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60"/>
  </p:normalViewPr>
  <p:slideViewPr>
    <p:cSldViewPr snapToGrid="0">
      <p:cViewPr varScale="1">
        <p:scale>
          <a:sx n="89" d="100"/>
          <a:sy n="89" d="100"/>
        </p:scale>
        <p:origin x="27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EDCE02-8CA4-464F-A6AA-41DC8FD8FB5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15262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DCE02-8CA4-464F-A6AA-41DC8FD8FB5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323487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DCE02-8CA4-464F-A6AA-41DC8FD8FB5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254437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DCE02-8CA4-464F-A6AA-41DC8FD8FB5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67964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DCE02-8CA4-464F-A6AA-41DC8FD8FB5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1636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EDCE02-8CA4-464F-A6AA-41DC8FD8FB5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224477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DCE02-8CA4-464F-A6AA-41DC8FD8FB5B}"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410751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DCE02-8CA4-464F-A6AA-41DC8FD8FB5B}"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26096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DCE02-8CA4-464F-A6AA-41DC8FD8FB5B}"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215450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EDCE02-8CA4-464F-A6AA-41DC8FD8FB5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37499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EDCE02-8CA4-464F-A6AA-41DC8FD8FB5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3BD2-7635-4009-8146-3C208A175A3A}" type="slidenum">
              <a:rPr lang="en-US" smtClean="0"/>
              <a:t>‹#›</a:t>
            </a:fld>
            <a:endParaRPr lang="en-US"/>
          </a:p>
        </p:txBody>
      </p:sp>
    </p:spTree>
    <p:extLst>
      <p:ext uri="{BB962C8B-B14F-4D97-AF65-F5344CB8AC3E}">
        <p14:creationId xmlns:p14="http://schemas.microsoft.com/office/powerpoint/2010/main" val="270196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5EDCE02-8CA4-464F-A6AA-41DC8FD8FB5B}" type="datetimeFigureOut">
              <a:rPr lang="en-US" smtClean="0"/>
              <a:t>3/17/2019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6A3BD2-7635-4009-8146-3C208A175A3A}" type="slidenum">
              <a:rPr lang="en-US" smtClean="0"/>
              <a:t>‹#›</a:t>
            </a:fld>
            <a:endParaRPr lang="en-US"/>
          </a:p>
        </p:txBody>
      </p:sp>
    </p:spTree>
    <p:extLst>
      <p:ext uri="{BB962C8B-B14F-4D97-AF65-F5344CB8AC3E}">
        <p14:creationId xmlns:p14="http://schemas.microsoft.com/office/powerpoint/2010/main" val="3840289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igure shows a reaction. The LHS shows a nucleus plus binding energy. This nucleus is a cluster of closely packed protons and neutrons and is labeled, smaller mass. On the RHS is a nucleus with loosely packed protons and neutrons, labeled, separated nucleons, greater mass.">
            <a:extLst>
              <a:ext uri="{FF2B5EF4-FFF2-40B4-BE49-F238E27FC236}">
                <a16:creationId xmlns:a16="http://schemas.microsoft.com/office/drawing/2014/main" id="{CE08ABB6-25AF-4467-8ED5-106296203F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824"/>
          <a:stretch/>
        </p:blipFill>
        <p:spPr bwMode="auto">
          <a:xfrm>
            <a:off x="279586" y="1184966"/>
            <a:ext cx="6191250" cy="16980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6728F3E3-D5CE-425C-A91F-A60631660866}"/>
              </a:ext>
            </a:extLst>
          </p:cNvPr>
          <p:cNvGraphicFramePr>
            <a:graphicFrameLocks noChangeAspect="1"/>
          </p:cNvGraphicFramePr>
          <p:nvPr>
            <p:extLst>
              <p:ext uri="{D42A27DB-BD31-4B8C-83A1-F6EECF244321}">
                <p14:modId xmlns:p14="http://schemas.microsoft.com/office/powerpoint/2010/main" val="3063284638"/>
              </p:ext>
            </p:extLst>
          </p:nvPr>
        </p:nvGraphicFramePr>
        <p:xfrm>
          <a:off x="1819835" y="3088192"/>
          <a:ext cx="2895600" cy="330200"/>
        </p:xfrm>
        <a:graphic>
          <a:graphicData uri="http://schemas.openxmlformats.org/presentationml/2006/ole">
            <mc:AlternateContent xmlns:mc="http://schemas.openxmlformats.org/markup-compatibility/2006">
              <mc:Choice xmlns:v="urn:schemas-microsoft-com:vml" Requires="v">
                <p:oleObj spid="_x0000_s1039" name="Equation" r:id="rId4" imgW="2895480" imgH="330120" progId="Equation.DSMT4">
                  <p:embed/>
                </p:oleObj>
              </mc:Choice>
              <mc:Fallback>
                <p:oleObj name="Equation" r:id="rId4" imgW="2895480" imgH="330120" progId="Equation.DSMT4">
                  <p:embed/>
                  <p:pic>
                    <p:nvPicPr>
                      <p:cNvPr id="0" name=""/>
                      <p:cNvPicPr/>
                      <p:nvPr/>
                    </p:nvPicPr>
                    <p:blipFill>
                      <a:blip r:embed="rId5"/>
                      <a:stretch>
                        <a:fillRect/>
                      </a:stretch>
                    </p:blipFill>
                    <p:spPr>
                      <a:xfrm>
                        <a:off x="1819835" y="3088192"/>
                        <a:ext cx="2895600" cy="3302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AC1B807-1BAE-4376-99C4-0319FE3EC83B}"/>
              </a:ext>
            </a:extLst>
          </p:cNvPr>
          <p:cNvGraphicFramePr>
            <a:graphicFrameLocks noChangeAspect="1"/>
          </p:cNvGraphicFramePr>
          <p:nvPr>
            <p:extLst>
              <p:ext uri="{D42A27DB-BD31-4B8C-83A1-F6EECF244321}">
                <p14:modId xmlns:p14="http://schemas.microsoft.com/office/powerpoint/2010/main" val="2595811300"/>
              </p:ext>
            </p:extLst>
          </p:nvPr>
        </p:nvGraphicFramePr>
        <p:xfrm>
          <a:off x="2413896" y="3597686"/>
          <a:ext cx="1879600" cy="279400"/>
        </p:xfrm>
        <a:graphic>
          <a:graphicData uri="http://schemas.openxmlformats.org/presentationml/2006/ole">
            <mc:AlternateContent xmlns:mc="http://schemas.openxmlformats.org/markup-compatibility/2006">
              <mc:Choice xmlns:v="urn:schemas-microsoft-com:vml" Requires="v">
                <p:oleObj spid="_x0000_s1040" name="Equation" r:id="rId6" imgW="1879560" imgH="279360" progId="Equation.DSMT4">
                  <p:embed/>
                </p:oleObj>
              </mc:Choice>
              <mc:Fallback>
                <p:oleObj name="Equation" r:id="rId6" imgW="1879560" imgH="279360" progId="Equation.DSMT4">
                  <p:embed/>
                  <p:pic>
                    <p:nvPicPr>
                      <p:cNvPr id="0" name=""/>
                      <p:cNvPicPr/>
                      <p:nvPr/>
                    </p:nvPicPr>
                    <p:blipFill>
                      <a:blip r:embed="rId7"/>
                      <a:stretch>
                        <a:fillRect/>
                      </a:stretch>
                    </p:blipFill>
                    <p:spPr>
                      <a:xfrm>
                        <a:off x="2413896" y="3597686"/>
                        <a:ext cx="1879600" cy="279400"/>
                      </a:xfrm>
                      <a:prstGeom prst="rect">
                        <a:avLst/>
                      </a:prstGeom>
                    </p:spPr>
                  </p:pic>
                </p:oleObj>
              </mc:Fallback>
            </mc:AlternateContent>
          </a:graphicData>
        </a:graphic>
      </p:graphicFrame>
      <p:cxnSp>
        <p:nvCxnSpPr>
          <p:cNvPr id="7" name="Straight Arrow Connector 6">
            <a:extLst>
              <a:ext uri="{FF2B5EF4-FFF2-40B4-BE49-F238E27FC236}">
                <a16:creationId xmlns:a16="http://schemas.microsoft.com/office/drawing/2014/main" id="{8A52BF24-29AF-4605-96B0-78B178852B14}"/>
              </a:ext>
            </a:extLst>
          </p:cNvPr>
          <p:cNvCxnSpPr>
            <a:cxnSpLocks/>
          </p:cNvCxnSpPr>
          <p:nvPr/>
        </p:nvCxnSpPr>
        <p:spPr>
          <a:xfrm>
            <a:off x="3151991" y="1968649"/>
            <a:ext cx="828338"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16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our fundamental forces of nature">
            <a:extLst>
              <a:ext uri="{FF2B5EF4-FFF2-40B4-BE49-F238E27FC236}">
                <a16:creationId xmlns:a16="http://schemas.microsoft.com/office/drawing/2014/main" id="{1FBA6CDB-AB08-4E12-8E17-F05394766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4188"/>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30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four fundamental forces of nature">
            <a:extLst>
              <a:ext uri="{FF2B5EF4-FFF2-40B4-BE49-F238E27FC236}">
                <a16:creationId xmlns:a16="http://schemas.microsoft.com/office/drawing/2014/main" id="{E68BF365-A137-4C41-9DCF-7940A769A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46" y="1586030"/>
            <a:ext cx="4867835" cy="29838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F1F380-DCA5-4EA4-8E5A-2A1ADF6A02C4}"/>
              </a:ext>
            </a:extLst>
          </p:cNvPr>
          <p:cNvSpPr txBox="1"/>
          <p:nvPr/>
        </p:nvSpPr>
        <p:spPr>
          <a:xfrm>
            <a:off x="4690334" y="4034118"/>
            <a:ext cx="992195" cy="369332"/>
          </a:xfrm>
          <a:prstGeom prst="rect">
            <a:avLst/>
          </a:prstGeom>
          <a:solidFill>
            <a:srgbClr val="FFFF00"/>
          </a:solidFill>
        </p:spPr>
        <p:txBody>
          <a:bodyPr wrap="none" rtlCol="0">
            <a:spAutoFit/>
          </a:bodyPr>
          <a:lstStyle/>
          <a:p>
            <a:r>
              <a:rPr lang="en-AU" dirty="0"/>
              <a:t>GRAVITY</a:t>
            </a:r>
            <a:endParaRPr lang="en-US" dirty="0"/>
          </a:p>
        </p:txBody>
      </p:sp>
    </p:spTree>
    <p:extLst>
      <p:ext uri="{BB962C8B-B14F-4D97-AF65-F5344CB8AC3E}">
        <p14:creationId xmlns:p14="http://schemas.microsoft.com/office/powerpoint/2010/main" val="32969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raph of binding energy per nucleon, MeV, versus mass number, A. The graph starts close to point 2,1 and peaks close to element 56 Fe, which has an MeV value of between 8 and 9. After this, the graph tapers off to an MeV value of roughly 7. 56 Fe is labeled most stable nucleus. A vertical bar at A = 60 is labeled region of very stable nuclides. Both sides of this bar have an arrow pointing to it. The left one is labeled fusion and the right one is labeled fission.">
            <a:extLst>
              <a:ext uri="{FF2B5EF4-FFF2-40B4-BE49-F238E27FC236}">
                <a16:creationId xmlns:a16="http://schemas.microsoft.com/office/drawing/2014/main" id="{51CC6495-22EB-444E-A464-0CFF1A7CF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05" y="900855"/>
            <a:ext cx="6465402" cy="455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016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TotalTime>
  <Words>1</Words>
  <Application>Microsoft Office PowerPoint</Application>
  <PresentationFormat>A4 Paper (210x297 mm)</PresentationFormat>
  <Paragraphs>1</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Equation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7</cp:revision>
  <dcterms:created xsi:type="dcterms:W3CDTF">2019-03-15T03:11:46Z</dcterms:created>
  <dcterms:modified xsi:type="dcterms:W3CDTF">2019-03-17T08:55:23Z</dcterms:modified>
</cp:coreProperties>
</file>