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1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AU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AU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5888D19-2CDB-44D9-81CB-8A1D46304D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8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2E580-9CB0-42CB-B96E-83F67519B6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09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474E38-EA8D-4344-9479-17896870BC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047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endParaRPr lang="en-AU" noProof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656D6-E55B-4C47-AE15-51D4DC6B5C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195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8755A-1A1B-4560-A07A-98C67B8F64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940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BACBFC-0805-4F3B-A8F5-E5F77937F7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852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77239F-93B9-4BDB-B0B8-1BEE99201E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48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0FE838-FC79-4CF6-A5A0-1E9E6FABCD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14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9B988D-AA32-4DB6-ACAA-C8FAC48043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50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47A9A2-D581-4594-80DB-D29D5B89E1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20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519A1-ECD3-4298-A9EF-43293BFDAC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76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623989-2B00-4468-B632-4AFC0226F6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96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391ABF-2517-4525-8EF0-6F8BD9115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36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EEC520-0920-45A2-B163-470A0A7585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99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367AF-5A83-4234-A051-C5324CAACE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80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FE1828-796C-40C4-940D-8C7BFE159B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2.jpeg"/><Relationship Id="rId4" Type="http://schemas.openxmlformats.org/officeDocument/2006/relationships/image" Target="../media/image31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5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1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2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Magnetism &amp; Electromagnetism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Unit 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proton moves perpendicular to a uniform magnetic field </a:t>
            </a:r>
            <a:r>
              <a:rPr lang="en-US" altLang="en-US" b="1"/>
              <a:t>B</a:t>
            </a:r>
            <a:r>
              <a:rPr lang="en-US" altLang="en-US"/>
              <a:t> at 1.0 x 10</a:t>
            </a:r>
            <a:r>
              <a:rPr lang="en-US" altLang="en-US" baseline="30000"/>
              <a:t>7</a:t>
            </a:r>
            <a:r>
              <a:rPr lang="en-US" altLang="en-US"/>
              <a:t> m/s and experiences an acceleration of 2.0 x 10</a:t>
            </a:r>
            <a:r>
              <a:rPr lang="en-US" altLang="en-US" baseline="30000"/>
              <a:t>13</a:t>
            </a:r>
            <a:r>
              <a:rPr lang="en-US" altLang="en-US"/>
              <a:t> m/s</a:t>
            </a:r>
            <a:r>
              <a:rPr lang="en-US" altLang="en-US" baseline="30000"/>
              <a:t>2</a:t>
            </a:r>
            <a:r>
              <a:rPr lang="en-US" altLang="en-US"/>
              <a:t> in the +x direction when its velocity is in the +z direction. Determine the magnitude and direction of the field.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/>
              <a:t>Magnetic Force on a Current Carrying Conductor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force is exerted on a current-carrying wire placed in a magnetic field</a:t>
            </a:r>
          </a:p>
          <a:p>
            <a:pPr lvl="1" eaLnBrk="1" hangingPunct="1"/>
            <a:r>
              <a:rPr lang="en-US" altLang="en-US"/>
              <a:t>The current is a collection of many charged particles in motion</a:t>
            </a:r>
          </a:p>
          <a:p>
            <a:pPr eaLnBrk="1" hangingPunct="1"/>
            <a:r>
              <a:rPr lang="en-US" altLang="en-US"/>
              <a:t>The direction of the force is given by Fleming’s left hand motor rule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Force on a Wire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017713"/>
            <a:ext cx="4306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blue x’s indicate the magnetic field is directed </a:t>
            </a:r>
            <a:r>
              <a:rPr lang="en-US" altLang="en-US" sz="2400" i="1"/>
              <a:t>into</a:t>
            </a:r>
            <a:r>
              <a:rPr lang="en-US" altLang="en-US" sz="2400"/>
              <a:t> the page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 x represents the tail of the arrow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Blue dots would be used to represent the field directed </a:t>
            </a:r>
            <a:r>
              <a:rPr lang="en-US" altLang="en-US" sz="2400" i="1"/>
              <a:t>out of </a:t>
            </a:r>
            <a:r>
              <a:rPr lang="en-US" altLang="en-US" sz="2400"/>
              <a:t>the page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 </a:t>
            </a:r>
            <a:r>
              <a:rPr lang="en-US" altLang="en-US" sz="2000">
                <a:cs typeface="Tahoma" panose="020B0604030504040204" pitchFamily="34" charset="0"/>
              </a:rPr>
              <a:t>• represents the head of the arrow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In this case, there is no current, so there is no force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97000"/>
            <a:ext cx="2065338" cy="546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Force on a Wire,</a:t>
            </a:r>
            <a:br>
              <a:rPr lang="en-US" altLang="en-US"/>
            </a:br>
            <a:r>
              <a:rPr lang="en-US" altLang="en-US"/>
              <a:t>cont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B is into the page</a:t>
            </a:r>
          </a:p>
          <a:p>
            <a:pPr eaLnBrk="1" hangingPunct="1"/>
            <a:r>
              <a:rPr lang="en-US" altLang="en-US" sz="2800"/>
              <a:t>The current is up the page</a:t>
            </a:r>
          </a:p>
          <a:p>
            <a:pPr eaLnBrk="1" hangingPunct="1"/>
            <a:r>
              <a:rPr lang="en-US" altLang="en-US" sz="2800"/>
              <a:t>The force is to the left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388"/>
            <a:ext cx="2482850" cy="680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Force on a Wire,</a:t>
            </a:r>
            <a:br>
              <a:rPr lang="en-US" altLang="en-US"/>
            </a:br>
            <a:r>
              <a:rPr lang="en-US" altLang="en-US"/>
              <a:t>final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B is into the page</a:t>
            </a:r>
          </a:p>
          <a:p>
            <a:pPr eaLnBrk="1" hangingPunct="1"/>
            <a:r>
              <a:rPr lang="en-US" altLang="en-US" sz="2800"/>
              <a:t>The current is down the page</a:t>
            </a:r>
          </a:p>
          <a:p>
            <a:pPr eaLnBrk="1" hangingPunct="1"/>
            <a:r>
              <a:rPr lang="en-US" altLang="en-US" sz="2800"/>
              <a:t>The force is to the right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0"/>
            <a:ext cx="2563813" cy="680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Force on a Wire, equation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magnetic force is exerted on each moving charge in the wire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total force is the sum of all the magnetic forces on all the individual charges producing the current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 = B I </a:t>
            </a:r>
            <a:r>
              <a:rPr lang="en-US" altLang="en-US" sz="2800" i="1">
                <a:cs typeface="Tahoma" panose="020B0604030504040204" pitchFamily="34" charset="0"/>
              </a:rPr>
              <a:t>ℓ </a:t>
            </a:r>
            <a:r>
              <a:rPr lang="en-US" altLang="en-US" sz="2800"/>
              <a:t>sin </a:t>
            </a:r>
            <a:r>
              <a:rPr lang="en-US" altLang="en-US" sz="2800">
                <a:cs typeface="Tahoma" panose="020B0604030504040204" pitchFamily="34" charset="0"/>
              </a:rPr>
              <a:t>θ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cs typeface="Tahoma" panose="020B0604030504040204" pitchFamily="34" charset="0"/>
              </a:rPr>
              <a:t>θ is the angle between    and the direction of 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cs typeface="Tahoma" panose="020B0604030504040204" pitchFamily="34" charset="0"/>
              </a:rPr>
              <a:t>The direction is found by the Fleming’s left hand motor rule.</a:t>
            </a:r>
            <a:endParaRPr lang="en-US" altLang="en-US" sz="240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5105400" y="4495800"/>
          <a:ext cx="34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95800"/>
                        <a:ext cx="34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A 30 m long wire carries a current of 10 A in a 1 T magnetic field.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en-US"/>
              <a:t>	Find the maximum magnetic force on the wire.</a:t>
            </a:r>
          </a:p>
          <a:p>
            <a:pPr marL="609600" indent="-609600" eaLnBrk="1" hangingPunct="1"/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Torque on a Current Loop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 </a:t>
            </a:r>
          </a:p>
          <a:p>
            <a:pPr lvl="1" eaLnBrk="1" hangingPunct="1"/>
            <a:r>
              <a:rPr lang="en-US" altLang="en-US" sz="2000"/>
              <a:t>Applies to any shape loop</a:t>
            </a:r>
          </a:p>
          <a:p>
            <a:pPr lvl="1" eaLnBrk="1" hangingPunct="1"/>
            <a:r>
              <a:rPr lang="en-US" altLang="en-US" sz="2000"/>
              <a:t>N is the number of turns in the coil </a:t>
            </a:r>
          </a:p>
          <a:p>
            <a:pPr lvl="1" eaLnBrk="1" hangingPunct="1"/>
            <a:r>
              <a:rPr lang="en-US" altLang="en-US" sz="2000"/>
              <a:t>Torque has a maximum value of NBIA</a:t>
            </a:r>
          </a:p>
          <a:p>
            <a:pPr lvl="2" eaLnBrk="1" hangingPunct="1"/>
            <a:r>
              <a:rPr lang="en-US" altLang="en-US" sz="1800"/>
              <a:t>When </a:t>
            </a:r>
            <a:r>
              <a:rPr lang="en-US" altLang="en-US" sz="1800">
                <a:latin typeface="Symbol" panose="05050102010706020507" pitchFamily="18" charset="2"/>
              </a:rPr>
              <a:t>q</a:t>
            </a:r>
            <a:r>
              <a:rPr lang="en-US" altLang="en-US" sz="1800"/>
              <a:t> = 90°</a:t>
            </a:r>
          </a:p>
          <a:p>
            <a:pPr lvl="1" eaLnBrk="1" hangingPunct="1"/>
            <a:r>
              <a:rPr lang="en-US" altLang="en-US" sz="2000"/>
              <a:t>Torque is zero when the field is parallel to the plane of the loop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05000"/>
            <a:ext cx="31718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 descr="Picture-1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981200"/>
            <a:ext cx="2514600" cy="473075"/>
          </a:xfrm>
          <a:noFill/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848600" y="28829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ahoma" panose="020B0604030504040204" pitchFamily="34" charset="0"/>
              </a:rPr>
              <a:t>µ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V="1">
            <a:off x="7118350" y="3597275"/>
            <a:ext cx="533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Magnetic Moment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vector    is called the magnetic moment of the coil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Its magnitude is given by </a:t>
            </a:r>
            <a:r>
              <a:rPr lang="en-US" altLang="en-US" sz="2800">
                <a:latin typeface="Symbol" panose="05050102010706020507" pitchFamily="18" charset="2"/>
              </a:rPr>
              <a:t>m</a:t>
            </a:r>
            <a:r>
              <a:rPr lang="en-US" altLang="en-US" sz="2800"/>
              <a:t> = IAN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vector always points perpendicular to the plane of the loop(s)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angle is between the moment and the field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equation for the magnetic torque can be written as </a:t>
            </a:r>
            <a:r>
              <a:rPr lang="en-US" altLang="en-US" sz="2800">
                <a:latin typeface="Symbol" panose="05050102010706020507" pitchFamily="18" charset="2"/>
              </a:rPr>
              <a:t>t</a:t>
            </a:r>
            <a:r>
              <a:rPr lang="en-US" altLang="en-US" sz="2800"/>
              <a:t> = </a:t>
            </a:r>
            <a:r>
              <a:rPr lang="en-US" altLang="en-US" sz="2800">
                <a:latin typeface="Symbol" panose="05050102010706020507" pitchFamily="18" charset="2"/>
              </a:rPr>
              <a:t>m</a:t>
            </a:r>
            <a:r>
              <a:rPr lang="en-US" altLang="en-US" sz="2800"/>
              <a:t>B sin</a:t>
            </a:r>
            <a:r>
              <a:rPr lang="en-US" altLang="en-US" sz="2800">
                <a:latin typeface="Symbol" panose="05050102010706020507" pitchFamily="18" charset="2"/>
              </a:rPr>
              <a:t>q</a:t>
            </a:r>
            <a:r>
              <a:rPr lang="en-US" altLang="en-US" sz="2800"/>
              <a:t> 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581400" y="1981200"/>
          <a:ext cx="3984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81200"/>
                        <a:ext cx="39846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Electric Motor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574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An electric motor converts electrical energy to mechanical energy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 mechanical energy is in the form of rotational kinetic energy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An electric motor consists of a rigid current-carrying loop that rotates when placed in a magnetic field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5963"/>
            <a:ext cx="4787900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096000" y="59436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Study example 10.3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Sources of Magnetic Fields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region of space surrounding a </a:t>
            </a:r>
            <a:r>
              <a:rPr lang="en-US" altLang="en-US" i="1"/>
              <a:t>moving</a:t>
            </a:r>
            <a:r>
              <a:rPr lang="en-US" altLang="en-US"/>
              <a:t> charge includes a magnetic field</a:t>
            </a:r>
          </a:p>
          <a:p>
            <a:pPr lvl="1" eaLnBrk="1" hangingPunct="1"/>
            <a:r>
              <a:rPr lang="en-US" altLang="en-US"/>
              <a:t>The charge will also be surrounded by an electric field</a:t>
            </a:r>
          </a:p>
          <a:p>
            <a:pPr eaLnBrk="1" hangingPunct="1"/>
            <a:r>
              <a:rPr lang="en-US" altLang="en-US"/>
              <a:t>A magnetic field surrounds a properly magnetized magnetic material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Force on a Charged Particle in a Magnetic Field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362200"/>
            <a:ext cx="42306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/>
              <a:t>Consider a particle moving in an external magnetic field so that its velocity is perpendicular to the field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The force is always directed toward the center of the circular path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The magnetic force causes a centripetal acceleration, changing the direction of the velocity of the particle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1905000"/>
            <a:ext cx="4557712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Force on a Charged Particle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Equating the magnetic and centripetal forces: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Solving for r: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 is proportional to the momentum of the particle and inversely proportional to the magnetic 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Sometimes called the </a:t>
            </a:r>
            <a:r>
              <a:rPr lang="en-US" altLang="en-US" sz="2400" i="1"/>
              <a:t>cyclotron equation</a:t>
            </a:r>
            <a:endParaRPr lang="en-US" altLang="en-US" sz="240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048000" y="2514600"/>
          <a:ext cx="25146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1015920" imgH="419040" progId="Equation.3">
                  <p:embed/>
                </p:oleObj>
              </mc:Choice>
              <mc:Fallback>
                <p:oleObj name="Equation" r:id="rId3" imgW="10159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14600"/>
                        <a:ext cx="25146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3429000" y="3733800"/>
          <a:ext cx="13716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5" imgW="495000" imgH="419040" progId="Equation.3">
                  <p:embed/>
                </p:oleObj>
              </mc:Choice>
              <mc:Fallback>
                <p:oleObj name="Equation" r:id="rId5" imgW="49500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733800"/>
                        <a:ext cx="137160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1 </a:t>
            </a:r>
            <a:r>
              <a:rPr lang="en-US" altLang="en-US">
                <a:cs typeface="Tahoma" panose="020B0604030504040204" pitchFamily="34" charset="0"/>
              </a:rPr>
              <a:t>µC charge of mass 3.0 x 10</a:t>
            </a:r>
            <a:r>
              <a:rPr lang="en-US" altLang="en-US" baseline="30000">
                <a:cs typeface="Tahoma" panose="020B0604030504040204" pitchFamily="34" charset="0"/>
              </a:rPr>
              <a:t>-15</a:t>
            </a:r>
            <a:r>
              <a:rPr lang="en-US" altLang="en-US">
                <a:cs typeface="Tahoma" panose="020B0604030504040204" pitchFamily="34" charset="0"/>
              </a:rPr>
              <a:t> kg enters a region of magnetic field 0.5 T directed downwards. If the speed of the charge is 200 m/s, what is the turning radius of the charge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Magnetic Fields – </a:t>
            </a:r>
            <a:br>
              <a:rPr lang="en-US" altLang="en-US"/>
            </a:br>
            <a:r>
              <a:rPr lang="en-US" altLang="en-US"/>
              <a:t>Long Straight Wire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81200"/>
            <a:ext cx="3810000" cy="4419600"/>
          </a:xfrm>
        </p:spPr>
        <p:txBody>
          <a:bodyPr/>
          <a:lstStyle/>
          <a:p>
            <a:pPr eaLnBrk="1" hangingPunct="1"/>
            <a:r>
              <a:rPr lang="en-US" altLang="en-US" sz="2400"/>
              <a:t>A current-carrying wire produces a magnetic field</a:t>
            </a:r>
          </a:p>
          <a:p>
            <a:pPr eaLnBrk="1" hangingPunct="1"/>
            <a:r>
              <a:rPr lang="en-US" altLang="en-US" sz="2400"/>
              <a:t>The compass needle deflects in directions tangent to the circle</a:t>
            </a:r>
          </a:p>
          <a:p>
            <a:pPr lvl="1" eaLnBrk="1" hangingPunct="1"/>
            <a:r>
              <a:rPr lang="en-US" altLang="en-US" sz="2000"/>
              <a:t>The compass needle points in the direction of the magnetic field produced by the current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05000"/>
            <a:ext cx="433546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 of the Field of a Long Straight Wire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Right Hand Screw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Grasp the wire in your right hand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Point your thumb in the direction of the current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Your fingers will curl in the direction of the field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1828800"/>
            <a:ext cx="41878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Magnitude of the Field of a Long Straight Wire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magnitude of the field at a distance r from a wire carrying a current of I is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µ</a:t>
            </a:r>
            <a:r>
              <a:rPr lang="en-US" altLang="en-US" baseline="-25000"/>
              <a:t>o</a:t>
            </a:r>
            <a:r>
              <a:rPr lang="en-US" altLang="en-US"/>
              <a:t> = 4 </a:t>
            </a:r>
            <a:r>
              <a:rPr lang="en-US" altLang="en-US">
                <a:sym typeface="Symbol" panose="05050102010706020507" pitchFamily="18" charset="2"/>
              </a:rPr>
              <a:t> x 10</a:t>
            </a:r>
            <a:r>
              <a:rPr lang="en-US" altLang="en-US" baseline="30000">
                <a:sym typeface="Symbol" panose="05050102010706020507" pitchFamily="18" charset="2"/>
              </a:rPr>
              <a:t>-7 </a:t>
            </a:r>
            <a:r>
              <a:rPr lang="en-US" altLang="en-US">
                <a:sym typeface="Symbol" panose="05050102010706020507" pitchFamily="18" charset="2"/>
              </a:rPr>
              <a:t>T</a:t>
            </a:r>
            <a:r>
              <a:rPr lang="en-US" altLang="en-US" baseline="30000">
                <a:sym typeface="Symbol" panose="05050102010706020507" pitchFamily="18" charset="2"/>
              </a:rPr>
              <a:t>.</a:t>
            </a:r>
            <a:r>
              <a:rPr lang="en-US" altLang="en-US">
                <a:sym typeface="Symbol" panose="05050102010706020507" pitchFamily="18" charset="2"/>
              </a:rPr>
              <a:t>m / 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µ</a:t>
            </a:r>
            <a:r>
              <a:rPr lang="en-US" altLang="en-US" baseline="-25000"/>
              <a:t>o </a:t>
            </a:r>
            <a:r>
              <a:rPr lang="en-US" altLang="en-US"/>
              <a:t>is called the </a:t>
            </a:r>
            <a:r>
              <a:rPr lang="en-US" altLang="en-US" i="1"/>
              <a:t>permeability of free space</a:t>
            </a:r>
            <a:endParaRPr lang="en-US" altLang="en-US" baseline="-2500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362200" y="3276600"/>
          <a:ext cx="17002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622080" imgH="406080" progId="Equation.DSMT4">
                  <p:embed/>
                </p:oleObj>
              </mc:Choice>
              <mc:Fallback>
                <p:oleObj name="Equation" r:id="rId3" imgW="62208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76600"/>
                        <a:ext cx="170021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Magnetic Force Between Two Parallel Conductors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232025"/>
            <a:ext cx="3810000" cy="4114800"/>
          </a:xfrm>
        </p:spPr>
        <p:txBody>
          <a:bodyPr/>
          <a:lstStyle/>
          <a:p>
            <a:pPr eaLnBrk="1" hangingPunct="1"/>
            <a:r>
              <a:rPr lang="en-US" altLang="en-US" sz="2600"/>
              <a:t>The force on wire 1 is due to the current in wire 1 and the magnetic field produced by wire 2</a:t>
            </a:r>
          </a:p>
          <a:p>
            <a:pPr eaLnBrk="1" hangingPunct="1"/>
            <a:r>
              <a:rPr lang="en-US" altLang="en-US" sz="2600"/>
              <a:t>The force per unit length is:</a:t>
            </a:r>
          </a:p>
          <a:p>
            <a:pPr eaLnBrk="1" hangingPunct="1"/>
            <a:endParaRPr lang="en-US" altLang="en-US" sz="280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408113" y="5548313"/>
          <a:ext cx="21574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927000" imgH="431640" progId="Equation.DSMT4">
                  <p:embed/>
                </p:oleObj>
              </mc:Choice>
              <mc:Fallback>
                <p:oleObj name="Equation" r:id="rId3" imgW="9270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5548313"/>
                        <a:ext cx="2157412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7400"/>
            <a:ext cx="427831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Force Between Two Conductors, cont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Parallel conductors carrying currents in the same direction attract each other </a:t>
            </a:r>
          </a:p>
          <a:p>
            <a:pPr eaLnBrk="1" hangingPunct="1"/>
            <a:r>
              <a:rPr lang="en-US" altLang="en-US"/>
              <a:t>Parallel conductors carrying currents in the opposite directions repel each other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Magnetic Field of a Current Loop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strength of a magnetic field produced by a wire can be enhanced by forming the wire into a loop</a:t>
            </a:r>
          </a:p>
          <a:p>
            <a:pPr eaLnBrk="1" hangingPunct="1"/>
            <a:r>
              <a:rPr lang="en-US" altLang="en-US" sz="2400"/>
              <a:t>All the segments, </a:t>
            </a:r>
            <a:r>
              <a:rPr lang="en-US" altLang="en-US" sz="2400">
                <a:cs typeface="Tahoma" panose="020B0604030504040204" pitchFamily="34" charset="0"/>
              </a:rPr>
              <a:t>Δx, contribute to the field, increasing its strength</a:t>
            </a:r>
            <a:endParaRPr lang="en-US" altLang="en-US" sz="240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57400"/>
            <a:ext cx="38449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Magnetic Field of a Current Loop – Total Field</a:t>
            </a:r>
          </a:p>
        </p:txBody>
      </p:sp>
      <p:pic>
        <p:nvPicPr>
          <p:cNvPr id="34819" name="Picture 3" descr="Fig 19-3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393223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 descr="Fig 19-3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633788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Magnetic Fields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vector quantity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Symbolized by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Direction is given by the direction a </a:t>
            </a:r>
            <a:r>
              <a:rPr lang="en-US" altLang="en-US" i="1"/>
              <a:t>north pole</a:t>
            </a:r>
            <a:r>
              <a:rPr lang="en-US" altLang="en-US"/>
              <a:t> of a compass needle points in that location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/>
              <a:t>Magnetic field lines</a:t>
            </a:r>
            <a:r>
              <a:rPr lang="en-US" altLang="en-US"/>
              <a:t> can be used to show how the field lines, as traced out by a compass, would look</a:t>
            </a:r>
            <a:endParaRPr lang="en-US" altLang="en-US" i="1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648200" y="2438400"/>
          <a:ext cx="45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438400"/>
                        <a:ext cx="45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Magnetic Field of a Solenoid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981200"/>
            <a:ext cx="3810000" cy="4419600"/>
          </a:xfrm>
        </p:spPr>
        <p:txBody>
          <a:bodyPr/>
          <a:lstStyle/>
          <a:p>
            <a:pPr eaLnBrk="1" hangingPunct="1"/>
            <a:r>
              <a:rPr lang="en-US" altLang="en-US" sz="2400"/>
              <a:t>If a long straight wire is bent into a coil of several closely spaced loops, the resulting device is called a solenoid</a:t>
            </a:r>
          </a:p>
          <a:p>
            <a:pPr eaLnBrk="1" hangingPunct="1"/>
            <a:r>
              <a:rPr lang="en-US" altLang="en-US" sz="2400"/>
              <a:t>It is also known as an electromagnet since it acts like a magnet only when it carries a current</a:t>
            </a:r>
          </a:p>
        </p:txBody>
      </p:sp>
      <p:pic>
        <p:nvPicPr>
          <p:cNvPr id="35844" name="Picture 4" descr="Fig 19-32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1825" y="2017713"/>
            <a:ext cx="2674938" cy="4114800"/>
          </a:xfr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Magnetic Field of a Solenoid, 2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field lines inside the solenoid are nearly parallel, uniformly spaced, and close together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This indicates that the field inside the solenoid is nearly uniform and strong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exterior field is nonuniform, much weaker, and in the opposite direction to the field inside the solenoid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Magnetic Field in a Solenoid, 3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2800"/>
              <a:t>The field lines of the solenoid resemble those of a bar magnet</a:t>
            </a:r>
          </a:p>
        </p:txBody>
      </p:sp>
      <p:pic>
        <p:nvPicPr>
          <p:cNvPr id="37892" name="Picture 4" descr="Fig 19-33a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3124200"/>
            <a:ext cx="2128838" cy="3429000"/>
          </a:xfrm>
          <a:noFill/>
        </p:spPr>
      </p:pic>
      <p:pic>
        <p:nvPicPr>
          <p:cNvPr id="37893" name="Picture 5" descr="Fig 19-3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24200"/>
            <a:ext cx="27336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Magnetic Field in a Solenoid, Magnitude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The magnitude of the field inside a solenoid is constant at all points far from its ends</a:t>
            </a:r>
          </a:p>
          <a:p>
            <a:pPr eaLnBrk="1" hangingPunct="1"/>
            <a:r>
              <a:rPr lang="en-US" altLang="en-US" sz="2800"/>
              <a:t>B = µ</a:t>
            </a:r>
            <a:r>
              <a:rPr lang="en-US" altLang="en-US" sz="2800" baseline="-25000"/>
              <a:t>o</a:t>
            </a:r>
            <a:r>
              <a:rPr lang="en-US" altLang="en-US" sz="2800"/>
              <a:t> n I</a:t>
            </a:r>
          </a:p>
          <a:p>
            <a:pPr lvl="1" eaLnBrk="1" hangingPunct="1"/>
            <a:r>
              <a:rPr lang="en-US" altLang="en-US" sz="2400"/>
              <a:t>n is the number of turns per unit length</a:t>
            </a:r>
          </a:p>
          <a:p>
            <a:pPr lvl="1" eaLnBrk="1" hangingPunct="1"/>
            <a:r>
              <a:rPr lang="en-US" altLang="en-US" sz="2400"/>
              <a:t>n = N / </a:t>
            </a:r>
            <a:r>
              <a:rPr lang="en-US" altLang="en-US" sz="2400">
                <a:cs typeface="Tahoma" panose="020B0604030504040204" pitchFamily="34" charset="0"/>
              </a:rPr>
              <a:t>ℓ</a:t>
            </a:r>
          </a:p>
          <a:p>
            <a:pPr eaLnBrk="1" hangingPunct="1"/>
            <a:endParaRPr lang="en-US" altLang="en-US" sz="2800">
              <a:cs typeface="Tahoma" panose="020B0604030504040204" pitchFamily="34" charset="0"/>
            </a:endParaRPr>
          </a:p>
          <a:p>
            <a:pPr eaLnBrk="1" hangingPunct="1"/>
            <a:r>
              <a:rPr lang="en-US" altLang="en-US" sz="2800">
                <a:cs typeface="Tahoma" panose="020B0604030504040204" pitchFamily="34" charset="0"/>
              </a:rPr>
              <a:t>Study example 10.7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Michael Faraday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1791 – 1867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Great experimental scientist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Invented electric motor, generator and transformers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Discovered electromagnetic induction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Discovered laws of electrolysis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28800"/>
            <a:ext cx="36734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Faraday’s Experiment – Set Up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752600"/>
            <a:ext cx="77724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Verdana" panose="020B0604030504040204" pitchFamily="34" charset="0"/>
              </a:rPr>
              <a:t>A current can be produced by a changing magnetic 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Verdana" panose="020B0604030504040204" pitchFamily="34" charset="0"/>
              </a:rPr>
              <a:t>First shown in an experiment by Michael Faraday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latin typeface="Verdana" panose="020B0604030504040204" pitchFamily="34" charset="0"/>
              </a:rPr>
              <a:t>A primary coil is connected to a battery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>
                <a:latin typeface="Verdana" panose="020B0604030504040204" pitchFamily="34" charset="0"/>
              </a:rPr>
              <a:t>A secondary coil is connected to an ammeter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17975"/>
            <a:ext cx="38862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Faraday’s Conclusions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An electrical current is produced by a </a:t>
            </a:r>
            <a:r>
              <a:rPr lang="en-US" altLang="en-US" sz="2800" i="1"/>
              <a:t>changing</a:t>
            </a:r>
            <a:r>
              <a:rPr lang="en-US" altLang="en-US" sz="2800"/>
              <a:t> magnetic field</a:t>
            </a:r>
          </a:p>
          <a:p>
            <a:pPr eaLnBrk="1" hangingPunct="1"/>
            <a:r>
              <a:rPr lang="en-US" altLang="en-US" sz="2800"/>
              <a:t>The secondary circuit acts as if a source of emf were connected to it for a short time</a:t>
            </a:r>
          </a:p>
          <a:p>
            <a:pPr eaLnBrk="1" hangingPunct="1"/>
            <a:r>
              <a:rPr lang="en-US" altLang="en-US" sz="2800"/>
              <a:t>It is customary to say that </a:t>
            </a:r>
            <a:r>
              <a:rPr lang="en-US" altLang="en-US" sz="2800" i="1"/>
              <a:t>an induced emf is produced in the secondary circuit by the changing magnetic field</a:t>
            </a:r>
            <a:endParaRPr lang="en-US" altLang="en-US"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Magnetic Flux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You are given a loop of wire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wire is in a uniform magnetic field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loop has an area 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flux is defined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Φ</a:t>
            </a:r>
            <a:r>
              <a:rPr lang="en-US" altLang="en-US" sz="2000" baseline="-25000"/>
              <a:t>B</a:t>
            </a:r>
            <a:r>
              <a:rPr lang="en-US" altLang="en-US" sz="2000"/>
              <a:t> = B</a:t>
            </a:r>
            <a:r>
              <a:rPr lang="en-US" altLang="en-US" sz="2000" baseline="-25000">
                <a:sym typeface="Symbol" panose="05050102010706020507" pitchFamily="18" charset="2"/>
              </a:rPr>
              <a:t></a:t>
            </a:r>
            <a:r>
              <a:rPr lang="en-US" altLang="en-US" sz="2000">
                <a:sym typeface="Symbol" panose="05050102010706020507" pitchFamily="18" charset="2"/>
              </a:rPr>
              <a:t>A = B A cos θ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>
                <a:sym typeface="Symbol" panose="05050102010706020507" pitchFamily="18" charset="2"/>
              </a:rPr>
              <a:t>θ is the angle between B and the normal to the plane</a:t>
            </a:r>
            <a:endParaRPr lang="en-US" altLang="en-US" sz="1800" baseline="-25000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3657600" y="3048000"/>
          <a:ext cx="34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48000"/>
                        <a:ext cx="34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1981200"/>
            <a:ext cx="39560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Magnetic Flux, 2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4572000"/>
            <a:ext cx="77724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When the field is perpendicular to the plane of the loop, as in a, θ = 0 and Φ</a:t>
            </a:r>
            <a:r>
              <a:rPr lang="en-US" altLang="en-US" sz="2400" baseline="-25000"/>
              <a:t>B</a:t>
            </a:r>
            <a:r>
              <a:rPr lang="en-US" altLang="en-US" sz="2400"/>
              <a:t> = Φ</a:t>
            </a:r>
            <a:r>
              <a:rPr lang="en-US" altLang="en-US" sz="2400" baseline="-25000"/>
              <a:t>B, max</a:t>
            </a:r>
            <a:r>
              <a:rPr lang="en-US" altLang="en-US" sz="2400"/>
              <a:t> = BA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When the field is parallel to the plane of the loop, as in b, θ = 90° and Φ</a:t>
            </a:r>
            <a:r>
              <a:rPr lang="en-US" altLang="en-US" sz="2400" baseline="-25000"/>
              <a:t>B</a:t>
            </a:r>
            <a:r>
              <a:rPr lang="en-US" altLang="en-US" sz="2400"/>
              <a:t>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 flux can be negative, for example if θ = 180°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SI units of flux are T</a:t>
            </a:r>
            <a:r>
              <a:rPr lang="en-US" altLang="en-US" sz="2400" baseline="30000"/>
              <a:t>. </a:t>
            </a:r>
            <a:r>
              <a:rPr lang="en-US" altLang="en-US" sz="2400"/>
              <a:t>m² = Wb (Weber)</a:t>
            </a:r>
          </a:p>
        </p:txBody>
      </p:sp>
      <p:pic>
        <p:nvPicPr>
          <p:cNvPr id="43012" name="Picture 4" descr="Fig 20-03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905000"/>
            <a:ext cx="3657600" cy="2686050"/>
          </a:xfr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Magnetic Flux, final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flux can be visualized with respect to magnetic field lines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/>
              <a:t>The value of the magnetic flux is proportional to the total number of lines passing through the loop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When the area is perpendicular to the lines, the maximum number of lines pass through the area and the flux is a maximum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When the area is parallel to the lines, no lines pass through the area and the flux is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Magnetic Fields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When moving through a magnetic field, a charged particle experiences a magnetic force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This force has a maximum value when the charge moves perpendicularly to the magnetic field lines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This force is zero when the charge moves along the field lines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200"/>
              <a:t>Electromagnetic Induction –</a:t>
            </a:r>
            <a:br>
              <a:rPr lang="en-US" altLang="en-US" sz="4200"/>
            </a:br>
            <a:r>
              <a:rPr lang="en-US" altLang="en-US" sz="4200"/>
              <a:t>An Experiment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017713"/>
            <a:ext cx="4306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100"/>
              <a:t>When a magnet moves toward a loop of wire, the ammeter shows the presence of a current (a)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00"/>
              <a:t>When the magnet is held stationary, there is no current (b)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00"/>
              <a:t>When the magnet moves away from the loop, the ammeter shows a current in the opposite direction (c)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00"/>
              <a:t>If the loop is moved instead of the magnet, a current is also detected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8" y="1828800"/>
            <a:ext cx="348456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Faraday’s Law and Electromagnetic Induction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The instantaneous emf induced in a circuit equals the time rate of change of magnetic flux through the circuit</a:t>
            </a:r>
          </a:p>
          <a:p>
            <a:pPr eaLnBrk="1" hangingPunct="1"/>
            <a:r>
              <a:rPr lang="en-US" altLang="en-US" sz="3000"/>
              <a:t>If a circuit contains N tightly wound loops and the flux changes by ΔΦ</a:t>
            </a:r>
            <a:r>
              <a:rPr lang="en-US" altLang="en-US" sz="3000" baseline="-25000"/>
              <a:t>B</a:t>
            </a:r>
            <a:r>
              <a:rPr lang="en-US" altLang="en-US" sz="3000"/>
              <a:t> during a time interval Δt, the average emf induced is given by </a:t>
            </a:r>
            <a:r>
              <a:rPr lang="en-US" altLang="en-US" sz="3000" i="1"/>
              <a:t>Faraday’s Law:</a:t>
            </a:r>
            <a:endParaRPr lang="en-US" altLang="en-US" sz="3000"/>
          </a:p>
          <a:p>
            <a:pPr eaLnBrk="1" hangingPunct="1"/>
            <a:endParaRPr lang="en-US" altLang="en-US" sz="300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4953000" y="5562600"/>
          <a:ext cx="21336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799920" imgH="393480" progId="Equation.3">
                  <p:embed/>
                </p:oleObj>
              </mc:Choice>
              <mc:Fallback>
                <p:oleObj name="Equation" r:id="rId3" imgW="7999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62600"/>
                        <a:ext cx="21336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09600" y="6019800"/>
            <a:ext cx="388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Study example 10.10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 of Faraday’s Law – Motional emf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017713"/>
            <a:ext cx="42306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straight conductor of length ℓ moves perpendicularly with constant velocity through a uniform field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electrons in the conductor experience a magnetic force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 = q v 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electrons tend to move to the lower end of the conductor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057400"/>
            <a:ext cx="397668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Motional emf, cont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potential difference between the ends of the conductor can be found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ΔV = B ℓ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The upper end is at a higher potential than the lower end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 potential difference is maintained across the conductor as long as there is motion through the field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If the motion is reversed, the polarity of the potential difference is also reversed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Motional emf in a Circuit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/>
              <a:t>Assume the moving bar has zero resistance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As the bar is pulled to the right with a given velocity under the influence of an applied force, the free charges experience a magnetic force along the length of the bar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This force sets up an induced current because the charges are free to move in the closed path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75" y="1905000"/>
            <a:ext cx="3921125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Motional emf in a Circuit, cont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017713"/>
            <a:ext cx="4230688" cy="4114800"/>
          </a:xfrm>
        </p:spPr>
        <p:txBody>
          <a:bodyPr/>
          <a:lstStyle/>
          <a:p>
            <a:pPr eaLnBrk="1" hangingPunct="1"/>
            <a:r>
              <a:rPr lang="en-US" altLang="en-US" sz="2400"/>
              <a:t>The changing magnetic flux through the loop and the corresponding induced emf in the bar result from the </a:t>
            </a:r>
            <a:r>
              <a:rPr lang="en-US" altLang="en-US" sz="2400" i="1"/>
              <a:t>change in area</a:t>
            </a:r>
            <a:r>
              <a:rPr lang="en-US" altLang="en-US" sz="2400"/>
              <a:t> of the loop</a:t>
            </a:r>
          </a:p>
          <a:p>
            <a:pPr eaLnBrk="1" hangingPunct="1"/>
            <a:r>
              <a:rPr lang="en-US" altLang="en-US" sz="2400"/>
              <a:t>The induced, motional emf, acts like a battery in the circuit</a:t>
            </a:r>
          </a:p>
          <a:p>
            <a:pPr eaLnBrk="1" hangingPunct="1"/>
            <a:endParaRPr lang="en-US" altLang="en-US" sz="2400"/>
          </a:p>
        </p:txBody>
      </p:sp>
      <p:pic>
        <p:nvPicPr>
          <p:cNvPr id="12293" name="Picture 4" descr="Fig 20-11b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60938" y="2162175"/>
            <a:ext cx="3994150" cy="4010025"/>
          </a:xfrm>
          <a:noFill/>
        </p:spPr>
      </p:pic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1219200" y="5334000"/>
          <a:ext cx="36576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4" imgW="1600200" imgH="406080" progId="Equation.DSMT4">
                  <p:embed/>
                </p:oleObj>
              </mc:Choice>
              <mc:Fallback>
                <p:oleObj name="Equation" r:id="rId4" imgW="160020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34000"/>
                        <a:ext cx="36576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715000" y="6262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Study example 10.11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Lenz’ Law – Moving Magnet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bar magnet is moved to the right toward a stationary loop of wire (a)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As the magnet moves, the magnetic flux increases with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induced current produces a flux to the left, so the current is in the direction shown (b)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66913"/>
            <a:ext cx="2349500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2043113"/>
            <a:ext cx="2362200" cy="199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66913"/>
            <a:ext cx="227330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 Generators, cont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057400"/>
            <a:ext cx="441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Basic operation of the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As the loop rotates, the magnetic flux through it changes with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This induces an emf and a current in the external circuit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ends of the loop are connected to slip rings that rotate with the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Connections to the external circuit are made by stationary brushes in contact with the slip rings</a:t>
            </a:r>
          </a:p>
        </p:txBody>
      </p:sp>
      <p:pic>
        <p:nvPicPr>
          <p:cNvPr id="50180" name="Picture 4" descr="Fig 20-18a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2133600"/>
            <a:ext cx="4230688" cy="4152900"/>
          </a:xfr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 Generators, final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1336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emf generated by the rotating loop can be found by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ε =2 B ℓ v</a:t>
            </a:r>
            <a:r>
              <a:rPr lang="en-US" altLang="en-US" sz="1800" baseline="-25000">
                <a:sym typeface="Symbol" panose="05050102010706020507" pitchFamily="18" charset="2"/>
              </a:rPr>
              <a:t></a:t>
            </a:r>
            <a:r>
              <a:rPr lang="en-US" altLang="en-US" sz="1800">
                <a:sym typeface="Symbol" panose="05050102010706020507" pitchFamily="18" charset="2"/>
              </a:rPr>
              <a:t>=2 B</a:t>
            </a:r>
            <a:r>
              <a:rPr lang="en-US" altLang="en-US" sz="1800"/>
              <a:t> ℓ sin θ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If the loop rotates with a constant angular speed, ω, and N turns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ε = N B A ω sin ω 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ε = ε</a:t>
            </a:r>
            <a:r>
              <a:rPr lang="en-US" altLang="en-US" sz="2000" baseline="-25000"/>
              <a:t>max</a:t>
            </a:r>
            <a:r>
              <a:rPr lang="en-US" altLang="en-US" sz="2000"/>
              <a:t> when loop is parallel to the field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ε = 0 when when the loop is perpendicular to the field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pic>
        <p:nvPicPr>
          <p:cNvPr id="51204" name="Picture 4" descr="Fig 20-18b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2133600"/>
            <a:ext cx="4535488" cy="4298950"/>
          </a:xfr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DC Generators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Components are essentially the same as that of an ac generator</a:t>
            </a:r>
          </a:p>
          <a:p>
            <a:pPr eaLnBrk="1" hangingPunct="1"/>
            <a:r>
              <a:rPr lang="en-US" altLang="en-US" sz="2400"/>
              <a:t>The major difference is the contacts to the rotating loop are made by a split ring, or commutator</a:t>
            </a:r>
          </a:p>
        </p:txBody>
      </p:sp>
      <p:pic>
        <p:nvPicPr>
          <p:cNvPr id="52228" name="Picture 4" descr="Fig 20-20a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1981200"/>
            <a:ext cx="3886200" cy="4535488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Magnetic Fields, cont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One can define a magnetic field in terms of the magnetic force exerted on a test charge moving in the field with velocity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Similar to the way electric fields are defined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752600" y="4953000"/>
          <a:ext cx="2438400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799920" imgH="419040" progId="Equation.3">
                  <p:embed/>
                </p:oleObj>
              </mc:Choice>
              <mc:Fallback>
                <p:oleObj name="Equation" r:id="rId3" imgW="7999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53000"/>
                        <a:ext cx="2438400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6019800" y="3367088"/>
          <a:ext cx="4445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152280" imgH="177480" progId="Equation.DSMT4">
                  <p:embed/>
                </p:oleObj>
              </mc:Choice>
              <mc:Fallback>
                <p:oleObj name="Equation" r:id="rId5" imgW="15228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67088"/>
                        <a:ext cx="4445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DC Generators, cont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017713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/>
              <a:t>The output voltage always has the same polarity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The current is a pulsing current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To produce a steady current, many loops and commutators around the axis of rotation are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 multiple outputs are superimposed and the output is almost free of fluctuations</a:t>
            </a:r>
          </a:p>
        </p:txBody>
      </p:sp>
      <p:pic>
        <p:nvPicPr>
          <p:cNvPr id="53252" name="Picture 4" descr="Fig 20-20b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2362200"/>
            <a:ext cx="4459288" cy="3822700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Units of Magnetic Field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SI unit of magnetic field is the </a:t>
            </a:r>
            <a:r>
              <a:rPr lang="en-US" altLang="en-US" i="1"/>
              <a:t>Tesla</a:t>
            </a:r>
            <a:r>
              <a:rPr lang="en-US" altLang="en-US"/>
              <a:t> (T)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Wb is a Weber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cgs unit is a </a:t>
            </a:r>
            <a:r>
              <a:rPr lang="en-US" altLang="en-US" i="1"/>
              <a:t>Gauss</a:t>
            </a:r>
            <a:r>
              <a:rPr lang="en-US" altLang="en-US"/>
              <a:t> (G)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1 T = 10</a:t>
            </a:r>
            <a:r>
              <a:rPr lang="en-US" altLang="en-US" baseline="30000"/>
              <a:t>4</a:t>
            </a:r>
            <a:r>
              <a:rPr lang="en-US" altLang="en-US"/>
              <a:t> G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828800" y="3124200"/>
          <a:ext cx="48768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1828800" imgH="419040" progId="Equation.3">
                  <p:embed/>
                </p:oleObj>
              </mc:Choice>
              <mc:Fallback>
                <p:oleObj name="Equation" r:id="rId3" imgW="18288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48768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Finding the Direction of Magnetic Force</a:t>
            </a:r>
          </a:p>
        </p:txBody>
      </p:sp>
      <p:sp>
        <p:nvSpPr>
          <p:cNvPr id="410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Experiments show that the direction of the magnetic force is always perpendicular to both    and </a:t>
            </a:r>
          </a:p>
          <a:p>
            <a:pPr eaLnBrk="1" hangingPunct="1"/>
            <a:r>
              <a:rPr lang="en-US" altLang="en-US" sz="2400"/>
              <a:t>F</a:t>
            </a:r>
            <a:r>
              <a:rPr lang="en-US" altLang="en-US" sz="2400" baseline="-25000"/>
              <a:t>max</a:t>
            </a:r>
            <a:r>
              <a:rPr lang="en-US" altLang="en-US" sz="2400"/>
              <a:t> occurs when   is perpendicular to</a:t>
            </a:r>
          </a:p>
          <a:p>
            <a:pPr eaLnBrk="1" hangingPunct="1"/>
            <a:r>
              <a:rPr lang="en-US" altLang="en-US" sz="2400"/>
              <a:t>F = 0 when   is parallel to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286000" y="3505200"/>
          <a:ext cx="327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152280" imgH="177480" progId="Equation.DSMT4">
                  <p:embed/>
                </p:oleObj>
              </mc:Choice>
              <mc:Fallback>
                <p:oleObj name="Equation" r:id="rId3" imgW="15228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5200"/>
                        <a:ext cx="3270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3200400" y="3429000"/>
          <a:ext cx="34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5" imgW="152280" imgH="203040" progId="Equation.DSMT4">
                  <p:embed/>
                </p:oleObj>
              </mc:Choice>
              <mc:Fallback>
                <p:oleObj name="Equation" r:id="rId5" imgW="1522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29000"/>
                        <a:ext cx="34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3886200" y="3962400"/>
          <a:ext cx="3143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7" imgW="152280" imgH="177480" progId="Equation.DSMT4">
                  <p:embed/>
                </p:oleObj>
              </mc:Choice>
              <mc:Fallback>
                <p:oleObj name="Equation" r:id="rId7" imgW="15228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962400"/>
                        <a:ext cx="3143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7"/>
          <p:cNvGraphicFramePr>
            <a:graphicFrameLocks noChangeAspect="1"/>
          </p:cNvGraphicFramePr>
          <p:nvPr/>
        </p:nvGraphicFramePr>
        <p:xfrm>
          <a:off x="3962400" y="4343400"/>
          <a:ext cx="285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8" imgW="152280" imgH="203040" progId="Equation.DSMT4">
                  <p:embed/>
                </p:oleObj>
              </mc:Choice>
              <mc:Fallback>
                <p:oleObj name="Equation" r:id="rId8" imgW="15228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343400"/>
                        <a:ext cx="2857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8"/>
          <p:cNvGraphicFramePr>
            <a:graphicFrameLocks noChangeAspect="1"/>
          </p:cNvGraphicFramePr>
          <p:nvPr/>
        </p:nvGraphicFramePr>
        <p:xfrm>
          <a:off x="3124200" y="4724400"/>
          <a:ext cx="3476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9" imgW="152280" imgH="177480" progId="Equation.DSMT4">
                  <p:embed/>
                </p:oleObj>
              </mc:Choice>
              <mc:Fallback>
                <p:oleObj name="Equation" r:id="rId9" imgW="152280" imgH="177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724400"/>
                        <a:ext cx="3476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9"/>
          <p:cNvGraphicFramePr>
            <a:graphicFrameLocks noChangeAspect="1"/>
          </p:cNvGraphicFramePr>
          <p:nvPr/>
        </p:nvGraphicFramePr>
        <p:xfrm>
          <a:off x="2057400" y="5181600"/>
          <a:ext cx="34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10" imgW="152280" imgH="203040" progId="Equation.DSMT4">
                  <p:embed/>
                </p:oleObj>
              </mc:Choice>
              <mc:Fallback>
                <p:oleObj name="Equation" r:id="rId10" imgW="15228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81600"/>
                        <a:ext cx="34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89150"/>
            <a:ext cx="4192588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3050"/>
            <a:ext cx="3354388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Direction of Force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52950" y="2133600"/>
            <a:ext cx="4591050" cy="4435475"/>
            <a:chOff x="2868" y="1344"/>
            <a:chExt cx="2892" cy="2794"/>
          </a:xfrm>
        </p:grpSpPr>
        <p:pic>
          <p:nvPicPr>
            <p:cNvPr id="1843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1344"/>
              <a:ext cx="2892" cy="2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8" name="Text Box 7"/>
            <p:cNvSpPr txBox="1">
              <a:spLocks noChangeArrowheads="1"/>
            </p:cNvSpPr>
            <p:nvPr/>
          </p:nvSpPr>
          <p:spPr bwMode="auto">
            <a:xfrm>
              <a:off x="3072" y="3696"/>
              <a:ext cx="254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/>
                <a:t>Fleming’s Left hand motor rule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Caution!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q is negative, the direction of current is opposite</a:t>
            </a:r>
          </a:p>
          <a:p>
            <a:pPr eaLnBrk="1" hangingPunct="1"/>
            <a:r>
              <a:rPr lang="en-US" altLang="en-US"/>
              <a:t>Force on the charge will be opposite</a:t>
            </a:r>
          </a:p>
          <a:p>
            <a:pPr eaLnBrk="1" hangingPunct="1"/>
            <a:r>
              <a:rPr lang="en-US" altLang="en-US"/>
              <a:t>Try the same with negative charge</a:t>
            </a:r>
          </a:p>
          <a:p>
            <a:pPr eaLnBrk="1" hangingPunct="1"/>
            <a:endParaRPr lang="en-US" altLang="en-US"/>
          </a:p>
        </p:txBody>
      </p:sp>
      <p:pic>
        <p:nvPicPr>
          <p:cNvPr id="19460" name="Picture 4" descr="MCj0078790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804988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171</TotalTime>
  <Words>2182</Words>
  <Application>Microsoft Office PowerPoint</Application>
  <PresentationFormat>On-screen Show (4:3)</PresentationFormat>
  <Paragraphs>228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Tahoma</vt:lpstr>
      <vt:lpstr>Arial</vt:lpstr>
      <vt:lpstr>Wingdings</vt:lpstr>
      <vt:lpstr>Calibri</vt:lpstr>
      <vt:lpstr>Symbol</vt:lpstr>
      <vt:lpstr>Times New Roman</vt:lpstr>
      <vt:lpstr>Verdana</vt:lpstr>
      <vt:lpstr>Blends</vt:lpstr>
      <vt:lpstr>MathType 5.0 Equation</vt:lpstr>
      <vt:lpstr>Microsoft Equation 3.0</vt:lpstr>
      <vt:lpstr>Magnetism &amp; Electromagnetism</vt:lpstr>
      <vt:lpstr>Sources of Magnetic Fields</vt:lpstr>
      <vt:lpstr>Magnetic Fields</vt:lpstr>
      <vt:lpstr>Magnetic Fields</vt:lpstr>
      <vt:lpstr>Magnetic Fields, cont</vt:lpstr>
      <vt:lpstr>Units of Magnetic Field</vt:lpstr>
      <vt:lpstr>Finding the Direction of Magnetic Force</vt:lpstr>
      <vt:lpstr>Direction of Force</vt:lpstr>
      <vt:lpstr>Caution!</vt:lpstr>
      <vt:lpstr>Example</vt:lpstr>
      <vt:lpstr>Magnetic Force on a Current Carrying Conductor</vt:lpstr>
      <vt:lpstr>Force on a Wire</vt:lpstr>
      <vt:lpstr>Force on a Wire, cont</vt:lpstr>
      <vt:lpstr>Force on a Wire, final</vt:lpstr>
      <vt:lpstr>Force on a Wire, equation</vt:lpstr>
      <vt:lpstr>Example</vt:lpstr>
      <vt:lpstr>Torque on a Current Loop</vt:lpstr>
      <vt:lpstr>Magnetic Moment</vt:lpstr>
      <vt:lpstr>Electric Motor</vt:lpstr>
      <vt:lpstr>Force on a Charged Particle in a Magnetic Field</vt:lpstr>
      <vt:lpstr>Force on a Charged Particle</vt:lpstr>
      <vt:lpstr>Example</vt:lpstr>
      <vt:lpstr>Magnetic Fields –  Long Straight Wire</vt:lpstr>
      <vt:lpstr>Direction of the Field of a Long Straight Wire</vt:lpstr>
      <vt:lpstr>Magnitude of the Field of a Long Straight Wire</vt:lpstr>
      <vt:lpstr>Magnetic Force Between Two Parallel Conductors</vt:lpstr>
      <vt:lpstr>Force Between Two Conductors, cont</vt:lpstr>
      <vt:lpstr>Magnetic Field of a Current Loop</vt:lpstr>
      <vt:lpstr>Magnetic Field of a Current Loop – Total Field</vt:lpstr>
      <vt:lpstr>Magnetic Field of a Solenoid</vt:lpstr>
      <vt:lpstr>Magnetic Field of a Solenoid, 2</vt:lpstr>
      <vt:lpstr>Magnetic Field in a Solenoid, 3</vt:lpstr>
      <vt:lpstr>Magnetic Field in a Solenoid, Magnitude</vt:lpstr>
      <vt:lpstr>Michael Faraday</vt:lpstr>
      <vt:lpstr>Faraday’s Experiment – Set Up</vt:lpstr>
      <vt:lpstr>Faraday’s Conclusions</vt:lpstr>
      <vt:lpstr>Magnetic Flux</vt:lpstr>
      <vt:lpstr>Magnetic Flux, 2</vt:lpstr>
      <vt:lpstr>Magnetic Flux, final</vt:lpstr>
      <vt:lpstr>Electromagnetic Induction – An Experiment</vt:lpstr>
      <vt:lpstr>Faraday’s Law and Electromagnetic Induction</vt:lpstr>
      <vt:lpstr>Application of Faraday’s Law – Motional emf</vt:lpstr>
      <vt:lpstr>Motional emf, cont</vt:lpstr>
      <vt:lpstr>Motional emf in a Circuit</vt:lpstr>
      <vt:lpstr>Motional emf in a Circuit, cont</vt:lpstr>
      <vt:lpstr>Lenz’ Law – Moving Magnet Example</vt:lpstr>
      <vt:lpstr>AC Generators, cont</vt:lpstr>
      <vt:lpstr>AC Generators, final</vt:lpstr>
      <vt:lpstr>DC Generators</vt:lpstr>
      <vt:lpstr>DC Generators, cont</vt:lpstr>
    </vt:vector>
  </TitlesOfParts>
  <Company>CFS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Magnetism &amp; Electromagnetism</dc:title>
  <dc:creator>Amol</dc:creator>
  <cp:lastModifiedBy>Ian Cooper</cp:lastModifiedBy>
  <cp:revision>5</cp:revision>
  <dcterms:created xsi:type="dcterms:W3CDTF">2008-10-12T21:13:20Z</dcterms:created>
  <dcterms:modified xsi:type="dcterms:W3CDTF">2017-08-14T01:18:12Z</dcterms:modified>
</cp:coreProperties>
</file>