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4" r:id="rId9"/>
    <p:sldId id="298" r:id="rId10"/>
    <p:sldId id="300" r:id="rId11"/>
    <p:sldId id="301" r:id="rId12"/>
    <p:sldId id="302" r:id="rId13"/>
    <p:sldId id="299" r:id="rId14"/>
    <p:sldId id="263" r:id="rId15"/>
    <p:sldId id="266" r:id="rId16"/>
    <p:sldId id="269" r:id="rId17"/>
    <p:sldId id="271" r:id="rId18"/>
    <p:sldId id="270" r:id="rId19"/>
    <p:sldId id="272" r:id="rId20"/>
    <p:sldId id="265" r:id="rId21"/>
    <p:sldId id="296" r:id="rId22"/>
    <p:sldId id="267" r:id="rId23"/>
    <p:sldId id="268" r:id="rId24"/>
    <p:sldId id="273" r:id="rId25"/>
    <p:sldId id="274" r:id="rId26"/>
    <p:sldId id="276" r:id="rId27"/>
    <p:sldId id="277" r:id="rId28"/>
    <p:sldId id="278" r:id="rId29"/>
    <p:sldId id="279" r:id="rId30"/>
    <p:sldId id="275" r:id="rId31"/>
    <p:sldId id="280" r:id="rId32"/>
    <p:sldId id="282" r:id="rId33"/>
    <p:sldId id="284" r:id="rId34"/>
    <p:sldId id="281" r:id="rId35"/>
    <p:sldId id="285" r:id="rId36"/>
    <p:sldId id="297" r:id="rId37"/>
    <p:sldId id="286" r:id="rId38"/>
    <p:sldId id="283" r:id="rId39"/>
    <p:sldId id="287" r:id="rId40"/>
    <p:sldId id="288" r:id="rId41"/>
    <p:sldId id="289" r:id="rId42"/>
    <p:sldId id="291" r:id="rId43"/>
    <p:sldId id="292" r:id="rId44"/>
    <p:sldId id="290" r:id="rId45"/>
    <p:sldId id="293" r:id="rId46"/>
    <p:sldId id="294" r:id="rId47"/>
    <p:sldId id="295" r:id="rId48"/>
  </p:sldIdLst>
  <p:sldSz cx="5040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87" userDrawn="1">
          <p15:clr>
            <a:srgbClr val="A4A3A4"/>
          </p15:clr>
        </p15:guide>
        <p15:guide id="2" orient="horz" pos="1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1236" y="186"/>
      </p:cViewPr>
      <p:guideLst>
        <p:guide pos="1587"/>
        <p:guide orient="horz"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p16\sp\mod1\excel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61188719753644"/>
          <c:y val="4.695162701151883E-2"/>
          <c:w val="0.75934338803895307"/>
          <c:h val="0.70767776669425753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olid"/>
              </a:ln>
              <a:effectLst/>
            </c:spPr>
            <c:trendlineType val="poly"/>
            <c:order val="2"/>
            <c:intercept val="0"/>
            <c:dispRSqr val="0"/>
            <c:dispEq val="0"/>
          </c:trendline>
          <c:errBars>
            <c:errDir val="x"/>
            <c:errBarType val="both"/>
            <c:errValType val="percentage"/>
            <c:noEndCap val="1"/>
            <c:val val="10"/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percentage"/>
            <c:noEndCap val="0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Sheet1!$H$7:$H$16</c:f>
              <c:numCache>
                <c:formatCode>0.00</c:formatCode>
                <c:ptCount val="10"/>
                <c:pt idx="0">
                  <c:v>0</c:v>
                </c:pt>
                <c:pt idx="1">
                  <c:v>0.93399999999999994</c:v>
                </c:pt>
                <c:pt idx="2">
                  <c:v>1.1059999999999999</c:v>
                </c:pt>
                <c:pt idx="3">
                  <c:v>1.25</c:v>
                </c:pt>
                <c:pt idx="4">
                  <c:v>1.3240000000000001</c:v>
                </c:pt>
                <c:pt idx="5">
                  <c:v>1.35</c:v>
                </c:pt>
                <c:pt idx="6">
                  <c:v>1.47</c:v>
                </c:pt>
                <c:pt idx="7">
                  <c:v>1.4899999999999998</c:v>
                </c:pt>
                <c:pt idx="8">
                  <c:v>1.6039999999999999</c:v>
                </c:pt>
                <c:pt idx="9">
                  <c:v>1.6359999999999999</c:v>
                </c:pt>
              </c:numCache>
            </c:numRef>
          </c:xVal>
          <c:yVal>
            <c:numRef>
              <c:f>Sheet1!$B$7:$B$16</c:f>
              <c:numCache>
                <c:formatCode>0.00</c:formatCode>
                <c:ptCount val="10"/>
                <c:pt idx="0">
                  <c:v>1E-4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706-4A74-A91F-3CA2065EC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153184"/>
        <c:axId val="375158336"/>
      </c:scatterChart>
      <c:valAx>
        <c:axId val="381153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 t   [</a:t>
                </a:r>
                <a:r>
                  <a:rPr lang="en-US" sz="1400" baseline="0"/>
                  <a:t> </a:t>
                </a:r>
                <a:r>
                  <a:rPr lang="en-US" sz="1400"/>
                  <a:t>s 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158336"/>
        <c:crosses val="autoZero"/>
        <c:crossBetween val="midCat"/>
      </c:valAx>
      <c:valAx>
        <c:axId val="375158336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displacement</a:t>
                </a:r>
                <a:r>
                  <a:rPr lang="en-US" sz="1400" baseline="0"/>
                  <a:t>  s    [ m ]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3.2654392054071738E-2"/>
              <c:y val="0.183841952382926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153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wmf"/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2.wmf"/><Relationship Id="rId7" Type="http://schemas.openxmlformats.org/officeDocument/2006/relationships/image" Target="../media/image73.wmf"/><Relationship Id="rId2" Type="http://schemas.openxmlformats.org/officeDocument/2006/relationships/image" Target="../media/image69.wmf"/><Relationship Id="rId1" Type="http://schemas.openxmlformats.org/officeDocument/2006/relationships/image" Target="../media/image71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6.wmf"/><Relationship Id="rId7" Type="http://schemas.openxmlformats.org/officeDocument/2006/relationships/image" Target="../media/image77.wmf"/><Relationship Id="rId2" Type="http://schemas.openxmlformats.org/officeDocument/2006/relationships/image" Target="../media/image69.wmf"/><Relationship Id="rId1" Type="http://schemas.openxmlformats.org/officeDocument/2006/relationships/image" Target="../media/image75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2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56.wmf"/><Relationship Id="rId9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89241"/>
            <a:ext cx="428426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91691"/>
            <a:ext cx="108681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91691"/>
            <a:ext cx="3197449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97613"/>
            <a:ext cx="434727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409469"/>
            <a:ext cx="434727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82610"/>
            <a:ext cx="21322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315164"/>
            <a:ext cx="21322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82610"/>
            <a:ext cx="21427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315164"/>
            <a:ext cx="214279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18399"/>
            <a:ext cx="255165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18399"/>
            <a:ext cx="255165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2037-77FD-45D5-A081-0E614B758A8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337084"/>
            <a:ext cx="170110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A07B-07BF-4436-8409-72B44DE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7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16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18.png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wmf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7.png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3.wmf"/><Relationship Id="rId3" Type="http://schemas.openxmlformats.org/officeDocument/2006/relationships/image" Target="../media/image27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27.png"/><Relationship Id="rId7" Type="http://schemas.openxmlformats.org/officeDocument/2006/relationships/image" Target="../media/image28.jpeg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14.png"/><Relationship Id="rId10" Type="http://schemas.openxmlformats.org/officeDocument/2006/relationships/image" Target="../media/image2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40.png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47.wmf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5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46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2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13" Type="http://schemas.openxmlformats.org/officeDocument/2006/relationships/image" Target="../media/image56.w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59.jpeg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image" Target="../media/image55.wmf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9" Type="http://schemas.openxmlformats.org/officeDocument/2006/relationships/image" Target="../media/image5.png"/><Relationship Id="rId14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7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7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72.bin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11" Type="http://schemas.openxmlformats.org/officeDocument/2006/relationships/image" Target="../media/image5.png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82.wmf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0.bin"/><Relationship Id="rId22" Type="http://schemas.openxmlformats.org/officeDocument/2006/relationships/image" Target="../media/image8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87.wmf"/><Relationship Id="rId4" Type="http://schemas.openxmlformats.org/officeDocument/2006/relationships/image" Target="../media/image28.jpeg"/><Relationship Id="rId9" Type="http://schemas.openxmlformats.org/officeDocument/2006/relationships/oleObject" Target="../embeddings/oleObject7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6.wmf"/><Relationship Id="rId26" Type="http://schemas.openxmlformats.org/officeDocument/2006/relationships/oleObject" Target="../embeddings/oleObject91.bin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85.bin"/><Relationship Id="rId25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10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2.bin"/><Relationship Id="rId24" Type="http://schemas.openxmlformats.org/officeDocument/2006/relationships/oleObject" Target="../embeddings/oleObject90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image" Target="../media/image97.wmf"/><Relationship Id="rId28" Type="http://schemas.openxmlformats.org/officeDocument/2006/relationships/oleObject" Target="../embeddings/oleObject92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86.bin"/><Relationship Id="rId31" Type="http://schemas.openxmlformats.org/officeDocument/2006/relationships/image" Target="../media/image101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4.wmf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99.wmf"/><Relationship Id="rId30" Type="http://schemas.openxmlformats.org/officeDocument/2006/relationships/oleObject" Target="../embeddings/oleObject9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1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106.wmf"/><Relationship Id="rId7" Type="http://schemas.openxmlformats.org/officeDocument/2006/relationships/image" Target="../media/image59.jpeg"/><Relationship Id="rId12" Type="http://schemas.openxmlformats.org/officeDocument/2006/relationships/image" Target="../media/image56.wmf"/><Relationship Id="rId17" Type="http://schemas.openxmlformats.org/officeDocument/2006/relationships/image" Target="../media/image104.wmf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29" Type="http://schemas.openxmlformats.org/officeDocument/2006/relationships/image" Target="../media/image11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100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111.gif"/><Relationship Id="rId23" Type="http://schemas.openxmlformats.org/officeDocument/2006/relationships/image" Target="../media/image107.wmf"/><Relationship Id="rId28" Type="http://schemas.openxmlformats.org/officeDocument/2006/relationships/oleObject" Target="../embeddings/oleObject102.bin"/><Relationship Id="rId10" Type="http://schemas.openxmlformats.org/officeDocument/2006/relationships/image" Target="../media/image102.wmf"/><Relationship Id="rId19" Type="http://schemas.openxmlformats.org/officeDocument/2006/relationships/image" Target="../media/image105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3.wmf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10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1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9.png"/><Relationship Id="rId7" Type="http://schemas.openxmlformats.org/officeDocument/2006/relationships/image" Target="../media/image122.jpeg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1.jpeg"/><Relationship Id="rId11" Type="http://schemas.openxmlformats.org/officeDocument/2006/relationships/oleObject" Target="../embeddings/oleObject106.bin"/><Relationship Id="rId5" Type="http://schemas.openxmlformats.org/officeDocument/2006/relationships/image" Target="../media/image5.png"/><Relationship Id="rId10" Type="http://schemas.openxmlformats.org/officeDocument/2006/relationships/image" Target="../media/image117.wmf"/><Relationship Id="rId4" Type="http://schemas.openxmlformats.org/officeDocument/2006/relationships/image" Target="../media/image120.png"/><Relationship Id="rId9" Type="http://schemas.openxmlformats.org/officeDocument/2006/relationships/oleObject" Target="../embeddings/oleObject10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e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02794" y="1205056"/>
            <a:ext cx="1569334" cy="1244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clip art images tr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94" y="268224"/>
            <a:ext cx="1479208" cy="9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lip art images cra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2"/>
          <a:stretch/>
        </p:blipFill>
        <p:spPr bwMode="auto">
          <a:xfrm>
            <a:off x="808105" y="794532"/>
            <a:ext cx="694431" cy="3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V="1">
            <a:off x="1357376" y="754297"/>
            <a:ext cx="1579007" cy="26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2398" y="1206655"/>
            <a:ext cx="1683362" cy="117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2007" y="197304"/>
            <a:ext cx="1515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Complex Situation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545466" y="2564464"/>
            <a:ext cx="1569334" cy="1244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clip art images tr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66" y="1627632"/>
            <a:ext cx="1479208" cy="9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clip art images cra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2"/>
          <a:stretch/>
        </p:blipFill>
        <p:spPr bwMode="auto">
          <a:xfrm>
            <a:off x="850777" y="2153940"/>
            <a:ext cx="694431" cy="3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V="1">
            <a:off x="1400048" y="2113705"/>
            <a:ext cx="1579007" cy="26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5070" y="2566063"/>
            <a:ext cx="1683362" cy="117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4679" y="1556712"/>
            <a:ext cx="161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Crate as the System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670560" y="2017660"/>
            <a:ext cx="1069760" cy="753988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97992" y="2747733"/>
            <a:ext cx="888" cy="5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62304" y="3299968"/>
            <a:ext cx="69088" cy="6908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55096" y="3098577"/>
                <a:ext cx="891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𝑐𝑟𝑎𝑡𝑒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96" y="3098577"/>
                <a:ext cx="8917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31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age result for images copernicus">
            <a:extLst>
              <a:ext uri="{FF2B5EF4-FFF2-40B4-BE49-F238E27FC236}">
                <a16:creationId xmlns:a16="http://schemas.microsoft.com/office/drawing/2014/main" id="{74A4B796-7E58-44A0-8C37-8542E0BA7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" r="10921"/>
          <a:stretch/>
        </p:blipFill>
        <p:spPr bwMode="auto">
          <a:xfrm>
            <a:off x="438912" y="562705"/>
            <a:ext cx="1698752" cy="12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A576F-704D-42D9-A4F1-E404703FA03D}"/>
              </a:ext>
            </a:extLst>
          </p:cNvPr>
          <p:cNvSpPr txBox="1"/>
          <p:nvPr/>
        </p:nvSpPr>
        <p:spPr>
          <a:xfrm>
            <a:off x="491744" y="1751584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Nicholas Copernicus </a:t>
            </a:r>
            <a:endParaRPr lang="en-US" sz="1400" dirty="0"/>
          </a:p>
        </p:txBody>
      </p:sp>
      <p:pic>
        <p:nvPicPr>
          <p:cNvPr id="30724" name="Picture 4" descr="Image result for images johannes kepler">
            <a:extLst>
              <a:ext uri="{FF2B5EF4-FFF2-40B4-BE49-F238E27FC236}">
                <a16:creationId xmlns:a16="http://schemas.microsoft.com/office/drawing/2014/main" id="{7C41EA0D-F96C-4FB0-B10A-E00349AD5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7575" r="5815" b="711"/>
          <a:stretch/>
        </p:blipFill>
        <p:spPr bwMode="auto">
          <a:xfrm>
            <a:off x="2133600" y="561161"/>
            <a:ext cx="1857248" cy="12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F539C-462F-43D2-BE25-4FB2CB106C57}"/>
              </a:ext>
            </a:extLst>
          </p:cNvPr>
          <p:cNvSpPr txBox="1"/>
          <p:nvPr/>
        </p:nvSpPr>
        <p:spPr>
          <a:xfrm>
            <a:off x="2332736" y="1759712"/>
            <a:ext cx="137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Johannes Kepler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444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Related image">
            <a:extLst>
              <a:ext uri="{FF2B5EF4-FFF2-40B4-BE49-F238E27FC236}">
                <a16:creationId xmlns:a16="http://schemas.microsoft.com/office/drawing/2014/main" id="{CD1006A3-9744-40B9-8A9F-3C719A87C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t="3479" r="2267"/>
          <a:stretch/>
        </p:blipFill>
        <p:spPr bwMode="auto">
          <a:xfrm>
            <a:off x="2332737" y="434848"/>
            <a:ext cx="2665984" cy="24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Image result for images newton">
            <a:extLst>
              <a:ext uri="{FF2B5EF4-FFF2-40B4-BE49-F238E27FC236}">
                <a16:creationId xmlns:a16="http://schemas.microsoft.com/office/drawing/2014/main" id="{E38F54CD-C4D5-441B-BB28-7F3C0CB6F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19451" b="10636"/>
          <a:stretch/>
        </p:blipFill>
        <p:spPr bwMode="auto">
          <a:xfrm flipH="1">
            <a:off x="186944" y="601165"/>
            <a:ext cx="2157984" cy="21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0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image nascar racing">
            <a:extLst>
              <a:ext uri="{FF2B5EF4-FFF2-40B4-BE49-F238E27FC236}">
                <a16:creationId xmlns:a16="http://schemas.microsoft.com/office/drawing/2014/main" id="{F4865514-540A-45A1-B4EB-39CB39EC5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" t="9912" r="3325" b="11770"/>
          <a:stretch/>
        </p:blipFill>
        <p:spPr bwMode="auto">
          <a:xfrm flipH="1">
            <a:off x="173550" y="776224"/>
            <a:ext cx="2056010" cy="11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DD9859-73E7-488C-8FA9-A95E36DB7F48}"/>
              </a:ext>
            </a:extLst>
          </p:cNvPr>
          <p:cNvSpPr/>
          <p:nvPr/>
        </p:nvSpPr>
        <p:spPr>
          <a:xfrm>
            <a:off x="2535936" y="1827785"/>
            <a:ext cx="210921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DD9E4F-86B9-4C15-86D0-E293094D2A05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523744" y="1040384"/>
            <a:ext cx="2121408" cy="810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D77FC2-9119-418C-B7E1-0BC83620929D}"/>
              </a:ext>
            </a:extLst>
          </p:cNvPr>
          <p:cNvSpPr/>
          <p:nvPr/>
        </p:nvSpPr>
        <p:spPr>
          <a:xfrm>
            <a:off x="3360928" y="1263904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40E0B-9511-4756-849D-658F8002896C}"/>
              </a:ext>
            </a:extLst>
          </p:cNvPr>
          <p:cNvCxnSpPr>
            <a:cxnSpLocks/>
          </p:cNvCxnSpPr>
          <p:nvPr/>
        </p:nvCxnSpPr>
        <p:spPr>
          <a:xfrm flipH="1" flipV="1">
            <a:off x="3092704" y="1182624"/>
            <a:ext cx="333248" cy="125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F22631-FAC2-4D70-B4CE-DC73E0C01C96}"/>
              </a:ext>
            </a:extLst>
          </p:cNvPr>
          <p:cNvCxnSpPr>
            <a:cxnSpLocks/>
          </p:cNvCxnSpPr>
          <p:nvPr/>
        </p:nvCxnSpPr>
        <p:spPr>
          <a:xfrm flipV="1">
            <a:off x="3419856" y="979424"/>
            <a:ext cx="136144" cy="3352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0F8A80-57F4-47F6-829B-F75CD82A718E}"/>
              </a:ext>
            </a:extLst>
          </p:cNvPr>
          <p:cNvCxnSpPr>
            <a:cxnSpLocks/>
          </p:cNvCxnSpPr>
          <p:nvPr/>
        </p:nvCxnSpPr>
        <p:spPr>
          <a:xfrm>
            <a:off x="3425952" y="1292352"/>
            <a:ext cx="0" cy="3901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DEB6C06-B558-4A0C-85CF-BF28BCB50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610197"/>
              </p:ext>
            </p:extLst>
          </p:nvPr>
        </p:nvGraphicFramePr>
        <p:xfrm>
          <a:off x="3485579" y="670878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4" imgW="253800" imgH="304560" progId="Equation.DSMT4">
                  <p:embed/>
                </p:oleObj>
              </mc:Choice>
              <mc:Fallback>
                <p:oleObj name="Equation" r:id="rId4" imgW="253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5579" y="670878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4A9F6A6-56C8-401B-977B-468A4B229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438514"/>
              </p:ext>
            </p:extLst>
          </p:nvPr>
        </p:nvGraphicFramePr>
        <p:xfrm>
          <a:off x="2899855" y="86722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6" imgW="241200" imgH="330120" progId="Equation.DSMT4">
                  <p:embed/>
                </p:oleObj>
              </mc:Choice>
              <mc:Fallback>
                <p:oleObj name="Equation" r:id="rId6" imgW="241200" imgH="33012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DEB6C06-B558-4A0C-85CF-BF28BCB508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9855" y="867220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46F8FEC-4099-43EF-9CE5-35425503C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019511"/>
              </p:ext>
            </p:extLst>
          </p:nvPr>
        </p:nvGraphicFramePr>
        <p:xfrm>
          <a:off x="3146235" y="146539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8" imgW="253800" imgH="304560" progId="Equation.DSMT4">
                  <p:embed/>
                </p:oleObj>
              </mc:Choice>
              <mc:Fallback>
                <p:oleObj name="Equation" r:id="rId8" imgW="253800" imgH="3045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DEB6C06-B558-4A0C-85CF-BF28BCB508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6235" y="1465390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913EEEF-2FA9-4141-AD49-6E455AE6A66C}"/>
              </a:ext>
            </a:extLst>
          </p:cNvPr>
          <p:cNvSpPr txBox="1"/>
          <p:nvPr/>
        </p:nvSpPr>
        <p:spPr>
          <a:xfrm>
            <a:off x="908350" y="2002614"/>
            <a:ext cx="322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 physicist takes a complex situation and replaces it with a simple model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B1877C-4D22-4508-871D-7DDF0E0CCB5B}"/>
              </a:ext>
            </a:extLst>
          </p:cNvPr>
          <p:cNvSpPr txBox="1"/>
          <p:nvPr/>
        </p:nvSpPr>
        <p:spPr>
          <a:xfrm>
            <a:off x="860611" y="244116"/>
            <a:ext cx="2917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complex                                simple</a:t>
            </a:r>
            <a:endParaRPr lang="en-US" sz="16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091E557-A4C0-4AEA-A4B1-EE1F58B4876C}"/>
              </a:ext>
            </a:extLst>
          </p:cNvPr>
          <p:cNvSpPr/>
          <p:nvPr/>
        </p:nvSpPr>
        <p:spPr>
          <a:xfrm>
            <a:off x="2093604" y="393068"/>
            <a:ext cx="343417" cy="9102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image objects in motion">
            <a:extLst>
              <a:ext uri="{FF2B5EF4-FFF2-40B4-BE49-F238E27FC236}">
                <a16:creationId xmlns:a16="http://schemas.microsoft.com/office/drawing/2014/main" id="{17C8A649-D366-489B-8394-C533CD23C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5" t="27070" r="21709" b="29928"/>
          <a:stretch/>
        </p:blipFill>
        <p:spPr bwMode="auto">
          <a:xfrm>
            <a:off x="601472" y="827827"/>
            <a:ext cx="2044192" cy="8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Image result for image objects in motion">
            <a:extLst>
              <a:ext uri="{FF2B5EF4-FFF2-40B4-BE49-F238E27FC236}">
                <a16:creationId xmlns:a16="http://schemas.microsoft.com/office/drawing/2014/main" id="{B894195F-349B-4828-B3C9-6B3190311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04" y="829055"/>
            <a:ext cx="1993504" cy="89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7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163651" y="356315"/>
            <a:ext cx="2055" cy="1837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473284" y="1794456"/>
            <a:ext cx="2154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163651" y="850006"/>
            <a:ext cx="1137634" cy="944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63651" y="850005"/>
            <a:ext cx="1137634" cy="94445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3013" y="7115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62734" y="17386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X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22739" y="173864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O(0, 0)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92538" y="1504000"/>
                <a:ext cx="27943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538" y="1504000"/>
                <a:ext cx="279435" cy="230832"/>
              </a:xfrm>
              <a:prstGeom prst="rect">
                <a:avLst/>
              </a:prstGeom>
              <a:blipFill>
                <a:blip r:embed="rId3"/>
                <a:stretch>
                  <a:fillRect r="-8696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2540817" y="1507590"/>
            <a:ext cx="129237" cy="274389"/>
          </a:xfrm>
          <a:custGeom>
            <a:avLst/>
            <a:gdLst>
              <a:gd name="connsiteX0" fmla="*/ 34344 w 129237"/>
              <a:gd name="connsiteY0" fmla="*/ 214648 h 214648"/>
              <a:gd name="connsiteX1" fmla="*/ 128789 w 129237"/>
              <a:gd name="connsiteY1" fmla="*/ 98738 h 214648"/>
              <a:gd name="connsiteX2" fmla="*/ 0 w 129237"/>
              <a:gd name="connsiteY2" fmla="*/ 0 h 21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237" h="214648">
                <a:moveTo>
                  <a:pt x="34344" y="214648"/>
                </a:moveTo>
                <a:cubicBezTo>
                  <a:pt x="84428" y="174580"/>
                  <a:pt x="134513" y="134513"/>
                  <a:pt x="128789" y="98738"/>
                </a:cubicBezTo>
                <a:cubicBezTo>
                  <a:pt x="123065" y="62963"/>
                  <a:pt x="61532" y="31481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72355" y="1790163"/>
            <a:ext cx="1128930" cy="1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63352" y="850004"/>
            <a:ext cx="4709" cy="948746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24094"/>
              </p:ext>
            </p:extLst>
          </p:nvPr>
        </p:nvGraphicFramePr>
        <p:xfrm>
          <a:off x="2419568" y="1891492"/>
          <a:ext cx="8255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Equation" r:id="rId4" imgW="1180800" imgH="279360" progId="Equation.DSMT4">
                  <p:embed/>
                </p:oleObj>
              </mc:Choice>
              <mc:Fallback>
                <p:oleObj name="Equation" r:id="rId4" imgW="1180800" imgH="27936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9568" y="1891492"/>
                        <a:ext cx="825500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64030"/>
              </p:ext>
            </p:extLst>
          </p:nvPr>
        </p:nvGraphicFramePr>
        <p:xfrm>
          <a:off x="1347091" y="1133952"/>
          <a:ext cx="8080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Equation" r:id="rId6" imgW="1143000" imgH="304560" progId="Equation.DSMT4">
                  <p:embed/>
                </p:oleObj>
              </mc:Choice>
              <mc:Fallback>
                <p:oleObj name="Equation" r:id="rId6" imgW="1143000" imgH="30456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7091" y="1133952"/>
                        <a:ext cx="808037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8599"/>
              </p:ext>
            </p:extLst>
          </p:nvPr>
        </p:nvGraphicFramePr>
        <p:xfrm>
          <a:off x="403539" y="55857"/>
          <a:ext cx="1219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Equation" r:id="rId8" imgW="1218960" imgH="330120" progId="Equation.DSMT4">
                  <p:embed/>
                </p:oleObj>
              </mc:Choice>
              <mc:Fallback>
                <p:oleObj name="Equation" r:id="rId8" imgW="1218960" imgH="330120" progId="Equation.DSMT4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39" y="55857"/>
                        <a:ext cx="12192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59217"/>
              </p:ext>
            </p:extLst>
          </p:nvPr>
        </p:nvGraphicFramePr>
        <p:xfrm>
          <a:off x="2873768" y="252941"/>
          <a:ext cx="1697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Equation" r:id="rId10" imgW="1701720" imgH="380880" progId="Equation.DSMT4">
                  <p:embed/>
                </p:oleObj>
              </mc:Choice>
              <mc:Fallback>
                <p:oleObj name="Equation" r:id="rId10" imgW="1701720" imgH="380880" progId="Equation.DSMT4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768" y="252941"/>
                        <a:ext cx="16970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2936" y="1567332"/>
            <a:ext cx="4321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425244"/>
              </p:ext>
            </p:extLst>
          </p:nvPr>
        </p:nvGraphicFramePr>
        <p:xfrm>
          <a:off x="827088" y="2384425"/>
          <a:ext cx="2838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Equation" r:id="rId12" imgW="2831760" imgH="507960" progId="Equation.DSMT4">
                  <p:embed/>
                </p:oleObj>
              </mc:Choice>
              <mc:Fallback>
                <p:oleObj name="Equation" r:id="rId12" imgW="2831760" imgH="507960" progId="Equation.DSMT4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84425"/>
                        <a:ext cx="2838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721217" y="1790163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>
            <a:off x="540913" y="1618446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10514" y="1784813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14" y="1784813"/>
                <a:ext cx="247760" cy="230832"/>
              </a:xfrm>
              <a:prstGeom prst="rect">
                <a:avLst/>
              </a:prstGeom>
              <a:blipFill>
                <a:blip r:embed="rId14"/>
                <a:stretch>
                  <a:fillRect t="-10526" r="-24390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68071" y="1425454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1" y="1425454"/>
                <a:ext cx="253146" cy="230832"/>
              </a:xfrm>
              <a:prstGeom prst="rect">
                <a:avLst/>
              </a:prstGeom>
              <a:blipFill>
                <a:blip r:embed="rId15"/>
                <a:stretch>
                  <a:fillRect t="-10526" r="-31707" b="-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855545"/>
              </p:ext>
            </p:extLst>
          </p:nvPr>
        </p:nvGraphicFramePr>
        <p:xfrm>
          <a:off x="520612" y="525733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Equation" r:id="rId16" imgW="838080" imgH="355320" progId="Equation.DSMT4">
                  <p:embed/>
                </p:oleObj>
              </mc:Choice>
              <mc:Fallback>
                <p:oleObj name="Equation" r:id="rId16" imgW="838080" imgH="3553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0612" y="525733"/>
                        <a:ext cx="838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380259"/>
              </p:ext>
            </p:extLst>
          </p:nvPr>
        </p:nvGraphicFramePr>
        <p:xfrm>
          <a:off x="2873768" y="82313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73768" y="823130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46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126" t="4489" r="14299"/>
          <a:stretch/>
        </p:blipFill>
        <p:spPr>
          <a:xfrm>
            <a:off x="2214880" y="65024"/>
            <a:ext cx="2698496" cy="2524378"/>
          </a:xfrm>
          <a:prstGeom prst="rect">
            <a:avLst/>
          </a:prstGeom>
        </p:spPr>
      </p:pic>
      <p:pic>
        <p:nvPicPr>
          <p:cNvPr id="3" name="Picture 2" descr="Image result for clip art images tra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3" y="1059965"/>
            <a:ext cx="843941" cy="5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21217" y="664435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>
            <a:off x="540913" y="492718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0514" y="659085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14" y="659085"/>
                <a:ext cx="247760" cy="230832"/>
              </a:xfrm>
              <a:prstGeom prst="rect">
                <a:avLst/>
              </a:prstGeom>
              <a:blipFill>
                <a:blip r:embed="rId4"/>
                <a:stretch>
                  <a:fillRect t="-10526" r="-24390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8071" y="299726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1" y="299726"/>
                <a:ext cx="253146" cy="230832"/>
              </a:xfrm>
              <a:prstGeom prst="rect">
                <a:avLst/>
              </a:prstGeom>
              <a:blipFill>
                <a:blip r:embed="rId5"/>
                <a:stretch>
                  <a:fillRect t="-10526" r="-31707" b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clipart trac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5" y="1764509"/>
            <a:ext cx="654939" cy="4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129792" y="1327213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29792" y="2044509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21536" y="1267968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03649" y="1999805"/>
            <a:ext cx="89408" cy="894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1809" y="13272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03922" y="204450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</a:t>
            </a:r>
            <a:endParaRPr lang="en-US" sz="1400" dirty="0"/>
          </a:p>
        </p:txBody>
      </p:sp>
      <p:pic>
        <p:nvPicPr>
          <p:cNvPr id="16" name="Picture 8" descr="Image result for clip art pers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9757" flipH="1">
            <a:off x="3397115" y="931292"/>
            <a:ext cx="98145" cy="2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46963" y="141854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14496" y="344495"/>
            <a:ext cx="640600" cy="8543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17142" y="1203607"/>
            <a:ext cx="859111" cy="63369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3951059" y="179477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</a:rPr>
              <a:t>Q(80, -60)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24940" y="10561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P(60, 80)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3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26" t="4489" r="14299"/>
          <a:stretch/>
        </p:blipFill>
        <p:spPr>
          <a:xfrm>
            <a:off x="2214880" y="65024"/>
            <a:ext cx="2698496" cy="2524378"/>
          </a:xfrm>
          <a:prstGeom prst="rect">
            <a:avLst/>
          </a:prstGeom>
        </p:spPr>
      </p:pic>
      <p:pic>
        <p:nvPicPr>
          <p:cNvPr id="3" name="Picture 2" descr="Image result for clip art images tra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3" y="1059965"/>
            <a:ext cx="843941" cy="5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21217" y="664435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>
            <a:off x="540913" y="492718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0514" y="659085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14" y="659085"/>
                <a:ext cx="247760" cy="230832"/>
              </a:xfrm>
              <a:prstGeom prst="rect">
                <a:avLst/>
              </a:prstGeom>
              <a:blipFill>
                <a:blip r:embed="rId5"/>
                <a:stretch>
                  <a:fillRect t="-10526" r="-24390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8071" y="299726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1" y="299726"/>
                <a:ext cx="253146" cy="230832"/>
              </a:xfrm>
              <a:prstGeom prst="rect">
                <a:avLst/>
              </a:prstGeom>
              <a:blipFill>
                <a:blip r:embed="rId6"/>
                <a:stretch>
                  <a:fillRect t="-10526" r="-31707" b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clipart tra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5" y="1764509"/>
            <a:ext cx="654939" cy="4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129792" y="1327213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29792" y="2044509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21536" y="1267968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03649" y="1999805"/>
            <a:ext cx="89408" cy="894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1809" y="13272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03922" y="204450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</a:t>
            </a:r>
            <a:endParaRPr lang="en-US" sz="1400" dirty="0"/>
          </a:p>
        </p:txBody>
      </p:sp>
      <p:pic>
        <p:nvPicPr>
          <p:cNvPr id="16" name="Picture 8" descr="Image result for clip art pers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2322">
            <a:off x="4604123" y="1540893"/>
            <a:ext cx="98145" cy="2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63955" y="114219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</a:t>
            </a:r>
            <a:endParaRPr lang="en-US" sz="1400" dirty="0"/>
          </a:p>
        </p:txBody>
      </p:sp>
      <p:sp>
        <p:nvSpPr>
          <p:cNvPr id="4097" name="TextBox 4096"/>
          <p:cNvSpPr txBox="1"/>
          <p:nvPr/>
        </p:nvSpPr>
        <p:spPr>
          <a:xfrm>
            <a:off x="3951059" y="179477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</a:rPr>
              <a:t>Q(80, -60)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9052" y="134064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P(60, 80)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344416" y="353568"/>
            <a:ext cx="215392" cy="147523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28650"/>
              </p:ext>
            </p:extLst>
          </p:nvPr>
        </p:nvGraphicFramePr>
        <p:xfrm>
          <a:off x="4076129" y="64243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9" imgW="291960" imgH="304560" progId="Equation.DSMT4">
                  <p:embed/>
                </p:oleObj>
              </mc:Choice>
              <mc:Fallback>
                <p:oleObj name="Equation" r:id="rId9" imgW="29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6129" y="642430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83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26" t="4489" r="14299"/>
          <a:stretch/>
        </p:blipFill>
        <p:spPr>
          <a:xfrm>
            <a:off x="2206752" y="85344"/>
            <a:ext cx="2698496" cy="25243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63955" y="114219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</a:t>
            </a:r>
            <a:endParaRPr lang="en-US" sz="1400" dirty="0"/>
          </a:p>
        </p:txBody>
      </p:sp>
      <p:sp>
        <p:nvSpPr>
          <p:cNvPr id="4097" name="TextBox 4096"/>
          <p:cNvSpPr txBox="1"/>
          <p:nvPr/>
        </p:nvSpPr>
        <p:spPr>
          <a:xfrm>
            <a:off x="3942931" y="189637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</a:rPr>
              <a:t>Q(80, -60)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9052" y="134064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P(60, 80)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344416" y="353568"/>
            <a:ext cx="215392" cy="147523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95731"/>
              </p:ext>
            </p:extLst>
          </p:nvPr>
        </p:nvGraphicFramePr>
        <p:xfrm>
          <a:off x="4437825" y="451422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4" name="Equation" r:id="rId4" imgW="291960" imgH="304560" progId="Equation.DSMT4">
                  <p:embed/>
                </p:oleObj>
              </mc:Choice>
              <mc:Fallback>
                <p:oleObj name="Equation" r:id="rId4" imgW="291960" imgH="3045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7825" y="451422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57893"/>
              </p:ext>
            </p:extLst>
          </p:nvPr>
        </p:nvGraphicFramePr>
        <p:xfrm>
          <a:off x="342075" y="1454214"/>
          <a:ext cx="1168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5" name="Equation" r:id="rId6" imgW="1168200" imgH="355320" progId="Equation.DSMT4">
                  <p:embed/>
                </p:oleObj>
              </mc:Choice>
              <mc:Fallback>
                <p:oleObj name="Equation" r:id="rId6" imgW="11682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075" y="1454214"/>
                        <a:ext cx="1168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309368"/>
              </p:ext>
            </p:extLst>
          </p:nvPr>
        </p:nvGraphicFramePr>
        <p:xfrm>
          <a:off x="358331" y="1846390"/>
          <a:ext cx="762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6" name="Equation" r:id="rId8" imgW="761760" imgH="253800" progId="Equation.DSMT4">
                  <p:embed/>
                </p:oleObj>
              </mc:Choice>
              <mc:Fallback>
                <p:oleObj name="Equation" r:id="rId8" imgW="761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331" y="1846390"/>
                        <a:ext cx="762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85200"/>
              </p:ext>
            </p:extLst>
          </p:nvPr>
        </p:nvGraphicFramePr>
        <p:xfrm>
          <a:off x="384429" y="846519"/>
          <a:ext cx="1295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" name="Equation" r:id="rId10" imgW="1295280" imgH="634680" progId="Equation.DSMT4">
                  <p:embed/>
                </p:oleObj>
              </mc:Choice>
              <mc:Fallback>
                <p:oleObj name="Equation" r:id="rId10" imgW="12952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4429" y="846519"/>
                        <a:ext cx="1295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90341"/>
              </p:ext>
            </p:extLst>
          </p:nvPr>
        </p:nvGraphicFramePr>
        <p:xfrm>
          <a:off x="355537" y="478346"/>
          <a:ext cx="201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8" name="Equation" r:id="rId12" imgW="2019240" imgH="380880" progId="Equation.DSMT4">
                  <p:embed/>
                </p:oleObj>
              </mc:Choice>
              <mc:Fallback>
                <p:oleObj name="Equation" r:id="rId12" imgW="2019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5537" y="478346"/>
                        <a:ext cx="2019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490720" y="1824736"/>
            <a:ext cx="430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/>
          <p:cNvSpPr/>
          <p:nvPr/>
        </p:nvSpPr>
        <p:spPr>
          <a:xfrm>
            <a:off x="4527296" y="1458976"/>
            <a:ext cx="200341" cy="365760"/>
          </a:xfrm>
          <a:custGeom>
            <a:avLst/>
            <a:gdLst>
              <a:gd name="connsiteX0" fmla="*/ 170688 w 200341"/>
              <a:gd name="connsiteY0" fmla="*/ 365760 h 365760"/>
              <a:gd name="connsiteX1" fmla="*/ 186944 w 200341"/>
              <a:gd name="connsiteY1" fmla="*/ 109728 h 365760"/>
              <a:gd name="connsiteX2" fmla="*/ 0 w 200341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41" h="365760">
                <a:moveTo>
                  <a:pt x="170688" y="365760"/>
                </a:moveTo>
                <a:cubicBezTo>
                  <a:pt x="193040" y="268224"/>
                  <a:pt x="215392" y="170688"/>
                  <a:pt x="186944" y="109728"/>
                </a:cubicBezTo>
                <a:cubicBezTo>
                  <a:pt x="158496" y="48768"/>
                  <a:pt x="79248" y="24384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929021"/>
              </p:ext>
            </p:extLst>
          </p:nvPr>
        </p:nvGraphicFramePr>
        <p:xfrm>
          <a:off x="4560507" y="1572768"/>
          <a:ext cx="126731" cy="1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9" name="Equation" r:id="rId14" imgW="152280" imgH="203040" progId="Equation.DSMT4">
                  <p:embed/>
                </p:oleObj>
              </mc:Choice>
              <mc:Fallback>
                <p:oleObj name="Equation" r:id="rId14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60507" y="1572768"/>
                        <a:ext cx="126731" cy="1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8" descr="Image result for clip art pers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2322">
            <a:off x="1709136" y="1293621"/>
            <a:ext cx="283209" cy="6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lip art pers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88253" flipH="1">
            <a:off x="4270875" y="1646557"/>
            <a:ext cx="98145" cy="2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98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26" t="4489" r="14299"/>
          <a:stretch/>
        </p:blipFill>
        <p:spPr>
          <a:xfrm>
            <a:off x="2214880" y="65024"/>
            <a:ext cx="2698496" cy="2524378"/>
          </a:xfrm>
          <a:prstGeom prst="rect">
            <a:avLst/>
          </a:prstGeom>
        </p:spPr>
      </p:pic>
      <p:pic>
        <p:nvPicPr>
          <p:cNvPr id="3" name="Picture 2" descr="Image result for clip art images tra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3" y="1059965"/>
            <a:ext cx="843941" cy="5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21217" y="664435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>
            <a:off x="540913" y="492718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0514" y="659085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14" y="659085"/>
                <a:ext cx="247760" cy="230832"/>
              </a:xfrm>
              <a:prstGeom prst="rect">
                <a:avLst/>
              </a:prstGeom>
              <a:blipFill>
                <a:blip r:embed="rId5"/>
                <a:stretch>
                  <a:fillRect t="-10526" r="-24390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8071" y="299726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1" y="299726"/>
                <a:ext cx="253146" cy="230832"/>
              </a:xfrm>
              <a:prstGeom prst="rect">
                <a:avLst/>
              </a:prstGeom>
              <a:blipFill>
                <a:blip r:embed="rId6"/>
                <a:stretch>
                  <a:fillRect t="-10526" r="-31707" b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clipart tra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5" y="1764509"/>
            <a:ext cx="654939" cy="4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129792" y="1327213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29792" y="2044509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21536" y="1267968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03649" y="1999805"/>
            <a:ext cx="89408" cy="894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1809" y="13272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03922" y="204450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</a:t>
            </a:r>
            <a:endParaRPr lang="en-US" sz="1400" dirty="0"/>
          </a:p>
        </p:txBody>
      </p:sp>
      <p:pic>
        <p:nvPicPr>
          <p:cNvPr id="16" name="Picture 8" descr="Image result for clip art pers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2322">
            <a:off x="4604123" y="1540893"/>
            <a:ext cx="98145" cy="2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63955" y="114219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</a:t>
            </a:r>
            <a:endParaRPr lang="en-US" sz="1400" dirty="0"/>
          </a:p>
        </p:txBody>
      </p:sp>
      <p:sp>
        <p:nvSpPr>
          <p:cNvPr id="4097" name="TextBox 4096"/>
          <p:cNvSpPr txBox="1"/>
          <p:nvPr/>
        </p:nvSpPr>
        <p:spPr>
          <a:xfrm>
            <a:off x="3975443" y="183948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</a:rPr>
              <a:t>Q(80, -60)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9052" y="134064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P(60, 80)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344416" y="353568"/>
            <a:ext cx="215392" cy="147523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75821"/>
              </p:ext>
            </p:extLst>
          </p:nvPr>
        </p:nvGraphicFramePr>
        <p:xfrm>
          <a:off x="4445953" y="422974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Equation" r:id="rId9" imgW="291960" imgH="304560" progId="Equation.DSMT4">
                  <p:embed/>
                </p:oleObj>
              </mc:Choice>
              <mc:Fallback>
                <p:oleObj name="Equation" r:id="rId9" imgW="291960" imgH="3045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45953" y="422974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3714496" y="344495"/>
            <a:ext cx="640600" cy="8543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17142" y="1203607"/>
            <a:ext cx="859111" cy="63369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60592"/>
              </p:ext>
            </p:extLst>
          </p:nvPr>
        </p:nvGraphicFramePr>
        <p:xfrm>
          <a:off x="3923221" y="145523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Equation" r:id="rId11" imgW="215640" imgH="304560" progId="Equation.DSMT4">
                  <p:embed/>
                </p:oleObj>
              </mc:Choice>
              <mc:Fallback>
                <p:oleObj name="Equation" r:id="rId11" imgW="215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3221" y="1455230"/>
                        <a:ext cx="21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908791"/>
              </p:ext>
            </p:extLst>
          </p:nvPr>
        </p:nvGraphicFramePr>
        <p:xfrm>
          <a:off x="3856419" y="49257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56419" y="49257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52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clip art images tra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3" y="1059965"/>
            <a:ext cx="843941" cy="5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clipart tra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5" y="1764509"/>
            <a:ext cx="654939" cy="4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129792" y="1327213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29792" y="2044509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21536" y="1267968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03649" y="1999805"/>
            <a:ext cx="89408" cy="894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1809" y="13272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03922" y="204450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25344" y="1219200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66848" y="1926336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619105" y="1920211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2442321" y="1735299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826088"/>
              </p:ext>
            </p:extLst>
          </p:nvPr>
        </p:nvGraphicFramePr>
        <p:xfrm>
          <a:off x="2736279" y="1939862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5" imgW="126720" imgH="253800" progId="Equation.DSMT4">
                  <p:embed/>
                </p:oleObj>
              </mc:Choice>
              <mc:Fallback>
                <p:oleObj name="Equation" r:id="rId5" imgW="126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6279" y="1939862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37141"/>
              </p:ext>
            </p:extLst>
          </p:nvPr>
        </p:nvGraphicFramePr>
        <p:xfrm>
          <a:off x="2414715" y="1587564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7" imgW="152280" imgH="291960" progId="Equation.DSMT4">
                  <p:embed/>
                </p:oleObj>
              </mc:Choice>
              <mc:Fallback>
                <p:oleObj name="Equation" r:id="rId7" imgW="152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4715" y="1587564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149600" y="188976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63216" y="115620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991360" y="186537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400" dirty="0"/>
              <a:t>O(0, 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000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02794" y="1205056"/>
            <a:ext cx="1569334" cy="1244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clip art images tr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94" y="268224"/>
            <a:ext cx="1479208" cy="9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lip art images cra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2"/>
          <a:stretch/>
        </p:blipFill>
        <p:spPr bwMode="auto">
          <a:xfrm>
            <a:off x="808105" y="794532"/>
            <a:ext cx="694431" cy="3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V="1">
            <a:off x="1357376" y="754297"/>
            <a:ext cx="1579007" cy="26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2398" y="1206655"/>
            <a:ext cx="1683362" cy="117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2007" y="197304"/>
            <a:ext cx="1482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complex situation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545466" y="2564464"/>
            <a:ext cx="1569334" cy="1244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clip art images tr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66" y="1627632"/>
            <a:ext cx="1479208" cy="9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clip art images cra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2"/>
          <a:stretch/>
        </p:blipFill>
        <p:spPr bwMode="auto">
          <a:xfrm>
            <a:off x="850777" y="2153940"/>
            <a:ext cx="694431" cy="3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V="1">
            <a:off x="1400048" y="2113705"/>
            <a:ext cx="1579007" cy="26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5070" y="2566063"/>
            <a:ext cx="1683362" cy="117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4679" y="1556712"/>
            <a:ext cx="17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Tractor as the System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2260372" y="1520676"/>
            <a:ext cx="2075915" cy="1320060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242398" y="2799002"/>
            <a:ext cx="888" cy="5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07854" y="3410010"/>
            <a:ext cx="69088" cy="6908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242398" y="3131964"/>
                <a:ext cx="106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𝑡𝑟𝑎𝑐𝑡𝑜𝑟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98" y="3131964"/>
                <a:ext cx="10635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32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864" t="3978" r="13367"/>
          <a:stretch/>
        </p:blipFill>
        <p:spPr>
          <a:xfrm>
            <a:off x="1625599" y="191008"/>
            <a:ext cx="3178049" cy="294297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721217" y="664435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16200000">
            <a:off x="540913" y="492718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0514" y="659085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14" y="659085"/>
                <a:ext cx="247760" cy="230832"/>
              </a:xfrm>
              <a:prstGeom prst="rect">
                <a:avLst/>
              </a:prstGeom>
              <a:blipFill>
                <a:blip r:embed="rId4"/>
                <a:stretch>
                  <a:fillRect t="-10526" r="-24390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8071" y="299726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1" y="299726"/>
                <a:ext cx="253146" cy="230832"/>
              </a:xfrm>
              <a:prstGeom prst="rect">
                <a:avLst/>
              </a:prstGeom>
              <a:blipFill>
                <a:blip r:embed="rId5"/>
                <a:stretch>
                  <a:fillRect t="-10526" r="-31707" b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Image result for clip art images tra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" y="2112541"/>
            <a:ext cx="843941" cy="5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clipart tra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2" y="2817085"/>
            <a:ext cx="654939" cy="4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961559" y="2379789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1559" y="3097085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53303" y="2320544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35416" y="3052381"/>
            <a:ext cx="89408" cy="894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3576" y="23797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335689" y="309708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81248" y="560832"/>
            <a:ext cx="731520" cy="96316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83536"/>
              </p:ext>
            </p:extLst>
          </p:nvPr>
        </p:nvGraphicFramePr>
        <p:xfrm>
          <a:off x="2845308" y="763016"/>
          <a:ext cx="901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8" imgW="901440" imgH="279360" progId="Equation.DSMT4">
                  <p:embed/>
                </p:oleObj>
              </mc:Choice>
              <mc:Fallback>
                <p:oleObj name="Equation" r:id="rId8" imgW="901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5308" y="763016"/>
                        <a:ext cx="9017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95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91840" y="1944624"/>
            <a:ext cx="644144" cy="6685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33984" y="251968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5488" y="959104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7745" y="952979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>
            <a:off x="450961" y="768067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072546"/>
              </p:ext>
            </p:extLst>
          </p:nvPr>
        </p:nvGraphicFramePr>
        <p:xfrm>
          <a:off x="744919" y="97263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Equation" r:id="rId3" imgW="126720" imgH="253800" progId="Equation.DSMT4">
                  <p:embed/>
                </p:oleObj>
              </mc:Choice>
              <mc:Fallback>
                <p:oleObj name="Equation" r:id="rId3" imgW="126720" imgH="2538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919" y="972630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907707"/>
              </p:ext>
            </p:extLst>
          </p:nvPr>
        </p:nvGraphicFramePr>
        <p:xfrm>
          <a:off x="423355" y="620332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5" imgW="152280" imgH="291960" progId="Equation.DSMT4">
                  <p:embed/>
                </p:oleObj>
              </mc:Choice>
              <mc:Fallback>
                <p:oleObj name="Equation" r:id="rId5" imgW="152280" imgH="29196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355" y="620332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58240" y="92252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856" y="18897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89814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400" dirty="0"/>
              <a:t>O(0, 0)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10080" y="373888"/>
            <a:ext cx="638048" cy="6583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75584" y="386080"/>
            <a:ext cx="658368" cy="6827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71520" y="379984"/>
            <a:ext cx="664464" cy="68072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75584" y="1064768"/>
            <a:ext cx="67462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75584" y="382016"/>
            <a:ext cx="0" cy="6868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43695"/>
              </p:ext>
            </p:extLst>
          </p:nvPr>
        </p:nvGraphicFramePr>
        <p:xfrm>
          <a:off x="2026349" y="431610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7" imgW="164880" imgH="279360" progId="Equation.DSMT4">
                  <p:embed/>
                </p:oleObj>
              </mc:Choice>
              <mc:Fallback>
                <p:oleObj name="Equation" r:id="rId7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6349" y="431610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083896"/>
              </p:ext>
            </p:extLst>
          </p:nvPr>
        </p:nvGraphicFramePr>
        <p:xfrm>
          <a:off x="3970973" y="242634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9" imgW="164880" imgH="279360" progId="Equation.DSMT4">
                  <p:embed/>
                </p:oleObj>
              </mc:Choice>
              <mc:Fallback>
                <p:oleObj name="Equation" r:id="rId9" imgW="164880" imgH="27936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0973" y="242634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7404"/>
              </p:ext>
            </p:extLst>
          </p:nvPr>
        </p:nvGraphicFramePr>
        <p:xfrm>
          <a:off x="3414332" y="1105027"/>
          <a:ext cx="355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10" imgW="355320" imgH="304560" progId="Equation.DSMT4">
                  <p:embed/>
                </p:oleObj>
              </mc:Choice>
              <mc:Fallback>
                <p:oleObj name="Equation" r:id="rId10" imgW="355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4332" y="1105027"/>
                        <a:ext cx="355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264873"/>
              </p:ext>
            </p:extLst>
          </p:nvPr>
        </p:nvGraphicFramePr>
        <p:xfrm>
          <a:off x="2820988" y="593725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12" imgW="393480" imgH="330120" progId="Equation.DSMT4">
                  <p:embed/>
                </p:oleObj>
              </mc:Choice>
              <mc:Fallback>
                <p:oleObj name="Equation" r:id="rId12" imgW="393480" imgH="33012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20988" y="593725"/>
                        <a:ext cx="393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614283"/>
              </p:ext>
            </p:extLst>
          </p:nvPr>
        </p:nvGraphicFramePr>
        <p:xfrm>
          <a:off x="1997202" y="1378141"/>
          <a:ext cx="285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14" imgW="2857320" imgH="330120" progId="Equation.DSMT4">
                  <p:embed/>
                </p:oleObj>
              </mc:Choice>
              <mc:Fallback>
                <p:oleObj name="Equation" r:id="rId14" imgW="2857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97202" y="1378141"/>
                        <a:ext cx="285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rot="10800000" flipV="1">
            <a:off x="1924304" y="1940560"/>
            <a:ext cx="638048" cy="65836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938016" y="1938528"/>
            <a:ext cx="4064" cy="67868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285744" y="1940560"/>
            <a:ext cx="652272" cy="203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92365"/>
              </p:ext>
            </p:extLst>
          </p:nvPr>
        </p:nvGraphicFramePr>
        <p:xfrm>
          <a:off x="1951038" y="203041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51038" y="2030413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450131"/>
              </p:ext>
            </p:extLst>
          </p:nvPr>
        </p:nvGraphicFramePr>
        <p:xfrm>
          <a:off x="3960813" y="180181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18" imgW="190440" imgH="279360" progId="Equation.DSMT4">
                  <p:embed/>
                </p:oleObj>
              </mc:Choice>
              <mc:Fallback>
                <p:oleObj name="Equation" r:id="rId18" imgW="190440" imgH="27936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60813" y="1801813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00145"/>
              </p:ext>
            </p:extLst>
          </p:nvPr>
        </p:nvGraphicFramePr>
        <p:xfrm>
          <a:off x="3427603" y="2631440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20" imgW="380880" imgH="304560" progId="Equation.DSMT4">
                  <p:embed/>
                </p:oleObj>
              </mc:Choice>
              <mc:Fallback>
                <p:oleObj name="Equation" r:id="rId20" imgW="380880" imgH="30456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27603" y="2631440"/>
                        <a:ext cx="381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18775"/>
              </p:ext>
            </p:extLst>
          </p:nvPr>
        </p:nvGraphicFramePr>
        <p:xfrm>
          <a:off x="2809875" y="2152650"/>
          <a:ext cx="41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22" imgW="419040" imgH="330120" progId="Equation.DSMT4">
                  <p:embed/>
                </p:oleObj>
              </mc:Choice>
              <mc:Fallback>
                <p:oleObj name="Equation" r:id="rId22" imgW="419040" imgH="33012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809875" y="2152650"/>
                        <a:ext cx="419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0800000" flipV="1">
            <a:off x="3287776" y="1954784"/>
            <a:ext cx="638048" cy="65836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30582"/>
              </p:ext>
            </p:extLst>
          </p:nvPr>
        </p:nvGraphicFramePr>
        <p:xfrm>
          <a:off x="1958975" y="2912237"/>
          <a:ext cx="297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24" imgW="2971800" imgH="330120" progId="Equation.DSMT4">
                  <p:embed/>
                </p:oleObj>
              </mc:Choice>
              <mc:Fallback>
                <p:oleObj name="Equation" r:id="rId24" imgW="2971800" imgH="33012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58975" y="2912237"/>
                        <a:ext cx="2971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5024" y="1515872"/>
            <a:ext cx="1767840" cy="1384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You can not assign a + or – sign to a vector, only the components directed along a coordinate axis can be + or - 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321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4211" y="162560"/>
            <a:ext cx="861568" cy="173126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26592" y="159830"/>
            <a:ext cx="859377" cy="1729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24211" y="1889760"/>
            <a:ext cx="873760" cy="812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6338" y="157448"/>
            <a:ext cx="2381" cy="17335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65023"/>
              </p:ext>
            </p:extLst>
          </p:nvPr>
        </p:nvGraphicFramePr>
        <p:xfrm>
          <a:off x="1846517" y="5772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0" name="Equation" r:id="rId3" imgW="215640" imgH="279360" progId="Equation.DSMT4">
                  <p:embed/>
                </p:oleObj>
              </mc:Choice>
              <mc:Fallback>
                <p:oleObj name="Equation" r:id="rId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6517" y="5772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42848" y="2544064"/>
            <a:ext cx="1288288" cy="43484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44880" y="2552192"/>
            <a:ext cx="1290320" cy="42468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1642" y="2974879"/>
            <a:ext cx="1295146" cy="8383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46150" y="2540349"/>
            <a:ext cx="0" cy="43815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285510"/>
              </p:ext>
            </p:extLst>
          </p:nvPr>
        </p:nvGraphicFramePr>
        <p:xfrm>
          <a:off x="2269173" y="237013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1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9173" y="237013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 rot="16200000">
            <a:off x="76031" y="792480"/>
            <a:ext cx="114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  m.s</a:t>
            </a:r>
            <a:r>
              <a:rPr lang="en-A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3970" y="300939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  m.s</a:t>
            </a:r>
            <a:r>
              <a:rPr lang="en-A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85346" y="2600961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m.s</a:t>
            </a:r>
            <a:r>
              <a:rPr lang="en-A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610" y="1893825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 m.s</a:t>
            </a:r>
            <a:r>
              <a:rPr lang="en-A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887472" y="547942"/>
            <a:ext cx="859377" cy="1729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897632" y="1847088"/>
            <a:ext cx="1290320" cy="42468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755136" y="552704"/>
            <a:ext cx="426720" cy="129235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96741"/>
              </p:ext>
            </p:extLst>
          </p:nvPr>
        </p:nvGraphicFramePr>
        <p:xfrm>
          <a:off x="3531045" y="206737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2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1045" y="206737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599670"/>
              </p:ext>
            </p:extLst>
          </p:nvPr>
        </p:nvGraphicFramePr>
        <p:xfrm>
          <a:off x="3291269" y="72218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3" name="Equation" r:id="rId8" imgW="215640" imgH="279360" progId="Equation.DSMT4">
                  <p:embed/>
                </p:oleObj>
              </mc:Choice>
              <mc:Fallback>
                <p:oleObj name="Equation" r:id="rId8" imgW="215640" imgH="27936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1269" y="72218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7123"/>
              </p:ext>
            </p:extLst>
          </p:nvPr>
        </p:nvGraphicFramePr>
        <p:xfrm>
          <a:off x="4037711" y="1043559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4" name="Equation" r:id="rId9" imgW="291960" imgH="279360" progId="Equation.DSMT4">
                  <p:embed/>
                </p:oleObj>
              </mc:Choice>
              <mc:Fallback>
                <p:oleObj name="Equation" r:id="rId9" imgW="291960" imgH="27936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7711" y="1043559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782807" y="2434617"/>
                <a:ext cx="1651414" cy="657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07" y="2434617"/>
                <a:ext cx="1651414" cy="657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01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9282" y="668655"/>
            <a:ext cx="2593344" cy="2263140"/>
            <a:chOff x="825717" y="1086678"/>
            <a:chExt cx="2593344" cy="253447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258957" y="1086678"/>
              <a:ext cx="0" cy="2160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58957" y="3246783"/>
              <a:ext cx="2160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8"/>
            <p:cNvSpPr txBox="1"/>
            <p:nvPr/>
          </p:nvSpPr>
          <p:spPr>
            <a:xfrm>
              <a:off x="1934679" y="3310917"/>
              <a:ext cx="1200150" cy="3102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A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time interval </a:t>
              </a:r>
              <a:r>
                <a:rPr lang="en-AU" sz="1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TextBox 9"/>
            <p:cNvSpPr txBox="1"/>
            <p:nvPr/>
          </p:nvSpPr>
          <p:spPr>
            <a:xfrm rot="16200000">
              <a:off x="305617" y="1846248"/>
              <a:ext cx="1348809" cy="308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A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displacement </a:t>
              </a:r>
              <a:r>
                <a:rPr lang="en-AU" sz="1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Freeform 18"/>
            <p:cNvSpPr/>
            <p:nvPr/>
          </p:nvSpPr>
          <p:spPr>
            <a:xfrm>
              <a:off x="1258957" y="1099930"/>
              <a:ext cx="2160104" cy="2146853"/>
            </a:xfrm>
            <a:custGeom>
              <a:avLst/>
              <a:gdLst>
                <a:gd name="connsiteX0" fmla="*/ 0 w 2160104"/>
                <a:gd name="connsiteY0" fmla="*/ 2146853 h 2146853"/>
                <a:gd name="connsiteX1" fmla="*/ 1060173 w 2160104"/>
                <a:gd name="connsiteY1" fmla="*/ 1656522 h 2146853"/>
                <a:gd name="connsiteX2" fmla="*/ 1775791 w 2160104"/>
                <a:gd name="connsiteY2" fmla="*/ 887896 h 2146853"/>
                <a:gd name="connsiteX3" fmla="*/ 2160104 w 2160104"/>
                <a:gd name="connsiteY3" fmla="*/ 0 h 214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104" h="2146853">
                  <a:moveTo>
                    <a:pt x="0" y="2146853"/>
                  </a:moveTo>
                  <a:cubicBezTo>
                    <a:pt x="382104" y="2006600"/>
                    <a:pt x="764208" y="1866348"/>
                    <a:pt x="1060173" y="1656522"/>
                  </a:cubicBezTo>
                  <a:cubicBezTo>
                    <a:pt x="1356138" y="1446696"/>
                    <a:pt x="1592469" y="1163983"/>
                    <a:pt x="1775791" y="887896"/>
                  </a:cubicBezTo>
                  <a:cubicBezTo>
                    <a:pt x="1959113" y="611809"/>
                    <a:pt x="2059608" y="305904"/>
                    <a:pt x="216010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>
                <a:spcAft>
                  <a:spcPts val="0"/>
                </a:spcAft>
              </a:pPr>
              <a:r>
                <a:rPr lang="en-A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</p:cNvCxnSpPr>
            <p:nvPr/>
          </p:nvCxnSpPr>
          <p:spPr>
            <a:xfrm flipV="1">
              <a:off x="1258957" y="2478157"/>
              <a:ext cx="2133600" cy="768626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Object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2338" y="1687513"/>
              <a:ext cx="698500" cy="27940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pic>
          <p:nvPicPr>
            <p:cNvPr id="10" name="Object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43213" y="2740025"/>
              <a:ext cx="457200" cy="21590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3960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46912" y="410464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88416" y="1117600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40673" y="1111475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>
            <a:off x="763889" y="926563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72285"/>
              </p:ext>
            </p:extLst>
          </p:nvPr>
        </p:nvGraphicFramePr>
        <p:xfrm>
          <a:off x="1057847" y="1131126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" name="Equation" r:id="rId3" imgW="126720" imgH="253800" progId="Equation.DSMT4">
                  <p:embed/>
                </p:oleObj>
              </mc:Choice>
              <mc:Fallback>
                <p:oleObj name="Equation" r:id="rId3" imgW="126720" imgH="2538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847" y="1131126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208269"/>
              </p:ext>
            </p:extLst>
          </p:nvPr>
        </p:nvGraphicFramePr>
        <p:xfrm>
          <a:off x="736283" y="778828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" name="Equation" r:id="rId5" imgW="152280" imgH="291960" progId="Equation.DSMT4">
                  <p:embed/>
                </p:oleObj>
              </mc:Choice>
              <mc:Fallback>
                <p:oleObj name="Equation" r:id="rId5" imgW="152280" imgH="29196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6283" y="778828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1168" y="108102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4784" y="34747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928" y="105664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400" dirty="0"/>
              <a:t>O(0, 0)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084832" y="564896"/>
            <a:ext cx="2397760" cy="585216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88896" y="520192"/>
            <a:ext cx="2381504" cy="812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86864" y="1172464"/>
            <a:ext cx="2381504" cy="812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mage result for image boat in river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1" t="38876" r="27750" b="20312"/>
          <a:stretch/>
        </p:blipFill>
        <p:spPr bwMode="auto">
          <a:xfrm>
            <a:off x="361696" y="1556512"/>
            <a:ext cx="1150112" cy="7152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426720" y="234086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69824" y="2775712"/>
            <a:ext cx="77216" cy="772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1744" y="2357120"/>
            <a:ext cx="187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The </a:t>
            </a:r>
            <a:r>
              <a:rPr lang="en-AU" sz="1200" b="1" dirty="0">
                <a:solidFill>
                  <a:srgbClr val="FF0000"/>
                </a:solidFill>
              </a:rPr>
              <a:t>boat</a:t>
            </a:r>
            <a:r>
              <a:rPr lang="en-AU" sz="1200" dirty="0"/>
              <a:t> is the system </a:t>
            </a:r>
          </a:p>
          <a:p>
            <a:r>
              <a:rPr lang="en-AU" sz="1200" dirty="0"/>
              <a:t>and is represented as a dot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71776" y="694944"/>
            <a:ext cx="353568" cy="40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 descr="Image result for clip art pers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2322">
            <a:off x="4349984" y="1320019"/>
            <a:ext cx="179022" cy="4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33216" y="1674368"/>
            <a:ext cx="132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B050"/>
                </a:solidFill>
              </a:rPr>
              <a:t>Observer standing</a:t>
            </a:r>
          </a:p>
          <a:p>
            <a:r>
              <a:rPr lang="en-AU" sz="1200" dirty="0">
                <a:solidFill>
                  <a:srgbClr val="00B050"/>
                </a:solidFill>
              </a:rPr>
              <a:t> on the ground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93136" y="940816"/>
            <a:ext cx="77216" cy="772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13024" y="788417"/>
            <a:ext cx="300736" cy="1625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59792"/>
              </p:ext>
            </p:extLst>
          </p:nvPr>
        </p:nvGraphicFramePr>
        <p:xfrm>
          <a:off x="3254439" y="857568"/>
          <a:ext cx="431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" name="Equation" r:id="rId10" imgW="431640" imgH="215640" progId="Equation.DSMT4">
                  <p:embed/>
                </p:oleObj>
              </mc:Choice>
              <mc:Fallback>
                <p:oleObj name="Equation" r:id="rId10" imgW="431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54439" y="857568"/>
                        <a:ext cx="431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59570"/>
              </p:ext>
            </p:extLst>
          </p:nvPr>
        </p:nvGraphicFramePr>
        <p:xfrm>
          <a:off x="2306003" y="732346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" name="Equation" r:id="rId12" imgW="304560" imgH="279360" progId="Equation.DSMT4">
                  <p:embed/>
                </p:oleObj>
              </mc:Choice>
              <mc:Fallback>
                <p:oleObj name="Equation" r:id="rId12" imgW="304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06003" y="732346"/>
                        <a:ext cx="304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83504"/>
              </p:ext>
            </p:extLst>
          </p:nvPr>
        </p:nvGraphicFramePr>
        <p:xfrm>
          <a:off x="2941765" y="1228154"/>
          <a:ext cx="317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" name="Equation" r:id="rId14" imgW="317160" imgH="279360" progId="Equation.DSMT4">
                  <p:embed/>
                </p:oleObj>
              </mc:Choice>
              <mc:Fallback>
                <p:oleObj name="Equation" r:id="rId14" imgW="317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1765" y="1228154"/>
                        <a:ext cx="317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94373"/>
              </p:ext>
            </p:extLst>
          </p:nvPr>
        </p:nvGraphicFramePr>
        <p:xfrm>
          <a:off x="2958529" y="1500442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Equation" r:id="rId16" imgW="291960" imgH="279360" progId="Equation.DSMT4">
                  <p:embed/>
                </p:oleObj>
              </mc:Choice>
              <mc:Fallback>
                <p:oleObj name="Equation" r:id="rId16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58529" y="1500442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30832" y="118465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400" dirty="0"/>
              <a:t>O(0, 0)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2072640" y="11135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265424" y="940817"/>
            <a:ext cx="300736" cy="1625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503680" y="1576832"/>
            <a:ext cx="1154176" cy="812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653792" y="650240"/>
            <a:ext cx="406400" cy="942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07744" y="658368"/>
            <a:ext cx="1548384" cy="91440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872289"/>
              </p:ext>
            </p:extLst>
          </p:nvPr>
        </p:nvGraphicFramePr>
        <p:xfrm>
          <a:off x="2046605" y="1596200"/>
          <a:ext cx="2952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3" imgW="295422" imgH="266592" progId="Equation.DSMT4">
                  <p:embed/>
                </p:oleObj>
              </mc:Choice>
              <mc:Fallback>
                <p:oleObj name="Equation" r:id="rId3" imgW="295422" imgH="2665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605" y="1596200"/>
                        <a:ext cx="295275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773429"/>
              </p:ext>
            </p:extLst>
          </p:nvPr>
        </p:nvGraphicFramePr>
        <p:xfrm>
          <a:off x="1998663" y="838200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5" imgW="291960" imgH="279360" progId="Equation.DSMT4">
                  <p:embed/>
                </p:oleObj>
              </mc:Choice>
              <mc:Fallback>
                <p:oleObj name="Equation" r:id="rId5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663" y="838200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837795"/>
              </p:ext>
            </p:extLst>
          </p:nvPr>
        </p:nvGraphicFramePr>
        <p:xfrm>
          <a:off x="2891219" y="106788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7" imgW="304800" imgH="266592" progId="Equation.DSMT4">
                  <p:embed/>
                </p:oleObj>
              </mc:Choice>
              <mc:Fallback>
                <p:oleObj name="Equation" r:id="rId7" imgW="304800" imgH="2665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1219" y="1067880"/>
                        <a:ext cx="304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01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833315"/>
              </p:ext>
            </p:extLst>
          </p:nvPr>
        </p:nvGraphicFramePr>
        <p:xfrm>
          <a:off x="83884" y="320739"/>
          <a:ext cx="266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8" name="Equation" r:id="rId3" imgW="2666880" imgH="330120" progId="Equation.DSMT4">
                  <p:embed/>
                </p:oleObj>
              </mc:Choice>
              <mc:Fallback>
                <p:oleObj name="Equation" r:id="rId3" imgW="266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84" y="320739"/>
                        <a:ext cx="2667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232462"/>
              </p:ext>
            </p:extLst>
          </p:nvPr>
        </p:nvGraphicFramePr>
        <p:xfrm>
          <a:off x="97409" y="703263"/>
          <a:ext cx="266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" name="Equation" r:id="rId5" imgW="2666880" imgH="330120" progId="Equation.DSMT4">
                  <p:embed/>
                </p:oleObj>
              </mc:Choice>
              <mc:Fallback>
                <p:oleObj name="Equation" r:id="rId5" imgW="266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409" y="703263"/>
                        <a:ext cx="2667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987040" y="503936"/>
            <a:ext cx="10932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01264" y="867664"/>
            <a:ext cx="75793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22671"/>
              </p:ext>
            </p:extLst>
          </p:nvPr>
        </p:nvGraphicFramePr>
        <p:xfrm>
          <a:off x="900875" y="2014538"/>
          <a:ext cx="208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0" name="Equation" r:id="rId7" imgW="2082600" imgH="380880" progId="Equation.DSMT4">
                  <p:embed/>
                </p:oleObj>
              </mc:Choice>
              <mc:Fallback>
                <p:oleObj name="Equation" r:id="rId7" imgW="2082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875" y="2014538"/>
                        <a:ext cx="2082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50203"/>
              </p:ext>
            </p:extLst>
          </p:nvPr>
        </p:nvGraphicFramePr>
        <p:xfrm>
          <a:off x="330137" y="1344486"/>
          <a:ext cx="308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1" name="Equation" r:id="rId9" imgW="3085920" imgH="355320" progId="Equation.DSMT4">
                  <p:embed/>
                </p:oleObj>
              </mc:Choice>
              <mc:Fallback>
                <p:oleObj name="Equation" r:id="rId9" imgW="3085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137" y="1344486"/>
                        <a:ext cx="3086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92048" y="1806448"/>
            <a:ext cx="10932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91360" y="1808480"/>
            <a:ext cx="75793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2048" y="1997456"/>
            <a:ext cx="1859280" cy="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7744" y="1243584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9248" y="1950720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1505" y="1944595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>
            <a:off x="3864721" y="1759683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2767"/>
              </p:ext>
            </p:extLst>
          </p:nvPr>
        </p:nvGraphicFramePr>
        <p:xfrm>
          <a:off x="4158679" y="1964246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" name="Equation" r:id="rId11" imgW="126720" imgH="253800" progId="Equation.DSMT4">
                  <p:embed/>
                </p:oleObj>
              </mc:Choice>
              <mc:Fallback>
                <p:oleObj name="Equation" r:id="rId11" imgW="126720" imgH="253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8679" y="1964246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3118"/>
              </p:ext>
            </p:extLst>
          </p:nvPr>
        </p:nvGraphicFramePr>
        <p:xfrm>
          <a:off x="3837115" y="1611948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3" name="Equation" r:id="rId13" imgW="152280" imgH="291960" progId="Equation.DSMT4">
                  <p:embed/>
                </p:oleObj>
              </mc:Choice>
              <mc:Fallback>
                <p:oleObj name="Equation" r:id="rId13" imgW="152280" imgH="2919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37115" y="1611948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0" y="191414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5616" y="118059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28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02666"/>
              </p:ext>
            </p:extLst>
          </p:nvPr>
        </p:nvGraphicFramePr>
        <p:xfrm>
          <a:off x="26988" y="320675"/>
          <a:ext cx="278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6" name="Equation" r:id="rId3" imgW="2781000" imgH="330120" progId="Equation.DSMT4">
                  <p:embed/>
                </p:oleObj>
              </mc:Choice>
              <mc:Fallback>
                <p:oleObj name="Equation" r:id="rId3" imgW="2781000" imgH="33012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88" y="320675"/>
                        <a:ext cx="278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409" y="703263"/>
          <a:ext cx="266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7" name="Equation" r:id="rId5" imgW="2666880" imgH="330120" progId="Equation.DSMT4">
                  <p:embed/>
                </p:oleObj>
              </mc:Choice>
              <mc:Fallback>
                <p:oleObj name="Equation" r:id="rId5" imgW="2666880" imgH="3301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409" y="703263"/>
                        <a:ext cx="2667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987040" y="503936"/>
            <a:ext cx="10932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01264" y="867664"/>
            <a:ext cx="75793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398872"/>
              </p:ext>
            </p:extLst>
          </p:nvPr>
        </p:nvGraphicFramePr>
        <p:xfrm>
          <a:off x="836613" y="2014538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7" imgW="2209680" imgH="380880" progId="Equation.DSMT4">
                  <p:embed/>
                </p:oleObj>
              </mc:Choice>
              <mc:Fallback>
                <p:oleObj name="Equation" r:id="rId7" imgW="2209680" imgH="3808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6613" y="2014538"/>
                        <a:ext cx="220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30137" y="1344486"/>
          <a:ext cx="308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Equation" r:id="rId9" imgW="3085920" imgH="355320" progId="Equation.DSMT4">
                  <p:embed/>
                </p:oleObj>
              </mc:Choice>
              <mc:Fallback>
                <p:oleObj name="Equation" r:id="rId9" imgW="3085920" imgH="3553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137" y="1344486"/>
                        <a:ext cx="3086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892048" y="1806448"/>
            <a:ext cx="10932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22528" y="1889760"/>
            <a:ext cx="75793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49984" y="1999488"/>
            <a:ext cx="325120" cy="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7744" y="1243584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9248" y="1950720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1505" y="1944595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>
            <a:off x="3864721" y="1759683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158679" y="1964246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Equation" r:id="rId11" imgW="126720" imgH="253800" progId="Equation.DSMT4">
                  <p:embed/>
                </p:oleObj>
              </mc:Choice>
              <mc:Fallback>
                <p:oleObj name="Equation" r:id="rId11" imgW="126720" imgH="2538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8679" y="1964246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3837115" y="1611948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1" name="Equation" r:id="rId13" imgW="152280" imgH="291960" progId="Equation.DSMT4">
                  <p:embed/>
                </p:oleObj>
              </mc:Choice>
              <mc:Fallback>
                <p:oleObj name="Equation" r:id="rId13" imgW="152280" imgH="2919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37115" y="1611948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0" y="191414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5616" y="118059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023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04560"/>
              </p:ext>
            </p:extLst>
          </p:nvPr>
        </p:nvGraphicFramePr>
        <p:xfrm>
          <a:off x="179388" y="320675"/>
          <a:ext cx="247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6" name="Equation" r:id="rId3" imgW="2476440" imgH="330120" progId="Equation.DSMT4">
                  <p:embed/>
                </p:oleObj>
              </mc:Choice>
              <mc:Fallback>
                <p:oleObj name="Equation" r:id="rId3" imgW="2476440" imgH="33012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320675"/>
                        <a:ext cx="2476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409" y="703263"/>
          <a:ext cx="266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7" name="Equation" r:id="rId5" imgW="2666880" imgH="330120" progId="Equation.DSMT4">
                  <p:embed/>
                </p:oleObj>
              </mc:Choice>
              <mc:Fallback>
                <p:oleObj name="Equation" r:id="rId5" imgW="2666880" imgH="3301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409" y="703263"/>
                        <a:ext cx="2667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595120" y="1812544"/>
            <a:ext cx="0" cy="379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3680" y="863600"/>
            <a:ext cx="75793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17382"/>
              </p:ext>
            </p:extLst>
          </p:nvPr>
        </p:nvGraphicFramePr>
        <p:xfrm>
          <a:off x="1444562" y="2189671"/>
          <a:ext cx="222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8" name="Equation" r:id="rId7" imgW="2222280" imgH="380880" progId="Equation.DSMT4">
                  <p:embed/>
                </p:oleObj>
              </mc:Choice>
              <mc:Fallback>
                <p:oleObj name="Equation" r:id="rId7" imgW="2222280" imgH="3808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4562" y="2189671"/>
                        <a:ext cx="2222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30137" y="1344486"/>
          <a:ext cx="308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" name="Equation" r:id="rId9" imgW="3085920" imgH="355320" progId="Equation.DSMT4">
                  <p:embed/>
                </p:oleObj>
              </mc:Choice>
              <mc:Fallback>
                <p:oleObj name="Equation" r:id="rId9" imgW="3085920" imgH="3553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137" y="1344486"/>
                        <a:ext cx="3086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1593088" y="1800352"/>
            <a:ext cx="749808" cy="1625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7744" y="1243584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9248" y="1950720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1505" y="1944595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>
            <a:off x="3864721" y="1759683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158679" y="1964246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" name="Equation" r:id="rId11" imgW="126720" imgH="253800" progId="Equation.DSMT4">
                  <p:embed/>
                </p:oleObj>
              </mc:Choice>
              <mc:Fallback>
                <p:oleObj name="Equation" r:id="rId11" imgW="126720" imgH="2538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8679" y="1964246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3837115" y="1611948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1" name="Equation" r:id="rId13" imgW="152280" imgH="291960" progId="Equation.DSMT4">
                  <p:embed/>
                </p:oleObj>
              </mc:Choice>
              <mc:Fallback>
                <p:oleObj name="Equation" r:id="rId13" imgW="152280" imgH="2919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37115" y="1611948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0" y="191414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5616" y="118059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66720" y="258064"/>
            <a:ext cx="0" cy="379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97152" y="1812544"/>
            <a:ext cx="743712" cy="37795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74192" y="2769616"/>
            <a:ext cx="743712" cy="37795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2336" y="3149600"/>
            <a:ext cx="1345184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/>
          <p:cNvSpPr/>
          <p:nvPr/>
        </p:nvSpPr>
        <p:spPr>
          <a:xfrm>
            <a:off x="1251712" y="2922016"/>
            <a:ext cx="154954" cy="227584"/>
          </a:xfrm>
          <a:custGeom>
            <a:avLst/>
            <a:gdLst>
              <a:gd name="connsiteX0" fmla="*/ 40640 w 154954"/>
              <a:gd name="connsiteY0" fmla="*/ 227584 h 227584"/>
              <a:gd name="connsiteX1" fmla="*/ 154432 w 154954"/>
              <a:gd name="connsiteY1" fmla="*/ 85344 h 227584"/>
              <a:gd name="connsiteX2" fmla="*/ 0 w 154954"/>
              <a:gd name="connsiteY2" fmla="*/ 0 h 2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54" h="227584">
                <a:moveTo>
                  <a:pt x="40640" y="227584"/>
                </a:moveTo>
                <a:cubicBezTo>
                  <a:pt x="100922" y="175429"/>
                  <a:pt x="161205" y="123275"/>
                  <a:pt x="154432" y="85344"/>
                </a:cubicBezTo>
                <a:cubicBezTo>
                  <a:pt x="147659" y="47413"/>
                  <a:pt x="73829" y="23706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186252"/>
              </p:ext>
            </p:extLst>
          </p:nvPr>
        </p:nvGraphicFramePr>
        <p:xfrm>
          <a:off x="1493838" y="2738438"/>
          <a:ext cx="774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2" name="Equation" r:id="rId15" imgW="774360" imgH="291960" progId="Equation.DSMT4">
                  <p:embed/>
                </p:oleObj>
              </mc:Choice>
              <mc:Fallback>
                <p:oleObj name="Equation" r:id="rId15" imgW="774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93838" y="2738438"/>
                        <a:ext cx="774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493814"/>
              </p:ext>
            </p:extLst>
          </p:nvPr>
        </p:nvGraphicFramePr>
        <p:xfrm>
          <a:off x="329121" y="3167952"/>
          <a:ext cx="191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3" name="Equation" r:id="rId17" imgW="1917360" imgH="317160" progId="Equation.DSMT4">
                  <p:embed/>
                </p:oleObj>
              </mc:Choice>
              <mc:Fallback>
                <p:oleObj name="Equation" r:id="rId17" imgW="1917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9121" y="3167952"/>
                        <a:ext cx="1917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34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/>
        </p:nvSpPr>
        <p:spPr>
          <a:xfrm rot="927114">
            <a:off x="755904" y="2934208"/>
            <a:ext cx="154954" cy="227584"/>
          </a:xfrm>
          <a:custGeom>
            <a:avLst/>
            <a:gdLst>
              <a:gd name="connsiteX0" fmla="*/ 40640 w 154954"/>
              <a:gd name="connsiteY0" fmla="*/ 227584 h 227584"/>
              <a:gd name="connsiteX1" fmla="*/ 154432 w 154954"/>
              <a:gd name="connsiteY1" fmla="*/ 85344 h 227584"/>
              <a:gd name="connsiteX2" fmla="*/ 0 w 154954"/>
              <a:gd name="connsiteY2" fmla="*/ 0 h 2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54" h="227584">
                <a:moveTo>
                  <a:pt x="40640" y="227584"/>
                </a:moveTo>
                <a:cubicBezTo>
                  <a:pt x="100922" y="175429"/>
                  <a:pt x="161205" y="123275"/>
                  <a:pt x="154432" y="85344"/>
                </a:cubicBezTo>
                <a:cubicBezTo>
                  <a:pt x="147659" y="47413"/>
                  <a:pt x="73829" y="23706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949042"/>
              </p:ext>
            </p:extLst>
          </p:nvPr>
        </p:nvGraphicFramePr>
        <p:xfrm>
          <a:off x="46038" y="320675"/>
          <a:ext cx="274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4" name="Equation" r:id="rId3" imgW="2743200" imgH="330120" progId="Equation.DSMT4">
                  <p:embed/>
                </p:oleObj>
              </mc:Choice>
              <mc:Fallback>
                <p:oleObj name="Equation" r:id="rId3" imgW="2743200" imgH="33012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8" y="320675"/>
                        <a:ext cx="2743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409" y="703263"/>
          <a:ext cx="266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" name="Equation" r:id="rId5" imgW="2666880" imgH="330120" progId="Equation.DSMT4">
                  <p:embed/>
                </p:oleObj>
              </mc:Choice>
              <mc:Fallback>
                <p:oleObj name="Equation" r:id="rId5" imgW="2666880" imgH="3301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409" y="703263"/>
                        <a:ext cx="2667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773680" y="863600"/>
            <a:ext cx="75793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839618"/>
              </p:ext>
            </p:extLst>
          </p:nvPr>
        </p:nvGraphicFramePr>
        <p:xfrm>
          <a:off x="228600" y="2173288"/>
          <a:ext cx="207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6" name="Equation" r:id="rId7" imgW="2070000" imgH="380880" progId="Equation.DSMT4">
                  <p:embed/>
                </p:oleObj>
              </mc:Choice>
              <mc:Fallback>
                <p:oleObj name="Equation" r:id="rId7" imgW="2070000" imgH="3808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2173288"/>
                        <a:ext cx="2070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30137" y="1344486"/>
          <a:ext cx="308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7" name="Equation" r:id="rId9" imgW="3085920" imgH="355320" progId="Equation.DSMT4">
                  <p:embed/>
                </p:oleObj>
              </mc:Choice>
              <mc:Fallback>
                <p:oleObj name="Equation" r:id="rId9" imgW="3085920" imgH="3553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137" y="1344486"/>
                        <a:ext cx="3086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1593088" y="1800352"/>
            <a:ext cx="720000" cy="1625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47744" y="1243584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9248" y="1950720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1505" y="1944595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>
            <a:off x="3864721" y="1759683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158679" y="1964246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Equation" r:id="rId11" imgW="126720" imgH="253800" progId="Equation.DSMT4">
                  <p:embed/>
                </p:oleObj>
              </mc:Choice>
              <mc:Fallback>
                <p:oleObj name="Equation" r:id="rId11" imgW="126720" imgH="2538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8679" y="1964246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3837115" y="1611948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name="Equation" r:id="rId13" imgW="152280" imgH="291960" progId="Equation.DSMT4">
                  <p:embed/>
                </p:oleObj>
              </mc:Choice>
              <mc:Fallback>
                <p:oleObj name="Equation" r:id="rId13" imgW="152280" imgH="2919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37115" y="1611948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0" y="191414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5616" y="118059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96160" y="1804416"/>
            <a:ext cx="0" cy="39600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74192" y="2763520"/>
            <a:ext cx="6096" cy="38811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2336" y="3149600"/>
            <a:ext cx="1345184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45080"/>
              </p:ext>
            </p:extLst>
          </p:nvPr>
        </p:nvGraphicFramePr>
        <p:xfrm>
          <a:off x="945198" y="2791270"/>
          <a:ext cx="774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" name="Equation" r:id="rId15" imgW="774360" imgH="291960" progId="Equation.DSMT4">
                  <p:embed/>
                </p:oleObj>
              </mc:Choice>
              <mc:Fallback>
                <p:oleObj name="Equation" r:id="rId15" imgW="774360" imgH="29196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5198" y="2791270"/>
                        <a:ext cx="774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101965"/>
              </p:ext>
            </p:extLst>
          </p:nvPr>
        </p:nvGraphicFramePr>
        <p:xfrm>
          <a:off x="385763" y="3168650"/>
          <a:ext cx="180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1" name="Equation" r:id="rId17" imgW="1803240" imgH="317160" progId="Equation.DSMT4">
                  <p:embed/>
                </p:oleObj>
              </mc:Choice>
              <mc:Fallback>
                <p:oleObj name="Equation" r:id="rId17" imgW="1803240" imgH="31716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5763" y="3168650"/>
                        <a:ext cx="1803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 flipV="1">
            <a:off x="2783840" y="296672"/>
            <a:ext cx="711200" cy="386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783840" y="288544"/>
            <a:ext cx="715264" cy="40233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582928" y="1814576"/>
            <a:ext cx="711200" cy="386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5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02794" y="1205056"/>
            <a:ext cx="1569334" cy="1244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clip art images tra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94" y="268224"/>
            <a:ext cx="1479208" cy="9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lip art images crat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2"/>
          <a:stretch/>
        </p:blipFill>
        <p:spPr bwMode="auto">
          <a:xfrm>
            <a:off x="808105" y="794532"/>
            <a:ext cx="694431" cy="3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V="1">
            <a:off x="1357376" y="754297"/>
            <a:ext cx="1579007" cy="26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2398" y="1206655"/>
            <a:ext cx="1683362" cy="117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2007" y="197304"/>
            <a:ext cx="1482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complex situation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545466" y="2564464"/>
            <a:ext cx="1569334" cy="1244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clip art images tra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66" y="1627632"/>
            <a:ext cx="1479208" cy="9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clip art images crat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2"/>
          <a:stretch/>
        </p:blipFill>
        <p:spPr bwMode="auto">
          <a:xfrm>
            <a:off x="850777" y="2153940"/>
            <a:ext cx="694431" cy="3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V="1">
            <a:off x="1400048" y="2113705"/>
            <a:ext cx="1579007" cy="26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5070" y="2566063"/>
            <a:ext cx="1683362" cy="117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4679" y="1556712"/>
            <a:ext cx="2485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Tractor and Crate as the System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22656" y="1520676"/>
            <a:ext cx="3872991" cy="1320060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179861" y="2717707"/>
            <a:ext cx="888" cy="5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45317" y="3316963"/>
            <a:ext cx="69088" cy="6908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75947"/>
              </p:ext>
            </p:extLst>
          </p:nvPr>
        </p:nvGraphicFramePr>
        <p:xfrm>
          <a:off x="2285683" y="3156356"/>
          <a:ext cx="1117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5" imgW="1117440" imgH="279360" progId="Equation.DSMT4">
                  <p:embed/>
                </p:oleObj>
              </mc:Choice>
              <mc:Fallback>
                <p:oleObj name="Equation" r:id="rId5" imgW="1117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5683" y="3156356"/>
                        <a:ext cx="1117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57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73024" y="1735328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14528" y="2442464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66785" y="2436339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>
            <a:off x="390001" y="2251427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46053"/>
              </p:ext>
            </p:extLst>
          </p:nvPr>
        </p:nvGraphicFramePr>
        <p:xfrm>
          <a:off x="683959" y="245599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0" name="Equation" r:id="rId3" imgW="126720" imgH="253800" progId="Equation.DSMT4">
                  <p:embed/>
                </p:oleObj>
              </mc:Choice>
              <mc:Fallback>
                <p:oleObj name="Equation" r:id="rId3" imgW="126720" imgH="2538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959" y="2455990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482261"/>
              </p:ext>
            </p:extLst>
          </p:nvPr>
        </p:nvGraphicFramePr>
        <p:xfrm>
          <a:off x="362395" y="2103692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1" name="Equation" r:id="rId5" imgW="152280" imgH="291960" progId="Equation.DSMT4">
                  <p:embed/>
                </p:oleObj>
              </mc:Choice>
              <mc:Fallback>
                <p:oleObj name="Equation" r:id="rId5" imgW="152280" imgH="2919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395" y="2103692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7280" y="240588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10896" y="167233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26592" y="361696"/>
            <a:ext cx="0" cy="841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940816" y="351536"/>
            <a:ext cx="0" cy="841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416" y="12192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90448" y="117652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0480" y="6380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448" y="63601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1629664" y="1032256"/>
            <a:ext cx="77216" cy="772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80032" y="768096"/>
            <a:ext cx="0" cy="585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365504" y="1731264"/>
            <a:ext cx="373888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58976" y="41859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plane (</a:t>
            </a:r>
            <a:r>
              <a:rPr lang="en-AU" sz="1200" dirty="0">
                <a:solidFill>
                  <a:srgbClr val="FF0000"/>
                </a:solidFill>
              </a:rPr>
              <a:t>P</a:t>
            </a:r>
            <a:r>
              <a:rPr lang="en-AU" sz="1200" dirty="0"/>
              <a:t>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409952" y="97536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velocity of the </a:t>
            </a:r>
            <a:r>
              <a:rPr lang="en-AU" sz="1000" dirty="0">
                <a:solidFill>
                  <a:srgbClr val="FF0000"/>
                </a:solidFill>
              </a:rPr>
              <a:t>plane</a:t>
            </a:r>
            <a:r>
              <a:rPr lang="en-AU" sz="1000" dirty="0"/>
              <a:t> w.r.t. </a:t>
            </a:r>
            <a:r>
              <a:rPr lang="en-AU" sz="1000" dirty="0">
                <a:solidFill>
                  <a:srgbClr val="0000FF"/>
                </a:solidFill>
              </a:rPr>
              <a:t>air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0864" y="138785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air - wind (</a:t>
            </a:r>
            <a:r>
              <a:rPr lang="en-AU" sz="1200" dirty="0">
                <a:solidFill>
                  <a:srgbClr val="0000FF"/>
                </a:solidFill>
              </a:rPr>
              <a:t>A</a:t>
            </a:r>
            <a:r>
              <a:rPr lang="en-AU" sz="1200" dirty="0"/>
              <a:t>)</a:t>
            </a:r>
            <a:endParaRPr lang="en-US" sz="12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17010"/>
              </p:ext>
            </p:extLst>
          </p:nvPr>
        </p:nvGraphicFramePr>
        <p:xfrm>
          <a:off x="2494788" y="310325"/>
          <a:ext cx="241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2" name="Equation" r:id="rId7" imgW="2412720" imgH="317160" progId="Equation.DSMT4">
                  <p:embed/>
                </p:oleObj>
              </mc:Choice>
              <mc:Fallback>
                <p:oleObj name="Equation" r:id="rId7" imgW="24127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4788" y="310325"/>
                        <a:ext cx="2413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270016"/>
              </p:ext>
            </p:extLst>
          </p:nvPr>
        </p:nvGraphicFramePr>
        <p:xfrm>
          <a:off x="2516569" y="1635824"/>
          <a:ext cx="247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" name="Equation" r:id="rId9" imgW="2476440" imgH="317160" progId="Equation.DSMT4">
                  <p:embed/>
                </p:oleObj>
              </mc:Choice>
              <mc:Fallback>
                <p:oleObj name="Equation" r:id="rId9" imgW="24764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6569" y="1635824"/>
                        <a:ext cx="2476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40432" y="1387856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velocity of the </a:t>
            </a:r>
            <a:r>
              <a:rPr lang="en-AU" sz="1000" dirty="0">
                <a:solidFill>
                  <a:srgbClr val="0000FF"/>
                </a:solidFill>
              </a:rPr>
              <a:t>air</a:t>
            </a:r>
            <a:r>
              <a:rPr lang="en-AU" sz="1000" dirty="0"/>
              <a:t> w.r.t. </a:t>
            </a:r>
            <a:r>
              <a:rPr lang="en-AU" sz="1000" dirty="0">
                <a:solidFill>
                  <a:schemeClr val="accent2">
                    <a:lumMod val="50000"/>
                  </a:schemeClr>
                </a:solidFill>
              </a:rPr>
              <a:t>ground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" name="Picture 8" descr="Image result for clip art pers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7678" flipH="1">
            <a:off x="449780" y="2830587"/>
            <a:ext cx="202622" cy="49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42112" y="2897632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observer: ground (</a:t>
            </a:r>
            <a:r>
              <a:rPr lang="en-AU" sz="1000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AU" sz="1000" dirty="0"/>
              <a:t>)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11328" y="3324352"/>
            <a:ext cx="715264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13831"/>
              </p:ext>
            </p:extLst>
          </p:nvPr>
        </p:nvGraphicFramePr>
        <p:xfrm>
          <a:off x="2532571" y="1000062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4" name="Equation" r:id="rId12" imgW="965160" imgH="304560" progId="Equation.DSMT4">
                  <p:embed/>
                </p:oleObj>
              </mc:Choice>
              <mc:Fallback>
                <p:oleObj name="Equation" r:id="rId12" imgW="965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2571" y="1000062"/>
                        <a:ext cx="965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432304" y="770128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velocity of the </a:t>
            </a:r>
            <a:r>
              <a:rPr lang="en-AU" sz="1000" dirty="0">
                <a:solidFill>
                  <a:srgbClr val="FF0000"/>
                </a:solidFill>
              </a:rPr>
              <a:t>plane</a:t>
            </a:r>
            <a:r>
              <a:rPr lang="en-AU" sz="1000" dirty="0"/>
              <a:t> w.r.t. </a:t>
            </a:r>
            <a:r>
              <a:rPr lang="en-AU" sz="1000" dirty="0">
                <a:solidFill>
                  <a:schemeClr val="accent2">
                    <a:lumMod val="50000"/>
                  </a:schemeClr>
                </a:solidFill>
              </a:rPr>
              <a:t>ground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85008" y="2281936"/>
            <a:ext cx="0" cy="585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607056" y="2294128"/>
            <a:ext cx="373888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21280" y="2304288"/>
            <a:ext cx="359664" cy="562864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37607"/>
              </p:ext>
            </p:extLst>
          </p:nvPr>
        </p:nvGraphicFramePr>
        <p:xfrm>
          <a:off x="3029903" y="244329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" name="Equation" r:id="rId14" imgW="279360" imgH="279360" progId="Equation.DSMT4">
                  <p:embed/>
                </p:oleObj>
              </mc:Choice>
              <mc:Fallback>
                <p:oleObj name="Equation" r:id="rId14" imgW="279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29903" y="2443290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7572"/>
              </p:ext>
            </p:extLst>
          </p:nvPr>
        </p:nvGraphicFramePr>
        <p:xfrm>
          <a:off x="2692083" y="1979994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" name="Equation" r:id="rId16" imgW="304560" imgH="279360" progId="Equation.DSMT4">
                  <p:embed/>
                </p:oleObj>
              </mc:Choice>
              <mc:Fallback>
                <p:oleObj name="Equation" r:id="rId16" imgW="304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92083" y="1979994"/>
                        <a:ext cx="304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37083"/>
              </p:ext>
            </p:extLst>
          </p:nvPr>
        </p:nvGraphicFramePr>
        <p:xfrm>
          <a:off x="1476947" y="1728026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7" name="Equation" r:id="rId18" imgW="304560" imgH="279360" progId="Equation.DSMT4">
                  <p:embed/>
                </p:oleObj>
              </mc:Choice>
              <mc:Fallback>
                <p:oleObj name="Equation" r:id="rId18" imgW="304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76947" y="1728026"/>
                        <a:ext cx="304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847777"/>
              </p:ext>
            </p:extLst>
          </p:nvPr>
        </p:nvGraphicFramePr>
        <p:xfrm>
          <a:off x="1821117" y="966280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" name="Equation" r:id="rId19" imgW="266616" imgH="266592" progId="Equation.DSMT4">
                  <p:embed/>
                </p:oleObj>
              </mc:Choice>
              <mc:Fallback>
                <p:oleObj name="Equation" r:id="rId19" imgW="266616" imgH="2665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21117" y="966280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772852"/>
              </p:ext>
            </p:extLst>
          </p:nvPr>
        </p:nvGraphicFramePr>
        <p:xfrm>
          <a:off x="2470849" y="2475802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Equation" r:id="rId21" imgW="291960" imgH="279360" progId="Equation.DSMT4">
                  <p:embed/>
                </p:oleObj>
              </mc:Choice>
              <mc:Fallback>
                <p:oleObj name="Equation" r:id="rId21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70849" y="2475802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flipH="1" flipV="1">
            <a:off x="3651504" y="2407920"/>
            <a:ext cx="359664" cy="562864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88512" y="2978912"/>
            <a:ext cx="894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/>
          <p:cNvSpPr/>
          <p:nvPr/>
        </p:nvSpPr>
        <p:spPr>
          <a:xfrm>
            <a:off x="3856736" y="2710688"/>
            <a:ext cx="345244" cy="268224"/>
          </a:xfrm>
          <a:custGeom>
            <a:avLst/>
            <a:gdLst>
              <a:gd name="connsiteX0" fmla="*/ 333248 w 345244"/>
              <a:gd name="connsiteY0" fmla="*/ 268224 h 268224"/>
              <a:gd name="connsiteX1" fmla="*/ 304800 w 345244"/>
              <a:gd name="connsiteY1" fmla="*/ 81280 h 268224"/>
              <a:gd name="connsiteX2" fmla="*/ 0 w 345244"/>
              <a:gd name="connsiteY2" fmla="*/ 0 h 2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44" h="268224">
                <a:moveTo>
                  <a:pt x="333248" y="268224"/>
                </a:moveTo>
                <a:cubicBezTo>
                  <a:pt x="346794" y="197104"/>
                  <a:pt x="360341" y="125984"/>
                  <a:pt x="304800" y="81280"/>
                </a:cubicBezTo>
                <a:cubicBezTo>
                  <a:pt x="249259" y="36576"/>
                  <a:pt x="124629" y="18288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006372"/>
              </p:ext>
            </p:extLst>
          </p:nvPr>
        </p:nvGraphicFramePr>
        <p:xfrm>
          <a:off x="4003739" y="2780946"/>
          <a:ext cx="133413" cy="2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0" name="Equation" r:id="rId23" imgW="152280" imgH="241200" progId="Equation.DSMT4">
                  <p:embed/>
                </p:oleObj>
              </mc:Choice>
              <mc:Fallback>
                <p:oleObj name="Equation" r:id="rId23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03739" y="2780946"/>
                        <a:ext cx="133413" cy="2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982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clip art images tra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3" y="2331997"/>
            <a:ext cx="843941" cy="5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lipart tra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5" y="2930877"/>
            <a:ext cx="654939" cy="4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068832" y="2493581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8832" y="3210877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60576" y="2434336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42689" y="3166173"/>
            <a:ext cx="89408" cy="894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60849" y="249358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2962" y="321087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</a:t>
            </a:r>
            <a:endParaRPr lang="en-US" sz="1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6784" y="1095248"/>
            <a:ext cx="1064024" cy="1041329"/>
            <a:chOff x="3785616" y="1180592"/>
            <a:chExt cx="1064024" cy="104132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047744" y="1243584"/>
              <a:ext cx="0" cy="82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89248" y="1950720"/>
              <a:ext cx="877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41505" y="1944595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>
              <a:off x="3864721" y="1759683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8679263"/>
                </p:ext>
              </p:extLst>
            </p:nvPr>
          </p:nvGraphicFramePr>
          <p:xfrm>
            <a:off x="4158679" y="1964246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8" name="Equation" r:id="rId5" imgW="126720" imgH="253800" progId="Equation.DSMT4">
                    <p:embed/>
                  </p:oleObj>
                </mc:Choice>
                <mc:Fallback>
                  <p:oleObj name="Equation" r:id="rId5" imgW="126720" imgH="253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58679" y="1964246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3219474"/>
                </p:ext>
              </p:extLst>
            </p:nvPr>
          </p:nvGraphicFramePr>
          <p:xfrm>
            <a:off x="3837115" y="16119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9" name="Equation" r:id="rId7" imgW="152280" imgH="291960" progId="Equation.DSMT4">
                    <p:embed/>
                  </p:oleObj>
                </mc:Choice>
                <mc:Fallback>
                  <p:oleObj name="Equation" r:id="rId7" imgW="152280" imgH="291960" progId="Equation.DSMT4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37115" y="16119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4572000" y="1914144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85616" y="118059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5552" y="0"/>
            <a:ext cx="1278040" cy="1331607"/>
            <a:chOff x="2042160" y="508000"/>
            <a:chExt cx="1278040" cy="133160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686304" y="747776"/>
              <a:ext cx="0" cy="841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>
              <a:off x="2700528" y="737616"/>
              <a:ext cx="0" cy="841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548128" y="50800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N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50160" y="1562608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S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0192" y="10241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E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42160" y="1022096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N</a:t>
              </a:r>
              <a:endParaRPr lang="en-US" sz="1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190496" y="62992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Case 1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3041904" y="753872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 flipV="1">
            <a:off x="3110992" y="652272"/>
            <a:ext cx="0" cy="585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885585" y="758253"/>
            <a:ext cx="89408" cy="894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5400000" flipV="1">
            <a:off x="3954273" y="755186"/>
            <a:ext cx="0" cy="39971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96592" y="1339088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Case 2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3052064" y="1463040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rot="5400000" flipV="1">
            <a:off x="3113024" y="1361440"/>
            <a:ext cx="0" cy="585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883553" y="1467421"/>
            <a:ext cx="89408" cy="894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>
            <a:off x="3960369" y="1464354"/>
            <a:ext cx="0" cy="39971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76272" y="1985264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Case 3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3056128" y="2109216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rot="5400000" flipV="1">
            <a:off x="3108960" y="2007616"/>
            <a:ext cx="0" cy="585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879489" y="2113597"/>
            <a:ext cx="89408" cy="894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799840" y="2316483"/>
            <a:ext cx="243843" cy="19506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43163" y="3338840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vectors not to scale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2092960" y="12192"/>
            <a:ext cx="744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system </a:t>
            </a:r>
            <a:r>
              <a:rPr lang="en-AU" sz="1200" b="1" dirty="0">
                <a:solidFill>
                  <a:srgbClr val="FF0000"/>
                </a:solidFill>
              </a:rPr>
              <a:t>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80816" y="16256"/>
            <a:ext cx="744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system </a:t>
            </a:r>
            <a:r>
              <a:rPr lang="en-AU" sz="1200" b="1" dirty="0">
                <a:solidFill>
                  <a:srgbClr val="FF0000"/>
                </a:solidFill>
              </a:rPr>
              <a:t>B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35632"/>
              </p:ext>
            </p:extLst>
          </p:nvPr>
        </p:nvGraphicFramePr>
        <p:xfrm>
          <a:off x="1972247" y="325438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Equation" r:id="rId9" imgW="939600" imgH="304560" progId="Equation.DSMT4">
                  <p:embed/>
                </p:oleObj>
              </mc:Choice>
              <mc:Fallback>
                <p:oleObj name="Equation" r:id="rId9" imgW="939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2247" y="325438"/>
                        <a:ext cx="939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02313"/>
              </p:ext>
            </p:extLst>
          </p:nvPr>
        </p:nvGraphicFramePr>
        <p:xfrm>
          <a:off x="3341815" y="321374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11" imgW="939600" imgH="304560" progId="Equation.DSMT4">
                  <p:embed/>
                </p:oleObj>
              </mc:Choice>
              <mc:Fallback>
                <p:oleObj name="Equation" r:id="rId11" imgW="939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1815" y="321374"/>
                        <a:ext cx="939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310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768096" y="365760"/>
            <a:ext cx="731520" cy="4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72160" y="650240"/>
            <a:ext cx="1032256" cy="40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8176" y="1353312"/>
            <a:ext cx="1723136" cy="8128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356275"/>
              </p:ext>
            </p:extLst>
          </p:nvPr>
        </p:nvGraphicFramePr>
        <p:xfrm>
          <a:off x="373571" y="191834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4" name="Equation" r:id="rId3" imgW="203040" imgH="279360" progId="Equation.DSMT4">
                  <p:embed/>
                </p:oleObj>
              </mc:Choice>
              <mc:Fallback>
                <p:oleObj name="Equation" r:id="rId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571" y="191834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8215"/>
              </p:ext>
            </p:extLst>
          </p:nvPr>
        </p:nvGraphicFramePr>
        <p:xfrm>
          <a:off x="338011" y="516954"/>
          <a:ext cx="355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5" name="Equation" r:id="rId5" imgW="355320" imgH="279360" progId="Equation.DSMT4">
                  <p:embed/>
                </p:oleObj>
              </mc:Choice>
              <mc:Fallback>
                <p:oleObj name="Equation" r:id="rId5" imgW="355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011" y="516954"/>
                        <a:ext cx="355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855446"/>
              </p:ext>
            </p:extLst>
          </p:nvPr>
        </p:nvGraphicFramePr>
        <p:xfrm>
          <a:off x="932879" y="1358202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" name="Equation" r:id="rId7" imgW="279360" imgH="279360" progId="Equation.DSMT4">
                  <p:embed/>
                </p:oleObj>
              </mc:Choice>
              <mc:Fallback>
                <p:oleObj name="Equation" r:id="rId7" imgW="279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2879" y="1358202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90726"/>
              </p:ext>
            </p:extLst>
          </p:nvPr>
        </p:nvGraphicFramePr>
        <p:xfrm>
          <a:off x="157925" y="841566"/>
          <a:ext cx="1333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7" name="Equation" r:id="rId9" imgW="1333440" imgH="304560" progId="Equation.DSMT4">
                  <p:embed/>
                </p:oleObj>
              </mc:Choice>
              <mc:Fallback>
                <p:oleObj name="Equation" r:id="rId9" imgW="1333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925" y="841566"/>
                        <a:ext cx="1333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3098800" y="416560"/>
            <a:ext cx="731520" cy="4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77744" y="705104"/>
            <a:ext cx="1032256" cy="40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1684528"/>
            <a:ext cx="274320" cy="203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321474"/>
              </p:ext>
            </p:extLst>
          </p:nvPr>
        </p:nvGraphicFramePr>
        <p:xfrm>
          <a:off x="2316163" y="246063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8" name="Equation" r:id="rId11" imgW="330120" imgH="279360" progId="Equation.DSMT4">
                  <p:embed/>
                </p:oleObj>
              </mc:Choice>
              <mc:Fallback>
                <p:oleObj name="Equation" r:id="rId11" imgW="330120" imgH="2793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6163" y="246063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275615"/>
              </p:ext>
            </p:extLst>
          </p:nvPr>
        </p:nvGraphicFramePr>
        <p:xfrm>
          <a:off x="2419350" y="5715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9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9350" y="57150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86542"/>
              </p:ext>
            </p:extLst>
          </p:nvPr>
        </p:nvGraphicFramePr>
        <p:xfrm>
          <a:off x="2190687" y="1445578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0" name="Equation" r:id="rId15" imgW="279360" imgH="279360" progId="Equation.DSMT4">
                  <p:embed/>
                </p:oleObj>
              </mc:Choice>
              <mc:Fallback>
                <p:oleObj name="Equation" r:id="rId15" imgW="279360" imgH="2793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90687" y="1445578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80192"/>
              </p:ext>
            </p:extLst>
          </p:nvPr>
        </p:nvGraphicFramePr>
        <p:xfrm>
          <a:off x="2405063" y="1131888"/>
          <a:ext cx="132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1" name="Equation" r:id="rId17" imgW="1320480" imgH="304560" progId="Equation.DSMT4">
                  <p:embed/>
                </p:oleObj>
              </mc:Choice>
              <mc:Fallback>
                <p:oleObj name="Equation" r:id="rId17" imgW="1320480" imgH="3045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05063" y="1131888"/>
                        <a:ext cx="1320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1245616" y="2204720"/>
            <a:ext cx="731520" cy="4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24560" y="2493264"/>
            <a:ext cx="1032256" cy="40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63168" y="2773680"/>
            <a:ext cx="274320" cy="203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53856"/>
              </p:ext>
            </p:extLst>
          </p:nvPr>
        </p:nvGraphicFramePr>
        <p:xfrm>
          <a:off x="525971" y="2034858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2" name="Equation" r:id="rId19" imgW="203040" imgH="279360" progId="Equation.DSMT4">
                  <p:embed/>
                </p:oleObj>
              </mc:Choice>
              <mc:Fallback>
                <p:oleObj name="Equation" r:id="rId19" imgW="203040" imgH="2793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971" y="2034858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40890"/>
              </p:ext>
            </p:extLst>
          </p:nvPr>
        </p:nvGraphicFramePr>
        <p:xfrm>
          <a:off x="490411" y="2359978"/>
          <a:ext cx="355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3" name="Equation" r:id="rId20" imgW="355320" imgH="279360" progId="Equation.DSMT4">
                  <p:embed/>
                </p:oleObj>
              </mc:Choice>
              <mc:Fallback>
                <p:oleObj name="Equation" r:id="rId20" imgW="355320" imgH="2793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411" y="2359978"/>
                        <a:ext cx="355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43584"/>
              </p:ext>
            </p:extLst>
          </p:nvPr>
        </p:nvGraphicFramePr>
        <p:xfrm>
          <a:off x="524447" y="2632266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4" name="Equation" r:id="rId21" imgW="279360" imgH="279360" progId="Equation.DSMT4">
                  <p:embed/>
                </p:oleObj>
              </mc:Choice>
              <mc:Fallback>
                <p:oleObj name="Equation" r:id="rId21" imgW="279360" imgH="2793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447" y="2632266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11165"/>
              </p:ext>
            </p:extLst>
          </p:nvPr>
        </p:nvGraphicFramePr>
        <p:xfrm>
          <a:off x="546037" y="2920302"/>
          <a:ext cx="1333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5" name="Equation" r:id="rId22" imgW="1333440" imgH="304560" progId="Equation.DSMT4">
                  <p:embed/>
                </p:oleObj>
              </mc:Choice>
              <mc:Fallback>
                <p:oleObj name="Equation" r:id="rId22" imgW="1333440" imgH="3045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6037" y="2920302"/>
                        <a:ext cx="1333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3251200" y="2259584"/>
            <a:ext cx="731520" cy="4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30144" y="2548128"/>
            <a:ext cx="1032256" cy="40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68752" y="2828544"/>
            <a:ext cx="274320" cy="203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38826"/>
              </p:ext>
            </p:extLst>
          </p:nvPr>
        </p:nvGraphicFramePr>
        <p:xfrm>
          <a:off x="2468563" y="2089087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" name="Equation" r:id="rId24" imgW="330120" imgH="279360" progId="Equation.DSMT4">
                  <p:embed/>
                </p:oleObj>
              </mc:Choice>
              <mc:Fallback>
                <p:oleObj name="Equation" r:id="rId24" imgW="330120" imgH="2793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68563" y="2089087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20098"/>
              </p:ext>
            </p:extLst>
          </p:nvPr>
        </p:nvGraphicFramePr>
        <p:xfrm>
          <a:off x="2571750" y="2414524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" name="Equation" r:id="rId26" imgW="203040" imgH="279360" progId="Equation.DSMT4">
                  <p:embed/>
                </p:oleObj>
              </mc:Choice>
              <mc:Fallback>
                <p:oleObj name="Equation" r:id="rId26" imgW="203040" imgH="2793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71750" y="2414524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870384"/>
              </p:ext>
            </p:extLst>
          </p:nvPr>
        </p:nvGraphicFramePr>
        <p:xfrm>
          <a:off x="2530031" y="268713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" name="Equation" r:id="rId28" imgW="279360" imgH="279360" progId="Equation.DSMT4">
                  <p:embed/>
                </p:oleObj>
              </mc:Choice>
              <mc:Fallback>
                <p:oleObj name="Equation" r:id="rId28" imgW="279360" imgH="27936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530031" y="2687130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365769"/>
              </p:ext>
            </p:extLst>
          </p:nvPr>
        </p:nvGraphicFramePr>
        <p:xfrm>
          <a:off x="2557463" y="2974912"/>
          <a:ext cx="132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" name="Equation" r:id="rId30" imgW="1320480" imgH="304560" progId="Equation.DSMT4">
                  <p:embed/>
                </p:oleObj>
              </mc:Choice>
              <mc:Fallback>
                <p:oleObj name="Equation" r:id="rId30" imgW="1320480" imgH="3045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557463" y="2974912"/>
                        <a:ext cx="1320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V="1">
            <a:off x="107696" y="1237488"/>
            <a:ext cx="731520" cy="4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1088" y="1237488"/>
            <a:ext cx="1032256" cy="40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40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59232" y="365760"/>
            <a:ext cx="10403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31872" y="658368"/>
            <a:ext cx="402336" cy="40640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86760"/>
              </p:ext>
            </p:extLst>
          </p:nvPr>
        </p:nvGraphicFramePr>
        <p:xfrm>
          <a:off x="154115" y="22841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2" name="Equation" r:id="rId3" imgW="203040" imgH="279360" progId="Equation.DSMT4">
                  <p:embed/>
                </p:oleObj>
              </mc:Choice>
              <mc:Fallback>
                <p:oleObj name="Equation" r:id="rId3" imgW="203040" imgH="2793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115" y="22841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13396"/>
              </p:ext>
            </p:extLst>
          </p:nvPr>
        </p:nvGraphicFramePr>
        <p:xfrm>
          <a:off x="138875" y="1094042"/>
          <a:ext cx="355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3" name="Equation" r:id="rId5" imgW="355320" imgH="279360" progId="Equation.DSMT4">
                  <p:embed/>
                </p:oleObj>
              </mc:Choice>
              <mc:Fallback>
                <p:oleObj name="Equation" r:id="rId5" imgW="355320" imgH="2793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875" y="1094042"/>
                        <a:ext cx="355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33960"/>
              </p:ext>
            </p:extLst>
          </p:nvPr>
        </p:nvGraphicFramePr>
        <p:xfrm>
          <a:off x="2371535" y="65513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4" name="Equation" r:id="rId7" imgW="279360" imgH="279360" progId="Equation.DSMT4">
                  <p:embed/>
                </p:oleObj>
              </mc:Choice>
              <mc:Fallback>
                <p:oleObj name="Equation" r:id="rId7" imgW="279360" imgH="2793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1535" y="655130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021793"/>
              </p:ext>
            </p:extLst>
          </p:nvPr>
        </p:nvGraphicFramePr>
        <p:xfrm>
          <a:off x="2401253" y="89726"/>
          <a:ext cx="1333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5" name="Equation" r:id="rId9" imgW="1333440" imgH="304560" progId="Equation.DSMT4">
                  <p:embed/>
                </p:oleObj>
              </mc:Choice>
              <mc:Fallback>
                <p:oleObj name="Equation" r:id="rId9" imgW="1333440" imgH="3045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01253" y="89726"/>
                        <a:ext cx="1333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83133"/>
              </p:ext>
            </p:extLst>
          </p:nvPr>
        </p:nvGraphicFramePr>
        <p:xfrm>
          <a:off x="239459" y="2440623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6" name="Equation" r:id="rId11" imgW="330120" imgH="279360" progId="Equation.DSMT4">
                  <p:embed/>
                </p:oleObj>
              </mc:Choice>
              <mc:Fallback>
                <p:oleObj name="Equation" r:id="rId11" imgW="330120" imgH="2793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9459" y="2440623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269426"/>
              </p:ext>
            </p:extLst>
          </p:nvPr>
        </p:nvGraphicFramePr>
        <p:xfrm>
          <a:off x="163830" y="648716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7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830" y="648716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746337"/>
              </p:ext>
            </p:extLst>
          </p:nvPr>
        </p:nvGraphicFramePr>
        <p:xfrm>
          <a:off x="2889695" y="2193354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8" name="Equation" r:id="rId15" imgW="279360" imgH="279360" progId="Equation.DSMT4">
                  <p:embed/>
                </p:oleObj>
              </mc:Choice>
              <mc:Fallback>
                <p:oleObj name="Equation" r:id="rId15" imgW="279360" imgH="27936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89695" y="2193354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52287"/>
              </p:ext>
            </p:extLst>
          </p:nvPr>
        </p:nvGraphicFramePr>
        <p:xfrm>
          <a:off x="2652967" y="1839024"/>
          <a:ext cx="132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9" name="Equation" r:id="rId17" imgW="1320480" imgH="304560" progId="Equation.DSMT4">
                  <p:embed/>
                </p:oleObj>
              </mc:Choice>
              <mc:Fallback>
                <p:oleObj name="Equation" r:id="rId17" imgW="1320480" imgH="3045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52967" y="1839024"/>
                        <a:ext cx="1320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 flipV="1">
            <a:off x="2930144" y="666496"/>
            <a:ext cx="621792" cy="41452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521712" y="1070864"/>
            <a:ext cx="10403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07568" y="1058672"/>
            <a:ext cx="621792" cy="41452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3824" y="644144"/>
            <a:ext cx="621792" cy="41452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89914"/>
              </p:ext>
            </p:extLst>
          </p:nvPr>
        </p:nvGraphicFramePr>
        <p:xfrm>
          <a:off x="3188907" y="649034"/>
          <a:ext cx="355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0" name="Equation" r:id="rId5" imgW="355320" imgH="279360" progId="Equation.DSMT4">
                  <p:embed/>
                </p:oleObj>
              </mc:Choice>
              <mc:Fallback>
                <p:oleObj name="Equation" r:id="rId5" imgW="355320" imgH="2793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8907" y="649034"/>
                        <a:ext cx="355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4926"/>
              </p:ext>
            </p:extLst>
          </p:nvPr>
        </p:nvGraphicFramePr>
        <p:xfrm>
          <a:off x="2931859" y="1096074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1" name="Equation" r:id="rId3" imgW="203040" imgH="279360" progId="Equation.DSMT4">
                  <p:embed/>
                </p:oleObj>
              </mc:Choice>
              <mc:Fallback>
                <p:oleObj name="Equation" r:id="rId3" imgW="203040" imgH="2793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1859" y="1096074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611632" y="2151888"/>
            <a:ext cx="10403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03102"/>
              </p:ext>
            </p:extLst>
          </p:nvPr>
        </p:nvGraphicFramePr>
        <p:xfrm>
          <a:off x="306515" y="2014538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2" name="Equation" r:id="rId3" imgW="203040" imgH="279360" progId="Equation.DSMT4">
                  <p:embed/>
                </p:oleObj>
              </mc:Choice>
              <mc:Fallback>
                <p:oleObj name="Equation" r:id="rId3" imgW="203040" imgH="2793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515" y="2014538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94813"/>
              </p:ext>
            </p:extLst>
          </p:nvPr>
        </p:nvGraphicFramePr>
        <p:xfrm>
          <a:off x="279654" y="299974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3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9654" y="299974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/>
          <p:nvPr/>
        </p:nvCxnSpPr>
        <p:spPr>
          <a:xfrm>
            <a:off x="804672" y="2897632"/>
            <a:ext cx="621792" cy="41452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74624" y="2580640"/>
            <a:ext cx="10403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48304" y="2245360"/>
            <a:ext cx="621792" cy="41452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17520" y="2663952"/>
            <a:ext cx="10403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031744" y="2251456"/>
            <a:ext cx="418592" cy="402336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094808"/>
              </p:ext>
            </p:extLst>
          </p:nvPr>
        </p:nvGraphicFramePr>
        <p:xfrm>
          <a:off x="3346387" y="2674303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4" name="Equation" r:id="rId11" imgW="330120" imgH="279360" progId="Equation.DSMT4">
                  <p:embed/>
                </p:oleObj>
              </mc:Choice>
              <mc:Fallback>
                <p:oleObj name="Equation" r:id="rId11" imgW="330120" imgH="2793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6387" y="2674303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799286"/>
              </p:ext>
            </p:extLst>
          </p:nvPr>
        </p:nvGraphicFramePr>
        <p:xfrm>
          <a:off x="3748278" y="21971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5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48278" y="219710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408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2128" y="339344"/>
            <a:ext cx="1064024" cy="1041329"/>
            <a:chOff x="3785616" y="1180592"/>
            <a:chExt cx="1064024" cy="104132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047744" y="1243584"/>
              <a:ext cx="0" cy="82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889248" y="1950720"/>
              <a:ext cx="877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041505" y="1944595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>
              <a:off x="3864721" y="1759683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221153"/>
                </p:ext>
              </p:extLst>
            </p:nvPr>
          </p:nvGraphicFramePr>
          <p:xfrm>
            <a:off x="4158679" y="1964246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9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58679" y="1964246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921626"/>
                </p:ext>
              </p:extLst>
            </p:nvPr>
          </p:nvGraphicFramePr>
          <p:xfrm>
            <a:off x="3837115" y="16119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0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37115" y="16119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572000" y="1914144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5616" y="118059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68704" y="861568"/>
            <a:ext cx="2397760" cy="585216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72768" y="816864"/>
            <a:ext cx="2381504" cy="812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70736" y="1469136"/>
            <a:ext cx="2381504" cy="812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55648" y="991616"/>
            <a:ext cx="353568" cy="40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8" descr="Image result for clip art pers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2322">
            <a:off x="3817599" y="1693908"/>
            <a:ext cx="179022" cy="4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2598928" y="1298448"/>
            <a:ext cx="77216" cy="772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373376" y="1020064"/>
            <a:ext cx="260096" cy="3169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504876"/>
              </p:ext>
            </p:extLst>
          </p:nvPr>
        </p:nvGraphicFramePr>
        <p:xfrm>
          <a:off x="3331782" y="1037781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1" name="Equation" r:id="rId9" imgW="291960" imgH="279360" progId="Equation.DSMT4">
                  <p:embed/>
                </p:oleObj>
              </mc:Choice>
              <mc:Fallback>
                <p:oleObj name="Equation" r:id="rId9" imgW="291960" imgH="27936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1782" y="1037781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753621"/>
              </p:ext>
            </p:extLst>
          </p:nvPr>
        </p:nvGraphicFramePr>
        <p:xfrm>
          <a:off x="1789875" y="1029018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" name="Equation" r:id="rId11" imgW="304560" imgH="279360" progId="Equation.DSMT4">
                  <p:embed/>
                </p:oleObj>
              </mc:Choice>
              <mc:Fallback>
                <p:oleObj name="Equation" r:id="rId11" imgW="304560" imgH="27936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9875" y="1029018"/>
                        <a:ext cx="304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1769"/>
              </p:ext>
            </p:extLst>
          </p:nvPr>
        </p:nvGraphicFramePr>
        <p:xfrm>
          <a:off x="2550097" y="963803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3" name="Equation" r:id="rId13" imgW="330120" imgH="279360" progId="Equation.DSMT4">
                  <p:embed/>
                </p:oleObj>
              </mc:Choice>
              <mc:Fallback>
                <p:oleObj name="Equation" r:id="rId13" imgW="330120" imgH="27936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50097" y="963803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6" name="Picture 2" descr="Image result for canoe clipart black and 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7" y="1491385"/>
            <a:ext cx="513905" cy="35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764032" y="1729549"/>
            <a:ext cx="33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255776" y="1670304"/>
            <a:ext cx="89408" cy="894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68" y="1845056"/>
            <a:ext cx="1406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canoe is the system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326737" y="156698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559905" y="167468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</a:t>
            </a:r>
            <a:endParaRPr lang="en-US" sz="1400" dirty="0"/>
          </a:p>
        </p:txBody>
      </p:sp>
      <p:graphicFrame>
        <p:nvGraphicFramePr>
          <p:cNvPr id="21507" name="Object 215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027412"/>
              </p:ext>
            </p:extLst>
          </p:nvPr>
        </p:nvGraphicFramePr>
        <p:xfrm>
          <a:off x="2083499" y="423482"/>
          <a:ext cx="1270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4" name="Equation" r:id="rId16" imgW="1269720" imgH="279360" progId="Equation.DSMT4">
                  <p:embed/>
                </p:oleObj>
              </mc:Choice>
              <mc:Fallback>
                <p:oleObj name="Equation" r:id="rId16" imgW="1269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83499" y="423482"/>
                        <a:ext cx="1270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H="1" flipV="1">
            <a:off x="857504" y="2434336"/>
            <a:ext cx="599440" cy="721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55472" y="2434336"/>
            <a:ext cx="587248" cy="203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75119"/>
              </p:ext>
            </p:extLst>
          </p:nvPr>
        </p:nvGraphicFramePr>
        <p:xfrm>
          <a:off x="613093" y="2710434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5" name="Equation" r:id="rId18" imgW="330120" imgH="279360" progId="Equation.DSMT4">
                  <p:embed/>
                </p:oleObj>
              </mc:Choice>
              <mc:Fallback>
                <p:oleObj name="Equation" r:id="rId18" imgW="330120" imgH="2793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3093" y="2710434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75496"/>
              </p:ext>
            </p:extLst>
          </p:nvPr>
        </p:nvGraphicFramePr>
        <p:xfrm>
          <a:off x="1011619" y="2136458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6" name="Equation" r:id="rId11" imgW="304560" imgH="279360" progId="Equation.DSMT4">
                  <p:embed/>
                </p:oleObj>
              </mc:Choice>
              <mc:Fallback>
                <p:oleObj name="Equation" r:id="rId11" imgW="304560" imgH="2793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1619" y="2136458"/>
                        <a:ext cx="304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V="1">
            <a:off x="3241040" y="1027543"/>
            <a:ext cx="2032" cy="279683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446784" y="2424176"/>
            <a:ext cx="2032" cy="725424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175272"/>
              </p:ext>
            </p:extLst>
          </p:nvPr>
        </p:nvGraphicFramePr>
        <p:xfrm>
          <a:off x="1517206" y="2612581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7" name="Equation" r:id="rId20" imgW="291960" imgH="279360" progId="Equation.DSMT4">
                  <p:embed/>
                </p:oleObj>
              </mc:Choice>
              <mc:Fallback>
                <p:oleObj name="Equation" r:id="rId20" imgW="291960" imgH="27936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17206" y="2612581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 flipV="1">
            <a:off x="2485136" y="2326640"/>
            <a:ext cx="599440" cy="721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Rectangle 21514"/>
          <p:cNvSpPr/>
          <p:nvPr/>
        </p:nvSpPr>
        <p:spPr>
          <a:xfrm>
            <a:off x="2487168" y="2332736"/>
            <a:ext cx="601472" cy="723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16" name="Object 215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01644"/>
              </p:ext>
            </p:extLst>
          </p:nvPr>
        </p:nvGraphicFramePr>
        <p:xfrm>
          <a:off x="2848863" y="2908532"/>
          <a:ext cx="112459" cy="14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8" name="Equation" r:id="rId22" imgW="152280" imgH="203040" progId="Equation.DSMT4">
                  <p:embed/>
                </p:oleObj>
              </mc:Choice>
              <mc:Fallback>
                <p:oleObj name="Equation" r:id="rId22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848863" y="2908532"/>
                        <a:ext cx="112459" cy="14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Freeform: Shape 21516"/>
          <p:cNvSpPr/>
          <p:nvPr/>
        </p:nvSpPr>
        <p:spPr>
          <a:xfrm>
            <a:off x="2762030" y="2844800"/>
            <a:ext cx="155922" cy="211328"/>
          </a:xfrm>
          <a:custGeom>
            <a:avLst/>
            <a:gdLst>
              <a:gd name="connsiteX0" fmla="*/ 90898 w 155922"/>
              <a:gd name="connsiteY0" fmla="*/ 211328 h 211328"/>
              <a:gd name="connsiteX1" fmla="*/ 1490 w 155922"/>
              <a:gd name="connsiteY1" fmla="*/ 48768 h 211328"/>
              <a:gd name="connsiteX2" fmla="*/ 155922 w 155922"/>
              <a:gd name="connsiteY2" fmla="*/ 0 h 21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922" h="211328">
                <a:moveTo>
                  <a:pt x="90898" y="211328"/>
                </a:moveTo>
                <a:cubicBezTo>
                  <a:pt x="40775" y="147658"/>
                  <a:pt x="-9347" y="83989"/>
                  <a:pt x="1490" y="48768"/>
                </a:cubicBezTo>
                <a:cubicBezTo>
                  <a:pt x="12327" y="13547"/>
                  <a:pt x="84124" y="6773"/>
                  <a:pt x="155922" y="0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18" name="Object 215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24681"/>
              </p:ext>
            </p:extLst>
          </p:nvPr>
        </p:nvGraphicFramePr>
        <p:xfrm>
          <a:off x="2146999" y="2536762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9" name="Equation" r:id="rId24" imgW="330120" imgH="279360" progId="Equation.DSMT4">
                  <p:embed/>
                </p:oleObj>
              </mc:Choice>
              <mc:Fallback>
                <p:oleObj name="Equation" r:id="rId24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46999" y="2536762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78563"/>
              </p:ext>
            </p:extLst>
          </p:nvPr>
        </p:nvGraphicFramePr>
        <p:xfrm>
          <a:off x="2629091" y="3014282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" name="Equation" r:id="rId26" imgW="304560" imgH="279360" progId="Equation.DSMT4">
                  <p:embed/>
                </p:oleObj>
              </mc:Choice>
              <mc:Fallback>
                <p:oleObj name="Equation" r:id="rId26" imgW="304560" imgH="279360" progId="Equation.DSMT4">
                  <p:embed/>
                  <p:pic>
                    <p:nvPicPr>
                      <p:cNvPr id="21518" name="Object 2151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29091" y="3014282"/>
                        <a:ext cx="304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215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5117"/>
              </p:ext>
            </p:extLst>
          </p:nvPr>
        </p:nvGraphicFramePr>
        <p:xfrm>
          <a:off x="3286189" y="2445830"/>
          <a:ext cx="97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" name="Equation" r:id="rId28" imgW="977760" imgH="558720" progId="Equation.DSMT4">
                  <p:embed/>
                </p:oleObj>
              </mc:Choice>
              <mc:Fallback>
                <p:oleObj name="Equation" r:id="rId28" imgW="9777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86189" y="2445830"/>
                        <a:ext cx="977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89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46912" y="410464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88416" y="1117600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40673" y="1111475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>
            <a:off x="763889" y="926563"/>
            <a:ext cx="36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97609"/>
              </p:ext>
            </p:extLst>
          </p:nvPr>
        </p:nvGraphicFramePr>
        <p:xfrm>
          <a:off x="1057847" y="1131126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3" imgW="126720" imgH="253800" progId="Equation.DSMT4">
                  <p:embed/>
                </p:oleObj>
              </mc:Choice>
              <mc:Fallback>
                <p:oleObj name="Equation" r:id="rId3" imgW="126720" imgH="253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847" y="1131126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874506"/>
              </p:ext>
            </p:extLst>
          </p:nvPr>
        </p:nvGraphicFramePr>
        <p:xfrm>
          <a:off x="736283" y="778828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5" imgW="152280" imgH="291960" progId="Equation.DSMT4">
                  <p:embed/>
                </p:oleObj>
              </mc:Choice>
              <mc:Fallback>
                <p:oleObj name="Equation" r:id="rId5" imgW="152280" imgH="2919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6283" y="778828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1168" y="108102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4784" y="34747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12928" y="105664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400" dirty="0"/>
              <a:t>O(0, 0)</a:t>
            </a:r>
            <a:endParaRPr lang="en-US" sz="1400" dirty="0"/>
          </a:p>
        </p:txBody>
      </p:sp>
      <p:pic>
        <p:nvPicPr>
          <p:cNvPr id="11" name="Picture 8" descr="Image result for clip art pers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7678" flipH="1">
            <a:off x="1395456" y="2051540"/>
            <a:ext cx="179022" cy="4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18080" y="2560320"/>
            <a:ext cx="1629664" cy="934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1603248" y="1723136"/>
            <a:ext cx="1741424" cy="1158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07488" y="784352"/>
            <a:ext cx="191008" cy="191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52624" y="865632"/>
            <a:ext cx="95504" cy="955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77008" y="2499360"/>
            <a:ext cx="87376" cy="87376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49728" y="894080"/>
            <a:ext cx="316992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85136" y="2550160"/>
            <a:ext cx="316992" cy="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1280" y="58521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</a:rPr>
              <a:t>A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6272" y="239979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FF"/>
                </a:solidFill>
              </a:rPr>
              <a:t>C</a:t>
            </a:r>
            <a:endParaRPr lang="en-US" sz="1400" dirty="0">
              <a:solidFill>
                <a:srgbClr val="FF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2688" y="75590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B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3" name="Picture 8" descr="Image result for clip art pers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7678" flipH="1">
            <a:off x="483088" y="1907268"/>
            <a:ext cx="179022" cy="4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33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58957" y="58486"/>
            <a:ext cx="0" cy="2160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71149" y="2222655"/>
            <a:ext cx="2160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4817" y="2284852"/>
            <a:ext cx="121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time interval </a:t>
            </a:r>
            <a:r>
              <a:rPr lang="en-AU" sz="1400" i="1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25852" y="1033526"/>
            <a:ext cx="1356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displacement </a:t>
            </a:r>
            <a:r>
              <a:rPr lang="en-AU" sz="1400" i="1" dirty="0"/>
              <a:t>  s</a:t>
            </a:r>
          </a:p>
        </p:txBody>
      </p:sp>
      <p:sp>
        <p:nvSpPr>
          <p:cNvPr id="8" name="Freeform 10"/>
          <p:cNvSpPr/>
          <p:nvPr/>
        </p:nvSpPr>
        <p:spPr>
          <a:xfrm>
            <a:off x="1258957" y="71738"/>
            <a:ext cx="2160104" cy="2146853"/>
          </a:xfrm>
          <a:custGeom>
            <a:avLst/>
            <a:gdLst>
              <a:gd name="connsiteX0" fmla="*/ 0 w 2160104"/>
              <a:gd name="connsiteY0" fmla="*/ 2146853 h 2146853"/>
              <a:gd name="connsiteX1" fmla="*/ 1060173 w 2160104"/>
              <a:gd name="connsiteY1" fmla="*/ 1656522 h 2146853"/>
              <a:gd name="connsiteX2" fmla="*/ 1775791 w 2160104"/>
              <a:gd name="connsiteY2" fmla="*/ 887896 h 2146853"/>
              <a:gd name="connsiteX3" fmla="*/ 2160104 w 2160104"/>
              <a:gd name="connsiteY3" fmla="*/ 0 h 214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104" h="2146853">
                <a:moveTo>
                  <a:pt x="0" y="2146853"/>
                </a:moveTo>
                <a:cubicBezTo>
                  <a:pt x="382104" y="2006600"/>
                  <a:pt x="764208" y="1866348"/>
                  <a:pt x="1060173" y="1656522"/>
                </a:cubicBezTo>
                <a:cubicBezTo>
                  <a:pt x="1356138" y="1446696"/>
                  <a:pt x="1592469" y="1163983"/>
                  <a:pt x="1775791" y="887896"/>
                </a:cubicBezTo>
                <a:cubicBezTo>
                  <a:pt x="1959113" y="611809"/>
                  <a:pt x="2059608" y="305904"/>
                  <a:pt x="2160104" y="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Connector 8"/>
          <p:cNvCxnSpPr>
            <a:stCxn id="8" idx="0"/>
          </p:cNvCxnSpPr>
          <p:nvPr/>
        </p:nvCxnSpPr>
        <p:spPr>
          <a:xfrm flipV="1">
            <a:off x="1258957" y="1449965"/>
            <a:ext cx="2133600" cy="768626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646561"/>
              </p:ext>
            </p:extLst>
          </p:nvPr>
        </p:nvGraphicFramePr>
        <p:xfrm>
          <a:off x="1574102" y="606552"/>
          <a:ext cx="133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1333440" imgH="545760" progId="Equation.DSMT4">
                  <p:embed/>
                </p:oleObj>
              </mc:Choice>
              <mc:Fallback>
                <p:oleObj name="Equation" r:id="rId3" imgW="1333440" imgH="545760" progId="Equation.DSMT4">
                  <p:embed/>
                  <p:pic>
                    <p:nvPicPr>
                      <p:cNvPr id="57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102" y="606552"/>
                        <a:ext cx="1333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262254"/>
              </p:ext>
            </p:extLst>
          </p:nvPr>
        </p:nvGraphicFramePr>
        <p:xfrm>
          <a:off x="2766251" y="1687703"/>
          <a:ext cx="54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5" imgW="545760" imgH="482400" progId="Equation.DSMT4">
                  <p:embed/>
                </p:oleObj>
              </mc:Choice>
              <mc:Fallback>
                <p:oleObj name="Equation" r:id="rId5" imgW="545760" imgH="482400" progId="Equation.DSMT4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251" y="1687703"/>
                        <a:ext cx="546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9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 result for clip art throwing a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82016"/>
            <a:ext cx="654821" cy="7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14" y="251968"/>
            <a:ext cx="786731" cy="1050326"/>
          </a:xfrm>
          <a:prstGeom prst="rect">
            <a:avLst/>
          </a:prstGeom>
        </p:spPr>
      </p:pic>
      <p:pic>
        <p:nvPicPr>
          <p:cNvPr id="23560" name="Picture 8" descr="Tennis clipart free clipar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02" y="203200"/>
            <a:ext cx="1251458" cy="125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786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275584" y="1068832"/>
            <a:ext cx="357632" cy="735584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Image result for clipart tr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" y="2126938"/>
            <a:ext cx="1939417" cy="6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Cannon 4 by Firk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88939" y="1906090"/>
            <a:ext cx="448335" cy="3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lip art pers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2322">
            <a:off x="2718276" y="2268514"/>
            <a:ext cx="293523" cy="7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8" name="Picture 16" descr="Image result for clip art per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26"/>
          <a:stretch/>
        </p:blipFill>
        <p:spPr bwMode="auto">
          <a:xfrm flipH="1">
            <a:off x="528318" y="1837318"/>
            <a:ext cx="353569" cy="4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2" name="Picture 20" descr="Image result for clip art cannon bal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2" t="6419" r="7711" b="13949"/>
          <a:stretch/>
        </p:blipFill>
        <p:spPr bwMode="auto">
          <a:xfrm>
            <a:off x="1097281" y="1593088"/>
            <a:ext cx="224430" cy="2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009077" y="2113280"/>
            <a:ext cx="315275" cy="267210"/>
            <a:chOff x="3610549" y="2121408"/>
            <a:chExt cx="315275" cy="267210"/>
          </a:xfrm>
        </p:grpSpPr>
        <p:pic>
          <p:nvPicPr>
            <p:cNvPr id="8" name="Picture 4" descr="Image result for clipart thought bubbl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549" y="2140635"/>
              <a:ext cx="315275" cy="24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637280" y="2121408"/>
              <a:ext cx="237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i="1" dirty="0">
                  <a:latin typeface="Bradley Hand ITC" panose="03070402050302030203" pitchFamily="66" charset="0"/>
                </a:rPr>
                <a:t>?</a:t>
              </a:r>
              <a:endParaRPr lang="en-US" sz="1100" i="1" dirty="0">
                <a:latin typeface="Bradley Hand ITC" panose="03070402050302030203" pitchFamily="66" charset="0"/>
              </a:endParaRPr>
            </a:p>
          </p:txBody>
        </p:sp>
      </p:grpSp>
      <p:pic>
        <p:nvPicPr>
          <p:cNvPr id="12" name="Picture 4" descr="Image result for clipart thought bubbl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125" y="1756586"/>
            <a:ext cx="315275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4048" y="1733296"/>
            <a:ext cx="237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>
                <a:latin typeface="Bradley Hand ITC" panose="03070402050302030203" pitchFamily="66" charset="0"/>
              </a:rPr>
              <a:t>?</a:t>
            </a:r>
            <a:endParaRPr lang="en-US" sz="1100" i="1" dirty="0"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928" y="1983232"/>
            <a:ext cx="385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Pat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15920" y="268020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Chris</a:t>
            </a:r>
            <a:endParaRPr lang="en-US" sz="1200" dirty="0"/>
          </a:p>
        </p:txBody>
      </p:sp>
      <p:pic>
        <p:nvPicPr>
          <p:cNvPr id="14" name="Picture 2" descr="Image result for clipart tr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31" y="335454"/>
            <a:ext cx="588137" cy="2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088896" y="447040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52192" y="414528"/>
            <a:ext cx="85344" cy="853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0" descr="Image result for clip art cannon bal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2" t="6419" r="7711" b="13949"/>
          <a:stretch/>
        </p:blipFill>
        <p:spPr bwMode="auto">
          <a:xfrm>
            <a:off x="1570737" y="717296"/>
            <a:ext cx="224430" cy="2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074672" y="810768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29840" y="770128"/>
            <a:ext cx="85344" cy="8534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" y="256032"/>
            <a:ext cx="115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system: </a:t>
            </a:r>
            <a:r>
              <a:rPr lang="en-AU" sz="1400" b="1" dirty="0">
                <a:solidFill>
                  <a:srgbClr val="FF0000"/>
                </a:solidFill>
              </a:rPr>
              <a:t>truck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632" y="676656"/>
            <a:ext cx="1044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system: </a:t>
            </a:r>
            <a:r>
              <a:rPr lang="en-AU" sz="1400" b="1" dirty="0">
                <a:solidFill>
                  <a:srgbClr val="0000FF"/>
                </a:solidFill>
              </a:rPr>
              <a:t>ball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279648" y="922528"/>
            <a:ext cx="0" cy="82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29280" y="1064768"/>
            <a:ext cx="877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1520" y="1064768"/>
            <a:ext cx="373888" cy="0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75584" y="1062736"/>
            <a:ext cx="6096" cy="729488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91840" y="1072896"/>
            <a:ext cx="333248" cy="7152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453971"/>
              </p:ext>
            </p:extLst>
          </p:nvPr>
        </p:nvGraphicFramePr>
        <p:xfrm>
          <a:off x="3594545" y="178898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545" y="1788986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" name="Object 235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08669"/>
              </p:ext>
            </p:extLst>
          </p:nvPr>
        </p:nvGraphicFramePr>
        <p:xfrm>
          <a:off x="3377883" y="1077792"/>
          <a:ext cx="113093" cy="17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11" imgW="152280" imgH="241200" progId="Equation.DSMT4">
                  <p:embed/>
                </p:oleObj>
              </mc:Choice>
              <mc:Fallback>
                <p:oleObj name="Equation" r:id="rId11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77883" y="1077792"/>
                        <a:ext cx="113093" cy="17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77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49248" y="833120"/>
            <a:ext cx="268224" cy="2682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364198">
            <a:off x="1126047" y="795422"/>
            <a:ext cx="231648" cy="2798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364198">
            <a:off x="3586800" y="1053486"/>
            <a:ext cx="231648" cy="2798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89152" y="1085088"/>
            <a:ext cx="2885440" cy="2885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4576" y="1406144"/>
            <a:ext cx="3742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304" y="52832"/>
            <a:ext cx="193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Event #1:   time </a:t>
            </a:r>
            <a:r>
              <a:rPr lang="en-AU" sz="1400" i="1" dirty="0"/>
              <a:t>t</a:t>
            </a:r>
            <a:r>
              <a:rPr lang="en-AU" sz="1400" baseline="-25000" dirty="0"/>
              <a:t>1</a:t>
            </a:r>
            <a:r>
              <a:rPr lang="en-AU" sz="1400" dirty="0"/>
              <a:t> = 0 s</a:t>
            </a:r>
          </a:p>
          <a:p>
            <a:r>
              <a:rPr lang="en-AU" sz="1400" dirty="0"/>
              <a:t>ball released from block</a:t>
            </a:r>
          </a:p>
          <a:p>
            <a:r>
              <a:rPr lang="en-AU" sz="1400" dirty="0"/>
              <a:t>Start clock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9936" y="30480"/>
            <a:ext cx="1820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Event #2:   time </a:t>
            </a:r>
            <a:r>
              <a:rPr lang="en-AU" sz="1400" i="1" dirty="0"/>
              <a:t>t</a:t>
            </a:r>
            <a:r>
              <a:rPr lang="en-AU" sz="1400" baseline="-25000" dirty="0"/>
              <a:t>2</a:t>
            </a:r>
            <a:r>
              <a:rPr lang="en-AU" sz="1400" dirty="0"/>
              <a:t> = </a:t>
            </a:r>
            <a:r>
              <a:rPr lang="en-AU" sz="1400" i="1" dirty="0"/>
              <a:t>t</a:t>
            </a:r>
            <a:r>
              <a:rPr lang="en-AU" sz="1400" dirty="0"/>
              <a:t> s</a:t>
            </a:r>
          </a:p>
          <a:p>
            <a:r>
              <a:rPr lang="en-AU" sz="1400" dirty="0"/>
              <a:t>ball hits block</a:t>
            </a:r>
          </a:p>
          <a:p>
            <a:r>
              <a:rPr lang="en-AU" sz="1400" dirty="0"/>
              <a:t>Stop clock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1601216" y="987552"/>
            <a:ext cx="1986233" cy="193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5888" y="861568"/>
            <a:ext cx="2551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i="1" dirty="0"/>
              <a:t>s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91508" y="1479627"/>
            <a:ext cx="2325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ramp set at a small angle so that time intervals can be measured with stop watch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71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lip art images tr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0" y="467360"/>
            <a:ext cx="1479208" cy="9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938528" y="935776"/>
            <a:ext cx="1211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69056" y="885952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0720" y="2082800"/>
            <a:ext cx="101600" cy="1016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2704" y="1983232"/>
            <a:ext cx="37795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69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784096" y="768096"/>
            <a:ext cx="2885440" cy="2885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rot="348463">
            <a:off x="564895" y="211328"/>
            <a:ext cx="877824" cy="829056"/>
            <a:chOff x="788416" y="410464"/>
            <a:chExt cx="877824" cy="829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46912" y="410464"/>
              <a:ext cx="0" cy="82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788416" y="1117600"/>
              <a:ext cx="877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40673" y="1111475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>
              <a:off x="763889" y="926563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98978"/>
              </p:ext>
            </p:extLst>
          </p:nvPr>
        </p:nvGraphicFramePr>
        <p:xfrm>
          <a:off x="935927" y="964502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126720" imgH="253800" progId="Equation.DSMT4">
                  <p:embed/>
                </p:oleObj>
              </mc:Choice>
              <mc:Fallback>
                <p:oleObj name="Equation" r:id="rId3" imgW="1267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927" y="964502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63974"/>
              </p:ext>
            </p:extLst>
          </p:nvPr>
        </p:nvGraphicFramePr>
        <p:xfrm>
          <a:off x="476187" y="514668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5" imgW="152280" imgH="291960" progId="Equation.DSMT4">
                  <p:embed/>
                </p:oleObj>
              </mc:Choice>
              <mc:Fallback>
                <p:oleObj name="Equation" r:id="rId5" imgW="15228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187" y="514668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98880" y="90220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4416" y="4267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6693" y="991616"/>
            <a:ext cx="161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400" dirty="0"/>
              <a:t>O(0, 0)  front of ball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1812544" y="495808"/>
            <a:ext cx="268224" cy="2682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52320" y="6299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Image result for clip art pers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0113">
            <a:off x="4294490" y="149364"/>
            <a:ext cx="282988" cy="68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296" y="1531342"/>
            <a:ext cx="2135664" cy="160174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1048512" y="2947811"/>
            <a:ext cx="1999488" cy="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518879" y="2367898"/>
            <a:ext cx="1502245" cy="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7552" y="149555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s</a:t>
            </a:r>
            <a:endParaRPr lang="en-US" sz="1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85872" y="2887472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56738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0" y="178816"/>
            <a:ext cx="4061796" cy="263347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300480" y="353568"/>
            <a:ext cx="2405888" cy="1914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4832" y="1068832"/>
            <a:ext cx="37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70C0"/>
                </a:solidFill>
              </a:rPr>
              <a:t>lbf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7888" y="692912"/>
            <a:ext cx="4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FF0000"/>
                </a:solidFill>
              </a:rPr>
              <a:t>lwf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66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3" y="319360"/>
            <a:ext cx="4340353" cy="28140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267968" y="593344"/>
            <a:ext cx="2556256" cy="1975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82368" y="1202944"/>
            <a:ext cx="37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70C0"/>
                </a:solidFill>
              </a:rPr>
              <a:t>lbf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4000" y="1257808"/>
            <a:ext cx="4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FF0000"/>
                </a:solidFill>
              </a:rPr>
              <a:t>lwf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65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3" y="319360"/>
            <a:ext cx="4340353" cy="28140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267968" y="593344"/>
            <a:ext cx="2556256" cy="1975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6992" y="552704"/>
            <a:ext cx="37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70C0"/>
                </a:solidFill>
              </a:rPr>
              <a:t>lbf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0592" y="636016"/>
            <a:ext cx="4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FF0000"/>
                </a:solidFill>
              </a:rPr>
              <a:t>lwf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1267968" y="1154176"/>
            <a:ext cx="1649984" cy="1410208"/>
          </a:xfrm>
          <a:custGeom>
            <a:avLst/>
            <a:gdLst>
              <a:gd name="connsiteX0" fmla="*/ 0 w 1649984"/>
              <a:gd name="connsiteY0" fmla="*/ 1410208 h 1410208"/>
              <a:gd name="connsiteX1" fmla="*/ 1649984 w 1649984"/>
              <a:gd name="connsiteY1" fmla="*/ 1410208 h 1410208"/>
              <a:gd name="connsiteX2" fmla="*/ 1649984 w 1649984"/>
              <a:gd name="connsiteY2" fmla="*/ 0 h 1410208"/>
              <a:gd name="connsiteX3" fmla="*/ 0 w 1649984"/>
              <a:gd name="connsiteY3" fmla="*/ 1410208 h 14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984" h="1410208">
                <a:moveTo>
                  <a:pt x="0" y="1410208"/>
                </a:moveTo>
                <a:lnTo>
                  <a:pt x="1649984" y="1410208"/>
                </a:lnTo>
                <a:lnTo>
                  <a:pt x="1649984" y="0"/>
                </a:lnTo>
                <a:lnTo>
                  <a:pt x="0" y="14102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1276096" y="1288288"/>
            <a:ext cx="1641856" cy="1272032"/>
          </a:xfrm>
          <a:custGeom>
            <a:avLst/>
            <a:gdLst>
              <a:gd name="connsiteX0" fmla="*/ 0 w 1641856"/>
              <a:gd name="connsiteY0" fmla="*/ 1272032 h 1272032"/>
              <a:gd name="connsiteX1" fmla="*/ 1637792 w 1641856"/>
              <a:gd name="connsiteY1" fmla="*/ 1272032 h 1272032"/>
              <a:gd name="connsiteX2" fmla="*/ 1641856 w 1641856"/>
              <a:gd name="connsiteY2" fmla="*/ 0 h 1272032"/>
              <a:gd name="connsiteX3" fmla="*/ 0 w 1641856"/>
              <a:gd name="connsiteY3" fmla="*/ 1272032 h 127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856" h="1272032">
                <a:moveTo>
                  <a:pt x="0" y="1272032"/>
                </a:moveTo>
                <a:lnTo>
                  <a:pt x="1637792" y="1272032"/>
                </a:lnTo>
                <a:cubicBezTo>
                  <a:pt x="1639147" y="848021"/>
                  <a:pt x="1640501" y="424011"/>
                  <a:pt x="1641856" y="0"/>
                </a:cubicBezTo>
                <a:lnTo>
                  <a:pt x="0" y="1272032"/>
                </a:lnTo>
                <a:close/>
              </a:path>
            </a:pathLst>
          </a:custGeom>
          <a:solidFill>
            <a:srgbClr val="FF999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68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E35D4A1-E65D-463A-90E7-961B56547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69910"/>
              </p:ext>
            </p:extLst>
          </p:nvPr>
        </p:nvGraphicFramePr>
        <p:xfrm>
          <a:off x="215872" y="198601"/>
          <a:ext cx="4707820" cy="313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1667435" y="2002577"/>
            <a:ext cx="1390219" cy="566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05908" y="277210"/>
            <a:ext cx="889573" cy="1228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35678" y="2420471"/>
            <a:ext cx="0" cy="1489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4837" y="934400"/>
            <a:ext cx="689" cy="16308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40315" y="354452"/>
            <a:ext cx="5517" cy="11061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928701" y="2052228"/>
            <a:ext cx="689" cy="4958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4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9" y="918210"/>
            <a:ext cx="4407535" cy="17640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93313" y="1548384"/>
            <a:ext cx="9184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>
                <a:solidFill>
                  <a:srgbClr val="FF00FF"/>
                </a:solidFill>
              </a:rPr>
              <a:t> sin</a:t>
            </a:r>
            <a:r>
              <a:rPr lang="en-AU" i="1" dirty="0">
                <a:solidFill>
                  <a:srgbClr val="FF00FF"/>
                </a:solidFill>
                <a:sym typeface="Symbol" panose="05050102010706020507" pitchFamily="18" charset="2"/>
              </a:rPr>
              <a:t>      </a:t>
            </a:r>
            <a:endParaRPr lang="en-US" i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54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china train CR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47097"/>
            <a:ext cx="2283968" cy="13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Image result for steam train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24" y="341511"/>
            <a:ext cx="2418081" cy="139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" y="1755648"/>
            <a:ext cx="194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China’s high speed train can cruise at 196  km.h</a:t>
            </a:r>
            <a:r>
              <a:rPr lang="en-AU" sz="1400" baseline="30000" dirty="0"/>
              <a:t>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881" y="1784096"/>
            <a:ext cx="270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Steam train travelling at 50 km.h</a:t>
            </a:r>
            <a:r>
              <a:rPr lang="en-AU" sz="1400" baseline="30000" dirty="0"/>
              <a:t>-1</a:t>
            </a:r>
            <a:endParaRPr lang="en-US" sz="14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1076960" y="60960"/>
            <a:ext cx="52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FAST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61360" y="42672"/>
            <a:ext cx="6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SLOW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5792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result for image plane taking off an aircraft carr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" y="385658"/>
            <a:ext cx="1727331" cy="133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Image result for image plane tur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5" r="19231"/>
          <a:stretch/>
        </p:blipFill>
        <p:spPr bwMode="auto">
          <a:xfrm>
            <a:off x="3430016" y="382661"/>
            <a:ext cx="1519111" cy="13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Image result for image plane cras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0"/>
          <a:stretch/>
        </p:blipFill>
        <p:spPr bwMode="auto">
          <a:xfrm>
            <a:off x="1771904" y="382718"/>
            <a:ext cx="1661714" cy="13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407" y="4214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speeding up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99911" y="36050"/>
            <a:ext cx="119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slowing down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40599" y="32512"/>
            <a:ext cx="1535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changing direction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2929" y="1744962"/>
            <a:ext cx="169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large positive acceleration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0929" y="1836402"/>
            <a:ext cx="169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large negative</a:t>
            </a:r>
          </a:p>
          <a:p>
            <a:r>
              <a:rPr lang="en-AU" sz="1400" dirty="0"/>
              <a:t>acceleration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0977" y="1724642"/>
            <a:ext cx="169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plane accelerates because of change in its direction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461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32" y="121920"/>
            <a:ext cx="36111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Name (optional)</a:t>
            </a:r>
          </a:p>
          <a:p>
            <a:r>
              <a:rPr lang="en-AU" sz="1400" dirty="0"/>
              <a:t>   symbol</a:t>
            </a:r>
          </a:p>
          <a:p>
            <a:r>
              <a:rPr lang="en-AU" sz="1400" dirty="0"/>
              <a:t>      value (correct number of significant figures)</a:t>
            </a:r>
          </a:p>
          <a:p>
            <a:r>
              <a:rPr lang="en-AU" sz="1400" dirty="0"/>
              <a:t>         unit</a:t>
            </a:r>
            <a:endParaRPr lang="en-US" sz="1400" dirty="0"/>
          </a:p>
        </p:txBody>
      </p:sp>
      <p:pic>
        <p:nvPicPr>
          <p:cNvPr id="4" name="Picture 8" descr="Image result for clip art per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25" y="718698"/>
            <a:ext cx="239377" cy="5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44544" y="1300517"/>
            <a:ext cx="92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368800" y="776224"/>
            <a:ext cx="0" cy="524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54282" y="89987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h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58496" y="1300517"/>
            <a:ext cx="341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height   </a:t>
            </a:r>
            <a:r>
              <a:rPr lang="en-AU" sz="1400" i="1" dirty="0"/>
              <a:t>h</a:t>
            </a:r>
            <a:r>
              <a:rPr lang="en-AU" sz="1400" dirty="0"/>
              <a:t> = 1.68                      </a:t>
            </a:r>
            <a:r>
              <a:rPr lang="en-AU" sz="1200" i="1" dirty="0">
                <a:solidFill>
                  <a:srgbClr val="FF0000"/>
                </a:solidFill>
              </a:rPr>
              <a:t>incorrect: no unit</a:t>
            </a:r>
            <a:r>
              <a:rPr lang="en-AU" sz="1400" i="1" dirty="0">
                <a:solidFill>
                  <a:srgbClr val="FF0000"/>
                </a:solidFill>
              </a:rPr>
              <a:t>  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496" y="1554517"/>
            <a:ext cx="464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height   </a:t>
            </a:r>
            <a:r>
              <a:rPr lang="en-AU" sz="1400" i="1" dirty="0"/>
              <a:t>h</a:t>
            </a:r>
            <a:r>
              <a:rPr lang="en-AU" sz="1400" dirty="0"/>
              <a:t> = 1.6879423  m     </a:t>
            </a:r>
            <a:r>
              <a:rPr lang="en-AU" sz="1200" i="1" dirty="0">
                <a:solidFill>
                  <a:srgbClr val="FF0000"/>
                </a:solidFill>
              </a:rPr>
              <a:t>incorrect: too many </a:t>
            </a:r>
            <a:r>
              <a:rPr lang="en-AU" sz="1200" i="1" dirty="0" err="1">
                <a:solidFill>
                  <a:srgbClr val="FF0000"/>
                </a:solidFill>
              </a:rPr>
              <a:t>signifiant</a:t>
            </a:r>
            <a:r>
              <a:rPr lang="en-AU" sz="1200" i="1" dirty="0">
                <a:solidFill>
                  <a:srgbClr val="FF0000"/>
                </a:solidFill>
              </a:rPr>
              <a:t> figures</a:t>
            </a:r>
            <a:r>
              <a:rPr lang="en-AU" sz="1400" i="1" dirty="0">
                <a:solidFill>
                  <a:srgbClr val="FF0000"/>
                </a:solidFill>
              </a:rPr>
              <a:t>  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496" y="1808516"/>
            <a:ext cx="412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height   </a:t>
            </a:r>
            <a:r>
              <a:rPr lang="en-AU" sz="1400" i="1" dirty="0"/>
              <a:t>h</a:t>
            </a:r>
            <a:r>
              <a:rPr lang="en-AU" sz="1400" dirty="0"/>
              <a:t> = 1.68 mm              </a:t>
            </a:r>
            <a:r>
              <a:rPr lang="en-AU" sz="1200" i="1" dirty="0">
                <a:solidFill>
                  <a:srgbClr val="FF0000"/>
                </a:solidFill>
              </a:rPr>
              <a:t>incorrect: not a sensible value</a:t>
            </a:r>
            <a:r>
              <a:rPr lang="en-AU" sz="1400" i="1" dirty="0">
                <a:solidFill>
                  <a:srgbClr val="FF0000"/>
                </a:solidFill>
              </a:rPr>
              <a:t>  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496" y="2062516"/>
            <a:ext cx="2757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              h</a:t>
            </a:r>
            <a:r>
              <a:rPr lang="en-AU" sz="1400" dirty="0"/>
              <a:t> = 1.68  m                 </a:t>
            </a:r>
            <a:r>
              <a:rPr lang="en-AU" sz="1200" b="1" i="1" dirty="0">
                <a:solidFill>
                  <a:srgbClr val="00B050"/>
                </a:solidFill>
              </a:rPr>
              <a:t>correct</a:t>
            </a:r>
            <a:r>
              <a:rPr lang="en-AU" sz="1400" i="1" dirty="0">
                <a:solidFill>
                  <a:srgbClr val="FF0000"/>
                </a:solidFill>
              </a:rPr>
              <a:t>  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8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1026017" y="549041"/>
            <a:ext cx="2236630" cy="1966174"/>
          </a:xfrm>
          <a:prstGeom prst="cub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511121" y="2025818"/>
            <a:ext cx="1751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11121" y="549041"/>
            <a:ext cx="8586" cy="1481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026017" y="2021525"/>
            <a:ext cx="493690" cy="493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4917" y="199137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86103" y="235759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X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308678" y="59242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Z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19707" y="2025819"/>
            <a:ext cx="334851" cy="4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19707" y="1706095"/>
            <a:ext cx="0" cy="3111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36811" y="2033706"/>
            <a:ext cx="272497" cy="278710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26412" y="2205000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412" y="2205000"/>
                <a:ext cx="247760" cy="230832"/>
              </a:xfrm>
              <a:prstGeom prst="rect">
                <a:avLst/>
              </a:prstGeom>
              <a:blipFill>
                <a:blip r:embed="rId2"/>
                <a:stretch>
                  <a:fillRect t="-10526" r="-26829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66785" y="2039387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85" y="2039387"/>
                <a:ext cx="253146" cy="230832"/>
              </a:xfrm>
              <a:prstGeom prst="rect">
                <a:avLst/>
              </a:prstGeom>
              <a:blipFill>
                <a:blip r:embed="rId3"/>
                <a:stretch>
                  <a:fillRect t="-10811" r="-30952" b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72862" y="1659839"/>
                <a:ext cx="277832" cy="238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62" y="1659839"/>
                <a:ext cx="277832" cy="238270"/>
              </a:xfrm>
              <a:prstGeom prst="rect">
                <a:avLst/>
              </a:prstGeom>
              <a:blipFill>
                <a:blip r:embed="rId4"/>
                <a:stretch>
                  <a:fillRect t="-2564" r="-11111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64808" y="176364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O(0,0,0)</a:t>
            </a:r>
            <a:endParaRPr lang="en-US" sz="1200" dirty="0"/>
          </a:p>
        </p:txBody>
      </p:sp>
      <p:pic>
        <p:nvPicPr>
          <p:cNvPr id="18" name="Picture 8" descr="Image result for clip art pers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93" y="1332973"/>
            <a:ext cx="163876" cy="39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6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9344" y="365760"/>
            <a:ext cx="751840" cy="751840"/>
            <a:chOff x="339344" y="365760"/>
            <a:chExt cx="751840" cy="7518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15264" y="365760"/>
              <a:ext cx="0" cy="751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rot="16200000">
              <a:off x="715264" y="347472"/>
              <a:ext cx="0" cy="751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414272" y="365760"/>
            <a:ext cx="751840" cy="751840"/>
            <a:chOff x="339344" y="365760"/>
            <a:chExt cx="751840" cy="7518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264" y="365760"/>
              <a:ext cx="0" cy="751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>
              <a:off x="715264" y="347472"/>
              <a:ext cx="0" cy="751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1894026">
            <a:off x="2542032" y="365760"/>
            <a:ext cx="751840" cy="751840"/>
            <a:chOff x="339344" y="365760"/>
            <a:chExt cx="751840" cy="75184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15264" y="365760"/>
              <a:ext cx="0" cy="751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>
              <a:off x="715264" y="347472"/>
              <a:ext cx="0" cy="751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46928" y="57522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72714" y="89289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19630" y="58489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X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75174" y="12907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2856" y="109524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8624" y="28170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Y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71288" y="16289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0839" y="58489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W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70712" y="252136"/>
            <a:ext cx="665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vertical axis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671836" y="751079"/>
            <a:ext cx="929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horizontal axis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612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clip art images tr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04" y="1082387"/>
            <a:ext cx="983488" cy="6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result for clip art per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243">
            <a:off x="3096548" y="1489073"/>
            <a:ext cx="469632" cy="11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lip art per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9280" flipH="1">
            <a:off x="1579224" y="1499900"/>
            <a:ext cx="440659" cy="107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B69183-EC72-42B0-AA09-282B228DD5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89" y="618744"/>
            <a:ext cx="2817495" cy="1964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584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7207</TotalTime>
  <Words>545</Words>
  <Application>Microsoft Office PowerPoint</Application>
  <PresentationFormat>Custom</PresentationFormat>
  <Paragraphs>183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SimSun</vt:lpstr>
      <vt:lpstr>Arial</vt:lpstr>
      <vt:lpstr>Bradley Hand ITC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94</cp:revision>
  <dcterms:created xsi:type="dcterms:W3CDTF">2017-02-27T21:13:51Z</dcterms:created>
  <dcterms:modified xsi:type="dcterms:W3CDTF">2017-12-26T18:59:28Z</dcterms:modified>
</cp:coreProperties>
</file>