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5759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235" d="100"/>
          <a:sy n="235" d="100"/>
        </p:scale>
        <p:origin x="53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89241"/>
            <a:ext cx="4319588" cy="1253490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891070"/>
            <a:ext cx="4319588" cy="869275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2477-96BA-4149-B09A-ABA80B59616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62F2-9A4D-40FA-8892-1BEDEFEB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8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2477-96BA-4149-B09A-ABA80B59616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62F2-9A4D-40FA-8892-1BEDEFEB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8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91691"/>
            <a:ext cx="1241881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91691"/>
            <a:ext cx="3653651" cy="30512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2477-96BA-4149-B09A-ABA80B59616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62F2-9A4D-40FA-8892-1BEDEFEB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5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2477-96BA-4149-B09A-ABA80B59616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62F2-9A4D-40FA-8892-1BEDEFEB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97613"/>
            <a:ext cx="4967526" cy="149768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409468"/>
            <a:ext cx="4967526" cy="787598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2477-96BA-4149-B09A-ABA80B59616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62F2-9A4D-40FA-8892-1BEDEFEB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7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958453"/>
            <a:ext cx="2447766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958453"/>
            <a:ext cx="2447766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2477-96BA-4149-B09A-ABA80B59616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62F2-9A4D-40FA-8892-1BEDEFEB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6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91691"/>
            <a:ext cx="4967526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882610"/>
            <a:ext cx="2436517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315164"/>
            <a:ext cx="2436517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882610"/>
            <a:ext cx="2448516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315164"/>
            <a:ext cx="2448516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2477-96BA-4149-B09A-ABA80B59616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62F2-9A4D-40FA-8892-1BEDEFEB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2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2477-96BA-4149-B09A-ABA80B59616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62F2-9A4D-40FA-8892-1BEDEFEB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5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2477-96BA-4149-B09A-ABA80B59616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62F2-9A4D-40FA-8892-1BEDEFEB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0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40030"/>
            <a:ext cx="1857572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518398"/>
            <a:ext cx="2915722" cy="255865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1080135"/>
            <a:ext cx="1857572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2477-96BA-4149-B09A-ABA80B59616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62F2-9A4D-40FA-8892-1BEDEFEB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40030"/>
            <a:ext cx="1857572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518398"/>
            <a:ext cx="2915722" cy="255865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1080135"/>
            <a:ext cx="1857572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2477-96BA-4149-B09A-ABA80B59616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62F2-9A4D-40FA-8892-1BEDEFEB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3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91691"/>
            <a:ext cx="4967526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958453"/>
            <a:ext cx="4967526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337084"/>
            <a:ext cx="129587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42477-96BA-4149-B09A-ABA80B59616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337084"/>
            <a:ext cx="1943814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337084"/>
            <a:ext cx="129587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762F2-9A4D-40FA-8892-1BEDEFEB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9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0.wmf"/><Relationship Id="rId3" Type="http://schemas.openxmlformats.org/officeDocument/2006/relationships/image" Target="../media/image13.png"/><Relationship Id="rId7" Type="http://schemas.openxmlformats.org/officeDocument/2006/relationships/image" Target="../media/image7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7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6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24.png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" y="168581"/>
            <a:ext cx="5305391" cy="30948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7968" y="36576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0000FF"/>
                </a:solidFill>
              </a:rPr>
              <a:t>C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9328" y="234696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0000FF"/>
                </a:solidFill>
              </a:rPr>
              <a:t>T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8336" y="234289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FF0000"/>
                </a:solidFill>
              </a:rPr>
              <a:t>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8688" y="367792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FF0000"/>
                </a:solidFill>
              </a:rPr>
              <a:t>C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4720" y="1036320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rgbClr val="0000FF"/>
                </a:solidFill>
              </a:rPr>
              <a:t>time</a:t>
            </a:r>
          </a:p>
          <a:p>
            <a:pPr algn="ctr"/>
            <a:r>
              <a:rPr lang="en-AU" sz="1200" dirty="0">
                <a:solidFill>
                  <a:srgbClr val="0000FF"/>
                </a:solidFill>
              </a:rPr>
              <a:t> </a:t>
            </a:r>
            <a:r>
              <a:rPr lang="en-AU" sz="1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2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9856" y="1473200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rgbClr val="FF0000"/>
                </a:solidFill>
              </a:rPr>
              <a:t>time</a:t>
            </a:r>
          </a:p>
          <a:p>
            <a:pPr algn="ctr"/>
            <a:r>
              <a:rPr lang="en-AU" sz="1200" dirty="0">
                <a:solidFill>
                  <a:srgbClr val="FF0000"/>
                </a:solidFill>
              </a:rPr>
              <a:t> </a:t>
            </a:r>
            <a:r>
              <a:rPr lang="en-AU" sz="1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T</a:t>
            </a:r>
            <a:r>
              <a:rPr lang="en-AU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/2</a:t>
            </a:r>
            <a:endParaRPr lang="en-US" sz="12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78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image guitar strings">
            <a:extLst>
              <a:ext uri="{FF2B5EF4-FFF2-40B4-BE49-F238E27FC236}">
                <a16:creationId xmlns:a16="http://schemas.microsoft.com/office/drawing/2014/main" id="{25C9CE68-294B-47D6-9E1C-8D0248DA13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32"/>
          <a:stretch/>
        </p:blipFill>
        <p:spPr bwMode="auto">
          <a:xfrm>
            <a:off x="589280" y="791600"/>
            <a:ext cx="1625600" cy="107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44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8949"/>
            <a:ext cx="5486400" cy="114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3344" y="2109216"/>
            <a:ext cx="4607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0                 20                40                60                80              100             120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218944" y="2430272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position   </a:t>
            </a:r>
            <a:r>
              <a:rPr lang="en-A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sz="1200" dirty="0"/>
              <a:t>  [mm] </a:t>
            </a:r>
            <a:endParaRPr lang="en-US" sz="12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15264" y="1125728"/>
            <a:ext cx="0" cy="719328"/>
          </a:xfrm>
          <a:prstGeom prst="line">
            <a:avLst/>
          </a:prstGeom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076960" y="1129792"/>
            <a:ext cx="243840" cy="723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430528" y="1125728"/>
            <a:ext cx="227584" cy="739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775968" y="1117600"/>
            <a:ext cx="0" cy="735584"/>
          </a:xfrm>
          <a:prstGeom prst="line">
            <a:avLst/>
          </a:prstGeom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1893824" y="1117600"/>
            <a:ext cx="231648" cy="73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2259584" y="1125728"/>
            <a:ext cx="219456" cy="73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848864" y="1121664"/>
            <a:ext cx="0" cy="735584"/>
          </a:xfrm>
          <a:prstGeom prst="line">
            <a:avLst/>
          </a:prstGeom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202432" y="1117600"/>
            <a:ext cx="215392" cy="735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560064" y="1109472"/>
            <a:ext cx="223520" cy="747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909568" y="1109472"/>
            <a:ext cx="0" cy="735584"/>
          </a:xfrm>
          <a:prstGeom prst="line">
            <a:avLst/>
          </a:prstGeom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4011168" y="1121664"/>
            <a:ext cx="243840" cy="735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4376928" y="1117600"/>
            <a:ext cx="231648" cy="739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4966208" y="1117600"/>
            <a:ext cx="4064" cy="731520"/>
          </a:xfrm>
          <a:prstGeom prst="line">
            <a:avLst/>
          </a:prstGeom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23392" y="361696"/>
            <a:ext cx="216204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765808" y="575056"/>
            <a:ext cx="216204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560164"/>
              </p:ext>
            </p:extLst>
          </p:nvPr>
        </p:nvGraphicFramePr>
        <p:xfrm>
          <a:off x="1320356" y="248349"/>
          <a:ext cx="939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4" imgW="939600" imgH="241200" progId="Equation.DSMT4">
                  <p:embed/>
                </p:oleObj>
              </mc:Choice>
              <mc:Fallback>
                <p:oleObj name="Equation" r:id="rId4" imgW="939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20356" y="248349"/>
                        <a:ext cx="939800" cy="241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261174"/>
              </p:ext>
            </p:extLst>
          </p:nvPr>
        </p:nvGraphicFramePr>
        <p:xfrm>
          <a:off x="2444052" y="457645"/>
          <a:ext cx="939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6" imgW="939600" imgH="241200" progId="Equation.DSMT4">
                  <p:embed/>
                </p:oleObj>
              </mc:Choice>
              <mc:Fallback>
                <p:oleObj name="Equation" r:id="rId6" imgW="939600" imgH="241200" progId="Equation.DSMT4">
                  <p:embed/>
                  <p:pic>
                    <p:nvPicPr>
                      <p:cNvPr id="40" name="Object 3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44052" y="457645"/>
                        <a:ext cx="939800" cy="241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316736" y="731520"/>
            <a:ext cx="981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compression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428240" y="733552"/>
            <a:ext cx="866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rarefaction</a:t>
            </a:r>
            <a:endParaRPr lang="en-US" sz="12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3537960" y="1065264"/>
            <a:ext cx="248994" cy="793"/>
          </a:xfrm>
          <a:prstGeom prst="line">
            <a:avLst/>
          </a:prstGeom>
          <a:ln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03352" y="727060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1200" dirty="0">
                <a:solidFill>
                  <a:srgbClr val="C00000"/>
                </a:solidFill>
              </a:rPr>
              <a:t>~ 7 mm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86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13" t="5179" r="6391"/>
          <a:stretch/>
        </p:blipFill>
        <p:spPr>
          <a:xfrm>
            <a:off x="214103" y="365759"/>
            <a:ext cx="5058194" cy="303466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891247" y="1605775"/>
            <a:ext cx="45719" cy="45719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34855" y="1602058"/>
            <a:ext cx="45719" cy="45719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53587" y="1606518"/>
            <a:ext cx="45719" cy="45719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15926" y="1611722"/>
            <a:ext cx="45719" cy="45719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64884" y="1616926"/>
            <a:ext cx="45719" cy="45719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41630" y="1717288"/>
            <a:ext cx="9812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200" dirty="0"/>
              <a:t>compression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530732" y="1731413"/>
            <a:ext cx="8660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200" dirty="0"/>
              <a:t>rarefaction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7712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4" t="9866" r="6507" b="13020"/>
          <a:stretch/>
        </p:blipFill>
        <p:spPr bwMode="auto">
          <a:xfrm>
            <a:off x="2199013" y="74641"/>
            <a:ext cx="3162486" cy="35007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2966224" y="0"/>
            <a:ext cx="682455" cy="34434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11124" y="66907"/>
            <a:ext cx="147829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000" b="1" dirty="0">
                <a:solidFill>
                  <a:srgbClr val="FF0000"/>
                </a:solidFill>
              </a:rPr>
              <a:t>C</a:t>
            </a:r>
            <a:r>
              <a:rPr lang="en-AU" sz="1000" dirty="0">
                <a:solidFill>
                  <a:srgbClr val="FF0000"/>
                </a:solidFill>
              </a:rPr>
              <a:t>rests moves to the right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39592" y="3117882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000" dirty="0"/>
              <a:t> = 0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740337" y="2801932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000" dirty="0"/>
              <a:t> =  </a:t>
            </a:r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000" dirty="0"/>
              <a:t>/8</a:t>
            </a:r>
            <a:endParaRPr lang="en-US" sz="1000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735129" y="245326"/>
            <a:ext cx="0" cy="3126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41083" y="2436915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000" dirty="0"/>
              <a:t> = 2</a:t>
            </a:r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000" dirty="0"/>
              <a:t>/8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741083" y="2066694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000" dirty="0"/>
              <a:t> = 3</a:t>
            </a:r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000" dirty="0"/>
              <a:t>/8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741083" y="1696474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000" dirty="0"/>
              <a:t> = 4</a:t>
            </a:r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000" dirty="0"/>
              <a:t>/8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1741081" y="1321792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000" dirty="0"/>
              <a:t> = 5</a:t>
            </a:r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000" dirty="0"/>
              <a:t>/8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1741077" y="951573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000" dirty="0"/>
              <a:t> = 6</a:t>
            </a:r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000" dirty="0"/>
              <a:t>/8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741078" y="590273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000" dirty="0"/>
              <a:t> = 7</a:t>
            </a:r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000" dirty="0"/>
              <a:t>/8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1741081" y="202208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000" dirty="0"/>
              <a:t> = </a:t>
            </a:r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0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621916" y="3064355"/>
            <a:ext cx="58878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281813"/>
              </p:ext>
            </p:extLst>
          </p:nvPr>
        </p:nvGraphicFramePr>
        <p:xfrm>
          <a:off x="175120" y="147196"/>
          <a:ext cx="792922" cy="20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Equation" r:id="rId4" imgW="939600" imgH="241200" progId="Equation.DSMT4">
                  <p:embed/>
                </p:oleObj>
              </mc:Choice>
              <mc:Fallback>
                <p:oleObj name="Equation" r:id="rId4" imgW="939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120" y="147196"/>
                        <a:ext cx="792922" cy="203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351054"/>
              </p:ext>
            </p:extLst>
          </p:nvPr>
        </p:nvGraphicFramePr>
        <p:xfrm>
          <a:off x="3806461" y="3077699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Equation" r:id="rId6" imgW="164880" imgH="203040" progId="Equation.DSMT4">
                  <p:embed/>
                </p:oleObj>
              </mc:Choice>
              <mc:Fallback>
                <p:oleObj name="Equation" r:id="rId6" imgW="164880" imgH="20304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06461" y="3077699"/>
                        <a:ext cx="165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186024"/>
              </p:ext>
            </p:extLst>
          </p:nvPr>
        </p:nvGraphicFramePr>
        <p:xfrm>
          <a:off x="162485" y="411327"/>
          <a:ext cx="792061" cy="203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Equation" r:id="rId8" imgW="939600" imgH="241200" progId="Equation.DSMT4">
                  <p:embed/>
                </p:oleObj>
              </mc:Choice>
              <mc:Fallback>
                <p:oleObj name="Equation" r:id="rId8" imgW="939600" imgH="2412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2485" y="411327"/>
                        <a:ext cx="792061" cy="203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854552"/>
              </p:ext>
            </p:extLst>
          </p:nvPr>
        </p:nvGraphicFramePr>
        <p:xfrm>
          <a:off x="4705288" y="3316574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Equation" r:id="rId10" imgW="177480" imgH="190440" progId="Equation.DSMT4">
                  <p:embed/>
                </p:oleObj>
              </mc:Choice>
              <mc:Fallback>
                <p:oleObj name="Equation" r:id="rId10" imgW="177480" imgH="19044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05288" y="3316574"/>
                        <a:ext cx="1778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V="1">
            <a:off x="4803946" y="3104500"/>
            <a:ext cx="0" cy="1873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70685" y="3510404"/>
            <a:ext cx="6646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451331"/>
              </p:ext>
            </p:extLst>
          </p:nvPr>
        </p:nvGraphicFramePr>
        <p:xfrm>
          <a:off x="3013238" y="3319309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Equation" r:id="rId12" imgW="164880" imgH="203040" progId="Equation.DSMT4">
                  <p:embed/>
                </p:oleObj>
              </mc:Choice>
              <mc:Fallback>
                <p:oleObj name="Equation" r:id="rId12" imgW="164880" imgH="20304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013238" y="3319309"/>
                        <a:ext cx="165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6907" y="642311"/>
            <a:ext cx="1583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Crest moves 1 wavelength in a time interval of 1 period</a:t>
            </a:r>
            <a:endParaRPr lang="en-US" sz="1200" dirty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004538"/>
              </p:ext>
            </p:extLst>
          </p:nvPr>
        </p:nvGraphicFramePr>
        <p:xfrm>
          <a:off x="99850" y="1389964"/>
          <a:ext cx="1314125" cy="759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Equation" r:id="rId14" imgW="1625400" imgH="939600" progId="Equation.DSMT4">
                  <p:embed/>
                </p:oleObj>
              </mc:Choice>
              <mc:Fallback>
                <p:oleObj name="Equation" r:id="rId14" imgW="162540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9850" y="1389964"/>
                        <a:ext cx="1314125" cy="759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Oval 32"/>
          <p:cNvSpPr/>
          <p:nvPr/>
        </p:nvSpPr>
        <p:spPr>
          <a:xfrm>
            <a:off x="89210" y="2368519"/>
            <a:ext cx="45719" cy="45719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78420" y="2243626"/>
            <a:ext cx="1572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particle executes SHM</a:t>
            </a:r>
            <a:endParaRPr lang="en-US" sz="1200" dirty="0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479341"/>
              </p:ext>
            </p:extLst>
          </p:nvPr>
        </p:nvGraphicFramePr>
        <p:xfrm>
          <a:off x="139724" y="2579850"/>
          <a:ext cx="1229646" cy="767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Equation" r:id="rId16" imgW="1384200" imgH="863280" progId="Equation.DSMT4">
                  <p:embed/>
                </p:oleObj>
              </mc:Choice>
              <mc:Fallback>
                <p:oleObj name="Equation" r:id="rId16" imgW="138420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39724" y="2579850"/>
                        <a:ext cx="1229646" cy="767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Straight Arrow Connector 36"/>
          <p:cNvCxnSpPr/>
          <p:nvPr/>
        </p:nvCxnSpPr>
        <p:spPr>
          <a:xfrm flipV="1">
            <a:off x="2288230" y="3082198"/>
            <a:ext cx="4461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96429" y="3064355"/>
            <a:ext cx="234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86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0891" t="12505" r="14068" b="13416"/>
          <a:stretch/>
        </p:blipFill>
        <p:spPr bwMode="auto">
          <a:xfrm>
            <a:off x="2306343" y="209641"/>
            <a:ext cx="3233583" cy="33259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4001058" y="147196"/>
            <a:ext cx="1012530" cy="314910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42178" y="3126802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000" dirty="0"/>
              <a:t> = 0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1842923" y="2810852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000" dirty="0"/>
              <a:t> =  </a:t>
            </a:r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000" dirty="0"/>
              <a:t>/8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843669" y="2445835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000" dirty="0"/>
              <a:t> = 2</a:t>
            </a:r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000" dirty="0"/>
              <a:t>/8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843669" y="2075614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000" dirty="0"/>
              <a:t> = 3</a:t>
            </a:r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000" dirty="0"/>
              <a:t>/8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843669" y="1705394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000" dirty="0"/>
              <a:t> = 4</a:t>
            </a:r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000" dirty="0"/>
              <a:t>/8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843667" y="1330712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000" dirty="0"/>
              <a:t> = 5</a:t>
            </a:r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000" dirty="0"/>
              <a:t>/8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843663" y="960493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000" dirty="0"/>
              <a:t> = 6</a:t>
            </a:r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000" dirty="0"/>
              <a:t>/8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843664" y="599193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000" dirty="0"/>
              <a:t> = 7</a:t>
            </a:r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000" dirty="0"/>
              <a:t>/8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843667" y="211128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000" dirty="0"/>
              <a:t> = </a:t>
            </a:r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044627" y="401839"/>
            <a:ext cx="19127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solidFill>
                  <a:srgbClr val="FF0000"/>
                </a:solidFill>
              </a:rPr>
              <a:t>Compressions</a:t>
            </a:r>
            <a:r>
              <a:rPr lang="en-AU" sz="1000" dirty="0">
                <a:solidFill>
                  <a:srgbClr val="FF0000"/>
                </a:solidFill>
              </a:rPr>
              <a:t> moves to the right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027821" y="3439036"/>
            <a:ext cx="1021451" cy="1338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095027"/>
              </p:ext>
            </p:extLst>
          </p:nvPr>
        </p:nvGraphicFramePr>
        <p:xfrm>
          <a:off x="4479995" y="3363171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4" imgW="164880" imgH="203040" progId="Equation.DSMT4">
                  <p:embed/>
                </p:oleObj>
              </mc:Choice>
              <mc:Fallback>
                <p:oleObj name="Equation" r:id="rId4" imgW="164880" imgH="20304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79995" y="3363171"/>
                        <a:ext cx="165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2992987" y="553937"/>
            <a:ext cx="0" cy="3046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49850" y="553937"/>
            <a:ext cx="0" cy="3046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747660" y="3474720"/>
            <a:ext cx="24086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49848" y="3475463"/>
            <a:ext cx="24086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54286" y="3354229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2</a:t>
            </a:r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285738"/>
              </p:ext>
            </p:extLst>
          </p:nvPr>
        </p:nvGraphicFramePr>
        <p:xfrm>
          <a:off x="175120" y="147196"/>
          <a:ext cx="792922" cy="20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6" imgW="939600" imgH="241200" progId="Equation.DSMT4">
                  <p:embed/>
                </p:oleObj>
              </mc:Choice>
              <mc:Fallback>
                <p:oleObj name="Equation" r:id="rId6" imgW="939600" imgH="2412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5120" y="147196"/>
                        <a:ext cx="792922" cy="203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869345"/>
              </p:ext>
            </p:extLst>
          </p:nvPr>
        </p:nvGraphicFramePr>
        <p:xfrm>
          <a:off x="162485" y="411327"/>
          <a:ext cx="792061" cy="203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8" imgW="939600" imgH="241200" progId="Equation.DSMT4">
                  <p:embed/>
                </p:oleObj>
              </mc:Choice>
              <mc:Fallback>
                <p:oleObj name="Equation" r:id="rId8" imgW="939600" imgH="2412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2485" y="411327"/>
                        <a:ext cx="792061" cy="203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6907" y="642311"/>
            <a:ext cx="1583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Compression moves 1 wavelength in a time interval of 1 period</a:t>
            </a:r>
            <a:endParaRPr lang="en-US" sz="12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191044"/>
              </p:ext>
            </p:extLst>
          </p:nvPr>
        </p:nvGraphicFramePr>
        <p:xfrm>
          <a:off x="127000" y="1479550"/>
          <a:ext cx="128428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10" imgW="1587240" imgH="939600" progId="Equation.DSMT4">
                  <p:embed/>
                </p:oleObj>
              </mc:Choice>
              <mc:Fallback>
                <p:oleObj name="Equation" r:id="rId10" imgW="1587240" imgH="939600" progId="Equation.DSMT4">
                  <p:embed/>
                  <p:pic>
                    <p:nvPicPr>
                      <p:cNvPr id="32" name="Object 3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7000" y="1479550"/>
                        <a:ext cx="1284288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Oval 30"/>
          <p:cNvSpPr/>
          <p:nvPr/>
        </p:nvSpPr>
        <p:spPr>
          <a:xfrm>
            <a:off x="1016991" y="242204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69498" y="2631688"/>
            <a:ext cx="1572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particle executes SHM</a:t>
            </a:r>
            <a:endParaRPr lang="en-US" sz="12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905479" y="2555861"/>
            <a:ext cx="263169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43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image car pist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7"/>
          <a:stretch/>
        </p:blipFill>
        <p:spPr bwMode="auto">
          <a:xfrm>
            <a:off x="221107" y="333248"/>
            <a:ext cx="3358990" cy="20157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2657856" y="642112"/>
            <a:ext cx="0" cy="552704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65760" y="2373376"/>
            <a:ext cx="3104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The pistons move up and down executing </a:t>
            </a:r>
            <a:r>
              <a:rPr lang="en-AU" sz="1200" b="1" dirty="0">
                <a:solidFill>
                  <a:srgbClr val="FF0000"/>
                </a:solidFill>
              </a:rPr>
              <a:t>SHM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10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713232" y="1312672"/>
            <a:ext cx="3407664" cy="816864"/>
            <a:chOff x="912368" y="861568"/>
            <a:chExt cx="3407664" cy="81686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18464" y="873760"/>
              <a:ext cx="3401568" cy="4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912368" y="1664208"/>
              <a:ext cx="3403600" cy="142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922528" y="861568"/>
              <a:ext cx="4064" cy="8168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0960" y="2182368"/>
            <a:ext cx="885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Closed end</a:t>
            </a:r>
          </a:p>
          <a:p>
            <a:pPr algn="ctr"/>
            <a:r>
              <a:rPr lang="en-AU" sz="1200" dirty="0"/>
              <a:t>pressure antinode</a:t>
            </a:r>
          </a:p>
          <a:p>
            <a:pPr algn="ctr"/>
            <a:r>
              <a:rPr lang="en-AU" sz="1200" i="1" dirty="0"/>
              <a:t>P</a:t>
            </a:r>
            <a:r>
              <a:rPr lang="en-AU" sz="1200" dirty="0"/>
              <a:t> = max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567290" y="2172208"/>
            <a:ext cx="7970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Open end</a:t>
            </a:r>
          </a:p>
          <a:p>
            <a:pPr algn="ctr"/>
            <a:r>
              <a:rPr lang="en-AU" sz="1200" dirty="0"/>
              <a:t>pressure</a:t>
            </a:r>
          </a:p>
          <a:p>
            <a:pPr algn="ctr"/>
            <a:r>
              <a:rPr lang="en-AU" sz="1200" dirty="0"/>
              <a:t>node</a:t>
            </a:r>
          </a:p>
          <a:p>
            <a:pPr algn="ctr"/>
            <a:r>
              <a:rPr lang="en-AU" sz="1200" i="1" dirty="0"/>
              <a:t>P</a:t>
            </a:r>
            <a:r>
              <a:rPr lang="en-AU" sz="1200" dirty="0"/>
              <a:t> = 0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625856" y="1259840"/>
            <a:ext cx="195072" cy="946912"/>
          </a:xfrm>
          <a:prstGeom prst="ellipse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Oval 15"/>
          <p:cNvSpPr/>
          <p:nvPr/>
        </p:nvSpPr>
        <p:spPr>
          <a:xfrm>
            <a:off x="4013200" y="1237488"/>
            <a:ext cx="195072" cy="946912"/>
          </a:xfrm>
          <a:prstGeom prst="ellipse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-73151" y="646176"/>
            <a:ext cx="104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waves reflected at boundary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436113" y="631952"/>
            <a:ext cx="104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waves reflected at boundary</a:t>
            </a:r>
            <a:endParaRPr lang="en-US" sz="12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162560" y="1722120"/>
            <a:ext cx="1082039" cy="45719"/>
            <a:chOff x="410464" y="1259840"/>
            <a:chExt cx="1370583" cy="52832"/>
          </a:xfrm>
        </p:grpSpPr>
        <p:cxnSp>
          <p:nvCxnSpPr>
            <p:cNvPr id="20" name="Straight Connector 19"/>
            <p:cNvCxnSpPr/>
            <p:nvPr/>
          </p:nvCxnSpPr>
          <p:spPr>
            <a:xfrm flipV="1">
              <a:off x="410464" y="1292352"/>
              <a:ext cx="1353312" cy="4064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1735328" y="1259840"/>
              <a:ext cx="45719" cy="5283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048512" y="2101088"/>
            <a:ext cx="214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accent2">
                    <a:lumMod val="50000"/>
                  </a:schemeClr>
                </a:solidFill>
              </a:rPr>
              <a:t>movable microphone measures pressure fluctuations </a:t>
            </a:r>
            <a:r>
              <a:rPr lang="en-AU" sz="1200" i="1" dirty="0">
                <a:solidFill>
                  <a:schemeClr val="accent2">
                    <a:lumMod val="50000"/>
                  </a:schemeClr>
                </a:solidFill>
              </a:rPr>
              <a:t>P </a:t>
            </a:r>
            <a:r>
              <a:rPr lang="en-AU" sz="1200" dirty="0">
                <a:solidFill>
                  <a:schemeClr val="accent2">
                    <a:lumMod val="50000"/>
                  </a:schemeClr>
                </a:solidFill>
              </a:rPr>
              <a:t>along length of tube</a:t>
            </a:r>
            <a:endParaRPr lang="en-US" sz="12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754880" y="1584960"/>
            <a:ext cx="162560" cy="312928"/>
            <a:chOff x="1645920" y="2698496"/>
            <a:chExt cx="162560" cy="312928"/>
          </a:xfrm>
          <a:solidFill>
            <a:schemeClr val="accent2">
              <a:lumMod val="50000"/>
            </a:schemeClr>
          </a:solidFill>
        </p:grpSpPr>
        <p:sp>
          <p:nvSpPr>
            <p:cNvPr id="24" name="Rectangle 23"/>
            <p:cNvSpPr/>
            <p:nvPr/>
          </p:nvSpPr>
          <p:spPr>
            <a:xfrm>
              <a:off x="1735328" y="2771648"/>
              <a:ext cx="73152" cy="162560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" name="Freeform: Shape 24"/>
            <p:cNvSpPr/>
            <p:nvPr/>
          </p:nvSpPr>
          <p:spPr>
            <a:xfrm rot="188925">
              <a:off x="1645920" y="2698496"/>
              <a:ext cx="89408" cy="312928"/>
            </a:xfrm>
            <a:custGeom>
              <a:avLst/>
              <a:gdLst>
                <a:gd name="connsiteX0" fmla="*/ 81280 w 89408"/>
                <a:gd name="connsiteY0" fmla="*/ 69088 h 312928"/>
                <a:gd name="connsiteX1" fmla="*/ 0 w 89408"/>
                <a:gd name="connsiteY1" fmla="*/ 0 h 312928"/>
                <a:gd name="connsiteX2" fmla="*/ 8128 w 89408"/>
                <a:gd name="connsiteY2" fmla="*/ 312928 h 312928"/>
                <a:gd name="connsiteX3" fmla="*/ 89408 w 89408"/>
                <a:gd name="connsiteY3" fmla="*/ 231648 h 31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08" h="312928">
                  <a:moveTo>
                    <a:pt x="81280" y="69088"/>
                  </a:moveTo>
                  <a:lnTo>
                    <a:pt x="0" y="0"/>
                  </a:lnTo>
                  <a:lnTo>
                    <a:pt x="8128" y="312928"/>
                  </a:lnTo>
                  <a:lnTo>
                    <a:pt x="89408" y="231648"/>
                  </a:lnTo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>
            <a:off x="4628896" y="1739392"/>
            <a:ext cx="247904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98849" y="1906016"/>
            <a:ext cx="124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speaker vibrates at frequency </a:t>
            </a:r>
            <a:r>
              <a:rPr lang="en-AU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AU" sz="1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200" dirty="0"/>
              <a:t>(driving frequency)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07872" y="1052576"/>
            <a:ext cx="260096" cy="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088640" y="1052576"/>
            <a:ext cx="298704" cy="2032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304544" y="52832"/>
            <a:ext cx="183286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00FF"/>
                </a:solidFill>
              </a:rPr>
              <a:t>waves travelling backward &amp; forward along tube: air molecules vibrate at the driving frequency </a:t>
            </a:r>
            <a:r>
              <a:rPr lang="en-AU" sz="12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2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AU" sz="1200" i="1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200" i="1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200" dirty="0">
                <a:solidFill>
                  <a:srgbClr val="0000FF"/>
                </a:solidFill>
                <a:cs typeface="Times New Roman" panose="02020603050405020304" pitchFamily="18" charset="0"/>
              </a:rPr>
              <a:t>speed of waves</a:t>
            </a:r>
            <a:endParaRPr lang="en-US" sz="1200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51712" y="1316736"/>
            <a:ext cx="2535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standing waves created only at the natural frequencies of vibration of the air column</a:t>
            </a:r>
            <a:endParaRPr lang="en-US" sz="1200" dirty="0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166098"/>
              </p:ext>
            </p:extLst>
          </p:nvPr>
        </p:nvGraphicFramePr>
        <p:xfrm>
          <a:off x="2426653" y="1742236"/>
          <a:ext cx="1434147" cy="36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3" imgW="2409930" imgH="609492" progId="Equation.DSMT4">
                  <p:embed/>
                </p:oleObj>
              </mc:Choice>
              <mc:Fallback>
                <p:oleObj name="Equation" r:id="rId3" imgW="2409930" imgH="60949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6653" y="1742236"/>
                        <a:ext cx="1434147" cy="362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727456" y="2909824"/>
            <a:ext cx="420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rgbClr val="7030A0"/>
                </a:solidFill>
              </a:rPr>
              <a:t>Resonance</a:t>
            </a:r>
            <a:r>
              <a:rPr lang="en-AU" sz="1200" dirty="0"/>
              <a:t>: large amplitude vibrations (loud sound emitted by tube) only when the driving frequency equals a natural frequency of vibration     </a:t>
            </a:r>
            <a:r>
              <a:rPr lang="en-AU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AU" sz="1200" dirty="0"/>
              <a:t> = </a:t>
            </a:r>
            <a:r>
              <a:rPr lang="en-AU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094099"/>
              </p:ext>
            </p:extLst>
          </p:nvPr>
        </p:nvGraphicFramePr>
        <p:xfrm>
          <a:off x="2458847" y="943125"/>
          <a:ext cx="479425" cy="195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5" imgW="622080" imgH="253800" progId="Equation.DSMT4">
                  <p:embed/>
                </p:oleObj>
              </mc:Choice>
              <mc:Fallback>
                <p:oleObj name="Equation" r:id="rId5" imgW="622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8847" y="943125"/>
                        <a:ext cx="479425" cy="195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02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8162" b="63149"/>
          <a:stretch/>
        </p:blipFill>
        <p:spPr>
          <a:xfrm flipH="1">
            <a:off x="465543" y="426719"/>
            <a:ext cx="3970915" cy="89001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1178560" y="359664"/>
            <a:ext cx="10160" cy="1196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47344" y="365760"/>
            <a:ext cx="10160" cy="1196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546096" y="357632"/>
            <a:ext cx="10160" cy="1196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913632" y="359664"/>
            <a:ext cx="10160" cy="1196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861312" y="367792"/>
            <a:ext cx="10160" cy="1196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405893"/>
              </p:ext>
            </p:extLst>
          </p:nvPr>
        </p:nvGraphicFramePr>
        <p:xfrm>
          <a:off x="809876" y="1576088"/>
          <a:ext cx="355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4" imgW="355320" imgH="190440" progId="Equation.DSMT4">
                  <p:embed/>
                </p:oleObj>
              </mc:Choice>
              <mc:Fallback>
                <p:oleObj name="Equation" r:id="rId4" imgW="355320" imgH="19044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9876" y="1576088"/>
                        <a:ext cx="3556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969617"/>
              </p:ext>
            </p:extLst>
          </p:nvPr>
        </p:nvGraphicFramePr>
        <p:xfrm>
          <a:off x="2031108" y="1332345"/>
          <a:ext cx="355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6" imgW="355320" imgH="190440" progId="Equation.DSMT4">
                  <p:embed/>
                </p:oleObj>
              </mc:Choice>
              <mc:Fallback>
                <p:oleObj name="Equation" r:id="rId6" imgW="355320" imgH="19044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31108" y="1332345"/>
                        <a:ext cx="3556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038220"/>
              </p:ext>
            </p:extLst>
          </p:nvPr>
        </p:nvGraphicFramePr>
        <p:xfrm>
          <a:off x="3132011" y="1427671"/>
          <a:ext cx="1524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8" imgW="152280" imgH="177480" progId="Equation.DSMT4">
                  <p:embed/>
                </p:oleObj>
              </mc:Choice>
              <mc:Fallback>
                <p:oleObj name="Equation" r:id="rId8" imgW="152280" imgH="17748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32011" y="1427671"/>
                        <a:ext cx="1524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2538839" y="1394726"/>
            <a:ext cx="137401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54539" y="1304350"/>
            <a:ext cx="70636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40087" y="1424721"/>
            <a:ext cx="34834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41120" y="48768"/>
            <a:ext cx="192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standing wave pattern </a:t>
            </a:r>
            <a:r>
              <a:rPr lang="en-A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AU" sz="1200" dirty="0"/>
              <a:t> =9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23392" y="325120"/>
            <a:ext cx="34579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200" dirty="0"/>
              <a:t>A       N       A       N       A       N       A       N       A       N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59134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13231" y="1312672"/>
            <a:ext cx="4233449" cy="816864"/>
            <a:chOff x="912368" y="861568"/>
            <a:chExt cx="3407664" cy="81686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918464" y="873760"/>
              <a:ext cx="3401568" cy="4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12368" y="1664208"/>
              <a:ext cx="3403600" cy="142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922528" y="861568"/>
              <a:ext cx="4064" cy="8168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 flipH="1">
            <a:off x="1207008" y="1511808"/>
            <a:ext cx="4064" cy="48768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153375" y="1521472"/>
            <a:ext cx="4064" cy="48768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090821" y="1522215"/>
            <a:ext cx="4064" cy="48768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041648" y="1527419"/>
            <a:ext cx="4064" cy="48768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275699" y="1244477"/>
            <a:ext cx="223025" cy="38360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0373" y="1016991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>
                <a:solidFill>
                  <a:schemeClr val="accent4">
                    <a:lumMod val="50000"/>
                  </a:schemeClr>
                </a:solidFill>
              </a:rPr>
              <a:t>marked positions of nodes</a:t>
            </a:r>
            <a:endParaRPr lang="en-US" sz="10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226636" y="1926931"/>
            <a:ext cx="1851101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164082" y="1789400"/>
            <a:ext cx="1863738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92394" y="1686064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68 </a:t>
            </a:r>
            <a:r>
              <a:rPr lang="en-AU" sz="1200" dirty="0" err="1"/>
              <a:t>a.u</a:t>
            </a:r>
            <a:r>
              <a:rPr lang="en-AU" sz="1200" dirty="0"/>
              <a:t>.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466541" y="1508389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67 </a:t>
            </a:r>
            <a:r>
              <a:rPr lang="en-AU" sz="1200" dirty="0" err="1"/>
              <a:t>a.u</a:t>
            </a:r>
            <a:r>
              <a:rPr lang="en-AU" sz="1200" dirty="0"/>
              <a:t>.</a:t>
            </a:r>
            <a:endParaRPr lang="en-US" sz="1200" dirty="0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792057"/>
              </p:ext>
            </p:extLst>
          </p:nvPr>
        </p:nvGraphicFramePr>
        <p:xfrm>
          <a:off x="919248" y="2174180"/>
          <a:ext cx="3938223" cy="529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4152600" imgH="558720" progId="Equation.DSMT4">
                  <p:embed/>
                </p:oleObj>
              </mc:Choice>
              <mc:Fallback>
                <p:oleObj name="Equation" r:id="rId3" imgW="415260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9248" y="2174180"/>
                        <a:ext cx="3938223" cy="5299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544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2590</TotalTime>
  <Words>294</Words>
  <Application>Microsoft Office PowerPoint</Application>
  <PresentationFormat>Custom</PresentationFormat>
  <Paragraphs>64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Cooper</dc:creator>
  <cp:lastModifiedBy>Ian Cooper</cp:lastModifiedBy>
  <cp:revision>32</cp:revision>
  <dcterms:created xsi:type="dcterms:W3CDTF">2017-06-18T22:25:40Z</dcterms:created>
  <dcterms:modified xsi:type="dcterms:W3CDTF">2017-12-15T10:05:34Z</dcterms:modified>
</cp:coreProperties>
</file>