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575945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5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6.wmf"/><Relationship Id="rId7" Type="http://schemas.openxmlformats.org/officeDocument/2006/relationships/image" Target="../media/image61.wmf"/><Relationship Id="rId2" Type="http://schemas.openxmlformats.org/officeDocument/2006/relationships/image" Target="../media/image54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7.wmf"/><Relationship Id="rId7" Type="http://schemas.openxmlformats.org/officeDocument/2006/relationships/image" Target="../media/image62.wmf"/><Relationship Id="rId2" Type="http://schemas.openxmlformats.org/officeDocument/2006/relationships/image" Target="../media/image56.wmf"/><Relationship Id="rId1" Type="http://schemas.openxmlformats.org/officeDocument/2006/relationships/image" Target="../media/image54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59.wmf"/><Relationship Id="rId10" Type="http://schemas.openxmlformats.org/officeDocument/2006/relationships/image" Target="../media/image65.wmf"/><Relationship Id="rId4" Type="http://schemas.openxmlformats.org/officeDocument/2006/relationships/image" Target="../media/image58.wmf"/><Relationship Id="rId9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5.wmf"/><Relationship Id="rId7" Type="http://schemas.openxmlformats.org/officeDocument/2006/relationships/image" Target="../media/image58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66.wmf"/><Relationship Id="rId9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78222"/>
            <a:ext cx="4895533" cy="250642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781306"/>
            <a:ext cx="4319588" cy="1738167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239-45BC-4CEA-8AEC-683C0E7C07E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7A5-8EFA-4F74-837E-F839EFA1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239-45BC-4CEA-8AEC-683C0E7C07E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7A5-8EFA-4F74-837E-F839EFA1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1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83297"/>
            <a:ext cx="1241881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83297"/>
            <a:ext cx="3653651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239-45BC-4CEA-8AEC-683C0E7C07E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7A5-8EFA-4F74-837E-F839EFA1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239-45BC-4CEA-8AEC-683C0E7C07E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7A5-8EFA-4F74-837E-F839EFA1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94831"/>
            <a:ext cx="4967526" cy="2994714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817876"/>
            <a:ext cx="4967526" cy="157484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239-45BC-4CEA-8AEC-683C0E7C07E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7A5-8EFA-4F74-837E-F839EFA1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7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916484"/>
            <a:ext cx="2447766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916484"/>
            <a:ext cx="2447766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239-45BC-4CEA-8AEC-683C0E7C07E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7A5-8EFA-4F74-837E-F839EFA1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299"/>
            <a:ext cx="496752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764832"/>
            <a:ext cx="2436517" cy="86491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629749"/>
            <a:ext cx="2436517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764832"/>
            <a:ext cx="2448516" cy="86491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629749"/>
            <a:ext cx="244851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239-45BC-4CEA-8AEC-683C0E7C07E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7A5-8EFA-4F74-837E-F839EFA1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239-45BC-4CEA-8AEC-683C0E7C07E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7A5-8EFA-4F74-837E-F839EFA1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239-45BC-4CEA-8AEC-683C0E7C07E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7A5-8EFA-4F74-837E-F839EFA1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4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79954"/>
            <a:ext cx="1857573" cy="167984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036570"/>
            <a:ext cx="2915722" cy="511617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159794"/>
            <a:ext cx="1857573" cy="400128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239-45BC-4CEA-8AEC-683C0E7C07E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7A5-8EFA-4F74-837E-F839EFA1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79954"/>
            <a:ext cx="1857573" cy="167984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036570"/>
            <a:ext cx="2915722" cy="511617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159794"/>
            <a:ext cx="1857573" cy="400128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239-45BC-4CEA-8AEC-683C0E7C07E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7A5-8EFA-4F74-837E-F839EFA1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83299"/>
            <a:ext cx="496752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916484"/>
            <a:ext cx="496752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672698"/>
            <a:ext cx="129587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A239-45BC-4CEA-8AEC-683C0E7C07E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672698"/>
            <a:ext cx="194381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672698"/>
            <a:ext cx="129587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87A5-8EFA-4F74-837E-F839EFA1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image" Target="../media/image1.wmf"/><Relationship Id="rId5" Type="http://schemas.openxmlformats.org/officeDocument/2006/relationships/image" Target="../media/image4.jpeg"/><Relationship Id="rId15" Type="http://schemas.openxmlformats.org/officeDocument/2006/relationships/image" Target="../media/image12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7.wmf"/><Relationship Id="rId22" Type="http://schemas.openxmlformats.org/officeDocument/2006/relationships/image" Target="../media/image6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jpe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10" Type="http://schemas.openxmlformats.org/officeDocument/2006/relationships/image" Target="../media/image8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jpeg"/><Relationship Id="rId1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wmf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4.wmf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46.wmf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 batt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4" y="228601"/>
            <a:ext cx="1198306" cy="8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mage light globe 12 V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8" t="4607" r="34915" b="6565"/>
          <a:stretch/>
        </p:blipFill>
        <p:spPr bwMode="auto">
          <a:xfrm>
            <a:off x="433550" y="2483235"/>
            <a:ext cx="515406" cy="148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mage lever arm switch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6278" r="8812" b="2803"/>
          <a:stretch/>
        </p:blipFill>
        <p:spPr bwMode="auto">
          <a:xfrm>
            <a:off x="3411900" y="165538"/>
            <a:ext cx="1301989" cy="13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voltmet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8" t="5404" r="4786" b="5010"/>
          <a:stretch/>
        </p:blipFill>
        <p:spPr bwMode="auto">
          <a:xfrm>
            <a:off x="1994338" y="4351281"/>
            <a:ext cx="1218060" cy="13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mage voltmet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293" y="4266708"/>
            <a:ext cx="1497943" cy="149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image ammeter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9" y="4343401"/>
            <a:ext cx="1270054" cy="13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Picture 12" descr="Image result for image variable power suppl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366" y="102476"/>
            <a:ext cx="1178692" cy="117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1907627"/>
            <a:ext cx="120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battery </a:t>
            </a:r>
            <a:r>
              <a:rPr lang="en-AU" sz="1600" dirty="0" err="1"/>
              <a:t>emf</a:t>
            </a:r>
            <a:r>
              <a:rPr lang="en-AU" sz="1600" dirty="0"/>
              <a:t> </a:t>
            </a:r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23193" y="1237593"/>
            <a:ext cx="924911" cy="685801"/>
            <a:chOff x="323193" y="1237593"/>
            <a:chExt cx="924911" cy="685801"/>
          </a:xfrm>
        </p:grpSpPr>
        <p:grpSp>
          <p:nvGrpSpPr>
            <p:cNvPr id="8" name="Group 7"/>
            <p:cNvGrpSpPr/>
            <p:nvPr/>
          </p:nvGrpSpPr>
          <p:grpSpPr>
            <a:xfrm>
              <a:off x="743607" y="1403132"/>
              <a:ext cx="84083" cy="520262"/>
              <a:chOff x="735724" y="1663263"/>
              <a:chExt cx="84083" cy="5202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819807" y="1663263"/>
                <a:ext cx="0" cy="5202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5724" y="1773138"/>
                <a:ext cx="0" cy="2427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11924" y="12375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193" y="1623848"/>
              <a:ext cx="4099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200" y="1634358"/>
              <a:ext cx="4099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606973"/>
              </p:ext>
            </p:extLst>
          </p:nvPr>
        </p:nvGraphicFramePr>
        <p:xfrm>
          <a:off x="706711" y="2207775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6711" y="2207775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259724" y="1429408"/>
            <a:ext cx="84083" cy="520262"/>
            <a:chOff x="735724" y="1663263"/>
            <a:chExt cx="84083" cy="520262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19807" y="1663263"/>
              <a:ext cx="0" cy="5202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5724" y="1773138"/>
              <a:ext cx="0" cy="242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1839310" y="1650124"/>
            <a:ext cx="409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4317" y="1644868"/>
            <a:ext cx="409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12579" y="1466192"/>
            <a:ext cx="386255" cy="386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7855" y="1931276"/>
            <a:ext cx="1219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variable </a:t>
            </a:r>
            <a:r>
              <a:rPr lang="en-AU" sz="1600" dirty="0" err="1"/>
              <a:t>emf</a:t>
            </a:r>
            <a:endParaRPr lang="en-US" sz="1600" dirty="0"/>
          </a:p>
        </p:txBody>
      </p:sp>
      <p:sp>
        <p:nvSpPr>
          <p:cNvPr id="18" name="Freeform: Shape 17"/>
          <p:cNvSpPr/>
          <p:nvPr/>
        </p:nvSpPr>
        <p:spPr>
          <a:xfrm>
            <a:off x="4004441" y="1213945"/>
            <a:ext cx="149773" cy="307427"/>
          </a:xfrm>
          <a:custGeom>
            <a:avLst/>
            <a:gdLst>
              <a:gd name="connsiteX0" fmla="*/ 102476 w 149773"/>
              <a:gd name="connsiteY0" fmla="*/ 0 h 307427"/>
              <a:gd name="connsiteX1" fmla="*/ 102476 w 149773"/>
              <a:gd name="connsiteY1" fmla="*/ 0 h 307427"/>
              <a:gd name="connsiteX2" fmla="*/ 23649 w 149773"/>
              <a:gd name="connsiteY2" fmla="*/ 0 h 307427"/>
              <a:gd name="connsiteX3" fmla="*/ 0 w 149773"/>
              <a:gd name="connsiteY3" fmla="*/ 268014 h 307427"/>
              <a:gd name="connsiteX4" fmla="*/ 126125 w 149773"/>
              <a:gd name="connsiteY4" fmla="*/ 307427 h 307427"/>
              <a:gd name="connsiteX5" fmla="*/ 149773 w 149773"/>
              <a:gd name="connsiteY5" fmla="*/ 102476 h 307427"/>
              <a:gd name="connsiteX6" fmla="*/ 102476 w 149773"/>
              <a:gd name="connsiteY6" fmla="*/ 0 h 3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773" h="307427">
                <a:moveTo>
                  <a:pt x="102476" y="0"/>
                </a:moveTo>
                <a:lnTo>
                  <a:pt x="102476" y="0"/>
                </a:lnTo>
                <a:lnTo>
                  <a:pt x="23649" y="0"/>
                </a:lnTo>
                <a:lnTo>
                  <a:pt x="0" y="268014"/>
                </a:lnTo>
                <a:lnTo>
                  <a:pt x="126125" y="307427"/>
                </a:lnTo>
                <a:lnTo>
                  <a:pt x="149773" y="102476"/>
                </a:lnTo>
                <a:lnTo>
                  <a:pt x="10247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654978" y="1700046"/>
            <a:ext cx="409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30116" y="1710555"/>
            <a:ext cx="409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075386" y="1584435"/>
            <a:ext cx="338958" cy="118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8317" y="1742090"/>
            <a:ext cx="718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switch</a:t>
            </a:r>
            <a:endParaRPr lang="en-US" sz="1600" dirty="0"/>
          </a:p>
        </p:txBody>
      </p:sp>
      <p:pic>
        <p:nvPicPr>
          <p:cNvPr id="1038" name="Picture 14" descr="Image result for image resisto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16" y="2727432"/>
            <a:ext cx="1371211" cy="7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06517" y="3633953"/>
            <a:ext cx="1056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light globe</a:t>
            </a:r>
          </a:p>
        </p:txBody>
      </p:sp>
      <p:pic>
        <p:nvPicPr>
          <p:cNvPr id="1040" name="Picture 16" descr="Image result for image symbol light globe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7" r="17017"/>
          <a:stretch/>
        </p:blipFill>
        <p:spPr bwMode="auto">
          <a:xfrm>
            <a:off x="1032642" y="2675595"/>
            <a:ext cx="938048" cy="45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image symbol light globe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4" t="16263" r="26229" b="17317"/>
          <a:stretch/>
        </p:blipFill>
        <p:spPr bwMode="auto">
          <a:xfrm>
            <a:off x="1095704" y="3239814"/>
            <a:ext cx="745186" cy="41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32841" y="3563006"/>
            <a:ext cx="885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resistors</a:t>
            </a:r>
            <a:endParaRPr lang="en-US" sz="1600" dirty="0"/>
          </a:p>
        </p:txBody>
      </p:sp>
      <p:pic>
        <p:nvPicPr>
          <p:cNvPr id="1045" name="Picture 21" descr="Image result for symbol resistor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30791" r="18564" b="29076"/>
          <a:stretch/>
        </p:blipFill>
        <p:spPr bwMode="auto">
          <a:xfrm>
            <a:off x="3894082" y="2872315"/>
            <a:ext cx="1111469" cy="27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Image result for symbol resistor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23174" r="13911" b="23257"/>
          <a:stretch/>
        </p:blipFill>
        <p:spPr bwMode="auto">
          <a:xfrm>
            <a:off x="3925615" y="3253859"/>
            <a:ext cx="1024758" cy="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23193" y="5825359"/>
            <a:ext cx="952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ammeter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012731" y="5867401"/>
            <a:ext cx="1006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voltmeter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907220" y="5649310"/>
            <a:ext cx="1635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/>
              <a:t>multimeter</a:t>
            </a:r>
            <a:r>
              <a:rPr lang="en-AU" sz="1600" dirty="0"/>
              <a:t> V A </a:t>
            </a:r>
            <a:r>
              <a:rPr lang="el-GR" sz="1600" dirty="0"/>
              <a:t>Ω</a:t>
            </a:r>
            <a:endParaRPr lang="en-US" sz="16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31076" y="6282558"/>
            <a:ext cx="1271753" cy="433552"/>
            <a:chOff x="331076" y="6282558"/>
            <a:chExt cx="1271753" cy="433552"/>
          </a:xfrm>
        </p:grpSpPr>
        <p:sp>
          <p:nvSpPr>
            <p:cNvPr id="35" name="Oval 34"/>
            <p:cNvSpPr/>
            <p:nvPr/>
          </p:nvSpPr>
          <p:spPr>
            <a:xfrm>
              <a:off x="748862" y="6282558"/>
              <a:ext cx="433552" cy="4335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31076" y="6479627"/>
              <a:ext cx="4099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192925" y="6482255"/>
              <a:ext cx="4099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55076" y="6253655"/>
            <a:ext cx="1271753" cy="433552"/>
            <a:chOff x="331076" y="6282558"/>
            <a:chExt cx="1271753" cy="433552"/>
          </a:xfrm>
        </p:grpSpPr>
        <p:sp>
          <p:nvSpPr>
            <p:cNvPr id="53" name="Oval 52"/>
            <p:cNvSpPr/>
            <p:nvPr/>
          </p:nvSpPr>
          <p:spPr>
            <a:xfrm>
              <a:off x="748862" y="6282558"/>
              <a:ext cx="433552" cy="4335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31076" y="6479627"/>
              <a:ext cx="4099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92925" y="6482255"/>
              <a:ext cx="4099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325414" y="626679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6159" y="62825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93428" y="60618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4097" y="6040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69731" y="-683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15311" y="126124"/>
            <a:ext cx="16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36986" y="651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673773" y="1027386"/>
            <a:ext cx="16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6511" y="11850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et of resistors on a white background closeu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1" b="15083"/>
          <a:stretch/>
        </p:blipFill>
        <p:spPr bwMode="auto">
          <a:xfrm flipH="1">
            <a:off x="326697" y="1103586"/>
            <a:ext cx="2312955" cy="112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/>
          <p:cNvSpPr/>
          <p:nvPr/>
        </p:nvSpPr>
        <p:spPr>
          <a:xfrm>
            <a:off x="2822027" y="1537138"/>
            <a:ext cx="945931" cy="275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6" name="Picture 6" descr="Image result for image resis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8" b="35531"/>
          <a:stretch/>
        </p:blipFill>
        <p:spPr bwMode="auto">
          <a:xfrm>
            <a:off x="3997107" y="1525599"/>
            <a:ext cx="1229163" cy="3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689" y="2270235"/>
            <a:ext cx="393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 a circuit </a:t>
            </a:r>
            <a:r>
              <a:rPr lang="en-AU"/>
              <a:t>many resistors can be replaced by a single equivalent resistor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88580" y="1313796"/>
            <a:ext cx="1445173" cy="283780"/>
            <a:chOff x="1079938" y="1308538"/>
            <a:chExt cx="1445173" cy="283780"/>
          </a:xfrm>
        </p:grpSpPr>
        <p:sp>
          <p:nvSpPr>
            <p:cNvPr id="9" name="Rectangle 8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endCxn id="9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55384" y="1316421"/>
            <a:ext cx="1445173" cy="283780"/>
            <a:chOff x="1079938" y="1308538"/>
            <a:chExt cx="1445173" cy="283780"/>
          </a:xfrm>
        </p:grpSpPr>
        <p:sp>
          <p:nvSpPr>
            <p:cNvPr id="13" name="Rectangle 12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endCxn id="13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769481" y="1319049"/>
            <a:ext cx="1445173" cy="283780"/>
            <a:chOff x="1079938" y="1308538"/>
            <a:chExt cx="1445173" cy="283780"/>
          </a:xfrm>
        </p:grpSpPr>
        <p:sp>
          <p:nvSpPr>
            <p:cNvPr id="17" name="Rectangle 16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endCxn id="17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498644"/>
              </p:ext>
            </p:extLst>
          </p:nvPr>
        </p:nvGraphicFramePr>
        <p:xfrm>
          <a:off x="2057400" y="1842103"/>
          <a:ext cx="630511" cy="57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1842103"/>
                        <a:ext cx="630511" cy="57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676401" y="2740574"/>
            <a:ext cx="1445173" cy="283780"/>
            <a:chOff x="1079938" y="1308538"/>
            <a:chExt cx="1445173" cy="283780"/>
          </a:xfrm>
        </p:grpSpPr>
        <p:sp>
          <p:nvSpPr>
            <p:cNvPr id="22" name="Rectangle 21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endCxn id="22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81988"/>
              </p:ext>
            </p:extLst>
          </p:nvPr>
        </p:nvGraphicFramePr>
        <p:xfrm>
          <a:off x="4221539" y="1313287"/>
          <a:ext cx="768247" cy="27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5" imgW="215640" imgH="75960" progId="Equation.DSMT4">
                  <p:embed/>
                </p:oleObj>
              </mc:Choice>
              <mc:Fallback>
                <p:oleObj name="Equation" r:id="rId5" imgW="215640" imgH="75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1539" y="1313287"/>
                        <a:ext cx="768247" cy="271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31523"/>
              </p:ext>
            </p:extLst>
          </p:nvPr>
        </p:nvGraphicFramePr>
        <p:xfrm>
          <a:off x="1195223" y="95244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5223" y="95244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57416"/>
              </p:ext>
            </p:extLst>
          </p:nvPr>
        </p:nvGraphicFramePr>
        <p:xfrm>
          <a:off x="2311400" y="985838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9" imgW="228600" imgH="279360" progId="Equation.DSMT4">
                  <p:embed/>
                </p:oleObj>
              </mc:Choice>
              <mc:Fallback>
                <p:oleObj name="Equation" r:id="rId9" imgW="228600" imgH="27936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11400" y="985838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391247"/>
              </p:ext>
            </p:extLst>
          </p:nvPr>
        </p:nvGraphicFramePr>
        <p:xfrm>
          <a:off x="3398838" y="985838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11" imgW="228600" imgH="279360" progId="Equation.DSMT4">
                  <p:embed/>
                </p:oleObj>
              </mc:Choice>
              <mc:Fallback>
                <p:oleObj name="Equation" r:id="rId11" imgW="228600" imgH="27936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98838" y="985838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409281"/>
              </p:ext>
            </p:extLst>
          </p:nvPr>
        </p:nvGraphicFramePr>
        <p:xfrm>
          <a:off x="2320925" y="2497138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13" imgW="177480" imgH="190440" progId="Equation.DSMT4">
                  <p:embed/>
                </p:oleObj>
              </mc:Choice>
              <mc:Fallback>
                <p:oleObj name="Equation" r:id="rId13" imgW="177480" imgH="19044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20925" y="2497138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0317"/>
              </p:ext>
            </p:extLst>
          </p:nvPr>
        </p:nvGraphicFramePr>
        <p:xfrm>
          <a:off x="3521732" y="2718183"/>
          <a:ext cx="172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15" imgW="1726920" imgH="279360" progId="Equation.DSMT4">
                  <p:embed/>
                </p:oleObj>
              </mc:Choice>
              <mc:Fallback>
                <p:oleObj name="Equation" r:id="rId15" imgW="1726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21732" y="2718183"/>
                        <a:ext cx="172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96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>
            <a:off x="2165132" y="2023244"/>
            <a:ext cx="1445173" cy="283780"/>
            <a:chOff x="1079938" y="1308538"/>
            <a:chExt cx="1445173" cy="283780"/>
          </a:xfrm>
        </p:grpSpPr>
        <p:sp>
          <p:nvSpPr>
            <p:cNvPr id="5" name="Rectangle 4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endCxn id="5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V="1">
            <a:off x="725214" y="1426779"/>
            <a:ext cx="3767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20255" y="1433349"/>
            <a:ext cx="433552" cy="1462252"/>
            <a:chOff x="520255" y="1433349"/>
            <a:chExt cx="433552" cy="1462252"/>
          </a:xfrm>
        </p:grpSpPr>
        <p:cxnSp>
          <p:nvCxnSpPr>
            <p:cNvPr id="11" name="Straight Connector 10"/>
            <p:cNvCxnSpPr/>
            <p:nvPr/>
          </p:nvCxnSpPr>
          <p:spPr>
            <a:xfrm flipH="1" flipV="1">
              <a:off x="723892" y="1433349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20255" y="2104698"/>
              <a:ext cx="433552" cy="120869"/>
              <a:chOff x="709448" y="1915510"/>
              <a:chExt cx="433552" cy="12086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709448" y="1915510"/>
                <a:ext cx="4335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17612" y="2036379"/>
                <a:ext cx="2224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H="1" flipV="1">
              <a:off x="718637" y="2232136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5400000">
            <a:off x="725210" y="2025870"/>
            <a:ext cx="1445173" cy="283780"/>
            <a:chOff x="1079938" y="1308538"/>
            <a:chExt cx="1445173" cy="283780"/>
          </a:xfrm>
        </p:grpSpPr>
        <p:sp>
          <p:nvSpPr>
            <p:cNvPr id="17" name="Rectangle 16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endCxn id="17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429404" y="2020613"/>
            <a:ext cx="1445173" cy="283780"/>
            <a:chOff x="1079938" y="1308538"/>
            <a:chExt cx="1445173" cy="283780"/>
          </a:xfrm>
        </p:grpSpPr>
        <p:sp>
          <p:nvSpPr>
            <p:cNvPr id="21" name="Rectangle 20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endCxn id="21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65197"/>
              </p:ext>
            </p:extLst>
          </p:nvPr>
        </p:nvGraphicFramePr>
        <p:xfrm>
          <a:off x="3425381" y="2006970"/>
          <a:ext cx="768247" cy="27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3" imgW="215640" imgH="75960" progId="Equation.DSMT4">
                  <p:embed/>
                </p:oleObj>
              </mc:Choice>
              <mc:Fallback>
                <p:oleObj name="Equation" r:id="rId3" imgW="215640" imgH="7596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5381" y="2006970"/>
                        <a:ext cx="768247" cy="271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/>
          <p:nvPr/>
        </p:nvCxnSpPr>
        <p:spPr>
          <a:xfrm flipV="1">
            <a:off x="727842" y="2887717"/>
            <a:ext cx="3767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19959" y="3775841"/>
            <a:ext cx="2157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14704" y="5226269"/>
            <a:ext cx="22019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15000" y="3769269"/>
            <a:ext cx="433552" cy="1462252"/>
            <a:chOff x="520255" y="1433349"/>
            <a:chExt cx="433552" cy="1462252"/>
          </a:xfrm>
        </p:grpSpPr>
        <p:cxnSp>
          <p:nvCxnSpPr>
            <p:cNvPr id="32" name="Straight Connector 31"/>
            <p:cNvCxnSpPr/>
            <p:nvPr/>
          </p:nvCxnSpPr>
          <p:spPr>
            <a:xfrm flipH="1" flipV="1">
              <a:off x="723892" y="1433349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520255" y="2104698"/>
              <a:ext cx="433552" cy="120869"/>
              <a:chOff x="709448" y="1915510"/>
              <a:chExt cx="433552" cy="12086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709448" y="1915510"/>
                <a:ext cx="4335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17612" y="2036379"/>
                <a:ext cx="2224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 flipH="1" flipV="1">
              <a:off x="718637" y="2232136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5400000">
            <a:off x="1434663" y="4359165"/>
            <a:ext cx="1445173" cy="283780"/>
            <a:chOff x="1079938" y="1308538"/>
            <a:chExt cx="1445173" cy="283780"/>
          </a:xfrm>
        </p:grpSpPr>
        <p:sp>
          <p:nvSpPr>
            <p:cNvPr id="38" name="Rectangle 37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endCxn id="38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290233"/>
              </p:ext>
            </p:extLst>
          </p:nvPr>
        </p:nvGraphicFramePr>
        <p:xfrm>
          <a:off x="2088931" y="3166406"/>
          <a:ext cx="630511" cy="57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8931" y="3166406"/>
                        <a:ext cx="630511" cy="57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724181"/>
              </p:ext>
            </p:extLst>
          </p:nvPr>
        </p:nvGraphicFramePr>
        <p:xfrm>
          <a:off x="1171577" y="152788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1577" y="152788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76858"/>
              </p:ext>
            </p:extLst>
          </p:nvPr>
        </p:nvGraphicFramePr>
        <p:xfrm>
          <a:off x="1877852" y="153763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9" imgW="228600" imgH="279360" progId="Equation.DSMT4">
                  <p:embed/>
                </p:oleObj>
              </mc:Choice>
              <mc:Fallback>
                <p:oleObj name="Equation" r:id="rId9" imgW="228600" imgH="27936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7852" y="153763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155400"/>
              </p:ext>
            </p:extLst>
          </p:nvPr>
        </p:nvGraphicFramePr>
        <p:xfrm>
          <a:off x="2618445" y="1521866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11" imgW="228600" imgH="279360" progId="Equation.DSMT4">
                  <p:embed/>
                </p:oleObj>
              </mc:Choice>
              <mc:Fallback>
                <p:oleObj name="Equation" r:id="rId11" imgW="228600" imgH="27936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8445" y="1521866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225705"/>
              </p:ext>
            </p:extLst>
          </p:nvPr>
        </p:nvGraphicFramePr>
        <p:xfrm>
          <a:off x="1784897" y="4412648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13" imgW="177480" imgH="190440" progId="Equation.DSMT4">
                  <p:embed/>
                </p:oleObj>
              </mc:Choice>
              <mc:Fallback>
                <p:oleObj name="Equation" r:id="rId13" imgW="177480" imgH="19044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84897" y="4412648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677289"/>
              </p:ext>
            </p:extLst>
          </p:nvPr>
        </p:nvGraphicFramePr>
        <p:xfrm>
          <a:off x="3177190" y="4123340"/>
          <a:ext cx="233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15" imgW="2336760" imgH="685800" progId="Equation.DSMT4">
                  <p:embed/>
                </p:oleObj>
              </mc:Choice>
              <mc:Fallback>
                <p:oleObj name="Equation" r:id="rId15" imgW="2336760" imgH="685800" progId="Equation.DSMT4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7190" y="4123340"/>
                        <a:ext cx="23368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76049" y="1973328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sym typeface="Symbol" panose="05050102010706020507" pitchFamily="18" charset="2"/>
              </a:rPr>
              <a:t>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94442" y="4317135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sym typeface="Symbol" panose="05050102010706020507" pitchFamily="18" charset="2"/>
              </a:rPr>
              <a:t></a:t>
            </a:r>
            <a:endParaRPr lang="en-US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414346" y="1434662"/>
            <a:ext cx="0" cy="1434663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698822"/>
              </p:ext>
            </p:extLst>
          </p:nvPr>
        </p:nvGraphicFramePr>
        <p:xfrm>
          <a:off x="4343729" y="2062601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17" imgW="177480" imgH="203040" progId="Equation.DSMT4">
                  <p:embed/>
                </p:oleObj>
              </mc:Choice>
              <mc:Fallback>
                <p:oleObj name="Equation" r:id="rId17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43729" y="2062601"/>
                        <a:ext cx="177800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2761594" y="3794234"/>
            <a:ext cx="0" cy="1434663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110482"/>
              </p:ext>
            </p:extLst>
          </p:nvPr>
        </p:nvGraphicFramePr>
        <p:xfrm>
          <a:off x="2690977" y="4422173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19" imgW="177480" imgH="203040" progId="Equation.DSMT4">
                  <p:embed/>
                </p:oleObj>
              </mc:Choice>
              <mc:Fallback>
                <p:oleObj name="Equation" r:id="rId19" imgW="177480" imgH="203040" progId="Equation.DSMT4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90977" y="4422173"/>
                        <a:ext cx="177800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118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>
            <a:off x="2511973" y="2015361"/>
            <a:ext cx="1445173" cy="283780"/>
            <a:chOff x="1079938" y="1308538"/>
            <a:chExt cx="1445173" cy="283780"/>
          </a:xfrm>
        </p:grpSpPr>
        <p:sp>
          <p:nvSpPr>
            <p:cNvPr id="5" name="Rectangle 4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endCxn id="5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V="1">
            <a:off x="725214" y="1426779"/>
            <a:ext cx="3767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20255" y="1433349"/>
            <a:ext cx="433552" cy="1462252"/>
            <a:chOff x="520255" y="1433349"/>
            <a:chExt cx="433552" cy="1462252"/>
          </a:xfrm>
        </p:grpSpPr>
        <p:cxnSp>
          <p:nvCxnSpPr>
            <p:cNvPr id="11" name="Straight Connector 10"/>
            <p:cNvCxnSpPr/>
            <p:nvPr/>
          </p:nvCxnSpPr>
          <p:spPr>
            <a:xfrm flipH="1" flipV="1">
              <a:off x="723892" y="1433349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20255" y="2104698"/>
              <a:ext cx="433552" cy="120869"/>
              <a:chOff x="709448" y="1915510"/>
              <a:chExt cx="433552" cy="12086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709448" y="1915510"/>
                <a:ext cx="4335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17612" y="2036379"/>
                <a:ext cx="2224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H="1" flipV="1">
              <a:off x="718637" y="2232136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13941" y="1292773"/>
            <a:ext cx="1445173" cy="283780"/>
            <a:chOff x="1079938" y="1308538"/>
            <a:chExt cx="1445173" cy="283780"/>
          </a:xfrm>
          <a:solidFill>
            <a:schemeClr val="bg1"/>
          </a:solidFill>
        </p:grpSpPr>
        <p:sp>
          <p:nvSpPr>
            <p:cNvPr id="17" name="Rectangle 16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endCxn id="17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3746934" y="2020617"/>
            <a:ext cx="1445173" cy="283780"/>
            <a:chOff x="1079938" y="1308538"/>
            <a:chExt cx="1445173" cy="283780"/>
          </a:xfrm>
        </p:grpSpPr>
        <p:sp>
          <p:nvSpPr>
            <p:cNvPr id="21" name="Rectangle 20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endCxn id="21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V="1">
            <a:off x="727842" y="2887717"/>
            <a:ext cx="3767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19959" y="3775841"/>
            <a:ext cx="2157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14704" y="5226269"/>
            <a:ext cx="22019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15000" y="3769269"/>
            <a:ext cx="433552" cy="1462252"/>
            <a:chOff x="520255" y="1433349"/>
            <a:chExt cx="433552" cy="1462252"/>
          </a:xfrm>
        </p:grpSpPr>
        <p:cxnSp>
          <p:nvCxnSpPr>
            <p:cNvPr id="32" name="Straight Connector 31"/>
            <p:cNvCxnSpPr/>
            <p:nvPr/>
          </p:nvCxnSpPr>
          <p:spPr>
            <a:xfrm flipH="1" flipV="1">
              <a:off x="723892" y="1433349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520255" y="2104698"/>
              <a:ext cx="433552" cy="120869"/>
              <a:chOff x="709448" y="1915510"/>
              <a:chExt cx="433552" cy="12086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709448" y="1915510"/>
                <a:ext cx="4335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17612" y="2036379"/>
                <a:ext cx="2224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 flipH="1" flipV="1">
              <a:off x="718637" y="2232136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5400000">
            <a:off x="1434663" y="4359165"/>
            <a:ext cx="1445173" cy="283780"/>
            <a:chOff x="1079938" y="1308538"/>
            <a:chExt cx="1445173" cy="283780"/>
          </a:xfrm>
        </p:grpSpPr>
        <p:sp>
          <p:nvSpPr>
            <p:cNvPr id="38" name="Rectangle 37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endCxn id="38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2088931" y="3166406"/>
          <a:ext cx="630511" cy="57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931" y="3166406"/>
                        <a:ext cx="630511" cy="57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34145"/>
              </p:ext>
            </p:extLst>
          </p:nvPr>
        </p:nvGraphicFramePr>
        <p:xfrm>
          <a:off x="1329232" y="669897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9232" y="669897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230"/>
              </p:ext>
            </p:extLst>
          </p:nvPr>
        </p:nvGraphicFramePr>
        <p:xfrm>
          <a:off x="2429645" y="5683964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7" imgW="228600" imgH="279360" progId="Equation.DSMT4">
                  <p:embed/>
                </p:oleObj>
              </mc:Choice>
              <mc:Fallback>
                <p:oleObj name="Equation" r:id="rId7" imgW="228600" imgH="27936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9645" y="5683964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681544"/>
              </p:ext>
            </p:extLst>
          </p:nvPr>
        </p:nvGraphicFramePr>
        <p:xfrm>
          <a:off x="2271604" y="6424941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9" imgW="228600" imgH="279360" progId="Equation.DSMT4">
                  <p:embed/>
                </p:oleObj>
              </mc:Choice>
              <mc:Fallback>
                <p:oleObj name="Equation" r:id="rId9" imgW="228600" imgH="27936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1604" y="6424941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1784897" y="4412648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11" imgW="177480" imgH="190440" progId="Equation.DSMT4">
                  <p:embed/>
                </p:oleObj>
              </mc:Choice>
              <mc:Fallback>
                <p:oleObj name="Equation" r:id="rId11" imgW="177480" imgH="19044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4897" y="4412648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3177190" y="4123340"/>
          <a:ext cx="233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13" imgW="2336760" imgH="685800" progId="Equation.DSMT4">
                  <p:embed/>
                </p:oleObj>
              </mc:Choice>
              <mc:Fallback>
                <p:oleObj name="Equation" r:id="rId13" imgW="2336760" imgH="68580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77190" y="4123340"/>
                        <a:ext cx="23368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609600" y="5946238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sym typeface="Symbol" panose="05050102010706020507" pitchFamily="18" charset="2"/>
              </a:rPr>
              <a:t>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94442" y="4317135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sym typeface="Symbol" panose="05050102010706020507" pitchFamily="18" charset="2"/>
              </a:rPr>
              <a:t></a:t>
            </a:r>
            <a:endParaRPr lang="en-US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2761594" y="3794234"/>
            <a:ext cx="0" cy="1434663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/>
          </p:nvPr>
        </p:nvGraphicFramePr>
        <p:xfrm>
          <a:off x="2690977" y="4422173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15" imgW="177480" imgH="203040" progId="Equation.DSMT4">
                  <p:embed/>
                </p:oleObj>
              </mc:Choice>
              <mc:Fallback>
                <p:oleObj name="Equation" r:id="rId15" imgW="177480" imgH="203040" progId="Equation.DSMT4">
                  <p:embed/>
                  <p:pic>
                    <p:nvPicPr>
                      <p:cNvPr id="58" name="Object 5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90977" y="4422173"/>
                        <a:ext cx="177800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012163"/>
              </p:ext>
            </p:extLst>
          </p:nvPr>
        </p:nvGraphicFramePr>
        <p:xfrm>
          <a:off x="188638" y="2240619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17" imgW="431640" imgH="241200" progId="Equation.DSMT4">
                  <p:embed/>
                </p:oleObj>
              </mc:Choice>
              <mc:Fallback>
                <p:oleObj name="Equation" r:id="rId17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8638" y="2240619"/>
                        <a:ext cx="431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55427"/>
              </p:ext>
            </p:extLst>
          </p:nvPr>
        </p:nvGraphicFramePr>
        <p:xfrm>
          <a:off x="1667094" y="1042441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19" imgW="533160" imgH="241200" progId="Equation.DSMT4">
                  <p:embed/>
                </p:oleObj>
              </mc:Choice>
              <mc:Fallback>
                <p:oleObj name="Equation" r:id="rId19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67094" y="1042441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753161"/>
              </p:ext>
            </p:extLst>
          </p:nvPr>
        </p:nvGraphicFramePr>
        <p:xfrm>
          <a:off x="3436664" y="2046288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21" imgW="545760" imgH="241200" progId="Equation.DSMT4">
                  <p:embed/>
                </p:oleObj>
              </mc:Choice>
              <mc:Fallback>
                <p:oleObj name="Equation" r:id="rId21" imgW="545760" imgH="2412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36664" y="2046288"/>
                        <a:ext cx="546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872462"/>
              </p:ext>
            </p:extLst>
          </p:nvPr>
        </p:nvGraphicFramePr>
        <p:xfrm>
          <a:off x="4651047" y="2049463"/>
          <a:ext cx="660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23" imgW="660240" imgH="241200" progId="Equation.DSMT4">
                  <p:embed/>
                </p:oleObj>
              </mc:Choice>
              <mc:Fallback>
                <p:oleObj name="Equation" r:id="rId23" imgW="660240" imgH="241200" progId="Equation.DSMT4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51047" y="2049463"/>
                        <a:ext cx="660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90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>
            <a:off x="2511973" y="2015361"/>
            <a:ext cx="1445173" cy="283780"/>
            <a:chOff x="1079938" y="1308538"/>
            <a:chExt cx="1445173" cy="283780"/>
          </a:xfrm>
        </p:grpSpPr>
        <p:sp>
          <p:nvSpPr>
            <p:cNvPr id="5" name="Rectangle 4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endCxn id="5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725214" y="1426779"/>
            <a:ext cx="3767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20255" y="1433349"/>
            <a:ext cx="433552" cy="1462252"/>
            <a:chOff x="520255" y="1433349"/>
            <a:chExt cx="433552" cy="1462252"/>
          </a:xfrm>
        </p:grpSpPr>
        <p:cxnSp>
          <p:nvCxnSpPr>
            <p:cNvPr id="10" name="Straight Connector 9"/>
            <p:cNvCxnSpPr/>
            <p:nvPr/>
          </p:nvCxnSpPr>
          <p:spPr>
            <a:xfrm flipH="1" flipV="1">
              <a:off x="723892" y="1433349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20255" y="2104698"/>
              <a:ext cx="433552" cy="120869"/>
              <a:chOff x="709448" y="1915510"/>
              <a:chExt cx="433552" cy="12086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709448" y="1915510"/>
                <a:ext cx="4335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17612" y="2036379"/>
                <a:ext cx="2224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 flipH="1" flipV="1">
              <a:off x="718637" y="2232136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213941" y="1292773"/>
            <a:ext cx="1445173" cy="283780"/>
            <a:chOff x="1079938" y="1308538"/>
            <a:chExt cx="1445173" cy="28378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endCxn id="16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5400000">
            <a:off x="3746934" y="2020617"/>
            <a:ext cx="1445173" cy="283780"/>
            <a:chOff x="1079938" y="1308538"/>
            <a:chExt cx="1445173" cy="283780"/>
          </a:xfrm>
        </p:grpSpPr>
        <p:sp>
          <p:nvSpPr>
            <p:cNvPr id="20" name="Rectangle 19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endCxn id="20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flipV="1">
            <a:off x="727842" y="2887717"/>
            <a:ext cx="3767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529685"/>
              </p:ext>
            </p:extLst>
          </p:nvPr>
        </p:nvGraphicFramePr>
        <p:xfrm>
          <a:off x="188638" y="2240619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3" imgW="431640" imgH="241200" progId="Equation.DSMT4">
                  <p:embed/>
                </p:oleObj>
              </mc:Choice>
              <mc:Fallback>
                <p:oleObj name="Equation" r:id="rId3" imgW="431640" imgH="241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638" y="2240619"/>
                        <a:ext cx="431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71702"/>
              </p:ext>
            </p:extLst>
          </p:nvPr>
        </p:nvGraphicFramePr>
        <p:xfrm>
          <a:off x="1667094" y="1042441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5" imgW="533160" imgH="241200" progId="Equation.DSMT4">
                  <p:embed/>
                </p:oleObj>
              </mc:Choice>
              <mc:Fallback>
                <p:oleObj name="Equation" r:id="rId5" imgW="533160" imgH="2412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7094" y="1042441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616300"/>
              </p:ext>
            </p:extLst>
          </p:nvPr>
        </p:nvGraphicFramePr>
        <p:xfrm>
          <a:off x="3436664" y="2046288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7" imgW="545760" imgH="241200" progId="Equation.DSMT4">
                  <p:embed/>
                </p:oleObj>
              </mc:Choice>
              <mc:Fallback>
                <p:oleObj name="Equation" r:id="rId7" imgW="545760" imgH="241200" progId="Equation.DSMT4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6664" y="2046288"/>
                        <a:ext cx="546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744693"/>
              </p:ext>
            </p:extLst>
          </p:nvPr>
        </p:nvGraphicFramePr>
        <p:xfrm>
          <a:off x="4651047" y="2049463"/>
          <a:ext cx="660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9" imgW="660240" imgH="241200" progId="Equation.DSMT4">
                  <p:embed/>
                </p:oleObj>
              </mc:Choice>
              <mc:Fallback>
                <p:oleObj name="Equation" r:id="rId9" imgW="660240" imgH="24120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51047" y="2049463"/>
                        <a:ext cx="660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45483"/>
              </p:ext>
            </p:extLst>
          </p:nvPr>
        </p:nvGraphicFramePr>
        <p:xfrm>
          <a:off x="1833729" y="158306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3729" y="158306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81679"/>
              </p:ext>
            </p:extLst>
          </p:nvPr>
        </p:nvGraphicFramePr>
        <p:xfrm>
          <a:off x="2744955" y="1616461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13" imgW="228600" imgH="279360" progId="Equation.DSMT4">
                  <p:embed/>
                </p:oleObj>
              </mc:Choice>
              <mc:Fallback>
                <p:oleObj name="Equation" r:id="rId13" imgW="228600" imgH="27936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44955" y="1616461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036932"/>
              </p:ext>
            </p:extLst>
          </p:nvPr>
        </p:nvGraphicFramePr>
        <p:xfrm>
          <a:off x="4013693" y="1608575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15" imgW="228600" imgH="279360" progId="Equation.DSMT4">
                  <p:embed/>
                </p:oleObj>
              </mc:Choice>
              <mc:Fallback>
                <p:oleObj name="Equation" r:id="rId15" imgW="228600" imgH="27936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13693" y="1608575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76048" y="1894500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sym typeface="Symbol" panose="05050102010706020507" pitchFamily="18" charset="2"/>
              </a:rPr>
              <a:t></a:t>
            </a:r>
            <a:endParaRPr lang="en-US" sz="1600" dirty="0"/>
          </a:p>
        </p:txBody>
      </p:sp>
      <p:grpSp>
        <p:nvGrpSpPr>
          <p:cNvPr id="56" name="Group 55"/>
          <p:cNvGrpSpPr/>
          <p:nvPr/>
        </p:nvGrpSpPr>
        <p:grpSpPr>
          <a:xfrm rot="5400000">
            <a:off x="2514596" y="4043865"/>
            <a:ext cx="1445173" cy="283780"/>
            <a:chOff x="1079938" y="1308538"/>
            <a:chExt cx="1445173" cy="283780"/>
          </a:xfrm>
        </p:grpSpPr>
        <p:sp>
          <p:nvSpPr>
            <p:cNvPr id="57" name="Rectangle 56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endCxn id="57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 flipV="1">
            <a:off x="727837" y="3455283"/>
            <a:ext cx="3767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22878" y="3461853"/>
            <a:ext cx="433552" cy="1462252"/>
            <a:chOff x="520255" y="1433349"/>
            <a:chExt cx="433552" cy="1462252"/>
          </a:xfrm>
        </p:grpSpPr>
        <p:cxnSp>
          <p:nvCxnSpPr>
            <p:cNvPr id="62" name="Straight Connector 61"/>
            <p:cNvCxnSpPr/>
            <p:nvPr/>
          </p:nvCxnSpPr>
          <p:spPr>
            <a:xfrm flipH="1" flipV="1">
              <a:off x="723892" y="1433349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520255" y="2104698"/>
              <a:ext cx="433552" cy="120869"/>
              <a:chOff x="709448" y="1915510"/>
              <a:chExt cx="433552" cy="120869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709448" y="1915510"/>
                <a:ext cx="4335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817612" y="2036379"/>
                <a:ext cx="2224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H="1" flipV="1">
              <a:off x="718637" y="2232136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216564" y="3321277"/>
            <a:ext cx="1445173" cy="283780"/>
            <a:chOff x="1079938" y="1308538"/>
            <a:chExt cx="1445173" cy="283780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endCxn id="68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 flipV="1">
            <a:off x="730465" y="4916221"/>
            <a:ext cx="3767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779393"/>
              </p:ext>
            </p:extLst>
          </p:nvPr>
        </p:nvGraphicFramePr>
        <p:xfrm>
          <a:off x="191261" y="4269123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17" imgW="431640" imgH="241200" progId="Equation.DSMT4">
                  <p:embed/>
                </p:oleObj>
              </mc:Choice>
              <mc:Fallback>
                <p:oleObj name="Equation" r:id="rId17" imgW="431640" imgH="2412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261" y="4269123"/>
                        <a:ext cx="431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852210"/>
              </p:ext>
            </p:extLst>
          </p:nvPr>
        </p:nvGraphicFramePr>
        <p:xfrm>
          <a:off x="1669717" y="3070945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18" imgW="533160" imgH="241200" progId="Equation.DSMT4">
                  <p:embed/>
                </p:oleObj>
              </mc:Choice>
              <mc:Fallback>
                <p:oleObj name="Equation" r:id="rId18" imgW="533160" imgH="2412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9717" y="3070945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913673"/>
              </p:ext>
            </p:extLst>
          </p:nvPr>
        </p:nvGraphicFramePr>
        <p:xfrm>
          <a:off x="1812704" y="369039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52" name="Object 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12704" y="369039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898672"/>
              </p:ext>
            </p:extLst>
          </p:nvPr>
        </p:nvGraphicFramePr>
        <p:xfrm>
          <a:off x="3465513" y="4017963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19" imgW="1015920" imgH="304560" progId="Equation.DSMT4">
                  <p:embed/>
                </p:oleObj>
              </mc:Choice>
              <mc:Fallback>
                <p:oleObj name="Equation" r:id="rId19" imgW="1015920" imgH="304560" progId="Equation.DSMT4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65513" y="4017963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178671" y="3923004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sym typeface="Symbol" panose="05050102010706020507" pitchFamily="18" charset="2"/>
              </a:rPr>
              <a:t></a:t>
            </a:r>
            <a:endParaRPr lang="en-US" sz="1600" dirty="0"/>
          </a:p>
        </p:txBody>
      </p:sp>
      <p:sp>
        <p:nvSpPr>
          <p:cNvPr id="84" name="Oval 83"/>
          <p:cNvSpPr/>
          <p:nvPr/>
        </p:nvSpPr>
        <p:spPr>
          <a:xfrm>
            <a:off x="1395249" y="4043855"/>
            <a:ext cx="1198179" cy="740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0"/>
          </p:cNvCxnSpPr>
          <p:nvPr/>
        </p:nvCxnSpPr>
        <p:spPr>
          <a:xfrm>
            <a:off x="1994339" y="4043855"/>
            <a:ext cx="583323" cy="0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: Shape 89"/>
          <p:cNvSpPr/>
          <p:nvPr/>
        </p:nvSpPr>
        <p:spPr>
          <a:xfrm>
            <a:off x="425669" y="3302763"/>
            <a:ext cx="520262" cy="528258"/>
          </a:xfrm>
          <a:custGeom>
            <a:avLst/>
            <a:gdLst>
              <a:gd name="connsiteX0" fmla="*/ 0 w 520262"/>
              <a:gd name="connsiteY0" fmla="*/ 528258 h 528258"/>
              <a:gd name="connsiteX1" fmla="*/ 134007 w 520262"/>
              <a:gd name="connsiteY1" fmla="*/ 86823 h 528258"/>
              <a:gd name="connsiteX2" fmla="*/ 520262 w 520262"/>
              <a:gd name="connsiteY2" fmla="*/ 113 h 52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262" h="528258">
                <a:moveTo>
                  <a:pt x="0" y="528258"/>
                </a:moveTo>
                <a:cubicBezTo>
                  <a:pt x="23648" y="351552"/>
                  <a:pt x="47297" y="174847"/>
                  <a:pt x="134007" y="86823"/>
                </a:cubicBezTo>
                <a:cubicBezTo>
                  <a:pt x="220717" y="-1201"/>
                  <a:pt x="370489" y="-544"/>
                  <a:pt x="520262" y="113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124658"/>
              </p:ext>
            </p:extLst>
          </p:nvPr>
        </p:nvGraphicFramePr>
        <p:xfrm>
          <a:off x="350454" y="3306544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Equation" r:id="rId21" imgW="139680" imgH="190440" progId="Equation.DSMT4">
                  <p:embed/>
                </p:oleObj>
              </mc:Choice>
              <mc:Fallback>
                <p:oleObj name="Equation" r:id="rId21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0454" y="3306544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93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image ammeter">
            <a:extLst>
              <a:ext uri="{FF2B5EF4-FFF2-40B4-BE49-F238E27FC236}">
                <a16:creationId xmlns:a16="http://schemas.microsoft.com/office/drawing/2014/main" id="{70D665E4-9BA7-4309-B056-9DC5343B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9" y="567778"/>
            <a:ext cx="39719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FBBFB8-C04F-419F-8581-714A9B7FD4E2}"/>
              </a:ext>
            </a:extLst>
          </p:cNvPr>
          <p:cNvSpPr/>
          <p:nvPr/>
        </p:nvSpPr>
        <p:spPr>
          <a:xfrm>
            <a:off x="2017986" y="1679028"/>
            <a:ext cx="1615966" cy="283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3E412-B992-493B-AA2B-2BFC350142B5}"/>
              </a:ext>
            </a:extLst>
          </p:cNvPr>
          <p:cNvCxnSpPr>
            <a:cxnSpLocks/>
          </p:cNvCxnSpPr>
          <p:nvPr/>
        </p:nvCxnSpPr>
        <p:spPr>
          <a:xfrm>
            <a:off x="1166649" y="1600200"/>
            <a:ext cx="1594836" cy="10568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520F7-AEDA-4A9D-9089-078FDCBB8BC6}"/>
              </a:ext>
            </a:extLst>
          </p:cNvPr>
          <p:cNvCxnSpPr>
            <a:stCxn id="15362" idx="2"/>
          </p:cNvCxnSpPr>
          <p:nvPr/>
        </p:nvCxnSpPr>
        <p:spPr>
          <a:xfrm flipV="1">
            <a:off x="2753602" y="811924"/>
            <a:ext cx="68426" cy="186087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image ammeter">
            <a:extLst>
              <a:ext uri="{FF2B5EF4-FFF2-40B4-BE49-F238E27FC236}">
                <a16:creationId xmlns:a16="http://schemas.microsoft.com/office/drawing/2014/main" id="{F991D826-4A7D-4C36-BD3C-F1FC90051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82" y="3006188"/>
            <a:ext cx="39719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F142BF-CC70-4206-8578-B8583260AA76}"/>
              </a:ext>
            </a:extLst>
          </p:cNvPr>
          <p:cNvSpPr/>
          <p:nvPr/>
        </p:nvSpPr>
        <p:spPr>
          <a:xfrm>
            <a:off x="2012729" y="4117438"/>
            <a:ext cx="1615966" cy="283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6C4F31-DEEF-416A-8668-5D0F5E0F2D5E}"/>
              </a:ext>
            </a:extLst>
          </p:cNvPr>
          <p:cNvCxnSpPr>
            <a:cxnSpLocks/>
          </p:cNvCxnSpPr>
          <p:nvPr/>
        </p:nvCxnSpPr>
        <p:spPr>
          <a:xfrm>
            <a:off x="1161392" y="4038610"/>
            <a:ext cx="1594836" cy="10568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8F261F-CF57-44F8-9BA1-0886C2D38812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1568669" y="3610303"/>
            <a:ext cx="1179676" cy="150091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81060C-2FE8-4D5D-A4AF-6208F551E378}"/>
              </a:ext>
            </a:extLst>
          </p:cNvPr>
          <p:cNvSpPr txBox="1"/>
          <p:nvPr/>
        </p:nvSpPr>
        <p:spPr>
          <a:xfrm>
            <a:off x="3066393" y="158443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V</a:t>
            </a:r>
            <a:endParaRPr lang="en-US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4DFEA-D4FD-4327-93C1-844E11621D08}"/>
              </a:ext>
            </a:extLst>
          </p:cNvPr>
          <p:cNvSpPr txBox="1"/>
          <p:nvPr/>
        </p:nvSpPr>
        <p:spPr>
          <a:xfrm>
            <a:off x="3053255" y="38257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061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B08E16A-EBDA-42A0-8792-80EB4477574E}"/>
              </a:ext>
            </a:extLst>
          </p:cNvPr>
          <p:cNvGrpSpPr/>
          <p:nvPr/>
        </p:nvGrpSpPr>
        <p:grpSpPr>
          <a:xfrm>
            <a:off x="3921674" y="4780149"/>
            <a:ext cx="386256" cy="360485"/>
            <a:chOff x="4142392" y="5568425"/>
            <a:chExt cx="386256" cy="3604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0D1C74-E8C2-4FAB-8E10-3AD1E365BB2A}"/>
                </a:ext>
              </a:extLst>
            </p:cNvPr>
            <p:cNvSpPr/>
            <p:nvPr/>
          </p:nvSpPr>
          <p:spPr>
            <a:xfrm rot="16200000">
              <a:off x="4158158" y="5558420"/>
              <a:ext cx="354724" cy="3862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8F3DEF-0A35-42C6-A21B-E1D398A26518}"/>
                </a:ext>
              </a:extLst>
            </p:cNvPr>
            <p:cNvSpPr txBox="1"/>
            <p:nvPr/>
          </p:nvSpPr>
          <p:spPr>
            <a:xfrm>
              <a:off x="4173533" y="5568425"/>
              <a:ext cx="258637" cy="32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V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D70FE9-481E-479D-BE47-962FAB094AE7}"/>
              </a:ext>
            </a:extLst>
          </p:cNvPr>
          <p:cNvGrpSpPr/>
          <p:nvPr/>
        </p:nvGrpSpPr>
        <p:grpSpPr>
          <a:xfrm>
            <a:off x="1397876" y="3648291"/>
            <a:ext cx="1040524" cy="390317"/>
            <a:chOff x="2611825" y="4144900"/>
            <a:chExt cx="1040524" cy="39031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A67C3A-915E-484A-A7CC-7FEC3E460B66}"/>
                </a:ext>
              </a:extLst>
            </p:cNvPr>
            <p:cNvGrpSpPr/>
            <p:nvPr/>
          </p:nvGrpSpPr>
          <p:grpSpPr>
            <a:xfrm>
              <a:off x="2611825" y="4148961"/>
              <a:ext cx="1040524" cy="386256"/>
              <a:chOff x="331076" y="6282558"/>
              <a:chExt cx="1271753" cy="43355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497E5F3-C239-494D-A4F7-F9EDC139A1AE}"/>
                  </a:ext>
                </a:extLst>
              </p:cNvPr>
              <p:cNvSpPr/>
              <p:nvPr/>
            </p:nvSpPr>
            <p:spPr>
              <a:xfrm>
                <a:off x="748862" y="6282558"/>
                <a:ext cx="433552" cy="4335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B4818E7-E223-4622-B749-F63D88942B0A}"/>
                  </a:ext>
                </a:extLst>
              </p:cNvPr>
              <p:cNvCxnSpPr/>
              <p:nvPr/>
            </p:nvCxnSpPr>
            <p:spPr>
              <a:xfrm>
                <a:off x="331076" y="6479627"/>
                <a:ext cx="4099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A4CFCBD-9591-4004-96A0-48652DA0DA6E}"/>
                  </a:ext>
                </a:extLst>
              </p:cNvPr>
              <p:cNvCxnSpPr/>
              <p:nvPr/>
            </p:nvCxnSpPr>
            <p:spPr>
              <a:xfrm>
                <a:off x="1192925" y="6482255"/>
                <a:ext cx="4099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4AABA-9037-4E57-9397-9B7F02903A5C}"/>
                </a:ext>
              </a:extLst>
            </p:cNvPr>
            <p:cNvSpPr txBox="1"/>
            <p:nvPr/>
          </p:nvSpPr>
          <p:spPr>
            <a:xfrm>
              <a:off x="2972998" y="41449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08941F6-7B17-4BBB-B7E6-391FEFD05955}"/>
              </a:ext>
            </a:extLst>
          </p:cNvPr>
          <p:cNvSpPr txBox="1"/>
          <p:nvPr/>
        </p:nvSpPr>
        <p:spPr>
          <a:xfrm>
            <a:off x="1552899" y="34526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FD9B51-44E9-4296-ABA3-55013029C600}"/>
              </a:ext>
            </a:extLst>
          </p:cNvPr>
          <p:cNvSpPr txBox="1"/>
          <p:nvPr/>
        </p:nvSpPr>
        <p:spPr>
          <a:xfrm>
            <a:off x="4101660" y="44957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9C0DDD-2FB8-4ACC-8E26-86C8A55BD27E}"/>
              </a:ext>
            </a:extLst>
          </p:cNvPr>
          <p:cNvCxnSpPr/>
          <p:nvPr/>
        </p:nvCxnSpPr>
        <p:spPr>
          <a:xfrm>
            <a:off x="709448" y="4997668"/>
            <a:ext cx="0" cy="1032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3E4ABB-96D9-4E58-A1DC-6EF19194705E}"/>
              </a:ext>
            </a:extLst>
          </p:cNvPr>
          <p:cNvCxnSpPr/>
          <p:nvPr/>
        </p:nvCxnSpPr>
        <p:spPr>
          <a:xfrm>
            <a:off x="719958" y="3825765"/>
            <a:ext cx="0" cy="1032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CDB11E-1366-4690-B862-9CBA6E0B26A5}"/>
              </a:ext>
            </a:extLst>
          </p:cNvPr>
          <p:cNvCxnSpPr>
            <a:cxnSpLocks/>
          </p:cNvCxnSpPr>
          <p:nvPr/>
        </p:nvCxnSpPr>
        <p:spPr>
          <a:xfrm>
            <a:off x="474277" y="4872859"/>
            <a:ext cx="4401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B029C5-7E9D-42C7-899A-5D45E72856DD}"/>
              </a:ext>
            </a:extLst>
          </p:cNvPr>
          <p:cNvCxnSpPr>
            <a:cxnSpLocks/>
          </p:cNvCxnSpPr>
          <p:nvPr/>
        </p:nvCxnSpPr>
        <p:spPr>
          <a:xfrm>
            <a:off x="579380" y="5009493"/>
            <a:ext cx="24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F7967E-DAC6-4B9C-87A1-A48254D4C8BE}"/>
              </a:ext>
            </a:extLst>
          </p:cNvPr>
          <p:cNvCxnSpPr>
            <a:cxnSpLocks/>
          </p:cNvCxnSpPr>
          <p:nvPr/>
        </p:nvCxnSpPr>
        <p:spPr>
          <a:xfrm flipV="1">
            <a:off x="409903" y="4579883"/>
            <a:ext cx="701566" cy="654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46E73A-16FC-4B29-A2BD-BD2A2859E053}"/>
              </a:ext>
            </a:extLst>
          </p:cNvPr>
          <p:cNvCxnSpPr>
            <a:cxnSpLocks/>
          </p:cNvCxnSpPr>
          <p:nvPr/>
        </p:nvCxnSpPr>
        <p:spPr>
          <a:xfrm rot="5400000">
            <a:off x="1227082" y="3316013"/>
            <a:ext cx="0" cy="1032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07C8BD-4142-454A-973C-9C9A37E96784}"/>
              </a:ext>
            </a:extLst>
          </p:cNvPr>
          <p:cNvCxnSpPr>
            <a:cxnSpLocks/>
          </p:cNvCxnSpPr>
          <p:nvPr/>
        </p:nvCxnSpPr>
        <p:spPr>
          <a:xfrm rot="5400000">
            <a:off x="2617075" y="3318640"/>
            <a:ext cx="0" cy="1032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35C0DD-9926-4B15-9C19-B67BEF4EE4E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118944" y="3820510"/>
            <a:ext cx="2629" cy="767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E51216B-D852-4EC6-A180-84F18A171F26}"/>
              </a:ext>
            </a:extLst>
          </p:cNvPr>
          <p:cNvSpPr/>
          <p:nvPr/>
        </p:nvSpPr>
        <p:spPr>
          <a:xfrm>
            <a:off x="2822028" y="4587766"/>
            <a:ext cx="599090" cy="5990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15A5FE5-5E5F-4E3D-AE4E-3BF84AADC60F}"/>
              </a:ext>
            </a:extLst>
          </p:cNvPr>
          <p:cNvCxnSpPr>
            <a:cxnSpLocks/>
          </p:cNvCxnSpPr>
          <p:nvPr/>
        </p:nvCxnSpPr>
        <p:spPr>
          <a:xfrm>
            <a:off x="3129454" y="5186855"/>
            <a:ext cx="0" cy="811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9FF1972-20C8-4217-B3A3-49CCB36FC298}"/>
              </a:ext>
            </a:extLst>
          </p:cNvPr>
          <p:cNvCxnSpPr>
            <a:cxnSpLocks/>
          </p:cNvCxnSpPr>
          <p:nvPr/>
        </p:nvCxnSpPr>
        <p:spPr>
          <a:xfrm flipH="1">
            <a:off x="697622" y="6018486"/>
            <a:ext cx="24554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211AA8A-8815-430B-AFEC-357480E170FD}"/>
              </a:ext>
            </a:extLst>
          </p:cNvPr>
          <p:cNvCxnSpPr>
            <a:stCxn id="55" idx="3"/>
            <a:endCxn id="55" idx="7"/>
          </p:cNvCxnSpPr>
          <p:nvPr/>
        </p:nvCxnSpPr>
        <p:spPr>
          <a:xfrm flipV="1">
            <a:off x="2909763" y="4675501"/>
            <a:ext cx="423620" cy="423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4D6249A-9394-4E27-BB92-AFB6C1ADCC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2390" y="4678128"/>
            <a:ext cx="423620" cy="423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3EAEA7-BB1D-464B-AC67-576062CD7F9A}"/>
              </a:ext>
            </a:extLst>
          </p:cNvPr>
          <p:cNvCxnSpPr>
            <a:cxnSpLocks/>
          </p:cNvCxnSpPr>
          <p:nvPr/>
        </p:nvCxnSpPr>
        <p:spPr>
          <a:xfrm flipH="1">
            <a:off x="3133396" y="4315810"/>
            <a:ext cx="9892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3117FD-A4A2-4CD0-B13B-CB3D547DE189}"/>
              </a:ext>
            </a:extLst>
          </p:cNvPr>
          <p:cNvCxnSpPr>
            <a:cxnSpLocks/>
          </p:cNvCxnSpPr>
          <p:nvPr/>
        </p:nvCxnSpPr>
        <p:spPr>
          <a:xfrm rot="5400000">
            <a:off x="3628696" y="5197365"/>
            <a:ext cx="0" cy="1032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FC6F47-3D66-4C5A-B930-9DB45EA284F3}"/>
              </a:ext>
            </a:extLst>
          </p:cNvPr>
          <p:cNvCxnSpPr>
            <a:cxnSpLocks/>
          </p:cNvCxnSpPr>
          <p:nvPr/>
        </p:nvCxnSpPr>
        <p:spPr>
          <a:xfrm>
            <a:off x="4127938" y="5123793"/>
            <a:ext cx="0" cy="588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9E7D7A-8A07-4BB4-A1D5-B9B6A9CEAC6D}"/>
              </a:ext>
            </a:extLst>
          </p:cNvPr>
          <p:cNvCxnSpPr>
            <a:cxnSpLocks/>
          </p:cNvCxnSpPr>
          <p:nvPr/>
        </p:nvCxnSpPr>
        <p:spPr>
          <a:xfrm>
            <a:off x="4114800" y="4314497"/>
            <a:ext cx="0" cy="486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6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mage incandescent light glo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2" t="12889" r="37452"/>
          <a:stretch/>
        </p:blipFill>
        <p:spPr bwMode="auto">
          <a:xfrm>
            <a:off x="1947041" y="559676"/>
            <a:ext cx="1355972" cy="235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620" y="3058511"/>
            <a:ext cx="4327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electrical energy                    </a:t>
            </a:r>
            <a:r>
              <a:rPr lang="en-AU" sz="1600" b="1" dirty="0">
                <a:solidFill>
                  <a:srgbClr val="FF0000"/>
                </a:solidFill>
              </a:rPr>
              <a:t>thermal</a:t>
            </a:r>
            <a:r>
              <a:rPr lang="en-AU" sz="1600" dirty="0"/>
              <a:t> / </a:t>
            </a:r>
            <a:r>
              <a:rPr lang="en-AU" sz="1600" b="1" dirty="0">
                <a:solidFill>
                  <a:schemeClr val="accent2">
                    <a:lumMod val="75000"/>
                  </a:schemeClr>
                </a:solidFill>
              </a:rPr>
              <a:t>light</a:t>
            </a:r>
            <a:r>
              <a:rPr lang="en-AU" sz="1600" dirty="0"/>
              <a:t> energy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78117" y="3247696"/>
            <a:ext cx="551795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63007" y="1379483"/>
            <a:ext cx="142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i="1" dirty="0">
                <a:solidFill>
                  <a:srgbClr val="FF0000"/>
                </a:solidFill>
              </a:rPr>
              <a:t>hot</a:t>
            </a:r>
            <a:r>
              <a:rPr lang="en-AU" sz="1600" dirty="0"/>
              <a:t> filament</a:t>
            </a:r>
          </a:p>
          <a:p>
            <a:r>
              <a:rPr lang="en-AU" sz="1600" dirty="0"/>
              <a:t>   resistance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AU" sz="1600" dirty="0"/>
              <a:t>   current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2632841" y="1794982"/>
            <a:ext cx="930166" cy="3885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589401"/>
              </p:ext>
            </p:extLst>
          </p:nvPr>
        </p:nvGraphicFramePr>
        <p:xfrm>
          <a:off x="2178817" y="3342454"/>
          <a:ext cx="723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4" imgW="723600" imgH="291960" progId="Equation.DSMT4">
                  <p:embed/>
                </p:oleObj>
              </mc:Choice>
              <mc:Fallback>
                <p:oleObj name="Equation" r:id="rId4" imgW="723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8817" y="3342454"/>
                        <a:ext cx="723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 descr="Image result for clipart devil h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3" y="1277005"/>
            <a:ext cx="895005" cy="11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33255"/>
              </p:ext>
            </p:extLst>
          </p:nvPr>
        </p:nvGraphicFramePr>
        <p:xfrm>
          <a:off x="770430" y="2367620"/>
          <a:ext cx="723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7" imgW="723600" imgH="291960" progId="Equation.DSMT4">
                  <p:embed/>
                </p:oleObj>
              </mc:Choice>
              <mc:Fallback>
                <p:oleObj name="Equation" r:id="rId7" imgW="723600" imgH="2919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430" y="2367620"/>
                        <a:ext cx="723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 descr="Image result for image batter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50" y="4067523"/>
            <a:ext cx="1198306" cy="8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mage result for image variable power suppl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52" y="3941398"/>
            <a:ext cx="1178692" cy="117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79486" y="5746549"/>
            <a:ext cx="120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battery </a:t>
            </a:r>
            <a:r>
              <a:rPr lang="en-AU" sz="1600" dirty="0" err="1"/>
              <a:t>emf</a:t>
            </a:r>
            <a:r>
              <a:rPr lang="en-AU" sz="1600" dirty="0"/>
              <a:t> 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74079" y="5076515"/>
            <a:ext cx="924911" cy="685801"/>
            <a:chOff x="323193" y="1237593"/>
            <a:chExt cx="924911" cy="685801"/>
          </a:xfrm>
        </p:grpSpPr>
        <p:grpSp>
          <p:nvGrpSpPr>
            <p:cNvPr id="19" name="Group 18"/>
            <p:cNvGrpSpPr/>
            <p:nvPr/>
          </p:nvGrpSpPr>
          <p:grpSpPr>
            <a:xfrm>
              <a:off x="743607" y="1403132"/>
              <a:ext cx="84083" cy="520262"/>
              <a:chOff x="735724" y="1663263"/>
              <a:chExt cx="84083" cy="52026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819807" y="1663263"/>
                <a:ext cx="0" cy="5202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5724" y="1773138"/>
                <a:ext cx="0" cy="2427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11924" y="12375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23193" y="1623848"/>
              <a:ext cx="4099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38200" y="1634358"/>
              <a:ext cx="4099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410610" y="5268330"/>
            <a:ext cx="84083" cy="520262"/>
            <a:chOff x="735724" y="1663263"/>
            <a:chExt cx="84083" cy="52026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19807" y="1663263"/>
              <a:ext cx="0" cy="5202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5724" y="1773138"/>
              <a:ext cx="0" cy="242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990196" y="5489046"/>
            <a:ext cx="409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05203" y="5483790"/>
            <a:ext cx="409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63465" y="5305114"/>
            <a:ext cx="386255" cy="386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8741" y="5770198"/>
            <a:ext cx="1219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variable </a:t>
            </a:r>
            <a:r>
              <a:rPr lang="en-AU" sz="1600" dirty="0" err="1"/>
              <a:t>emf</a:t>
            </a:r>
            <a:endParaRPr lang="en-US" sz="16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466197" y="3965046"/>
            <a:ext cx="16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87872" y="44905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824659" y="4866308"/>
            <a:ext cx="16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47397" y="50239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76778"/>
              </p:ext>
            </p:extLst>
          </p:nvPr>
        </p:nvGraphicFramePr>
        <p:xfrm>
          <a:off x="1691618" y="6103171"/>
          <a:ext cx="736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11" imgW="736560" imgH="241200" progId="Equation.DSMT4">
                  <p:embed/>
                </p:oleObj>
              </mc:Choice>
              <mc:Fallback>
                <p:oleObj name="Equation" r:id="rId11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1618" y="6103171"/>
                        <a:ext cx="736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" name="Object 2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222815"/>
              </p:ext>
            </p:extLst>
          </p:nvPr>
        </p:nvGraphicFramePr>
        <p:xfrm>
          <a:off x="2861113" y="6087187"/>
          <a:ext cx="1282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13" imgW="1282680" imgH="304560" progId="Equation.DSMT4">
                  <p:embed/>
                </p:oleObj>
              </mc:Choice>
              <mc:Fallback>
                <p:oleObj name="Equation" r:id="rId13" imgW="1282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61113" y="6087187"/>
                        <a:ext cx="1282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936535" y="37653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0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9938" y="1308538"/>
            <a:ext cx="1445173" cy="283780"/>
            <a:chOff x="1079938" y="1308538"/>
            <a:chExt cx="1445173" cy="283780"/>
          </a:xfrm>
        </p:grpSpPr>
        <p:sp>
          <p:nvSpPr>
            <p:cNvPr id="4" name="Rectangle 3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endCxn id="4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201921" y="2375338"/>
            <a:ext cx="1445173" cy="283780"/>
            <a:chOff x="1079938" y="1308538"/>
            <a:chExt cx="1445173" cy="283780"/>
          </a:xfrm>
        </p:grpSpPr>
        <p:sp>
          <p:nvSpPr>
            <p:cNvPr id="10" name="Rectangle 9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endCxn id="10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1726327" y="2506718"/>
            <a:ext cx="7330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82413" y="2885090"/>
            <a:ext cx="5517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404244" y="3066393"/>
            <a:ext cx="1040524" cy="386256"/>
            <a:chOff x="1855076" y="6253655"/>
            <a:chExt cx="1271753" cy="433552"/>
          </a:xfrm>
        </p:grpSpPr>
        <p:grpSp>
          <p:nvGrpSpPr>
            <p:cNvPr id="17" name="Group 16"/>
            <p:cNvGrpSpPr/>
            <p:nvPr/>
          </p:nvGrpSpPr>
          <p:grpSpPr>
            <a:xfrm>
              <a:off x="1855076" y="6253655"/>
              <a:ext cx="1271753" cy="433552"/>
              <a:chOff x="331076" y="6282558"/>
              <a:chExt cx="1271753" cy="43355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48862" y="6282558"/>
                <a:ext cx="433552" cy="4335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31076" y="6479627"/>
                <a:ext cx="4099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192925" y="6482255"/>
                <a:ext cx="4099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296510" y="625794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V</a:t>
              </a:r>
              <a:endParaRPr lang="en-US" dirty="0"/>
            </a:p>
          </p:txBody>
        </p:sp>
      </p:grpSp>
      <p:cxnSp>
        <p:nvCxnSpPr>
          <p:cNvPr id="23" name="Straight Connector 22"/>
          <p:cNvCxnSpPr/>
          <p:nvPr/>
        </p:nvCxnSpPr>
        <p:spPr>
          <a:xfrm rot="5400000">
            <a:off x="2036379" y="2879836"/>
            <a:ext cx="7330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079530" y="2890347"/>
            <a:ext cx="7330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40680" y="2323982"/>
            <a:ext cx="1040524" cy="390317"/>
            <a:chOff x="2611825" y="4144900"/>
            <a:chExt cx="1040524" cy="390317"/>
          </a:xfrm>
        </p:grpSpPr>
        <p:grpSp>
          <p:nvGrpSpPr>
            <p:cNvPr id="27" name="Group 26"/>
            <p:cNvGrpSpPr/>
            <p:nvPr/>
          </p:nvGrpSpPr>
          <p:grpSpPr>
            <a:xfrm>
              <a:off x="2611825" y="4148961"/>
              <a:ext cx="1040524" cy="386256"/>
              <a:chOff x="331076" y="6282558"/>
              <a:chExt cx="1271753" cy="43355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48862" y="6282558"/>
                <a:ext cx="433552" cy="4335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331076" y="6479627"/>
                <a:ext cx="4099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92925" y="6482255"/>
                <a:ext cx="4099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972998" y="41449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  <a:endParaRPr lang="en-US" dirty="0"/>
            </a:p>
          </p:txBody>
        </p:sp>
      </p:grp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673248"/>
              </p:ext>
            </p:extLst>
          </p:nvPr>
        </p:nvGraphicFramePr>
        <p:xfrm>
          <a:off x="2838122" y="2108365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8122" y="2108365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311744"/>
              </p:ext>
            </p:extLst>
          </p:nvPr>
        </p:nvGraphicFramePr>
        <p:xfrm>
          <a:off x="2768272" y="3544559"/>
          <a:ext cx="31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8272" y="3544559"/>
                        <a:ext cx="31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13982"/>
              </p:ext>
            </p:extLst>
          </p:nvPr>
        </p:nvGraphicFramePr>
        <p:xfrm>
          <a:off x="1367330" y="2936055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7" imgW="139680" imgH="190440" progId="Equation.DSMT4">
                  <p:embed/>
                </p:oleObj>
              </mc:Choice>
              <mc:Fallback>
                <p:oleObj name="Equation" r:id="rId7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7330" y="2936055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95703" y="21283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64523" y="2864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014308"/>
              </p:ext>
            </p:extLst>
          </p:nvPr>
        </p:nvGraphicFramePr>
        <p:xfrm>
          <a:off x="3944938" y="2603500"/>
          <a:ext cx="66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9" imgW="660240" imgH="507960" progId="Equation.DSMT4">
                  <p:embed/>
                </p:oleObj>
              </mc:Choice>
              <mc:Fallback>
                <p:oleObj name="Equation" r:id="rId9" imgW="660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44938" y="2603500"/>
                        <a:ext cx="660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03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09446" y="867105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>
            <a:off x="2152074" y="1581726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/>
          <p:cNvSpPr/>
          <p:nvPr/>
        </p:nvSpPr>
        <p:spPr>
          <a:xfrm>
            <a:off x="709446" y="1032643"/>
            <a:ext cx="2908738" cy="1991006"/>
          </a:xfrm>
          <a:custGeom>
            <a:avLst/>
            <a:gdLst>
              <a:gd name="connsiteX0" fmla="*/ 0 w 2908738"/>
              <a:gd name="connsiteY0" fmla="*/ 1986455 h 1991006"/>
              <a:gd name="connsiteX1" fmla="*/ 1001110 w 2908738"/>
              <a:gd name="connsiteY1" fmla="*/ 1891862 h 1991006"/>
              <a:gd name="connsiteX2" fmla="*/ 2215055 w 2908738"/>
              <a:gd name="connsiteY2" fmla="*/ 1316421 h 1991006"/>
              <a:gd name="connsiteX3" fmla="*/ 2908738 w 2908738"/>
              <a:gd name="connsiteY3" fmla="*/ 0 h 199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738" h="1991006">
                <a:moveTo>
                  <a:pt x="0" y="1986455"/>
                </a:moveTo>
                <a:cubicBezTo>
                  <a:pt x="315967" y="1994994"/>
                  <a:pt x="631934" y="2003534"/>
                  <a:pt x="1001110" y="1891862"/>
                </a:cubicBezTo>
                <a:cubicBezTo>
                  <a:pt x="1370286" y="1780190"/>
                  <a:pt x="1897117" y="1631731"/>
                  <a:pt x="2215055" y="1316421"/>
                </a:cubicBezTo>
                <a:cubicBezTo>
                  <a:pt x="2532993" y="1001111"/>
                  <a:pt x="2720865" y="500555"/>
                  <a:pt x="2908738" y="0"/>
                </a:cubicBez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860493"/>
              </p:ext>
            </p:extLst>
          </p:nvPr>
        </p:nvGraphicFramePr>
        <p:xfrm>
          <a:off x="441761" y="959016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3" imgW="177480" imgH="203040" progId="Equation.DSMT4">
                  <p:embed/>
                </p:oleObj>
              </mc:Choice>
              <mc:Fallback>
                <p:oleObj name="Equation" r:id="rId3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761" y="959016"/>
                        <a:ext cx="177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193664"/>
              </p:ext>
            </p:extLst>
          </p:nvPr>
        </p:nvGraphicFramePr>
        <p:xfrm>
          <a:off x="3443833" y="3135424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5" imgW="139680" imgH="190440" progId="Equation.DSMT4">
                  <p:embed/>
                </p:oleObj>
              </mc:Choice>
              <mc:Fallback>
                <p:oleObj name="Equation" r:id="rId5" imgW="139680" imgH="1904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3833" y="3135424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2853556" y="1458314"/>
            <a:ext cx="677917" cy="1119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39811" y="1923395"/>
            <a:ext cx="0" cy="109570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91556" y="2806264"/>
            <a:ext cx="0" cy="20758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450425" y="2609194"/>
            <a:ext cx="1237593" cy="449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936158"/>
              </p:ext>
            </p:extLst>
          </p:nvPr>
        </p:nvGraphicFramePr>
        <p:xfrm>
          <a:off x="1407128" y="427968"/>
          <a:ext cx="256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7" imgW="2565360" imgH="507960" progId="Equation.DSMT4">
                  <p:embed/>
                </p:oleObj>
              </mc:Choice>
              <mc:Fallback>
                <p:oleObj name="Equation" r:id="rId7" imgW="2565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7128" y="427968"/>
                        <a:ext cx="2565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84887" y="3097924"/>
            <a:ext cx="1889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small slope </a:t>
            </a:r>
          </a:p>
          <a:p>
            <a:r>
              <a:rPr lang="en-AU" sz="1600" dirty="0">
                <a:sym typeface="Wingdings" panose="05000000000000000000" pitchFamily="2" charset="2"/>
              </a:rPr>
              <a:t>    small resistance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376448" y="1752599"/>
            <a:ext cx="186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large slope </a:t>
            </a:r>
          </a:p>
          <a:p>
            <a:r>
              <a:rPr lang="en-AU" sz="1600" dirty="0">
                <a:sym typeface="Wingdings" panose="05000000000000000000" pitchFamily="2" charset="2"/>
              </a:rPr>
              <a:t>    large resistance</a:t>
            </a:r>
            <a:endParaRPr lang="en-US" sz="1600" dirty="0"/>
          </a:p>
        </p:txBody>
      </p:sp>
      <p:pic>
        <p:nvPicPr>
          <p:cNvPr id="29" name="Picture 2" descr="Image result for image incandescent light glob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2" t="12889" r="37452"/>
          <a:stretch/>
        </p:blipFill>
        <p:spPr bwMode="auto">
          <a:xfrm>
            <a:off x="1143000" y="1395247"/>
            <a:ext cx="882869" cy="89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90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09449" y="2612549"/>
            <a:ext cx="2659117" cy="97411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17331" y="1631734"/>
            <a:ext cx="2246586" cy="193127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09446" y="1426784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>
            <a:off x="2144191" y="2149288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497011"/>
              </p:ext>
            </p:extLst>
          </p:nvPr>
        </p:nvGraphicFramePr>
        <p:xfrm>
          <a:off x="441761" y="1518695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3" imgW="177480" imgH="203040" progId="Equation.DSMT4">
                  <p:embed/>
                </p:oleObj>
              </mc:Choice>
              <mc:Fallback>
                <p:oleObj name="Equation" r:id="rId3" imgW="17748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761" y="1518695"/>
                        <a:ext cx="177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71380"/>
              </p:ext>
            </p:extLst>
          </p:nvPr>
        </p:nvGraphicFramePr>
        <p:xfrm>
          <a:off x="3443833" y="3695103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5" imgW="139680" imgH="190440" progId="Equation.DSMT4">
                  <p:embed/>
                </p:oleObj>
              </mc:Choice>
              <mc:Fallback>
                <p:oleObj name="Equation" r:id="rId5" imgW="139680" imgH="1904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3833" y="3695103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059854"/>
              </p:ext>
            </p:extLst>
          </p:nvPr>
        </p:nvGraphicFramePr>
        <p:xfrm>
          <a:off x="1653902" y="327412"/>
          <a:ext cx="2057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7" imgW="2057400" imgH="787320" progId="Equation.DSMT4">
                  <p:embed/>
                </p:oleObj>
              </mc:Choice>
              <mc:Fallback>
                <p:oleObj name="Equation" r:id="rId7" imgW="2057400" imgH="78732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3902" y="327412"/>
                        <a:ext cx="2057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45373" y="1326932"/>
            <a:ext cx="186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large slope </a:t>
            </a:r>
          </a:p>
          <a:p>
            <a:r>
              <a:rPr lang="en-AU" sz="1600" dirty="0">
                <a:sym typeface="Wingdings" panose="05000000000000000000" pitchFamily="2" charset="2"/>
              </a:rPr>
              <a:t>    large resistance</a:t>
            </a:r>
            <a:endParaRPr lang="en-US" sz="1600" dirty="0"/>
          </a:p>
        </p:txBody>
      </p:sp>
      <p:pic>
        <p:nvPicPr>
          <p:cNvPr id="15" name="Picture 14" descr="Image result for image resisto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54" y="1284891"/>
            <a:ext cx="1371211" cy="7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2020" y="361030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(0,0)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397467" y="2356948"/>
            <a:ext cx="1889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small slope </a:t>
            </a:r>
          </a:p>
          <a:p>
            <a:r>
              <a:rPr lang="en-AU" sz="1600" dirty="0">
                <a:sym typeface="Wingdings" panose="05000000000000000000" pitchFamily="2" charset="2"/>
              </a:rPr>
              <a:t>    small resistance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1469" y="4059620"/>
            <a:ext cx="340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Equation of straight line through origin</a:t>
            </a:r>
            <a:endParaRPr lang="en-US" sz="1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947738"/>
              </p:ext>
            </p:extLst>
          </p:nvPr>
        </p:nvGraphicFramePr>
        <p:xfrm>
          <a:off x="1989138" y="4533900"/>
          <a:ext cx="149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10" imgW="1498320" imgH="241200" progId="Equation.DSMT4">
                  <p:embed/>
                </p:oleObj>
              </mc:Choice>
              <mc:Fallback>
                <p:oleObj name="Equation" r:id="rId10" imgW="1498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9138" y="4533900"/>
                        <a:ext cx="149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87820" y="4863662"/>
            <a:ext cx="3894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dirty="0"/>
              <a:t> is the constant of proportionality and corresponds to the slope of the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dirty="0"/>
              <a:t> vs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1600" dirty="0"/>
              <a:t> straight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979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6200000">
            <a:off x="2060028" y="2383222"/>
            <a:ext cx="1445173" cy="283780"/>
            <a:chOff x="1079938" y="1308538"/>
            <a:chExt cx="1445173" cy="283780"/>
          </a:xfrm>
        </p:grpSpPr>
        <p:sp>
          <p:nvSpPr>
            <p:cNvPr id="5" name="Rectangle 4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endCxn id="5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H="1">
            <a:off x="622735" y="1789386"/>
            <a:ext cx="21519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09597" y="3242441"/>
            <a:ext cx="21519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29304" y="1788073"/>
            <a:ext cx="1313" cy="66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02018" y="2459422"/>
            <a:ext cx="433552" cy="120869"/>
            <a:chOff x="709448" y="1915510"/>
            <a:chExt cx="433552" cy="1208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09448" y="1915510"/>
              <a:ext cx="433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17612" y="2036379"/>
              <a:ext cx="222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 flipH="1" flipV="1">
            <a:off x="616166" y="2586860"/>
            <a:ext cx="1313" cy="66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55831" y="1781503"/>
            <a:ext cx="488731" cy="7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098835"/>
              </p:ext>
            </p:extLst>
          </p:nvPr>
        </p:nvGraphicFramePr>
        <p:xfrm>
          <a:off x="186446" y="2428492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446" y="2428492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3190" y="21362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891590"/>
              </p:ext>
            </p:extLst>
          </p:nvPr>
        </p:nvGraphicFramePr>
        <p:xfrm>
          <a:off x="2688346" y="2400027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quation" r:id="rId5" imgW="177480" imgH="190440" progId="Equation.DSMT4">
                  <p:embed/>
                </p:oleObj>
              </mc:Choice>
              <mc:Fallback>
                <p:oleObj name="Equation" r:id="rId5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8346" y="2400027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65080" y="324769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619700" y="3250324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606563" y="136108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80846" y="141101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</a:t>
            </a:r>
            <a:endParaRPr lang="en-US" sz="1600" dirty="0"/>
          </a:p>
        </p:txBody>
      </p:sp>
      <p:sp>
        <p:nvSpPr>
          <p:cNvPr id="27" name="Oval 26"/>
          <p:cNvSpPr/>
          <p:nvPr/>
        </p:nvSpPr>
        <p:spPr>
          <a:xfrm>
            <a:off x="2735314" y="177362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7479" y="177624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6458" y="321353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43197" y="321616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22280" y="2041634"/>
            <a:ext cx="1505607" cy="101687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>
            <a:off x="1675084" y="2041634"/>
            <a:ext cx="524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57450" y="3061138"/>
            <a:ext cx="524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65658"/>
              </p:ext>
            </p:extLst>
          </p:nvPr>
        </p:nvGraphicFramePr>
        <p:xfrm>
          <a:off x="1548631" y="1446213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Equation" r:id="rId7" imgW="139680" imgH="190440" progId="Equation.DSMT4">
                  <p:embed/>
                </p:oleObj>
              </mc:Choice>
              <mc:Fallback>
                <p:oleObj name="Equation" r:id="rId7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8631" y="1446213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3334404" y="1781503"/>
            <a:ext cx="0" cy="145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22024" y="1789386"/>
            <a:ext cx="50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824651" y="3242442"/>
            <a:ext cx="50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513486" y="3247696"/>
            <a:ext cx="425669" cy="359980"/>
            <a:chOff x="717331" y="3397469"/>
            <a:chExt cx="425669" cy="3599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7331" y="3594538"/>
              <a:ext cx="4256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65004" y="3675994"/>
              <a:ext cx="3198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20367" y="3757449"/>
              <a:ext cx="1985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922283" y="3397469"/>
              <a:ext cx="0" cy="189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915507" y="3326524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 V</a:t>
            </a:r>
            <a:endParaRPr lang="en-US" sz="1600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106600"/>
              </p:ext>
            </p:extLst>
          </p:nvPr>
        </p:nvGraphicFramePr>
        <p:xfrm>
          <a:off x="3066718" y="2398275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quation" r:id="rId9" imgW="634680" imgH="241200" progId="Equation.DSMT4">
                  <p:embed/>
                </p:oleObj>
              </mc:Choice>
              <mc:Fallback>
                <p:oleObj name="Equation" r:id="rId9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6718" y="2398275"/>
                        <a:ext cx="6350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V="1">
            <a:off x="4122683" y="1805152"/>
            <a:ext cx="0" cy="145042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95345" y="1839311"/>
            <a:ext cx="0" cy="145042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43515"/>
              </p:ext>
            </p:extLst>
          </p:nvPr>
        </p:nvGraphicFramePr>
        <p:xfrm>
          <a:off x="4041118" y="2491555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41118" y="2491555"/>
                        <a:ext cx="152400" cy="165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381972"/>
              </p:ext>
            </p:extLst>
          </p:nvPr>
        </p:nvGraphicFramePr>
        <p:xfrm>
          <a:off x="4737867" y="2480388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Equation" r:id="rId13" imgW="177480" imgH="203040" progId="Equation.DSMT4">
                  <p:embed/>
                </p:oleObj>
              </mc:Choice>
              <mc:Fallback>
                <p:oleObj name="Equation" r:id="rId13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37867" y="2480388"/>
                        <a:ext cx="177800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527835"/>
              </p:ext>
            </p:extLst>
          </p:nvPr>
        </p:nvGraphicFramePr>
        <p:xfrm>
          <a:off x="3839122" y="3346724"/>
          <a:ext cx="135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15" imgW="1358640" imgH="457200" progId="Equation.DSMT4">
                  <p:embed/>
                </p:oleObj>
              </mc:Choice>
              <mc:Fallback>
                <p:oleObj name="Equation" r:id="rId15" imgW="1358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39122" y="3346724"/>
                        <a:ext cx="1358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34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6200000">
            <a:off x="2060028" y="2383222"/>
            <a:ext cx="1445173" cy="283780"/>
            <a:chOff x="1079938" y="1308538"/>
            <a:chExt cx="1445173" cy="283780"/>
          </a:xfrm>
        </p:grpSpPr>
        <p:sp>
          <p:nvSpPr>
            <p:cNvPr id="5" name="Rectangle 4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endCxn id="5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H="1">
            <a:off x="622735" y="1789386"/>
            <a:ext cx="21519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09597" y="3242441"/>
            <a:ext cx="21519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29304" y="1788073"/>
            <a:ext cx="1313" cy="66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02018" y="2459422"/>
            <a:ext cx="433552" cy="120869"/>
            <a:chOff x="709448" y="1915510"/>
            <a:chExt cx="433552" cy="1208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09448" y="1915510"/>
              <a:ext cx="433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17612" y="2036379"/>
              <a:ext cx="222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 flipH="1" flipV="1">
            <a:off x="616166" y="2586860"/>
            <a:ext cx="1313" cy="66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26320" y="1789385"/>
            <a:ext cx="488731" cy="7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86446" y="2428492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446" y="2428492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3190" y="21362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688346" y="2400027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" name="Equation" r:id="rId5" imgW="177480" imgH="190440" progId="Equation.DSMT4">
                  <p:embed/>
                </p:oleObj>
              </mc:Choice>
              <mc:Fallback>
                <p:oleObj name="Equation" r:id="rId5" imgW="177480" imgH="19044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8346" y="2400027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/>
          <p:cNvSpPr/>
          <p:nvPr/>
        </p:nvSpPr>
        <p:spPr>
          <a:xfrm>
            <a:off x="2735314" y="177362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7479" y="177624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6458" y="321353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43197" y="321616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086697"/>
              </p:ext>
            </p:extLst>
          </p:nvPr>
        </p:nvGraphicFramePr>
        <p:xfrm>
          <a:off x="928688" y="1449388"/>
          <a:ext cx="495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Equation" r:id="rId7" imgW="495000" imgH="279360" progId="Equation.DSMT4">
                  <p:embed/>
                </p:oleObj>
              </mc:Choice>
              <mc:Fallback>
                <p:oleObj name="Equation" r:id="rId7" imgW="495000" imgH="279360" progId="Equation.DSMT4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8688" y="1449388"/>
                        <a:ext cx="495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1513486" y="3247696"/>
            <a:ext cx="425669" cy="359980"/>
            <a:chOff x="717331" y="3397469"/>
            <a:chExt cx="425669" cy="3599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7331" y="3594538"/>
              <a:ext cx="4256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65004" y="3675994"/>
              <a:ext cx="3198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20367" y="3757449"/>
              <a:ext cx="1985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922283" y="3397469"/>
              <a:ext cx="0" cy="189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915507" y="3326524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 V</a:t>
            </a:r>
            <a:endParaRPr lang="en-US" sz="1600" dirty="0"/>
          </a:p>
        </p:txBody>
      </p:sp>
      <p:sp>
        <p:nvSpPr>
          <p:cNvPr id="2" name="Oval 1"/>
          <p:cNvSpPr/>
          <p:nvPr/>
        </p:nvSpPr>
        <p:spPr>
          <a:xfrm>
            <a:off x="1608083" y="1726324"/>
            <a:ext cx="118241" cy="118800"/>
          </a:xfrm>
          <a:prstGeom prst="ellipse">
            <a:avLst/>
          </a:prstGeom>
          <a:solidFill>
            <a:srgbClr val="B9059F"/>
          </a:solidFill>
          <a:ln>
            <a:solidFill>
              <a:srgbClr val="B905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29858" y="1776247"/>
            <a:ext cx="488731" cy="7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37138" y="1820917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J</a:t>
            </a:r>
            <a:endParaRPr lang="en-US" dirty="0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263510"/>
              </p:ext>
            </p:extLst>
          </p:nvPr>
        </p:nvGraphicFramePr>
        <p:xfrm>
          <a:off x="1901825" y="1458913"/>
          <a:ext cx="508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Equation" r:id="rId9" imgW="507960" imgH="279360" progId="Equation.DSMT4">
                  <p:embed/>
                </p:oleObj>
              </mc:Choice>
              <mc:Fallback>
                <p:oleObj name="Equation" r:id="rId9" imgW="507960" imgH="279360" progId="Equation.DSMT4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1825" y="1458913"/>
                        <a:ext cx="508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625960"/>
              </p:ext>
            </p:extLst>
          </p:nvPr>
        </p:nvGraphicFramePr>
        <p:xfrm>
          <a:off x="3613040" y="1572993"/>
          <a:ext cx="85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Equation" r:id="rId11" imgW="850680" imgH="457200" progId="Equation.DSMT4">
                  <p:embed/>
                </p:oleObj>
              </mc:Choice>
              <mc:Fallback>
                <p:oleObj name="Equation" r:id="rId11" imgW="850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3040" y="1572993"/>
                        <a:ext cx="850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712430"/>
              </p:ext>
            </p:extLst>
          </p:nvPr>
        </p:nvGraphicFramePr>
        <p:xfrm>
          <a:off x="3663184" y="3384112"/>
          <a:ext cx="1003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Equation" r:id="rId13" imgW="1002960" imgH="304560" progId="Equation.DSMT4">
                  <p:embed/>
                </p:oleObj>
              </mc:Choice>
              <mc:Fallback>
                <p:oleObj name="Equation" r:id="rId13" imgW="1002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63184" y="3384112"/>
                        <a:ext cx="1003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669008"/>
              </p:ext>
            </p:extLst>
          </p:nvPr>
        </p:nvGraphicFramePr>
        <p:xfrm>
          <a:off x="3137448" y="2816281"/>
          <a:ext cx="241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15" imgW="241200" imgH="177480" progId="Equation.DSMT4">
                  <p:embed/>
                </p:oleObj>
              </mc:Choice>
              <mc:Fallback>
                <p:oleObj name="Equation" r:id="rId15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37448" y="2816281"/>
                        <a:ext cx="241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73821" y="2561895"/>
            <a:ext cx="2136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at all point around the loop the current is the same</a:t>
            </a:r>
            <a:endParaRPr lang="en-US" sz="1600" dirty="0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956658"/>
              </p:ext>
            </p:extLst>
          </p:nvPr>
        </p:nvGraphicFramePr>
        <p:xfrm>
          <a:off x="3718143" y="2153253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17" imgW="850680" imgH="279360" progId="Equation.DSMT4">
                  <p:embed/>
                </p:oleObj>
              </mc:Choice>
              <mc:Fallback>
                <p:oleObj name="Equation" r:id="rId17" imgW="850680" imgH="2793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18143" y="2153253"/>
                        <a:ext cx="85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Oval 58"/>
          <p:cNvSpPr/>
          <p:nvPr/>
        </p:nvSpPr>
        <p:spPr>
          <a:xfrm>
            <a:off x="1760483" y="4393324"/>
            <a:ext cx="118241" cy="118800"/>
          </a:xfrm>
          <a:prstGeom prst="ellipse">
            <a:avLst/>
          </a:prstGeom>
          <a:solidFill>
            <a:srgbClr val="B9059F"/>
          </a:solidFill>
          <a:ln>
            <a:solidFill>
              <a:srgbClr val="B905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332186" y="4177862"/>
            <a:ext cx="446686" cy="2496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300655" y="4493172"/>
            <a:ext cx="472961" cy="315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870841" y="4280338"/>
            <a:ext cx="533400" cy="160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015381"/>
              </p:ext>
            </p:extLst>
          </p:nvPr>
        </p:nvGraphicFramePr>
        <p:xfrm>
          <a:off x="789426" y="4037560"/>
          <a:ext cx="495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Equation" r:id="rId19" imgW="495000" imgH="279360" progId="Equation.DSMT4">
                  <p:embed/>
                </p:oleObj>
              </mc:Choice>
              <mc:Fallback>
                <p:oleObj name="Equation" r:id="rId19" imgW="495000" imgH="279360" progId="Equation.DSMT4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9426" y="4037560"/>
                        <a:ext cx="495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374380"/>
              </p:ext>
            </p:extLst>
          </p:nvPr>
        </p:nvGraphicFramePr>
        <p:xfrm>
          <a:off x="692534" y="4717721"/>
          <a:ext cx="52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Equation" r:id="rId21" imgW="520560" imgH="279360" progId="Equation.DSMT4">
                  <p:embed/>
                </p:oleObj>
              </mc:Choice>
              <mc:Fallback>
                <p:oleObj name="Equation" r:id="rId21" imgW="520560" imgH="279360" progId="Equation.DSMT4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2534" y="4717721"/>
                        <a:ext cx="520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08875"/>
              </p:ext>
            </p:extLst>
          </p:nvPr>
        </p:nvGraphicFramePr>
        <p:xfrm>
          <a:off x="2427342" y="4192369"/>
          <a:ext cx="508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Equation" r:id="rId23" imgW="507960" imgH="279360" progId="Equation.DSMT4">
                  <p:embed/>
                </p:oleObj>
              </mc:Choice>
              <mc:Fallback>
                <p:oleObj name="Equation" r:id="rId23" imgW="507960" imgH="279360" progId="Equation.DSMT4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27342" y="4192369"/>
                        <a:ext cx="508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406226"/>
              </p:ext>
            </p:extLst>
          </p:nvPr>
        </p:nvGraphicFramePr>
        <p:xfrm>
          <a:off x="1925419" y="4622527"/>
          <a:ext cx="1193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" name="Equation" r:id="rId25" imgW="1193760" imgH="279360" progId="Equation.DSMT4">
                  <p:embed/>
                </p:oleObj>
              </mc:Choice>
              <mc:Fallback>
                <p:oleObj name="Equation" r:id="rId25" imgW="1193760" imgH="279360" progId="Equation.DSMT4">
                  <p:embed/>
                  <p:pic>
                    <p:nvPicPr>
                      <p:cNvPr id="58" name="Object 5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25419" y="4622527"/>
                        <a:ext cx="1193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090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63869" y="1342698"/>
            <a:ext cx="1445173" cy="283780"/>
            <a:chOff x="1079938" y="1308538"/>
            <a:chExt cx="1445173" cy="283780"/>
          </a:xfrm>
        </p:grpSpPr>
        <p:sp>
          <p:nvSpPr>
            <p:cNvPr id="5" name="Rectangle 4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endCxn id="5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1760478" y="1129861"/>
            <a:ext cx="488731" cy="7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382119"/>
              </p:ext>
            </p:extLst>
          </p:nvPr>
        </p:nvGraphicFramePr>
        <p:xfrm>
          <a:off x="1926295" y="855335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Equation" r:id="rId3" imgW="139680" imgH="190440" progId="Equation.DSMT4">
                  <p:embed/>
                </p:oleObj>
              </mc:Choice>
              <mc:Fallback>
                <p:oleObj name="Equation" r:id="rId3" imgW="139680" imgH="190440" progId="Equation.DSMT4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6295" y="855335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 rot="5400000">
            <a:off x="1708586" y="1211977"/>
            <a:ext cx="512380" cy="1044462"/>
            <a:chOff x="2974424" y="1933903"/>
            <a:chExt cx="512380" cy="146093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486804" y="1933903"/>
              <a:ext cx="0" cy="1458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974424" y="1941786"/>
              <a:ext cx="5044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977051" y="3394842"/>
              <a:ext cx="5044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>
            <a:off x="1991706" y="2385847"/>
            <a:ext cx="488731" cy="78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151" y="2207173"/>
            <a:ext cx="1347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loop direction</a:t>
            </a:r>
            <a:endParaRPr lang="en-US" sz="16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576997"/>
              </p:ext>
            </p:extLst>
          </p:nvPr>
        </p:nvGraphicFramePr>
        <p:xfrm>
          <a:off x="1771321" y="1897063"/>
          <a:ext cx="482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1321" y="1897063"/>
                        <a:ext cx="482600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04946" y="1781504"/>
            <a:ext cx="1231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voltage drop</a:t>
            </a:r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025475" y="1337442"/>
            <a:ext cx="1445173" cy="283780"/>
            <a:chOff x="1079938" y="1308538"/>
            <a:chExt cx="1445173" cy="283780"/>
          </a:xfrm>
        </p:grpSpPr>
        <p:sp>
          <p:nvSpPr>
            <p:cNvPr id="26" name="Rectangle 25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4522084" y="1124605"/>
            <a:ext cx="488731" cy="7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61065"/>
              </p:ext>
            </p:extLst>
          </p:nvPr>
        </p:nvGraphicFramePr>
        <p:xfrm>
          <a:off x="4687901" y="850079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7" imgW="139680" imgH="190440" progId="Equation.DSMT4">
                  <p:embed/>
                </p:oleObj>
              </mc:Choice>
              <mc:Fallback>
                <p:oleObj name="Equation" r:id="rId7" imgW="139680" imgH="1904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7901" y="850079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 rot="5400000">
            <a:off x="4470192" y="1206721"/>
            <a:ext cx="512380" cy="1044462"/>
            <a:chOff x="2974424" y="1933903"/>
            <a:chExt cx="512380" cy="146093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486804" y="1933903"/>
              <a:ext cx="0" cy="1458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2974424" y="1941786"/>
              <a:ext cx="5044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2977051" y="3394842"/>
              <a:ext cx="5044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H="1">
            <a:off x="4753312" y="2380591"/>
            <a:ext cx="488731" cy="78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3757" y="2201917"/>
            <a:ext cx="1347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loop direction</a:t>
            </a:r>
            <a:endParaRPr lang="en-US" sz="1600" dirty="0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336515"/>
              </p:ext>
            </p:extLst>
          </p:nvPr>
        </p:nvGraphicFramePr>
        <p:xfrm>
          <a:off x="4532927" y="1891807"/>
          <a:ext cx="482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8" imgW="482400" imgH="203040" progId="Equation.DSMT4">
                  <p:embed/>
                </p:oleObj>
              </mc:Choice>
              <mc:Fallback>
                <p:oleObj name="Equation" r:id="rId8" imgW="482400" imgH="20304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32927" y="1891807"/>
                        <a:ext cx="482600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966552" y="1776248"/>
            <a:ext cx="1231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voltage drop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763102" y="3781106"/>
            <a:ext cx="488731" cy="7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47533"/>
              </p:ext>
            </p:extLst>
          </p:nvPr>
        </p:nvGraphicFramePr>
        <p:xfrm>
          <a:off x="1928919" y="350658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10" imgW="139680" imgH="190440" progId="Equation.DSMT4">
                  <p:embed/>
                </p:oleObj>
              </mc:Choice>
              <mc:Fallback>
                <p:oleObj name="Equation" r:id="rId10" imgW="139680" imgH="1904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8919" y="3506580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 rot="5400000">
            <a:off x="1711210" y="3863222"/>
            <a:ext cx="512380" cy="1044462"/>
            <a:chOff x="2974424" y="1933903"/>
            <a:chExt cx="512380" cy="1460939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486804" y="1933903"/>
              <a:ext cx="0" cy="1458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2974424" y="1941786"/>
              <a:ext cx="5044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2977051" y="3394842"/>
              <a:ext cx="5044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1994330" y="5037092"/>
            <a:ext cx="488731" cy="78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4775" y="4858418"/>
            <a:ext cx="1347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loop direction</a:t>
            </a:r>
            <a:endParaRPr lang="en-US" sz="1600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77235"/>
              </p:ext>
            </p:extLst>
          </p:nvPr>
        </p:nvGraphicFramePr>
        <p:xfrm>
          <a:off x="1785938" y="4548188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11" imgW="457200" imgH="203040" progId="Equation.DSMT4">
                  <p:embed/>
                </p:oleObj>
              </mc:Choice>
              <mc:Fallback>
                <p:oleObj name="Equation" r:id="rId11" imgW="457200" imgH="20304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5938" y="4548188"/>
                        <a:ext cx="457200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838191" y="4440632"/>
            <a:ext cx="51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/>
              <a:t>emf</a:t>
            </a:r>
            <a:endParaRPr lang="en-US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24708" y="3775850"/>
            <a:ext cx="488731" cy="7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881567"/>
              </p:ext>
            </p:extLst>
          </p:nvPr>
        </p:nvGraphicFramePr>
        <p:xfrm>
          <a:off x="4690525" y="3501324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13" imgW="139680" imgH="190440" progId="Equation.DSMT4">
                  <p:embed/>
                </p:oleObj>
              </mc:Choice>
              <mc:Fallback>
                <p:oleObj name="Equation" r:id="rId13" imgW="139680" imgH="190440" progId="Equation.DSMT4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0525" y="3501324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58"/>
          <p:cNvGrpSpPr/>
          <p:nvPr/>
        </p:nvGrpSpPr>
        <p:grpSpPr>
          <a:xfrm rot="5400000">
            <a:off x="4472816" y="3857966"/>
            <a:ext cx="512380" cy="1044462"/>
            <a:chOff x="2974424" y="1933903"/>
            <a:chExt cx="512380" cy="1460939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3486804" y="1933903"/>
              <a:ext cx="0" cy="1458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974424" y="1941786"/>
              <a:ext cx="5044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2977051" y="3394842"/>
              <a:ext cx="5044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4755936" y="5031836"/>
            <a:ext cx="488731" cy="78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26381" y="4853162"/>
            <a:ext cx="1347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loop direction</a:t>
            </a:r>
            <a:endParaRPr lang="en-US" sz="1600" dirty="0"/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17980"/>
              </p:ext>
            </p:extLst>
          </p:nvPr>
        </p:nvGraphicFramePr>
        <p:xfrm>
          <a:off x="4554538" y="4543425"/>
          <a:ext cx="444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14" imgW="444240" imgH="203040" progId="Equation.DSMT4">
                  <p:embed/>
                </p:oleObj>
              </mc:Choice>
              <mc:Fallback>
                <p:oleObj name="Equation" r:id="rId14" imgW="444240" imgH="203040" progId="Equation.DSMT4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54538" y="4543425"/>
                        <a:ext cx="444500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68266" y="4427493"/>
            <a:ext cx="51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/>
              <a:t>emf</a:t>
            </a:r>
            <a:endParaRPr lang="en-US" sz="16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1204745" y="3911165"/>
            <a:ext cx="1470136" cy="433552"/>
            <a:chOff x="1204745" y="3911165"/>
            <a:chExt cx="1470136" cy="433552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 flipV="1">
              <a:off x="1535821" y="3806060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 flipV="1">
              <a:off x="2342492" y="3808689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 rot="5400000">
              <a:off x="1726322" y="4067506"/>
              <a:ext cx="433552" cy="120869"/>
              <a:chOff x="709448" y="1915510"/>
              <a:chExt cx="433552" cy="120869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709448" y="1915510"/>
                <a:ext cx="4335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817612" y="2036379"/>
                <a:ext cx="2224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/>
          <p:cNvGrpSpPr/>
          <p:nvPr/>
        </p:nvGrpSpPr>
        <p:grpSpPr>
          <a:xfrm>
            <a:off x="3903276" y="3905910"/>
            <a:ext cx="1470136" cy="433552"/>
            <a:chOff x="1204745" y="3911165"/>
            <a:chExt cx="1470136" cy="433552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 flipV="1">
              <a:off x="1535821" y="3806060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 flipV="1">
              <a:off x="2342492" y="3808689"/>
              <a:ext cx="1313" cy="663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rot="5400000">
              <a:off x="1726322" y="4067506"/>
              <a:ext cx="433552" cy="120869"/>
              <a:chOff x="709448" y="1915510"/>
              <a:chExt cx="433552" cy="120869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709448" y="1915510"/>
                <a:ext cx="4335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17612" y="2036379"/>
                <a:ext cx="2224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467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 flipV="1">
            <a:off x="1803835" y="1425466"/>
            <a:ext cx="1313" cy="66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76549" y="2096815"/>
            <a:ext cx="433552" cy="120869"/>
            <a:chOff x="709448" y="1915510"/>
            <a:chExt cx="433552" cy="12086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09448" y="1915510"/>
              <a:ext cx="433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17612" y="2036379"/>
              <a:ext cx="222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H="1" flipV="1">
            <a:off x="1790697" y="2224253"/>
            <a:ext cx="1313" cy="66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792010" y="141364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70989" y="285093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3241124" y="1443859"/>
            <a:ext cx="1313" cy="66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013838" y="2115208"/>
            <a:ext cx="433552" cy="120869"/>
            <a:chOff x="709448" y="1915510"/>
            <a:chExt cx="433552" cy="120869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09448" y="1915510"/>
              <a:ext cx="433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17612" y="2036379"/>
              <a:ext cx="222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 flipH="1" flipV="1">
            <a:off x="3227986" y="2218997"/>
            <a:ext cx="1313" cy="66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29299" y="143203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08278" y="286932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799897" y="1303285"/>
            <a:ext cx="1445173" cy="283780"/>
            <a:chOff x="1079938" y="1308538"/>
            <a:chExt cx="1445173" cy="283780"/>
          </a:xfrm>
        </p:grpSpPr>
        <p:sp>
          <p:nvSpPr>
            <p:cNvPr id="25" name="Rectangle 24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endCxn id="25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818289" y="2740574"/>
            <a:ext cx="1445173" cy="283780"/>
            <a:chOff x="1079938" y="1308538"/>
            <a:chExt cx="1445173" cy="283780"/>
          </a:xfrm>
        </p:grpSpPr>
        <p:sp>
          <p:nvSpPr>
            <p:cNvPr id="29" name="Rectangle 28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endCxn id="29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851339" y="1986455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18.0 V</a:t>
            </a:r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3494691" y="1989083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6.00 V</a:t>
            </a:r>
            <a:endParaRPr 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2144111" y="914400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2.00  </a:t>
            </a:r>
            <a:r>
              <a:rPr lang="el-GR" sz="1600" dirty="0"/>
              <a:t>Ω</a:t>
            </a:r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2154620" y="3100552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1.00  </a:t>
            </a:r>
            <a:r>
              <a:rPr lang="el-GR" sz="1600" dirty="0"/>
              <a:t>Ω</a:t>
            </a:r>
            <a:endParaRPr lang="en-US" sz="1600"/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956235" y="4470851"/>
            <a:ext cx="1313" cy="66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728949" y="5142200"/>
            <a:ext cx="433552" cy="120869"/>
            <a:chOff x="709448" y="1915510"/>
            <a:chExt cx="433552" cy="12086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709448" y="1915510"/>
              <a:ext cx="433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17612" y="2036379"/>
              <a:ext cx="222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H="1" flipV="1">
            <a:off x="1943097" y="5269638"/>
            <a:ext cx="1313" cy="66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44410" y="445902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23389" y="589631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3393524" y="4489244"/>
            <a:ext cx="1313" cy="66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166238" y="5160593"/>
            <a:ext cx="433552" cy="120869"/>
            <a:chOff x="709448" y="1915510"/>
            <a:chExt cx="433552" cy="120869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09448" y="1915510"/>
              <a:ext cx="433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7612" y="2036379"/>
              <a:ext cx="222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flipH="1" flipV="1">
            <a:off x="3380386" y="5264382"/>
            <a:ext cx="1313" cy="66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381699" y="4477419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60678" y="5914709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952297" y="4348670"/>
            <a:ext cx="1445173" cy="283780"/>
            <a:chOff x="1079938" y="1308538"/>
            <a:chExt cx="1445173" cy="283780"/>
          </a:xfrm>
        </p:grpSpPr>
        <p:sp>
          <p:nvSpPr>
            <p:cNvPr id="53" name="Rectangle 52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endCxn id="53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970689" y="5785959"/>
            <a:ext cx="1445173" cy="283780"/>
            <a:chOff x="1079938" y="1308538"/>
            <a:chExt cx="1445173" cy="283780"/>
          </a:xfrm>
        </p:grpSpPr>
        <p:sp>
          <p:nvSpPr>
            <p:cNvPr id="57" name="Rectangle 56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endCxn id="57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49015" y="5039722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sym typeface="Symbol" panose="05050102010706020507" pitchFamily="18" charset="2"/>
              </a:rPr>
              <a:t></a:t>
            </a:r>
            <a:r>
              <a:rPr lang="en-AU" sz="1600" baseline="-25000" dirty="0">
                <a:sym typeface="Symbol" panose="05050102010706020507" pitchFamily="18" charset="2"/>
              </a:rPr>
              <a:t>1</a:t>
            </a:r>
            <a:r>
              <a:rPr lang="en-AU" sz="1600" dirty="0">
                <a:sym typeface="Symbol" panose="05050102010706020507" pitchFamily="18" charset="2"/>
              </a:rPr>
              <a:t> = </a:t>
            </a:r>
            <a:r>
              <a:rPr lang="en-AU" sz="1600" dirty="0"/>
              <a:t>18.0 V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647091" y="5034468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ym typeface="Symbol" panose="05050102010706020507" pitchFamily="18" charset="2"/>
              </a:rPr>
              <a:t></a:t>
            </a:r>
            <a:r>
              <a:rPr lang="en-AU" sz="1600" baseline="-25000">
                <a:sym typeface="Symbol" panose="05050102010706020507" pitchFamily="18" charset="2"/>
              </a:rPr>
              <a:t>2</a:t>
            </a:r>
            <a:r>
              <a:rPr lang="en-AU" sz="1600">
                <a:sym typeface="Symbol" panose="05050102010706020507" pitchFamily="18" charset="2"/>
              </a:rPr>
              <a:t> = </a:t>
            </a:r>
            <a:r>
              <a:rPr lang="en-AU" sz="1600"/>
              <a:t>6.00 V</a:t>
            </a:r>
            <a:endParaRPr lang="en-US" sz="1600"/>
          </a:p>
        </p:txBody>
      </p:sp>
      <p:sp>
        <p:nvSpPr>
          <p:cNvPr id="62" name="TextBox 61"/>
          <p:cNvSpPr txBox="1"/>
          <p:nvPr/>
        </p:nvSpPr>
        <p:spPr>
          <a:xfrm>
            <a:off x="2091559" y="3959785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R</a:t>
            </a:r>
            <a:r>
              <a:rPr lang="en-AU" sz="1600" baseline="-25000"/>
              <a:t>1</a:t>
            </a:r>
            <a:r>
              <a:rPr lang="en-AU" sz="1600"/>
              <a:t> = 2.00  </a:t>
            </a:r>
            <a:r>
              <a:rPr lang="el-GR" sz="1600" dirty="0"/>
              <a:t>Ω</a:t>
            </a:r>
            <a:endParaRPr lang="en-US" sz="1600"/>
          </a:p>
        </p:txBody>
      </p:sp>
      <p:sp>
        <p:nvSpPr>
          <p:cNvPr id="63" name="TextBox 62"/>
          <p:cNvSpPr txBox="1"/>
          <p:nvPr/>
        </p:nvSpPr>
        <p:spPr>
          <a:xfrm>
            <a:off x="2307020" y="6145937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R</a:t>
            </a:r>
            <a:r>
              <a:rPr lang="en-AU" sz="1600" baseline="-25000"/>
              <a:t>2</a:t>
            </a:r>
            <a:r>
              <a:rPr lang="en-AU" sz="1600"/>
              <a:t> = 1.00  </a:t>
            </a:r>
            <a:r>
              <a:rPr lang="el-GR" sz="1600" dirty="0"/>
              <a:t>Ω</a:t>
            </a:r>
            <a:endParaRPr lang="en-US" sz="1600"/>
          </a:p>
        </p:txBody>
      </p:sp>
      <p:sp>
        <p:nvSpPr>
          <p:cNvPr id="64" name="Oval 63"/>
          <p:cNvSpPr/>
          <p:nvPr/>
        </p:nvSpPr>
        <p:spPr>
          <a:xfrm>
            <a:off x="2293883" y="4847897"/>
            <a:ext cx="764627" cy="7646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4" idx="2"/>
          </p:cNvCxnSpPr>
          <p:nvPr/>
        </p:nvCxnSpPr>
        <p:spPr>
          <a:xfrm flipV="1">
            <a:off x="2293883" y="4824248"/>
            <a:ext cx="7883" cy="40596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/>
          <p:cNvSpPr/>
          <p:nvPr/>
        </p:nvSpPr>
        <p:spPr>
          <a:xfrm>
            <a:off x="1362192" y="4091152"/>
            <a:ext cx="545435" cy="780393"/>
          </a:xfrm>
          <a:custGeom>
            <a:avLst/>
            <a:gdLst>
              <a:gd name="connsiteX0" fmla="*/ 9408 w 545435"/>
              <a:gd name="connsiteY0" fmla="*/ 780393 h 780393"/>
              <a:gd name="connsiteX1" fmla="*/ 72470 w 545435"/>
              <a:gd name="connsiteY1" fmla="*/ 236483 h 780393"/>
              <a:gd name="connsiteX2" fmla="*/ 545435 w 545435"/>
              <a:gd name="connsiteY2" fmla="*/ 0 h 78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435" h="780393">
                <a:moveTo>
                  <a:pt x="9408" y="780393"/>
                </a:moveTo>
                <a:cubicBezTo>
                  <a:pt x="-3730" y="573470"/>
                  <a:pt x="-16868" y="366548"/>
                  <a:pt x="72470" y="236483"/>
                </a:cubicBezTo>
                <a:cubicBezTo>
                  <a:pt x="161808" y="106417"/>
                  <a:pt x="353621" y="53208"/>
                  <a:pt x="54543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816400"/>
              </p:ext>
            </p:extLst>
          </p:nvPr>
        </p:nvGraphicFramePr>
        <p:xfrm>
          <a:off x="1540751" y="3960813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139680" imgH="190440" progId="Equation.DSMT4">
                  <p:embed/>
                </p:oleObj>
              </mc:Choice>
              <mc:Fallback>
                <p:oleObj name="Equation" r:id="rId3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751" y="3960813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68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</TotalTime>
  <Words>186</Words>
  <Application>Microsoft Office PowerPoint</Application>
  <PresentationFormat>Custom</PresentationFormat>
  <Paragraphs>80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40</cp:revision>
  <dcterms:created xsi:type="dcterms:W3CDTF">2017-07-26T09:31:16Z</dcterms:created>
  <dcterms:modified xsi:type="dcterms:W3CDTF">2019-01-05T21:32:04Z</dcterms:modified>
</cp:coreProperties>
</file>