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57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5400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6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4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3.wmf"/><Relationship Id="rId1" Type="http://schemas.openxmlformats.org/officeDocument/2006/relationships/image" Target="../media/image80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40.wmf"/><Relationship Id="rId7" Type="http://schemas.openxmlformats.org/officeDocument/2006/relationships/image" Target="../media/image143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32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6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7.wmf"/><Relationship Id="rId18" Type="http://schemas.openxmlformats.org/officeDocument/2006/relationships/image" Target="../media/image192.wmf"/><Relationship Id="rId3" Type="http://schemas.openxmlformats.org/officeDocument/2006/relationships/image" Target="../media/image4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17" Type="http://schemas.openxmlformats.org/officeDocument/2006/relationships/image" Target="../media/image191.wmf"/><Relationship Id="rId2" Type="http://schemas.openxmlformats.org/officeDocument/2006/relationships/image" Target="../media/image3.wmf"/><Relationship Id="rId16" Type="http://schemas.openxmlformats.org/officeDocument/2006/relationships/image" Target="../media/image190.wmf"/><Relationship Id="rId1" Type="http://schemas.openxmlformats.org/officeDocument/2006/relationships/image" Target="../media/image177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5" Type="http://schemas.openxmlformats.org/officeDocument/2006/relationships/image" Target="../media/image18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Relationship Id="rId14" Type="http://schemas.openxmlformats.org/officeDocument/2006/relationships/image" Target="../media/image18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4.wmf"/><Relationship Id="rId10" Type="http://schemas.openxmlformats.org/officeDocument/2006/relationships/image" Target="../media/image23.wmf"/><Relationship Id="rId4" Type="http://schemas.openxmlformats.org/officeDocument/2006/relationships/image" Target="../media/image3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2.wmf"/><Relationship Id="rId7" Type="http://schemas.openxmlformats.org/officeDocument/2006/relationships/image" Target="../media/image1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.wmf"/><Relationship Id="rId10" Type="http://schemas.openxmlformats.org/officeDocument/2006/relationships/image" Target="../media/image47.wmf"/><Relationship Id="rId4" Type="http://schemas.openxmlformats.org/officeDocument/2006/relationships/image" Target="../media/image3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3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D153-29E3-4F33-8DCC-C22C88E86A45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0333-538E-4766-9D6B-AE0928321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62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7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76.wmf"/><Relationship Id="rId7" Type="http://schemas.openxmlformats.org/officeDocument/2006/relationships/image" Target="../media/image71.wmf"/><Relationship Id="rId12" Type="http://schemas.openxmlformats.org/officeDocument/2006/relationships/image" Target="../media/image73.wmf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77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Relationship Id="rId22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" Type="http://schemas.openxmlformats.org/officeDocument/2006/relationships/oleObject" Target="../embeddings/oleObject82.bin"/><Relationship Id="rId21" Type="http://schemas.openxmlformats.org/officeDocument/2006/relationships/image" Target="../media/image86.w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84.wmf"/><Relationship Id="rId25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4.bin"/><Relationship Id="rId24" Type="http://schemas.openxmlformats.org/officeDocument/2006/relationships/oleObject" Target="../embeddings/oleObject91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image" Target="../media/image81.wmf"/><Relationship Id="rId19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107.bin"/><Relationship Id="rId3" Type="http://schemas.openxmlformats.org/officeDocument/2006/relationships/image" Target="../media/image113.jpeg"/><Relationship Id="rId21" Type="http://schemas.openxmlformats.org/officeDocument/2006/relationships/image" Target="../media/image112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7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129.bin"/><Relationship Id="rId3" Type="http://schemas.openxmlformats.org/officeDocument/2006/relationships/image" Target="../media/image137.jpeg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5" Type="http://schemas.openxmlformats.org/officeDocument/2006/relationships/image" Target="../media/image134.wmf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136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wmf"/><Relationship Id="rId10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eg"/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jpeg"/><Relationship Id="rId4" Type="http://schemas.openxmlformats.org/officeDocument/2006/relationships/image" Target="../media/image14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56.wmf"/><Relationship Id="rId3" Type="http://schemas.openxmlformats.org/officeDocument/2006/relationships/image" Target="../media/image146.jpeg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5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eg"/><Relationship Id="rId7" Type="http://schemas.openxmlformats.org/officeDocument/2006/relationships/image" Target="../media/image162.jpeg"/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jpeg"/><Relationship Id="rId5" Type="http://schemas.openxmlformats.org/officeDocument/2006/relationships/image" Target="../media/image160.jpeg"/><Relationship Id="rId4" Type="http://schemas.openxmlformats.org/officeDocument/2006/relationships/image" Target="../media/image15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49.bin"/><Relationship Id="rId3" Type="http://schemas.openxmlformats.org/officeDocument/2006/relationships/image" Target="../media/image168.png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3.wmf"/><Relationship Id="rId5" Type="http://schemas.openxmlformats.org/officeDocument/2006/relationships/image" Target="../media/image163.wmf"/><Relationship Id="rId15" Type="http://schemas.openxmlformats.org/officeDocument/2006/relationships/image" Target="../media/image166.wmf"/><Relationship Id="rId10" Type="http://schemas.openxmlformats.org/officeDocument/2006/relationships/oleObject" Target="../embeddings/oleObject1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4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5.emf"/><Relationship Id="rId10" Type="http://schemas.openxmlformats.org/officeDocument/2006/relationships/image" Target="../media/image14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8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75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161.bin"/><Relationship Id="rId26" Type="http://schemas.openxmlformats.org/officeDocument/2006/relationships/oleObject" Target="../embeddings/oleObject165.bin"/><Relationship Id="rId39" Type="http://schemas.openxmlformats.org/officeDocument/2006/relationships/image" Target="../media/image192.wmf"/><Relationship Id="rId3" Type="http://schemas.openxmlformats.org/officeDocument/2006/relationships/image" Target="../media/image193.png"/><Relationship Id="rId21" Type="http://schemas.openxmlformats.org/officeDocument/2006/relationships/image" Target="../media/image183.wmf"/><Relationship Id="rId34" Type="http://schemas.openxmlformats.org/officeDocument/2006/relationships/oleObject" Target="../embeddings/oleObject169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81.wmf"/><Relationship Id="rId25" Type="http://schemas.openxmlformats.org/officeDocument/2006/relationships/image" Target="../media/image185.wmf"/><Relationship Id="rId33" Type="http://schemas.openxmlformats.org/officeDocument/2006/relationships/image" Target="../media/image189.wmf"/><Relationship Id="rId38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29" Type="http://schemas.openxmlformats.org/officeDocument/2006/relationships/image" Target="../media/image187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78.wmf"/><Relationship Id="rId24" Type="http://schemas.openxmlformats.org/officeDocument/2006/relationships/oleObject" Target="../embeddings/oleObject164.bin"/><Relationship Id="rId32" Type="http://schemas.openxmlformats.org/officeDocument/2006/relationships/oleObject" Target="../embeddings/oleObject168.bin"/><Relationship Id="rId37" Type="http://schemas.openxmlformats.org/officeDocument/2006/relationships/image" Target="../media/image191.wmf"/><Relationship Id="rId5" Type="http://schemas.openxmlformats.org/officeDocument/2006/relationships/image" Target="../media/image177.wmf"/><Relationship Id="rId15" Type="http://schemas.openxmlformats.org/officeDocument/2006/relationships/image" Target="../media/image180.wmf"/><Relationship Id="rId23" Type="http://schemas.openxmlformats.org/officeDocument/2006/relationships/image" Target="../media/image184.wmf"/><Relationship Id="rId28" Type="http://schemas.openxmlformats.org/officeDocument/2006/relationships/oleObject" Target="../embeddings/oleObject166.bin"/><Relationship Id="rId36" Type="http://schemas.openxmlformats.org/officeDocument/2006/relationships/oleObject" Target="../embeddings/oleObject170.bin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82.wmf"/><Relationship Id="rId31" Type="http://schemas.openxmlformats.org/officeDocument/2006/relationships/image" Target="../media/image188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59.bin"/><Relationship Id="rId22" Type="http://schemas.openxmlformats.org/officeDocument/2006/relationships/oleObject" Target="../embeddings/oleObject163.bin"/><Relationship Id="rId27" Type="http://schemas.openxmlformats.org/officeDocument/2006/relationships/image" Target="../media/image186.wmf"/><Relationship Id="rId30" Type="http://schemas.openxmlformats.org/officeDocument/2006/relationships/oleObject" Target="../embeddings/oleObject167.bin"/><Relationship Id="rId35" Type="http://schemas.openxmlformats.org/officeDocument/2006/relationships/image" Target="../media/image19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7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178.bin"/><Relationship Id="rId18" Type="http://schemas.openxmlformats.org/officeDocument/2006/relationships/oleObject" Target="../embeddings/oleObject181.bin"/><Relationship Id="rId3" Type="http://schemas.openxmlformats.org/officeDocument/2006/relationships/oleObject" Target="../embeddings/oleObject173.bin"/><Relationship Id="rId21" Type="http://schemas.openxmlformats.org/officeDocument/2006/relationships/image" Target="../media/image206.wmf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202.wmf"/><Relationship Id="rId17" Type="http://schemas.openxmlformats.org/officeDocument/2006/relationships/image" Target="../media/image2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image" Target="../media/image203.wmf"/><Relationship Id="rId10" Type="http://schemas.openxmlformats.org/officeDocument/2006/relationships/image" Target="../media/image201.wmf"/><Relationship Id="rId19" Type="http://schemas.openxmlformats.org/officeDocument/2006/relationships/image" Target="../media/image205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176.bin"/><Relationship Id="rId14" Type="http://schemas.openxmlformats.org/officeDocument/2006/relationships/oleObject" Target="../embeddings/oleObject17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image" Target="../media/image26.png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5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39.jpeg"/><Relationship Id="rId21" Type="http://schemas.openxmlformats.org/officeDocument/2006/relationships/image" Target="../media/image36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6.bin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3.wmf"/><Relationship Id="rId15" Type="http://schemas.openxmlformats.org/officeDocument/2006/relationships/image" Target="../media/image35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image" Target="../media/image52.jpeg"/><Relationship Id="rId21" Type="http://schemas.openxmlformats.org/officeDocument/2006/relationships/oleObject" Target="../embeddings/oleObject47.bin"/><Relationship Id="rId7" Type="http://schemas.openxmlformats.org/officeDocument/2006/relationships/image" Target="../media/image41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1.bin"/><Relationship Id="rId24" Type="http://schemas.openxmlformats.org/officeDocument/2006/relationships/image" Target="../media/image47.wmf"/><Relationship Id="rId32" Type="http://schemas.openxmlformats.org/officeDocument/2006/relationships/image" Target="../media/image51.wmf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9.wmf"/><Relationship Id="rId10" Type="http://schemas.openxmlformats.org/officeDocument/2006/relationships/image" Target="../media/image53.jpeg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2.wmf"/><Relationship Id="rId14" Type="http://schemas.openxmlformats.org/officeDocument/2006/relationships/image" Target="../media/image4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s nascar rac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8" y="511880"/>
            <a:ext cx="2114117" cy="15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images car hitting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75" y="3384204"/>
            <a:ext cx="2508932" cy="15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926" y="3264635"/>
            <a:ext cx="2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car became airborne after travelling over a crest of a hill and driver lost control. The car smashed into a tree and the driver and passengers were seriously injured.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303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2901901" y="2146194"/>
            <a:ext cx="1080000" cy="108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359054" y="1618462"/>
            <a:ext cx="2160000" cy="216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40209" y="1541632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31629" y="3031625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6879" y="1292250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spider B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1391753" y="3092081"/>
            <a:ext cx="8659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/>
              <a:t>spider A</a:t>
            </a:r>
            <a:endParaRPr lang="en-US" sz="1600"/>
          </a:p>
        </p:txBody>
      </p:sp>
      <p:pic>
        <p:nvPicPr>
          <p:cNvPr id="10242" name="Picture 2" descr="Image result for clip art spi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5" y="267385"/>
            <a:ext cx="1404655" cy="10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3423332" y="2372906"/>
            <a:ext cx="1050427" cy="31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85269"/>
              </p:ext>
            </p:extLst>
          </p:nvPr>
        </p:nvGraphicFramePr>
        <p:xfrm>
          <a:off x="4062387" y="250806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4" imgW="177480" imgH="190440" progId="Equation.DSMT4">
                  <p:embed/>
                </p:oleObj>
              </mc:Choice>
              <mc:Fallback>
                <p:oleObj name="Equation" r:id="rId4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2387" y="2508067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642498"/>
              </p:ext>
            </p:extLst>
          </p:nvPr>
        </p:nvGraphicFramePr>
        <p:xfrm>
          <a:off x="404813" y="3678238"/>
          <a:ext cx="3835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6" imgW="3835080" imgH="1206360" progId="Equation.DSMT4">
                  <p:embed/>
                </p:oleObj>
              </mc:Choice>
              <mc:Fallback>
                <p:oleObj name="Equation" r:id="rId6" imgW="383508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4813" y="3678238"/>
                        <a:ext cx="38354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361485"/>
              </p:ext>
            </p:extLst>
          </p:nvPr>
        </p:nvGraphicFramePr>
        <p:xfrm>
          <a:off x="1219725" y="1607665"/>
          <a:ext cx="110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8" imgW="1104840" imgH="952200" progId="Equation.DSMT4">
                  <p:embed/>
                </p:oleObj>
              </mc:Choice>
              <mc:Fallback>
                <p:oleObj name="Equation" r:id="rId8" imgW="1104840" imgH="9522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725" y="1607665"/>
                        <a:ext cx="11049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88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>
            <a:spLocks noChangeAspect="1"/>
          </p:cNvSpPr>
          <p:nvPr/>
        </p:nvSpPr>
        <p:spPr>
          <a:xfrm>
            <a:off x="2359054" y="1618462"/>
            <a:ext cx="2160000" cy="216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423332" y="2372906"/>
            <a:ext cx="1050427" cy="31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81067"/>
              </p:ext>
            </p:extLst>
          </p:nvPr>
        </p:nvGraphicFramePr>
        <p:xfrm>
          <a:off x="4081463" y="2527300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0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1463" y="2527300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>
            <a:stCxn id="13" idx="0"/>
          </p:cNvCxnSpPr>
          <p:nvPr/>
        </p:nvCxnSpPr>
        <p:spPr>
          <a:xfrm flipH="1">
            <a:off x="3438446" y="1618462"/>
            <a:ext cx="608" cy="66375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32148" y="3758359"/>
            <a:ext cx="608" cy="66375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425850" y="2822548"/>
            <a:ext cx="0" cy="9710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89324" y="1622241"/>
            <a:ext cx="0" cy="43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332652" y="1534075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9025" y="3689086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5481" y="12695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A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15253" y="37180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B</a:t>
            </a:r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86372"/>
              </p:ext>
            </p:extLst>
          </p:nvPr>
        </p:nvGraphicFramePr>
        <p:xfrm>
          <a:off x="3559163" y="3992549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" name="Equation" r:id="rId5" imgW="1562040" imgH="304560" progId="Equation.DSMT4">
                  <p:embed/>
                </p:oleObj>
              </mc:Choice>
              <mc:Fallback>
                <p:oleObj name="Equation" r:id="rId5" imgW="1562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9163" y="3992549"/>
                        <a:ext cx="156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54479"/>
              </p:ext>
            </p:extLst>
          </p:nvPr>
        </p:nvGraphicFramePr>
        <p:xfrm>
          <a:off x="3530194" y="1802271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" name="Equation" r:id="rId7" imgW="1562040" imgH="304560" progId="Equation.DSMT4">
                  <p:embed/>
                </p:oleObj>
              </mc:Choice>
              <mc:Fallback>
                <p:oleObj name="Equation" r:id="rId7" imgW="1562040" imgH="3045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0194" y="1802271"/>
                        <a:ext cx="15621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62281"/>
              </p:ext>
            </p:extLst>
          </p:nvPr>
        </p:nvGraphicFramePr>
        <p:xfrm>
          <a:off x="2114616" y="1717885"/>
          <a:ext cx="1231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" name="Equation" r:id="rId9" imgW="1231560" imgH="304560" progId="Equation.DSMT4">
                  <p:embed/>
                </p:oleObj>
              </mc:Choice>
              <mc:Fallback>
                <p:oleObj name="Equation" r:id="rId9" imgW="1231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4616" y="1717885"/>
                        <a:ext cx="12319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290000"/>
              </p:ext>
            </p:extLst>
          </p:nvPr>
        </p:nvGraphicFramePr>
        <p:xfrm>
          <a:off x="3582988" y="3101975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4" name="Equation" r:id="rId11" imgW="1244520" imgH="304560" progId="Equation.DSMT4">
                  <p:embed/>
                </p:oleObj>
              </mc:Choice>
              <mc:Fallback>
                <p:oleObj name="Equation" r:id="rId11" imgW="1244520" imgH="3045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2988" y="3101975"/>
                        <a:ext cx="12446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81577"/>
              </p:ext>
            </p:extLst>
          </p:nvPr>
        </p:nvGraphicFramePr>
        <p:xfrm>
          <a:off x="658314" y="1878564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" name="Equation" r:id="rId13" imgW="863280" imgH="317160" progId="Equation.DSMT4">
                  <p:embed/>
                </p:oleObj>
              </mc:Choice>
              <mc:Fallback>
                <p:oleObj name="Equation" r:id="rId13" imgW="8632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8314" y="1878564"/>
                        <a:ext cx="863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430878"/>
              </p:ext>
            </p:extLst>
          </p:nvPr>
        </p:nvGraphicFramePr>
        <p:xfrm>
          <a:off x="665242" y="2366845"/>
          <a:ext cx="850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" name="Equation" r:id="rId15" imgW="850680" imgH="533160" progId="Equation.DSMT4">
                  <p:embed/>
                </p:oleObj>
              </mc:Choice>
              <mc:Fallback>
                <p:oleObj name="Equation" r:id="rId15" imgW="8506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5242" y="2366845"/>
                        <a:ext cx="850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5798" y="1073097"/>
            <a:ext cx="268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Centripetal force:</a:t>
            </a:r>
          </a:p>
          <a:p>
            <a:r>
              <a:rPr lang="en-AU" sz="1600" dirty="0"/>
              <a:t>    directed towards the centre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2489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45368" y="1973641"/>
            <a:ext cx="1440000" cy="144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229372" y="1990014"/>
            <a:ext cx="1440000" cy="144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62023" y="1972384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>
            <a:off x="303541" y="2449736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773336" y="3425851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741894" y="2935904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154" y="974856"/>
            <a:ext cx="242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Uniform circular motion:</a:t>
            </a:r>
          </a:p>
          <a:p>
            <a:r>
              <a:rPr lang="en-AU" sz="1600" dirty="0"/>
              <a:t>  tangential speed constant</a:t>
            </a:r>
            <a:endParaRPr lang="en-US" sz="16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187974"/>
              </p:ext>
            </p:extLst>
          </p:nvPr>
        </p:nvGraphicFramePr>
        <p:xfrm>
          <a:off x="1784101" y="1901091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"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101" y="1901091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875360"/>
              </p:ext>
            </p:extLst>
          </p:nvPr>
        </p:nvGraphicFramePr>
        <p:xfrm>
          <a:off x="1921386" y="323238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1386" y="3232387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852610"/>
              </p:ext>
            </p:extLst>
          </p:nvPr>
        </p:nvGraphicFramePr>
        <p:xfrm>
          <a:off x="579438" y="33147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438" y="3314700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618790"/>
              </p:ext>
            </p:extLst>
          </p:nvPr>
        </p:nvGraphicFramePr>
        <p:xfrm>
          <a:off x="480513" y="1965326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6"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513" y="1965326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61333" y="998786"/>
            <a:ext cx="265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Non-uniform circular motion:</a:t>
            </a:r>
          </a:p>
          <a:p>
            <a:r>
              <a:rPr lang="en-AU" sz="1600" dirty="0"/>
              <a:t>  tangential speed changes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>
            <a:off x="1030275" y="3153799"/>
            <a:ext cx="49876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24238" y="336287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418340" y="2937164"/>
            <a:ext cx="4987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045481" y="3423332"/>
            <a:ext cx="910622" cy="113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>
            <a:off x="3684050" y="3162616"/>
            <a:ext cx="49876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85570" y="33716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770955" y="2508933"/>
            <a:ext cx="304892" cy="369332"/>
            <a:chOff x="846387" y="4375518"/>
            <a:chExt cx="304892" cy="369332"/>
          </a:xfrm>
        </p:grpSpPr>
        <p:sp>
          <p:nvSpPr>
            <p:cNvPr id="29" name="Oval 28"/>
            <p:cNvSpPr/>
            <p:nvPr/>
          </p:nvSpPr>
          <p:spPr>
            <a:xfrm>
              <a:off x="869058" y="4428417"/>
              <a:ext cx="256939" cy="2569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6387" y="437551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02488"/>
              </p:ext>
            </p:extLst>
          </p:nvPr>
        </p:nvGraphicFramePr>
        <p:xfrm>
          <a:off x="4097758" y="2548266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7" name="Equation" r:id="rId9" imgW="152280" imgH="215640" progId="Equation.DSMT4">
                  <p:embed/>
                </p:oleObj>
              </mc:Choice>
              <mc:Fallback>
                <p:oleObj name="Equation" r:id="rId9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7758" y="2548266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78410"/>
              </p:ext>
            </p:extLst>
          </p:nvPr>
        </p:nvGraphicFramePr>
        <p:xfrm>
          <a:off x="2878033" y="3315959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8" name="Equation" r:id="rId11" imgW="152280" imgH="215640" progId="Equation.DSMT4">
                  <p:embed/>
                </p:oleObj>
              </mc:Choice>
              <mc:Fallback>
                <p:oleObj name="Equation" r:id="rId11" imgW="152280" imgH="2156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78033" y="3315959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680833"/>
              </p:ext>
            </p:extLst>
          </p:nvPr>
        </p:nvGraphicFramePr>
        <p:xfrm>
          <a:off x="3999201" y="299260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9" name="Equation" r:id="rId13" imgW="228600" imgH="279360" progId="Equation.DSMT4">
                  <p:embed/>
                </p:oleObj>
              </mc:Choice>
              <mc:Fallback>
                <p:oleObj name="Equation" r:id="rId13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9201" y="2992608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89248"/>
              </p:ext>
            </p:extLst>
          </p:nvPr>
        </p:nvGraphicFramePr>
        <p:xfrm>
          <a:off x="1030551" y="2963639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0" name="Equation" r:id="rId15" imgW="228600" imgH="279360" progId="Equation.DSMT4">
                  <p:embed/>
                </p:oleObj>
              </mc:Choice>
              <mc:Fallback>
                <p:oleObj name="Equation" r:id="rId15" imgW="228600" imgH="27936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0551" y="2963639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rot="10800000">
            <a:off x="3670196" y="3594626"/>
            <a:ext cx="49876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1772"/>
              </p:ext>
            </p:extLst>
          </p:nvPr>
        </p:nvGraphicFramePr>
        <p:xfrm>
          <a:off x="3855618" y="3612284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" name="Equation" r:id="rId16" imgW="228600" imgH="279360" progId="Equation.DSMT4">
                  <p:embed/>
                </p:oleObj>
              </mc:Choice>
              <mc:Fallback>
                <p:oleObj name="Equation" r:id="rId16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55618" y="3612284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10800000">
            <a:off x="2485002" y="4616084"/>
            <a:ext cx="49876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>
            <a:off x="2725568" y="4372999"/>
            <a:ext cx="49876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86261" y="4148807"/>
            <a:ext cx="491207" cy="46097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2493818" y="4148807"/>
            <a:ext cx="473575" cy="4584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306921"/>
              </p:ext>
            </p:extLst>
          </p:nvPr>
        </p:nvGraphicFramePr>
        <p:xfrm>
          <a:off x="2670425" y="4641299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" name="Equation" r:id="rId18" imgW="228600" imgH="279360" progId="Equation.DSMT4">
                  <p:embed/>
                </p:oleObj>
              </mc:Choice>
              <mc:Fallback>
                <p:oleObj name="Equation" r:id="rId18" imgW="228600" imgH="27936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70425" y="4641299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71832"/>
              </p:ext>
            </p:extLst>
          </p:nvPr>
        </p:nvGraphicFramePr>
        <p:xfrm>
          <a:off x="3055832" y="427100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" name="Equation" r:id="rId19" imgW="228600" imgH="279360" progId="Equation.DSMT4">
                  <p:embed/>
                </p:oleObj>
              </mc:Choice>
              <mc:Fallback>
                <p:oleObj name="Equation" r:id="rId19" imgW="228600" imgH="27936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5832" y="4271005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025296"/>
              </p:ext>
            </p:extLst>
          </p:nvPr>
        </p:nvGraphicFramePr>
        <p:xfrm>
          <a:off x="2321857" y="397654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4" name="Equation" r:id="rId20" imgW="152280" imgH="215640" progId="Equation.DSMT4">
                  <p:embed/>
                </p:oleObj>
              </mc:Choice>
              <mc:Fallback>
                <p:oleObj name="Equation" r:id="rId20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21857" y="3976543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794346"/>
              </p:ext>
            </p:extLst>
          </p:nvPr>
        </p:nvGraphicFramePr>
        <p:xfrm>
          <a:off x="3560474" y="4224403"/>
          <a:ext cx="939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5" name="Equation" r:id="rId22" imgW="939600" imgH="279360" progId="Equation.DSMT4">
                  <p:embed/>
                </p:oleObj>
              </mc:Choice>
              <mc:Fallback>
                <p:oleObj name="Equation" r:id="rId22" imgW="939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560474" y="4224403"/>
                        <a:ext cx="939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flipV="1">
            <a:off x="3083266" y="3718057"/>
            <a:ext cx="521435" cy="32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6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" y="2580164"/>
            <a:ext cx="5221605" cy="168021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309977" y="3204178"/>
            <a:ext cx="287167" cy="302281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00461"/>
              </p:ext>
            </p:extLst>
          </p:nvPr>
        </p:nvGraphicFramePr>
        <p:xfrm>
          <a:off x="3554544" y="3166420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4" imgW="241200" imgH="279360" progId="Equation.DSMT4">
                  <p:embed/>
                </p:oleObj>
              </mc:Choice>
              <mc:Fallback>
                <p:oleObj name="Equation" r:id="rId4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4544" y="3166420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6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550455" y="1263280"/>
            <a:ext cx="2160000" cy="21600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7461" y="116378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97051"/>
              </p:ext>
            </p:extLst>
          </p:nvPr>
        </p:nvGraphicFramePr>
        <p:xfrm>
          <a:off x="887072" y="1070709"/>
          <a:ext cx="1117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7" name="Equation" r:id="rId3" imgW="1117440" imgH="253800" progId="Equation.DSMT4">
                  <p:embed/>
                </p:oleObj>
              </mc:Choice>
              <mc:Fallback>
                <p:oleObj name="Equation" r:id="rId3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072" y="1070709"/>
                        <a:ext cx="1117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 flipV="1">
            <a:off x="2367871" y="3667677"/>
            <a:ext cx="498764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2338902" y="1507627"/>
            <a:ext cx="498764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82747" y="1273360"/>
            <a:ext cx="0" cy="3211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615993" y="2710453"/>
            <a:ext cx="0" cy="720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9446" y="1526390"/>
            <a:ext cx="1313886" cy="1370442"/>
            <a:chOff x="614855" y="362607"/>
            <a:chExt cx="1313886" cy="137044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8" name="Equation" r:id="rId5" imgW="126720" imgH="253800" progId="Equation.DSMT4">
                    <p:embed/>
                  </p:oleObj>
                </mc:Choice>
                <mc:Fallback>
                  <p:oleObj name="Equation" r:id="rId5" imgW="126720" imgH="2538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9" name="Equation" r:id="rId7" imgW="152280" imgH="291960" progId="Equation.DSMT4">
                    <p:embed/>
                  </p:oleObj>
                </mc:Choice>
                <mc:Fallback>
                  <p:oleObj name="Equation" r:id="rId7" imgW="152280" imgH="29196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Oval 20"/>
          <p:cNvSpPr/>
          <p:nvPr/>
        </p:nvSpPr>
        <p:spPr>
          <a:xfrm>
            <a:off x="2585762" y="11952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14334"/>
              </p:ext>
            </p:extLst>
          </p:nvPr>
        </p:nvGraphicFramePr>
        <p:xfrm>
          <a:off x="2308842" y="3576913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0" name="Equation" r:id="rId9" imgW="253800" imgH="304560" progId="Equation.DSMT4">
                  <p:embed/>
                </p:oleObj>
              </mc:Choice>
              <mc:Fallback>
                <p:oleObj name="Equation" r:id="rId9" imgW="253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8842" y="3576913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53141"/>
              </p:ext>
            </p:extLst>
          </p:nvPr>
        </p:nvGraphicFramePr>
        <p:xfrm>
          <a:off x="2294988" y="1439534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1" name="Equation" r:id="rId11" imgW="253800" imgH="304560" progId="Equation.DSMT4">
                  <p:embed/>
                </p:oleObj>
              </mc:Choice>
              <mc:Fallback>
                <p:oleObj name="Equation" r:id="rId11" imgW="253800" imgH="30456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4988" y="1439534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62637"/>
              </p:ext>
            </p:extLst>
          </p:nvPr>
        </p:nvGraphicFramePr>
        <p:xfrm>
          <a:off x="2668588" y="276066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2" name="Equation" r:id="rId12" imgW="304560" imgH="304560" progId="Equation.DSMT4">
                  <p:embed/>
                </p:oleObj>
              </mc:Choice>
              <mc:Fallback>
                <p:oleObj name="Equation" r:id="rId12" imgW="304560" imgH="30456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8588" y="2760663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04802"/>
              </p:ext>
            </p:extLst>
          </p:nvPr>
        </p:nvGraphicFramePr>
        <p:xfrm>
          <a:off x="2720975" y="1423988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3" name="Equation" r:id="rId14" imgW="291960" imgH="304560" progId="Equation.DSMT4">
                  <p:embed/>
                </p:oleObj>
              </mc:Choice>
              <mc:Fallback>
                <p:oleObj name="Equation" r:id="rId14" imgW="291960" imgH="30456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20975" y="1423988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690301" y="1254466"/>
            <a:ext cx="40807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814944" y="3417034"/>
            <a:ext cx="8136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56794" y="335783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44436" y="8992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44958" y="33779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  <a:endParaRPr lang="en-US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266308"/>
              </p:ext>
            </p:extLst>
          </p:nvPr>
        </p:nvGraphicFramePr>
        <p:xfrm>
          <a:off x="3221615" y="1052866"/>
          <a:ext cx="95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4" name="Equation" r:id="rId16" imgW="952200" imgH="304560" progId="Equation.DSMT4">
                  <p:embed/>
                </p:oleObj>
              </mc:Choice>
              <mc:Fallback>
                <p:oleObj name="Equation" r:id="rId16" imgW="952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21615" y="1052866"/>
                        <a:ext cx="952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816797"/>
              </p:ext>
            </p:extLst>
          </p:nvPr>
        </p:nvGraphicFramePr>
        <p:xfrm>
          <a:off x="1031023" y="3249547"/>
          <a:ext cx="723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" name="Equation" r:id="rId18" imgW="723600" imgH="279360" progId="Equation.DSMT4">
                  <p:embed/>
                </p:oleObj>
              </mc:Choice>
              <mc:Fallback>
                <p:oleObj name="Equation" r:id="rId18" imgW="723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31023" y="3249547"/>
                        <a:ext cx="723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2629845" y="1821243"/>
            <a:ext cx="937071" cy="51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32654"/>
              </p:ext>
            </p:extLst>
          </p:nvPr>
        </p:nvGraphicFramePr>
        <p:xfrm>
          <a:off x="2619782" y="1991459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" name="Equation" r:id="rId20" imgW="901440" imgH="241200" progId="Equation.DSMT4">
                  <p:embed/>
                </p:oleObj>
              </mc:Choice>
              <mc:Fallback>
                <p:oleObj name="Equation" r:id="rId20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19782" y="1991459"/>
                        <a:ext cx="9017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502750"/>
              </p:ext>
            </p:extLst>
          </p:nvPr>
        </p:nvGraphicFramePr>
        <p:xfrm>
          <a:off x="3849741" y="2254433"/>
          <a:ext cx="104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" name="Equation" r:id="rId22" imgW="1041120" imgH="304560" progId="Equation.DSMT4">
                  <p:embed/>
                </p:oleObj>
              </mc:Choice>
              <mc:Fallback>
                <p:oleObj name="Equation" r:id="rId22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49741" y="2254433"/>
                        <a:ext cx="1041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851709"/>
              </p:ext>
            </p:extLst>
          </p:nvPr>
        </p:nvGraphicFramePr>
        <p:xfrm>
          <a:off x="3806169" y="1417323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8" name="Equation" r:id="rId24" imgW="888840" imgH="304560" progId="Equation.DSMT4">
                  <p:embed/>
                </p:oleObj>
              </mc:Choice>
              <mc:Fallback>
                <p:oleObj name="Equation" r:id="rId24" imgW="888840" imgH="304560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06169" y="1417323"/>
                        <a:ext cx="889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18681"/>
              </p:ext>
            </p:extLst>
          </p:nvPr>
        </p:nvGraphicFramePr>
        <p:xfrm>
          <a:off x="3816350" y="3254375"/>
          <a:ext cx="90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9" name="Equation" r:id="rId26" imgW="901440" imgH="304560" progId="Equation.DSMT4">
                  <p:embed/>
                </p:oleObj>
              </mc:Choice>
              <mc:Fallback>
                <p:oleObj name="Equation" r:id="rId26" imgW="901440" imgH="304560" progId="Equation.DSMT4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816350" y="3254375"/>
                        <a:ext cx="901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14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image earth from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43965" y="1259020"/>
            <a:ext cx="2122081" cy="11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70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168716" y="2891506"/>
            <a:ext cx="666750" cy="666750"/>
            <a:chOff x="184" y="2088"/>
            <a:chExt cx="420" cy="420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184" y="2089"/>
              <a:ext cx="420" cy="419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184" y="2088"/>
              <a:ext cx="420" cy="420"/>
            </a:xfrm>
            <a:prstGeom prst="ellips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3424751" y="1967228"/>
            <a:ext cx="566738" cy="566738"/>
            <a:chOff x="2124" y="1263"/>
            <a:chExt cx="357" cy="357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2124" y="1263"/>
              <a:ext cx="357" cy="357"/>
            </a:xfrm>
            <a:prstGeom prst="ellipse">
              <a:avLst/>
            </a:prstGeom>
            <a:solidFill>
              <a:srgbClr val="96969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2124" y="1263"/>
              <a:ext cx="356" cy="357"/>
            </a:xfrm>
            <a:prstGeom prst="ellips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781688" y="1895790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032638" y="2202178"/>
            <a:ext cx="0" cy="388938"/>
            <a:chOff x="1877" y="1411"/>
            <a:chExt cx="0" cy="245"/>
          </a:xfrm>
        </p:grpSpPr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1877" y="148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1877" y="141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864488" y="2565715"/>
            <a:ext cx="257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4031176" y="2697478"/>
            <a:ext cx="149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738132"/>
              </p:ext>
            </p:extLst>
          </p:nvPr>
        </p:nvGraphicFramePr>
        <p:xfrm>
          <a:off x="2094188" y="252466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3" imgW="215640" imgH="279360" progId="Equation.DSMT4">
                  <p:embed/>
                </p:oleObj>
              </mc:Choice>
              <mc:Fallback>
                <p:oleObj name="Equation" r:id="rId3" imgW="215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4188" y="2524664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1488735" y="2267108"/>
            <a:ext cx="2259549" cy="99752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28" idx="2"/>
          </p:cNvCxnSpPr>
          <p:nvPr/>
        </p:nvCxnSpPr>
        <p:spPr>
          <a:xfrm flipH="1">
            <a:off x="3032639" y="2282222"/>
            <a:ext cx="677860" cy="308894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83615"/>
              </p:ext>
            </p:extLst>
          </p:nvPr>
        </p:nvGraphicFramePr>
        <p:xfrm>
          <a:off x="3233213" y="263228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5" imgW="279360" imgH="304560" progId="Equation.DSMT4">
                  <p:embed/>
                </p:oleObj>
              </mc:Choice>
              <mc:Fallback>
                <p:oleObj name="Equation" r:id="rId5" imgW="279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3213" y="2632285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3356" y="717917"/>
            <a:ext cx="5214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Force        on mass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600" dirty="0"/>
              <a:t> due to the presence of mass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62903"/>
              </p:ext>
            </p:extLst>
          </p:nvPr>
        </p:nvGraphicFramePr>
        <p:xfrm>
          <a:off x="716725" y="727916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7" imgW="279360" imgH="304560" progId="Equation.DSMT4">
                  <p:embed/>
                </p:oleObj>
              </mc:Choice>
              <mc:Fallback>
                <p:oleObj name="Equation" r:id="rId7" imgW="279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725" y="727916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355123"/>
              </p:ext>
            </p:extLst>
          </p:nvPr>
        </p:nvGraphicFramePr>
        <p:xfrm>
          <a:off x="1816546" y="1386137"/>
          <a:ext cx="119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9" imgW="1193760" imgH="558720" progId="Equation.DSMT4">
                  <p:embed/>
                </p:oleObj>
              </mc:Choice>
              <mc:Fallback>
                <p:oleObj name="Equation" r:id="rId9" imgW="11937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6546" y="1386137"/>
                        <a:ext cx="1193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732330E-0B59-4004-A707-D192CBACA75B}"/>
              </a:ext>
            </a:extLst>
          </p:cNvPr>
          <p:cNvSpPr txBox="1"/>
          <p:nvPr/>
        </p:nvSpPr>
        <p:spPr>
          <a:xfrm>
            <a:off x="1330036" y="350646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7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slandhandtherapy.com/media/hand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6" y="974725"/>
            <a:ext cx="1002928" cy="6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n 2"/>
          <p:cNvSpPr/>
          <p:nvPr/>
        </p:nvSpPr>
        <p:spPr>
          <a:xfrm>
            <a:off x="541566" y="1175183"/>
            <a:ext cx="279838" cy="244365"/>
          </a:xfrm>
          <a:prstGeom prst="can">
            <a:avLst/>
          </a:prstGeom>
          <a:gradFill flip="none" rotWithShape="1">
            <a:gsLst>
              <a:gs pos="20000">
                <a:schemeClr val="accent6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0786" y="831274"/>
            <a:ext cx="0" cy="10504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70103" y="1254272"/>
            <a:ext cx="180000" cy="18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403543" y="498076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hand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1332" y="1933067"/>
            <a:ext cx="10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weight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0008" y="165530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H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</a:t>
            </a:r>
            <a:endParaRPr lang="en-AU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3558" y="113607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73" y="497992"/>
            <a:ext cx="0" cy="100644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0270" y="449959"/>
            <a:ext cx="1774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Object raised through a vertical displacement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AU" sz="1600" dirty="0"/>
              <a:t> at a constant velocity </a:t>
            </a:r>
          </a:p>
        </p:txBody>
      </p:sp>
    </p:spTree>
    <p:extLst>
      <p:ext uri="{BB962C8B-B14F-4D97-AF65-F5344CB8AC3E}">
        <p14:creationId xmlns:p14="http://schemas.microsoft.com/office/powerpoint/2010/main" val="391017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54562" y="421728"/>
            <a:ext cx="212835" cy="212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402998" y="1619972"/>
            <a:ext cx="898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53422" y="694954"/>
            <a:ext cx="0" cy="44537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3130" y="2437864"/>
            <a:ext cx="396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0000CC"/>
                </a:solidFill>
                <a:latin typeface="Bradley Hand ITC" pitchFamily="66" charset="0"/>
              </a:rPr>
              <a:t>g</a:t>
            </a:r>
            <a:r>
              <a:rPr lang="en-AU" dirty="0">
                <a:solidFill>
                  <a:srgbClr val="0000CC"/>
                </a:solidFill>
                <a:latin typeface="Bradley Hand ITC" pitchFamily="66" charset="0"/>
              </a:rPr>
              <a:t> is only a number, can’t be negative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5506" y="325506"/>
            <a:ext cx="0" cy="402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028" y="4646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4238" y="581891"/>
            <a:ext cx="3954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h</a:t>
            </a:r>
            <a:r>
              <a:rPr lang="en-AU" sz="1600" baseline="-25000" dirty="0"/>
              <a:t>1</a:t>
            </a:r>
            <a:r>
              <a:rPr lang="en-AU" sz="1600" dirty="0"/>
              <a:t> = 134 m   </a:t>
            </a:r>
            <a:r>
              <a:rPr lang="en-AU" sz="1600" i="1" dirty="0"/>
              <a:t>E</a:t>
            </a:r>
            <a:r>
              <a:rPr lang="en-AU" sz="1600" i="1" baseline="-25000" dirty="0"/>
              <a:t>P</a:t>
            </a:r>
            <a:r>
              <a:rPr lang="en-AU" sz="1600" baseline="-25000" dirty="0"/>
              <a:t>1</a:t>
            </a:r>
            <a:r>
              <a:rPr lang="en-AU" sz="1600" dirty="0"/>
              <a:t> = </a:t>
            </a:r>
            <a:r>
              <a:rPr lang="en-AU" sz="1600" i="1" dirty="0"/>
              <a:t>m</a:t>
            </a:r>
            <a:r>
              <a:rPr lang="en-AU" sz="1600" i="1" baseline="-25000" dirty="0"/>
              <a:t> </a:t>
            </a:r>
            <a:r>
              <a:rPr lang="en-AU" sz="1600" i="1" dirty="0"/>
              <a:t>g</a:t>
            </a:r>
            <a:r>
              <a:rPr lang="en-AU" sz="1600" i="1" baseline="-25000" dirty="0"/>
              <a:t> </a:t>
            </a:r>
            <a:r>
              <a:rPr lang="en-AU" sz="1600" i="1" dirty="0"/>
              <a:t>h</a:t>
            </a:r>
            <a:r>
              <a:rPr lang="en-AU" sz="1600" baseline="-25000" dirty="0"/>
              <a:t>1</a:t>
            </a:r>
            <a:r>
              <a:rPr lang="en-AU" sz="1600" dirty="0"/>
              <a:t>   </a:t>
            </a:r>
            <a:r>
              <a:rPr lang="en-AU" sz="1600" i="1" dirty="0"/>
              <a:t>E</a:t>
            </a:r>
            <a:r>
              <a:rPr lang="en-AU" sz="1600" i="1" baseline="-25000" dirty="0"/>
              <a:t>K1</a:t>
            </a:r>
            <a:r>
              <a:rPr lang="en-AU" sz="1600" dirty="0"/>
              <a:t> = 0 J  v</a:t>
            </a:r>
            <a:r>
              <a:rPr lang="en-AU" sz="1600" baseline="-25000" dirty="0"/>
              <a:t>1</a:t>
            </a:r>
            <a:r>
              <a:rPr lang="en-AU" sz="1600" dirty="0"/>
              <a:t> = 0 m.s</a:t>
            </a:r>
            <a:r>
              <a:rPr lang="en-AU" sz="1600" baseline="30000" dirty="0"/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7594" y="1435835"/>
            <a:ext cx="391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h</a:t>
            </a:r>
            <a:r>
              <a:rPr lang="en-AU" sz="1600" baseline="-25000" dirty="0"/>
              <a:t>2</a:t>
            </a:r>
            <a:r>
              <a:rPr lang="en-AU" sz="1600" dirty="0"/>
              <a:t> = 0   </a:t>
            </a:r>
            <a:r>
              <a:rPr lang="en-AU" sz="1600" i="1" dirty="0"/>
              <a:t>E</a:t>
            </a:r>
            <a:r>
              <a:rPr lang="en-AU" sz="1600" i="1" baseline="-25000" dirty="0"/>
              <a:t>P</a:t>
            </a:r>
            <a:r>
              <a:rPr lang="en-AU" sz="1600" baseline="-25000" dirty="0"/>
              <a:t>2</a:t>
            </a:r>
            <a:r>
              <a:rPr lang="en-AU" sz="1600" dirty="0"/>
              <a:t> = 0   </a:t>
            </a:r>
            <a:r>
              <a:rPr lang="en-AU" sz="1600" i="1" dirty="0"/>
              <a:t>E</a:t>
            </a:r>
            <a:r>
              <a:rPr lang="en-AU" sz="1600" i="1" baseline="-25000" dirty="0"/>
              <a:t>K</a:t>
            </a:r>
            <a:r>
              <a:rPr lang="en-AU" sz="1600" baseline="-25000" dirty="0"/>
              <a:t>2</a:t>
            </a:r>
            <a:r>
              <a:rPr lang="en-AU" sz="1600" dirty="0"/>
              <a:t> = ½ </a:t>
            </a:r>
            <a:r>
              <a:rPr lang="en-AU" sz="1600" i="1" dirty="0"/>
              <a:t>m</a:t>
            </a:r>
            <a:r>
              <a:rPr lang="en-AU" sz="1600" baseline="-25000" dirty="0"/>
              <a:t> </a:t>
            </a:r>
            <a:r>
              <a:rPr lang="en-AU" sz="1600" i="1" dirty="0"/>
              <a:t>v</a:t>
            </a:r>
            <a:r>
              <a:rPr lang="en-AU" sz="1600" baseline="-25000" dirty="0"/>
              <a:t>2</a:t>
            </a:r>
            <a:r>
              <a:rPr lang="en-AU" sz="1600" baseline="30000" dirty="0"/>
              <a:t>2</a:t>
            </a:r>
            <a:r>
              <a:rPr lang="en-AU" sz="1600" dirty="0"/>
              <a:t> = ? J  </a:t>
            </a:r>
            <a:r>
              <a:rPr lang="en-AU" sz="1600" i="1" dirty="0"/>
              <a:t>v</a:t>
            </a:r>
            <a:r>
              <a:rPr lang="en-AU" sz="1600" baseline="-25000" dirty="0"/>
              <a:t>2</a:t>
            </a:r>
            <a:r>
              <a:rPr lang="en-AU" sz="1600" dirty="0"/>
              <a:t> = ? m.s</a:t>
            </a:r>
            <a:r>
              <a:rPr lang="en-AU" sz="1600" baseline="30000" dirty="0"/>
              <a:t>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1111" y="1745673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0000CC"/>
                </a:solidFill>
                <a:latin typeface="Bradley Hand ITC" pitchFamily="66" charset="0"/>
              </a:rPr>
              <a:t>2: final event – just before impact with ground</a:t>
            </a:r>
          </a:p>
          <a:p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1439" y="211162"/>
            <a:ext cx="2050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CC"/>
                </a:solidFill>
                <a:latin typeface="Bradley Hand ITC" pitchFamily="66" charset="0"/>
              </a:rPr>
              <a:t>1: initial event – ball released from rest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355" y="2138638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g</a:t>
            </a:r>
            <a:r>
              <a:rPr lang="en-AU" sz="1600" dirty="0"/>
              <a:t> = 9.8 m.s</a:t>
            </a:r>
            <a:r>
              <a:rPr lang="en-AU" sz="1600" baseline="300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28090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r="6890"/>
          <a:stretch/>
        </p:blipFill>
        <p:spPr bwMode="auto">
          <a:xfrm>
            <a:off x="158304" y="1102904"/>
            <a:ext cx="5038725" cy="4770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020244"/>
              </p:ext>
            </p:extLst>
          </p:nvPr>
        </p:nvGraphicFramePr>
        <p:xfrm>
          <a:off x="3519331" y="1714526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4" imgW="1143000" imgH="507960" progId="Equation.DSMT4">
                  <p:embed/>
                </p:oleObj>
              </mc:Choice>
              <mc:Fallback>
                <p:oleObj name="Equation" r:id="rId4" imgW="1143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9331" y="1714526"/>
                        <a:ext cx="1143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86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1662" y="680002"/>
            <a:ext cx="1313886" cy="1370442"/>
            <a:chOff x="614855" y="362607"/>
            <a:chExt cx="1313886" cy="137044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39044"/>
                </p:ext>
              </p:extLst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6996411"/>
                </p:ext>
              </p:extLst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31" name="Object 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/>
          <p:cNvCxnSpPr/>
          <p:nvPr/>
        </p:nvCxnSpPr>
        <p:spPr>
          <a:xfrm>
            <a:off x="2010169" y="1972383"/>
            <a:ext cx="2818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2139554" y="1988757"/>
            <a:ext cx="2562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10691" y="959742"/>
            <a:ext cx="2017725" cy="20177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82552" y="1118439"/>
            <a:ext cx="98241" cy="98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5" idx="3"/>
          </p:cNvCxnSpPr>
          <p:nvPr/>
        </p:nvCxnSpPr>
        <p:spPr>
          <a:xfrm flipV="1">
            <a:off x="3423332" y="1202293"/>
            <a:ext cx="573607" cy="770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446003" y="1155497"/>
            <a:ext cx="573607" cy="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35451" y="1165042"/>
            <a:ext cx="533" cy="814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15583" y="1942156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4981" y="46223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35000"/>
              </p:ext>
            </p:extLst>
          </p:nvPr>
        </p:nvGraphicFramePr>
        <p:xfrm>
          <a:off x="2084125" y="688922"/>
          <a:ext cx="99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Equation" r:id="rId7" imgW="990360" imgH="291960" progId="Equation.DSMT4">
                  <p:embed/>
                </p:oleObj>
              </mc:Choice>
              <mc:Fallback>
                <p:oleObj name="Equation" r:id="rId7" imgW="990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4125" y="688922"/>
                        <a:ext cx="990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73259"/>
              </p:ext>
            </p:extLst>
          </p:nvPr>
        </p:nvGraphicFramePr>
        <p:xfrm>
          <a:off x="3697235" y="2014446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7235" y="2014446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14545"/>
              </p:ext>
            </p:extLst>
          </p:nvPr>
        </p:nvGraphicFramePr>
        <p:xfrm>
          <a:off x="3222350" y="1421062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11" imgW="164880" imgH="203040" progId="Equation.DSMT4">
                  <p:embed/>
                </p:oleObj>
              </mc:Choice>
              <mc:Fallback>
                <p:oleObj name="Equation" r:id="rId11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2350" y="1421062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74039"/>
              </p:ext>
            </p:extLst>
          </p:nvPr>
        </p:nvGraphicFramePr>
        <p:xfrm>
          <a:off x="3620458" y="1333107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13" imgW="139680" imgH="152280" progId="Equation.DSMT4">
                  <p:embed/>
                </p:oleObj>
              </mc:Choice>
              <mc:Fallback>
                <p:oleObj name="Equation" r:id="rId13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0458" y="1333107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4505"/>
              </p:ext>
            </p:extLst>
          </p:nvPr>
        </p:nvGraphicFramePr>
        <p:xfrm>
          <a:off x="3568766" y="1753571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15" imgW="152280" imgH="203040" progId="Equation.DSMT4">
                  <p:embed/>
                </p:oleObj>
              </mc:Choice>
              <mc:Fallback>
                <p:oleObj name="Equation" r:id="rId1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68766" y="1753571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: Shape 29"/>
          <p:cNvSpPr/>
          <p:nvPr/>
        </p:nvSpPr>
        <p:spPr>
          <a:xfrm>
            <a:off x="3619815" y="1714258"/>
            <a:ext cx="194804" cy="258125"/>
          </a:xfrm>
          <a:custGeom>
            <a:avLst/>
            <a:gdLst>
              <a:gd name="connsiteX0" fmla="*/ 0 w 194804"/>
              <a:gd name="connsiteY0" fmla="*/ 1187 h 258125"/>
              <a:gd name="connsiteX1" fmla="*/ 188925 w 194804"/>
              <a:gd name="connsiteY1" fmla="*/ 38972 h 258125"/>
              <a:gd name="connsiteX2" fmla="*/ 128469 w 194804"/>
              <a:gd name="connsiteY2" fmla="*/ 258125 h 25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4" h="258125">
                <a:moveTo>
                  <a:pt x="0" y="1187"/>
                </a:moveTo>
                <a:cubicBezTo>
                  <a:pt x="83757" y="-1332"/>
                  <a:pt x="167514" y="-3851"/>
                  <a:pt x="188925" y="38972"/>
                </a:cubicBezTo>
                <a:cubicBezTo>
                  <a:pt x="210336" y="81795"/>
                  <a:pt x="169402" y="169960"/>
                  <a:pt x="128469" y="2581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" t="1681" r="5544" b="-1681"/>
          <a:stretch/>
        </p:blipFill>
        <p:spPr bwMode="auto">
          <a:xfrm>
            <a:off x="366713" y="1312386"/>
            <a:ext cx="4667250" cy="42157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760274"/>
              </p:ext>
            </p:extLst>
          </p:nvPr>
        </p:nvGraphicFramePr>
        <p:xfrm>
          <a:off x="3132348" y="2636483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4" imgW="1523880" imgH="507960" progId="Equation.DSMT4">
                  <p:embed/>
                </p:oleObj>
              </mc:Choice>
              <mc:Fallback>
                <p:oleObj name="Equation" r:id="rId4" imgW="1523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348" y="2636483"/>
                        <a:ext cx="1524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01505"/>
              </p:ext>
            </p:extLst>
          </p:nvPr>
        </p:nvGraphicFramePr>
        <p:xfrm>
          <a:off x="3217312" y="1617229"/>
          <a:ext cx="1384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6" imgW="1384200" imgH="279360" progId="Equation.DSMT4">
                  <p:embed/>
                </p:oleObj>
              </mc:Choice>
              <mc:Fallback>
                <p:oleObj name="Equation" r:id="rId6" imgW="1384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7312" y="1617229"/>
                        <a:ext cx="13843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09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image moons of jupi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7307" b="4878"/>
          <a:stretch/>
        </p:blipFill>
        <p:spPr bwMode="auto">
          <a:xfrm>
            <a:off x="1057984" y="1310979"/>
            <a:ext cx="2682743" cy="22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3555" y="1307364"/>
            <a:ext cx="1524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FF00"/>
                </a:solidFill>
              </a:rPr>
              <a:t>Jupiter’s moons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images satell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023"/>
            <a:ext cx="3604700" cy="20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images satellit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19877" b="15636"/>
          <a:stretch/>
        </p:blipFill>
        <p:spPr bwMode="auto">
          <a:xfrm>
            <a:off x="264496" y="2765870"/>
            <a:ext cx="4917026" cy="26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2738" y="4692912"/>
            <a:ext cx="801044" cy="2644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6940" y="5040537"/>
            <a:ext cx="240117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00"/>
                </a:solidFill>
              </a:rPr>
              <a:t>weather satellite orbits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661" y="2797360"/>
            <a:ext cx="120097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00"/>
                </a:solidFill>
              </a:rPr>
              <a:t>polar orbit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2562" y="3282269"/>
            <a:ext cx="149714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00"/>
                </a:solidFill>
              </a:rPr>
              <a:t>geostationary</a:t>
            </a:r>
          </a:p>
          <a:p>
            <a:r>
              <a:rPr lang="en-AU" b="1" dirty="0">
                <a:solidFill>
                  <a:srgbClr val="FFFF00"/>
                </a:solidFill>
              </a:rPr>
              <a:t> orbit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70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2032840" y="3408218"/>
            <a:ext cx="672954" cy="3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05415" y="3408218"/>
            <a:ext cx="0" cy="6480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Image result for images moon orbiting the Ear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t="9090" r="8068" b="12566"/>
          <a:stretch/>
        </p:blipFill>
        <p:spPr bwMode="auto">
          <a:xfrm>
            <a:off x="974856" y="113355"/>
            <a:ext cx="3604701" cy="238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617203" y="3408218"/>
            <a:ext cx="2199095" cy="21990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84502" y="4398189"/>
            <a:ext cx="256939" cy="2569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52515" y="3362876"/>
            <a:ext cx="105799" cy="105799"/>
          </a:xfrm>
          <a:prstGeom prst="ellipse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44730"/>
              </p:ext>
            </p:extLst>
          </p:nvPr>
        </p:nvGraphicFramePr>
        <p:xfrm>
          <a:off x="2801413" y="376248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4" name="Equation" r:id="rId4" imgW="1143000" imgH="507960" progId="Equation.DSMT4">
                  <p:embed/>
                </p:oleObj>
              </mc:Choice>
              <mc:Fallback>
                <p:oleObj name="Equation" r:id="rId4" imgW="1143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1413" y="3762480"/>
                        <a:ext cx="1143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092096"/>
              </p:ext>
            </p:extLst>
          </p:nvPr>
        </p:nvGraphicFramePr>
        <p:xfrm>
          <a:off x="772194" y="3140075"/>
          <a:ext cx="118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5" name="Equation" r:id="rId6" imgW="1180800" imgH="558720" progId="Equation.DSMT4">
                  <p:embed/>
                </p:oleObj>
              </mc:Choice>
              <mc:Fallback>
                <p:oleObj name="Equation" r:id="rId6" imgW="1180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2194" y="3140075"/>
                        <a:ext cx="1181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>
            <a:off x="1931696" y="4519101"/>
            <a:ext cx="781276" cy="751048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28767"/>
              </p:ext>
            </p:extLst>
          </p:nvPr>
        </p:nvGraphicFramePr>
        <p:xfrm>
          <a:off x="2605088" y="3095101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6" name="Equation" r:id="rId8" imgW="190440" imgH="164880" progId="Equation.DSMT4">
                  <p:embed/>
                </p:oleObj>
              </mc:Choice>
              <mc:Fallback>
                <p:oleObj name="Equation" r:id="rId8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5088" y="3095101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50234" y="2818770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Moon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41442" y="4360403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Earth</a:t>
            </a:r>
            <a:endParaRPr lang="en-US" sz="16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76816"/>
              </p:ext>
            </p:extLst>
          </p:nvPr>
        </p:nvGraphicFramePr>
        <p:xfrm>
          <a:off x="2927363" y="4695352"/>
          <a:ext cx="175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7" name="Equation" r:id="rId10" imgW="1752480" imgH="304560" progId="Equation.DSMT4">
                  <p:embed/>
                </p:oleObj>
              </mc:Choice>
              <mc:Fallback>
                <p:oleObj name="Equation" r:id="rId10" imgW="1752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27363" y="4695352"/>
                        <a:ext cx="17526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969467"/>
              </p:ext>
            </p:extLst>
          </p:nvPr>
        </p:nvGraphicFramePr>
        <p:xfrm>
          <a:off x="650548" y="4763366"/>
          <a:ext cx="196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8" name="Equation" r:id="rId12" imgW="1968480" imgH="304560" progId="Equation.DSMT4">
                  <p:embed/>
                </p:oleObj>
              </mc:Choice>
              <mc:Fallback>
                <p:oleObj name="Equation" r:id="rId12" imgW="1968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0548" y="4763366"/>
                        <a:ext cx="19685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7758"/>
              </p:ext>
            </p:extLst>
          </p:nvPr>
        </p:nvGraphicFramePr>
        <p:xfrm>
          <a:off x="261728" y="2555507"/>
          <a:ext cx="2489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9" name="Equation" r:id="rId14" imgW="2489040" imgH="291960" progId="Equation.DSMT4">
                  <p:embed/>
                </p:oleObj>
              </mc:Choice>
              <mc:Fallback>
                <p:oleObj name="Equation" r:id="rId14" imgW="2489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1728" y="2555507"/>
                        <a:ext cx="2489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799585"/>
              </p:ext>
            </p:extLst>
          </p:nvPr>
        </p:nvGraphicFramePr>
        <p:xfrm>
          <a:off x="3065856" y="2098465"/>
          <a:ext cx="146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0" name="Equation" r:id="rId16" imgW="1460160" imgH="253800" progId="Equation.DSMT4">
                  <p:embed/>
                </p:oleObj>
              </mc:Choice>
              <mc:Fallback>
                <p:oleObj name="Equation" r:id="rId16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65856" y="2098465"/>
                        <a:ext cx="1460500" cy="25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94016"/>
              </p:ext>
            </p:extLst>
          </p:nvPr>
        </p:nvGraphicFramePr>
        <p:xfrm>
          <a:off x="250746" y="5513754"/>
          <a:ext cx="2679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1" name="Equation" r:id="rId18" imgW="2679480" imgH="558720" progId="Equation.DSMT4">
                  <p:embed/>
                </p:oleObj>
              </mc:Choice>
              <mc:Fallback>
                <p:oleObj name="Equation" r:id="rId18" imgW="2679480" imgH="5587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0746" y="5513754"/>
                        <a:ext cx="26797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617067"/>
              </p:ext>
            </p:extLst>
          </p:nvPr>
        </p:nvGraphicFramePr>
        <p:xfrm>
          <a:off x="331788" y="6167438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2" name="Equation" r:id="rId20" imgW="2323800" imgH="507960" progId="Equation.DSMT4">
                  <p:embed/>
                </p:oleObj>
              </mc:Choice>
              <mc:Fallback>
                <p:oleObj name="Equation" r:id="rId20" imgW="2323800" imgH="50796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1788" y="6167438"/>
                        <a:ext cx="2324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21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740589"/>
            <a:ext cx="3559360" cy="2448476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3361226" y="189191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9900" y="3413651"/>
            <a:ext cx="3458745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7662" y="3227408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3878" y="861501"/>
            <a:ext cx="0" cy="2410691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531" y="1865709"/>
            <a:ext cx="423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cs typeface="Times New Roman" panose="02020603050405020304" pitchFamily="18" charset="0"/>
              </a:rPr>
              <a:t>2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797" y="3653567"/>
            <a:ext cx="1887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semi-minor radius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563" y="3647767"/>
            <a:ext cx="18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semi-major radius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1937423" y="1952175"/>
            <a:ext cx="90000" cy="9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4031541" y="1979485"/>
            <a:ext cx="9092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aphelion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465" y="1505085"/>
            <a:ext cx="10326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perihelion</a:t>
            </a:r>
          </a:p>
        </p:txBody>
      </p:sp>
      <p:sp>
        <p:nvSpPr>
          <p:cNvPr id="21" name="Oval 20"/>
          <p:cNvSpPr/>
          <p:nvPr/>
        </p:nvSpPr>
        <p:spPr>
          <a:xfrm>
            <a:off x="4432501" y="1930764"/>
            <a:ext cx="90000" cy="9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859288" y="1932024"/>
            <a:ext cx="90000" cy="9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644006" y="701489"/>
            <a:ext cx="90000" cy="9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36801" y="1194010"/>
            <a:ext cx="598650" cy="780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6396" y="1378816"/>
            <a:ext cx="2632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9293" y="20479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24046" y="3098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6612" y="2387866"/>
            <a:ext cx="285170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Sun</a:t>
            </a:r>
            <a:r>
              <a:rPr lang="en-AU" sz="1600" dirty="0"/>
              <a:t> at one focus of ellipse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59943"/>
              </p:ext>
            </p:extLst>
          </p:nvPr>
        </p:nvGraphicFramePr>
        <p:xfrm>
          <a:off x="2981574" y="565859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3" imgW="1130040" imgH="507960" progId="Equation.DSMT4">
                  <p:embed/>
                </p:oleObj>
              </mc:Choice>
              <mc:Fallback>
                <p:oleObj name="Equation" r:id="rId3" imgW="1130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1574" y="565859"/>
                        <a:ext cx="11303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11598" y="279610"/>
            <a:ext cx="7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ellipse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92389"/>
              </p:ext>
            </p:extLst>
          </p:nvPr>
        </p:nvGraphicFramePr>
        <p:xfrm>
          <a:off x="944169" y="167750"/>
          <a:ext cx="132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5" imgW="1320480" imgH="533160" progId="Equation.DSMT4">
                  <p:embed/>
                </p:oleObj>
              </mc:Choice>
              <mc:Fallback>
                <p:oleObj name="Equation" r:id="rId5" imgW="1320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4169" y="167750"/>
                        <a:ext cx="1320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Connector 39"/>
          <p:cNvCxnSpPr>
            <a:endCxn id="4" idx="0"/>
          </p:cNvCxnSpPr>
          <p:nvPr/>
        </p:nvCxnSpPr>
        <p:spPr>
          <a:xfrm flipH="1" flipV="1">
            <a:off x="2694080" y="740589"/>
            <a:ext cx="769078" cy="124569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20529" y="785931"/>
            <a:ext cx="256938" cy="423193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72906" y="158698"/>
            <a:ext cx="7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planet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260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1139" y="1437607"/>
            <a:ext cx="104468" cy="10446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5" name="Freeform 3"/>
          <p:cNvSpPr/>
          <p:nvPr/>
        </p:nvSpPr>
        <p:spPr>
          <a:xfrm>
            <a:off x="878928" y="1265183"/>
            <a:ext cx="567558" cy="496614"/>
          </a:xfrm>
          <a:custGeom>
            <a:avLst/>
            <a:gdLst>
              <a:gd name="connsiteX0" fmla="*/ 567558 w 567558"/>
              <a:gd name="connsiteY0" fmla="*/ 216776 h 496614"/>
              <a:gd name="connsiteX1" fmla="*/ 145831 w 567558"/>
              <a:gd name="connsiteY1" fmla="*/ 0 h 496614"/>
              <a:gd name="connsiteX2" fmla="*/ 55179 w 567558"/>
              <a:gd name="connsiteY2" fmla="*/ 74886 h 496614"/>
              <a:gd name="connsiteX3" fmla="*/ 3941 w 567558"/>
              <a:gd name="connsiteY3" fmla="*/ 173420 h 496614"/>
              <a:gd name="connsiteX4" fmla="*/ 0 w 567558"/>
              <a:gd name="connsiteY4" fmla="*/ 271955 h 496614"/>
              <a:gd name="connsiteX5" fmla="*/ 59120 w 567558"/>
              <a:gd name="connsiteY5" fmla="*/ 390196 h 496614"/>
              <a:gd name="connsiteX6" fmla="*/ 114300 w 567558"/>
              <a:gd name="connsiteY6" fmla="*/ 433551 h 496614"/>
              <a:gd name="connsiteX7" fmla="*/ 193127 w 567558"/>
              <a:gd name="connsiteY7" fmla="*/ 496614 h 496614"/>
              <a:gd name="connsiteX8" fmla="*/ 567558 w 567558"/>
              <a:gd name="connsiteY8" fmla="*/ 216776 h 49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558" h="496614">
                <a:moveTo>
                  <a:pt x="567558" y="216776"/>
                </a:moveTo>
                <a:lnTo>
                  <a:pt x="145831" y="0"/>
                </a:lnTo>
                <a:lnTo>
                  <a:pt x="55179" y="74886"/>
                </a:lnTo>
                <a:lnTo>
                  <a:pt x="3941" y="173420"/>
                </a:lnTo>
                <a:lnTo>
                  <a:pt x="0" y="271955"/>
                </a:lnTo>
                <a:lnTo>
                  <a:pt x="59120" y="390196"/>
                </a:lnTo>
                <a:lnTo>
                  <a:pt x="114300" y="433551"/>
                </a:lnTo>
                <a:lnTo>
                  <a:pt x="193127" y="496614"/>
                </a:lnTo>
                <a:lnTo>
                  <a:pt x="567558" y="2167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6" name="Freeform 5"/>
          <p:cNvSpPr/>
          <p:nvPr/>
        </p:nvSpPr>
        <p:spPr>
          <a:xfrm>
            <a:off x="1450428" y="1355834"/>
            <a:ext cx="1690851" cy="228600"/>
          </a:xfrm>
          <a:custGeom>
            <a:avLst/>
            <a:gdLst>
              <a:gd name="connsiteX0" fmla="*/ 0 w 1690851"/>
              <a:gd name="connsiteY0" fmla="*/ 126125 h 228600"/>
              <a:gd name="connsiteX1" fmla="*/ 1663262 w 1690851"/>
              <a:gd name="connsiteY1" fmla="*/ 0 h 228600"/>
              <a:gd name="connsiteX2" fmla="*/ 1682969 w 1690851"/>
              <a:gd name="connsiteY2" fmla="*/ 63063 h 228600"/>
              <a:gd name="connsiteX3" fmla="*/ 1690851 w 1690851"/>
              <a:gd name="connsiteY3" fmla="*/ 106418 h 228600"/>
              <a:gd name="connsiteX4" fmla="*/ 1686910 w 1690851"/>
              <a:gd name="connsiteY4" fmla="*/ 177363 h 228600"/>
              <a:gd name="connsiteX5" fmla="*/ 1663262 w 1690851"/>
              <a:gd name="connsiteY5" fmla="*/ 228600 h 228600"/>
              <a:gd name="connsiteX6" fmla="*/ 0 w 1690851"/>
              <a:gd name="connsiteY6" fmla="*/ 12612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0851" h="228600">
                <a:moveTo>
                  <a:pt x="0" y="126125"/>
                </a:moveTo>
                <a:lnTo>
                  <a:pt x="1663262" y="0"/>
                </a:lnTo>
                <a:lnTo>
                  <a:pt x="1682969" y="63063"/>
                </a:lnTo>
                <a:lnTo>
                  <a:pt x="1690851" y="106418"/>
                </a:lnTo>
                <a:lnTo>
                  <a:pt x="1686910" y="177363"/>
                </a:lnTo>
                <a:lnTo>
                  <a:pt x="1663262" y="228600"/>
                </a:lnTo>
                <a:lnTo>
                  <a:pt x="0" y="12612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7" name="Oval 6"/>
          <p:cNvSpPr/>
          <p:nvPr/>
        </p:nvSpPr>
        <p:spPr>
          <a:xfrm>
            <a:off x="867104" y="1008993"/>
            <a:ext cx="2286000" cy="961697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8" name="TextBox 7"/>
          <p:cNvSpPr txBox="1"/>
          <p:nvPr/>
        </p:nvSpPr>
        <p:spPr>
          <a:xfrm>
            <a:off x="968381" y="139807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r>
              <a:rPr lang="en-AU" sz="1400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0679" y="1302087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</a:t>
            </a:r>
            <a:r>
              <a:rPr lang="en-AU" sz="1400" baseline="-25000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843458" y="149457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1" name="Oval 10"/>
          <p:cNvSpPr/>
          <p:nvPr/>
        </p:nvSpPr>
        <p:spPr>
          <a:xfrm>
            <a:off x="3127090" y="145403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2" name="TextBox 11"/>
          <p:cNvSpPr txBox="1"/>
          <p:nvPr/>
        </p:nvSpPr>
        <p:spPr>
          <a:xfrm>
            <a:off x="76074" y="1930388"/>
            <a:ext cx="1808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EC1AB0"/>
                </a:solidFill>
              </a:rPr>
              <a:t>Perihelion</a:t>
            </a:r>
            <a:r>
              <a:rPr lang="en-AU" sz="1400" dirty="0"/>
              <a:t> – closest point to the Sun – max speed of planet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7994" y="1963090"/>
            <a:ext cx="1873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EC1AB0"/>
                </a:solidFill>
              </a:rPr>
              <a:t>Aphelion</a:t>
            </a:r>
            <a:r>
              <a:rPr lang="en-AU" sz="1400" dirty="0"/>
              <a:t> – furthest point from the Sun – min speed of planet </a:t>
            </a:r>
          </a:p>
        </p:txBody>
      </p:sp>
      <p:sp>
        <p:nvSpPr>
          <p:cNvPr id="14" name="Freeform 15"/>
          <p:cNvSpPr/>
          <p:nvPr/>
        </p:nvSpPr>
        <p:spPr>
          <a:xfrm>
            <a:off x="490807" y="1537138"/>
            <a:ext cx="305352" cy="429610"/>
          </a:xfrm>
          <a:custGeom>
            <a:avLst/>
            <a:gdLst>
              <a:gd name="connsiteX0" fmla="*/ 1865 w 305352"/>
              <a:gd name="connsiteY0" fmla="*/ 429610 h 429610"/>
              <a:gd name="connsiteX1" fmla="*/ 45221 w 305352"/>
              <a:gd name="connsiteY1" fmla="*/ 114300 h 429610"/>
              <a:gd name="connsiteX2" fmla="*/ 305352 w 305352"/>
              <a:gd name="connsiteY2" fmla="*/ 0 h 42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52" h="429610">
                <a:moveTo>
                  <a:pt x="1865" y="429610"/>
                </a:moveTo>
                <a:cubicBezTo>
                  <a:pt x="-1748" y="307755"/>
                  <a:pt x="-5360" y="185901"/>
                  <a:pt x="45221" y="114300"/>
                </a:cubicBezTo>
                <a:cubicBezTo>
                  <a:pt x="95802" y="42699"/>
                  <a:pt x="200577" y="21349"/>
                  <a:pt x="305352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5" name="Freeform 16"/>
          <p:cNvSpPr/>
          <p:nvPr/>
        </p:nvSpPr>
        <p:spPr>
          <a:xfrm rot="20539462">
            <a:off x="2924782" y="1495263"/>
            <a:ext cx="645622" cy="421727"/>
          </a:xfrm>
          <a:custGeom>
            <a:avLst/>
            <a:gdLst>
              <a:gd name="connsiteX0" fmla="*/ 0 w 645622"/>
              <a:gd name="connsiteY0" fmla="*/ 421727 h 421727"/>
              <a:gd name="connsiteX1" fmla="*/ 634562 w 645622"/>
              <a:gd name="connsiteY1" fmla="*/ 323193 h 421727"/>
              <a:gd name="connsiteX2" fmla="*/ 342900 w 645622"/>
              <a:gd name="connsiteY2" fmla="*/ 0 h 42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622" h="421727">
                <a:moveTo>
                  <a:pt x="0" y="421727"/>
                </a:moveTo>
                <a:cubicBezTo>
                  <a:pt x="288706" y="407604"/>
                  <a:pt x="577412" y="393481"/>
                  <a:pt x="634562" y="323193"/>
                </a:cubicBezTo>
                <a:cubicBezTo>
                  <a:pt x="691712" y="252905"/>
                  <a:pt x="517306" y="126452"/>
                  <a:pt x="342900" y="0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6" name="TextBox 15"/>
          <p:cNvSpPr txBox="1"/>
          <p:nvPr/>
        </p:nvSpPr>
        <p:spPr>
          <a:xfrm>
            <a:off x="1387197" y="570481"/>
            <a:ext cx="2430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in equal time intervals  A</a:t>
            </a:r>
            <a:r>
              <a:rPr lang="en-AU" sz="1400" baseline="-25000" dirty="0"/>
              <a:t>1</a:t>
            </a:r>
            <a:r>
              <a:rPr lang="en-AU" sz="1400" dirty="0"/>
              <a:t> = A</a:t>
            </a:r>
            <a:r>
              <a:rPr lang="en-AU" sz="1400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3652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equal areas</a:t>
            </a:r>
          </a:p>
        </p:txBody>
      </p:sp>
      <p:sp>
        <p:nvSpPr>
          <p:cNvPr id="18" name="Freeform 7"/>
          <p:cNvSpPr/>
          <p:nvPr/>
        </p:nvSpPr>
        <p:spPr>
          <a:xfrm>
            <a:off x="2282059" y="1481959"/>
            <a:ext cx="338958" cy="284566"/>
          </a:xfrm>
          <a:custGeom>
            <a:avLst/>
            <a:gdLst>
              <a:gd name="connsiteX0" fmla="*/ 0 w 338958"/>
              <a:gd name="connsiteY0" fmla="*/ 283779 h 284566"/>
              <a:gd name="connsiteX1" fmla="*/ 118241 w 338958"/>
              <a:gd name="connsiteY1" fmla="*/ 240424 h 284566"/>
              <a:gd name="connsiteX2" fmla="*/ 338958 w 338958"/>
              <a:gd name="connsiteY2" fmla="*/ 0 h 28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958" h="284566">
                <a:moveTo>
                  <a:pt x="0" y="283779"/>
                </a:moveTo>
                <a:cubicBezTo>
                  <a:pt x="30874" y="285749"/>
                  <a:pt x="61748" y="287720"/>
                  <a:pt x="118241" y="240424"/>
                </a:cubicBezTo>
                <a:cubicBezTo>
                  <a:pt x="174734" y="193128"/>
                  <a:pt x="256846" y="96564"/>
                  <a:pt x="338958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19" name="Freeform 18"/>
          <p:cNvSpPr/>
          <p:nvPr/>
        </p:nvSpPr>
        <p:spPr>
          <a:xfrm>
            <a:off x="1245476" y="1541079"/>
            <a:ext cx="382314" cy="212835"/>
          </a:xfrm>
          <a:custGeom>
            <a:avLst/>
            <a:gdLst>
              <a:gd name="connsiteX0" fmla="*/ 382314 w 382314"/>
              <a:gd name="connsiteY0" fmla="*/ 212835 h 212835"/>
              <a:gd name="connsiteX1" fmla="*/ 212834 w 382314"/>
              <a:gd name="connsiteY1" fmla="*/ 157655 h 212835"/>
              <a:gd name="connsiteX2" fmla="*/ 0 w 382314"/>
              <a:gd name="connsiteY2" fmla="*/ 0 h 21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314" h="212835">
                <a:moveTo>
                  <a:pt x="382314" y="212835"/>
                </a:moveTo>
                <a:cubicBezTo>
                  <a:pt x="329433" y="202981"/>
                  <a:pt x="276553" y="193127"/>
                  <a:pt x="212834" y="157655"/>
                </a:cubicBezTo>
                <a:cubicBezTo>
                  <a:pt x="149115" y="122183"/>
                  <a:pt x="74557" y="61091"/>
                  <a:pt x="0" y="0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20" name="TextBox 19"/>
          <p:cNvSpPr txBox="1"/>
          <p:nvPr/>
        </p:nvSpPr>
        <p:spPr>
          <a:xfrm>
            <a:off x="1350949" y="118596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Sun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7603" y="1162153"/>
            <a:ext cx="651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>
                    <a:lumMod val="50000"/>
                  </a:schemeClr>
                </a:solidFill>
              </a:rPr>
              <a:t>planet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501" y="84814"/>
            <a:ext cx="1127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Elliptical path of planet around Sun</a:t>
            </a:r>
          </a:p>
        </p:txBody>
      </p:sp>
      <p:sp>
        <p:nvSpPr>
          <p:cNvPr id="23" name="Freeform 23"/>
          <p:cNvSpPr/>
          <p:nvPr/>
        </p:nvSpPr>
        <p:spPr>
          <a:xfrm>
            <a:off x="563617" y="985345"/>
            <a:ext cx="374431" cy="299545"/>
          </a:xfrm>
          <a:custGeom>
            <a:avLst/>
            <a:gdLst>
              <a:gd name="connsiteX0" fmla="*/ 0 w 374431"/>
              <a:gd name="connsiteY0" fmla="*/ 0 h 299545"/>
              <a:gd name="connsiteX1" fmla="*/ 165538 w 374431"/>
              <a:gd name="connsiteY1" fmla="*/ 153714 h 299545"/>
              <a:gd name="connsiteX2" fmla="*/ 374431 w 374431"/>
              <a:gd name="connsiteY2" fmla="*/ 299545 h 29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431" h="299545">
                <a:moveTo>
                  <a:pt x="0" y="0"/>
                </a:moveTo>
                <a:cubicBezTo>
                  <a:pt x="51566" y="51895"/>
                  <a:pt x="103133" y="103790"/>
                  <a:pt x="165538" y="153714"/>
                </a:cubicBezTo>
                <a:cubicBezTo>
                  <a:pt x="227943" y="203638"/>
                  <a:pt x="301187" y="251591"/>
                  <a:pt x="374431" y="299545"/>
                </a:cubicBezTo>
              </a:path>
            </a:pathLst>
          </a:custGeom>
          <a:noFill/>
          <a:ln w="31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cxnSp>
        <p:nvCxnSpPr>
          <p:cNvPr id="24" name="Straight Arrow Connector 23"/>
          <p:cNvCxnSpPr>
            <a:stCxn id="6" idx="0"/>
            <a:endCxn id="6" idx="1"/>
          </p:cNvCxnSpPr>
          <p:nvPr/>
        </p:nvCxnSpPr>
        <p:spPr>
          <a:xfrm flipV="1">
            <a:off x="1450428" y="1355834"/>
            <a:ext cx="1663262" cy="1261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102" y="1098973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15066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t="7765" r="24257" b="18932"/>
          <a:stretch/>
        </p:blipFill>
        <p:spPr bwMode="auto">
          <a:xfrm flipH="1">
            <a:off x="689706" y="471303"/>
            <a:ext cx="3897407" cy="39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6035" y="3461565"/>
            <a:ext cx="147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aphelion</a:t>
            </a:r>
          </a:p>
          <a:p>
            <a:r>
              <a:rPr lang="en-AU" dirty="0"/>
              <a:t>(slow speed)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913" y="3339819"/>
            <a:ext cx="166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perihelion</a:t>
            </a:r>
          </a:p>
          <a:p>
            <a:r>
              <a:rPr lang="en-AU" dirty="0"/>
              <a:t>(large speed)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17" y="242580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Sun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2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468675" y="2569388"/>
            <a:ext cx="105798" cy="10579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75211" y="3923355"/>
            <a:ext cx="105798" cy="10579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76946" y="3309977"/>
            <a:ext cx="234267" cy="234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34598" y="2675186"/>
            <a:ext cx="1534076" cy="1534076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7778" y="2260809"/>
            <a:ext cx="2340000" cy="23400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7"/>
          </p:cNvCxnSpPr>
          <p:nvPr/>
        </p:nvCxnSpPr>
        <p:spPr>
          <a:xfrm flipV="1">
            <a:off x="2694381" y="2603494"/>
            <a:ext cx="830712" cy="8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5"/>
          </p:cNvCxnSpPr>
          <p:nvPr/>
        </p:nvCxnSpPr>
        <p:spPr>
          <a:xfrm>
            <a:off x="2693778" y="3427413"/>
            <a:ext cx="550236" cy="55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89880"/>
              </p:ext>
            </p:extLst>
          </p:nvPr>
        </p:nvGraphicFramePr>
        <p:xfrm>
          <a:off x="188729" y="2020166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0" name="Equation" r:id="rId3" imgW="1562040" imgH="304560" progId="Equation.DSMT4">
                  <p:embed/>
                </p:oleObj>
              </mc:Choice>
              <mc:Fallback>
                <p:oleObj name="Equation" r:id="rId3" imgW="1562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729" y="2020166"/>
                        <a:ext cx="156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24779"/>
              </p:ext>
            </p:extLst>
          </p:nvPr>
        </p:nvGraphicFramePr>
        <p:xfrm>
          <a:off x="2782888" y="652463"/>
          <a:ext cx="2540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1" name="Equation" r:id="rId5" imgW="2539800" imgH="1587240" progId="Equation.DSMT4">
                  <p:embed/>
                </p:oleObj>
              </mc:Choice>
              <mc:Fallback>
                <p:oleObj name="Equation" r:id="rId5" imgW="253980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2888" y="652463"/>
                        <a:ext cx="2540000" cy="158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76674"/>
              </p:ext>
            </p:extLst>
          </p:nvPr>
        </p:nvGraphicFramePr>
        <p:xfrm>
          <a:off x="2823271" y="4644027"/>
          <a:ext cx="2476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2" name="Equation" r:id="rId7" imgW="2476440" imgH="1587240" progId="Equation.DSMT4">
                  <p:embed/>
                </p:oleObj>
              </mc:Choice>
              <mc:Fallback>
                <p:oleObj name="Equation" r:id="rId7" imgW="2476440" imgH="15872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3271" y="4644027"/>
                        <a:ext cx="2476500" cy="158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3529131" y="2607173"/>
            <a:ext cx="272053" cy="264496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97858" y="3983811"/>
            <a:ext cx="552923" cy="497505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42456"/>
              </p:ext>
            </p:extLst>
          </p:nvPr>
        </p:nvGraphicFramePr>
        <p:xfrm>
          <a:off x="253594" y="1308598"/>
          <a:ext cx="232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3" name="Equation" r:id="rId9" imgW="2323800" imgH="291960" progId="Equation.DSMT4">
                  <p:embed/>
                </p:oleObj>
              </mc:Choice>
              <mc:Fallback>
                <p:oleObj name="Equation" r:id="rId9" imgW="2323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594" y="1308598"/>
                        <a:ext cx="2324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29604"/>
              </p:ext>
            </p:extLst>
          </p:nvPr>
        </p:nvGraphicFramePr>
        <p:xfrm>
          <a:off x="123393" y="1634757"/>
          <a:ext cx="182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4" name="Equation" r:id="rId11" imgW="1828800" imgH="304560" progId="Equation.DSMT4">
                  <p:embed/>
                </p:oleObj>
              </mc:Choice>
              <mc:Fallback>
                <p:oleObj name="Equation" r:id="rId11" imgW="1828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3393" y="1634757"/>
                        <a:ext cx="1828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94971"/>
              </p:ext>
            </p:extLst>
          </p:nvPr>
        </p:nvGraphicFramePr>
        <p:xfrm>
          <a:off x="277262" y="4447440"/>
          <a:ext cx="177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5" name="Equation" r:id="rId13" imgW="1777680" imgH="558720" progId="Equation.DSMT4">
                  <p:embed/>
                </p:oleObj>
              </mc:Choice>
              <mc:Fallback>
                <p:oleObj name="Equation" r:id="rId13" imgW="17776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262" y="4447440"/>
                        <a:ext cx="17780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8801"/>
              </p:ext>
            </p:extLst>
          </p:nvPr>
        </p:nvGraphicFramePr>
        <p:xfrm>
          <a:off x="155575" y="5029200"/>
          <a:ext cx="200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6" name="Equation" r:id="rId15" imgW="2006280" imgH="558720" progId="Equation.DSMT4">
                  <p:embed/>
                </p:oleObj>
              </mc:Choice>
              <mc:Fallback>
                <p:oleObj name="Equation" r:id="rId15" imgW="20062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5575" y="5029200"/>
                        <a:ext cx="20066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49211"/>
              </p:ext>
            </p:extLst>
          </p:nvPr>
        </p:nvGraphicFramePr>
        <p:xfrm>
          <a:off x="283756" y="5568320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7" name="Equation" r:id="rId17" imgW="1295280" imgH="507960" progId="Equation.DSMT4">
                  <p:embed/>
                </p:oleObj>
              </mc:Choice>
              <mc:Fallback>
                <p:oleObj name="Equation" r:id="rId17" imgW="12952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3756" y="5568320"/>
                        <a:ext cx="1295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71908"/>
              </p:ext>
            </p:extLst>
          </p:nvPr>
        </p:nvGraphicFramePr>
        <p:xfrm>
          <a:off x="176213" y="6080125"/>
          <a:ext cx="2070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8" name="Equation" r:id="rId19" imgW="2070000" imgH="558720" progId="Equation.DSMT4">
                  <p:embed/>
                </p:oleObj>
              </mc:Choice>
              <mc:Fallback>
                <p:oleObj name="Equation" r:id="rId19" imgW="20700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213" y="6080125"/>
                        <a:ext cx="2070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4467462" y="2547977"/>
            <a:ext cx="105798" cy="10579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58156"/>
              </p:ext>
            </p:extLst>
          </p:nvPr>
        </p:nvGraphicFramePr>
        <p:xfrm>
          <a:off x="4041080" y="2725698"/>
          <a:ext cx="1066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9" name="Equation" r:id="rId21" imgW="1066680" imgH="253800" progId="Equation.DSMT4">
                  <p:embed/>
                </p:oleObj>
              </mc:Choice>
              <mc:Fallback>
                <p:oleObj name="Equation" r:id="rId21" imgW="1066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41080" y="2725698"/>
                        <a:ext cx="1066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133692" y="2214208"/>
            <a:ext cx="838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satellite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70625" y="3884311"/>
            <a:ext cx="39145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#1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308625" y="3356579"/>
            <a:ext cx="39145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#2</a:t>
            </a:r>
            <a:endParaRPr lang="en-US" sz="1600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87234"/>
              </p:ext>
            </p:extLst>
          </p:nvPr>
        </p:nvGraphicFramePr>
        <p:xfrm>
          <a:off x="410717" y="3724695"/>
          <a:ext cx="87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0" name="Equation" r:id="rId23" imgW="876240" imgH="507960" progId="Equation.DSMT4">
                  <p:embed/>
                </p:oleObj>
              </mc:Choice>
              <mc:Fallback>
                <p:oleObj name="Equation" r:id="rId23" imgW="876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0717" y="3724695"/>
                        <a:ext cx="876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04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images satellite rocke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9" t="42251" r="25698"/>
          <a:stretch/>
        </p:blipFill>
        <p:spPr bwMode="auto">
          <a:xfrm>
            <a:off x="1564304" y="989970"/>
            <a:ext cx="2856556" cy="1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9190" y="3151279"/>
            <a:ext cx="3050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rockets fired to change orbit of satellite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92774" y="2342678"/>
            <a:ext cx="332509" cy="876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1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clip art lovers sta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4" y="652022"/>
            <a:ext cx="2302294" cy="186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662545" y="2939683"/>
            <a:ext cx="204040" cy="204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28104" y="2933385"/>
            <a:ext cx="204040" cy="204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532276"/>
              </p:ext>
            </p:extLst>
          </p:nvPr>
        </p:nvGraphicFramePr>
        <p:xfrm>
          <a:off x="546428" y="2690327"/>
          <a:ext cx="952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6" name="Equation" r:id="rId4" imgW="952200" imgH="279360" progId="Equation.DSMT4">
                  <p:embed/>
                </p:oleObj>
              </mc:Choice>
              <mc:Fallback>
                <p:oleObj name="Equation" r:id="rId4" imgW="952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6428" y="2690327"/>
                        <a:ext cx="952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79571"/>
              </p:ext>
            </p:extLst>
          </p:nvPr>
        </p:nvGraphicFramePr>
        <p:xfrm>
          <a:off x="3479814" y="2668916"/>
          <a:ext cx="952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7" name="Equation" r:id="rId6" imgW="952200" imgH="279360" progId="Equation.DSMT4">
                  <p:embed/>
                </p:oleObj>
              </mc:Choice>
              <mc:Fallback>
                <p:oleObj name="Equation" r:id="rId6" imgW="952200" imgH="279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9814" y="2668916"/>
                        <a:ext cx="952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813686" y="2705415"/>
            <a:ext cx="151896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475287"/>
              </p:ext>
            </p:extLst>
          </p:nvPr>
        </p:nvGraphicFramePr>
        <p:xfrm>
          <a:off x="2151246" y="2747162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8" name="Equation" r:id="rId8" imgW="901440" imgH="241200" progId="Equation.DSMT4">
                  <p:embed/>
                </p:oleObj>
              </mc:Choice>
              <mc:Fallback>
                <p:oleObj name="Equation" r:id="rId8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51246" y="2747162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90244"/>
              </p:ext>
            </p:extLst>
          </p:nvPr>
        </p:nvGraphicFramePr>
        <p:xfrm>
          <a:off x="1106921" y="3565591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9" name="Equation" r:id="rId10" imgW="1130040" imgH="507960" progId="Equation.DSMT4">
                  <p:embed/>
                </p:oleObj>
              </mc:Choice>
              <mc:Fallback>
                <p:oleObj name="Equation" r:id="rId10" imgW="1130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6921" y="3565591"/>
                        <a:ext cx="1130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74143" y="3030367"/>
            <a:ext cx="536548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84003" y="3031627"/>
            <a:ext cx="536548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997729"/>
              </p:ext>
            </p:extLst>
          </p:nvPr>
        </p:nvGraphicFramePr>
        <p:xfrm>
          <a:off x="2899707" y="3183947"/>
          <a:ext cx="825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0" name="Equation" r:id="rId12" imgW="825480" imgH="304560" progId="Equation.DSMT4">
                  <p:embed/>
                </p:oleObj>
              </mc:Choice>
              <mc:Fallback>
                <p:oleObj name="Equation" r:id="rId12" imgW="825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9707" y="3183947"/>
                        <a:ext cx="825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32351"/>
              </p:ext>
            </p:extLst>
          </p:nvPr>
        </p:nvGraphicFramePr>
        <p:xfrm>
          <a:off x="1411090" y="3177217"/>
          <a:ext cx="81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1" name="Equation" r:id="rId14" imgW="812520" imgH="304560" progId="Equation.DSMT4">
                  <p:embed/>
                </p:oleObj>
              </mc:Choice>
              <mc:Fallback>
                <p:oleObj name="Equation" r:id="rId14" imgW="812520" imgH="30456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11090" y="3177217"/>
                        <a:ext cx="812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74113"/>
              </p:ext>
            </p:extLst>
          </p:nvPr>
        </p:nvGraphicFramePr>
        <p:xfrm>
          <a:off x="2491103" y="3636162"/>
          <a:ext cx="2171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2" name="Equation" r:id="rId16" imgW="2171520" imgH="291960" progId="Equation.DSMT4">
                  <p:embed/>
                </p:oleObj>
              </mc:Choice>
              <mc:Fallback>
                <p:oleObj name="Equation" r:id="rId16" imgW="2171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91103" y="3636162"/>
                        <a:ext cx="2171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4566"/>
              </p:ext>
            </p:extLst>
          </p:nvPr>
        </p:nvGraphicFramePr>
        <p:xfrm>
          <a:off x="1120710" y="4178116"/>
          <a:ext cx="309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3" name="Equation" r:id="rId18" imgW="3098520" imgH="507960" progId="Equation.DSMT4">
                  <p:embed/>
                </p:oleObj>
              </mc:Choice>
              <mc:Fallback>
                <p:oleObj name="Equation" r:id="rId18" imgW="3098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20710" y="4178116"/>
                        <a:ext cx="3098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4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 flipH="1" flipV="1">
            <a:off x="2992582" y="725474"/>
            <a:ext cx="748147" cy="279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91662" y="680002"/>
            <a:ext cx="1313886" cy="1370442"/>
            <a:chOff x="614855" y="362607"/>
            <a:chExt cx="1313886" cy="137044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/>
          <p:cNvCxnSpPr/>
          <p:nvPr/>
        </p:nvCxnSpPr>
        <p:spPr>
          <a:xfrm>
            <a:off x="2010169" y="1972383"/>
            <a:ext cx="2818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2139554" y="1988757"/>
            <a:ext cx="2562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10691" y="959742"/>
            <a:ext cx="2017725" cy="20177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95385" y="967299"/>
            <a:ext cx="98241" cy="98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430889" y="1458506"/>
            <a:ext cx="853944" cy="5138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15583" y="1942156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4981" y="46223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03754"/>
              </p:ext>
            </p:extLst>
          </p:nvPr>
        </p:nvGraphicFramePr>
        <p:xfrm>
          <a:off x="1600475" y="2812446"/>
          <a:ext cx="99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Equation" r:id="rId7" imgW="990360" imgH="291960" progId="Equation.DSMT4">
                  <p:embed/>
                </p:oleObj>
              </mc:Choice>
              <mc:Fallback>
                <p:oleObj name="Equation" r:id="rId7" imgW="990360" imgH="29196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475" y="2812446"/>
                        <a:ext cx="990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0790"/>
              </p:ext>
            </p:extLst>
          </p:nvPr>
        </p:nvGraphicFramePr>
        <p:xfrm>
          <a:off x="3507103" y="1144181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Equation" r:id="rId9" imgW="139680" imgH="152280" progId="Equation.DSMT4">
                  <p:embed/>
                </p:oleObj>
              </mc:Choice>
              <mc:Fallback>
                <p:oleObj name="Equation" r:id="rId9" imgW="139680" imgH="15228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7103" y="1144181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53387"/>
              </p:ext>
            </p:extLst>
          </p:nvPr>
        </p:nvGraphicFramePr>
        <p:xfrm>
          <a:off x="3529853" y="1571967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Equation" r:id="rId11" imgW="304560" imgH="203040" progId="Equation.DSMT4">
                  <p:embed/>
                </p:oleObj>
              </mc:Choice>
              <mc:Fallback>
                <p:oleObj name="Equation" r:id="rId11" imgW="304560" imgH="20304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9853" y="1571967"/>
                        <a:ext cx="304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3430889" y="1020198"/>
            <a:ext cx="317395" cy="952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/>
          <p:cNvSpPr/>
          <p:nvPr/>
        </p:nvSpPr>
        <p:spPr>
          <a:xfrm>
            <a:off x="3642486" y="1420721"/>
            <a:ext cx="287167" cy="241824"/>
          </a:xfrm>
          <a:custGeom>
            <a:avLst/>
            <a:gdLst>
              <a:gd name="connsiteX0" fmla="*/ 287167 w 287167"/>
              <a:gd name="connsiteY0" fmla="*/ 241824 h 241824"/>
              <a:gd name="connsiteX1" fmla="*/ 219154 w 287167"/>
              <a:gd name="connsiteY1" fmla="*/ 52899 h 241824"/>
              <a:gd name="connsiteX2" fmla="*/ 0 w 287167"/>
              <a:gd name="connsiteY2" fmla="*/ 0 h 24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67" h="241824">
                <a:moveTo>
                  <a:pt x="287167" y="241824"/>
                </a:moveTo>
                <a:cubicBezTo>
                  <a:pt x="277091" y="167513"/>
                  <a:pt x="267015" y="93203"/>
                  <a:pt x="219154" y="52899"/>
                </a:cubicBezTo>
                <a:cubicBezTo>
                  <a:pt x="171293" y="12595"/>
                  <a:pt x="85646" y="6297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3"/>
          <a:srcRect l="66257" b="75161"/>
          <a:stretch/>
        </p:blipFill>
        <p:spPr>
          <a:xfrm>
            <a:off x="3748284" y="954248"/>
            <a:ext cx="685042" cy="504258"/>
          </a:xfrm>
          <a:prstGeom prst="rect">
            <a:avLst/>
          </a:prstGeom>
        </p:spPr>
      </p:pic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99689"/>
              </p:ext>
            </p:extLst>
          </p:nvPr>
        </p:nvGraphicFramePr>
        <p:xfrm>
          <a:off x="4063003" y="933004"/>
          <a:ext cx="825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" name="Equation" r:id="rId14" imgW="825480" imgH="241200" progId="Equation.DSMT4">
                  <p:embed/>
                </p:oleObj>
              </mc:Choice>
              <mc:Fallback>
                <p:oleObj name="Equation" r:id="rId14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63003" y="933004"/>
                        <a:ext cx="825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Connector 39"/>
          <p:cNvCxnSpPr/>
          <p:nvPr/>
        </p:nvCxnSpPr>
        <p:spPr>
          <a:xfrm flipV="1">
            <a:off x="3763398" y="997527"/>
            <a:ext cx="173812" cy="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48284" y="1005084"/>
            <a:ext cx="98242" cy="128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62990"/>
              </p:ext>
            </p:extLst>
          </p:nvPr>
        </p:nvGraphicFramePr>
        <p:xfrm>
          <a:off x="2835735" y="613667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Equation" r:id="rId16" imgW="152280" imgH="215640" progId="Equation.DSMT4">
                  <p:embed/>
                </p:oleObj>
              </mc:Choice>
              <mc:Fallback>
                <p:oleObj name="Equation" r:id="rId16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35735" y="613667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1707888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(0,0)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0241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236879" y="1972383"/>
            <a:ext cx="899286" cy="52143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71339" y="1133553"/>
            <a:ext cx="234267" cy="23426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7484" y="2600876"/>
            <a:ext cx="234267" cy="23426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41680" y="1136072"/>
            <a:ext cx="234267" cy="23426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7239" y="1088212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Sun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8198" y="2532863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Earth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21672" y="1045389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Moon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05607" y="1262023"/>
            <a:ext cx="861500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021458" y="1626019"/>
            <a:ext cx="536548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23025" y="1979940"/>
            <a:ext cx="928254" cy="125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1967345" y="2231840"/>
            <a:ext cx="536548" cy="0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36879" y="1979940"/>
            <a:ext cx="884172" cy="513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202879"/>
              </p:ext>
            </p:extLst>
          </p:nvPr>
        </p:nvGraphicFramePr>
        <p:xfrm>
          <a:off x="1492579" y="826156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9" name="Equation" r:id="rId3" imgW="888840" imgH="304560" progId="Equation.DSMT4">
                  <p:embed/>
                </p:oleObj>
              </mc:Choice>
              <mc:Fallback>
                <p:oleObj name="Equation" r:id="rId3" imgW="888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579" y="826156"/>
                        <a:ext cx="889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171854"/>
              </p:ext>
            </p:extLst>
          </p:nvPr>
        </p:nvGraphicFramePr>
        <p:xfrm>
          <a:off x="2817813" y="1590675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0" name="Equation" r:id="rId5" imgW="342720" imgH="304560" progId="Equation.DSMT4">
                  <p:embed/>
                </p:oleObj>
              </mc:Choice>
              <mc:Fallback>
                <p:oleObj name="Equation" r:id="rId5" imgW="342720" imgH="3045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7813" y="1590675"/>
                        <a:ext cx="342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872741"/>
              </p:ext>
            </p:extLst>
          </p:nvPr>
        </p:nvGraphicFramePr>
        <p:xfrm>
          <a:off x="277813" y="1574800"/>
          <a:ext cx="90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1" name="Equation" r:id="rId7" imgW="901440" imgH="304560" progId="Equation.DSMT4">
                  <p:embed/>
                </p:oleObj>
              </mc:Choice>
              <mc:Fallback>
                <p:oleObj name="Equation" r:id="rId7" imgW="901440" imgH="3045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13" y="1574800"/>
                        <a:ext cx="901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751024"/>
              </p:ext>
            </p:extLst>
          </p:nvPr>
        </p:nvGraphicFramePr>
        <p:xfrm>
          <a:off x="1797233" y="2112648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2" name="Equation" r:id="rId9" imgW="342720" imgH="304560" progId="Equation.DSMT4">
                  <p:embed/>
                </p:oleObj>
              </mc:Choice>
              <mc:Fallback>
                <p:oleObj name="Equation" r:id="rId9" imgW="342720" imgH="30456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7233" y="2112648"/>
                        <a:ext cx="342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077957"/>
              </p:ext>
            </p:extLst>
          </p:nvPr>
        </p:nvGraphicFramePr>
        <p:xfrm>
          <a:off x="3185299" y="2337561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3" name="Equation" r:id="rId11" imgW="1206360" imgH="304560" progId="Equation.DSMT4">
                  <p:embed/>
                </p:oleObj>
              </mc:Choice>
              <mc:Fallback>
                <p:oleObj name="Equation" r:id="rId11" imgW="1206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85299" y="2337561"/>
                        <a:ext cx="1206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674288"/>
              </p:ext>
            </p:extLst>
          </p:nvPr>
        </p:nvGraphicFramePr>
        <p:xfrm>
          <a:off x="3526429" y="1307299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4" name="Equation" r:id="rId13" imgW="1130040" imgH="507960" progId="Equation.DSMT4">
                  <p:embed/>
                </p:oleObj>
              </mc:Choice>
              <mc:Fallback>
                <p:oleObj name="Equation" r:id="rId13" imgW="1130040" imgH="5079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6429" y="1307299"/>
                        <a:ext cx="1130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53287"/>
              </p:ext>
            </p:extLst>
          </p:nvPr>
        </p:nvGraphicFramePr>
        <p:xfrm>
          <a:off x="943225" y="2964584"/>
          <a:ext cx="3378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5" name="Equation" r:id="rId15" imgW="3377880" imgH="1574640" progId="Equation.DSMT4">
                  <p:embed/>
                </p:oleObj>
              </mc:Choice>
              <mc:Fallback>
                <p:oleObj name="Equation" r:id="rId15" imgW="337788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3225" y="2964584"/>
                        <a:ext cx="33782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77116"/>
              </p:ext>
            </p:extLst>
          </p:nvPr>
        </p:nvGraphicFramePr>
        <p:xfrm>
          <a:off x="2578796" y="1987839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6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78796" y="1987839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: Shape 30"/>
          <p:cNvSpPr/>
          <p:nvPr/>
        </p:nvSpPr>
        <p:spPr>
          <a:xfrm>
            <a:off x="2660073" y="1972383"/>
            <a:ext cx="182135" cy="234426"/>
          </a:xfrm>
          <a:custGeom>
            <a:avLst/>
            <a:gdLst>
              <a:gd name="connsiteX0" fmla="*/ 52899 w 182135"/>
              <a:gd name="connsiteY0" fmla="*/ 0 h 234426"/>
              <a:gd name="connsiteX1" fmla="*/ 181368 w 182135"/>
              <a:gd name="connsiteY1" fmla="*/ 196483 h 234426"/>
              <a:gd name="connsiteX2" fmla="*/ 0 w 182135"/>
              <a:gd name="connsiteY2" fmla="*/ 234268 h 23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135" h="234426">
                <a:moveTo>
                  <a:pt x="52899" y="0"/>
                </a:moveTo>
                <a:cubicBezTo>
                  <a:pt x="121542" y="78719"/>
                  <a:pt x="190185" y="157438"/>
                  <a:pt x="181368" y="196483"/>
                </a:cubicBezTo>
                <a:cubicBezTo>
                  <a:pt x="172552" y="235528"/>
                  <a:pt x="86276" y="234898"/>
                  <a:pt x="0" y="234268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792310"/>
              </p:ext>
            </p:extLst>
          </p:nvPr>
        </p:nvGraphicFramePr>
        <p:xfrm>
          <a:off x="1176338" y="4379913"/>
          <a:ext cx="28067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7" name="Equation" r:id="rId19" imgW="2806560" imgH="2158920" progId="Equation.DSMT4">
                  <p:embed/>
                </p:oleObj>
              </mc:Choice>
              <mc:Fallback>
                <p:oleObj name="Equation" r:id="rId19" imgW="2806560" imgH="2158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76338" y="4379913"/>
                        <a:ext cx="2806700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004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861764" y="2514224"/>
            <a:ext cx="1255214" cy="1312399"/>
          </a:xfrm>
          <a:prstGeom prst="rect">
            <a:avLst/>
          </a:prstGeom>
          <a:noFill/>
        </p:spPr>
      </p:pic>
      <p:pic>
        <p:nvPicPr>
          <p:cNvPr id="5" name="Picture 4" descr="http://t1.gstatic.com/images?q=tbn:ANd9GcTEgUuKLL5p41nOH8nNUwnFoRnJjeEHPF4tyNP6DcIS5vSyVQcV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" y="2713181"/>
            <a:ext cx="1137573" cy="84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2.gstatic.com/images?q=tbn:ANd9GcRZ93HJ_o8xQuhLOuUtG0a_ZZTz3EEkRKgY6skurneUe6glpug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49" y="844628"/>
            <a:ext cx="985446" cy="7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137463" y="1644077"/>
            <a:ext cx="784335" cy="999215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5317" y="1660494"/>
            <a:ext cx="843456" cy="878927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794" y="185358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uplink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0856" y="1772089"/>
            <a:ext cx="855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downlink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675" y="3645625"/>
            <a:ext cx="101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Parks, NSW</a:t>
            </a:r>
          </a:p>
        </p:txBody>
      </p:sp>
      <p:pic>
        <p:nvPicPr>
          <p:cNvPr id="13" name="Picture 10" descr="http://t0.gstatic.com/images?q=tbn:ANd9GcSZ61by21oQA1vwDwoMTONcuIo7qggknQCokiS9lHfC2NNEPQJkX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98" y="2688513"/>
            <a:ext cx="1125480" cy="8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26438" y="3645625"/>
            <a:ext cx="1445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Jodrell</a:t>
            </a:r>
            <a:r>
              <a:rPr lang="en-AU" sz="1400" dirty="0"/>
              <a:t> Bank, U.K.</a:t>
            </a:r>
          </a:p>
        </p:txBody>
      </p:sp>
    </p:spTree>
    <p:extLst>
      <p:ext uri="{BB962C8B-B14F-4D97-AF65-F5344CB8AC3E}">
        <p14:creationId xmlns:p14="http://schemas.microsoft.com/office/powerpoint/2010/main" val="1603451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89560" y="1505305"/>
            <a:ext cx="283779" cy="1060231"/>
            <a:chOff x="993228" y="508438"/>
            <a:chExt cx="283779" cy="1060231"/>
          </a:xfrm>
        </p:grpSpPr>
        <p:sp>
          <p:nvSpPr>
            <p:cNvPr id="5" name="Isosceles Triangle 4"/>
            <p:cNvSpPr/>
            <p:nvPr/>
          </p:nvSpPr>
          <p:spPr>
            <a:xfrm>
              <a:off x="993228" y="508438"/>
              <a:ext cx="283779" cy="5005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3228" y="1008993"/>
              <a:ext cx="283779" cy="5596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sp>
        <p:nvSpPr>
          <p:cNvPr id="7" name="Down Arrow 4"/>
          <p:cNvSpPr/>
          <p:nvPr/>
        </p:nvSpPr>
        <p:spPr>
          <a:xfrm>
            <a:off x="2160504" y="2593126"/>
            <a:ext cx="161597" cy="34684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8" name="TextBox 7"/>
          <p:cNvSpPr txBox="1"/>
          <p:nvPr/>
        </p:nvSpPr>
        <p:spPr>
          <a:xfrm>
            <a:off x="455826" y="1596403"/>
            <a:ext cx="153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momentum of rocket</a:t>
            </a:r>
          </a:p>
          <a:p>
            <a:pPr algn="ctr"/>
            <a:r>
              <a:rPr lang="en-AU" sz="1600" dirty="0"/>
              <a:t>     </a:t>
            </a:r>
            <a:r>
              <a:rPr lang="en-AU" sz="1600" i="1" dirty="0" err="1"/>
              <a:t>p</a:t>
            </a:r>
            <a:r>
              <a:rPr lang="en-AU" sz="1600" i="1" baseline="-25000" dirty="0" err="1"/>
              <a:t>rocket</a:t>
            </a:r>
            <a:endParaRPr lang="en-AU" sz="1600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42800" y="2637710"/>
            <a:ext cx="13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momentum of exhaust gases</a:t>
            </a:r>
          </a:p>
          <a:p>
            <a:pPr algn="ctr"/>
            <a:r>
              <a:rPr lang="en-AU" sz="1600" dirty="0"/>
              <a:t>     </a:t>
            </a:r>
            <a:r>
              <a:rPr lang="en-AU" sz="1600" i="1" dirty="0" err="1"/>
              <a:t>p</a:t>
            </a:r>
            <a:r>
              <a:rPr lang="en-AU" sz="1600" i="1" baseline="-25000" dirty="0" err="1"/>
              <a:t>gases</a:t>
            </a:r>
            <a:endParaRPr lang="en-AU" sz="1600" i="1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72884" y="1812733"/>
            <a:ext cx="0" cy="3231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9007" y="1905094"/>
            <a:ext cx="2350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 err="1"/>
              <a:t>F</a:t>
            </a:r>
            <a:r>
              <a:rPr lang="en-AU" sz="1600" i="1" baseline="-25000" dirty="0" err="1"/>
              <a:t>RG</a:t>
            </a:r>
            <a:r>
              <a:rPr lang="en-AU" sz="1600" dirty="0"/>
              <a:t> force on rocket by gas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72884" y="2213440"/>
            <a:ext cx="0" cy="3231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09524" y="2305801"/>
            <a:ext cx="2349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 err="1"/>
              <a:t>F</a:t>
            </a:r>
            <a:r>
              <a:rPr lang="en-AU" sz="1600" i="1" baseline="-25000" dirty="0" err="1"/>
              <a:t>GR</a:t>
            </a:r>
            <a:r>
              <a:rPr lang="en-AU" sz="1600" dirty="0"/>
              <a:t> force on gas by rocket </a:t>
            </a:r>
          </a:p>
        </p:txBody>
      </p:sp>
      <p:pic>
        <p:nvPicPr>
          <p:cNvPr id="26626" name="Picture 2" descr="Image result for image rock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41"/>
          <a:stretch/>
        </p:blipFill>
        <p:spPr bwMode="auto">
          <a:xfrm>
            <a:off x="1902836" y="4208116"/>
            <a:ext cx="1218215" cy="238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60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164554" y="1707888"/>
            <a:ext cx="304120" cy="5939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46056" y="1621631"/>
            <a:ext cx="658836" cy="6908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</a:rPr>
              <a:t>Sun</a:t>
            </a:r>
          </a:p>
        </p:txBody>
      </p:sp>
      <p:sp>
        <p:nvSpPr>
          <p:cNvPr id="7" name="Oval 6"/>
          <p:cNvSpPr/>
          <p:nvPr/>
        </p:nvSpPr>
        <p:spPr>
          <a:xfrm>
            <a:off x="733031" y="1039882"/>
            <a:ext cx="2502793" cy="186201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8" name="Oval 7"/>
          <p:cNvSpPr/>
          <p:nvPr/>
        </p:nvSpPr>
        <p:spPr>
          <a:xfrm>
            <a:off x="3097551" y="2258210"/>
            <a:ext cx="118242" cy="11824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/>
          </a:p>
        </p:txBody>
      </p:sp>
      <p:sp>
        <p:nvSpPr>
          <p:cNvPr id="9" name="TextBox 8"/>
          <p:cNvSpPr txBox="1"/>
          <p:nvPr/>
        </p:nvSpPr>
        <p:spPr>
          <a:xfrm>
            <a:off x="3115972" y="2348947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Earth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0380" y="2987852"/>
            <a:ext cx="2234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Earth’s orbit around the Sun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8380" y="1101839"/>
            <a:ext cx="221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Earth’s orbital velocity around the Sun ~ </a:t>
            </a:r>
            <a:r>
              <a:rPr lang="en-AU" sz="1400" dirty="0">
                <a:solidFill>
                  <a:srgbClr val="EC1AB0"/>
                </a:solidFill>
              </a:rPr>
              <a:t>30 km.s</a:t>
            </a:r>
            <a:r>
              <a:rPr lang="en-AU" sz="1400" baseline="30000" dirty="0">
                <a:solidFill>
                  <a:srgbClr val="EC1AB0"/>
                </a:solidFill>
              </a:rPr>
              <a:t>-1</a:t>
            </a:r>
            <a:r>
              <a:rPr lang="en-AU" sz="1400" dirty="0">
                <a:solidFill>
                  <a:srgbClr val="EC1AB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33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39669" y="1740982"/>
            <a:ext cx="3545686" cy="2642092"/>
            <a:chOff x="912959" y="2640268"/>
            <a:chExt cx="1610441" cy="1170787"/>
          </a:xfrm>
        </p:grpSpPr>
        <p:pic>
          <p:nvPicPr>
            <p:cNvPr id="4" name="Picture 4" descr="http://t0.gstatic.com/images?q=tbn:ANd9GcRav3kJBxiSYRsK3vxeoOwoOyArZEI_8hcv4z4onLLwxy-auJh9RQ"/>
            <p:cNvPicPr>
              <a:picLocks noChangeAspect="1" noChangeArrowheads="1"/>
            </p:cNvPicPr>
            <p:nvPr/>
          </p:nvPicPr>
          <p:blipFill>
            <a:blip r:embed="rId2" cstate="print"/>
            <a:srcRect l="6236" r="7685"/>
            <a:stretch>
              <a:fillRect/>
            </a:stretch>
          </p:blipFill>
          <p:spPr bwMode="auto">
            <a:xfrm>
              <a:off x="1073297" y="2742322"/>
              <a:ext cx="810876" cy="847818"/>
            </a:xfrm>
            <a:prstGeom prst="rect">
              <a:avLst/>
            </a:prstGeom>
            <a:noFill/>
          </p:spPr>
        </p:pic>
        <p:pic>
          <p:nvPicPr>
            <p:cNvPr id="5" name="Picture 4" descr="CANNON.W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730225">
              <a:off x="1248908" y="2640268"/>
              <a:ext cx="279176" cy="139122"/>
            </a:xfrm>
            <a:prstGeom prst="rect">
              <a:avLst/>
            </a:prstGeom>
          </p:spPr>
        </p:pic>
        <p:sp>
          <p:nvSpPr>
            <p:cNvPr id="6" name="Freeform 10"/>
            <p:cNvSpPr/>
            <p:nvPr/>
          </p:nvSpPr>
          <p:spPr>
            <a:xfrm>
              <a:off x="1523275" y="2677580"/>
              <a:ext cx="74295" cy="106680"/>
            </a:xfrm>
            <a:custGeom>
              <a:avLst/>
              <a:gdLst>
                <a:gd name="connsiteX0" fmla="*/ 0 w 74295"/>
                <a:gd name="connsiteY0" fmla="*/ 0 h 106680"/>
                <a:gd name="connsiteX1" fmla="*/ 57150 w 74295"/>
                <a:gd name="connsiteY1" fmla="*/ 19050 h 106680"/>
                <a:gd name="connsiteX2" fmla="*/ 74295 w 74295"/>
                <a:gd name="connsiteY2" fmla="*/ 106680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95" h="106680">
                  <a:moveTo>
                    <a:pt x="0" y="0"/>
                  </a:moveTo>
                  <a:cubicBezTo>
                    <a:pt x="22384" y="635"/>
                    <a:pt x="44768" y="1270"/>
                    <a:pt x="57150" y="19050"/>
                  </a:cubicBezTo>
                  <a:cubicBezTo>
                    <a:pt x="69532" y="36830"/>
                    <a:pt x="71913" y="71755"/>
                    <a:pt x="74295" y="106680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996542" y="2671883"/>
              <a:ext cx="973455" cy="97345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912959" y="2671883"/>
              <a:ext cx="1139172" cy="113917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9" name="Freeform 14"/>
            <p:cNvSpPr/>
            <p:nvPr/>
          </p:nvSpPr>
          <p:spPr>
            <a:xfrm>
              <a:off x="1553755" y="2675675"/>
              <a:ext cx="180975" cy="180975"/>
            </a:xfrm>
            <a:custGeom>
              <a:avLst/>
              <a:gdLst>
                <a:gd name="connsiteX0" fmla="*/ 0 w 180975"/>
                <a:gd name="connsiteY0" fmla="*/ 0 h 180975"/>
                <a:gd name="connsiteX1" fmla="*/ 139065 w 180975"/>
                <a:gd name="connsiteY1" fmla="*/ 66675 h 180975"/>
                <a:gd name="connsiteX2" fmla="*/ 180975 w 180975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180975">
                  <a:moveTo>
                    <a:pt x="0" y="0"/>
                  </a:moveTo>
                  <a:cubicBezTo>
                    <a:pt x="54451" y="18256"/>
                    <a:pt x="108903" y="36513"/>
                    <a:pt x="139065" y="66675"/>
                  </a:cubicBezTo>
                  <a:cubicBezTo>
                    <a:pt x="169227" y="96837"/>
                    <a:pt x="175101" y="138906"/>
                    <a:pt x="180975" y="180975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0" name="Freeform 15"/>
            <p:cNvSpPr/>
            <p:nvPr/>
          </p:nvSpPr>
          <p:spPr>
            <a:xfrm>
              <a:off x="1549945" y="2675675"/>
              <a:ext cx="973455" cy="607695"/>
            </a:xfrm>
            <a:custGeom>
              <a:avLst/>
              <a:gdLst>
                <a:gd name="connsiteX0" fmla="*/ 0 w 973455"/>
                <a:gd name="connsiteY0" fmla="*/ 0 h 607695"/>
                <a:gd name="connsiteX1" fmla="*/ 245745 w 973455"/>
                <a:gd name="connsiteY1" fmla="*/ 87630 h 607695"/>
                <a:gd name="connsiteX2" fmla="*/ 621030 w 973455"/>
                <a:gd name="connsiteY2" fmla="*/ 337185 h 607695"/>
                <a:gd name="connsiteX3" fmla="*/ 973455 w 973455"/>
                <a:gd name="connsiteY3" fmla="*/ 607695 h 6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55" h="607695">
                  <a:moveTo>
                    <a:pt x="0" y="0"/>
                  </a:moveTo>
                  <a:cubicBezTo>
                    <a:pt x="71120" y="15716"/>
                    <a:pt x="142240" y="31433"/>
                    <a:pt x="245745" y="87630"/>
                  </a:cubicBezTo>
                  <a:cubicBezTo>
                    <a:pt x="349250" y="143827"/>
                    <a:pt x="499745" y="250508"/>
                    <a:pt x="621030" y="337185"/>
                  </a:cubicBezTo>
                  <a:cubicBezTo>
                    <a:pt x="742315" y="423863"/>
                    <a:pt x="857885" y="515779"/>
                    <a:pt x="973455" y="607695"/>
                  </a:cubicBezTo>
                </a:path>
              </a:pathLst>
            </a:custGeom>
            <a:noFill/>
            <a:ln w="63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9881" y="3242058"/>
            <a:ext cx="1626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ball fired  at escape velocity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9523" y="4419720"/>
            <a:ext cx="177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ball orbits around the Earth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139" y="1086390"/>
            <a:ext cx="236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Cannon ball fired with increasing velocities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87757" y="1549309"/>
            <a:ext cx="19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ball  returns to Earth</a:t>
            </a:r>
          </a:p>
        </p:txBody>
      </p:sp>
    </p:spTree>
    <p:extLst>
      <p:ext uri="{BB962C8B-B14F-4D97-AF65-F5344CB8AC3E}">
        <p14:creationId xmlns:p14="http://schemas.microsoft.com/office/powerpoint/2010/main" val="1093597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2" cstate="print"/>
          <a:srcRect l="6236" r="7685"/>
          <a:stretch>
            <a:fillRect/>
          </a:stretch>
        </p:blipFill>
        <p:spPr bwMode="auto">
          <a:xfrm>
            <a:off x="1579619" y="1510526"/>
            <a:ext cx="2234212" cy="2335999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876615" y="899287"/>
            <a:ext cx="3619815" cy="361981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2575" y="892990"/>
            <a:ext cx="4027894" cy="4842792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2720529" y="884172"/>
            <a:ext cx="2599616" cy="1420721"/>
          </a:xfrm>
          <a:custGeom>
            <a:avLst/>
            <a:gdLst>
              <a:gd name="connsiteX0" fmla="*/ 0 w 2599616"/>
              <a:gd name="connsiteY0" fmla="*/ 0 h 1420721"/>
              <a:gd name="connsiteX1" fmla="*/ 370294 w 2599616"/>
              <a:gd name="connsiteY1" fmla="*/ 52899 h 1420721"/>
              <a:gd name="connsiteX2" fmla="*/ 1171339 w 2599616"/>
              <a:gd name="connsiteY2" fmla="*/ 279610 h 1420721"/>
              <a:gd name="connsiteX3" fmla="*/ 2599616 w 2599616"/>
              <a:gd name="connsiteY3" fmla="*/ 1420721 h 142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9616" h="1420721">
                <a:moveTo>
                  <a:pt x="0" y="0"/>
                </a:moveTo>
                <a:cubicBezTo>
                  <a:pt x="87535" y="3148"/>
                  <a:pt x="175071" y="6297"/>
                  <a:pt x="370294" y="52899"/>
                </a:cubicBezTo>
                <a:cubicBezTo>
                  <a:pt x="565517" y="99501"/>
                  <a:pt x="799785" y="51640"/>
                  <a:pt x="1171339" y="279610"/>
                </a:cubicBezTo>
                <a:cubicBezTo>
                  <a:pt x="1542893" y="507580"/>
                  <a:pt x="2071254" y="964150"/>
                  <a:pt x="2599616" y="142072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68122" y="3551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escape</a:t>
            </a:r>
          </a:p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lang="en-AU" sz="1600" dirty="0"/>
              <a:t>  ~ 40 000 km.h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2032840" y="4458644"/>
            <a:ext cx="1879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circular orbit</a:t>
            </a:r>
          </a:p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lang="en-AU" sz="1600" dirty="0"/>
              <a:t> ~ 27 000 km.h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2056771" y="5752154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elliptical orbit</a:t>
            </a:r>
          </a:p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elliptical</a:t>
            </a:r>
            <a:r>
              <a:rPr lang="en-AU" sz="1600" dirty="0"/>
              <a:t> 30000 km.h</a:t>
            </a:r>
            <a:r>
              <a:rPr lang="en-AU" sz="1600" baseline="30000" dirty="0"/>
              <a:t>-1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4052117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0.gstatic.com/images?q=tbn:ANd9GcRav3kJBxiSYRsK3vxeoOwoOyArZEI_8hcv4z4onLLwxy-auJh9RQ"/>
          <p:cNvPicPr>
            <a:picLocks noChangeAspect="1" noChangeArrowheads="1"/>
          </p:cNvPicPr>
          <p:nvPr/>
        </p:nvPicPr>
        <p:blipFill>
          <a:blip r:embed="rId3" cstate="print"/>
          <a:srcRect l="6236" r="7685"/>
          <a:stretch>
            <a:fillRect/>
          </a:stretch>
        </p:blipFill>
        <p:spPr bwMode="auto">
          <a:xfrm>
            <a:off x="899487" y="2175544"/>
            <a:ext cx="2234212" cy="2335999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745672" y="1345150"/>
            <a:ext cx="362738" cy="3627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128469" y="1534076"/>
            <a:ext cx="3566916" cy="3189064"/>
          </a:xfrm>
          <a:prstGeom prst="arc">
            <a:avLst>
              <a:gd name="adj1" fmla="val 16627503"/>
              <a:gd name="adj2" fmla="val 21453996"/>
            </a:avLst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2110011" y="1543942"/>
            <a:ext cx="1540032" cy="1280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4208" y="1065540"/>
            <a:ext cx="1446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without gravity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160096" y="3152538"/>
            <a:ext cx="116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with gravity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41442" y="2010168"/>
            <a:ext cx="340066" cy="3400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918069"/>
              </p:ext>
            </p:extLst>
          </p:nvPr>
        </p:nvGraphicFramePr>
        <p:xfrm>
          <a:off x="3054574" y="216889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4" imgW="228600" imgH="279360" progId="Equation.DSMT4">
                  <p:embed/>
                </p:oleObj>
              </mc:Choice>
              <mc:Fallback>
                <p:oleObj name="Equation" r:id="rId4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4574" y="2168893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82767" y="2003870"/>
            <a:ext cx="633531" cy="6108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47135"/>
              </p:ext>
            </p:extLst>
          </p:nvPr>
        </p:nvGraphicFramePr>
        <p:xfrm>
          <a:off x="3893088" y="2471174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6" imgW="304560" imgH="279360" progId="Equation.DSMT4">
                  <p:embed/>
                </p:oleObj>
              </mc:Choice>
              <mc:Fallback>
                <p:oleObj name="Equation" r:id="rId6" imgW="304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93088" y="2471174"/>
                        <a:ext cx="304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10688"/>
              </p:ext>
            </p:extLst>
          </p:nvPr>
        </p:nvGraphicFramePr>
        <p:xfrm>
          <a:off x="3194379" y="355844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8" imgW="1143000" imgH="507960" progId="Equation.DSMT4">
                  <p:embed/>
                </p:oleObj>
              </mc:Choice>
              <mc:Fallback>
                <p:oleObj name="Equation" r:id="rId8" imgW="1143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4379" y="3558440"/>
                        <a:ext cx="1143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20721" y="133003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14927"/>
              </p:ext>
            </p:extLst>
          </p:nvPr>
        </p:nvGraphicFramePr>
        <p:xfrm>
          <a:off x="3810000" y="1876425"/>
          <a:ext cx="101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10" imgW="1015920" imgH="533160" progId="Equation.DSMT4">
                  <p:embed/>
                </p:oleObj>
              </mc:Choice>
              <mc:Fallback>
                <p:oleObj name="Equation" r:id="rId10" imgW="10159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0" y="1876425"/>
                        <a:ext cx="1016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0902"/>
              </p:ext>
            </p:extLst>
          </p:nvPr>
        </p:nvGraphicFramePr>
        <p:xfrm>
          <a:off x="2937610" y="4175743"/>
          <a:ext cx="2019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12" imgW="2019240" imgH="558720" progId="Equation.DSMT4">
                  <p:embed/>
                </p:oleObj>
              </mc:Choice>
              <mc:Fallback>
                <p:oleObj name="Equation" r:id="rId12" imgW="20192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37610" y="4175743"/>
                        <a:ext cx="2019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42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images weightless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1" y="559220"/>
            <a:ext cx="2490892" cy="16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Image result for images weightless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45" y="564668"/>
            <a:ext cx="2539160" cy="169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Image result for images weightlessnes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4" t="14057" r="32695"/>
          <a:stretch/>
        </p:blipFill>
        <p:spPr bwMode="auto">
          <a:xfrm>
            <a:off x="143583" y="2244437"/>
            <a:ext cx="2492857" cy="213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 descr="Image result for images weightlessnes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5"/>
          <a:stretch/>
        </p:blipFill>
        <p:spPr bwMode="auto">
          <a:xfrm>
            <a:off x="2631853" y="2253804"/>
            <a:ext cx="2544709" cy="21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Image result for images high div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" r="16168" b="22283"/>
          <a:stretch/>
        </p:blipFill>
        <p:spPr bwMode="auto">
          <a:xfrm>
            <a:off x="886219" y="4360402"/>
            <a:ext cx="1722607" cy="20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 descr="Image result for images skiing jump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2" t="13875" r="17863" b="11715"/>
          <a:stretch/>
        </p:blipFill>
        <p:spPr bwMode="auto">
          <a:xfrm>
            <a:off x="2607173" y="4353417"/>
            <a:ext cx="2032839" cy="21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32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mage result for clip art thinking person stan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4" r="26548" b="5267"/>
          <a:stretch/>
        </p:blipFill>
        <p:spPr bwMode="auto">
          <a:xfrm>
            <a:off x="763260" y="1798568"/>
            <a:ext cx="430751" cy="12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8080" y="2992577"/>
            <a:ext cx="1088212" cy="4231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451" y="3045478"/>
            <a:ext cx="6767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700 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41827" y="3453556"/>
            <a:ext cx="153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weight:</a:t>
            </a:r>
          </a:p>
          <a:p>
            <a:r>
              <a:rPr lang="en-AU" sz="1600" dirty="0"/>
              <a:t>scale reading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sz="1600" dirty="0"/>
              <a:t> = 700 N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654991" y="2569385"/>
            <a:ext cx="136026" cy="136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5447" y="2705411"/>
            <a:ext cx="0" cy="6480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16706" y="1913183"/>
            <a:ext cx="0" cy="6480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72708"/>
              </p:ext>
            </p:extLst>
          </p:nvPr>
        </p:nvGraphicFramePr>
        <p:xfrm>
          <a:off x="1557980" y="3396279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5" name="Equation" r:id="rId4" imgW="1015920" imgH="304560" progId="Equation.DSMT4">
                  <p:embed/>
                </p:oleObj>
              </mc:Choice>
              <mc:Fallback>
                <p:oleObj name="Equation" r:id="rId4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980" y="3396279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92513"/>
              </p:ext>
            </p:extLst>
          </p:nvPr>
        </p:nvGraphicFramePr>
        <p:xfrm>
          <a:off x="1609215" y="1613487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6" name="Equation" r:id="rId6" imgW="266400" imgH="304560" progId="Equation.DSMT4">
                  <p:embed/>
                </p:oleObj>
              </mc:Choice>
              <mc:Fallback>
                <p:oleObj name="Equation" r:id="rId6" imgW="266400" imgH="304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9215" y="1613487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74594"/>
              </p:ext>
            </p:extLst>
          </p:nvPr>
        </p:nvGraphicFramePr>
        <p:xfrm>
          <a:off x="1290166" y="2550991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" name="Equation" r:id="rId8" imgW="190440" imgH="164880" progId="Equation.DSMT4">
                  <p:embed/>
                </p:oleObj>
              </mc:Choice>
              <mc:Fallback>
                <p:oleObj name="Equation" r:id="rId8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0166" y="2550991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2129692" y="2070626"/>
            <a:ext cx="873236" cy="1021138"/>
            <a:chOff x="1336205" y="4980080"/>
            <a:chExt cx="873236" cy="102113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584888" y="5032240"/>
              <a:ext cx="0" cy="91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47886" y="5704521"/>
              <a:ext cx="7934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31801" y="5693441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X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6205" y="4980080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Y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4584" y="5704521"/>
              <a:ext cx="35035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>
              <a:off x="1389558" y="5509405"/>
              <a:ext cx="394096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855619"/>
                </p:ext>
              </p:extLst>
            </p:nvPr>
          </p:nvGraphicFramePr>
          <p:xfrm>
            <a:off x="1720206" y="5753421"/>
            <a:ext cx="83008" cy="186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8" name="Equation" r:id="rId10" imgW="126720" imgH="253800" progId="Equation.DSMT4">
                    <p:embed/>
                  </p:oleObj>
                </mc:Choice>
                <mc:Fallback>
                  <p:oleObj name="Equation" r:id="rId10" imgW="126720" imgH="253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20206" y="5753421"/>
                          <a:ext cx="83008" cy="1867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77211"/>
                </p:ext>
              </p:extLst>
            </p:nvPr>
          </p:nvGraphicFramePr>
          <p:xfrm>
            <a:off x="1433685" y="5391684"/>
            <a:ext cx="99610" cy="214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9" name="Equation" r:id="rId12" imgW="152280" imgH="291960" progId="Equation.DSMT4">
                    <p:embed/>
                  </p:oleObj>
                </mc:Choice>
                <mc:Fallback>
                  <p:oleObj name="Equation" r:id="rId12" imgW="152280" imgH="29196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33685" y="5391684"/>
                          <a:ext cx="99610" cy="2147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4332"/>
              </p:ext>
            </p:extLst>
          </p:nvPr>
        </p:nvGraphicFramePr>
        <p:xfrm>
          <a:off x="1568463" y="3818737"/>
          <a:ext cx="81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0" name="Equation" r:id="rId14" imgW="812520" imgH="304560" progId="Equation.DSMT4">
                  <p:embed/>
                </p:oleObj>
              </mc:Choice>
              <mc:Fallback>
                <p:oleObj name="Equation" r:id="rId14" imgW="812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68463" y="3818737"/>
                        <a:ext cx="812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 descr="Image result for clip art thinking person stan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4" r="26548" b="5267"/>
          <a:stretch/>
        </p:blipFill>
        <p:spPr bwMode="auto">
          <a:xfrm>
            <a:off x="3462369" y="1527774"/>
            <a:ext cx="430751" cy="12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092075" y="2986280"/>
            <a:ext cx="1088212" cy="4231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24586" y="3008953"/>
            <a:ext cx="4683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0 N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515270" y="3757097"/>
            <a:ext cx="153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weight:</a:t>
            </a:r>
          </a:p>
          <a:p>
            <a:r>
              <a:rPr lang="en-AU" sz="1600" dirty="0"/>
              <a:t>scale reading</a:t>
            </a:r>
          </a:p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sz="1600" dirty="0"/>
              <a:t> = 0 N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4338986" y="2563088"/>
            <a:ext cx="136026" cy="136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99442" y="2699114"/>
            <a:ext cx="0" cy="64800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51234"/>
              </p:ext>
            </p:extLst>
          </p:nvPr>
        </p:nvGraphicFramePr>
        <p:xfrm>
          <a:off x="4143734" y="3450438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" name="Equation" r:id="rId16" imgW="1015920" imgH="304560" progId="Equation.DSMT4">
                  <p:embed/>
                </p:oleObj>
              </mc:Choice>
              <mc:Fallback>
                <p:oleObj name="Equation" r:id="rId16" imgW="1015920" imgH="304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43734" y="3450438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682832"/>
              </p:ext>
            </p:extLst>
          </p:nvPr>
        </p:nvGraphicFramePr>
        <p:xfrm>
          <a:off x="3974161" y="2544694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" name="Equation" r:id="rId18" imgW="190440" imgH="164880" progId="Equation.DSMT4">
                  <p:embed/>
                </p:oleObj>
              </mc:Choice>
              <mc:Fallback>
                <p:oleObj name="Equation" r:id="rId18" imgW="190440" imgH="16488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74161" y="2544694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3628634" y="2223019"/>
            <a:ext cx="0" cy="648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89827" y="3236921"/>
            <a:ext cx="0" cy="648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2" name="TextBox 28671"/>
          <p:cNvSpPr txBox="1"/>
          <p:nvPr/>
        </p:nvSpPr>
        <p:spPr>
          <a:xfrm>
            <a:off x="2629843" y="1186453"/>
            <a:ext cx="2648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50"/>
                </a:solidFill>
              </a:rPr>
              <a:t>Person and scales in free-fall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70" y="1180156"/>
            <a:ext cx="2308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Person standing on scales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5312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images geosynchronous satelli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9" b="7995"/>
          <a:stretch/>
        </p:blipFill>
        <p:spPr bwMode="auto">
          <a:xfrm>
            <a:off x="146667" y="1254467"/>
            <a:ext cx="4709902" cy="24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192" y="1949712"/>
            <a:ext cx="1188146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solidFill>
                  <a:srgbClr val="FFFF00"/>
                </a:solidFill>
              </a:rPr>
              <a:t>geostationary</a:t>
            </a:r>
          </a:p>
          <a:p>
            <a:pPr algn="ctr"/>
            <a:r>
              <a:rPr lang="en-AU" sz="1400" dirty="0">
                <a:solidFill>
                  <a:srgbClr val="FFFF00"/>
                </a:solidFill>
              </a:rPr>
              <a:t> orbit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4779" y="2925827"/>
            <a:ext cx="1374479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solidFill>
                  <a:srgbClr val="FFFF00"/>
                </a:solidFill>
              </a:rPr>
              <a:t>geosynchronous</a:t>
            </a:r>
          </a:p>
          <a:p>
            <a:pPr algn="ctr"/>
            <a:r>
              <a:rPr lang="en-AU" sz="1400" dirty="0">
                <a:solidFill>
                  <a:srgbClr val="FFFF00"/>
                </a:solidFill>
              </a:rPr>
              <a:t> satellite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6753" y="1316181"/>
            <a:ext cx="99899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solidFill>
                  <a:srgbClr val="00B0F0"/>
                </a:solidFill>
              </a:rPr>
              <a:t>polar  orbit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3339" y="1604608"/>
            <a:ext cx="1220206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solidFill>
                  <a:srgbClr val="00B0F0"/>
                </a:solidFill>
              </a:rPr>
              <a:t>polar  orbiting</a:t>
            </a:r>
          </a:p>
          <a:p>
            <a:pPr algn="ctr"/>
            <a:r>
              <a:rPr lang="en-AU" sz="1400" dirty="0">
                <a:solidFill>
                  <a:srgbClr val="00B0F0"/>
                </a:solidFill>
              </a:rPr>
              <a:t> satellite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1662" y="680002"/>
            <a:ext cx="1313886" cy="1370442"/>
            <a:chOff x="614855" y="362607"/>
            <a:chExt cx="1313886" cy="137044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0" name="Equation" r:id="rId3" imgW="126720" imgH="253800" progId="Equation.DSMT4">
                    <p:embed/>
                  </p:oleObj>
                </mc:Choice>
                <mc:Fallback>
                  <p:oleObj name="Equation" r:id="rId3" imgW="126720" imgH="2538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name="Equation" r:id="rId5" imgW="152280" imgH="291960" progId="Equation.DSMT4">
                    <p:embed/>
                  </p:oleObj>
                </mc:Choice>
                <mc:Fallback>
                  <p:oleObj name="Equation" r:id="rId5" imgW="152280" imgH="29196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/>
          <p:cNvCxnSpPr/>
          <p:nvPr/>
        </p:nvCxnSpPr>
        <p:spPr>
          <a:xfrm>
            <a:off x="2010169" y="1972383"/>
            <a:ext cx="2818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2139554" y="1988757"/>
            <a:ext cx="2562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10691" y="959742"/>
            <a:ext cx="2017725" cy="20177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5583" y="1942156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4981" y="46223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14226"/>
              </p:ext>
            </p:extLst>
          </p:nvPr>
        </p:nvGraphicFramePr>
        <p:xfrm>
          <a:off x="1781844" y="704036"/>
          <a:ext cx="99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Equation" r:id="rId7" imgW="990360" imgH="291960" progId="Equation.DSMT4">
                  <p:embed/>
                </p:oleObj>
              </mc:Choice>
              <mc:Fallback>
                <p:oleObj name="Equation" r:id="rId7" imgW="990360" imgH="29196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1844" y="704036"/>
                        <a:ext cx="990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377990" y="937072"/>
            <a:ext cx="98241" cy="619675"/>
            <a:chOff x="1541633" y="4020338"/>
            <a:chExt cx="98241" cy="619675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1586975" y="4064953"/>
              <a:ext cx="0" cy="5750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541633" y="4020338"/>
              <a:ext cx="98241" cy="98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2623547" y="1663806"/>
            <a:ext cx="98241" cy="619675"/>
            <a:chOff x="1541633" y="4020338"/>
            <a:chExt cx="98241" cy="619675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1586975" y="4064953"/>
              <a:ext cx="0" cy="5750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541633" y="4020338"/>
              <a:ext cx="98241" cy="98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 flipV="1">
            <a:off x="3380509" y="2398097"/>
            <a:ext cx="98241" cy="619675"/>
            <a:chOff x="1541633" y="4020338"/>
            <a:chExt cx="98241" cy="619675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1586975" y="4064953"/>
              <a:ext cx="0" cy="5750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541633" y="4020338"/>
              <a:ext cx="98241" cy="98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5400000" flipH="1">
            <a:off x="4105984" y="1665066"/>
            <a:ext cx="98241" cy="619675"/>
            <a:chOff x="1541633" y="4020338"/>
            <a:chExt cx="98241" cy="61967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586975" y="4064953"/>
              <a:ext cx="0" cy="57506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541633" y="4020338"/>
              <a:ext cx="98241" cy="98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324517"/>
              </p:ext>
            </p:extLst>
          </p:nvPr>
        </p:nvGraphicFramePr>
        <p:xfrm>
          <a:off x="2616266" y="2017752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Equation" r:id="rId9" imgW="228600" imgH="279360" progId="Equation.DSMT4">
                  <p:embed/>
                </p:oleObj>
              </mc:Choice>
              <mc:Fallback>
                <p:oleObj name="Equation" r:id="rId9" imgW="22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66" y="2017752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015154"/>
              </p:ext>
            </p:extLst>
          </p:nvPr>
        </p:nvGraphicFramePr>
        <p:xfrm>
          <a:off x="3516811" y="2449762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Equation" r:id="rId11" imgW="228600" imgH="279360" progId="Equation.DSMT4">
                  <p:embed/>
                </p:oleObj>
              </mc:Choice>
              <mc:Fallback>
                <p:oleObj name="Equation" r:id="rId11" imgW="228600" imgH="2793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6811" y="2449762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639228"/>
              </p:ext>
            </p:extLst>
          </p:nvPr>
        </p:nvGraphicFramePr>
        <p:xfrm>
          <a:off x="4016835" y="1665091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Equation" r:id="rId12" imgW="228600" imgH="279360" progId="Equation.DSMT4">
                  <p:embed/>
                </p:oleObj>
              </mc:Choice>
              <mc:Fallback>
                <p:oleObj name="Equation" r:id="rId12" imgW="228600" imgH="279360" progId="Equation.DSMT4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6835" y="1665091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70769"/>
              </p:ext>
            </p:extLst>
          </p:nvPr>
        </p:nvGraphicFramePr>
        <p:xfrm>
          <a:off x="3171708" y="110713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Equation" r:id="rId13" imgW="228600" imgH="279360" progId="Equation.DSMT4">
                  <p:embed/>
                </p:oleObj>
              </mc:Choice>
              <mc:Fallback>
                <p:oleObj name="Equation" r:id="rId13" imgW="228600" imgH="27936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1708" y="1107130"/>
                        <a:ext cx="228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004294"/>
              </p:ext>
            </p:extLst>
          </p:nvPr>
        </p:nvGraphicFramePr>
        <p:xfrm>
          <a:off x="2313355" y="3290573"/>
          <a:ext cx="22082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Equation" r:id="rId14" imgW="2208914" imgH="333322" progId="Equation.DSMT4">
                  <p:embed/>
                </p:oleObj>
              </mc:Choice>
              <mc:Fallback>
                <p:oleObj name="Equation" r:id="rId14" imgW="2208914" imgH="3333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13355" y="3290573"/>
                        <a:ext cx="22082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963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07174" y="2607174"/>
            <a:ext cx="188926" cy="18892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20720" y="1375379"/>
            <a:ext cx="2584503" cy="258450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3871" y="2010168"/>
            <a:ext cx="1391753" cy="1391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2531603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Earth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039184" y="1353967"/>
            <a:ext cx="188926" cy="18892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9749" y="1224238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Moon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151280" y="2183979"/>
            <a:ext cx="105798" cy="982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4407" y="2040396"/>
            <a:ext cx="838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satellite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 flipH="1" flipV="1">
            <a:off x="1799212" y="1753871"/>
            <a:ext cx="887312" cy="94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975943"/>
              </p:ext>
            </p:extLst>
          </p:nvPr>
        </p:nvGraphicFramePr>
        <p:xfrm>
          <a:off x="571986" y="1476060"/>
          <a:ext cx="177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Equation" r:id="rId3" imgW="1777680" imgH="304560" progId="Equation.DSMT4">
                  <p:embed/>
                </p:oleObj>
              </mc:Choice>
              <mc:Fallback>
                <p:oleObj name="Equation" r:id="rId3" imgW="1777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986" y="1476060"/>
                        <a:ext cx="17780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59945"/>
              </p:ext>
            </p:extLst>
          </p:nvPr>
        </p:nvGraphicFramePr>
        <p:xfrm>
          <a:off x="1671651" y="2744906"/>
          <a:ext cx="774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8" name="Equation" r:id="rId5" imgW="774360" imgH="279360" progId="Equation.DSMT4">
                  <p:embed/>
                </p:oleObj>
              </mc:Choice>
              <mc:Fallback>
                <p:oleObj name="Equation" r:id="rId5" imgW="774360" imgH="27936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1651" y="2744906"/>
                        <a:ext cx="7747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>
            <a:endCxn id="6" idx="3"/>
          </p:cNvCxnSpPr>
          <p:nvPr/>
        </p:nvCxnSpPr>
        <p:spPr>
          <a:xfrm flipH="1">
            <a:off x="2207689" y="2730647"/>
            <a:ext cx="46493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5702" y="4095907"/>
            <a:ext cx="149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Kepler’s 3</a:t>
            </a:r>
            <a:r>
              <a:rPr lang="en-AU" sz="1600" baseline="30000" dirty="0"/>
              <a:t>rd</a:t>
            </a:r>
            <a:r>
              <a:rPr lang="en-AU" sz="1600" dirty="0"/>
              <a:t> Law</a:t>
            </a:r>
            <a:endParaRPr lang="en-US" sz="16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68222"/>
              </p:ext>
            </p:extLst>
          </p:nvPr>
        </p:nvGraphicFramePr>
        <p:xfrm>
          <a:off x="2427183" y="4029390"/>
          <a:ext cx="118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9" name="Equation" r:id="rId7" imgW="1180800" imgH="533160" progId="Equation.DSMT4">
                  <p:embed/>
                </p:oleObj>
              </mc:Choice>
              <mc:Fallback>
                <p:oleObj name="Equation" r:id="rId7" imgW="11808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7183" y="4029390"/>
                        <a:ext cx="11811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1628"/>
              </p:ext>
            </p:extLst>
          </p:nvPr>
        </p:nvGraphicFramePr>
        <p:xfrm>
          <a:off x="3833105" y="1556773"/>
          <a:ext cx="1104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0" name="Equation" r:id="rId9" imgW="1104840" imgH="279360" progId="Equation.DSMT4">
                  <p:embed/>
                </p:oleObj>
              </mc:Choice>
              <mc:Fallback>
                <p:oleObj name="Equation" r:id="rId9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3105" y="1556773"/>
                        <a:ext cx="1104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984761"/>
              </p:ext>
            </p:extLst>
          </p:nvPr>
        </p:nvGraphicFramePr>
        <p:xfrm>
          <a:off x="3574472" y="2366556"/>
          <a:ext cx="914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1" name="Equation" r:id="rId11" imgW="914400" imgH="279360" progId="Equation.DSMT4">
                  <p:embed/>
                </p:oleObj>
              </mc:Choice>
              <mc:Fallback>
                <p:oleObj name="Equation" r:id="rId11" imgW="914400" imgH="27936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4472" y="2366556"/>
                        <a:ext cx="91440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49463"/>
              </p:ext>
            </p:extLst>
          </p:nvPr>
        </p:nvGraphicFramePr>
        <p:xfrm>
          <a:off x="1208980" y="4601677"/>
          <a:ext cx="3073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2" name="Equation" r:id="rId13" imgW="3073320" imgH="1942920" progId="Equation.DSMT4">
                  <p:embed/>
                </p:oleObj>
              </mc:Choice>
              <mc:Fallback>
                <p:oleObj name="Equation" r:id="rId13" imgW="3073320" imgH="1942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08980" y="4601677"/>
                        <a:ext cx="30734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97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Image result for IMAGES basketball 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1" t="4713" r="15080" b="14186"/>
          <a:stretch/>
        </p:blipFill>
        <p:spPr bwMode="auto">
          <a:xfrm>
            <a:off x="1670473" y="2025283"/>
            <a:ext cx="2637032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0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551" t="31186" r="18311" b="25366"/>
          <a:stretch/>
        </p:blipFill>
        <p:spPr>
          <a:xfrm>
            <a:off x="949092" y="1463738"/>
            <a:ext cx="3660691" cy="17253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9056" y="3183403"/>
            <a:ext cx="3757376" cy="661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59571" y="1603348"/>
            <a:ext cx="44586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2"/>
          </p:cNvCxnSpPr>
          <p:nvPr/>
        </p:nvCxnSpPr>
        <p:spPr>
          <a:xfrm>
            <a:off x="2712972" y="1602089"/>
            <a:ext cx="0" cy="15869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82411" y="2214210"/>
            <a:ext cx="453424" cy="959740"/>
            <a:chOff x="982411" y="2214210"/>
            <a:chExt cx="453424" cy="959740"/>
          </a:xfrm>
        </p:grpSpPr>
        <p:sp>
          <p:nvSpPr>
            <p:cNvPr id="8" name="Rectangle 7"/>
            <p:cNvSpPr/>
            <p:nvPr/>
          </p:nvSpPr>
          <p:spPr>
            <a:xfrm>
              <a:off x="989968" y="2221765"/>
              <a:ext cx="445867" cy="94462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989968" y="2229322"/>
              <a:ext cx="438307" cy="914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82411" y="3166393"/>
              <a:ext cx="44586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82413" y="2214210"/>
              <a:ext cx="0" cy="959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V="1">
            <a:off x="4611042" y="3182770"/>
            <a:ext cx="453424" cy="959740"/>
            <a:chOff x="982411" y="2214210"/>
            <a:chExt cx="453424" cy="959740"/>
          </a:xfrm>
        </p:grpSpPr>
        <p:sp>
          <p:nvSpPr>
            <p:cNvPr id="24" name="Rectangle 23"/>
            <p:cNvSpPr/>
            <p:nvPr/>
          </p:nvSpPr>
          <p:spPr>
            <a:xfrm>
              <a:off x="989968" y="2221765"/>
              <a:ext cx="445867" cy="94462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989968" y="2229322"/>
              <a:ext cx="438307" cy="914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82411" y="3166393"/>
              <a:ext cx="44586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982413" y="2214210"/>
              <a:ext cx="0" cy="95974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flipV="1">
            <a:off x="989970" y="3650043"/>
            <a:ext cx="35971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14208" y="2025283"/>
            <a:ext cx="10130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maximum</a:t>
            </a:r>
          </a:p>
          <a:p>
            <a:pPr algn="ctr"/>
            <a:r>
              <a:rPr lang="en-AU" sz="1600" dirty="0"/>
              <a:t>height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433362" y="3468674"/>
            <a:ext cx="65479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range</a:t>
            </a:r>
            <a:endParaRPr lang="en-US" sz="16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33362"/>
              </p:ext>
            </p:extLst>
          </p:nvPr>
        </p:nvGraphicFramePr>
        <p:xfrm>
          <a:off x="1341438" y="1911350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2" name="Equation" r:id="rId4" imgW="164880" imgH="279360" progId="Equation.DSMT4">
                  <p:embed/>
                </p:oleObj>
              </mc:Choice>
              <mc:Fallback>
                <p:oleObj name="Equation" r:id="rId4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1438" y="1911350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05016" y="430621"/>
            <a:ext cx="1313886" cy="1370442"/>
            <a:chOff x="614855" y="362607"/>
            <a:chExt cx="1313886" cy="137044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Object 43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3" name="Equation" r:id="rId6" imgW="126720" imgH="253800" progId="Equation.DSMT4">
                    <p:embed/>
                  </p:oleObj>
                </mc:Choice>
                <mc:Fallback>
                  <p:oleObj name="Equation" r:id="rId6" imgW="126720" imgH="253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4" name="Equation" r:id="rId8" imgW="152280" imgH="291960" progId="Equation.DSMT4">
                    <p:embed/>
                  </p:oleObj>
                </mc:Choice>
                <mc:Fallback>
                  <p:oleObj name="Equation" r:id="rId8" imgW="152280" imgH="291960" progId="Equation.DSMT4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Box 46"/>
          <p:cNvSpPr txBox="1"/>
          <p:nvPr/>
        </p:nvSpPr>
        <p:spPr>
          <a:xfrm>
            <a:off x="181368" y="3944767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#1</a:t>
            </a:r>
          </a:p>
          <a:p>
            <a:r>
              <a:rPr lang="en-AU" sz="1600" dirty="0"/>
              <a:t>Launch of ball</a:t>
            </a:r>
            <a:endParaRPr lang="en-US" sz="1600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253351"/>
              </p:ext>
            </p:extLst>
          </p:nvPr>
        </p:nvGraphicFramePr>
        <p:xfrm>
          <a:off x="269560" y="4643004"/>
          <a:ext cx="13716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5" name="Equation" r:id="rId10" imgW="1371600" imgH="1574640" progId="Equation.DSMT4">
                  <p:embed/>
                </p:oleObj>
              </mc:Choice>
              <mc:Fallback>
                <p:oleObj name="Equation" r:id="rId10" imgW="137160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560" y="4643004"/>
                        <a:ext cx="13716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769597" y="3938470"/>
            <a:ext cx="1666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#2</a:t>
            </a:r>
          </a:p>
          <a:p>
            <a:r>
              <a:rPr lang="en-AU" sz="1600" dirty="0"/>
              <a:t>Ball at max height</a:t>
            </a:r>
            <a:endParaRPr lang="en-US" sz="1600" dirty="0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344464"/>
              </p:ext>
            </p:extLst>
          </p:nvPr>
        </p:nvGraphicFramePr>
        <p:xfrm>
          <a:off x="1888783" y="4563171"/>
          <a:ext cx="1460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" name="Equation" r:id="rId12" imgW="1460160" imgH="1600200" progId="Equation.DSMT4">
                  <p:embed/>
                </p:oleObj>
              </mc:Choice>
              <mc:Fallback>
                <p:oleObj name="Equation" r:id="rId12" imgW="1460160" imgH="1600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88783" y="4563171"/>
                        <a:ext cx="14605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34193" y="4128655"/>
            <a:ext cx="1479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Event #3</a:t>
            </a:r>
          </a:p>
          <a:p>
            <a:r>
              <a:rPr lang="en-AU" sz="1600" dirty="0"/>
              <a:t>Ball hits ground</a:t>
            </a:r>
            <a:endParaRPr lang="en-US" sz="1600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54675"/>
              </p:ext>
            </p:extLst>
          </p:nvPr>
        </p:nvGraphicFramePr>
        <p:xfrm>
          <a:off x="3764185" y="4730685"/>
          <a:ext cx="1460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" name="Equation" r:id="rId14" imgW="1460160" imgH="1600200" progId="Equation.DSMT4">
                  <p:embed/>
                </p:oleObj>
              </mc:Choice>
              <mc:Fallback>
                <p:oleObj name="Equation" r:id="rId14" imgW="1460160" imgH="1600200" progId="Equation.DSMT4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64185" y="4730685"/>
                        <a:ext cx="14605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513617"/>
              </p:ext>
            </p:extLst>
          </p:nvPr>
        </p:nvGraphicFramePr>
        <p:xfrm>
          <a:off x="996492" y="704036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8" name="Equation" r:id="rId16" imgW="1155600" imgH="291960" progId="Equation.DSMT4">
                  <p:embed/>
                </p:oleObj>
              </mc:Choice>
              <mc:Fallback>
                <p:oleObj name="Equation" r:id="rId16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6492" y="704036"/>
                        <a:ext cx="1155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27959"/>
              </p:ext>
            </p:extLst>
          </p:nvPr>
        </p:nvGraphicFramePr>
        <p:xfrm>
          <a:off x="3241675" y="142081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9" name="Equation" r:id="rId18" imgW="190440" imgH="279360" progId="Equation.DSMT4">
                  <p:embed/>
                </p:oleObj>
              </mc:Choice>
              <mc:Fallback>
                <p:oleObj name="Equation" r:id="rId18" imgW="190440" imgH="279360" progId="Equation.DSMT4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41675" y="1420813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75625"/>
              </p:ext>
            </p:extLst>
          </p:nvPr>
        </p:nvGraphicFramePr>
        <p:xfrm>
          <a:off x="5026392" y="413504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0" name="Equation" r:id="rId20" imgW="190440" imgH="279360" progId="Equation.DSMT4">
                  <p:embed/>
                </p:oleObj>
              </mc:Choice>
              <mc:Fallback>
                <p:oleObj name="Equation" r:id="rId20" imgW="190440" imgH="279360" progId="Equation.DSMT4">
                  <p:embed/>
                  <p:pic>
                    <p:nvPicPr>
                      <p:cNvPr id="57" name="Object 5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26392" y="4135044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90736"/>
              </p:ext>
            </p:extLst>
          </p:nvPr>
        </p:nvGraphicFramePr>
        <p:xfrm>
          <a:off x="1120290" y="292491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1" name="Equation" r:id="rId22" imgW="152280" imgH="203040" progId="Equation.DSMT4">
                  <p:embed/>
                </p:oleObj>
              </mc:Choice>
              <mc:Fallback>
                <p:oleObj name="Equation" r:id="rId22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20290" y="292491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Freeform: Shape 59"/>
          <p:cNvSpPr/>
          <p:nvPr/>
        </p:nvSpPr>
        <p:spPr>
          <a:xfrm>
            <a:off x="1125997" y="2870942"/>
            <a:ext cx="247877" cy="295451"/>
          </a:xfrm>
          <a:custGeom>
            <a:avLst/>
            <a:gdLst>
              <a:gd name="connsiteX0" fmla="*/ 0 w 247877"/>
              <a:gd name="connsiteY0" fmla="*/ 727 h 295451"/>
              <a:gd name="connsiteX1" fmla="*/ 241824 w 247877"/>
              <a:gd name="connsiteY1" fmla="*/ 46070 h 295451"/>
              <a:gd name="connsiteX2" fmla="*/ 151140 w 247877"/>
              <a:gd name="connsiteY2" fmla="*/ 295451 h 2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877" h="295451">
                <a:moveTo>
                  <a:pt x="0" y="727"/>
                </a:moveTo>
                <a:cubicBezTo>
                  <a:pt x="108317" y="-1162"/>
                  <a:pt x="216634" y="-3051"/>
                  <a:pt x="241824" y="46070"/>
                </a:cubicBezTo>
                <a:cubicBezTo>
                  <a:pt x="267014" y="95191"/>
                  <a:pt x="209077" y="195321"/>
                  <a:pt x="151140" y="29545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89582"/>
              </p:ext>
            </p:extLst>
          </p:nvPr>
        </p:nvGraphicFramePr>
        <p:xfrm>
          <a:off x="4732548" y="3193027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2" name="Equation" r:id="rId24" imgW="152280" imgH="241200" progId="Equation.DSMT4">
                  <p:embed/>
                </p:oleObj>
              </mc:Choice>
              <mc:Fallback>
                <p:oleObj name="Equation" r:id="rId24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32548" y="3193027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Freeform: Shape 61"/>
          <p:cNvSpPr/>
          <p:nvPr/>
        </p:nvSpPr>
        <p:spPr>
          <a:xfrm>
            <a:off x="4791154" y="3181507"/>
            <a:ext cx="148125" cy="370295"/>
          </a:xfrm>
          <a:custGeom>
            <a:avLst/>
            <a:gdLst>
              <a:gd name="connsiteX0" fmla="*/ 98241 w 148125"/>
              <a:gd name="connsiteY0" fmla="*/ 0 h 370295"/>
              <a:gd name="connsiteX1" fmla="*/ 143583 w 148125"/>
              <a:gd name="connsiteY1" fmla="*/ 241825 h 370295"/>
              <a:gd name="connsiteX2" fmla="*/ 0 w 148125"/>
              <a:gd name="connsiteY2" fmla="*/ 370295 h 37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25" h="370295">
                <a:moveTo>
                  <a:pt x="98241" y="0"/>
                </a:moveTo>
                <a:cubicBezTo>
                  <a:pt x="129099" y="90054"/>
                  <a:pt x="159957" y="180109"/>
                  <a:pt x="143583" y="241825"/>
                </a:cubicBezTo>
                <a:cubicBezTo>
                  <a:pt x="127210" y="303541"/>
                  <a:pt x="63605" y="336918"/>
                  <a:pt x="0" y="37029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725613" y="1813686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0070C0"/>
                </a:solidFill>
              </a:rPr>
              <a:t>trajectory of ball</a:t>
            </a:r>
            <a:endParaRPr lang="en-US" sz="1400" dirty="0">
              <a:solidFill>
                <a:srgbClr val="0070C0"/>
              </a:solidFill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22732"/>
              </p:ext>
            </p:extLst>
          </p:nvPr>
        </p:nvGraphicFramePr>
        <p:xfrm>
          <a:off x="1113625" y="3226876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3" name="Equation" r:id="rId26" imgW="241200" imgH="279360" progId="Equation.DSMT4">
                  <p:embed/>
                </p:oleObj>
              </mc:Choice>
              <mc:Fallback>
                <p:oleObj name="Equation" r:id="rId26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13625" y="3226876"/>
                        <a:ext cx="2413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228003"/>
              </p:ext>
            </p:extLst>
          </p:nvPr>
        </p:nvGraphicFramePr>
        <p:xfrm>
          <a:off x="4675188" y="2752725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4" name="Equation" r:id="rId28" imgW="253800" imgH="279360" progId="Equation.DSMT4">
                  <p:embed/>
                </p:oleObj>
              </mc:Choice>
              <mc:Fallback>
                <p:oleObj name="Equation" r:id="rId28" imgW="253800" imgH="279360" progId="Equation.DSMT4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675188" y="2752725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427435"/>
              </p:ext>
            </p:extLst>
          </p:nvPr>
        </p:nvGraphicFramePr>
        <p:xfrm>
          <a:off x="4262438" y="3738563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5" name="Equation" r:id="rId30" imgW="266400" imgH="304560" progId="Equation.DSMT4">
                  <p:embed/>
                </p:oleObj>
              </mc:Choice>
              <mc:Fallback>
                <p:oleObj name="Equation" r:id="rId30" imgW="266400" imgH="304560" progId="Equation.DSMT4">
                  <p:embed/>
                  <p:pic>
                    <p:nvPicPr>
                      <p:cNvPr id="65" name="Object 6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262438" y="3738563"/>
                        <a:ext cx="266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4716"/>
              </p:ext>
            </p:extLst>
          </p:nvPr>
        </p:nvGraphicFramePr>
        <p:xfrm>
          <a:off x="657225" y="2220913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6" name="Equation" r:id="rId32" imgW="253800" imgH="304560" progId="Equation.DSMT4">
                  <p:embed/>
                </p:oleObj>
              </mc:Choice>
              <mc:Fallback>
                <p:oleObj name="Equation" r:id="rId32" imgW="253800" imgH="304560" progId="Equation.DSMT4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57225" y="2220913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Oval 67"/>
          <p:cNvSpPr/>
          <p:nvPr/>
        </p:nvSpPr>
        <p:spPr>
          <a:xfrm>
            <a:off x="3854082" y="589448"/>
            <a:ext cx="219153" cy="2191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4"/>
          </p:cNvCxnSpPr>
          <p:nvPr/>
        </p:nvCxnSpPr>
        <p:spPr>
          <a:xfrm flipH="1">
            <a:off x="3959881" y="808601"/>
            <a:ext cx="3778" cy="468536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26825"/>
              </p:ext>
            </p:extLst>
          </p:nvPr>
        </p:nvGraphicFramePr>
        <p:xfrm>
          <a:off x="2786614" y="909283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7" name="Equation" r:id="rId34" imgW="1066680" imgH="304560" progId="Equation.DSMT4">
                  <p:embed/>
                </p:oleObj>
              </mc:Choice>
              <mc:Fallback>
                <p:oleObj name="Equation" r:id="rId34" imgW="1066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786614" y="909283"/>
                        <a:ext cx="1066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33957"/>
              </p:ext>
            </p:extLst>
          </p:nvPr>
        </p:nvGraphicFramePr>
        <p:xfrm>
          <a:off x="3867111" y="623953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8" name="Equation" r:id="rId36" imgW="190440" imgH="164880" progId="Equation.DSMT4">
                  <p:embed/>
                </p:oleObj>
              </mc:Choice>
              <mc:Fallback>
                <p:oleObj name="Equation" r:id="rId36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867111" y="623953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Straight Arrow Connector 72"/>
          <p:cNvCxnSpPr/>
          <p:nvPr/>
        </p:nvCxnSpPr>
        <p:spPr>
          <a:xfrm flipH="1">
            <a:off x="4384333" y="802304"/>
            <a:ext cx="3778" cy="46853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09281"/>
              </p:ext>
            </p:extLst>
          </p:nvPr>
        </p:nvGraphicFramePr>
        <p:xfrm>
          <a:off x="4470952" y="878885"/>
          <a:ext cx="812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9" name="Equation" r:id="rId38" imgW="812520" imgH="291960" progId="Equation.DSMT4">
                  <p:embed/>
                </p:oleObj>
              </mc:Choice>
              <mc:Fallback>
                <p:oleObj name="Equation" r:id="rId38" imgW="812520" imgH="291960" progId="Equation.DSMT4">
                  <p:embed/>
                  <p:pic>
                    <p:nvPicPr>
                      <p:cNvPr id="71" name="Object 7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470952" y="878885"/>
                        <a:ext cx="812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474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3D4B4D4-B3B6-4F30-907B-CE8DCD74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249"/>
            <a:ext cx="5400675" cy="40226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3B6547-0AB6-4429-A343-6E50722FFD43}"/>
              </a:ext>
            </a:extLst>
          </p:cNvPr>
          <p:cNvCxnSpPr/>
          <p:nvPr/>
        </p:nvCxnSpPr>
        <p:spPr>
          <a:xfrm flipH="1">
            <a:off x="1995055" y="1194010"/>
            <a:ext cx="755702" cy="54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B63959-421B-4966-9EBA-0A5F3E6DFD14}"/>
              </a:ext>
            </a:extLst>
          </p:cNvPr>
          <p:cNvSpPr txBox="1"/>
          <p:nvPr/>
        </p:nvSpPr>
        <p:spPr>
          <a:xfrm>
            <a:off x="2720529" y="1012641"/>
            <a:ext cx="1761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enter simulation time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036D4A-A09B-4C53-8ACE-765EE76A324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025284" y="1757238"/>
            <a:ext cx="643606" cy="26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441D57-02C4-420C-A30A-73910CBAA798}"/>
              </a:ext>
            </a:extLst>
          </p:cNvPr>
          <p:cNvSpPr txBox="1"/>
          <p:nvPr/>
        </p:nvSpPr>
        <p:spPr>
          <a:xfrm>
            <a:off x="2668890" y="1603349"/>
            <a:ext cx="1968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enter initial velocity  </a:t>
            </a:r>
            <a:r>
              <a:rPr lang="en-A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AA1268-B845-4B39-906C-BEBA72F78573}"/>
              </a:ext>
            </a:extLst>
          </p:cNvPr>
          <p:cNvCxnSpPr/>
          <p:nvPr/>
        </p:nvCxnSpPr>
        <p:spPr>
          <a:xfrm flipV="1">
            <a:off x="5169005" y="2977468"/>
            <a:ext cx="0" cy="45342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C47BCA-B3C1-46EB-BCAE-9E20EE02ADC4}"/>
              </a:ext>
            </a:extLst>
          </p:cNvPr>
          <p:cNvSpPr txBox="1"/>
          <p:nvPr/>
        </p:nvSpPr>
        <p:spPr>
          <a:xfrm>
            <a:off x="5023649" y="2667630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1CB6B-3E9D-474A-9F6B-3A04FD97AEFB}"/>
              </a:ext>
            </a:extLst>
          </p:cNvPr>
          <p:cNvSpPr txBox="1"/>
          <p:nvPr/>
        </p:nvSpPr>
        <p:spPr>
          <a:xfrm>
            <a:off x="91945" y="2714231"/>
            <a:ext cx="18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enter initial position </a:t>
            </a:r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AFB648-AF49-4E90-9062-756042C9AFB7}"/>
              </a:ext>
            </a:extLst>
          </p:cNvPr>
          <p:cNvCxnSpPr/>
          <p:nvPr/>
        </p:nvCxnSpPr>
        <p:spPr>
          <a:xfrm flipV="1">
            <a:off x="1322479" y="2508932"/>
            <a:ext cx="347623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5B4527-B59A-4D96-9E5B-3295078CD924}"/>
              </a:ext>
            </a:extLst>
          </p:cNvPr>
          <p:cNvCxnSpPr/>
          <p:nvPr/>
        </p:nvCxnSpPr>
        <p:spPr>
          <a:xfrm>
            <a:off x="4428417" y="3899425"/>
            <a:ext cx="64990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F61B4E-92E3-4206-B078-57F456200B88}"/>
              </a:ext>
            </a:extLst>
          </p:cNvPr>
          <p:cNvSpPr txBox="1"/>
          <p:nvPr/>
        </p:nvSpPr>
        <p:spPr>
          <a:xfrm>
            <a:off x="4579557" y="35744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BABCD7-E9AA-486E-860B-A1AD481F89BC}"/>
              </a:ext>
            </a:extLst>
          </p:cNvPr>
          <p:cNvSpPr/>
          <p:nvPr/>
        </p:nvSpPr>
        <p:spPr>
          <a:xfrm>
            <a:off x="4103465" y="3090823"/>
            <a:ext cx="634790" cy="63479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E2043-A39E-402B-A4DF-64ADB66C2319}"/>
              </a:ext>
            </a:extLst>
          </p:cNvPr>
          <p:cNvSpPr txBox="1"/>
          <p:nvPr/>
        </p:nvSpPr>
        <p:spPr>
          <a:xfrm>
            <a:off x="4836496" y="3377991"/>
            <a:ext cx="47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start</a:t>
            </a:r>
          </a:p>
          <a:p>
            <a:r>
              <a:rPr lang="en-AU" sz="1200" i="1" dirty="0"/>
              <a:t>t</a:t>
            </a:r>
            <a:r>
              <a:rPr lang="en-AU" sz="1200" dirty="0"/>
              <a:t> = 0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08F836-0561-4BF9-9F6B-8D223D94F96D}"/>
              </a:ext>
            </a:extLst>
          </p:cNvPr>
          <p:cNvSpPr txBox="1"/>
          <p:nvPr/>
        </p:nvSpPr>
        <p:spPr>
          <a:xfrm>
            <a:off x="3294863" y="346111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400" dirty="0"/>
              <a:t> = 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6435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C2A52-3E76-411B-8FF3-C1B8C7CD0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3" r="13525"/>
          <a:stretch/>
        </p:blipFill>
        <p:spPr>
          <a:xfrm>
            <a:off x="0" y="1352707"/>
            <a:ext cx="4670242" cy="469893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62FF343-CCC4-49E0-9EBD-20BE3B64FDCB}"/>
              </a:ext>
            </a:extLst>
          </p:cNvPr>
          <p:cNvSpPr/>
          <p:nvPr/>
        </p:nvSpPr>
        <p:spPr>
          <a:xfrm>
            <a:off x="2433361" y="3317533"/>
            <a:ext cx="90685" cy="90685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D289D0-7DEC-497E-8CE0-CF269F2C0861}"/>
              </a:ext>
            </a:extLst>
          </p:cNvPr>
          <p:cNvSpPr/>
          <p:nvPr/>
        </p:nvSpPr>
        <p:spPr>
          <a:xfrm>
            <a:off x="3469934" y="3318793"/>
            <a:ext cx="90685" cy="90685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FC76F8-6D57-4A31-97BC-BD4D068EA98D}"/>
              </a:ext>
            </a:extLst>
          </p:cNvPr>
          <p:cNvCxnSpPr>
            <a:cxnSpLocks/>
          </p:cNvCxnSpPr>
          <p:nvPr/>
        </p:nvCxnSpPr>
        <p:spPr>
          <a:xfrm flipV="1">
            <a:off x="2469313" y="2032840"/>
            <a:ext cx="107632" cy="1320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8715F6-C725-4FDC-BD89-E662BE89566D}"/>
              </a:ext>
            </a:extLst>
          </p:cNvPr>
          <p:cNvCxnSpPr>
            <a:cxnSpLocks/>
          </p:cNvCxnSpPr>
          <p:nvPr/>
        </p:nvCxnSpPr>
        <p:spPr>
          <a:xfrm flipH="1" flipV="1">
            <a:off x="2576945" y="2040397"/>
            <a:ext cx="928942" cy="131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047565-F7BA-4D11-88AF-1D9F3875BB14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055512" y="3394937"/>
            <a:ext cx="391130" cy="103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6AED21-5D3A-4124-86E8-1548C4022DC9}"/>
              </a:ext>
            </a:extLst>
          </p:cNvPr>
          <p:cNvCxnSpPr>
            <a:cxnSpLocks/>
          </p:cNvCxnSpPr>
          <p:nvPr/>
        </p:nvCxnSpPr>
        <p:spPr>
          <a:xfrm flipV="1">
            <a:off x="2063068" y="3364137"/>
            <a:ext cx="1444651" cy="102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2E55C9-D3D9-4A69-A14E-F61B8EE4D7EC}"/>
              </a:ext>
            </a:extLst>
          </p:cNvPr>
          <p:cNvSpPr txBox="1"/>
          <p:nvPr/>
        </p:nvSpPr>
        <p:spPr>
          <a:xfrm>
            <a:off x="2750757" y="210841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3.4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8EB1E7-C76F-4381-A7B5-ACC0DDB901A1}"/>
              </a:ext>
            </a:extLst>
          </p:cNvPr>
          <p:cNvSpPr txBox="1"/>
          <p:nvPr/>
        </p:nvSpPr>
        <p:spPr>
          <a:xfrm>
            <a:off x="2638661" y="392335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3.8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694FC3-8D1D-480F-8B62-970867ECF5C3}"/>
              </a:ext>
            </a:extLst>
          </p:cNvPr>
          <p:cNvSpPr txBox="1"/>
          <p:nvPr/>
        </p:nvSpPr>
        <p:spPr>
          <a:xfrm>
            <a:off x="2147454" y="244217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2.8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2359E0-D620-4A88-BA2C-15C1BC6FB74F}"/>
              </a:ext>
            </a:extLst>
          </p:cNvPr>
          <p:cNvSpPr txBox="1"/>
          <p:nvPr/>
        </p:nvSpPr>
        <p:spPr>
          <a:xfrm>
            <a:off x="1890515" y="35455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2.3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1E74D-43D5-4B0C-A882-37A2067F0571}"/>
              </a:ext>
            </a:extLst>
          </p:cNvPr>
          <p:cNvSpPr txBox="1"/>
          <p:nvPr/>
        </p:nvSpPr>
        <p:spPr>
          <a:xfrm>
            <a:off x="892989" y="201898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3.4+2.8 = 6.2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A11F0A-D1F0-451C-800D-D7605D4EF895}"/>
              </a:ext>
            </a:extLst>
          </p:cNvPr>
          <p:cNvSpPr txBox="1"/>
          <p:nvPr/>
        </p:nvSpPr>
        <p:spPr>
          <a:xfrm>
            <a:off x="894249" y="440070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3.8+2.3 = 6.1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3302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8CA3A1-21F0-49FF-9981-B2ECB7528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29" r="13805"/>
          <a:stretch/>
        </p:blipFill>
        <p:spPr>
          <a:xfrm>
            <a:off x="740588" y="929515"/>
            <a:ext cx="3323629" cy="345202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94A6578-1719-4214-9DFF-EFE704D51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877739"/>
              </p:ext>
            </p:extLst>
          </p:nvPr>
        </p:nvGraphicFramePr>
        <p:xfrm>
          <a:off x="1387147" y="3001320"/>
          <a:ext cx="232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4" imgW="2323800" imgH="609480" progId="Equation.DSMT4">
                  <p:embed/>
                </p:oleObj>
              </mc:Choice>
              <mc:Fallback>
                <p:oleObj name="Equation" r:id="rId4" imgW="23238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7147" y="3001320"/>
                        <a:ext cx="2324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C320735-2EAA-43E2-B904-B6C2DE8E270C}"/>
              </a:ext>
            </a:extLst>
          </p:cNvPr>
          <p:cNvSpPr/>
          <p:nvPr/>
        </p:nvSpPr>
        <p:spPr>
          <a:xfrm rot="19369864">
            <a:off x="3152011" y="825306"/>
            <a:ext cx="404378" cy="717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5A68-0C70-4228-93E7-F4D07851586F}"/>
              </a:ext>
            </a:extLst>
          </p:cNvPr>
          <p:cNvSpPr txBox="1"/>
          <p:nvPr/>
        </p:nvSpPr>
        <p:spPr>
          <a:xfrm>
            <a:off x="914400" y="460979"/>
            <a:ext cx="22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motion with a constant velocity along a straight line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DBB44-BC19-4AFA-BF5D-D00820047743}"/>
              </a:ext>
            </a:extLst>
          </p:cNvPr>
          <p:cNvCxnSpPr>
            <a:cxnSpLocks/>
          </p:cNvCxnSpPr>
          <p:nvPr/>
        </p:nvCxnSpPr>
        <p:spPr>
          <a:xfrm flipH="1" flipV="1">
            <a:off x="2811214" y="1005084"/>
            <a:ext cx="324951" cy="37029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79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C15F385-5B0E-495A-8729-5992408A9844}"/>
              </a:ext>
            </a:extLst>
          </p:cNvPr>
          <p:cNvSpPr/>
          <p:nvPr/>
        </p:nvSpPr>
        <p:spPr>
          <a:xfrm rot="20153827">
            <a:off x="2428806" y="665715"/>
            <a:ext cx="907276" cy="1281688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9AF330-764D-46B2-BFC5-F25E529D2762}"/>
              </a:ext>
            </a:extLst>
          </p:cNvPr>
          <p:cNvSpPr/>
          <p:nvPr/>
        </p:nvSpPr>
        <p:spPr>
          <a:xfrm>
            <a:off x="1874142" y="1579417"/>
            <a:ext cx="1813686" cy="823716"/>
          </a:xfrm>
          <a:custGeom>
            <a:avLst/>
            <a:gdLst>
              <a:gd name="connsiteX0" fmla="*/ 0 w 1813686"/>
              <a:gd name="connsiteY0" fmla="*/ 823716 h 823716"/>
              <a:gd name="connsiteX1" fmla="*/ 1813686 w 1813686"/>
              <a:gd name="connsiteY1" fmla="*/ 362737 h 823716"/>
              <a:gd name="connsiteX2" fmla="*/ 1609646 w 1813686"/>
              <a:gd name="connsiteY2" fmla="*/ 113356 h 823716"/>
              <a:gd name="connsiteX3" fmla="*/ 1420721 w 1813686"/>
              <a:gd name="connsiteY3" fmla="*/ 0 h 823716"/>
              <a:gd name="connsiteX4" fmla="*/ 0 w 1813686"/>
              <a:gd name="connsiteY4" fmla="*/ 823716 h 82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686" h="823716">
                <a:moveTo>
                  <a:pt x="0" y="823716"/>
                </a:moveTo>
                <a:lnTo>
                  <a:pt x="1813686" y="362737"/>
                </a:lnTo>
                <a:lnTo>
                  <a:pt x="1609646" y="113356"/>
                </a:lnTo>
                <a:lnTo>
                  <a:pt x="1420721" y="0"/>
                </a:lnTo>
                <a:lnTo>
                  <a:pt x="0" y="8237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B788B-69BB-49F2-8DD0-04B9D36A16E0}"/>
              </a:ext>
            </a:extLst>
          </p:cNvPr>
          <p:cNvCxnSpPr>
            <a:cxnSpLocks/>
          </p:cNvCxnSpPr>
          <p:nvPr/>
        </p:nvCxnSpPr>
        <p:spPr>
          <a:xfrm flipH="1" flipV="1">
            <a:off x="2206651" y="899286"/>
            <a:ext cx="1306872" cy="80404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7E35B4B-80DC-4532-9927-C0945CE83938}"/>
              </a:ext>
            </a:extLst>
          </p:cNvPr>
          <p:cNvSpPr/>
          <p:nvPr/>
        </p:nvSpPr>
        <p:spPr>
          <a:xfrm rot="2662412">
            <a:off x="1783458" y="1609635"/>
            <a:ext cx="2932126" cy="748158"/>
          </a:xfrm>
          <a:custGeom>
            <a:avLst/>
            <a:gdLst>
              <a:gd name="connsiteX0" fmla="*/ 2932126 w 2932126"/>
              <a:gd name="connsiteY0" fmla="*/ 733044 h 748158"/>
              <a:gd name="connsiteX1" fmla="*/ 1473620 w 2932126"/>
              <a:gd name="connsiteY1" fmla="*/ 12 h 748158"/>
              <a:gd name="connsiteX2" fmla="*/ 0 w 2932126"/>
              <a:gd name="connsiteY2" fmla="*/ 748158 h 74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126" h="748158">
                <a:moveTo>
                  <a:pt x="2932126" y="733044"/>
                </a:moveTo>
                <a:cubicBezTo>
                  <a:pt x="2447217" y="365268"/>
                  <a:pt x="1962308" y="-2507"/>
                  <a:pt x="1473620" y="12"/>
                </a:cubicBezTo>
                <a:cubicBezTo>
                  <a:pt x="984932" y="2531"/>
                  <a:pt x="492466" y="375344"/>
                  <a:pt x="0" y="748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1B0F54-DDF8-4127-AE6B-68E151C4C44A}"/>
              </a:ext>
            </a:extLst>
          </p:cNvPr>
          <p:cNvCxnSpPr>
            <a:cxnSpLocks/>
          </p:cNvCxnSpPr>
          <p:nvPr/>
        </p:nvCxnSpPr>
        <p:spPr>
          <a:xfrm flipH="1" flipV="1">
            <a:off x="3030367" y="528992"/>
            <a:ext cx="521435" cy="119401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E11083A-BA37-4EC8-8C12-FBBD624CAE13}"/>
              </a:ext>
            </a:extLst>
          </p:cNvPr>
          <p:cNvSpPr/>
          <p:nvPr/>
        </p:nvSpPr>
        <p:spPr>
          <a:xfrm>
            <a:off x="3468674" y="1670102"/>
            <a:ext cx="98242" cy="98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F4125B-BE54-451F-8EFF-7D3F07EAE125}"/>
              </a:ext>
            </a:extLst>
          </p:cNvPr>
          <p:cNvCxnSpPr>
            <a:cxnSpLocks/>
          </p:cNvCxnSpPr>
          <p:nvPr/>
        </p:nvCxnSpPr>
        <p:spPr>
          <a:xfrm flipV="1">
            <a:off x="1881699" y="1715449"/>
            <a:ext cx="1620981" cy="702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C159096C-954D-46B4-9539-E390161E8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160327"/>
              </p:ext>
            </p:extLst>
          </p:nvPr>
        </p:nvGraphicFramePr>
        <p:xfrm>
          <a:off x="2019576" y="787479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3" imgW="152280" imgH="215640" progId="Equation.DSMT4">
                  <p:embed/>
                </p:oleObj>
              </mc:Choice>
              <mc:Fallback>
                <p:oleObj name="Equation" r:id="rId3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576" y="787479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60B5629-E8A3-4C87-9934-9FC21A09433F}"/>
              </a:ext>
            </a:extLst>
          </p:cNvPr>
          <p:cNvSpPr txBox="1"/>
          <p:nvPr/>
        </p:nvSpPr>
        <p:spPr>
          <a:xfrm>
            <a:off x="3272192" y="1723002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61D56EF1-41A1-49A3-B248-C96461C0B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979381"/>
              </p:ext>
            </p:extLst>
          </p:nvPr>
        </p:nvGraphicFramePr>
        <p:xfrm>
          <a:off x="3362613" y="898683"/>
          <a:ext cx="927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5" imgW="927000" imgH="279360" progId="Equation.DSMT4">
                  <p:embed/>
                </p:oleObj>
              </mc:Choice>
              <mc:Fallback>
                <p:oleObj name="Equation" r:id="rId5" imgW="927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2613" y="898683"/>
                        <a:ext cx="927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72D3A34C-8CF0-495C-9F45-5E82BDCF6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750101"/>
              </p:ext>
            </p:extLst>
          </p:nvPr>
        </p:nvGraphicFramePr>
        <p:xfrm>
          <a:off x="3145573" y="1613609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7" imgW="152280" imgH="241200" progId="Equation.DSMT4">
                  <p:embed/>
                </p:oleObj>
              </mc:Choice>
              <mc:Fallback>
                <p:oleObj name="Equation" r:id="rId7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5573" y="1613609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188EC69-3296-4C0B-BC22-63CFCB4662AF}"/>
              </a:ext>
            </a:extLst>
          </p:cNvPr>
          <p:cNvSpPr/>
          <p:nvPr/>
        </p:nvSpPr>
        <p:spPr>
          <a:xfrm>
            <a:off x="3037751" y="1496291"/>
            <a:ext cx="136199" cy="370294"/>
          </a:xfrm>
          <a:custGeom>
            <a:avLst/>
            <a:gdLst>
              <a:gd name="connsiteX0" fmla="*/ 113528 w 136199"/>
              <a:gd name="connsiteY0" fmla="*/ 370294 h 370294"/>
              <a:gd name="connsiteX1" fmla="*/ 173 w 136199"/>
              <a:gd name="connsiteY1" fmla="*/ 143583 h 370294"/>
              <a:gd name="connsiteX2" fmla="*/ 136199 w 136199"/>
              <a:gd name="connsiteY2" fmla="*/ 0 h 3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199" h="370294">
                <a:moveTo>
                  <a:pt x="113528" y="370294"/>
                </a:moveTo>
                <a:cubicBezTo>
                  <a:pt x="54961" y="287796"/>
                  <a:pt x="-3605" y="205299"/>
                  <a:pt x="173" y="143583"/>
                </a:cubicBezTo>
                <a:cubicBezTo>
                  <a:pt x="3951" y="81867"/>
                  <a:pt x="70075" y="40933"/>
                  <a:pt x="13619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74162-24F8-4054-A528-BCE0981064A9}"/>
              </a:ext>
            </a:extLst>
          </p:cNvPr>
          <p:cNvSpPr txBox="1"/>
          <p:nvPr/>
        </p:nvSpPr>
        <p:spPr>
          <a:xfrm>
            <a:off x="3574473" y="1345149"/>
            <a:ext cx="91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arc length</a:t>
            </a:r>
            <a:endParaRPr lang="en-US" sz="1400" dirty="0"/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23438D97-8FD0-4537-958C-FF2A01FA6F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49585"/>
              </p:ext>
            </p:extLst>
          </p:nvPr>
        </p:nvGraphicFramePr>
        <p:xfrm>
          <a:off x="3825967" y="1652600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9" imgW="393480" imgH="253800" progId="Equation.DSMT4">
                  <p:embed/>
                </p:oleObj>
              </mc:Choice>
              <mc:Fallback>
                <p:oleObj name="Equation" r:id="rId9" imgW="393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25967" y="1652600"/>
                        <a:ext cx="393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748A7B5C-26FF-406A-88D9-3BDDBA5A8FD6}"/>
              </a:ext>
            </a:extLst>
          </p:cNvPr>
          <p:cNvSpPr txBox="1"/>
          <p:nvPr/>
        </p:nvSpPr>
        <p:spPr>
          <a:xfrm>
            <a:off x="589449" y="256939"/>
            <a:ext cx="181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orbital velocity (tangential) velocity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A61242-3A2D-47BF-B3D0-480920B07FD5}"/>
              </a:ext>
            </a:extLst>
          </p:cNvPr>
          <p:cNvSpPr txBox="1"/>
          <p:nvPr/>
        </p:nvSpPr>
        <p:spPr>
          <a:xfrm>
            <a:off x="2395577" y="2251993"/>
            <a:ext cx="151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AU" sz="1600" dirty="0"/>
              <a:t> = area swept out in time </a:t>
            </a:r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A958E31C-993B-4A9F-B1A3-CA14C21E0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45060"/>
              </p:ext>
            </p:extLst>
          </p:nvPr>
        </p:nvGraphicFramePr>
        <p:xfrm>
          <a:off x="1547997" y="2827874"/>
          <a:ext cx="279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11" imgW="279360" imgH="215640" progId="Equation.DSMT4">
                  <p:embed/>
                </p:oleObj>
              </mc:Choice>
              <mc:Fallback>
                <p:oleObj name="Equation" r:id="rId11" imgW="279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997" y="2827874"/>
                        <a:ext cx="279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CDBF66-A3D8-44F1-8432-B3059467E9AC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772122" y="2138639"/>
            <a:ext cx="804823" cy="62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06D972-9C41-45CC-AFC8-D9A64B5554F4}"/>
              </a:ext>
            </a:extLst>
          </p:cNvPr>
          <p:cNvSpPr/>
          <p:nvPr/>
        </p:nvSpPr>
        <p:spPr>
          <a:xfrm>
            <a:off x="2493818" y="2040397"/>
            <a:ext cx="148126" cy="196482"/>
          </a:xfrm>
          <a:custGeom>
            <a:avLst/>
            <a:gdLst>
              <a:gd name="connsiteX0" fmla="*/ 98242 w 148126"/>
              <a:gd name="connsiteY0" fmla="*/ 196482 h 196482"/>
              <a:gd name="connsiteX1" fmla="*/ 143584 w 148126"/>
              <a:gd name="connsiteY1" fmla="*/ 52899 h 196482"/>
              <a:gd name="connsiteX2" fmla="*/ 0 w 148126"/>
              <a:gd name="connsiteY2" fmla="*/ 0 h 19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26" h="196482">
                <a:moveTo>
                  <a:pt x="98242" y="196482"/>
                </a:moveTo>
                <a:cubicBezTo>
                  <a:pt x="129100" y="141064"/>
                  <a:pt x="159958" y="85646"/>
                  <a:pt x="143584" y="52899"/>
                </a:cubicBezTo>
                <a:cubicBezTo>
                  <a:pt x="127210" y="20152"/>
                  <a:pt x="63605" y="10076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15DE1F-0D1E-40C4-93FC-2924C2163D85}"/>
              </a:ext>
            </a:extLst>
          </p:cNvPr>
          <p:cNvSpPr txBox="1"/>
          <p:nvPr/>
        </p:nvSpPr>
        <p:spPr>
          <a:xfrm>
            <a:off x="974855" y="2765871"/>
            <a:ext cx="159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angle        swept out in time </a:t>
            </a:r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65744C-D2B4-4E16-8354-352130A7D43E}"/>
              </a:ext>
            </a:extLst>
          </p:cNvPr>
          <p:cNvSpPr txBox="1"/>
          <p:nvPr/>
        </p:nvSpPr>
        <p:spPr>
          <a:xfrm>
            <a:off x="846388" y="1405606"/>
            <a:ext cx="232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    angle between velocity and radius vectors</a:t>
            </a:r>
            <a:endParaRPr lang="en-US" sz="1400" dirty="0"/>
          </a:p>
        </p:txBody>
      </p: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8A7B11BE-FDAB-427C-8C56-FC9BC162C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991009"/>
              </p:ext>
            </p:extLst>
          </p:nvPr>
        </p:nvGraphicFramePr>
        <p:xfrm>
          <a:off x="909954" y="1441056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13" imgW="152280" imgH="241200" progId="Equation.DSMT4">
                  <p:embed/>
                </p:oleObj>
              </mc:Choice>
              <mc:Fallback>
                <p:oleObj name="Equation" r:id="rId13" imgW="152280" imgH="24120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72D3A34C-8CF0-495C-9F45-5E82BDCF68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9954" y="1441056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0B95B054-EEE8-41B6-A31B-DA8D4B70D1D3}"/>
              </a:ext>
            </a:extLst>
          </p:cNvPr>
          <p:cNvSpPr txBox="1"/>
          <p:nvPr/>
        </p:nvSpPr>
        <p:spPr>
          <a:xfrm>
            <a:off x="3181507" y="120913"/>
            <a:ext cx="2078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velocity component perpendicular to radius vector</a:t>
            </a:r>
            <a:endParaRPr lang="en-US" sz="1400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2CF6E2E8-0E96-461B-8956-EEB655903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25873"/>
              </p:ext>
            </p:extLst>
          </p:nvPr>
        </p:nvGraphicFramePr>
        <p:xfrm>
          <a:off x="4847427" y="4094777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Equation" r:id="rId9" imgW="393480" imgH="253800" progId="Equation.DSMT4">
                  <p:embed/>
                </p:oleObj>
              </mc:Choice>
              <mc:Fallback>
                <p:oleObj name="Equation" r:id="rId9" imgW="393480" imgH="25380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23438D97-8FD0-4537-958C-FF2A01FA6F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47427" y="4094777"/>
                        <a:ext cx="393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A124D3-86A7-4A4C-B1A4-11A238AFE4AD}"/>
              </a:ext>
            </a:extLst>
          </p:cNvPr>
          <p:cNvCxnSpPr>
            <a:cxnSpLocks/>
          </p:cNvCxnSpPr>
          <p:nvPr/>
        </p:nvCxnSpPr>
        <p:spPr>
          <a:xfrm>
            <a:off x="4655127" y="3823855"/>
            <a:ext cx="0" cy="8992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3FA352-1FE0-46E7-AC00-C99D7D8C767A}"/>
              </a:ext>
            </a:extLst>
          </p:cNvPr>
          <p:cNvSpPr txBox="1"/>
          <p:nvPr/>
        </p:nvSpPr>
        <p:spPr>
          <a:xfrm>
            <a:off x="188926" y="3959881"/>
            <a:ext cx="2040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Provided </a:t>
            </a:r>
            <a:r>
              <a:rPr lang="en-AU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AU" sz="1400" dirty="0"/>
              <a:t> is small, the area of the sector swept out can be approximated by the area of a triangle </a:t>
            </a:r>
          </a:p>
          <a:p>
            <a:r>
              <a:rPr lang="en-AU" sz="1400" dirty="0"/>
              <a:t>(1/2 base x height)  </a:t>
            </a:r>
            <a:endParaRPr lang="en-US" sz="14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5834DB-162C-498E-A7D7-1D6A9A660047}"/>
              </a:ext>
            </a:extLst>
          </p:cNvPr>
          <p:cNvSpPr/>
          <p:nvPr/>
        </p:nvSpPr>
        <p:spPr>
          <a:xfrm>
            <a:off x="2463590" y="3823856"/>
            <a:ext cx="2055511" cy="853942"/>
          </a:xfrm>
          <a:custGeom>
            <a:avLst/>
            <a:gdLst>
              <a:gd name="connsiteX0" fmla="*/ 0 w 1458506"/>
              <a:gd name="connsiteY0" fmla="*/ 710360 h 1435834"/>
              <a:gd name="connsiteX1" fmla="*/ 1458506 w 1458506"/>
              <a:gd name="connsiteY1" fmla="*/ 0 h 1435834"/>
              <a:gd name="connsiteX2" fmla="*/ 1458506 w 1458506"/>
              <a:gd name="connsiteY2" fmla="*/ 1435834 h 1435834"/>
              <a:gd name="connsiteX3" fmla="*/ 0 w 1458506"/>
              <a:gd name="connsiteY3" fmla="*/ 710360 h 14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506" h="1435834">
                <a:moveTo>
                  <a:pt x="0" y="710360"/>
                </a:moveTo>
                <a:lnTo>
                  <a:pt x="1458506" y="0"/>
                </a:lnTo>
                <a:lnTo>
                  <a:pt x="1458506" y="1435834"/>
                </a:lnTo>
                <a:lnTo>
                  <a:pt x="0" y="71036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4C101-8AF1-4721-95D0-A263E16DC3C1}"/>
              </a:ext>
            </a:extLst>
          </p:cNvPr>
          <p:cNvCxnSpPr>
            <a:stCxn id="7" idx="0"/>
          </p:cNvCxnSpPr>
          <p:nvPr/>
        </p:nvCxnSpPr>
        <p:spPr>
          <a:xfrm flipV="1">
            <a:off x="2463590" y="4231934"/>
            <a:ext cx="2032840" cy="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3BF226-7946-4D61-886F-53F4AE08D20B}"/>
              </a:ext>
            </a:extLst>
          </p:cNvPr>
          <p:cNvSpPr txBox="1"/>
          <p:nvPr/>
        </p:nvSpPr>
        <p:spPr>
          <a:xfrm>
            <a:off x="3884310" y="419414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BCDCC8CD-2086-406A-AA5D-30A1F6FFA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986552"/>
              </p:ext>
            </p:extLst>
          </p:nvPr>
        </p:nvGraphicFramePr>
        <p:xfrm>
          <a:off x="2976812" y="4129376"/>
          <a:ext cx="279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Equation" r:id="rId14" imgW="279360" imgH="215640" progId="Equation.DSMT4">
                  <p:embed/>
                </p:oleObj>
              </mc:Choice>
              <mc:Fallback>
                <p:oleObj name="Equation" r:id="rId14" imgW="279360" imgH="21564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23438D97-8FD0-4537-958C-FF2A01FA6F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76812" y="4129376"/>
                        <a:ext cx="279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72A26F-7FE7-433B-818E-456AAAC21E03}"/>
              </a:ext>
            </a:extLst>
          </p:cNvPr>
          <p:cNvSpPr/>
          <p:nvPr/>
        </p:nvSpPr>
        <p:spPr>
          <a:xfrm>
            <a:off x="3249521" y="4080793"/>
            <a:ext cx="167755" cy="347624"/>
          </a:xfrm>
          <a:custGeom>
            <a:avLst/>
            <a:gdLst>
              <a:gd name="connsiteX0" fmla="*/ 0 w 167755"/>
              <a:gd name="connsiteY0" fmla="*/ 0 h 347624"/>
              <a:gd name="connsiteX1" fmla="*/ 166254 w 167755"/>
              <a:gd name="connsiteY1" fmla="*/ 158698 h 347624"/>
              <a:gd name="connsiteX2" fmla="*/ 68013 w 167755"/>
              <a:gd name="connsiteY2" fmla="*/ 347624 h 34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755" h="347624">
                <a:moveTo>
                  <a:pt x="0" y="0"/>
                </a:moveTo>
                <a:cubicBezTo>
                  <a:pt x="77459" y="50380"/>
                  <a:pt x="154919" y="100761"/>
                  <a:pt x="166254" y="158698"/>
                </a:cubicBezTo>
                <a:cubicBezTo>
                  <a:pt x="177589" y="216635"/>
                  <a:pt x="122801" y="282129"/>
                  <a:pt x="68013" y="3476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2B549C7-DD0F-45BF-8E56-7FF8172DF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67481"/>
              </p:ext>
            </p:extLst>
          </p:nvPr>
        </p:nvGraphicFramePr>
        <p:xfrm>
          <a:off x="2198215" y="4661188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Equation" r:id="rId16" imgW="2031840" imgH="342720" progId="Equation.DSMT4">
                  <p:embed/>
                </p:oleObj>
              </mc:Choice>
              <mc:Fallback>
                <p:oleObj name="Equation" r:id="rId16" imgW="2031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98215" y="4661188"/>
                        <a:ext cx="2032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8489488-27E4-498D-883B-3557508D8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76926"/>
              </p:ext>
            </p:extLst>
          </p:nvPr>
        </p:nvGraphicFramePr>
        <p:xfrm>
          <a:off x="4134913" y="3919708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Equation" r:id="rId18" imgW="304560" imgH="253800" progId="Equation.DSMT4">
                  <p:embed/>
                </p:oleObj>
              </mc:Choice>
              <mc:Fallback>
                <p:oleObj name="Equation" r:id="rId18" imgW="30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34913" y="3919708"/>
                        <a:ext cx="304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F0DD11-DF9C-40C9-A102-46519BAB8C66}"/>
              </a:ext>
            </a:extLst>
          </p:cNvPr>
          <p:cNvCxnSpPr>
            <a:cxnSpLocks/>
          </p:cNvCxnSpPr>
          <p:nvPr/>
        </p:nvCxnSpPr>
        <p:spPr>
          <a:xfrm flipV="1">
            <a:off x="5192936" y="3279748"/>
            <a:ext cx="1" cy="5592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3E5CB16-43D6-404A-8F00-63F2DB3C7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28216"/>
              </p:ext>
            </p:extLst>
          </p:nvPr>
        </p:nvGraphicFramePr>
        <p:xfrm>
          <a:off x="3673147" y="3301501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Equation" r:id="rId20" imgW="1409400" imgH="507960" progId="Equation.DSMT4">
                  <p:embed/>
                </p:oleObj>
              </mc:Choice>
              <mc:Fallback>
                <p:oleObj name="Equation" r:id="rId20" imgW="1409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73147" y="3301501"/>
                        <a:ext cx="1409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99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clip art cars front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1" y="2773429"/>
            <a:ext cx="744839" cy="49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c 8"/>
          <p:cNvSpPr/>
          <p:nvPr/>
        </p:nvSpPr>
        <p:spPr>
          <a:xfrm>
            <a:off x="838829" y="544105"/>
            <a:ext cx="3600000" cy="3600000"/>
          </a:xfrm>
          <a:prstGeom prst="arc">
            <a:avLst>
              <a:gd name="adj1" fmla="val 10855001"/>
              <a:gd name="adj2" fmla="val 0"/>
            </a:avLst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Image result for clip art cars top vie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97" b="37190"/>
          <a:stretch/>
        </p:blipFill>
        <p:spPr bwMode="auto">
          <a:xfrm>
            <a:off x="2314653" y="317395"/>
            <a:ext cx="693953" cy="40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104" idx="3"/>
          </p:cNvCxnSpPr>
          <p:nvPr/>
        </p:nvCxnSpPr>
        <p:spPr>
          <a:xfrm>
            <a:off x="3008606" y="521435"/>
            <a:ext cx="76234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690301" y="733031"/>
            <a:ext cx="0" cy="151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90301" y="725474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33363"/>
              </p:ext>
            </p:extLst>
          </p:nvPr>
        </p:nvGraphicFramePr>
        <p:xfrm>
          <a:off x="2348360" y="1961231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" name="Equation" r:id="rId5" imgW="749160" imgH="241200" progId="Equation.DSMT4">
                  <p:embed/>
                </p:oleObj>
              </mc:Choice>
              <mc:Fallback>
                <p:oleObj name="Equation" r:id="rId5" imgW="749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8360" y="1961231"/>
                        <a:ext cx="7493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118611"/>
              </p:ext>
            </p:extLst>
          </p:nvPr>
        </p:nvGraphicFramePr>
        <p:xfrm>
          <a:off x="3878185" y="348856"/>
          <a:ext cx="863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" name="Equation" r:id="rId7" imgW="863280" imgH="291960" progId="Equation.DSMT4">
                  <p:embed/>
                </p:oleObj>
              </mc:Choice>
              <mc:Fallback>
                <p:oleObj name="Equation" r:id="rId7" imgW="863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8185" y="348856"/>
                        <a:ext cx="863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05415"/>
              </p:ext>
            </p:extLst>
          </p:nvPr>
        </p:nvGraphicFramePr>
        <p:xfrm>
          <a:off x="2156967" y="95853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" name="Equation" r:id="rId9" imgW="1041120" imgH="253800" progId="Equation.DSMT4">
                  <p:embed/>
                </p:oleObj>
              </mc:Choice>
              <mc:Fallback>
                <p:oleObj name="Equation" r:id="rId9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6967" y="95853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6549" y="680132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top view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74789" y="2675057"/>
            <a:ext cx="1313886" cy="1370442"/>
            <a:chOff x="614855" y="362607"/>
            <a:chExt cx="1313886" cy="137044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0" name="Equation" r:id="rId11" imgW="126720" imgH="253800" progId="Equation.DSMT4">
                    <p:embed/>
                  </p:oleObj>
                </mc:Choice>
                <mc:Fallback>
                  <p:oleObj name="Equation" r:id="rId11" imgW="126720" imgH="2538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1" name="Equation" r:id="rId13" imgW="152280" imgH="291960" progId="Equation.DSMT4">
                    <p:embed/>
                  </p:oleObj>
                </mc:Choice>
                <mc:Fallback>
                  <p:oleObj name="Equation" r:id="rId13" imgW="152280" imgH="29196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Oval 20"/>
          <p:cNvSpPr/>
          <p:nvPr/>
        </p:nvSpPr>
        <p:spPr>
          <a:xfrm>
            <a:off x="2622288" y="3317534"/>
            <a:ext cx="196483" cy="1964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21789" y="3447262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723049" y="2791061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>
            <a:off x="3078228" y="3146240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3337"/>
              </p:ext>
            </p:extLst>
          </p:nvPr>
        </p:nvGraphicFramePr>
        <p:xfrm>
          <a:off x="2245237" y="4053005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" name="Equation" r:id="rId15" imgW="1015920" imgH="304560" progId="Equation.DSMT4">
                  <p:embed/>
                </p:oleObj>
              </mc:Choice>
              <mc:Fallback>
                <p:oleObj name="Equation" r:id="rId15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5237" y="4053005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22694" y="2366608"/>
            <a:ext cx="927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front view</a:t>
            </a:r>
            <a:endParaRPr lang="en-US" sz="14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42287"/>
              </p:ext>
            </p:extLst>
          </p:nvPr>
        </p:nvGraphicFramePr>
        <p:xfrm>
          <a:off x="2201102" y="2466030"/>
          <a:ext cx="102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3" name="Equation" r:id="rId17" imgW="1028520" imgH="304560" progId="Equation.DSMT4">
                  <p:embed/>
                </p:oleObj>
              </mc:Choice>
              <mc:Fallback>
                <p:oleObj name="Equation" r:id="rId17" imgW="1028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01102" y="2466030"/>
                        <a:ext cx="1028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998165"/>
              </p:ext>
            </p:extLst>
          </p:nvPr>
        </p:nvGraphicFramePr>
        <p:xfrm>
          <a:off x="1277046" y="3287332"/>
          <a:ext cx="927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" name="Equation" r:id="rId19" imgW="927000" imgH="279360" progId="Equation.DSMT4">
                  <p:embed/>
                </p:oleObj>
              </mc:Choice>
              <mc:Fallback>
                <p:oleObj name="Equation" r:id="rId19" imgW="927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77046" y="3287332"/>
                        <a:ext cx="927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69811"/>
              </p:ext>
            </p:extLst>
          </p:nvPr>
        </p:nvGraphicFramePr>
        <p:xfrm>
          <a:off x="3506630" y="3277046"/>
          <a:ext cx="116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" name="Equation" r:id="rId21" imgW="1168200" imgH="330120" progId="Equation.DSMT4">
                  <p:embed/>
                </p:oleObj>
              </mc:Choice>
              <mc:Fallback>
                <p:oleObj name="Equation" r:id="rId21" imgW="1168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06630" y="3277046"/>
                        <a:ext cx="1168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039957"/>
              </p:ext>
            </p:extLst>
          </p:nvPr>
        </p:nvGraphicFramePr>
        <p:xfrm>
          <a:off x="3620616" y="3698980"/>
          <a:ext cx="101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" name="Equation" r:id="rId23" imgW="1015920" imgH="634680" progId="Equation.DSMT4">
                  <p:embed/>
                </p:oleObj>
              </mc:Choice>
              <mc:Fallback>
                <p:oleObj name="Equation" r:id="rId23" imgW="10159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20616" y="3698980"/>
                        <a:ext cx="10160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420419"/>
              </p:ext>
            </p:extLst>
          </p:nvPr>
        </p:nvGraphicFramePr>
        <p:xfrm>
          <a:off x="2781208" y="976352"/>
          <a:ext cx="850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" name="Equation" r:id="rId25" imgW="850680" imgH="533160" progId="Equation.DSMT4">
                  <p:embed/>
                </p:oleObj>
              </mc:Choice>
              <mc:Fallback>
                <p:oleObj name="Equation" r:id="rId25" imgW="8506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81208" y="976352"/>
                        <a:ext cx="850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00124"/>
              </p:ext>
            </p:extLst>
          </p:nvPr>
        </p:nvGraphicFramePr>
        <p:xfrm>
          <a:off x="2391969" y="848827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" name="Equation" r:id="rId27" imgW="253800" imgH="304560" progId="Equation.DSMT4">
                  <p:embed/>
                </p:oleObj>
              </mc:Choice>
              <mc:Fallback>
                <p:oleObj name="Equation" r:id="rId27" imgW="253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91969" y="848827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47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/>
          <p:cNvSpPr/>
          <p:nvPr/>
        </p:nvSpPr>
        <p:spPr>
          <a:xfrm>
            <a:off x="188927" y="1722997"/>
            <a:ext cx="3600000" cy="3600000"/>
          </a:xfrm>
          <a:prstGeom prst="arc">
            <a:avLst>
              <a:gd name="adj1" fmla="val 10855001"/>
              <a:gd name="adj2" fmla="val 0"/>
            </a:avLst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Image result for clip art cars top 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97" b="37190"/>
          <a:stretch/>
        </p:blipFill>
        <p:spPr bwMode="auto">
          <a:xfrm>
            <a:off x="1664751" y="1496287"/>
            <a:ext cx="693953" cy="40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310332"/>
              </p:ext>
            </p:extLst>
          </p:nvPr>
        </p:nvGraphicFramePr>
        <p:xfrm>
          <a:off x="2043063" y="2321870"/>
          <a:ext cx="1193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4" imgW="1193760" imgH="304560" progId="Equation.DSMT4">
                  <p:embed/>
                </p:oleObj>
              </mc:Choice>
              <mc:Fallback>
                <p:oleObj name="Equation" r:id="rId4" imgW="1193760" imgH="30456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3063" y="2321870"/>
                        <a:ext cx="1193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07413"/>
              </p:ext>
            </p:extLst>
          </p:nvPr>
        </p:nvGraphicFramePr>
        <p:xfrm>
          <a:off x="2474152" y="1369068"/>
          <a:ext cx="965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6" imgW="965160" imgH="291960" progId="Equation.DSMT4">
                  <p:embed/>
                </p:oleObj>
              </mc:Choice>
              <mc:Fallback>
                <p:oleObj name="Equation" r:id="rId6" imgW="965160" imgH="2919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4152" y="1369068"/>
                        <a:ext cx="965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4725" y="2803655"/>
            <a:ext cx="3128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If the speed of the car is less than 19 m.s</a:t>
            </a:r>
            <a:r>
              <a:rPr lang="en-AU" sz="1600" baseline="30000" dirty="0"/>
              <a:t>-1</a:t>
            </a:r>
            <a:r>
              <a:rPr lang="en-AU" sz="1600" dirty="0"/>
              <a:t>, then the car can move in a </a:t>
            </a:r>
            <a:r>
              <a:rPr lang="en-AU" sz="1600" dirty="0">
                <a:solidFill>
                  <a:schemeClr val="accent2">
                    <a:lumMod val="50000"/>
                  </a:schemeClr>
                </a:solidFill>
              </a:rPr>
              <a:t>circular path 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Freeform: Shape 6"/>
          <p:cNvSpPr/>
          <p:nvPr/>
        </p:nvSpPr>
        <p:spPr>
          <a:xfrm rot="171088">
            <a:off x="2350235" y="1724644"/>
            <a:ext cx="1670102" cy="527350"/>
          </a:xfrm>
          <a:custGeom>
            <a:avLst/>
            <a:gdLst>
              <a:gd name="connsiteX0" fmla="*/ 0 w 1670102"/>
              <a:gd name="connsiteY0" fmla="*/ 5915 h 527350"/>
              <a:gd name="connsiteX1" fmla="*/ 770816 w 1670102"/>
              <a:gd name="connsiteY1" fmla="*/ 73929 h 527350"/>
              <a:gd name="connsiteX2" fmla="*/ 1670102 w 1670102"/>
              <a:gd name="connsiteY2" fmla="*/ 527350 h 52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0102" h="527350">
                <a:moveTo>
                  <a:pt x="0" y="5915"/>
                </a:moveTo>
                <a:cubicBezTo>
                  <a:pt x="246233" y="-3531"/>
                  <a:pt x="492466" y="-12977"/>
                  <a:pt x="770816" y="73929"/>
                </a:cubicBezTo>
                <a:cubicBezTo>
                  <a:pt x="1049166" y="160835"/>
                  <a:pt x="1359634" y="344092"/>
                  <a:pt x="1670102" y="52735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clip art car top vie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49623">
            <a:off x="3909185" y="2435375"/>
            <a:ext cx="897082" cy="4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image cars head on collis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590" y="3801183"/>
            <a:ext cx="2680051" cy="15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36687" y="1005085"/>
            <a:ext cx="173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>
                <a:solidFill>
                  <a:srgbClr val="FF0000"/>
                </a:solidFill>
              </a:rPr>
              <a:t>Travelling too fast into a corner can result in a fatal accident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9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s nascar banked curv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0"/>
          <a:stretch/>
        </p:blipFill>
        <p:spPr bwMode="auto">
          <a:xfrm>
            <a:off x="226710" y="498762"/>
            <a:ext cx="2328897" cy="16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62738" y="1216681"/>
            <a:ext cx="1488734" cy="102019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0588" y="2251993"/>
            <a:ext cx="762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33486" y="2659943"/>
            <a:ext cx="1313886" cy="1370442"/>
            <a:chOff x="614855" y="362607"/>
            <a:chExt cx="1313886" cy="137044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2" name="Equation" r:id="rId4" imgW="126720" imgH="253800" progId="Equation.DSMT4">
                    <p:embed/>
                  </p:oleObj>
                </mc:Choice>
                <mc:Fallback>
                  <p:oleObj name="Equation" r:id="rId4" imgW="126720" imgH="253800" progId="Equation.DSMT4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3" name="Equation" r:id="rId6" imgW="152280" imgH="291960" progId="Equation.DSMT4">
                    <p:embed/>
                  </p:oleObj>
                </mc:Choice>
                <mc:Fallback>
                  <p:oleObj name="Equation" r:id="rId6" imgW="152280" imgH="291960" progId="Equation.DSMT4">
                    <p:embed/>
                    <p:pic>
                      <p:nvPicPr>
                        <p:cNvPr id="31" name="Object 3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" name="Straight Connector 14"/>
          <p:cNvCxnSpPr/>
          <p:nvPr/>
        </p:nvCxnSpPr>
        <p:spPr>
          <a:xfrm flipV="1">
            <a:off x="2922050" y="2176423"/>
            <a:ext cx="0" cy="1675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168866" y="3438184"/>
            <a:ext cx="25372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3134" y="2524046"/>
            <a:ext cx="831273" cy="144339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5829" y="3485047"/>
            <a:ext cx="0" cy="544106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42203" y="2856555"/>
            <a:ext cx="662498" cy="56173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4397"/>
              </p:ext>
            </p:extLst>
          </p:nvPr>
        </p:nvGraphicFramePr>
        <p:xfrm>
          <a:off x="1821374" y="3781255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4" name="Equation" r:id="rId8" imgW="1015920" imgH="304560" progId="Equation.DSMT4">
                  <p:embed/>
                </p:oleObj>
              </mc:Choice>
              <mc:Fallback>
                <p:oleObj name="Equation" r:id="rId8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1374" y="3781255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98385"/>
              </p:ext>
            </p:extLst>
          </p:nvPr>
        </p:nvGraphicFramePr>
        <p:xfrm>
          <a:off x="3656839" y="2703972"/>
          <a:ext cx="139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5" name="Equation" r:id="rId10" imgW="1396800" imgH="330120" progId="Equation.DSMT4">
                  <p:embed/>
                </p:oleObj>
              </mc:Choice>
              <mc:Fallback>
                <p:oleObj name="Equation" r:id="rId10" imgW="1396800" imgH="33012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6839" y="2703972"/>
                        <a:ext cx="1397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2924569" y="2856555"/>
            <a:ext cx="657461" cy="559220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41517" y="3430889"/>
            <a:ext cx="6631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26746" y="2841441"/>
            <a:ext cx="0" cy="6049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79227" y="3385547"/>
            <a:ext cx="90684" cy="90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44" name="Object 6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4526"/>
              </p:ext>
            </p:extLst>
          </p:nvPr>
        </p:nvGraphicFramePr>
        <p:xfrm>
          <a:off x="3529302" y="3506485"/>
          <a:ext cx="1168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6" name="Equation" r:id="rId12" imgW="1168200" imgH="279360" progId="Equation.DSMT4">
                  <p:embed/>
                </p:oleObj>
              </mc:Choice>
              <mc:Fallback>
                <p:oleObj name="Equation" r:id="rId12" imgW="1168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29302" y="3506485"/>
                        <a:ext cx="1168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" name="Object 6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63747"/>
              </p:ext>
            </p:extLst>
          </p:nvPr>
        </p:nvGraphicFramePr>
        <p:xfrm>
          <a:off x="2631695" y="3219634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7" name="Equation" r:id="rId14" imgW="152280" imgH="203040" progId="Equation.DSMT4">
                  <p:embed/>
                </p:oleObj>
              </mc:Choice>
              <mc:Fallback>
                <p:oleObj name="Equation" r:id="rId14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31695" y="3219634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Freeform: Shape 6148"/>
          <p:cNvSpPr/>
          <p:nvPr/>
        </p:nvSpPr>
        <p:spPr>
          <a:xfrm>
            <a:off x="2548395" y="3105937"/>
            <a:ext cx="194805" cy="324952"/>
          </a:xfrm>
          <a:custGeom>
            <a:avLst/>
            <a:gdLst>
              <a:gd name="connsiteX0" fmla="*/ 66336 w 194805"/>
              <a:gd name="connsiteY0" fmla="*/ 324952 h 324952"/>
              <a:gd name="connsiteX1" fmla="*/ 5879 w 194805"/>
              <a:gd name="connsiteY1" fmla="*/ 151141 h 324952"/>
              <a:gd name="connsiteX2" fmla="*/ 194805 w 194805"/>
              <a:gd name="connsiteY2" fmla="*/ 0 h 32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5" h="324952">
                <a:moveTo>
                  <a:pt x="66336" y="324952"/>
                </a:moveTo>
                <a:cubicBezTo>
                  <a:pt x="25402" y="265126"/>
                  <a:pt x="-15532" y="205300"/>
                  <a:pt x="5879" y="151141"/>
                </a:cubicBezTo>
                <a:cubicBezTo>
                  <a:pt x="27290" y="96982"/>
                  <a:pt x="111047" y="48491"/>
                  <a:pt x="194805" y="0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18585"/>
              </p:ext>
            </p:extLst>
          </p:nvPr>
        </p:nvGraphicFramePr>
        <p:xfrm>
          <a:off x="2973020" y="3077311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" name="Equation" r:id="rId16" imgW="152280" imgH="203040" progId="Equation.DSMT4">
                  <p:embed/>
                </p:oleObj>
              </mc:Choice>
              <mc:Fallback>
                <p:oleObj name="Equation" r:id="rId16" imgW="152280" imgH="203040" progId="Equation.DSMT4">
                  <p:embed/>
                  <p:pic>
                    <p:nvPicPr>
                      <p:cNvPr id="6145" name="Object 6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73020" y="3077311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Freeform: Shape 6149"/>
          <p:cNvSpPr/>
          <p:nvPr/>
        </p:nvSpPr>
        <p:spPr>
          <a:xfrm>
            <a:off x="2939683" y="3014880"/>
            <a:ext cx="228988" cy="196856"/>
          </a:xfrm>
          <a:custGeom>
            <a:avLst/>
            <a:gdLst>
              <a:gd name="connsiteX0" fmla="*/ 0 w 228988"/>
              <a:gd name="connsiteY0" fmla="*/ 53272 h 196856"/>
              <a:gd name="connsiteX1" fmla="*/ 196482 w 228988"/>
              <a:gd name="connsiteY1" fmla="*/ 7930 h 196856"/>
              <a:gd name="connsiteX2" fmla="*/ 226710 w 228988"/>
              <a:gd name="connsiteY2" fmla="*/ 196856 h 19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988" h="196856">
                <a:moveTo>
                  <a:pt x="0" y="53272"/>
                </a:moveTo>
                <a:cubicBezTo>
                  <a:pt x="79348" y="18635"/>
                  <a:pt x="158697" y="-16001"/>
                  <a:pt x="196482" y="7930"/>
                </a:cubicBezTo>
                <a:cubicBezTo>
                  <a:pt x="234267" y="31861"/>
                  <a:pt x="230488" y="114358"/>
                  <a:pt x="226710" y="196856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1" name="TextBox 6150"/>
          <p:cNvSpPr txBox="1"/>
          <p:nvPr/>
        </p:nvSpPr>
        <p:spPr>
          <a:xfrm>
            <a:off x="2803655" y="680132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banking angle      = ? 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193827"/>
              </p:ext>
            </p:extLst>
          </p:nvPr>
        </p:nvGraphicFramePr>
        <p:xfrm>
          <a:off x="4121689" y="749746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9" name="Equation" r:id="rId17" imgW="152280" imgH="203040" progId="Equation.DSMT4">
                  <p:embed/>
                </p:oleObj>
              </mc:Choice>
              <mc:Fallback>
                <p:oleObj name="Equation" r:id="rId17" imgW="152280" imgH="203040" progId="Equation.DSMT4">
                  <p:embed/>
                  <p:pic>
                    <p:nvPicPr>
                      <p:cNvPr id="6145" name="Object 61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21689" y="749746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127548"/>
              </p:ext>
            </p:extLst>
          </p:nvPr>
        </p:nvGraphicFramePr>
        <p:xfrm>
          <a:off x="2882442" y="1063152"/>
          <a:ext cx="104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" name="Equation" r:id="rId18" imgW="1041120" imgH="253800" progId="Equation.DSMT4">
                  <p:embed/>
                </p:oleObj>
              </mc:Choice>
              <mc:Fallback>
                <p:oleObj name="Equation" r:id="rId18" imgW="1041120" imgH="2538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82442" y="1063152"/>
                        <a:ext cx="104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6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48763"/>
              </p:ext>
            </p:extLst>
          </p:nvPr>
        </p:nvGraphicFramePr>
        <p:xfrm>
          <a:off x="2898447" y="1316155"/>
          <a:ext cx="1130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1" name="Equation" r:id="rId20" imgW="1130040" imgH="291960" progId="Equation.DSMT4">
                  <p:embed/>
                </p:oleObj>
              </mc:Choice>
              <mc:Fallback>
                <p:oleObj name="Equation" r:id="rId20" imgW="1130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98447" y="1316155"/>
                        <a:ext cx="1130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08799"/>
              </p:ext>
            </p:extLst>
          </p:nvPr>
        </p:nvGraphicFramePr>
        <p:xfrm>
          <a:off x="2908037" y="1652968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2" name="Equation" r:id="rId22" imgW="901440" imgH="241200" progId="Equation.DSMT4">
                  <p:embed/>
                </p:oleObj>
              </mc:Choice>
              <mc:Fallback>
                <p:oleObj name="Equation" r:id="rId22" imgW="901440" imgH="241200" progId="Equation.DSMT4">
                  <p:embed/>
                  <p:pic>
                    <p:nvPicPr>
                      <p:cNvPr id="6152" name="Object 615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08037" y="1652968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553402"/>
              </p:ext>
            </p:extLst>
          </p:nvPr>
        </p:nvGraphicFramePr>
        <p:xfrm>
          <a:off x="1681517" y="2693857"/>
          <a:ext cx="1193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3" name="Equation" r:id="rId24" imgW="1193760" imgH="304560" progId="Equation.DSMT4">
                  <p:embed/>
                </p:oleObj>
              </mc:Choice>
              <mc:Fallback>
                <p:oleObj name="Equation" r:id="rId24" imgW="1193760" imgH="304560" progId="Equation.DSMT4">
                  <p:embed/>
                  <p:pic>
                    <p:nvPicPr>
                      <p:cNvPr id="6144" name="Object 614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81517" y="2693857"/>
                        <a:ext cx="1193800" cy="304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Box 6153"/>
          <p:cNvSpPr txBox="1"/>
          <p:nvPr/>
        </p:nvSpPr>
        <p:spPr>
          <a:xfrm>
            <a:off x="415637" y="166254"/>
            <a:ext cx="18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accent2">
                    <a:lumMod val="50000"/>
                  </a:schemeClr>
                </a:solidFill>
              </a:rPr>
              <a:t>visualize the problem !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527779" y="2396836"/>
            <a:ext cx="90684" cy="90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476093" y="1171334"/>
            <a:ext cx="1904370" cy="438313"/>
          </a:xfrm>
          <a:custGeom>
            <a:avLst/>
            <a:gdLst>
              <a:gd name="connsiteX0" fmla="*/ 0 w 1481177"/>
              <a:gd name="connsiteY0" fmla="*/ 438313 h 438313"/>
              <a:gd name="connsiteX1" fmla="*/ 740588 w 1481177"/>
              <a:gd name="connsiteY1" fmla="*/ 5 h 438313"/>
              <a:gd name="connsiteX2" fmla="*/ 1481177 w 1481177"/>
              <a:gd name="connsiteY2" fmla="*/ 430755 h 4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177" h="438313">
                <a:moveTo>
                  <a:pt x="0" y="438313"/>
                </a:moveTo>
                <a:cubicBezTo>
                  <a:pt x="246862" y="219789"/>
                  <a:pt x="493725" y="1265"/>
                  <a:pt x="740588" y="5"/>
                </a:cubicBezTo>
                <a:cubicBezTo>
                  <a:pt x="987451" y="-1255"/>
                  <a:pt x="1234314" y="214750"/>
                  <a:pt x="1481177" y="430755"/>
                </a:cubicBez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 result for image car side 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" t="29576" r="6808" b="32557"/>
          <a:stretch/>
        </p:blipFill>
        <p:spPr bwMode="auto">
          <a:xfrm flipH="1">
            <a:off x="831273" y="617192"/>
            <a:ext cx="1262023" cy="41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/>
          <p:cNvSpPr/>
          <p:nvPr/>
        </p:nvSpPr>
        <p:spPr>
          <a:xfrm rot="20889878">
            <a:off x="469796" y="1156225"/>
            <a:ext cx="1865326" cy="243084"/>
          </a:xfrm>
          <a:custGeom>
            <a:avLst/>
            <a:gdLst>
              <a:gd name="connsiteX0" fmla="*/ 0 w 1481177"/>
              <a:gd name="connsiteY0" fmla="*/ 438313 h 438313"/>
              <a:gd name="connsiteX1" fmla="*/ 740588 w 1481177"/>
              <a:gd name="connsiteY1" fmla="*/ 5 h 438313"/>
              <a:gd name="connsiteX2" fmla="*/ 1481177 w 1481177"/>
              <a:gd name="connsiteY2" fmla="*/ 430755 h 4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177" h="438313">
                <a:moveTo>
                  <a:pt x="0" y="438313"/>
                </a:moveTo>
                <a:cubicBezTo>
                  <a:pt x="246862" y="219789"/>
                  <a:pt x="493725" y="1265"/>
                  <a:pt x="740588" y="5"/>
                </a:cubicBezTo>
                <a:cubicBezTo>
                  <a:pt x="987451" y="-1255"/>
                  <a:pt x="1234314" y="214750"/>
                  <a:pt x="1481177" y="430755"/>
                </a:cubicBezTo>
              </a:path>
            </a:pathLst>
          </a:custGeom>
          <a:noFill/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6651" y="823716"/>
            <a:ext cx="5214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39461"/>
              </p:ext>
            </p:extLst>
          </p:nvPr>
        </p:nvGraphicFramePr>
        <p:xfrm>
          <a:off x="2359642" y="56832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9642" y="56832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99318"/>
              </p:ext>
            </p:extLst>
          </p:nvPr>
        </p:nvGraphicFramePr>
        <p:xfrm>
          <a:off x="2481080" y="1435861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" name="Equation" r:id="rId6" imgW="634680" imgH="279360" progId="Equation.DSMT4">
                  <p:embed/>
                </p:oleObj>
              </mc:Choice>
              <mc:Fallback>
                <p:oleObj name="Equation" r:id="rId6" imgW="634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1080" y="1435861"/>
                        <a:ext cx="635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28608" y="1405607"/>
            <a:ext cx="175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car travels over hill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07196" y="1059244"/>
            <a:ext cx="2043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car becomes airborne</a:t>
            </a:r>
            <a:endParaRPr lang="en-US" sz="16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52377"/>
              </p:ext>
            </p:extLst>
          </p:nvPr>
        </p:nvGraphicFramePr>
        <p:xfrm>
          <a:off x="2513013" y="1058863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0" name="Equation" r:id="rId8" imgW="647640" imgH="279360" progId="Equation.DSMT4">
                  <p:embed/>
                </p:oleObj>
              </mc:Choice>
              <mc:Fallback>
                <p:oleObj name="Equation" r:id="rId8" imgW="647640" imgH="2793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3013" y="1058863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Picture 4" descr="Image result for image car airborne over crest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11489" r="11986" b="2568"/>
          <a:stretch/>
        </p:blipFill>
        <p:spPr bwMode="auto">
          <a:xfrm>
            <a:off x="3226850" y="217288"/>
            <a:ext cx="1405606" cy="8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16092" y="2206522"/>
            <a:ext cx="1313886" cy="1370442"/>
            <a:chOff x="614855" y="362607"/>
            <a:chExt cx="1313886" cy="137044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77462" y="433552"/>
              <a:ext cx="0" cy="124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4855" y="1347952"/>
              <a:ext cx="12139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23849" y="1363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7917" y="36260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961697" y="1347952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>
              <a:off x="712076" y="1082566"/>
              <a:ext cx="53602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1184494" y="141446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1" name="Equation" r:id="rId11" imgW="126720" imgH="253800" progId="Equation.DSMT4">
                    <p:embed/>
                  </p:oleObj>
                </mc:Choice>
                <mc:Fallback>
                  <p:oleObj name="Equation" r:id="rId11" imgW="126720" imgH="2538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84494" y="141446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746125" y="922448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" name="Equation" r:id="rId13" imgW="152280" imgH="291960" progId="Equation.DSMT4">
                    <p:embed/>
                  </p:oleObj>
                </mc:Choice>
                <mc:Fallback>
                  <p:oleObj name="Equation" r:id="rId13" imgW="152280" imgH="291960" progId="Equation.DSMT4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46125" y="922448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6" name="Straight Connector 25"/>
          <p:cNvCxnSpPr/>
          <p:nvPr/>
        </p:nvCxnSpPr>
        <p:spPr>
          <a:xfrm flipV="1">
            <a:off x="2702897" y="1896813"/>
            <a:ext cx="0" cy="1675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705415" y="2729344"/>
            <a:ext cx="1260" cy="76200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707592" y="2085738"/>
            <a:ext cx="0" cy="604905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52516" y="2637401"/>
            <a:ext cx="105798" cy="1133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23730"/>
              </p:ext>
            </p:extLst>
          </p:nvPr>
        </p:nvGraphicFramePr>
        <p:xfrm>
          <a:off x="96877" y="58817"/>
          <a:ext cx="123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" name="Equation" r:id="rId15" imgW="1231560" imgH="583920" progId="Equation.DSMT4">
                  <p:embed/>
                </p:oleObj>
              </mc:Choice>
              <mc:Fallback>
                <p:oleObj name="Equation" r:id="rId15" imgW="12315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877" y="58817"/>
                        <a:ext cx="12319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10142"/>
              </p:ext>
            </p:extLst>
          </p:nvPr>
        </p:nvGraphicFramePr>
        <p:xfrm>
          <a:off x="1557548" y="3357759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4" name="Equation" r:id="rId17" imgW="1015920" imgH="304560" progId="Equation.DSMT4">
                  <p:embed/>
                </p:oleObj>
              </mc:Choice>
              <mc:Fallback>
                <p:oleObj name="Equation" r:id="rId17" imgW="10159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57548" y="3357759"/>
                        <a:ext cx="101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45815"/>
              </p:ext>
            </p:extLst>
          </p:nvPr>
        </p:nvGraphicFramePr>
        <p:xfrm>
          <a:off x="2858091" y="2622628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" name="Equation" r:id="rId19" imgW="228600" imgH="203040" progId="Equation.DSMT4">
                  <p:embed/>
                </p:oleObj>
              </mc:Choice>
              <mc:Fallback>
                <p:oleObj name="Equation" r:id="rId19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58091" y="2622628"/>
                        <a:ext cx="228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" name="Object 7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91345"/>
              </p:ext>
            </p:extLst>
          </p:nvPr>
        </p:nvGraphicFramePr>
        <p:xfrm>
          <a:off x="1704438" y="1890529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6" name="Equation" r:id="rId21" imgW="965160" imgH="609480" progId="Equation.DSMT4">
                  <p:embed/>
                </p:oleObj>
              </mc:Choice>
              <mc:Fallback>
                <p:oleObj name="Equation" r:id="rId21" imgW="9651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04438" y="1890529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" name="Object 7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07613"/>
              </p:ext>
            </p:extLst>
          </p:nvPr>
        </p:nvGraphicFramePr>
        <p:xfrm>
          <a:off x="1041886" y="1333998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" name="Equation" r:id="rId23" imgW="838080" imgH="241200" progId="Equation.DSMT4">
                  <p:embed/>
                </p:oleObj>
              </mc:Choice>
              <mc:Fallback>
                <p:oleObj name="Equation" r:id="rId23" imgW="83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41886" y="1333998"/>
                        <a:ext cx="83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82916"/>
              </p:ext>
            </p:extLst>
          </p:nvPr>
        </p:nvGraphicFramePr>
        <p:xfrm>
          <a:off x="3255045" y="2176554"/>
          <a:ext cx="1701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" name="Equation" r:id="rId25" imgW="1701720" imgH="1473120" progId="Equation.DSMT4">
                  <p:embed/>
                </p:oleObj>
              </mc:Choice>
              <mc:Fallback>
                <p:oleObj name="Equation" r:id="rId25" imgW="170172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55045" y="2176554"/>
                        <a:ext cx="17018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04602"/>
              </p:ext>
            </p:extLst>
          </p:nvPr>
        </p:nvGraphicFramePr>
        <p:xfrm>
          <a:off x="1542026" y="2737322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" name="Equation" r:id="rId27" imgW="939600" imgH="304560" progId="Equation.DSMT4">
                  <p:embed/>
                </p:oleObj>
              </mc:Choice>
              <mc:Fallback>
                <p:oleObj name="Equation" r:id="rId27" imgW="939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42026" y="2737322"/>
                        <a:ext cx="939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2569389" y="2707933"/>
            <a:ext cx="0" cy="443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5" name="Object 7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6626"/>
              </p:ext>
            </p:extLst>
          </p:nvPr>
        </p:nvGraphicFramePr>
        <p:xfrm>
          <a:off x="3399101" y="3727109"/>
          <a:ext cx="673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0" name="Equation" r:id="rId29" imgW="672840" imgH="533160" progId="Equation.DSMT4">
                  <p:embed/>
                </p:oleObj>
              </mc:Choice>
              <mc:Fallback>
                <p:oleObj name="Equation" r:id="rId29" imgW="672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99101" y="3727109"/>
                        <a:ext cx="6731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7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58452"/>
              </p:ext>
            </p:extLst>
          </p:nvPr>
        </p:nvGraphicFramePr>
        <p:xfrm>
          <a:off x="815123" y="1550423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" name="Equation" r:id="rId31" imgW="1155600" imgH="291960" progId="Equation.DSMT4">
                  <p:embed/>
                </p:oleObj>
              </mc:Choice>
              <mc:Fallback>
                <p:oleObj name="Equation" r:id="rId31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5123" y="1550423"/>
                        <a:ext cx="1155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7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1864" y="2017725"/>
            <a:ext cx="272053" cy="26449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36552" y="1995054"/>
            <a:ext cx="2085739" cy="2085739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79422" y="2010168"/>
            <a:ext cx="0" cy="891729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2011432" y="1565563"/>
            <a:ext cx="0" cy="8917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503852" y="1927041"/>
            <a:ext cx="151140" cy="1511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46945"/>
              </p:ext>
            </p:extLst>
          </p:nvPr>
        </p:nvGraphicFramePr>
        <p:xfrm>
          <a:off x="1296204" y="2413132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3" imgW="253800" imgH="304560" progId="Equation.DSMT4">
                  <p:embed/>
                </p:oleObj>
              </mc:Choice>
              <mc:Fallback>
                <p:oleObj name="Equation" r:id="rId3" imgW="253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204" y="2413132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12527"/>
              </p:ext>
            </p:extLst>
          </p:nvPr>
        </p:nvGraphicFramePr>
        <p:xfrm>
          <a:off x="1901974" y="1728170"/>
          <a:ext cx="26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Equation" r:id="rId5" imgW="266400" imgH="253800" progId="Equation.DSMT4">
                  <p:embed/>
                </p:oleObj>
              </mc:Choice>
              <mc:Fallback>
                <p:oleObj name="Equation" r:id="rId5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1974" y="1728170"/>
                        <a:ext cx="26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82033"/>
              </p:ext>
            </p:extLst>
          </p:nvPr>
        </p:nvGraphicFramePr>
        <p:xfrm>
          <a:off x="2639462" y="1926753"/>
          <a:ext cx="254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7" imgW="2539800" imgH="355320" progId="Equation.DSMT4">
                  <p:embed/>
                </p:oleObj>
              </mc:Choice>
              <mc:Fallback>
                <p:oleObj name="Equation" r:id="rId7" imgW="25398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9462" y="1926753"/>
                        <a:ext cx="2540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32817"/>
              </p:ext>
            </p:extLst>
          </p:nvPr>
        </p:nvGraphicFramePr>
        <p:xfrm>
          <a:off x="1671275" y="2257162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1275" y="2257162"/>
                        <a:ext cx="622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14466"/>
              </p:ext>
            </p:extLst>
          </p:nvPr>
        </p:nvGraphicFramePr>
        <p:xfrm>
          <a:off x="2854785" y="2530370"/>
          <a:ext cx="1943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Equation" r:id="rId11" imgW="1942920" imgH="583920" progId="Equation.DSMT4">
                  <p:embed/>
                </p:oleObj>
              </mc:Choice>
              <mc:Fallback>
                <p:oleObj name="Equation" r:id="rId11" imgW="1942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4785" y="2530370"/>
                        <a:ext cx="19431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31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5439</TotalTime>
  <Words>639</Words>
  <Application>Microsoft Office PowerPoint</Application>
  <PresentationFormat>Custom</PresentationFormat>
  <Paragraphs>188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Bradley Hand ITC</vt:lpstr>
      <vt:lpstr>Calibri</vt:lpstr>
      <vt:lpstr>Calibri Light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102</cp:revision>
  <dcterms:created xsi:type="dcterms:W3CDTF">2017-08-01T02:39:34Z</dcterms:created>
  <dcterms:modified xsi:type="dcterms:W3CDTF">2019-09-10T10:14:17Z</dcterms:modified>
</cp:coreProperties>
</file>