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7" r:id="rId3"/>
    <p:sldId id="272" r:id="rId4"/>
    <p:sldId id="268" r:id="rId5"/>
    <p:sldId id="269" r:id="rId6"/>
    <p:sldId id="274" r:id="rId7"/>
    <p:sldId id="287" r:id="rId8"/>
    <p:sldId id="288" r:id="rId9"/>
    <p:sldId id="289" r:id="rId10"/>
    <p:sldId id="273" r:id="rId11"/>
    <p:sldId id="275" r:id="rId12"/>
    <p:sldId id="270" r:id="rId13"/>
    <p:sldId id="271" r:id="rId14"/>
    <p:sldId id="279" r:id="rId15"/>
    <p:sldId id="278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0" r:id="rId26"/>
    <p:sldId id="291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4321175" cy="3600450"/>
  <p:notesSz cx="6858000" cy="9144000"/>
  <p:defaultTextStyle>
    <a:defPPr>
      <a:defRPr lang="en-US"/>
    </a:defPPr>
    <a:lvl1pPr marL="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5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22" d="100"/>
          <a:sy n="222" d="100"/>
        </p:scale>
        <p:origin x="1860" y="168"/>
      </p:cViewPr>
      <p:guideLst>
        <p:guide orient="horz" pos="1225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724B-8513-43A7-82E9-B5B1A6310A36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F2BC-45FD-47F1-9DA3-5758A2EE8C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8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F2BC-45FD-47F1-9DA3-5758A2EE8C8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78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F2BC-45FD-47F1-9DA3-5758A2EE8C8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7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F2BC-45FD-47F1-9DA3-5758A2EE8C8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73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F2BC-45FD-47F1-9DA3-5758A2EE8C8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1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118473"/>
            <a:ext cx="3672999" cy="771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2040255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49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2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75843"/>
            <a:ext cx="459125" cy="16127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75843"/>
            <a:ext cx="1306855" cy="16127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2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3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89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7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66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3351"/>
            <a:ext cx="1421637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43352"/>
            <a:ext cx="2415657" cy="307288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753428"/>
            <a:ext cx="1421637" cy="2462808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9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520315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21707"/>
            <a:ext cx="2592705" cy="2160270"/>
          </a:xfrm>
        </p:spPr>
        <p:txBody>
          <a:bodyPr/>
          <a:lstStyle>
            <a:lvl1pPr marL="0" indent="0">
              <a:buNone/>
              <a:defRPr sz="1600"/>
            </a:lvl1pPr>
            <a:lvl2pPr marL="226314" indent="0">
              <a:buNone/>
              <a:defRPr sz="1400"/>
            </a:lvl2pPr>
            <a:lvl3pPr marL="452628" indent="0">
              <a:buNone/>
              <a:defRPr sz="1200"/>
            </a:lvl3pPr>
            <a:lvl4pPr marL="678942" indent="0">
              <a:buNone/>
              <a:defRPr sz="1000"/>
            </a:lvl4pPr>
            <a:lvl5pPr marL="905256" indent="0">
              <a:buNone/>
              <a:defRPr sz="1000"/>
            </a:lvl5pPr>
            <a:lvl6pPr marL="1131570" indent="0">
              <a:buNone/>
              <a:defRPr sz="1000"/>
            </a:lvl6pPr>
            <a:lvl7pPr marL="1357884" indent="0">
              <a:buNone/>
              <a:defRPr sz="1000"/>
            </a:lvl7pPr>
            <a:lvl8pPr marL="1584198" indent="0">
              <a:buNone/>
              <a:defRPr sz="1000"/>
            </a:lvl8pPr>
            <a:lvl9pPr marL="1810512" indent="0">
              <a:buNone/>
              <a:defRPr sz="1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817852"/>
            <a:ext cx="2592705" cy="422553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08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  <a:prstGeom prst="rect">
            <a:avLst/>
          </a:prstGeom>
        </p:spPr>
        <p:txBody>
          <a:bodyPr vert="horz" lIns="45263" tIns="22631" rIns="45263" bIns="2263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40105"/>
            <a:ext cx="3889058" cy="2376131"/>
          </a:xfrm>
          <a:prstGeom prst="rect">
            <a:avLst/>
          </a:prstGeom>
        </p:spPr>
        <p:txBody>
          <a:bodyPr vert="horz" lIns="45263" tIns="22631" rIns="45263" bIns="226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B609-E820-4BAC-9216-ABAEB5C30D42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2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E740-01FA-40D5-AC00-1FA4A371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0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6" indent="-169736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" indent="-141446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31.w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8.png"/><Relationship Id="rId10" Type="http://schemas.openxmlformats.org/officeDocument/2006/relationships/image" Target="../media/image28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0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4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5.wmf"/><Relationship Id="rId5" Type="http://schemas.openxmlformats.org/officeDocument/2006/relationships/image" Target="../media/image43.png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42.png"/><Relationship Id="rId9" Type="http://schemas.openxmlformats.org/officeDocument/2006/relationships/image" Target="../media/image34.wmf"/><Relationship Id="rId1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5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7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1.wmf"/><Relationship Id="rId9" Type="http://schemas.openxmlformats.org/officeDocument/2006/relationships/image" Target="../media/image46.png"/><Relationship Id="rId1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9.wmf"/><Relationship Id="rId10" Type="http://schemas.openxmlformats.org/officeDocument/2006/relationships/image" Target="../media/image470.png"/><Relationship Id="rId4" Type="http://schemas.openxmlformats.org/officeDocument/2006/relationships/image" Target="../media/image47.wmf"/><Relationship Id="rId9" Type="http://schemas.openxmlformats.org/officeDocument/2006/relationships/image" Target="../media/image460.png"/><Relationship Id="rId1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wmf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gif"/><Relationship Id="rId9" Type="http://schemas.openxmlformats.org/officeDocument/2006/relationships/image" Target="../media/image57.png"/><Relationship Id="rId1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62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6.wmf"/><Relationship Id="rId3" Type="http://schemas.openxmlformats.org/officeDocument/2006/relationships/image" Target="../media/image62.png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65.png"/><Relationship Id="rId9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21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4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8.png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20427" y="1080145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1970" y="93612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44563" y="1008137"/>
            <a:ext cx="0" cy="17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36651" y="1008136"/>
            <a:ext cx="0" cy="17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2475" y="1008137"/>
            <a:ext cx="0" cy="17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5233" y="612046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</a:t>
            </a:r>
          </a:p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9675" y="1147044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9409" y="62732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conditions</a:t>
            </a:r>
          </a:p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2668" y="114671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FF"/>
                </a:solidFill>
              </a:rPr>
              <a:t>always show an arrow</a:t>
            </a:r>
          </a:p>
          <a:p>
            <a:r>
              <a:rPr lang="en-AU" i="1" dirty="0">
                <a:solidFill>
                  <a:srgbClr val="0000FF"/>
                </a:solidFill>
              </a:rPr>
              <a:t> for +X direction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5793" y="1488968"/>
            <a:ext cx="1359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FF"/>
                </a:solidFill>
              </a:rPr>
              <a:t>always specify the origin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9597" y="274474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51140" y="260073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73733" y="2672738"/>
            <a:ext cx="0" cy="17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28313" y="3096369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96751" y="3104251"/>
            <a:ext cx="360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83911" y="3104251"/>
            <a:ext cx="360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3495" y="2846416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5958" y="284692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32595" y="2088257"/>
            <a:ext cx="360039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19483" y="2088257"/>
            <a:ext cx="29755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41730" y="2088257"/>
            <a:ext cx="245912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4286" y="2088257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4559" y="180022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0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18804" y="2520305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2942" y="2518317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44177" y="2520305"/>
            <a:ext cx="29755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53853" y="2518317"/>
            <a:ext cx="360039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46220" y="2267711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  </a:t>
            </a:r>
            <a:r>
              <a:rPr lang="en-AU" sz="10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97631" y="2088257"/>
            <a:ext cx="360039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84519" y="2088257"/>
            <a:ext cx="29755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06766" y="2088257"/>
            <a:ext cx="245912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669322" y="2088257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7650" y="1799781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   </a:t>
            </a:r>
            <a:r>
              <a:rPr lang="en-AU" sz="10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20427" y="2522293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34565" y="2520305"/>
            <a:ext cx="20323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145800" y="2522293"/>
            <a:ext cx="297553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455476" y="2520305"/>
            <a:ext cx="360039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2863" y="2262882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   </a:t>
            </a:r>
            <a:r>
              <a:rPr lang="en-AU" sz="10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587687" y="1925468"/>
            <a:ext cx="217202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49645" y="1930170"/>
            <a:ext cx="217202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17900" y="2395523"/>
            <a:ext cx="217202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187642" y="2400496"/>
            <a:ext cx="217202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9" t="3807" r="14332" b="-1"/>
          <a:stretch/>
        </p:blipFill>
        <p:spPr>
          <a:xfrm>
            <a:off x="72981" y="141668"/>
            <a:ext cx="3318456" cy="31994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88901" y="1051775"/>
            <a:ext cx="274750" cy="5108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88901" y="1562637"/>
            <a:ext cx="781319" cy="104318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549" y="1562637"/>
            <a:ext cx="2618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8901" y="266163"/>
            <a:ext cx="0" cy="259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4420" y="74380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P(1, 2)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4461" y="236000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Q(3, -4)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28540" y="2369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R(-4, -3)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41962" y="1038895"/>
                <a:ext cx="3216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62" y="1038895"/>
                <a:ext cx="321690" cy="230832"/>
              </a:xfrm>
              <a:prstGeom prst="rect">
                <a:avLst/>
              </a:prstGeom>
              <a:blipFill>
                <a:blip r:embed="rId3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13413" y="2380228"/>
                <a:ext cx="326756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13" y="2380228"/>
                <a:ext cx="326756" cy="240579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9565" y="312807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8079" y="121633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2779" y="135054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</a:t>
            </a:r>
            <a:endParaRPr lang="en-US" sz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163651" y="2621612"/>
            <a:ext cx="506569" cy="0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0220" y="1051775"/>
            <a:ext cx="0" cy="1569837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63651" y="1051775"/>
            <a:ext cx="506569" cy="155405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83501" y="1167214"/>
                <a:ext cx="381258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01" y="1167214"/>
                <a:ext cx="381258" cy="240579"/>
              </a:xfrm>
              <a:prstGeom prst="rect">
                <a:avLst/>
              </a:prstGeom>
              <a:blipFill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3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3651" y="356315"/>
            <a:ext cx="2055" cy="1837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73284" y="1794456"/>
            <a:ext cx="2154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63651" y="850006"/>
            <a:ext cx="1137634" cy="94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63651" y="850005"/>
            <a:ext cx="1137634" cy="94445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013" y="7115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2734" y="17386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2739" y="173864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O(0, 0)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3631" y="817632"/>
                <a:ext cx="26558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31" y="817632"/>
                <a:ext cx="265586" cy="230832"/>
              </a:xfrm>
              <a:prstGeom prst="rect">
                <a:avLst/>
              </a:prstGeom>
              <a:blipFill>
                <a:blip r:embed="rId3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68154" y="1597472"/>
                <a:ext cx="2794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54" y="1597472"/>
                <a:ext cx="27943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2438400" y="1575515"/>
            <a:ext cx="129237" cy="214648"/>
          </a:xfrm>
          <a:custGeom>
            <a:avLst/>
            <a:gdLst>
              <a:gd name="connsiteX0" fmla="*/ 34344 w 129237"/>
              <a:gd name="connsiteY0" fmla="*/ 214648 h 214648"/>
              <a:gd name="connsiteX1" fmla="*/ 128789 w 129237"/>
              <a:gd name="connsiteY1" fmla="*/ 98738 h 214648"/>
              <a:gd name="connsiteX2" fmla="*/ 0 w 129237"/>
              <a:gd name="connsiteY2" fmla="*/ 0 h 2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37" h="214648">
                <a:moveTo>
                  <a:pt x="34344" y="214648"/>
                </a:moveTo>
                <a:cubicBezTo>
                  <a:pt x="84428" y="174580"/>
                  <a:pt x="134513" y="134513"/>
                  <a:pt x="128789" y="98738"/>
                </a:cubicBezTo>
                <a:cubicBezTo>
                  <a:pt x="123065" y="62963"/>
                  <a:pt x="61532" y="3148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172355" y="1790163"/>
            <a:ext cx="1128930" cy="1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63352" y="850004"/>
            <a:ext cx="4709" cy="94874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452"/>
              </p:ext>
            </p:extLst>
          </p:nvPr>
        </p:nvGraphicFramePr>
        <p:xfrm>
          <a:off x="2468563" y="1857375"/>
          <a:ext cx="8255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1857375"/>
                        <a:ext cx="825500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05865"/>
              </p:ext>
            </p:extLst>
          </p:nvPr>
        </p:nvGraphicFramePr>
        <p:xfrm>
          <a:off x="3332163" y="1258888"/>
          <a:ext cx="8080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7" imgW="1143000" imgH="304560" progId="Equation.DSMT4">
                  <p:embed/>
                </p:oleObj>
              </mc:Choice>
              <mc:Fallback>
                <p:oleObj name="Equation" r:id="rId7" imgW="1143000" imgH="30456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2163" y="1258888"/>
                        <a:ext cx="80803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92711"/>
              </p:ext>
            </p:extLst>
          </p:nvPr>
        </p:nvGraphicFramePr>
        <p:xfrm>
          <a:off x="488335" y="56036"/>
          <a:ext cx="1219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9" imgW="1218960" imgH="330120" progId="Equation.DSMT4">
                  <p:embed/>
                </p:oleObj>
              </mc:Choice>
              <mc:Fallback>
                <p:oleObj name="Equation" r:id="rId9" imgW="121896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35" y="56036"/>
                        <a:ext cx="12192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767765"/>
              </p:ext>
            </p:extLst>
          </p:nvPr>
        </p:nvGraphicFramePr>
        <p:xfrm>
          <a:off x="1596092" y="2400835"/>
          <a:ext cx="1152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11" imgW="1155700" imgH="381000" progId="Equation.DSMT4">
                  <p:embed/>
                </p:oleObj>
              </mc:Choice>
              <mc:Fallback>
                <p:oleObj name="Equation" r:id="rId11" imgW="1155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092" y="2400835"/>
                        <a:ext cx="1152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202936" y="1567332"/>
            <a:ext cx="4321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320901"/>
              </p:ext>
            </p:extLst>
          </p:nvPr>
        </p:nvGraphicFramePr>
        <p:xfrm>
          <a:off x="852679" y="2903783"/>
          <a:ext cx="2762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13" imgW="2755900" imgH="508000" progId="Equation.DSMT4">
                  <p:embed/>
                </p:oleObj>
              </mc:Choice>
              <mc:Fallback>
                <p:oleObj name="Equation" r:id="rId13" imgW="27559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79" y="2903783"/>
                        <a:ext cx="27622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721217" y="1790163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>
            <a:off x="540913" y="1618446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82368" y="1784813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8" y="1784813"/>
                <a:ext cx="247760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0612" y="1503030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2" y="1503030"/>
                <a:ext cx="253146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31028"/>
              </p:ext>
            </p:extLst>
          </p:nvPr>
        </p:nvGraphicFramePr>
        <p:xfrm>
          <a:off x="520612" y="525733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17" imgW="838080" imgH="355320" progId="Equation.DSMT4">
                  <p:embed/>
                </p:oleObj>
              </mc:Choice>
              <mc:Fallback>
                <p:oleObj name="Equation" r:id="rId17" imgW="838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0612" y="525733"/>
                        <a:ext cx="838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3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9" t="3807" r="14332" b="-1"/>
          <a:stretch/>
        </p:blipFill>
        <p:spPr>
          <a:xfrm>
            <a:off x="72981" y="141668"/>
            <a:ext cx="3318456" cy="31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1937" t="3654" r="14474"/>
          <a:stretch/>
        </p:blipFill>
        <p:spPr>
          <a:xfrm>
            <a:off x="298709" y="141668"/>
            <a:ext cx="3200316" cy="3142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5810" y="89192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P(1, 2)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17930" y="24606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R(-4, -3)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647854" y="222099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Q(3, -4)</a:t>
            </a:r>
            <a:endParaRPr lang="en-US" sz="11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6682" y="1022733"/>
            <a:ext cx="519448" cy="15702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83089" y="2325454"/>
            <a:ext cx="1803042" cy="265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83089" y="1022733"/>
            <a:ext cx="1313644" cy="129218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15526" y="1693443"/>
                <a:ext cx="381002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526" y="1693443"/>
                <a:ext cx="381002" cy="240579"/>
              </a:xfrm>
              <a:prstGeom prst="rect">
                <a:avLst/>
              </a:prstGeom>
              <a:blipFill>
                <a:blip r:embed="rId3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77285" y="2250303"/>
                <a:ext cx="382862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5" y="2250303"/>
                <a:ext cx="382862" cy="240579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48861" y="1326792"/>
                <a:ext cx="3777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61" y="1326792"/>
                <a:ext cx="377796" cy="230832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2039155" y="1047482"/>
            <a:ext cx="257577" cy="4936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39155" y="1541172"/>
            <a:ext cx="768439" cy="10303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17431" y="1541172"/>
            <a:ext cx="1021724" cy="7727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052570" y="1315090"/>
                <a:ext cx="3216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570" y="1315090"/>
                <a:ext cx="321690" cy="230832"/>
              </a:xfrm>
              <a:prstGeom prst="rect">
                <a:avLst/>
              </a:prstGeom>
              <a:blipFill>
                <a:blip r:embed="rId6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60147" y="2007769"/>
                <a:ext cx="326756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147" y="2007769"/>
                <a:ext cx="326756" cy="240579"/>
              </a:xfrm>
              <a:prstGeom prst="rect">
                <a:avLst/>
              </a:prstGeom>
              <a:blipFill>
                <a:blip r:embed="rId7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58697" y="1783490"/>
                <a:ext cx="3238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97" y="1783490"/>
                <a:ext cx="323871" cy="230832"/>
              </a:xfrm>
              <a:prstGeom prst="rect">
                <a:avLst/>
              </a:prstGeom>
              <a:blipFill>
                <a:blip r:embed="rId8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72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37" t="3654" r="14474"/>
          <a:stretch/>
        </p:blipFill>
        <p:spPr>
          <a:xfrm>
            <a:off x="298709" y="141668"/>
            <a:ext cx="3200316" cy="31424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39155" y="1047482"/>
            <a:ext cx="257577" cy="4936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39155" y="1541172"/>
            <a:ext cx="768439" cy="1030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17431" y="1541172"/>
            <a:ext cx="1021724" cy="772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5810" y="89192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P(1, 2)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17930" y="24606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R(-4, -3)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7854" y="222099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Q(3, -4)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884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05" t="5392" r="14791" b="-2210"/>
          <a:stretch/>
        </p:blipFill>
        <p:spPr>
          <a:xfrm>
            <a:off x="347729" y="188890"/>
            <a:ext cx="3198254" cy="31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000259" y="914400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0563" y="79898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7773" y="133989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tail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8726" y="2084054"/>
                <a:ext cx="27622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" y="2084054"/>
                <a:ext cx="276229" cy="230832"/>
              </a:xfrm>
              <a:prstGeom prst="rect">
                <a:avLst/>
              </a:prstGeo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1858" y="2060970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v</a:t>
            </a:r>
            <a:endParaRPr lang="en-US" sz="12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50559" y="2060970"/>
            <a:ext cx="260008" cy="276999"/>
            <a:chOff x="1072955" y="2700270"/>
            <a:chExt cx="26000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1072955" y="27002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>
                  <a:latin typeface="Comic Sans MS" panose="030F0702030302020204" pitchFamily="66" charset="0"/>
                </a:rPr>
                <a:t>v</a:t>
              </a:r>
              <a:endParaRPr lang="en-US" sz="1200" i="1"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67176" y="2929243"/>
              <a:ext cx="82075" cy="48026"/>
            </a:xfrm>
            <a:custGeom>
              <a:avLst/>
              <a:gdLst>
                <a:gd name="connsiteX0" fmla="*/ 0 w 288956"/>
                <a:gd name="connsiteY0" fmla="*/ 150264 h 150264"/>
                <a:gd name="connsiteX1" fmla="*/ 111617 w 288956"/>
                <a:gd name="connsiteY1" fmla="*/ 10 h 150264"/>
                <a:gd name="connsiteX2" fmla="*/ 176011 w 288956"/>
                <a:gd name="connsiteY2" fmla="*/ 141678 h 150264"/>
                <a:gd name="connsiteX3" fmla="*/ 279042 w 288956"/>
                <a:gd name="connsiteY3" fmla="*/ 21475 h 150264"/>
                <a:gd name="connsiteX4" fmla="*/ 279042 w 288956"/>
                <a:gd name="connsiteY4" fmla="*/ 17182 h 1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56" h="150264">
                  <a:moveTo>
                    <a:pt x="0" y="150264"/>
                  </a:moveTo>
                  <a:cubicBezTo>
                    <a:pt x="41141" y="75852"/>
                    <a:pt x="82282" y="1441"/>
                    <a:pt x="111617" y="10"/>
                  </a:cubicBezTo>
                  <a:cubicBezTo>
                    <a:pt x="140952" y="-1421"/>
                    <a:pt x="148107" y="138100"/>
                    <a:pt x="176011" y="141678"/>
                  </a:cubicBezTo>
                  <a:cubicBezTo>
                    <a:pt x="203915" y="145255"/>
                    <a:pt x="261870" y="42224"/>
                    <a:pt x="279042" y="21475"/>
                  </a:cubicBezTo>
                  <a:cubicBezTo>
                    <a:pt x="296214" y="726"/>
                    <a:pt x="287628" y="8954"/>
                    <a:pt x="279042" y="1718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2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352375" y="615090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52375" y="2235011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29666" y="776548"/>
                <a:ext cx="288733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66" y="776548"/>
                <a:ext cx="288733" cy="247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724090" y="807450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51562" y="840765"/>
                <a:ext cx="3397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62" y="840765"/>
                <a:ext cx="339708" cy="307777"/>
              </a:xfrm>
              <a:prstGeom prst="rect">
                <a:avLst/>
              </a:prstGeom>
              <a:blipFill>
                <a:blip r:embed="rId4"/>
                <a:stretch>
                  <a:fillRect l="-5455" t="-4000" r="-2545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262389" y="675469"/>
            <a:ext cx="1317560" cy="106662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0138" y="1148542"/>
                <a:ext cx="349326" cy="24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38" y="1148542"/>
                <a:ext cx="349326" cy="248594"/>
              </a:xfrm>
              <a:prstGeom prst="rect">
                <a:avLst/>
              </a:prstGeom>
              <a:blipFill>
                <a:blip r:embed="rId5"/>
                <a:stretch>
                  <a:fillRect t="-7317" r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3275684" y="1082199"/>
            <a:ext cx="332704" cy="2650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70721"/>
              </p:ext>
            </p:extLst>
          </p:nvPr>
        </p:nvGraphicFramePr>
        <p:xfrm>
          <a:off x="3467096" y="1208780"/>
          <a:ext cx="286627" cy="18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6" imgW="444240" imgH="291960" progId="Equation.DSMT4">
                  <p:embed/>
                </p:oleObj>
              </mc:Choice>
              <mc:Fallback>
                <p:oleObj name="Equation" r:id="rId6" imgW="444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7096" y="1208780"/>
                        <a:ext cx="286627" cy="18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88862" y="2093191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72213"/>
              </p:ext>
            </p:extLst>
          </p:nvPr>
        </p:nvGraphicFramePr>
        <p:xfrm>
          <a:off x="3092207" y="2037098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8" imgW="253800" imgH="291960" progId="Equation.DSMT4">
                  <p:embed/>
                </p:oleObj>
              </mc:Choice>
              <mc:Fallback>
                <p:oleObj name="Equation" r:id="rId8" imgW="25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2207" y="2037098"/>
                        <a:ext cx="254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16384"/>
              </p:ext>
            </p:extLst>
          </p:nvPr>
        </p:nvGraphicFramePr>
        <p:xfrm>
          <a:off x="667891" y="202562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7891" y="202562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2187899" y="2025628"/>
            <a:ext cx="665409" cy="54949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3308" y="2037098"/>
            <a:ext cx="386228" cy="526558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187899" y="2563656"/>
            <a:ext cx="1051637" cy="1147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03226"/>
              </p:ext>
            </p:extLst>
          </p:nvPr>
        </p:nvGraphicFramePr>
        <p:xfrm>
          <a:off x="2375998" y="202562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5998" y="202562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055457"/>
              </p:ext>
            </p:extLst>
          </p:nvPr>
        </p:nvGraphicFramePr>
        <p:xfrm>
          <a:off x="2288267" y="2586777"/>
          <a:ext cx="850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13" imgW="850680" imgH="291960" progId="Equation.DSMT4">
                  <p:embed/>
                </p:oleObj>
              </mc:Choice>
              <mc:Fallback>
                <p:oleObj name="Equation" r:id="rId13" imgW="850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8267" y="2586777"/>
                        <a:ext cx="850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00581"/>
              </p:ext>
            </p:extLst>
          </p:nvPr>
        </p:nvGraphicFramePr>
        <p:xfrm>
          <a:off x="1537939" y="2183148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15" imgW="253800" imgH="291960" progId="Equation.DSMT4">
                  <p:embed/>
                </p:oleObj>
              </mc:Choice>
              <mc:Fallback>
                <p:oleObj name="Equation" r:id="rId15" imgW="253800" imgH="29196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7939" y="2183148"/>
                        <a:ext cx="254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H="1" flipV="1">
            <a:off x="1245704" y="2443617"/>
            <a:ext cx="411727" cy="5784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4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87981" y="822628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24468" y="680808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47339"/>
              </p:ext>
            </p:extLst>
          </p:nvPr>
        </p:nvGraphicFramePr>
        <p:xfrm>
          <a:off x="681840" y="70849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840" y="70849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>
            <a:off x="3114425" y="512355"/>
            <a:ext cx="386228" cy="526558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37425" y="500706"/>
            <a:ext cx="276999" cy="109344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39086"/>
              </p:ext>
            </p:extLst>
          </p:nvPr>
        </p:nvGraphicFramePr>
        <p:xfrm>
          <a:off x="3190374" y="125964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374" y="125964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84921"/>
              </p:ext>
            </p:extLst>
          </p:nvPr>
        </p:nvGraphicFramePr>
        <p:xfrm>
          <a:off x="2034239" y="156400"/>
          <a:ext cx="179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6" imgW="1790640" imgH="380880" progId="Equation.DSMT4">
                  <p:embed/>
                </p:oleObj>
              </mc:Choice>
              <mc:Fallback>
                <p:oleObj name="Equation" r:id="rId6" imgW="1790640" imgH="38088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4239" y="156400"/>
                        <a:ext cx="1790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368155"/>
              </p:ext>
            </p:extLst>
          </p:nvPr>
        </p:nvGraphicFramePr>
        <p:xfrm>
          <a:off x="876746" y="1349186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8" imgW="368280" imgH="291960" progId="Equation.DSMT4">
                  <p:embed/>
                </p:oleObj>
              </mc:Choice>
              <mc:Fallback>
                <p:oleObj name="Equation" r:id="rId8" imgW="368280" imgH="29196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746" y="1349186"/>
                        <a:ext cx="368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28781" y="1111839"/>
            <a:ext cx="411727" cy="5784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045279"/>
              </p:ext>
            </p:extLst>
          </p:nvPr>
        </p:nvGraphicFramePr>
        <p:xfrm>
          <a:off x="1536801" y="793807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10" imgW="253800" imgH="291960" progId="Equation.DSMT4">
                  <p:embed/>
                </p:oleObj>
              </mc:Choice>
              <mc:Fallback>
                <p:oleObj name="Equation" r:id="rId10" imgW="25380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6801" y="793807"/>
                        <a:ext cx="254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21990"/>
              </p:ext>
            </p:extLst>
          </p:nvPr>
        </p:nvGraphicFramePr>
        <p:xfrm>
          <a:off x="3361974" y="562445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12" imgW="368280" imgH="291960" progId="Equation.DSMT4">
                  <p:embed/>
                </p:oleObj>
              </mc:Choice>
              <mc:Fallback>
                <p:oleObj name="Equation" r:id="rId12" imgW="368280" imgH="2919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61974" y="562445"/>
                        <a:ext cx="368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837425" y="1044649"/>
            <a:ext cx="665409" cy="54949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84959" y="1786245"/>
            <a:ext cx="665409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0641" y="2324237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761192"/>
              </p:ext>
            </p:extLst>
          </p:nvPr>
        </p:nvGraphicFramePr>
        <p:xfrm>
          <a:off x="2034239" y="2513136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14" imgW="253800" imgH="291960" progId="Equation.DSMT4">
                  <p:embed/>
                </p:oleObj>
              </mc:Choice>
              <mc:Fallback>
                <p:oleObj name="Equation" r:id="rId14" imgW="253800" imgH="2919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34239" y="2513136"/>
                        <a:ext cx="254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2484212" y="1786245"/>
            <a:ext cx="271838" cy="1064550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73319"/>
              </p:ext>
            </p:extLst>
          </p:nvPr>
        </p:nvGraphicFramePr>
        <p:xfrm>
          <a:off x="2695324" y="2142259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15" imgW="838080" imgH="291960" progId="Equation.DSMT4">
                  <p:embed/>
                </p:oleObj>
              </mc:Choice>
              <mc:Fallback>
                <p:oleObj name="Equation" r:id="rId15" imgW="838080" imgH="291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5324" y="2142259"/>
                        <a:ext cx="838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99160"/>
              </p:ext>
            </p:extLst>
          </p:nvPr>
        </p:nvGraphicFramePr>
        <p:xfrm>
          <a:off x="2283755" y="181969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755" y="181969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55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50225" y="1165912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99064"/>
              </p:ext>
            </p:extLst>
          </p:nvPr>
        </p:nvGraphicFramePr>
        <p:xfrm>
          <a:off x="1136827" y="83584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827" y="83584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88349"/>
              </p:ext>
            </p:extLst>
          </p:nvPr>
        </p:nvGraphicFramePr>
        <p:xfrm>
          <a:off x="581923" y="150648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923" y="150648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64644"/>
              </p:ext>
            </p:extLst>
          </p:nvPr>
        </p:nvGraphicFramePr>
        <p:xfrm>
          <a:off x="713683" y="1193309"/>
          <a:ext cx="109313" cy="14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3683" y="1193309"/>
                        <a:ext cx="109313" cy="14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047331" y="835848"/>
            <a:ext cx="1185266" cy="156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8216" y="1136906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74444" y="1619952"/>
            <a:ext cx="799038" cy="48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64665" y="1580489"/>
            <a:ext cx="768042" cy="54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7215" y="1122171"/>
            <a:ext cx="799038" cy="48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734096" y="1136906"/>
            <a:ext cx="222638" cy="266891"/>
          </a:xfrm>
          <a:custGeom>
            <a:avLst/>
            <a:gdLst>
              <a:gd name="connsiteX0" fmla="*/ 0 w 222638"/>
              <a:gd name="connsiteY0" fmla="*/ 506569 h 506569"/>
              <a:gd name="connsiteX1" fmla="*/ 214648 w 222638"/>
              <a:gd name="connsiteY1" fmla="*/ 296214 h 506569"/>
              <a:gd name="connsiteX2" fmla="*/ 180304 w 222638"/>
              <a:gd name="connsiteY2" fmla="*/ 0 h 506569"/>
              <a:gd name="connsiteX3" fmla="*/ 180304 w 222638"/>
              <a:gd name="connsiteY3" fmla="*/ 0 h 50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38" h="506569">
                <a:moveTo>
                  <a:pt x="0" y="506569"/>
                </a:moveTo>
                <a:cubicBezTo>
                  <a:pt x="92298" y="443605"/>
                  <a:pt x="184597" y="380642"/>
                  <a:pt x="214648" y="296214"/>
                </a:cubicBezTo>
                <a:cubicBezTo>
                  <a:pt x="244699" y="211786"/>
                  <a:pt x="180304" y="0"/>
                  <a:pt x="180304" y="0"/>
                </a:cubicBezTo>
                <a:lnTo>
                  <a:pt x="180304" y="0"/>
                </a:lnTo>
              </a:path>
            </a:pathLst>
          </a:custGeom>
          <a:noFill/>
          <a:ln w="635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48997"/>
              </p:ext>
            </p:extLst>
          </p:nvPr>
        </p:nvGraphicFramePr>
        <p:xfrm>
          <a:off x="2803890" y="1684929"/>
          <a:ext cx="109313" cy="14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3890" y="1684929"/>
                        <a:ext cx="109313" cy="14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6956"/>
              </p:ext>
            </p:extLst>
          </p:nvPr>
        </p:nvGraphicFramePr>
        <p:xfrm>
          <a:off x="2084555" y="1830680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0" imgW="634680" imgH="241200" progId="Equation.DSMT4">
                  <p:embed/>
                </p:oleObj>
              </mc:Choice>
              <mc:Fallback>
                <p:oleObj name="Equation" r:id="rId10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4555" y="1830680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flipH="1" flipV="1">
            <a:off x="2670151" y="1663464"/>
            <a:ext cx="257646" cy="337054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370087"/>
              </p:ext>
            </p:extLst>
          </p:nvPr>
        </p:nvGraphicFramePr>
        <p:xfrm>
          <a:off x="2240005" y="1383307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0005" y="1383307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4992"/>
              </p:ext>
            </p:extLst>
          </p:nvPr>
        </p:nvGraphicFramePr>
        <p:xfrm>
          <a:off x="3136412" y="133906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412" y="133906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etle-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08" y="22272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56" y="2552498"/>
            <a:ext cx="720000" cy="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30" y="1577662"/>
            <a:ext cx="720000" cy="3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lip art per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99" y="1893194"/>
            <a:ext cx="239377" cy="5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4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63786" y="1457833"/>
            <a:ext cx="386228" cy="526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7787"/>
              </p:ext>
            </p:extLst>
          </p:nvPr>
        </p:nvGraphicFramePr>
        <p:xfrm>
          <a:off x="850388" y="1127769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388" y="1127769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73525"/>
              </p:ext>
            </p:extLst>
          </p:nvPr>
        </p:nvGraphicFramePr>
        <p:xfrm>
          <a:off x="368000" y="1892747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000" y="1892747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08264"/>
              </p:ext>
            </p:extLst>
          </p:nvPr>
        </p:nvGraphicFramePr>
        <p:xfrm>
          <a:off x="427244" y="1485230"/>
          <a:ext cx="109313" cy="14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244" y="1485230"/>
                        <a:ext cx="109313" cy="14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70776" y="1414092"/>
            <a:ext cx="799038" cy="48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47657" y="1428827"/>
            <a:ext cx="222638" cy="266891"/>
          </a:xfrm>
          <a:custGeom>
            <a:avLst/>
            <a:gdLst>
              <a:gd name="connsiteX0" fmla="*/ 0 w 222638"/>
              <a:gd name="connsiteY0" fmla="*/ 506569 h 506569"/>
              <a:gd name="connsiteX1" fmla="*/ 214648 w 222638"/>
              <a:gd name="connsiteY1" fmla="*/ 296214 h 506569"/>
              <a:gd name="connsiteX2" fmla="*/ 180304 w 222638"/>
              <a:gd name="connsiteY2" fmla="*/ 0 h 506569"/>
              <a:gd name="connsiteX3" fmla="*/ 180304 w 222638"/>
              <a:gd name="connsiteY3" fmla="*/ 0 h 50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38" h="506569">
                <a:moveTo>
                  <a:pt x="0" y="506569"/>
                </a:moveTo>
                <a:cubicBezTo>
                  <a:pt x="92298" y="443605"/>
                  <a:pt x="184597" y="380642"/>
                  <a:pt x="214648" y="296214"/>
                </a:cubicBezTo>
                <a:cubicBezTo>
                  <a:pt x="244699" y="211786"/>
                  <a:pt x="180304" y="0"/>
                  <a:pt x="180304" y="0"/>
                </a:cubicBezTo>
                <a:lnTo>
                  <a:pt x="180304" y="0"/>
                </a:ln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3786" y="1457833"/>
            <a:ext cx="6990" cy="340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8633" y="1624818"/>
                <a:ext cx="27802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33" y="1624818"/>
                <a:ext cx="27802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291974" y="883256"/>
            <a:ext cx="576685" cy="54643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64028"/>
              </p:ext>
            </p:extLst>
          </p:nvPr>
        </p:nvGraphicFramePr>
        <p:xfrm>
          <a:off x="1821239" y="140436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239" y="140436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489"/>
              </p:ext>
            </p:extLst>
          </p:nvPr>
        </p:nvGraphicFramePr>
        <p:xfrm>
          <a:off x="1601960" y="72059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960" y="72059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35379"/>
              </p:ext>
            </p:extLst>
          </p:nvPr>
        </p:nvGraphicFramePr>
        <p:xfrm>
          <a:off x="1446815" y="1322374"/>
          <a:ext cx="109313" cy="14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6815" y="1322374"/>
                        <a:ext cx="109313" cy="14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298964" y="1438553"/>
            <a:ext cx="833481" cy="384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84984" y="1111335"/>
            <a:ext cx="6990" cy="340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8188" y="980786"/>
                <a:ext cx="27802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88" y="980786"/>
                <a:ext cx="27802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2397924" y="1645668"/>
            <a:ext cx="947819" cy="452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06283" y="960802"/>
            <a:ext cx="575483" cy="684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81766" y="640327"/>
            <a:ext cx="0" cy="140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85224"/>
              </p:ext>
            </p:extLst>
          </p:nvPr>
        </p:nvGraphicFramePr>
        <p:xfrm>
          <a:off x="2606582" y="84124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14" imgW="177480" imgH="241200" progId="Equation.DSMT4">
                  <p:embed/>
                </p:oleObj>
              </mc:Choice>
              <mc:Fallback>
                <p:oleObj name="Equation" r:id="rId14" imgW="177480" imgH="2412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582" y="84124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84374"/>
              </p:ext>
            </p:extLst>
          </p:nvPr>
        </p:nvGraphicFramePr>
        <p:xfrm>
          <a:off x="3179151" y="168227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9151" y="168227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/>
          <p:cNvCxnSpPr/>
          <p:nvPr/>
        </p:nvCxnSpPr>
        <p:spPr>
          <a:xfrm flipV="1">
            <a:off x="2981766" y="960802"/>
            <a:ext cx="0" cy="68486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75757"/>
              </p:ext>
            </p:extLst>
          </p:nvPr>
        </p:nvGraphicFramePr>
        <p:xfrm>
          <a:off x="2988651" y="1184958"/>
          <a:ext cx="736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16" imgW="736560" imgH="253800" progId="Equation.DSMT4">
                  <p:embed/>
                </p:oleObj>
              </mc:Choice>
              <mc:Fallback>
                <p:oleObj name="Equation" r:id="rId16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88651" y="1184958"/>
                        <a:ext cx="736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1"/>
          <p:cNvSpPr/>
          <p:nvPr/>
        </p:nvSpPr>
        <p:spPr>
          <a:xfrm>
            <a:off x="1532586" y="1193442"/>
            <a:ext cx="129029" cy="339144"/>
          </a:xfrm>
          <a:custGeom>
            <a:avLst/>
            <a:gdLst>
              <a:gd name="connsiteX0" fmla="*/ 0 w 129029"/>
              <a:gd name="connsiteY0" fmla="*/ 339144 h 339144"/>
              <a:gd name="connsiteX1" fmla="*/ 128788 w 129029"/>
              <a:gd name="connsiteY1" fmla="*/ 154547 h 339144"/>
              <a:gd name="connsiteX2" fmla="*/ 25757 w 129029"/>
              <a:gd name="connsiteY2" fmla="*/ 0 h 3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29" h="339144">
                <a:moveTo>
                  <a:pt x="0" y="339144"/>
                </a:moveTo>
                <a:cubicBezTo>
                  <a:pt x="62247" y="275107"/>
                  <a:pt x="124495" y="211071"/>
                  <a:pt x="128788" y="154547"/>
                </a:cubicBezTo>
                <a:cubicBezTo>
                  <a:pt x="133081" y="98023"/>
                  <a:pt x="79419" y="49011"/>
                  <a:pt x="25757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01836"/>
              </p:ext>
            </p:extLst>
          </p:nvPr>
        </p:nvGraphicFramePr>
        <p:xfrm>
          <a:off x="2560847" y="1479067"/>
          <a:ext cx="109313" cy="14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0847" y="1479067"/>
                        <a:ext cx="109313" cy="14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65927" y="1322374"/>
            <a:ext cx="124746" cy="321829"/>
          </a:xfrm>
          <a:custGeom>
            <a:avLst/>
            <a:gdLst>
              <a:gd name="connsiteX0" fmla="*/ 0 w 124746"/>
              <a:gd name="connsiteY0" fmla="*/ 300507 h 300507"/>
              <a:gd name="connsiteX1" fmla="*/ 124496 w 124746"/>
              <a:gd name="connsiteY1" fmla="*/ 128789 h 300507"/>
              <a:gd name="connsiteX2" fmla="*/ 25758 w 124746"/>
              <a:gd name="connsiteY2" fmla="*/ 0 h 30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746" h="300507">
                <a:moveTo>
                  <a:pt x="0" y="300507"/>
                </a:moveTo>
                <a:cubicBezTo>
                  <a:pt x="60101" y="239690"/>
                  <a:pt x="120203" y="178873"/>
                  <a:pt x="124496" y="128789"/>
                </a:cubicBezTo>
                <a:cubicBezTo>
                  <a:pt x="128789" y="78704"/>
                  <a:pt x="77273" y="39352"/>
                  <a:pt x="25758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2794" y="725504"/>
            <a:ext cx="1260000" cy="1244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85" y="194274"/>
            <a:ext cx="838784" cy="5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08105" y="501734"/>
            <a:ext cx="694431" cy="2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369454" y="274745"/>
            <a:ext cx="1566929" cy="30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2398" y="727103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5286" y="1187006"/>
            <a:ext cx="970208" cy="755565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2111" y="1637765"/>
            <a:ext cx="1260000" cy="1244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02" y="1106535"/>
            <a:ext cx="838784" cy="5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lip art images cra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2"/>
          <a:stretch/>
        </p:blipFill>
        <p:spPr bwMode="auto">
          <a:xfrm>
            <a:off x="827422" y="1413995"/>
            <a:ext cx="694431" cy="2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1388771" y="1187006"/>
            <a:ext cx="1566929" cy="30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1715" y="1639364"/>
            <a:ext cx="1683362" cy="117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55320" y="2107842"/>
            <a:ext cx="0" cy="54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01399" y="2758218"/>
            <a:ext cx="69202" cy="6920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966" y="146981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complex situation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9162" y="998711"/>
            <a:ext cx="1859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Identify the crate as the system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91168" y="2321649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The system is represented as a dot</a:t>
            </a:r>
          </a:p>
          <a:p>
            <a:r>
              <a:rPr lang="en-AU" sz="1000" dirty="0"/>
              <a:t> in a scientific annotated diagram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394" y="266970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566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6555" y="433589"/>
            <a:ext cx="5367" cy="56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01770" y="918693"/>
            <a:ext cx="4979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921" y="918693"/>
            <a:ext cx="223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>
            <a:off x="178158" y="807076"/>
            <a:ext cx="223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345" y="88864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62" y="42602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63221"/>
              </p:ext>
            </p:extLst>
          </p:nvPr>
        </p:nvGraphicFramePr>
        <p:xfrm>
          <a:off x="366133" y="995967"/>
          <a:ext cx="103389" cy="20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133" y="995967"/>
                        <a:ext cx="103389" cy="206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151"/>
              </p:ext>
            </p:extLst>
          </p:nvPr>
        </p:nvGraphicFramePr>
        <p:xfrm>
          <a:off x="125000" y="679788"/>
          <a:ext cx="108967" cy="20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00" y="679788"/>
                        <a:ext cx="108967" cy="208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38896" y="497983"/>
            <a:ext cx="884349" cy="785611"/>
            <a:chOff x="1038896" y="497983"/>
            <a:chExt cx="884349" cy="78561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38896" y="888641"/>
              <a:ext cx="8843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38141" y="497983"/>
              <a:ext cx="0" cy="785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438142" y="673995"/>
              <a:ext cx="382072" cy="2060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432833" y="884349"/>
              <a:ext cx="5309" cy="3183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1433914" y="563806"/>
              <a:ext cx="5309" cy="3183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399505" y="850005"/>
              <a:ext cx="77273" cy="7727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47884" y="495835"/>
            <a:ext cx="884349" cy="785611"/>
            <a:chOff x="1038896" y="497983"/>
            <a:chExt cx="884349" cy="78561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38896" y="888641"/>
              <a:ext cx="8843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38141" y="497983"/>
              <a:ext cx="0" cy="785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438142" y="673995"/>
              <a:ext cx="382072" cy="2060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38143" y="884349"/>
              <a:ext cx="5227" cy="3162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433914" y="563806"/>
              <a:ext cx="5309" cy="3183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399505" y="850005"/>
              <a:ext cx="77273" cy="7727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97229" y="172923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Initial position of crate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0408" y="179361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 position of crate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39223" y="1433848"/>
            <a:ext cx="1516479" cy="858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38590" y="1438141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displacement of crate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217615" y="1217770"/>
                <a:ext cx="26558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615" y="1217770"/>
                <a:ext cx="265586" cy="230832"/>
              </a:xfrm>
              <a:prstGeom prst="rect">
                <a:avLst/>
              </a:prstGeom>
              <a:blipFill>
                <a:blip r:embed="rId7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757751" y="547256"/>
                <a:ext cx="330988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51" y="547256"/>
                <a:ext cx="330988" cy="247697"/>
              </a:xfrm>
              <a:prstGeom prst="rect">
                <a:avLst/>
              </a:prstGeom>
              <a:blipFill>
                <a:blip r:embed="rId8"/>
                <a:stretch>
                  <a:fillRect t="-10000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266739" y="545552"/>
                <a:ext cx="330988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39" y="545552"/>
                <a:ext cx="330988" cy="247697"/>
              </a:xfrm>
              <a:prstGeom prst="rect">
                <a:avLst/>
              </a:prstGeom>
              <a:blipFill>
                <a:blip r:embed="rId9"/>
                <a:stretch>
                  <a:fillRect t="-975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622684" y="448541"/>
                <a:ext cx="339131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4" y="448541"/>
                <a:ext cx="339131" cy="247697"/>
              </a:xfrm>
              <a:prstGeom prst="rect">
                <a:avLst/>
              </a:prstGeom>
              <a:blipFill>
                <a:blip r:embed="rId10"/>
                <a:stretch>
                  <a:fillRect t="-10000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141561" y="478311"/>
                <a:ext cx="339131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61" y="478311"/>
                <a:ext cx="339131" cy="247697"/>
              </a:xfrm>
              <a:prstGeom prst="rect">
                <a:avLst/>
              </a:prstGeom>
              <a:blipFill>
                <a:blip r:embed="rId11"/>
                <a:stretch>
                  <a:fillRect t="-9756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654521" y="1027141"/>
                <a:ext cx="331245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521" y="1027141"/>
                <a:ext cx="331245" cy="247697"/>
              </a:xfrm>
              <a:prstGeom prst="rect">
                <a:avLst/>
              </a:prstGeom>
              <a:blipFill>
                <a:blip r:embed="rId12"/>
                <a:stretch>
                  <a:fillRect t="-9756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30466" y="970073"/>
                <a:ext cx="331245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66" y="970073"/>
                <a:ext cx="331245" cy="247697"/>
              </a:xfrm>
              <a:prstGeom prst="rect">
                <a:avLst/>
              </a:prstGeom>
              <a:blipFill>
                <a:blip r:embed="rId12"/>
                <a:stretch>
                  <a:fillRect t="-9756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V="1">
            <a:off x="1365161" y="2395470"/>
            <a:ext cx="927278" cy="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461711" y="1790164"/>
            <a:ext cx="0" cy="73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461711" y="1944267"/>
            <a:ext cx="577444" cy="455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461711" y="1940417"/>
            <a:ext cx="577444" cy="45934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461711" y="2395470"/>
            <a:ext cx="577444" cy="858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461711" y="1957371"/>
            <a:ext cx="0" cy="44624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522069" y="2195246"/>
                <a:ext cx="29136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69" y="2195246"/>
                <a:ext cx="291362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996888" y="1775136"/>
                <a:ext cx="330988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88" y="1775136"/>
                <a:ext cx="330988" cy="247697"/>
              </a:xfrm>
              <a:prstGeom prst="rect">
                <a:avLst/>
              </a:prstGeom>
              <a:blipFill>
                <a:blip r:embed="rId9"/>
                <a:stretch>
                  <a:fillRect t="-975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96658"/>
              </p:ext>
            </p:extLst>
          </p:nvPr>
        </p:nvGraphicFramePr>
        <p:xfrm>
          <a:off x="1400994" y="2595039"/>
          <a:ext cx="713513" cy="17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4" imgW="1130040" imgH="279360" progId="Equation.DSMT4">
                  <p:embed/>
                </p:oleObj>
              </mc:Choice>
              <mc:Fallback>
                <p:oleObj name="Equation" r:id="rId14" imgW="1130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0994" y="2595039"/>
                        <a:ext cx="713513" cy="17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93772"/>
              </p:ext>
            </p:extLst>
          </p:nvPr>
        </p:nvGraphicFramePr>
        <p:xfrm>
          <a:off x="605064" y="2086486"/>
          <a:ext cx="743767" cy="20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16" imgW="1104840" imgH="304560" progId="Equation.DSMT4">
                  <p:embed/>
                </p:oleObj>
              </mc:Choice>
              <mc:Fallback>
                <p:oleObj name="Equation" r:id="rId16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5064" y="2086486"/>
                        <a:ext cx="743767" cy="205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76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Parallelogram 16397"/>
          <p:cNvSpPr/>
          <p:nvPr/>
        </p:nvSpPr>
        <p:spPr>
          <a:xfrm>
            <a:off x="566670" y="440408"/>
            <a:ext cx="3713410" cy="1190916"/>
          </a:xfrm>
          <a:prstGeom prst="parallelogram">
            <a:avLst>
              <a:gd name="adj" fmla="val 9411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87" name="Straight Connector 16386"/>
          <p:cNvCxnSpPr>
            <a:stCxn id="27" idx="6"/>
          </p:cNvCxnSpPr>
          <p:nvPr/>
        </p:nvCxnSpPr>
        <p:spPr>
          <a:xfrm flipV="1">
            <a:off x="2230466" y="1011291"/>
            <a:ext cx="1306931" cy="265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Door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49" y="2233395"/>
            <a:ext cx="883386" cy="11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clipart thought bubb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97" y="2396753"/>
            <a:ext cx="527004" cy="4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76985"/>
              </p:ext>
            </p:extLst>
          </p:nvPr>
        </p:nvGraphicFramePr>
        <p:xfrm>
          <a:off x="3537397" y="2109243"/>
          <a:ext cx="421358" cy="1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6" imgW="787320" imgH="253800" progId="Equation.DSMT4">
                  <p:embed/>
                </p:oleObj>
              </mc:Choice>
              <mc:Fallback>
                <p:oleObj name="Equation" r:id="rId6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7397" y="2109243"/>
                        <a:ext cx="421358" cy="135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2184747" y="12535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93" name="Straight Arrow Connector 16392"/>
          <p:cNvCxnSpPr/>
          <p:nvPr/>
        </p:nvCxnSpPr>
        <p:spPr>
          <a:xfrm flipH="1" flipV="1">
            <a:off x="2494160" y="779372"/>
            <a:ext cx="558133" cy="32391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4" name="Straight Connector 16383"/>
          <p:cNvCxnSpPr/>
          <p:nvPr/>
        </p:nvCxnSpPr>
        <p:spPr>
          <a:xfrm flipV="1">
            <a:off x="2230466" y="1107583"/>
            <a:ext cx="834706" cy="1759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Rectangle 16393"/>
              <p:cNvSpPr/>
              <p:nvPr/>
            </p:nvSpPr>
            <p:spPr>
              <a:xfrm>
                <a:off x="2514128" y="1194162"/>
                <a:ext cx="26738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94" name="Rectangle 163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128" y="1194162"/>
                <a:ext cx="267381" cy="230832"/>
              </a:xfrm>
              <a:prstGeom prst="rect">
                <a:avLst/>
              </a:prstGeom>
              <a:blipFill>
                <a:blip r:embed="rId8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5" name="TextBox 16394"/>
          <p:cNvSpPr txBox="1"/>
          <p:nvPr/>
        </p:nvSpPr>
        <p:spPr>
          <a:xfrm>
            <a:off x="2235086" y="1307405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lever arm vector</a:t>
            </a:r>
            <a:endParaRPr lang="en-US" sz="1100" dirty="0"/>
          </a:p>
        </p:txBody>
      </p:sp>
      <p:sp>
        <p:nvSpPr>
          <p:cNvPr id="16396" name="TextBox 16395"/>
          <p:cNvSpPr txBox="1"/>
          <p:nvPr/>
        </p:nvSpPr>
        <p:spPr>
          <a:xfrm>
            <a:off x="2567979" y="56417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applied force</a:t>
            </a:r>
            <a:endParaRPr lang="en-US" sz="1000" dirty="0"/>
          </a:p>
        </p:txBody>
      </p:sp>
      <p:sp>
        <p:nvSpPr>
          <p:cNvPr id="16397" name="TextBox 16396"/>
          <p:cNvSpPr txBox="1"/>
          <p:nvPr/>
        </p:nvSpPr>
        <p:spPr>
          <a:xfrm>
            <a:off x="1427942" y="110952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Origin:</a:t>
            </a:r>
          </a:p>
          <a:p>
            <a:r>
              <a:rPr lang="en-AU" sz="1000" dirty="0"/>
              <a:t>   pivot point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Rectangle 16399"/>
              <p:cNvSpPr/>
              <p:nvPr/>
            </p:nvSpPr>
            <p:spPr>
              <a:xfrm>
                <a:off x="3325491" y="591843"/>
                <a:ext cx="285335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00" name="Rectangle 163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91" y="591843"/>
                <a:ext cx="285335" cy="247697"/>
              </a:xfrm>
              <a:prstGeom prst="rect">
                <a:avLst/>
              </a:prstGeom>
              <a:blipFill>
                <a:blip r:embed="rId9"/>
                <a:stretch>
                  <a:fillRect t="-9756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02" name="Straight Arrow Connector 16401"/>
          <p:cNvCxnSpPr/>
          <p:nvPr/>
        </p:nvCxnSpPr>
        <p:spPr>
          <a:xfrm flipV="1">
            <a:off x="2210824" y="837126"/>
            <a:ext cx="0" cy="438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/>
          <p:cNvSpPr/>
          <p:nvPr/>
        </p:nvSpPr>
        <p:spPr>
          <a:xfrm>
            <a:off x="87489" y="2171086"/>
            <a:ext cx="2480490" cy="887098"/>
          </a:xfrm>
          <a:prstGeom prst="parallelogram">
            <a:avLst>
              <a:gd name="adj" fmla="val 9411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74776" y="2747493"/>
            <a:ext cx="635083" cy="2117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22179" y="2687392"/>
            <a:ext cx="356866" cy="2718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05" name="Rectangle 16404"/>
              <p:cNvSpPr/>
              <p:nvPr/>
            </p:nvSpPr>
            <p:spPr>
              <a:xfrm>
                <a:off x="905350" y="2677756"/>
                <a:ext cx="2794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05" name="Rectangle 16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0" y="2677756"/>
                <a:ext cx="27943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06" name="Freeform 16405"/>
          <p:cNvSpPr/>
          <p:nvPr/>
        </p:nvSpPr>
        <p:spPr>
          <a:xfrm>
            <a:off x="824248" y="2701497"/>
            <a:ext cx="290575" cy="204835"/>
          </a:xfrm>
          <a:custGeom>
            <a:avLst/>
            <a:gdLst>
              <a:gd name="connsiteX0" fmla="*/ 279042 w 290575"/>
              <a:gd name="connsiteY0" fmla="*/ 204835 h 204835"/>
              <a:gd name="connsiteX1" fmla="*/ 257577 w 290575"/>
              <a:gd name="connsiteY1" fmla="*/ 3066 h 204835"/>
              <a:gd name="connsiteX2" fmla="*/ 0 w 290575"/>
              <a:gd name="connsiteY2" fmla="*/ 101804 h 20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5" h="204835">
                <a:moveTo>
                  <a:pt x="279042" y="204835"/>
                </a:moveTo>
                <a:cubicBezTo>
                  <a:pt x="291563" y="112536"/>
                  <a:pt x="304084" y="20238"/>
                  <a:pt x="257577" y="3066"/>
                </a:cubicBezTo>
                <a:cubicBezTo>
                  <a:pt x="211070" y="-14106"/>
                  <a:pt x="105535" y="43849"/>
                  <a:pt x="0" y="101804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537531" y="2621013"/>
                <a:ext cx="26738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31" y="2621013"/>
                <a:ext cx="267381" cy="230832"/>
              </a:xfrm>
              <a:prstGeom prst="rect">
                <a:avLst/>
              </a:prstGeom>
              <a:blipFill>
                <a:blip r:embed="rId8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25048" y="2575595"/>
                <a:ext cx="285335" cy="24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8" y="2575595"/>
                <a:ext cx="285335" cy="247697"/>
              </a:xfrm>
              <a:prstGeom prst="rect">
                <a:avLst/>
              </a:prstGeom>
              <a:blipFill>
                <a:blip r:embed="rId11"/>
                <a:stretch>
                  <a:fillRect t="-10000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976849" y="2528439"/>
            <a:ext cx="0" cy="438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07" name="Rectangle 16406"/>
              <p:cNvSpPr/>
              <p:nvPr/>
            </p:nvSpPr>
            <p:spPr>
              <a:xfrm>
                <a:off x="837836" y="2318146"/>
                <a:ext cx="27802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07" name="Rectangle 164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36" y="2318146"/>
                <a:ext cx="27802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9AC203E-3C4C-4732-90BE-C022812A7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69804"/>
              </p:ext>
            </p:extLst>
          </p:nvPr>
        </p:nvGraphicFramePr>
        <p:xfrm>
          <a:off x="2034929" y="784695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3" imgW="139680" imgH="190440" progId="Equation.DSMT4">
                  <p:embed/>
                </p:oleObj>
              </mc:Choice>
              <mc:Fallback>
                <p:oleObj name="Equation" r:id="rId13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4929" y="784695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482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0"/>
          <a:stretch/>
        </p:blipFill>
        <p:spPr bwMode="auto">
          <a:xfrm>
            <a:off x="891883" y="91588"/>
            <a:ext cx="3315215" cy="2701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121367" y="1270717"/>
            <a:ext cx="561213" cy="577503"/>
            <a:chOff x="520612" y="1438142"/>
            <a:chExt cx="561213" cy="57750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21217" y="1790163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>
              <a:off x="540913" y="1618446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208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3"/>
          <a:srcRect l="10345" t="4328" r="15699"/>
          <a:stretch/>
        </p:blipFill>
        <p:spPr>
          <a:xfrm>
            <a:off x="991673" y="150253"/>
            <a:ext cx="3129566" cy="3036328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99902" y="1614154"/>
            <a:ext cx="561213" cy="577503"/>
            <a:chOff x="520612" y="1438142"/>
            <a:chExt cx="561213" cy="577503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721217" y="1790163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rot="16200000">
              <a:off x="540913" y="1618446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TextBox 129"/>
          <p:cNvSpPr txBox="1"/>
          <p:nvPr/>
        </p:nvSpPr>
        <p:spPr>
          <a:xfrm>
            <a:off x="3494468" y="2532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P(6, 8)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81486" y="240911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R(-2, -8)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723377" y="501029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Q(-8, 6)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80952" y="149104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O(0, 0)</a:t>
            </a:r>
            <a:endParaRPr 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2743200" y="499506"/>
            <a:ext cx="751268" cy="9915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1723377" y="747250"/>
            <a:ext cx="1019823" cy="7437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487688" y="1491043"/>
            <a:ext cx="255512" cy="10031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27920"/>
              </p:ext>
            </p:extLst>
          </p:nvPr>
        </p:nvGraphicFramePr>
        <p:xfrm>
          <a:off x="3294756" y="709059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756" y="709059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14144"/>
              </p:ext>
            </p:extLst>
          </p:nvPr>
        </p:nvGraphicFramePr>
        <p:xfrm>
          <a:off x="1817620" y="848759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8" imgW="241200" imgH="304560" progId="Equation.DSMT4">
                  <p:embed/>
                </p:oleObj>
              </mc:Choice>
              <mc:Fallback>
                <p:oleObj name="Equation" r:id="rId8" imgW="241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17620" y="848759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2288394" y="2046090"/>
                <a:ext cx="3238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94" y="2046090"/>
                <a:ext cx="323871" cy="230832"/>
              </a:xfrm>
              <a:prstGeom prst="rect">
                <a:avLst/>
              </a:prstGeom>
              <a:blipFill>
                <a:blip r:embed="rId10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05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3"/>
          <a:srcRect l="10345" t="4328" r="15699"/>
          <a:stretch/>
        </p:blipFill>
        <p:spPr>
          <a:xfrm>
            <a:off x="991673" y="150253"/>
            <a:ext cx="3129566" cy="3036328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99902" y="1614154"/>
            <a:ext cx="561213" cy="577503"/>
            <a:chOff x="520612" y="1438142"/>
            <a:chExt cx="561213" cy="577503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721217" y="1790163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rot="16200000">
              <a:off x="540913" y="1618446"/>
              <a:ext cx="36060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8" y="1784813"/>
                  <a:ext cx="247760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2" y="1503030"/>
                  <a:ext cx="253146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TextBox 129"/>
          <p:cNvSpPr txBox="1"/>
          <p:nvPr/>
        </p:nvSpPr>
        <p:spPr>
          <a:xfrm>
            <a:off x="3494468" y="25328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P(6, 8)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81486" y="2409110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R(-2, -8)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723377" y="501029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Q(-8, 6)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80952" y="149104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O(0, 0)</a:t>
            </a:r>
            <a:endParaRPr 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2743200" y="499506"/>
            <a:ext cx="751268" cy="9915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1723378" y="499506"/>
            <a:ext cx="1771090" cy="247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741537" y="732988"/>
            <a:ext cx="748379" cy="1773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7929"/>
              </p:ext>
            </p:extLst>
          </p:nvPr>
        </p:nvGraphicFramePr>
        <p:xfrm>
          <a:off x="3262186" y="777646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6" imgW="672840" imgH="279360" progId="Equation.DSMT4">
                  <p:embed/>
                </p:oleObj>
              </mc:Choice>
              <mc:Fallback>
                <p:oleObj name="Equation" r:id="rId6" imgW="672840" imgH="279360" progId="Equation.DSMT4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2186" y="777646"/>
                        <a:ext cx="673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67662"/>
              </p:ext>
            </p:extLst>
          </p:nvPr>
        </p:nvGraphicFramePr>
        <p:xfrm>
          <a:off x="1901098" y="674409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8" imgW="317160" imgH="304560" progId="Equation.DSMT4">
                  <p:embed/>
                </p:oleObj>
              </mc:Choice>
              <mc:Fallback>
                <p:oleObj name="Equation" r:id="rId8" imgW="317160" imgH="304560" progId="Equation.DSMT4">
                  <p:embed/>
                  <p:pic>
                    <p:nvPicPr>
                      <p:cNvPr id="150" name="Object 1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1098" y="674409"/>
                        <a:ext cx="31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95134"/>
              </p:ext>
            </p:extLst>
          </p:nvPr>
        </p:nvGraphicFramePr>
        <p:xfrm>
          <a:off x="1901098" y="2075021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0" imgW="317160" imgH="304560" progId="Equation.DSMT4">
                  <p:embed/>
                </p:oleObj>
              </mc:Choice>
              <mc:Fallback>
                <p:oleObj name="Equation" r:id="rId10" imgW="317160" imgH="304560" progId="Equation.DSMT4">
                  <p:embed/>
                  <p:pic>
                    <p:nvPicPr>
                      <p:cNvPr id="150" name="Object 1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1098" y="2075021"/>
                        <a:ext cx="31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2505915" y="1491043"/>
            <a:ext cx="237285" cy="96882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79963"/>
              </p:ext>
            </p:extLst>
          </p:nvPr>
        </p:nvGraphicFramePr>
        <p:xfrm>
          <a:off x="2790825" y="1982788"/>
          <a:ext cx="673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2" imgW="672840" imgH="304560" progId="Equation.DSMT4">
                  <p:embed/>
                </p:oleObj>
              </mc:Choice>
              <mc:Fallback>
                <p:oleObj name="Equation" r:id="rId12" imgW="672840" imgH="304560" progId="Equation.DSMT4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0825" y="1982788"/>
                        <a:ext cx="673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44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427" y="360065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4403" y="1080145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107" y="1008137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403" y="360065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Freeform 10"/>
          <p:cNvSpPr/>
          <p:nvPr/>
        </p:nvSpPr>
        <p:spPr>
          <a:xfrm>
            <a:off x="720427" y="535167"/>
            <a:ext cx="1080120" cy="513892"/>
          </a:xfrm>
          <a:custGeom>
            <a:avLst/>
            <a:gdLst>
              <a:gd name="connsiteX0" fmla="*/ 0 w 1651438"/>
              <a:gd name="connsiteY0" fmla="*/ 513892 h 513892"/>
              <a:gd name="connsiteX1" fmla="*/ 575441 w 1651438"/>
              <a:gd name="connsiteY1" fmla="*/ 312882 h 513892"/>
              <a:gd name="connsiteX2" fmla="*/ 910458 w 1651438"/>
              <a:gd name="connsiteY2" fmla="*/ 1513 h 513892"/>
              <a:gd name="connsiteX3" fmla="*/ 1280948 w 1651438"/>
              <a:gd name="connsiteY3" fmla="*/ 198582 h 513892"/>
              <a:gd name="connsiteX4" fmla="*/ 1651438 w 1651438"/>
              <a:gd name="connsiteY4" fmla="*/ 301058 h 51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38" h="513892">
                <a:moveTo>
                  <a:pt x="0" y="513892"/>
                </a:moveTo>
                <a:cubicBezTo>
                  <a:pt x="211849" y="456085"/>
                  <a:pt x="423698" y="398278"/>
                  <a:pt x="575441" y="312882"/>
                </a:cubicBezTo>
                <a:cubicBezTo>
                  <a:pt x="727184" y="227485"/>
                  <a:pt x="792874" y="20563"/>
                  <a:pt x="910458" y="1513"/>
                </a:cubicBezTo>
                <a:cubicBezTo>
                  <a:pt x="1028042" y="-17537"/>
                  <a:pt x="1157451" y="148658"/>
                  <a:pt x="1280948" y="198582"/>
                </a:cubicBezTo>
                <a:cubicBezTo>
                  <a:pt x="1404445" y="248506"/>
                  <a:pt x="1527941" y="274782"/>
                  <a:pt x="1651438" y="301058"/>
                </a:cubicBezTo>
              </a:path>
            </a:pathLst>
          </a:cu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80467" y="535167"/>
            <a:ext cx="550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32510" y="720105"/>
            <a:ext cx="32403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07909" y="636274"/>
            <a:ext cx="300311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4441" y="320654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5853" y="886227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371" y="76517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407" y="1210950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velocity = slope of tangent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470390" y="397171"/>
            <a:ext cx="0" cy="785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0703" y="1011400"/>
            <a:ext cx="219932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54366" y="1074033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54366" y="369086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96914" y="563618"/>
            <a:ext cx="331076" cy="508438"/>
          </a:xfrm>
          <a:custGeom>
            <a:avLst/>
            <a:gdLst>
              <a:gd name="connsiteX0" fmla="*/ 0 w 331076"/>
              <a:gd name="connsiteY0" fmla="*/ 228600 h 508438"/>
              <a:gd name="connsiteX1" fmla="*/ 3942 w 331076"/>
              <a:gd name="connsiteY1" fmla="*/ 508438 h 508438"/>
              <a:gd name="connsiteX2" fmla="*/ 327135 w 331076"/>
              <a:gd name="connsiteY2" fmla="*/ 504496 h 508438"/>
              <a:gd name="connsiteX3" fmla="*/ 331076 w 331076"/>
              <a:gd name="connsiteY3" fmla="*/ 102475 h 508438"/>
              <a:gd name="connsiteX4" fmla="*/ 315311 w 331076"/>
              <a:gd name="connsiteY4" fmla="*/ 86710 h 508438"/>
              <a:gd name="connsiteX5" fmla="*/ 271955 w 331076"/>
              <a:gd name="connsiteY5" fmla="*/ 59120 h 508438"/>
              <a:gd name="connsiteX6" fmla="*/ 260131 w 331076"/>
              <a:gd name="connsiteY6" fmla="*/ 35472 h 508438"/>
              <a:gd name="connsiteX7" fmla="*/ 232542 w 331076"/>
              <a:gd name="connsiteY7" fmla="*/ 15765 h 508438"/>
              <a:gd name="connsiteX8" fmla="*/ 212835 w 331076"/>
              <a:gd name="connsiteY8" fmla="*/ 7882 h 508438"/>
              <a:gd name="connsiteX9" fmla="*/ 204952 w 331076"/>
              <a:gd name="connsiteY9" fmla="*/ 0 h 508438"/>
              <a:gd name="connsiteX10" fmla="*/ 181304 w 331076"/>
              <a:gd name="connsiteY10" fmla="*/ 0 h 508438"/>
              <a:gd name="connsiteX11" fmla="*/ 118242 w 331076"/>
              <a:gd name="connsiteY11" fmla="*/ 35472 h 508438"/>
              <a:gd name="connsiteX12" fmla="*/ 102476 w 331076"/>
              <a:gd name="connsiteY12" fmla="*/ 70944 h 508438"/>
              <a:gd name="connsiteX13" fmla="*/ 82769 w 331076"/>
              <a:gd name="connsiteY13" fmla="*/ 106417 h 508438"/>
              <a:gd name="connsiteX14" fmla="*/ 67004 w 331076"/>
              <a:gd name="connsiteY14" fmla="*/ 149772 h 508438"/>
              <a:gd name="connsiteX15" fmla="*/ 39414 w 331076"/>
              <a:gd name="connsiteY15" fmla="*/ 185244 h 508438"/>
              <a:gd name="connsiteX16" fmla="*/ 0 w 331076"/>
              <a:gd name="connsiteY16" fmla="*/ 228600 h 5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1076" h="508438">
                <a:moveTo>
                  <a:pt x="0" y="228600"/>
                </a:moveTo>
                <a:lnTo>
                  <a:pt x="3942" y="508438"/>
                </a:lnTo>
                <a:lnTo>
                  <a:pt x="327135" y="504496"/>
                </a:lnTo>
                <a:cubicBezTo>
                  <a:pt x="328449" y="370489"/>
                  <a:pt x="329762" y="236482"/>
                  <a:pt x="331076" y="102475"/>
                </a:cubicBezTo>
                <a:lnTo>
                  <a:pt x="315311" y="86710"/>
                </a:lnTo>
                <a:lnTo>
                  <a:pt x="271955" y="59120"/>
                </a:lnTo>
                <a:lnTo>
                  <a:pt x="260131" y="35472"/>
                </a:lnTo>
                <a:lnTo>
                  <a:pt x="232542" y="15765"/>
                </a:lnTo>
                <a:lnTo>
                  <a:pt x="212835" y="7882"/>
                </a:lnTo>
                <a:lnTo>
                  <a:pt x="204952" y="0"/>
                </a:lnTo>
                <a:lnTo>
                  <a:pt x="181304" y="0"/>
                </a:lnTo>
                <a:lnTo>
                  <a:pt x="118242" y="35472"/>
                </a:lnTo>
                <a:lnTo>
                  <a:pt x="102476" y="70944"/>
                </a:lnTo>
                <a:lnTo>
                  <a:pt x="82769" y="106417"/>
                </a:lnTo>
                <a:lnTo>
                  <a:pt x="67004" y="149772"/>
                </a:lnTo>
                <a:lnTo>
                  <a:pt x="39414" y="185244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 38"/>
          <p:cNvSpPr/>
          <p:nvPr/>
        </p:nvSpPr>
        <p:spPr>
          <a:xfrm>
            <a:off x="2470390" y="556355"/>
            <a:ext cx="1080120" cy="467175"/>
          </a:xfrm>
          <a:custGeom>
            <a:avLst/>
            <a:gdLst>
              <a:gd name="connsiteX0" fmla="*/ 0 w 1651438"/>
              <a:gd name="connsiteY0" fmla="*/ 513892 h 513892"/>
              <a:gd name="connsiteX1" fmla="*/ 575441 w 1651438"/>
              <a:gd name="connsiteY1" fmla="*/ 312882 h 513892"/>
              <a:gd name="connsiteX2" fmla="*/ 910458 w 1651438"/>
              <a:gd name="connsiteY2" fmla="*/ 1513 h 513892"/>
              <a:gd name="connsiteX3" fmla="*/ 1280948 w 1651438"/>
              <a:gd name="connsiteY3" fmla="*/ 198582 h 513892"/>
              <a:gd name="connsiteX4" fmla="*/ 1651438 w 1651438"/>
              <a:gd name="connsiteY4" fmla="*/ 301058 h 51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38" h="513892">
                <a:moveTo>
                  <a:pt x="0" y="513892"/>
                </a:moveTo>
                <a:cubicBezTo>
                  <a:pt x="211849" y="456085"/>
                  <a:pt x="423698" y="398278"/>
                  <a:pt x="575441" y="312882"/>
                </a:cubicBezTo>
                <a:cubicBezTo>
                  <a:pt x="727184" y="227485"/>
                  <a:pt x="792874" y="20563"/>
                  <a:pt x="910458" y="1513"/>
                </a:cubicBezTo>
                <a:cubicBezTo>
                  <a:pt x="1028042" y="-17537"/>
                  <a:pt x="1157451" y="148658"/>
                  <a:pt x="1280948" y="198582"/>
                </a:cubicBezTo>
                <a:cubicBezTo>
                  <a:pt x="1404445" y="248506"/>
                  <a:pt x="1527941" y="274782"/>
                  <a:pt x="1651438" y="301058"/>
                </a:cubicBezTo>
              </a:path>
            </a:pathLst>
          </a:cu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/>
          <p:cNvSpPr txBox="1"/>
          <p:nvPr/>
        </p:nvSpPr>
        <p:spPr>
          <a:xfrm>
            <a:off x="2376611" y="121541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change in displacement =</a:t>
            </a:r>
          </a:p>
          <a:p>
            <a:r>
              <a:rPr lang="en-AU" dirty="0"/>
              <a:t> area under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872827" y="1871687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6803" y="2591767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93507" y="2519759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6803" y="187168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6" name="Freeform 55"/>
          <p:cNvSpPr/>
          <p:nvPr/>
        </p:nvSpPr>
        <p:spPr>
          <a:xfrm>
            <a:off x="872827" y="2046789"/>
            <a:ext cx="1080120" cy="513892"/>
          </a:xfrm>
          <a:custGeom>
            <a:avLst/>
            <a:gdLst>
              <a:gd name="connsiteX0" fmla="*/ 0 w 1651438"/>
              <a:gd name="connsiteY0" fmla="*/ 513892 h 513892"/>
              <a:gd name="connsiteX1" fmla="*/ 575441 w 1651438"/>
              <a:gd name="connsiteY1" fmla="*/ 312882 h 513892"/>
              <a:gd name="connsiteX2" fmla="*/ 910458 w 1651438"/>
              <a:gd name="connsiteY2" fmla="*/ 1513 h 513892"/>
              <a:gd name="connsiteX3" fmla="*/ 1280948 w 1651438"/>
              <a:gd name="connsiteY3" fmla="*/ 198582 h 513892"/>
              <a:gd name="connsiteX4" fmla="*/ 1651438 w 1651438"/>
              <a:gd name="connsiteY4" fmla="*/ 301058 h 51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38" h="513892">
                <a:moveTo>
                  <a:pt x="0" y="513892"/>
                </a:moveTo>
                <a:cubicBezTo>
                  <a:pt x="211849" y="456085"/>
                  <a:pt x="423698" y="398278"/>
                  <a:pt x="575441" y="312882"/>
                </a:cubicBezTo>
                <a:cubicBezTo>
                  <a:pt x="727184" y="227485"/>
                  <a:pt x="792874" y="20563"/>
                  <a:pt x="910458" y="1513"/>
                </a:cubicBezTo>
                <a:cubicBezTo>
                  <a:pt x="1028042" y="-17537"/>
                  <a:pt x="1157451" y="148658"/>
                  <a:pt x="1280948" y="198582"/>
                </a:cubicBezTo>
                <a:cubicBezTo>
                  <a:pt x="1404445" y="248506"/>
                  <a:pt x="1527941" y="274782"/>
                  <a:pt x="1651438" y="301058"/>
                </a:cubicBezTo>
              </a:path>
            </a:pathLst>
          </a:cu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/>
          <p:cNvCxnSpPr/>
          <p:nvPr/>
        </p:nvCxnSpPr>
        <p:spPr>
          <a:xfrm>
            <a:off x="1232867" y="2046789"/>
            <a:ext cx="550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084910" y="2231727"/>
            <a:ext cx="32403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60309" y="2147896"/>
            <a:ext cx="300311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56841" y="183227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8253" y="239784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5771" y="2276801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807" y="272257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acceleration = </a:t>
            </a:r>
          </a:p>
          <a:p>
            <a:r>
              <a:rPr lang="en-AU" dirty="0"/>
              <a:t>        slope of tangent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622790" y="1908793"/>
            <a:ext cx="0" cy="785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83103" y="2523022"/>
            <a:ext cx="219932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406766" y="2585655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06766" y="188070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49314" y="2075240"/>
            <a:ext cx="331076" cy="508438"/>
          </a:xfrm>
          <a:custGeom>
            <a:avLst/>
            <a:gdLst>
              <a:gd name="connsiteX0" fmla="*/ 0 w 331076"/>
              <a:gd name="connsiteY0" fmla="*/ 228600 h 508438"/>
              <a:gd name="connsiteX1" fmla="*/ 3942 w 331076"/>
              <a:gd name="connsiteY1" fmla="*/ 508438 h 508438"/>
              <a:gd name="connsiteX2" fmla="*/ 327135 w 331076"/>
              <a:gd name="connsiteY2" fmla="*/ 504496 h 508438"/>
              <a:gd name="connsiteX3" fmla="*/ 331076 w 331076"/>
              <a:gd name="connsiteY3" fmla="*/ 102475 h 508438"/>
              <a:gd name="connsiteX4" fmla="*/ 315311 w 331076"/>
              <a:gd name="connsiteY4" fmla="*/ 86710 h 508438"/>
              <a:gd name="connsiteX5" fmla="*/ 271955 w 331076"/>
              <a:gd name="connsiteY5" fmla="*/ 59120 h 508438"/>
              <a:gd name="connsiteX6" fmla="*/ 260131 w 331076"/>
              <a:gd name="connsiteY6" fmla="*/ 35472 h 508438"/>
              <a:gd name="connsiteX7" fmla="*/ 232542 w 331076"/>
              <a:gd name="connsiteY7" fmla="*/ 15765 h 508438"/>
              <a:gd name="connsiteX8" fmla="*/ 212835 w 331076"/>
              <a:gd name="connsiteY8" fmla="*/ 7882 h 508438"/>
              <a:gd name="connsiteX9" fmla="*/ 204952 w 331076"/>
              <a:gd name="connsiteY9" fmla="*/ 0 h 508438"/>
              <a:gd name="connsiteX10" fmla="*/ 181304 w 331076"/>
              <a:gd name="connsiteY10" fmla="*/ 0 h 508438"/>
              <a:gd name="connsiteX11" fmla="*/ 118242 w 331076"/>
              <a:gd name="connsiteY11" fmla="*/ 35472 h 508438"/>
              <a:gd name="connsiteX12" fmla="*/ 102476 w 331076"/>
              <a:gd name="connsiteY12" fmla="*/ 70944 h 508438"/>
              <a:gd name="connsiteX13" fmla="*/ 82769 w 331076"/>
              <a:gd name="connsiteY13" fmla="*/ 106417 h 508438"/>
              <a:gd name="connsiteX14" fmla="*/ 67004 w 331076"/>
              <a:gd name="connsiteY14" fmla="*/ 149772 h 508438"/>
              <a:gd name="connsiteX15" fmla="*/ 39414 w 331076"/>
              <a:gd name="connsiteY15" fmla="*/ 185244 h 508438"/>
              <a:gd name="connsiteX16" fmla="*/ 0 w 331076"/>
              <a:gd name="connsiteY16" fmla="*/ 228600 h 5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1076" h="508438">
                <a:moveTo>
                  <a:pt x="0" y="228600"/>
                </a:moveTo>
                <a:lnTo>
                  <a:pt x="3942" y="508438"/>
                </a:lnTo>
                <a:lnTo>
                  <a:pt x="327135" y="504496"/>
                </a:lnTo>
                <a:cubicBezTo>
                  <a:pt x="328449" y="370489"/>
                  <a:pt x="329762" y="236482"/>
                  <a:pt x="331076" y="102475"/>
                </a:cubicBezTo>
                <a:lnTo>
                  <a:pt x="315311" y="86710"/>
                </a:lnTo>
                <a:lnTo>
                  <a:pt x="271955" y="59120"/>
                </a:lnTo>
                <a:lnTo>
                  <a:pt x="260131" y="35472"/>
                </a:lnTo>
                <a:lnTo>
                  <a:pt x="232542" y="15765"/>
                </a:lnTo>
                <a:lnTo>
                  <a:pt x="212835" y="7882"/>
                </a:lnTo>
                <a:lnTo>
                  <a:pt x="204952" y="0"/>
                </a:lnTo>
                <a:lnTo>
                  <a:pt x="181304" y="0"/>
                </a:lnTo>
                <a:lnTo>
                  <a:pt x="118242" y="35472"/>
                </a:lnTo>
                <a:lnTo>
                  <a:pt x="102476" y="70944"/>
                </a:lnTo>
                <a:lnTo>
                  <a:pt x="82769" y="106417"/>
                </a:lnTo>
                <a:lnTo>
                  <a:pt x="67004" y="149772"/>
                </a:lnTo>
                <a:lnTo>
                  <a:pt x="39414" y="185244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2622790" y="2067977"/>
            <a:ext cx="1080120" cy="467175"/>
          </a:xfrm>
          <a:custGeom>
            <a:avLst/>
            <a:gdLst>
              <a:gd name="connsiteX0" fmla="*/ 0 w 1651438"/>
              <a:gd name="connsiteY0" fmla="*/ 513892 h 513892"/>
              <a:gd name="connsiteX1" fmla="*/ 575441 w 1651438"/>
              <a:gd name="connsiteY1" fmla="*/ 312882 h 513892"/>
              <a:gd name="connsiteX2" fmla="*/ 910458 w 1651438"/>
              <a:gd name="connsiteY2" fmla="*/ 1513 h 513892"/>
              <a:gd name="connsiteX3" fmla="*/ 1280948 w 1651438"/>
              <a:gd name="connsiteY3" fmla="*/ 198582 h 513892"/>
              <a:gd name="connsiteX4" fmla="*/ 1651438 w 1651438"/>
              <a:gd name="connsiteY4" fmla="*/ 301058 h 51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38" h="513892">
                <a:moveTo>
                  <a:pt x="0" y="513892"/>
                </a:moveTo>
                <a:cubicBezTo>
                  <a:pt x="211849" y="456085"/>
                  <a:pt x="423698" y="398278"/>
                  <a:pt x="575441" y="312882"/>
                </a:cubicBezTo>
                <a:cubicBezTo>
                  <a:pt x="727184" y="227485"/>
                  <a:pt x="792874" y="20563"/>
                  <a:pt x="910458" y="1513"/>
                </a:cubicBezTo>
                <a:cubicBezTo>
                  <a:pt x="1028042" y="-17537"/>
                  <a:pt x="1157451" y="148658"/>
                  <a:pt x="1280948" y="198582"/>
                </a:cubicBezTo>
                <a:cubicBezTo>
                  <a:pt x="1404445" y="248506"/>
                  <a:pt x="1527941" y="274782"/>
                  <a:pt x="1651438" y="301058"/>
                </a:cubicBezTo>
              </a:path>
            </a:pathLst>
          </a:cu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/>
          <p:cNvSpPr txBox="1"/>
          <p:nvPr/>
        </p:nvSpPr>
        <p:spPr>
          <a:xfrm>
            <a:off x="2529011" y="272703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change in velocity =</a:t>
            </a:r>
          </a:p>
          <a:p>
            <a:r>
              <a:rPr lang="en-AU" dirty="0"/>
              <a:t> area under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16181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1728108" y="138526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4430" y="5151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ym typeface="Symbol"/>
              </a:rPr>
              <a:t></a:t>
            </a:r>
            <a:endParaRPr lang="en-AU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67461" y="584940"/>
            <a:ext cx="467757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6318" y="731138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1808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06518" y="731138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9937" y="584940"/>
            <a:ext cx="467757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318" y="35337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83479" y="29909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62681"/>
              </p:ext>
            </p:extLst>
          </p:nvPr>
        </p:nvGraphicFramePr>
        <p:xfrm>
          <a:off x="998406" y="166231"/>
          <a:ext cx="59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3" imgW="596880" imgH="431640" progId="Equation.DSMT4">
                  <p:embed/>
                </p:oleObj>
              </mc:Choice>
              <mc:Fallback>
                <p:oleObj name="Equation" r:id="rId3" imgW="59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406" y="166231"/>
                        <a:ext cx="596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2355" y="73113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5858" y="73113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75525"/>
              </p:ext>
            </p:extLst>
          </p:nvPr>
        </p:nvGraphicFramePr>
        <p:xfrm>
          <a:off x="2376611" y="588169"/>
          <a:ext cx="1282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6611" y="588169"/>
                        <a:ext cx="1282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1862502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346179" y="73113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86873" y="77672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7" name="Oval 36"/>
          <p:cNvSpPr/>
          <p:nvPr/>
        </p:nvSpPr>
        <p:spPr>
          <a:xfrm>
            <a:off x="1656100" y="1306042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440507" y="124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66073" y="11521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66754" y="121590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80667" y="1450058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+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  m.s</a:t>
            </a:r>
            <a:r>
              <a:rPr lang="en-A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44283"/>
              </p:ext>
            </p:extLst>
          </p:nvPr>
        </p:nvGraphicFramePr>
        <p:xfrm>
          <a:off x="1890097" y="1601288"/>
          <a:ext cx="952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7" imgW="952200" imgH="228600" progId="Equation.DSMT4">
                  <p:embed/>
                </p:oleObj>
              </mc:Choice>
              <mc:Fallback>
                <p:oleObj name="Equation" r:id="rId7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0097" y="1601288"/>
                        <a:ext cx="952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201187" y="1989242"/>
            <a:ext cx="1039060" cy="103906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64443" y="2292748"/>
            <a:ext cx="326142" cy="15554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22048" y="2232273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1590" y="2308222"/>
            <a:ext cx="91700" cy="428107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13189" y="250877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88379" y="2232273"/>
            <a:ext cx="420000" cy="27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819" y="2154248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9602" y="2102255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0633" y="3042403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centripetal force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directed</a:t>
            </a:r>
          </a:p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centre of circle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29686"/>
              </p:ext>
            </p:extLst>
          </p:nvPr>
        </p:nvGraphicFramePr>
        <p:xfrm>
          <a:off x="388228" y="2503093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9" imgW="634680" imgH="419040" progId="Equation.DSMT4">
                  <p:embed/>
                </p:oleObj>
              </mc:Choice>
              <mc:Fallback>
                <p:oleObj name="Equation" r:id="rId9" imgW="634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228" y="2503093"/>
                        <a:ext cx="635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512515" y="2217464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centripetal acceleration </a:t>
            </a:r>
            <a:r>
              <a:rPr lang="en-A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</a:p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centre of circle</a:t>
            </a: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84086"/>
              </p:ext>
            </p:extLst>
          </p:nvPr>
        </p:nvGraphicFramePr>
        <p:xfrm>
          <a:off x="2108220" y="2601876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11" imgW="520560" imgH="419040" progId="Equation.DSMT4">
                  <p:embed/>
                </p:oleObj>
              </mc:Choice>
              <mc:Fallback>
                <p:oleObj name="Equation" r:id="rId11" imgW="520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8220" y="2601876"/>
                        <a:ext cx="520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108220" y="3042403"/>
            <a:ext cx="20685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Magnitude of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is constant</a:t>
            </a:r>
          </a:p>
          <a:p>
            <a:r>
              <a:rPr lang="en-AU" dirty="0"/>
              <a:t>Change in direction of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is always directed to centre of circle</a:t>
            </a:r>
          </a:p>
        </p:txBody>
      </p:sp>
    </p:spTree>
    <p:extLst>
      <p:ext uri="{BB962C8B-B14F-4D97-AF65-F5344CB8AC3E}">
        <p14:creationId xmlns:p14="http://schemas.microsoft.com/office/powerpoint/2010/main" val="286340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368499" y="731138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296491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484750" y="43207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8579" y="22894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AU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578" y="859363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m v </a:t>
            </a:r>
            <a:r>
              <a:rPr lang="en-A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en-AU" sz="12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080" y="57608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8716" y="288057"/>
            <a:ext cx="46775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68726" y="1152153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66473" y="731138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49046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346985" y="43847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7133" y="859363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m v </a:t>
            </a:r>
            <a:r>
              <a:rPr lang="en-A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endParaRPr lang="en-AU" sz="12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640" y="58236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21281" y="1152153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595" y="1861200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4830" y="1955274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847814" y="158420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endParaRPr lang="en-AU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419" y="18722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62595" y="2304281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056" y="2304281"/>
            <a:ext cx="14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momentum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89078" y="2027238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1698" y="1667689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AU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time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t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43580" y="2010732"/>
            <a:ext cx="632562" cy="951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00248" y="2107674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2943232" y="173660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endParaRPr lang="en-AU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837" y="20246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58013" y="2456681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3474" y="245933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momentum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19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etle-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08" y="22272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56" y="2552498"/>
            <a:ext cx="720000" cy="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30" y="1577662"/>
            <a:ext cx="720000" cy="3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lip art per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90" y="2472744"/>
            <a:ext cx="239377" cy="5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0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368499" y="731138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296491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484750" y="43207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8579" y="22894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AU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578" y="859363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m v </a:t>
            </a:r>
            <a:r>
              <a:rPr lang="en-A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en-AU" sz="12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080" y="57608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8716" y="288057"/>
            <a:ext cx="46775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68726" y="1152153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66473" y="731138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49046" y="659130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346985" y="43847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7133" y="859363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m v </a:t>
            </a:r>
            <a:r>
              <a:rPr lang="en-A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endParaRPr lang="en-AU" sz="12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640" y="58236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21281" y="1152153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595" y="1861200"/>
            <a:ext cx="432048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4830" y="1955274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847814" y="158420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endParaRPr lang="en-AU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419" y="18722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308" y="2251556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89078" y="2027238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9229" y="1610411"/>
            <a:ext cx="236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AU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over displacement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43580" y="2010732"/>
            <a:ext cx="632562" cy="951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00248" y="2107674"/>
            <a:ext cx="144016" cy="1440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2943232" y="173660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endParaRPr lang="en-AU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837" y="20246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98347" y="232083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8619" y="2588080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on object 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90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1672295" y="390262"/>
            <a:ext cx="0" cy="6898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20427" y="360065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0427" y="1080145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4403" y="360065"/>
            <a:ext cx="0" cy="720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407" y="596994"/>
            <a:ext cx="2519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6898" y="95703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2641" y="2369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2555" y="14404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+Q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1149" y="1083215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-Q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0467" y="360065"/>
            <a:ext cx="0" cy="7200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18033"/>
              </p:ext>
            </p:extLst>
          </p:nvPr>
        </p:nvGraphicFramePr>
        <p:xfrm>
          <a:off x="1081137" y="62485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137" y="624855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451213"/>
              </p:ext>
            </p:extLst>
          </p:nvPr>
        </p:nvGraphicFramePr>
        <p:xfrm>
          <a:off x="2564216" y="686444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5" imgW="431640" imgH="393480" progId="Equation.DSMT4">
                  <p:embed/>
                </p:oleObj>
              </mc:Choice>
              <mc:Fallback>
                <p:oleObj name="Equation" r:id="rId5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4216" y="686444"/>
                        <a:ext cx="431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543404" y="556924"/>
            <a:ext cx="263214" cy="400110"/>
            <a:chOff x="1293625" y="2240097"/>
            <a:chExt cx="263214" cy="400110"/>
          </a:xfrm>
        </p:grpSpPr>
        <p:sp>
          <p:nvSpPr>
            <p:cNvPr id="18" name="Oval 17"/>
            <p:cNvSpPr/>
            <p:nvPr/>
          </p:nvSpPr>
          <p:spPr>
            <a:xfrm>
              <a:off x="1358293" y="2392918"/>
              <a:ext cx="125996" cy="1259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3625" y="2240097"/>
              <a:ext cx="2632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-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06256" y="6120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AU" sz="1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35" y="11447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electron accelerated</a:t>
            </a:r>
          </a:p>
          <a:p>
            <a:r>
              <a:rPr lang="en-AU" dirty="0"/>
              <a:t> by electric field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2006" y="478913"/>
            <a:ext cx="2457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electric field is uniform between charged plates</a:t>
            </a:r>
          </a:p>
        </p:txBody>
      </p:sp>
    </p:spTree>
    <p:extLst>
      <p:ext uri="{BB962C8B-B14F-4D97-AF65-F5344CB8AC3E}">
        <p14:creationId xmlns:p14="http://schemas.microsoft.com/office/powerpoint/2010/main" val="270932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7161" y="1620205"/>
            <a:ext cx="360040" cy="3600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011035" y="174319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1584523" y="1224161"/>
            <a:ext cx="1152128" cy="115212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301502" y="936129"/>
            <a:ext cx="1719808" cy="17198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55616" y="1407587"/>
            <a:ext cx="436073" cy="3853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706425" y="1057289"/>
            <a:ext cx="448847" cy="7350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8459" y="16538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1589" y="147987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091" y="166768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9336" y="98877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3652" y="108566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32595" y="1066521"/>
            <a:ext cx="349233" cy="346317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3132" y="1066521"/>
            <a:ext cx="268115" cy="19530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4703" y="9705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</a:t>
            </a:r>
            <a:r>
              <a: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6810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6411" y="180022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3243" y="1872233"/>
            <a:ext cx="134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8811" y="1080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0427" y="1872233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20427" y="1080145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656531" y="900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697731" y="94218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20427" y="2592313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80667" y="1080681"/>
            <a:ext cx="0" cy="1511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72803" y="1553805"/>
            <a:ext cx="21572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730209" y="165978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600212" y="1368177"/>
            <a:ext cx="238" cy="100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20192" y="16296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880668" y="2376289"/>
            <a:ext cx="71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880666" y="1366500"/>
            <a:ext cx="71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2191" y="1659784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467" y="1080145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08459" y="1076204"/>
            <a:ext cx="360040" cy="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8771" y="166733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i="1" dirty="0">
                <a:sym typeface="Symbol"/>
              </a:rPr>
              <a:t></a:t>
            </a:r>
            <a:endParaRPr lang="en-AU" sz="12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56126" y="1276806"/>
            <a:ext cx="760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ammeter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2715" y="2448297"/>
            <a:ext cx="79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voltmeter</a:t>
            </a:r>
          </a:p>
        </p:txBody>
      </p:sp>
    </p:spTree>
    <p:extLst>
      <p:ext uri="{BB962C8B-B14F-4D97-AF65-F5344CB8AC3E}">
        <p14:creationId xmlns:p14="http://schemas.microsoft.com/office/powerpoint/2010/main" val="57057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3" y="432073"/>
            <a:ext cx="3765781" cy="28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02894"/>
              </p:ext>
            </p:extLst>
          </p:nvPr>
        </p:nvGraphicFramePr>
        <p:xfrm>
          <a:off x="720427" y="72033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4" imgW="2895480" imgH="393480" progId="Equation.DSMT4">
                  <p:embed/>
                </p:oleObj>
              </mc:Choice>
              <mc:Fallback>
                <p:oleObj name="Equation" r:id="rId4" imgW="289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427" y="72033"/>
                        <a:ext cx="289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689129" y="700400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88579" y="720105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2595" y="66667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slope = 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6301" y="576089"/>
            <a:ext cx="720080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96636" y="1167917"/>
            <a:ext cx="788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031" y="1728217"/>
            <a:ext cx="108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max </a:t>
            </a:r>
            <a:r>
              <a:rPr lang="en-AU" sz="1200" dirty="0" err="1"/>
              <a:t>neg</a:t>
            </a:r>
            <a:r>
              <a:rPr lang="en-AU" sz="1200" dirty="0"/>
              <a:t> slope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783810" y="448907"/>
            <a:ext cx="785542" cy="13401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8312" y="1944241"/>
            <a:ext cx="107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max </a:t>
            </a:r>
            <a:r>
              <a:rPr lang="en-AU" sz="1200" dirty="0" err="1"/>
              <a:t>pos</a:t>
            </a:r>
            <a:r>
              <a:rPr lang="en-AU" sz="1200" dirty="0"/>
              <a:t> slope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86558" y="1118987"/>
            <a:ext cx="0" cy="1617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461" y="1224161"/>
            <a:ext cx="374369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3272" y="1296169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  <a:r>
              <a:rPr lang="en-AU" dirty="0"/>
              <a:t>/4</a:t>
            </a:r>
          </a:p>
        </p:txBody>
      </p:sp>
      <p:sp>
        <p:nvSpPr>
          <p:cNvPr id="28" name="Oval 27"/>
          <p:cNvSpPr/>
          <p:nvPr/>
        </p:nvSpPr>
        <p:spPr>
          <a:xfrm>
            <a:off x="974563" y="1083632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613463" y="672036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73" name="TextBox 3072"/>
          <p:cNvSpPr txBox="1"/>
          <p:nvPr/>
        </p:nvSpPr>
        <p:spPr>
          <a:xfrm>
            <a:off x="1080467" y="773647"/>
            <a:ext cx="4440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200" i="1" dirty="0">
                <a:sym typeface="Symbol"/>
              </a:rPr>
              <a:t></a:t>
            </a:r>
            <a:r>
              <a:rPr lang="en-AU" sz="1200" i="1" baseline="-25000" dirty="0" err="1">
                <a:sym typeface="Symbol"/>
              </a:rPr>
              <a:t>Bmax</a:t>
            </a:r>
            <a:endParaRPr lang="en-AU" sz="1200" i="1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52475" y="720105"/>
            <a:ext cx="0" cy="3863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97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7" y="864120"/>
            <a:ext cx="3600470" cy="27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 flipH="1">
            <a:off x="525494" y="717233"/>
            <a:ext cx="586817" cy="146887"/>
            <a:chOff x="504403" y="285186"/>
            <a:chExt cx="586817" cy="146887"/>
          </a:xfrm>
        </p:grpSpPr>
        <p:grpSp>
          <p:nvGrpSpPr>
            <p:cNvPr id="18" name="Group 17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" name="Straight Connector 23"/>
              <p:cNvCxnSpPr>
                <a:stCxn id="23" idx="7"/>
                <a:endCxn id="23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26623" y="734426"/>
            <a:ext cx="586817" cy="146887"/>
            <a:chOff x="504403" y="285186"/>
            <a:chExt cx="586817" cy="146887"/>
          </a:xfrm>
        </p:grpSpPr>
        <p:grpSp>
          <p:nvGrpSpPr>
            <p:cNvPr id="27" name="Group 26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Connector 32"/>
              <p:cNvCxnSpPr>
                <a:stCxn id="32" idx="7"/>
                <a:endCxn id="32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H="1">
            <a:off x="1932855" y="735861"/>
            <a:ext cx="586817" cy="146887"/>
            <a:chOff x="504403" y="285186"/>
            <a:chExt cx="586817" cy="146887"/>
          </a:xfrm>
        </p:grpSpPr>
        <p:grpSp>
          <p:nvGrpSpPr>
            <p:cNvPr id="36" name="Group 35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2" name="Straight Connector 41"/>
              <p:cNvCxnSpPr>
                <a:stCxn id="41" idx="7"/>
                <a:endCxn id="41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1"/>
                <a:endCxn id="41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3339182" y="731555"/>
            <a:ext cx="586817" cy="146887"/>
            <a:chOff x="504403" y="285186"/>
            <a:chExt cx="586817" cy="146887"/>
          </a:xfrm>
        </p:grpSpPr>
        <p:grpSp>
          <p:nvGrpSpPr>
            <p:cNvPr id="45" name="Group 44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" name="Straight Connector 50"/>
              <p:cNvCxnSpPr>
                <a:stCxn id="50" idx="7"/>
                <a:endCxn id="50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1"/>
                <a:endCxn id="50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6200000">
            <a:off x="880862" y="281524"/>
            <a:ext cx="586817" cy="146887"/>
            <a:chOff x="504403" y="285186"/>
            <a:chExt cx="586817" cy="146887"/>
          </a:xfrm>
        </p:grpSpPr>
        <p:grpSp>
          <p:nvGrpSpPr>
            <p:cNvPr id="54" name="Group 53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0" name="Straight Connector 59"/>
              <p:cNvCxnSpPr>
                <a:stCxn id="59" idx="7"/>
                <a:endCxn id="59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9" idx="1"/>
                <a:endCxn id="59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200000">
            <a:off x="2300662" y="291266"/>
            <a:ext cx="586817" cy="146887"/>
            <a:chOff x="504403" y="285186"/>
            <a:chExt cx="586817" cy="146887"/>
          </a:xfrm>
        </p:grpSpPr>
        <p:grpSp>
          <p:nvGrpSpPr>
            <p:cNvPr id="63" name="Group 62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9" name="Straight Connector 68"/>
              <p:cNvCxnSpPr>
                <a:stCxn id="68" idx="7"/>
                <a:endCxn id="68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8" idx="1"/>
                <a:endCxn id="68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 flipV="1">
            <a:off x="1596369" y="278057"/>
            <a:ext cx="586817" cy="146887"/>
            <a:chOff x="504403" y="285186"/>
            <a:chExt cx="586817" cy="146887"/>
          </a:xfrm>
        </p:grpSpPr>
        <p:grpSp>
          <p:nvGrpSpPr>
            <p:cNvPr id="72" name="Group 71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8" name="Straight Connector 77"/>
              <p:cNvCxnSpPr>
                <a:stCxn id="77" idx="7"/>
                <a:endCxn id="77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1"/>
                <a:endCxn id="77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626805" y="741195"/>
            <a:ext cx="586817" cy="146887"/>
            <a:chOff x="504403" y="285186"/>
            <a:chExt cx="586817" cy="146887"/>
          </a:xfrm>
        </p:grpSpPr>
        <p:grpSp>
          <p:nvGrpSpPr>
            <p:cNvPr id="81" name="Group 80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7" name="Straight Connector 86"/>
              <p:cNvCxnSpPr>
                <a:stCxn id="86" idx="7"/>
                <a:endCxn id="86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6" idx="1"/>
                <a:endCxn id="86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5400000" flipV="1">
            <a:off x="2960272" y="285747"/>
            <a:ext cx="586817" cy="146887"/>
            <a:chOff x="504403" y="285186"/>
            <a:chExt cx="586817" cy="146887"/>
          </a:xfrm>
        </p:grpSpPr>
        <p:grpSp>
          <p:nvGrpSpPr>
            <p:cNvPr id="90" name="Group 89"/>
            <p:cNvGrpSpPr/>
            <p:nvPr/>
          </p:nvGrpSpPr>
          <p:grpSpPr>
            <a:xfrm>
              <a:off x="504403" y="288057"/>
              <a:ext cx="144016" cy="144016"/>
              <a:chOff x="504403" y="360065"/>
              <a:chExt cx="144016" cy="144016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04403" y="36006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6" name="Straight Connector 95"/>
              <p:cNvCxnSpPr>
                <a:stCxn id="95" idx="7"/>
                <a:endCxn id="95" idx="3"/>
              </p:cNvCxnSpPr>
              <p:nvPr/>
            </p:nvCxnSpPr>
            <p:spPr>
              <a:xfrm flipH="1"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1"/>
                <a:endCxn id="95" idx="5"/>
              </p:cNvCxnSpPr>
              <p:nvPr/>
            </p:nvCxnSpPr>
            <p:spPr>
              <a:xfrm>
                <a:off x="525494" y="381156"/>
                <a:ext cx="101834" cy="101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947204" y="285186"/>
              <a:ext cx="144016" cy="144016"/>
              <a:chOff x="864443" y="485202"/>
              <a:chExt cx="144016" cy="144016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64443" y="485202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913591" y="5343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580352" y="357193"/>
              <a:ext cx="422309" cy="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-53236" y="209798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coil rotates clockwise</a:t>
            </a:r>
          </a:p>
        </p:txBody>
      </p:sp>
      <p:sp>
        <p:nvSpPr>
          <p:cNvPr id="4096" name="TextBox 4095"/>
          <p:cNvSpPr txBox="1"/>
          <p:nvPr/>
        </p:nvSpPr>
        <p:spPr>
          <a:xfrm>
            <a:off x="781899" y="57859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17735" y="55380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B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97316" y="44227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78827" y="76191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46749" y="2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355110" y="80633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77493" y="50572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71268" y="76345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41917" y="713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50050" y="75194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</a:t>
            </a:r>
          </a:p>
        </p:txBody>
      </p:sp>
      <p:sp>
        <p:nvSpPr>
          <p:cNvPr id="4097" name="TextBox 4096"/>
          <p:cNvSpPr txBox="1"/>
          <p:nvPr/>
        </p:nvSpPr>
        <p:spPr>
          <a:xfrm>
            <a:off x="1370639" y="2304281"/>
            <a:ext cx="28232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</a:rPr>
              <a:t>torque always acts to produce a clockwise rotation</a:t>
            </a:r>
          </a:p>
        </p:txBody>
      </p:sp>
      <p:cxnSp>
        <p:nvCxnSpPr>
          <p:cNvPr id="4100" name="Straight Arrow Connector 4099"/>
          <p:cNvCxnSpPr/>
          <p:nvPr/>
        </p:nvCxnSpPr>
        <p:spPr>
          <a:xfrm flipH="1" flipV="1">
            <a:off x="1302572" y="1728217"/>
            <a:ext cx="3668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Arrow Connector 4101"/>
          <p:cNvCxnSpPr/>
          <p:nvPr/>
        </p:nvCxnSpPr>
        <p:spPr>
          <a:xfrm>
            <a:off x="825207" y="3096369"/>
            <a:ext cx="1407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4102"/>
          <p:cNvSpPr txBox="1"/>
          <p:nvPr/>
        </p:nvSpPr>
        <p:spPr>
          <a:xfrm>
            <a:off x="941514" y="2808337"/>
            <a:ext cx="65755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  <a:r>
              <a:rPr lang="en-AU" dirty="0"/>
              <a:t> = 5.0 </a:t>
            </a:r>
            <a:r>
              <a:rPr lang="en-AU" dirty="0" err="1"/>
              <a:t>ms</a:t>
            </a:r>
            <a:endParaRPr lang="en-AU" dirty="0"/>
          </a:p>
        </p:txBody>
      </p:sp>
      <p:sp>
        <p:nvSpPr>
          <p:cNvPr id="4104" name="TextBox 4103"/>
          <p:cNvSpPr txBox="1"/>
          <p:nvPr/>
        </p:nvSpPr>
        <p:spPr>
          <a:xfrm>
            <a:off x="77549" y="396453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side views of coil</a:t>
            </a:r>
          </a:p>
        </p:txBody>
      </p:sp>
      <p:sp>
        <p:nvSpPr>
          <p:cNvPr id="4105" name="TextBox 4104"/>
          <p:cNvSpPr txBox="1"/>
          <p:nvPr/>
        </p:nvSpPr>
        <p:spPr>
          <a:xfrm>
            <a:off x="284468" y="1140330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accent6">
                    <a:lumMod val="50000"/>
                  </a:schemeClr>
                </a:solidFill>
                <a:sym typeface="Symbol"/>
              </a:rPr>
              <a:t>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sym typeface="Symbol"/>
              </a:rPr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AU" baseline="30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6" name="TextBox 4105"/>
          <p:cNvSpPr txBox="1"/>
          <p:nvPr/>
        </p:nvSpPr>
        <p:spPr>
          <a:xfrm>
            <a:off x="745029" y="108014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AU" sz="1000" baseline="30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41576" y="21602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en-AU" sz="1000" baseline="30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346240" y="114033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180</a:t>
            </a:r>
            <a:r>
              <a:rPr lang="en-AU" sz="1000" baseline="30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73912" y="211190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270</a:t>
            </a:r>
            <a:r>
              <a:rPr lang="en-AU" sz="1000" baseline="30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17003" y="114032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360</a:t>
            </a:r>
            <a:r>
              <a:rPr lang="en-AU" sz="1000" baseline="30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cxnSp>
        <p:nvCxnSpPr>
          <p:cNvPr id="4108" name="Straight Arrow Connector 4107"/>
          <p:cNvCxnSpPr/>
          <p:nvPr/>
        </p:nvCxnSpPr>
        <p:spPr>
          <a:xfrm>
            <a:off x="144363" y="123135"/>
            <a:ext cx="33262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9" name="Object 4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55520"/>
              </p:ext>
            </p:extLst>
          </p:nvPr>
        </p:nvGraphicFramePr>
        <p:xfrm>
          <a:off x="476989" y="33394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89" y="33394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Box 4109"/>
          <p:cNvSpPr txBox="1"/>
          <p:nvPr/>
        </p:nvSpPr>
        <p:spPr>
          <a:xfrm>
            <a:off x="3695399" y="10185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</a:t>
            </a:r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dirty="0"/>
              <a:t> (in)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448337" y="3241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</a:t>
            </a:r>
          </a:p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dirty="0"/>
              <a:t> (out)</a:t>
            </a:r>
          </a:p>
        </p:txBody>
      </p:sp>
      <p:cxnSp>
        <p:nvCxnSpPr>
          <p:cNvPr id="4112" name="Straight Connector 4111"/>
          <p:cNvCxnSpPr>
            <a:stCxn id="49" idx="2"/>
          </p:cNvCxnSpPr>
          <p:nvPr/>
        </p:nvCxnSpPr>
        <p:spPr>
          <a:xfrm flipV="1">
            <a:off x="3434050" y="627285"/>
            <a:ext cx="66271" cy="17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/>
          <p:cNvCxnSpPr>
            <a:endCxn id="108" idx="1"/>
          </p:cNvCxnSpPr>
          <p:nvPr/>
        </p:nvCxnSpPr>
        <p:spPr>
          <a:xfrm flipH="1" flipV="1">
            <a:off x="3850050" y="875059"/>
            <a:ext cx="54858" cy="17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5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63530" y="288057"/>
            <a:ext cx="144016" cy="144016"/>
            <a:chOff x="504403" y="792113"/>
            <a:chExt cx="144016" cy="144016"/>
          </a:xfrm>
        </p:grpSpPr>
        <p:sp>
          <p:nvSpPr>
            <p:cNvPr id="4" name="Oval 3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>
              <a:stCxn id="4" idx="7"/>
              <a:endCxn id="4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79320" y="288057"/>
            <a:ext cx="144016" cy="144016"/>
            <a:chOff x="504403" y="792113"/>
            <a:chExt cx="144016" cy="144016"/>
          </a:xfrm>
        </p:grpSpPr>
        <p:sp>
          <p:nvSpPr>
            <p:cNvPr id="11" name="Oval 10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/>
            <p:cNvCxnSpPr>
              <a:stCxn id="11" idx="7"/>
              <a:endCxn id="11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1"/>
              <a:endCxn id="11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08659" y="288057"/>
            <a:ext cx="144016" cy="144016"/>
            <a:chOff x="504403" y="792113"/>
            <a:chExt cx="144016" cy="144016"/>
          </a:xfrm>
        </p:grpSpPr>
        <p:sp>
          <p:nvSpPr>
            <p:cNvPr id="15" name="Oval 14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>
              <a:stCxn id="15" idx="7"/>
              <a:endCxn id="15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1"/>
              <a:endCxn id="15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02067" y="1008137"/>
            <a:ext cx="144016" cy="144016"/>
            <a:chOff x="504403" y="792113"/>
            <a:chExt cx="144016" cy="144016"/>
          </a:xfrm>
        </p:grpSpPr>
        <p:sp>
          <p:nvSpPr>
            <p:cNvPr id="19" name="Oval 18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/>
            <p:cNvCxnSpPr>
              <a:stCxn id="19" idx="7"/>
              <a:endCxn id="19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1"/>
              <a:endCxn id="19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63530" y="1008137"/>
            <a:ext cx="144016" cy="144016"/>
            <a:chOff x="504403" y="792113"/>
            <a:chExt cx="144016" cy="144016"/>
          </a:xfrm>
        </p:grpSpPr>
        <p:sp>
          <p:nvSpPr>
            <p:cNvPr id="23" name="Oval 22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>
              <a:stCxn id="23" idx="7"/>
              <a:endCxn id="23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1"/>
              <a:endCxn id="23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83810" y="1007532"/>
            <a:ext cx="144016" cy="144016"/>
            <a:chOff x="504403" y="792113"/>
            <a:chExt cx="144016" cy="144016"/>
          </a:xfrm>
        </p:grpSpPr>
        <p:sp>
          <p:nvSpPr>
            <p:cNvPr id="27" name="Oval 26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>
              <a:stCxn id="27" idx="7"/>
              <a:endCxn id="27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1"/>
              <a:endCxn id="27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46795" y="1724301"/>
            <a:ext cx="144016" cy="144016"/>
            <a:chOff x="504403" y="792113"/>
            <a:chExt cx="144016" cy="144016"/>
          </a:xfrm>
        </p:grpSpPr>
        <p:sp>
          <p:nvSpPr>
            <p:cNvPr id="31" name="Oval 30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2" name="Straight Connector 31"/>
            <p:cNvCxnSpPr>
              <a:stCxn id="31" idx="7"/>
              <a:endCxn id="31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1"/>
              <a:endCxn id="31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83810" y="1724301"/>
            <a:ext cx="144016" cy="144016"/>
            <a:chOff x="504403" y="792113"/>
            <a:chExt cx="144016" cy="144016"/>
          </a:xfrm>
        </p:grpSpPr>
        <p:sp>
          <p:nvSpPr>
            <p:cNvPr id="35" name="Oval 34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02067" y="1724301"/>
            <a:ext cx="144016" cy="144016"/>
            <a:chOff x="504403" y="792113"/>
            <a:chExt cx="144016" cy="144016"/>
          </a:xfrm>
        </p:grpSpPr>
        <p:sp>
          <p:nvSpPr>
            <p:cNvPr id="39" name="Oval 38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/>
            <p:cNvCxnSpPr>
              <a:stCxn id="39" idx="7"/>
              <a:endCxn id="39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  <a:endCxn id="39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802067" y="2439038"/>
            <a:ext cx="144016" cy="144016"/>
            <a:chOff x="504403" y="792113"/>
            <a:chExt cx="144016" cy="144016"/>
          </a:xfrm>
        </p:grpSpPr>
        <p:sp>
          <p:nvSpPr>
            <p:cNvPr id="43" name="Oval 42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/>
            <p:cNvCxnSpPr>
              <a:stCxn id="43" idx="7"/>
              <a:endCxn id="43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1"/>
              <a:endCxn id="43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362765" y="2442805"/>
            <a:ext cx="144016" cy="144016"/>
            <a:chOff x="504403" y="792113"/>
            <a:chExt cx="144016" cy="144016"/>
          </a:xfrm>
        </p:grpSpPr>
        <p:sp>
          <p:nvSpPr>
            <p:cNvPr id="47" name="Oval 46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1"/>
              <a:endCxn id="47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079320" y="2446817"/>
            <a:ext cx="144016" cy="144016"/>
            <a:chOff x="504403" y="792113"/>
            <a:chExt cx="144016" cy="144016"/>
          </a:xfrm>
        </p:grpSpPr>
        <p:sp>
          <p:nvSpPr>
            <p:cNvPr id="51" name="Oval 50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" name="Straight Connector 51"/>
            <p:cNvCxnSpPr>
              <a:stCxn id="51" idx="7"/>
              <a:endCxn id="51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1"/>
              <a:endCxn id="51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28442" y="1724301"/>
            <a:ext cx="144016" cy="144016"/>
            <a:chOff x="504403" y="792113"/>
            <a:chExt cx="144016" cy="144016"/>
          </a:xfrm>
        </p:grpSpPr>
        <p:sp>
          <p:nvSpPr>
            <p:cNvPr id="55" name="Oval 54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/>
            <p:cNvCxnSpPr>
              <a:stCxn id="55" idx="7"/>
              <a:endCxn id="55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1"/>
              <a:endCxn id="55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528442" y="1008137"/>
            <a:ext cx="144016" cy="144016"/>
            <a:chOff x="504403" y="792113"/>
            <a:chExt cx="144016" cy="144016"/>
          </a:xfrm>
        </p:grpSpPr>
        <p:sp>
          <p:nvSpPr>
            <p:cNvPr id="59" name="Oval 58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>
              <a:stCxn id="59" idx="7"/>
              <a:endCxn id="59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1"/>
              <a:endCxn id="59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528442" y="2446817"/>
            <a:ext cx="144016" cy="144016"/>
            <a:chOff x="504403" y="792113"/>
            <a:chExt cx="144016" cy="144016"/>
          </a:xfrm>
        </p:grpSpPr>
        <p:sp>
          <p:nvSpPr>
            <p:cNvPr id="63" name="Oval 62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4" name="Straight Connector 63"/>
            <p:cNvCxnSpPr>
              <a:stCxn id="63" idx="7"/>
              <a:endCxn id="63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1"/>
              <a:endCxn id="63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528442" y="275698"/>
            <a:ext cx="144016" cy="144016"/>
            <a:chOff x="504403" y="792113"/>
            <a:chExt cx="144016" cy="144016"/>
          </a:xfrm>
        </p:grpSpPr>
        <p:sp>
          <p:nvSpPr>
            <p:cNvPr id="67" name="Oval 66"/>
            <p:cNvSpPr/>
            <p:nvPr/>
          </p:nvSpPr>
          <p:spPr>
            <a:xfrm>
              <a:off x="504403" y="792113"/>
              <a:ext cx="144016" cy="14401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8" name="Straight Connector 67"/>
            <p:cNvCxnSpPr>
              <a:stCxn id="67" idx="7"/>
              <a:endCxn id="67" idx="3"/>
            </p:cNvCxnSpPr>
            <p:nvPr/>
          </p:nvCxnSpPr>
          <p:spPr>
            <a:xfrm flipH="1"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7" idx="1"/>
              <a:endCxn id="67" idx="5"/>
            </p:cNvCxnSpPr>
            <p:nvPr/>
          </p:nvCxnSpPr>
          <p:spPr>
            <a:xfrm>
              <a:off x="525494" y="813204"/>
              <a:ext cx="101834" cy="10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99442" y="26286"/>
            <a:ext cx="237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uniform magnetic field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200" dirty="0"/>
              <a:t>  into page</a:t>
            </a:r>
          </a:p>
        </p:txBody>
      </p:sp>
      <p:sp>
        <p:nvSpPr>
          <p:cNvPr id="71" name="Oval 70"/>
          <p:cNvSpPr/>
          <p:nvPr/>
        </p:nvSpPr>
        <p:spPr>
          <a:xfrm>
            <a:off x="1485690" y="717616"/>
            <a:ext cx="1512168" cy="1512168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>
            <a:off x="216371" y="721175"/>
            <a:ext cx="201145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80467" y="721175"/>
            <a:ext cx="720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>
            <a:off x="1454807" y="1437696"/>
            <a:ext cx="720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05087" y="2231927"/>
            <a:ext cx="720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87332" y="722005"/>
            <a:ext cx="720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2961854" y="1434583"/>
            <a:ext cx="720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7294" y="751463"/>
            <a:ext cx="127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negative charge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AU" sz="1200" dirty="0"/>
              <a:t> enters uniform</a:t>
            </a:r>
          </a:p>
          <a:p>
            <a:r>
              <a:rPr lang="en-AU" sz="1200" dirty="0"/>
              <a:t>B-field</a:t>
            </a:r>
          </a:p>
        </p:txBody>
      </p:sp>
      <p:sp>
        <p:nvSpPr>
          <p:cNvPr id="81" name="Oval 80"/>
          <p:cNvSpPr/>
          <p:nvPr/>
        </p:nvSpPr>
        <p:spPr>
          <a:xfrm>
            <a:off x="2231376" y="14279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/>
          <p:cNvCxnSpPr>
            <a:endCxn id="81" idx="7"/>
          </p:cNvCxnSpPr>
          <p:nvPr/>
        </p:nvCxnSpPr>
        <p:spPr>
          <a:xfrm flipH="1">
            <a:off x="2270400" y="828117"/>
            <a:ext cx="353027" cy="6065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0382" y="2652548"/>
            <a:ext cx="3453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force  </a:t>
            </a:r>
            <a:r>
              <a:rPr lang="en-AU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dirty="0"/>
              <a:t> on charge always directed to centre of circle</a:t>
            </a:r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965995"/>
              </p:ext>
            </p:extLst>
          </p:nvPr>
        </p:nvGraphicFramePr>
        <p:xfrm>
          <a:off x="2446912" y="115154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4" imgW="164880" imgH="190440" progId="Equation.DSMT4">
                  <p:embed/>
                </p:oleObj>
              </mc:Choice>
              <mc:Fallback>
                <p:oleObj name="Equation" r:id="rId4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6912" y="1151548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30630" y="2880032"/>
            <a:ext cx="3358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Circular motion: Magnetic force = Centripetal force</a:t>
            </a:r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25150"/>
              </p:ext>
            </p:extLst>
          </p:nvPr>
        </p:nvGraphicFramePr>
        <p:xfrm>
          <a:off x="720382" y="3059168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6" imgW="2603160" imgH="419040" progId="Equation.DSMT4">
                  <p:embed/>
                </p:oleObj>
              </mc:Choice>
              <mc:Fallback>
                <p:oleObj name="Equation" r:id="rId6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382" y="3059168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Straight Connector 89"/>
          <p:cNvCxnSpPr>
            <a:stCxn id="81" idx="3"/>
          </p:cNvCxnSpPr>
          <p:nvPr/>
        </p:nvCxnSpPr>
        <p:spPr>
          <a:xfrm flipH="1">
            <a:off x="1537138" y="1467005"/>
            <a:ext cx="700933" cy="25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65615" y="1450840"/>
            <a:ext cx="2439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5846" y="445006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407" y="1423434"/>
            <a:ext cx="1451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/>
              <a:t>causes a change in direction, no change in speed since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/>
              <a:t>acts at right angle to </a:t>
            </a:r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603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026017" y="1150513"/>
            <a:ext cx="2236630" cy="1966174"/>
          </a:xfrm>
          <a:prstGeom prst="cub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11121" y="2627290"/>
            <a:ext cx="1751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11121" y="1150513"/>
            <a:ext cx="8586" cy="1481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6017" y="2622997"/>
            <a:ext cx="493690" cy="493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4917" y="259284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6103" y="295907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X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8678" y="119389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Z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19707" y="2627291"/>
            <a:ext cx="334851" cy="4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19707" y="2307567"/>
            <a:ext cx="0" cy="3111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286540" y="2622997"/>
            <a:ext cx="233167" cy="2382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279243" y="2811274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43" y="2811274"/>
                <a:ext cx="247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66785" y="2640859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85" y="2640859"/>
                <a:ext cx="25314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2862" y="2261311"/>
                <a:ext cx="277832" cy="23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62" y="2261311"/>
                <a:ext cx="277832" cy="238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34185" y="245434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O(0,0,0)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97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9" t="3807" r="14332" b="-1"/>
          <a:stretch/>
        </p:blipFill>
        <p:spPr>
          <a:xfrm>
            <a:off x="72981" y="141668"/>
            <a:ext cx="3318456" cy="31994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88901" y="1051775"/>
            <a:ext cx="274750" cy="510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28541" y="1562637"/>
            <a:ext cx="1060360" cy="807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88901" y="1562637"/>
            <a:ext cx="781319" cy="10431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549" y="1562637"/>
            <a:ext cx="2618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8901" y="266163"/>
            <a:ext cx="0" cy="259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4420" y="74380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P(1, 2)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4461" y="236000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Q(3, -4)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28540" y="2369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R(-4, -3)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65431" y="997092"/>
                <a:ext cx="32169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431" y="997092"/>
                <a:ext cx="321690" cy="230832"/>
              </a:xfrm>
              <a:prstGeom prst="rect">
                <a:avLst/>
              </a:prstGeom>
              <a:blipFill>
                <a:blip r:embed="rId3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25495" y="2431147"/>
                <a:ext cx="326756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95" y="2431147"/>
                <a:ext cx="326756" cy="240579"/>
              </a:xfrm>
              <a:prstGeom prst="rect">
                <a:avLst/>
              </a:prstGeom>
              <a:blipFill>
                <a:blip r:embed="rId4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6387" y="2058336"/>
                <a:ext cx="3238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87" y="2058336"/>
                <a:ext cx="323871" cy="230832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094963" y="1219200"/>
            <a:ext cx="141181" cy="343437"/>
          </a:xfrm>
          <a:custGeom>
            <a:avLst/>
            <a:gdLst>
              <a:gd name="connsiteX0" fmla="*/ 128789 w 141181"/>
              <a:gd name="connsiteY0" fmla="*/ 343437 h 343437"/>
              <a:gd name="connsiteX1" fmla="*/ 128789 w 141181"/>
              <a:gd name="connsiteY1" fmla="*/ 120203 h 343437"/>
              <a:gd name="connsiteX2" fmla="*/ 0 w 141181"/>
              <a:gd name="connsiteY2" fmla="*/ 0 h 34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181" h="343437">
                <a:moveTo>
                  <a:pt x="128789" y="343437"/>
                </a:moveTo>
                <a:cubicBezTo>
                  <a:pt x="139521" y="260439"/>
                  <a:pt x="150254" y="177442"/>
                  <a:pt x="128789" y="120203"/>
                </a:cubicBezTo>
                <a:cubicBezTo>
                  <a:pt x="107324" y="62964"/>
                  <a:pt x="53662" y="31482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12372" y="1324257"/>
                <a:ext cx="3332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72" y="1324257"/>
                <a:ext cx="333296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35069" y="1544166"/>
                <a:ext cx="338361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69" y="1544166"/>
                <a:ext cx="338361" cy="240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2103549" y="1554051"/>
            <a:ext cx="172807" cy="253284"/>
          </a:xfrm>
          <a:custGeom>
            <a:avLst/>
            <a:gdLst>
              <a:gd name="connsiteX0" fmla="*/ 60102 w 172807"/>
              <a:gd name="connsiteY0" fmla="*/ 0 h 253284"/>
              <a:gd name="connsiteX1" fmla="*/ 171719 w 172807"/>
              <a:gd name="connsiteY1" fmla="*/ 150253 h 253284"/>
              <a:gd name="connsiteX2" fmla="*/ 0 w 172807"/>
              <a:gd name="connsiteY2" fmla="*/ 253284 h 25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7" h="253284">
                <a:moveTo>
                  <a:pt x="60102" y="0"/>
                </a:moveTo>
                <a:cubicBezTo>
                  <a:pt x="120919" y="54019"/>
                  <a:pt x="181736" y="108039"/>
                  <a:pt x="171719" y="150253"/>
                </a:cubicBezTo>
                <a:cubicBezTo>
                  <a:pt x="161702" y="192467"/>
                  <a:pt x="80851" y="222875"/>
                  <a:pt x="0" y="253284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98015" y="1650643"/>
                <a:ext cx="33547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15" y="1650643"/>
                <a:ext cx="33547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9565" y="312807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8079" y="121633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536879" y="1562637"/>
            <a:ext cx="512439" cy="320011"/>
          </a:xfrm>
          <a:custGeom>
            <a:avLst/>
            <a:gdLst>
              <a:gd name="connsiteX0" fmla="*/ 442175 w 512439"/>
              <a:gd name="connsiteY0" fmla="*/ 0 h 320011"/>
              <a:gd name="connsiteX1" fmla="*/ 476518 w 512439"/>
              <a:gd name="connsiteY1" fmla="*/ 291921 h 320011"/>
              <a:gd name="connsiteX2" fmla="*/ 0 w 512439"/>
              <a:gd name="connsiteY2" fmla="*/ 291921 h 3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439" h="320011">
                <a:moveTo>
                  <a:pt x="442175" y="0"/>
                </a:moveTo>
                <a:cubicBezTo>
                  <a:pt x="496194" y="121633"/>
                  <a:pt x="550214" y="243267"/>
                  <a:pt x="476518" y="291921"/>
                </a:cubicBezTo>
                <a:cubicBezTo>
                  <a:pt x="402822" y="340575"/>
                  <a:pt x="201411" y="316248"/>
                  <a:pt x="0" y="291921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72779" y="135054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74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9" t="3807" r="14332" b="-1"/>
          <a:stretch/>
        </p:blipFill>
        <p:spPr>
          <a:xfrm>
            <a:off x="72981" y="141668"/>
            <a:ext cx="3318456" cy="31994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28541" y="1562637"/>
            <a:ext cx="1060360" cy="8070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88901" y="1562637"/>
            <a:ext cx="781319" cy="104318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549" y="1562637"/>
            <a:ext cx="2618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8901" y="266163"/>
            <a:ext cx="0" cy="259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9788" y="893265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P(1, 2)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4461" y="236000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Q(3, -4)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28540" y="2369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R(-4, -3)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16654" y="1934029"/>
                <a:ext cx="326756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54" y="1934029"/>
                <a:ext cx="326756" cy="240579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44717" y="1774726"/>
                <a:ext cx="3238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717" y="1774726"/>
                <a:ext cx="323871" cy="230832"/>
              </a:xfrm>
              <a:prstGeom prst="rect">
                <a:avLst/>
              </a:prstGeom>
              <a:blipFill>
                <a:blip r:embed="rId4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9565" y="312807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8079" y="121633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[m]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2779" y="135054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</a:t>
            </a:r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838322" y="2610118"/>
            <a:ext cx="1831898" cy="0"/>
          </a:xfrm>
          <a:prstGeom prst="line">
            <a:avLst/>
          </a:prstGeom>
          <a:ln>
            <a:solidFill>
              <a:srgbClr val="FF00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74513" y="2360002"/>
            <a:ext cx="0" cy="245823"/>
          </a:xfrm>
          <a:prstGeom prst="line">
            <a:avLst/>
          </a:prstGeom>
          <a:ln>
            <a:solidFill>
              <a:srgbClr val="FF00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28540" y="2360002"/>
            <a:ext cx="1823711" cy="245823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36810" y="2171025"/>
                <a:ext cx="382862" cy="240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0" y="2171025"/>
                <a:ext cx="382862" cy="240579"/>
              </a:xfrm>
              <a:prstGeom prst="rect">
                <a:avLst/>
              </a:prstGeom>
              <a:blipFill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clip art images tr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" y="437711"/>
            <a:ext cx="838784" cy="5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9519" y="654764"/>
            <a:ext cx="97124" cy="971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98" r="14277"/>
          <a:stretch/>
        </p:blipFill>
        <p:spPr>
          <a:xfrm>
            <a:off x="970208" y="199013"/>
            <a:ext cx="3172498" cy="3093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0474" y="601014"/>
            <a:ext cx="10278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1: </a:t>
            </a:r>
          </a:p>
          <a:p>
            <a:r>
              <a:rPr lang="en-AU" i="1" dirty="0"/>
              <a:t>t</a:t>
            </a:r>
            <a:r>
              <a:rPr lang="en-AU" dirty="0"/>
              <a:t> = 10 s</a:t>
            </a:r>
          </a:p>
          <a:p>
            <a:r>
              <a:rPr lang="en-AU" i="1" dirty="0"/>
              <a:t>x</a:t>
            </a:r>
            <a:r>
              <a:rPr lang="en-AU" dirty="0"/>
              <a:t> = 10 m, </a:t>
            </a:r>
            <a:r>
              <a:rPr lang="en-AU" i="1" dirty="0"/>
              <a:t>y</a:t>
            </a:r>
            <a:r>
              <a:rPr lang="en-AU" dirty="0"/>
              <a:t> = 20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9894" y="2042160"/>
            <a:ext cx="10615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2: </a:t>
            </a:r>
          </a:p>
          <a:p>
            <a:r>
              <a:rPr lang="en-AU" i="1" dirty="0"/>
              <a:t>t</a:t>
            </a:r>
            <a:r>
              <a:rPr lang="en-AU" dirty="0"/>
              <a:t> = 100 s</a:t>
            </a:r>
          </a:p>
          <a:p>
            <a:r>
              <a:rPr lang="en-AU" i="1" dirty="0"/>
              <a:t>x</a:t>
            </a:r>
            <a:r>
              <a:rPr lang="en-AU" dirty="0"/>
              <a:t> = 30 m, </a:t>
            </a:r>
            <a:r>
              <a:rPr lang="en-AU" i="1" dirty="0"/>
              <a:t>y</a:t>
            </a:r>
            <a:r>
              <a:rPr lang="en-AU" dirty="0"/>
              <a:t> = -40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73369" y="1837360"/>
            <a:ext cx="10967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3: </a:t>
            </a:r>
          </a:p>
          <a:p>
            <a:r>
              <a:rPr lang="en-AU" i="1" dirty="0"/>
              <a:t>t</a:t>
            </a:r>
            <a:r>
              <a:rPr lang="en-AU" dirty="0"/>
              <a:t> = 200 s</a:t>
            </a:r>
          </a:p>
          <a:p>
            <a:r>
              <a:rPr lang="en-AU" i="1" dirty="0"/>
              <a:t>x</a:t>
            </a:r>
            <a:r>
              <a:rPr lang="en-AU" dirty="0"/>
              <a:t> = -40 m, </a:t>
            </a:r>
            <a:r>
              <a:rPr lang="en-AU" i="1" dirty="0"/>
              <a:t>y</a:t>
            </a:r>
            <a:r>
              <a:rPr lang="en-AU" dirty="0"/>
              <a:t> = -30 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1807" y="1630141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O(0,0)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1412" y="1866323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>
            <a:off x="121108" y="1694606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74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clip art images tra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" y="437711"/>
            <a:ext cx="838784" cy="5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9519" y="654764"/>
            <a:ext cx="97124" cy="971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8798" r="14277"/>
          <a:stretch/>
        </p:blipFill>
        <p:spPr>
          <a:xfrm>
            <a:off x="970208" y="199013"/>
            <a:ext cx="3172498" cy="3093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8251" y="141001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O(0,0)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1412" y="1866323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>
            <a:off x="121108" y="1694606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2743200" y="1167685"/>
            <a:ext cx="248992" cy="4624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1630141"/>
            <a:ext cx="734096" cy="9842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68699" y="1630141"/>
            <a:ext cx="974502" cy="7524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37154"/>
              </p:ext>
            </p:extLst>
          </p:nvPr>
        </p:nvGraphicFramePr>
        <p:xfrm>
          <a:off x="3013746" y="651441"/>
          <a:ext cx="927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8" imgW="1523880" imgH="1041120" progId="Equation.DSMT4">
                  <p:embed/>
                </p:oleObj>
              </mc:Choice>
              <mc:Fallback>
                <p:oleObj name="Equation" r:id="rId8" imgW="15238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3746" y="651441"/>
                        <a:ext cx="927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11448"/>
              </p:ext>
            </p:extLst>
          </p:nvPr>
        </p:nvGraphicFramePr>
        <p:xfrm>
          <a:off x="2794663" y="1954228"/>
          <a:ext cx="966877" cy="64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0" imgW="1562040" imgH="1041120" progId="Equation.DSMT4">
                  <p:embed/>
                </p:oleObj>
              </mc:Choice>
              <mc:Fallback>
                <p:oleObj name="Equation" r:id="rId10" imgW="156204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663" y="1954228"/>
                        <a:ext cx="966877" cy="64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72130"/>
              </p:ext>
            </p:extLst>
          </p:nvPr>
        </p:nvGraphicFramePr>
        <p:xfrm>
          <a:off x="1585073" y="1872065"/>
          <a:ext cx="1055496" cy="66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12" imgW="1663560" imgH="1041120" progId="Equation.DSMT4">
                  <p:embed/>
                </p:oleObj>
              </mc:Choice>
              <mc:Fallback>
                <p:oleObj name="Equation" r:id="rId12" imgW="1663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5073" y="1872065"/>
                        <a:ext cx="1055496" cy="660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19"/>
          <p:cNvSpPr/>
          <p:nvPr/>
        </p:nvSpPr>
        <p:spPr>
          <a:xfrm>
            <a:off x="2863403" y="1433848"/>
            <a:ext cx="79099" cy="210355"/>
          </a:xfrm>
          <a:custGeom>
            <a:avLst/>
            <a:gdLst>
              <a:gd name="connsiteX0" fmla="*/ 47222 w 79099"/>
              <a:gd name="connsiteY0" fmla="*/ 210355 h 210355"/>
              <a:gd name="connsiteX1" fmla="*/ 77273 w 79099"/>
              <a:gd name="connsiteY1" fmla="*/ 90152 h 210355"/>
              <a:gd name="connsiteX2" fmla="*/ 0 w 79099"/>
              <a:gd name="connsiteY2" fmla="*/ 0 h 21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99" h="210355">
                <a:moveTo>
                  <a:pt x="47222" y="210355"/>
                </a:moveTo>
                <a:cubicBezTo>
                  <a:pt x="66182" y="167783"/>
                  <a:pt x="85143" y="125211"/>
                  <a:pt x="77273" y="90152"/>
                </a:cubicBezTo>
                <a:cubicBezTo>
                  <a:pt x="69403" y="55093"/>
                  <a:pt x="34701" y="27546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58956" y="1639910"/>
            <a:ext cx="541497" cy="267102"/>
          </a:xfrm>
          <a:custGeom>
            <a:avLst/>
            <a:gdLst>
              <a:gd name="connsiteX0" fmla="*/ 463640 w 463640"/>
              <a:gd name="connsiteY0" fmla="*/ 0 h 246835"/>
              <a:gd name="connsiteX1" fmla="*/ 343437 w 463640"/>
              <a:gd name="connsiteY1" fmla="*/ 236113 h 246835"/>
              <a:gd name="connsiteX2" fmla="*/ 0 w 463640"/>
              <a:gd name="connsiteY2" fmla="*/ 184597 h 24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640" h="246835">
                <a:moveTo>
                  <a:pt x="463640" y="0"/>
                </a:moveTo>
                <a:cubicBezTo>
                  <a:pt x="442175" y="102673"/>
                  <a:pt x="420710" y="205347"/>
                  <a:pt x="343437" y="236113"/>
                </a:cubicBezTo>
                <a:cubicBezTo>
                  <a:pt x="266164" y="266879"/>
                  <a:pt x="133082" y="225738"/>
                  <a:pt x="0" y="184597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854817" y="1644203"/>
            <a:ext cx="106870" cy="120203"/>
          </a:xfrm>
          <a:custGeom>
            <a:avLst/>
            <a:gdLst>
              <a:gd name="connsiteX0" fmla="*/ 103031 w 106870"/>
              <a:gd name="connsiteY0" fmla="*/ 0 h 120203"/>
              <a:gd name="connsiteX1" fmla="*/ 94445 w 106870"/>
              <a:gd name="connsiteY1" fmla="*/ 85859 h 120203"/>
              <a:gd name="connsiteX2" fmla="*/ 0 w 106870"/>
              <a:gd name="connsiteY2" fmla="*/ 120203 h 1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70" h="120203">
                <a:moveTo>
                  <a:pt x="103031" y="0"/>
                </a:moveTo>
                <a:cubicBezTo>
                  <a:pt x="107324" y="32912"/>
                  <a:pt x="111617" y="65825"/>
                  <a:pt x="94445" y="85859"/>
                </a:cubicBezTo>
                <a:cubicBezTo>
                  <a:pt x="77273" y="105893"/>
                  <a:pt x="38636" y="113048"/>
                  <a:pt x="0" y="120203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clip art images tra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" y="437711"/>
            <a:ext cx="838784" cy="5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9519" y="654764"/>
            <a:ext cx="97124" cy="971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8798" r="14277"/>
          <a:stretch/>
        </p:blipFill>
        <p:spPr>
          <a:xfrm>
            <a:off x="970208" y="199013"/>
            <a:ext cx="3172498" cy="309308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01412" y="1866323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>
            <a:off x="121108" y="1694606"/>
            <a:ext cx="3606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3" y="1860973"/>
                <a:ext cx="247760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7" y="1579190"/>
                <a:ext cx="25314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1777285" y="1167685"/>
            <a:ext cx="1214907" cy="1206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92192" y="1167685"/>
            <a:ext cx="485104" cy="1446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777285" y="2374006"/>
            <a:ext cx="1702158" cy="240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54553"/>
              </p:ext>
            </p:extLst>
          </p:nvPr>
        </p:nvGraphicFramePr>
        <p:xfrm>
          <a:off x="3300380" y="172127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8" imgW="330120" imgH="279360" progId="Equation.DSMT4">
                  <p:embed/>
                </p:oleObj>
              </mc:Choice>
              <mc:Fallback>
                <p:oleObj name="Equation" r:id="rId8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0380" y="1721273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5915"/>
              </p:ext>
            </p:extLst>
          </p:nvPr>
        </p:nvGraphicFramePr>
        <p:xfrm>
          <a:off x="1775138" y="1770845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0" imgW="330120" imgH="279360" progId="Equation.DSMT4">
                  <p:embed/>
                </p:oleObj>
              </mc:Choice>
              <mc:Fallback>
                <p:oleObj name="Equation" r:id="rId10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75138" y="1770845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20794"/>
              </p:ext>
            </p:extLst>
          </p:nvPr>
        </p:nvGraphicFramePr>
        <p:xfrm>
          <a:off x="2205305" y="2474711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12" imgW="330120" imgH="279360" progId="Equation.DSMT4">
                  <p:embed/>
                </p:oleObj>
              </mc:Choice>
              <mc:Fallback>
                <p:oleObj name="Equation" r:id="rId12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5305" y="2474711"/>
                        <a:ext cx="330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47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796</Words>
  <Application>Microsoft Office PowerPoint</Application>
  <PresentationFormat>Custom</PresentationFormat>
  <Paragraphs>280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Ian Cooper</cp:lastModifiedBy>
  <cp:revision>90</cp:revision>
  <dcterms:created xsi:type="dcterms:W3CDTF">2014-08-15T18:54:25Z</dcterms:created>
  <dcterms:modified xsi:type="dcterms:W3CDTF">2017-12-17T21:19:05Z</dcterms:modified>
</cp:coreProperties>
</file>