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5040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8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17" Type="http://schemas.openxmlformats.org/officeDocument/2006/relationships/image" Target="../media/image54.wmf"/><Relationship Id="rId2" Type="http://schemas.openxmlformats.org/officeDocument/2006/relationships/image" Target="../media/image39.wmf"/><Relationship Id="rId16" Type="http://schemas.openxmlformats.org/officeDocument/2006/relationships/image" Target="../media/image53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5" Type="http://schemas.openxmlformats.org/officeDocument/2006/relationships/image" Target="../media/image5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122363"/>
            <a:ext cx="4284266" cy="2387600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602038"/>
            <a:ext cx="3780235" cy="1655762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A07A-B7E0-46D6-9032-351442D6560A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3DDD-A948-4B20-A5CB-1A20443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A07A-B7E0-46D6-9032-351442D6560A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3DDD-A948-4B20-A5CB-1A20443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365125"/>
            <a:ext cx="108681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65125"/>
            <a:ext cx="319744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A07A-B7E0-46D6-9032-351442D6560A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3DDD-A948-4B20-A5CB-1A20443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A07A-B7E0-46D6-9032-351442D6560A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3DDD-A948-4B20-A5CB-1A20443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8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709740"/>
            <a:ext cx="4347270" cy="285273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4589465"/>
            <a:ext cx="4347270" cy="1500187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A07A-B7E0-46D6-9032-351442D6560A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3DDD-A948-4B20-A5CB-1A20443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825625"/>
            <a:ext cx="214213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825625"/>
            <a:ext cx="214213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A07A-B7E0-46D6-9032-351442D6560A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3DDD-A948-4B20-A5CB-1A20443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5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65127"/>
            <a:ext cx="43472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681163"/>
            <a:ext cx="2132288" cy="823912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505075"/>
            <a:ext cx="21322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681163"/>
            <a:ext cx="2142790" cy="823912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505075"/>
            <a:ext cx="214279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A07A-B7E0-46D6-9032-351442D6560A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3DDD-A948-4B20-A5CB-1A20443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A07A-B7E0-46D6-9032-351442D6560A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3DDD-A948-4B20-A5CB-1A20443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3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A07A-B7E0-46D6-9032-351442D6560A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3DDD-A948-4B20-A5CB-1A20443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3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57200"/>
            <a:ext cx="1625632" cy="1600200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987427"/>
            <a:ext cx="2551658" cy="487362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057400"/>
            <a:ext cx="1625632" cy="3811588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A07A-B7E0-46D6-9032-351442D6560A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3DDD-A948-4B20-A5CB-1A20443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6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57200"/>
            <a:ext cx="1625632" cy="1600200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987427"/>
            <a:ext cx="2551658" cy="487362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057400"/>
            <a:ext cx="1625632" cy="3811588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A07A-B7E0-46D6-9032-351442D6560A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3DDD-A948-4B20-A5CB-1A20443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7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365127"/>
            <a:ext cx="4347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825625"/>
            <a:ext cx="43472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6356352"/>
            <a:ext cx="1134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4A07A-B7E0-46D6-9032-351442D6560A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6356352"/>
            <a:ext cx="1701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6356352"/>
            <a:ext cx="1134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3DDD-A948-4B20-A5CB-1A20443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8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0" Type="http://schemas.openxmlformats.org/officeDocument/2006/relationships/image" Target="../media/image26.gif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11" Type="http://schemas.openxmlformats.org/officeDocument/2006/relationships/image" Target="../media/image33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37.wmf"/><Relationship Id="rId4" Type="http://schemas.openxmlformats.org/officeDocument/2006/relationships/image" Target="../media/image32.wmf"/><Relationship Id="rId9" Type="http://schemas.openxmlformats.org/officeDocument/2006/relationships/image" Target="../media/image31.png"/><Relationship Id="rId1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2.wmf"/><Relationship Id="rId18" Type="http://schemas.openxmlformats.org/officeDocument/2006/relationships/image" Target="../media/image44.wmf"/><Relationship Id="rId26" Type="http://schemas.openxmlformats.org/officeDocument/2006/relationships/image" Target="../media/image47.wmf"/><Relationship Id="rId39" Type="http://schemas.openxmlformats.org/officeDocument/2006/relationships/oleObject" Target="../embeddings/oleObject28.bin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51.wmf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38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53.png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46.wmf"/><Relationship Id="rId32" Type="http://schemas.openxmlformats.org/officeDocument/2006/relationships/image" Target="../media/image50.wmf"/><Relationship Id="rId37" Type="http://schemas.openxmlformats.org/officeDocument/2006/relationships/oleObject" Target="../embeddings/oleObject27.bin"/><Relationship Id="rId40" Type="http://schemas.openxmlformats.org/officeDocument/2006/relationships/image" Target="../media/image54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48.wmf"/><Relationship Id="rId36" Type="http://schemas.openxmlformats.org/officeDocument/2006/relationships/image" Target="../media/image52.wmf"/><Relationship Id="rId10" Type="http://schemas.openxmlformats.org/officeDocument/2006/relationships/image" Target="../media/image41.wmf"/><Relationship Id="rId19" Type="http://schemas.openxmlformats.org/officeDocument/2006/relationships/image" Target="../media/image30.png"/><Relationship Id="rId31" Type="http://schemas.openxmlformats.org/officeDocument/2006/relationships/oleObject" Target="../embeddings/oleObject24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6.bin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49.wmf"/><Relationship Id="rId35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hyperlink" Target="http://news.sina.com.cn/o/2017-10-15/doc-ifymvuyt0593205.shtml" TargetMode="External"/><Relationship Id="rId7" Type="http://schemas.openxmlformats.org/officeDocument/2006/relationships/hyperlink" Target="http://news.sina.com.cn/c/z/dilifenjindewunian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news.sina.com.cn/c/nd/2017-10-15/doc-ifymviyp1380801.shtml" TargetMode="External"/><Relationship Id="rId5" Type="http://schemas.openxmlformats.org/officeDocument/2006/relationships/hyperlink" Target="http://news.sina.com.cn/o/2017-10-15/doc-ifymuukv2117857.shtml" TargetMode="External"/><Relationship Id="rId4" Type="http://schemas.openxmlformats.org/officeDocument/2006/relationships/hyperlink" Target="http://news.sina.com.cn/c/z/xysjd/" TargetMode="External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 CLIP ART BRAIN">
            <a:extLst>
              <a:ext uri="{FF2B5EF4-FFF2-40B4-BE49-F238E27FC236}">
                <a16:creationId xmlns:a16="http://schemas.microsoft.com/office/drawing/2014/main" id="{4F694517-1B78-4E1E-B638-E49BEBF1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178" y="1088212"/>
            <a:ext cx="2240995" cy="177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dding Juice to the Brain by j4p4n">
            <a:extLst>
              <a:ext uri="{FF2B5EF4-FFF2-40B4-BE49-F238E27FC236}">
                <a16:creationId xmlns:a16="http://schemas.microsoft.com/office/drawing/2014/main" id="{0E9E26B3-75D7-4A8C-9AF9-A7820F301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2" y="1050426"/>
            <a:ext cx="1821014" cy="203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0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94F039-52E9-4796-97F7-8161BEDD2DE9}"/>
              </a:ext>
            </a:extLst>
          </p:cNvPr>
          <p:cNvGrpSpPr/>
          <p:nvPr/>
        </p:nvGrpSpPr>
        <p:grpSpPr>
          <a:xfrm>
            <a:off x="1730559" y="1224238"/>
            <a:ext cx="1617204" cy="1654988"/>
            <a:chOff x="1245799" y="861500"/>
            <a:chExt cx="2419359" cy="2584503"/>
          </a:xfrm>
        </p:grpSpPr>
        <p:pic>
          <p:nvPicPr>
            <p:cNvPr id="8200" name="Picture 8" descr="Image result for IMAGE CLIP ART BRAIN">
              <a:extLst>
                <a:ext uri="{FF2B5EF4-FFF2-40B4-BE49-F238E27FC236}">
                  <a16:creationId xmlns:a16="http://schemas.microsoft.com/office/drawing/2014/main" id="{6D345D13-9D79-40CA-954F-7DBA37DC8D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4" t="-1976" r="1073" b="34391"/>
            <a:stretch/>
          </p:blipFill>
          <p:spPr bwMode="auto">
            <a:xfrm flipH="1">
              <a:off x="1245799" y="861500"/>
              <a:ext cx="2419359" cy="2584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6" name="Picture 14" descr="Image result for clip art hooks">
              <a:extLst>
                <a:ext uri="{FF2B5EF4-FFF2-40B4-BE49-F238E27FC236}">
                  <a16:creationId xmlns:a16="http://schemas.microsoft.com/office/drawing/2014/main" id="{10BEF57D-6AA6-412B-9E3D-E6A5A35B23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80" r="26904"/>
            <a:stretch/>
          </p:blipFill>
          <p:spPr bwMode="auto">
            <a:xfrm rot="21215415">
              <a:off x="1927395" y="1409463"/>
              <a:ext cx="231099" cy="507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Image result for clip art hooks">
              <a:extLst>
                <a:ext uri="{FF2B5EF4-FFF2-40B4-BE49-F238E27FC236}">
                  <a16:creationId xmlns:a16="http://schemas.microsoft.com/office/drawing/2014/main" id="{0FE0CB0F-A32A-44B3-9677-8983284EB5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80" r="26904"/>
            <a:stretch/>
          </p:blipFill>
          <p:spPr bwMode="auto">
            <a:xfrm rot="2353840">
              <a:off x="2344291" y="1168898"/>
              <a:ext cx="231099" cy="507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Image result for clip art hooks">
              <a:extLst>
                <a:ext uri="{FF2B5EF4-FFF2-40B4-BE49-F238E27FC236}">
                  <a16:creationId xmlns:a16="http://schemas.microsoft.com/office/drawing/2014/main" id="{BA1CD3EA-D828-43D5-A7F9-F485F496A8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80" r="26904"/>
            <a:stretch/>
          </p:blipFill>
          <p:spPr bwMode="auto">
            <a:xfrm rot="1253600" flipH="1">
              <a:off x="3070996" y="1871428"/>
              <a:ext cx="138577" cy="412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4" descr="Image result for clip art hooks">
              <a:extLst>
                <a:ext uri="{FF2B5EF4-FFF2-40B4-BE49-F238E27FC236}">
                  <a16:creationId xmlns:a16="http://schemas.microsoft.com/office/drawing/2014/main" id="{CF3FC71F-6B1B-4BA2-A885-5ED8E66262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80" r="26904"/>
            <a:stretch/>
          </p:blipFill>
          <p:spPr bwMode="auto">
            <a:xfrm rot="21134158" flipH="1">
              <a:off x="2822874" y="1351253"/>
              <a:ext cx="138577" cy="412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 descr="Image result for clip art hooks">
              <a:extLst>
                <a:ext uri="{FF2B5EF4-FFF2-40B4-BE49-F238E27FC236}">
                  <a16:creationId xmlns:a16="http://schemas.microsoft.com/office/drawing/2014/main" id="{D150DC87-DA30-48CB-A8F8-D41881539E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80" r="26904"/>
            <a:stretch/>
          </p:blipFill>
          <p:spPr bwMode="auto">
            <a:xfrm rot="21215415">
              <a:off x="2623901" y="1788573"/>
              <a:ext cx="231099" cy="507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E171A6-41AE-4C71-B528-20DFF7832ADB}"/>
              </a:ext>
            </a:extLst>
          </p:cNvPr>
          <p:cNvSpPr txBox="1"/>
          <p:nvPr/>
        </p:nvSpPr>
        <p:spPr>
          <a:xfrm>
            <a:off x="1579418" y="196483"/>
            <a:ext cx="1642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7030A0"/>
                </a:solidFill>
              </a:rPr>
              <a:t>Newton’s 3</a:t>
            </a:r>
            <a:r>
              <a:rPr lang="en-AU" sz="1600" b="1" baseline="30000" dirty="0">
                <a:solidFill>
                  <a:srgbClr val="7030A0"/>
                </a:solidFill>
              </a:rPr>
              <a:t>rd</a:t>
            </a:r>
            <a:r>
              <a:rPr lang="en-AU" sz="1600" b="1" dirty="0">
                <a:solidFill>
                  <a:srgbClr val="7030A0"/>
                </a:solidFill>
              </a:rPr>
              <a:t> Law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8198" name="Picture 6" descr="Image result for clipart cannon doing">
            <a:extLst>
              <a:ext uri="{FF2B5EF4-FFF2-40B4-BE49-F238E27FC236}">
                <a16:creationId xmlns:a16="http://schemas.microsoft.com/office/drawing/2014/main" id="{64F04662-2DFB-4053-A29E-B9A3719DA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6" y="2182317"/>
            <a:ext cx="1509556" cy="74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clipart rotating water sprinkler">
            <a:extLst>
              <a:ext uri="{FF2B5EF4-FFF2-40B4-BE49-F238E27FC236}">
                <a16:creationId xmlns:a16="http://schemas.microsoft.com/office/drawing/2014/main" id="{E0D8C4B3-F38B-482E-A3D5-5F5422766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3" y="729628"/>
            <a:ext cx="1428055" cy="95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clip art rocket">
            <a:extLst>
              <a:ext uri="{FF2B5EF4-FFF2-40B4-BE49-F238E27FC236}">
                <a16:creationId xmlns:a16="http://schemas.microsoft.com/office/drawing/2014/main" id="{61488858-F7D7-42AD-BFF2-B8F8C1143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" t="5878" r="2299" b="7227"/>
          <a:stretch/>
        </p:blipFill>
        <p:spPr bwMode="auto">
          <a:xfrm rot="16397864">
            <a:off x="2826327" y="1320404"/>
            <a:ext cx="2418248" cy="95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Image result for clipart car accident">
            <a:extLst>
              <a:ext uri="{FF2B5EF4-FFF2-40B4-BE49-F238E27FC236}">
                <a16:creationId xmlns:a16="http://schemas.microsoft.com/office/drawing/2014/main" id="{EBB495A6-6CAD-4922-8669-24C664B46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t="28312" r="4044" b="18504"/>
          <a:stretch/>
        </p:blipFill>
        <p:spPr bwMode="auto">
          <a:xfrm flipH="1">
            <a:off x="173812" y="5010305"/>
            <a:ext cx="4617342" cy="92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2" name="Picture 20" descr="Image result for clip art truck">
            <a:extLst>
              <a:ext uri="{FF2B5EF4-FFF2-40B4-BE49-F238E27FC236}">
                <a16:creationId xmlns:a16="http://schemas.microsoft.com/office/drawing/2014/main" id="{326E0F80-E9AC-4AC7-8D47-D22D5AE6C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5" y="3177183"/>
            <a:ext cx="1994150" cy="152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Image result for clip art bee">
            <a:extLst>
              <a:ext uri="{FF2B5EF4-FFF2-40B4-BE49-F238E27FC236}">
                <a16:creationId xmlns:a16="http://schemas.microsoft.com/office/drawing/2014/main" id="{ECB883EA-F0F0-475B-8C9E-EA32BC19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48475" y="3735470"/>
            <a:ext cx="944405" cy="67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6" name="Picture 24" descr="Image result for clipart cannon doing">
            <a:extLst>
              <a:ext uri="{FF2B5EF4-FFF2-40B4-BE49-F238E27FC236}">
                <a16:creationId xmlns:a16="http://schemas.microsoft.com/office/drawing/2014/main" id="{3D824E47-12F6-4FDB-8A2A-00B20A9D5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4" r="4343" b="5893"/>
          <a:stretch/>
        </p:blipFill>
        <p:spPr bwMode="auto">
          <a:xfrm rot="20792853">
            <a:off x="84452" y="3687827"/>
            <a:ext cx="1981605" cy="9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8" name="Picture 26" descr="Image result for clip art cannon ball">
            <a:extLst>
              <a:ext uri="{FF2B5EF4-FFF2-40B4-BE49-F238E27FC236}">
                <a16:creationId xmlns:a16="http://schemas.microsoft.com/office/drawing/2014/main" id="{D3B9E04E-7724-4D61-886D-0D89EC58E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t="7181" r="9107" b="10214"/>
          <a:stretch/>
        </p:blipFill>
        <p:spPr bwMode="auto">
          <a:xfrm>
            <a:off x="1995054" y="3396860"/>
            <a:ext cx="332510" cy="33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59A0E5-5DD8-46D8-B656-C57F7A84F933}"/>
              </a:ext>
            </a:extLst>
          </p:cNvPr>
          <p:cNvSpPr txBox="1"/>
          <p:nvPr/>
        </p:nvSpPr>
        <p:spPr>
          <a:xfrm>
            <a:off x="695247" y="6181646"/>
            <a:ext cx="365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What story does each picture tell ???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F548CD-00D6-42D7-A709-D17384EEF742}"/>
              </a:ext>
            </a:extLst>
          </p:cNvPr>
          <p:cNvCxnSpPr/>
          <p:nvPr/>
        </p:nvCxnSpPr>
        <p:spPr>
          <a:xfrm>
            <a:off x="1299808" y="1496291"/>
            <a:ext cx="838830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C426D7-6622-4F28-9F18-302F3A60D264}"/>
              </a:ext>
            </a:extLst>
          </p:cNvPr>
          <p:cNvCxnSpPr/>
          <p:nvPr/>
        </p:nvCxnSpPr>
        <p:spPr>
          <a:xfrm flipV="1">
            <a:off x="1292251" y="1836357"/>
            <a:ext cx="1118440" cy="78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126F5E-22CF-493E-A57D-8C0FC5AC508A}"/>
              </a:ext>
            </a:extLst>
          </p:cNvPr>
          <p:cNvCxnSpPr>
            <a:endCxn id="11" idx="0"/>
          </p:cNvCxnSpPr>
          <p:nvPr/>
        </p:nvCxnSpPr>
        <p:spPr>
          <a:xfrm flipH="1">
            <a:off x="2644890" y="1292251"/>
            <a:ext cx="1194079" cy="16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644E07-89B1-4413-BF17-BD6FDD00699C}"/>
              </a:ext>
            </a:extLst>
          </p:cNvPr>
          <p:cNvCxnSpPr/>
          <p:nvPr/>
        </p:nvCxnSpPr>
        <p:spPr>
          <a:xfrm flipV="1">
            <a:off x="1337593" y="2093296"/>
            <a:ext cx="974857" cy="145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64DBF8-B239-47A8-B2AD-A9832EB0E6B4}"/>
              </a:ext>
            </a:extLst>
          </p:cNvPr>
          <p:cNvCxnSpPr/>
          <p:nvPr/>
        </p:nvCxnSpPr>
        <p:spPr>
          <a:xfrm flipV="1">
            <a:off x="2206651" y="2176423"/>
            <a:ext cx="453422" cy="276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962224-051D-4DF9-AD1B-2E8552EFC021}"/>
              </a:ext>
            </a:extLst>
          </p:cNvPr>
          <p:cNvCxnSpPr/>
          <p:nvPr/>
        </p:nvCxnSpPr>
        <p:spPr>
          <a:xfrm flipH="1" flipV="1">
            <a:off x="2879226" y="1828800"/>
            <a:ext cx="347624" cy="153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0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Clipart Devil">
            <a:extLst>
              <a:ext uri="{FF2B5EF4-FFF2-40B4-BE49-F238E27FC236}">
                <a16:creationId xmlns:a16="http://schemas.microsoft.com/office/drawing/2014/main" id="{FA017EC2-1897-4EEE-B465-6834ECD6B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366" y="951919"/>
            <a:ext cx="1634325" cy="175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BAD88-28CF-4407-86CF-863082490A2B}"/>
              </a:ext>
            </a:extLst>
          </p:cNvPr>
          <p:cNvSpPr txBox="1"/>
          <p:nvPr/>
        </p:nvSpPr>
        <p:spPr>
          <a:xfrm>
            <a:off x="597005" y="1534076"/>
            <a:ext cx="2501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 can you associate an electric current with the </a:t>
            </a:r>
            <a:r>
              <a:rPr lang="en-AU" b="1" i="1" dirty="0">
                <a:solidFill>
                  <a:srgbClr val="FF0000"/>
                </a:solidFill>
              </a:rPr>
              <a:t>devil</a:t>
            </a:r>
            <a:r>
              <a:rPr lang="en-AU" dirty="0"/>
              <a:t>?</a:t>
            </a:r>
            <a:endParaRPr lang="en-US" dirty="0"/>
          </a:p>
        </p:txBody>
      </p:sp>
      <p:pic>
        <p:nvPicPr>
          <p:cNvPr id="9224" name="Picture 8" descr="Image result for clipart teacher writing on board">
            <a:extLst>
              <a:ext uri="{FF2B5EF4-FFF2-40B4-BE49-F238E27FC236}">
                <a16:creationId xmlns:a16="http://schemas.microsoft.com/office/drawing/2014/main" id="{9E80A13B-AB2F-4302-B4F6-9557DB0FE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57" y="2759556"/>
            <a:ext cx="3256855" cy="31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94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38BB7E5-6705-4C87-8514-2D15739D1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169244"/>
              </p:ext>
            </p:extLst>
          </p:nvPr>
        </p:nvGraphicFramePr>
        <p:xfrm>
          <a:off x="880905" y="1346764"/>
          <a:ext cx="2400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3" imgW="2400120" imgH="291960" progId="Equation.DSMT4">
                  <p:embed/>
                </p:oleObj>
              </mc:Choice>
              <mc:Fallback>
                <p:oleObj name="Equation" r:id="rId3" imgW="2400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0905" y="1346764"/>
                        <a:ext cx="2400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C642FA-32E6-4D20-8109-3282133D9CF9}"/>
              </a:ext>
            </a:extLst>
          </p:cNvPr>
          <p:cNvCxnSpPr/>
          <p:nvPr/>
        </p:nvCxnSpPr>
        <p:spPr>
          <a:xfrm flipV="1">
            <a:off x="914400" y="1632317"/>
            <a:ext cx="370294" cy="46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4C0905-275F-41E5-BAB0-5A3E914AE91B}"/>
              </a:ext>
            </a:extLst>
          </p:cNvPr>
          <p:cNvSpPr txBox="1"/>
          <p:nvPr/>
        </p:nvSpPr>
        <p:spPr>
          <a:xfrm>
            <a:off x="309838" y="2123524"/>
            <a:ext cx="1541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name of physical quantity is often not necessary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83415-FF5B-4C03-B0D9-DBD224115BBF}"/>
              </a:ext>
            </a:extLst>
          </p:cNvPr>
          <p:cNvSpPr txBox="1"/>
          <p:nvPr/>
        </p:nvSpPr>
        <p:spPr>
          <a:xfrm>
            <a:off x="2660072" y="2063068"/>
            <a:ext cx="1455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must include unit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320E5B-36D1-4BED-A553-1B56A3BA922E}"/>
              </a:ext>
            </a:extLst>
          </p:cNvPr>
          <p:cNvCxnSpPr/>
          <p:nvPr/>
        </p:nvCxnSpPr>
        <p:spPr>
          <a:xfrm flipH="1" flipV="1">
            <a:off x="2796099" y="1654988"/>
            <a:ext cx="430751" cy="37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1607BBB-2B67-4024-9677-DEFE753D9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295953"/>
              </p:ext>
            </p:extLst>
          </p:nvPr>
        </p:nvGraphicFramePr>
        <p:xfrm>
          <a:off x="2080950" y="2815556"/>
          <a:ext cx="635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5" imgW="634680" imgH="241200" progId="Equation.DSMT4">
                  <p:embed/>
                </p:oleObj>
              </mc:Choice>
              <mc:Fallback>
                <p:oleObj name="Equation" r:id="rId5" imgW="634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0950" y="2815556"/>
                        <a:ext cx="635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79FC243-5A5D-4AE4-856B-62B6D6D4FD1F}"/>
              </a:ext>
            </a:extLst>
          </p:cNvPr>
          <p:cNvSpPr txBox="1"/>
          <p:nvPr/>
        </p:nvSpPr>
        <p:spPr>
          <a:xfrm>
            <a:off x="740588" y="3325091"/>
            <a:ext cx="1919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show unknown values ?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4E6F1-94EB-41EC-A9AA-50D3775EB286}"/>
              </a:ext>
            </a:extLst>
          </p:cNvPr>
          <p:cNvCxnSpPr>
            <a:stCxn id="12" idx="0"/>
          </p:cNvCxnSpPr>
          <p:nvPr/>
        </p:nvCxnSpPr>
        <p:spPr>
          <a:xfrm flipV="1">
            <a:off x="1700531" y="3075709"/>
            <a:ext cx="460778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77A8C2-06EC-4268-922E-1AE18779BA26}"/>
              </a:ext>
            </a:extLst>
          </p:cNvPr>
          <p:cNvCxnSpPr>
            <a:stCxn id="8" idx="2"/>
          </p:cNvCxnSpPr>
          <p:nvPr/>
        </p:nvCxnSpPr>
        <p:spPr>
          <a:xfrm flipH="1">
            <a:off x="2758314" y="2370845"/>
            <a:ext cx="629490" cy="48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8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1048491-8C9C-45D2-8351-09DC96C95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465468"/>
              </p:ext>
            </p:extLst>
          </p:nvPr>
        </p:nvGraphicFramePr>
        <p:xfrm>
          <a:off x="998538" y="590394"/>
          <a:ext cx="1485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Equation" r:id="rId3" imgW="1485720" imgH="1562040" progId="Equation.DSMT4">
                  <p:embed/>
                </p:oleObj>
              </mc:Choice>
              <mc:Fallback>
                <p:oleObj name="Equation" r:id="rId3" imgW="148572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538" y="590394"/>
                        <a:ext cx="14859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64E733-A2C0-4C96-BDDE-28A906E0B0FD}"/>
              </a:ext>
            </a:extLst>
          </p:cNvPr>
          <p:cNvSpPr txBox="1"/>
          <p:nvPr/>
        </p:nvSpPr>
        <p:spPr>
          <a:xfrm>
            <a:off x="0" y="196484"/>
            <a:ext cx="4953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known and unknown values clearly presented (symbol value unit)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D4C34B-A735-426B-B1C6-EEE4B12287EC}"/>
              </a:ext>
            </a:extLst>
          </p:cNvPr>
          <p:cNvCxnSpPr>
            <a:cxnSpLocks/>
          </p:cNvCxnSpPr>
          <p:nvPr/>
        </p:nvCxnSpPr>
        <p:spPr>
          <a:xfrm>
            <a:off x="589448" y="551664"/>
            <a:ext cx="279610" cy="44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7F2DC2-F066-44CE-A5CC-C117C4EFB95D}"/>
              </a:ext>
            </a:extLst>
          </p:cNvPr>
          <p:cNvSpPr txBox="1"/>
          <p:nvPr/>
        </p:nvSpPr>
        <p:spPr>
          <a:xfrm>
            <a:off x="2735643" y="597006"/>
            <a:ext cx="1596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7030A0"/>
                </a:solidFill>
              </a:rPr>
              <a:t>5 significant figures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EF28A-6906-4961-A720-F003A7875AD6}"/>
              </a:ext>
            </a:extLst>
          </p:cNvPr>
          <p:cNvSpPr txBox="1"/>
          <p:nvPr/>
        </p:nvSpPr>
        <p:spPr>
          <a:xfrm>
            <a:off x="2729345" y="900546"/>
            <a:ext cx="51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7030A0"/>
                </a:solidFill>
              </a:rPr>
              <a:t>4 </a:t>
            </a:r>
            <a:r>
              <a:rPr lang="en-AU" sz="1400" dirty="0" err="1">
                <a:solidFill>
                  <a:srgbClr val="7030A0"/>
                </a:solidFill>
              </a:rPr>
              <a:t>s.f.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C79A2-A267-4F55-A235-BB273058647C}"/>
              </a:ext>
            </a:extLst>
          </p:cNvPr>
          <p:cNvSpPr txBox="1"/>
          <p:nvPr/>
        </p:nvSpPr>
        <p:spPr>
          <a:xfrm>
            <a:off x="2738161" y="1211643"/>
            <a:ext cx="51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7030A0"/>
                </a:solidFill>
              </a:rPr>
              <a:t>3 </a:t>
            </a:r>
            <a:r>
              <a:rPr lang="en-AU" sz="1400" dirty="0" err="1">
                <a:solidFill>
                  <a:srgbClr val="7030A0"/>
                </a:solidFill>
              </a:rPr>
              <a:t>s.f.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B3834-15F1-4172-8EFB-519EE2EF96F0}"/>
              </a:ext>
            </a:extLst>
          </p:cNvPr>
          <p:cNvSpPr txBox="1"/>
          <p:nvPr/>
        </p:nvSpPr>
        <p:spPr>
          <a:xfrm>
            <a:off x="2580722" y="1575639"/>
            <a:ext cx="190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7030A0"/>
                </a:solidFill>
              </a:rPr>
              <a:t>answers have at most 3 significant figures.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E5BF8F-CB6E-49C3-B931-1E368DF15648}"/>
              </a:ext>
            </a:extLst>
          </p:cNvPr>
          <p:cNvSpPr/>
          <p:nvPr/>
        </p:nvSpPr>
        <p:spPr>
          <a:xfrm>
            <a:off x="1246909" y="627234"/>
            <a:ext cx="272053" cy="256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6D4148-3DCD-43FA-85B5-1416404C200B}"/>
              </a:ext>
            </a:extLst>
          </p:cNvPr>
          <p:cNvSpPr/>
          <p:nvPr/>
        </p:nvSpPr>
        <p:spPr>
          <a:xfrm>
            <a:off x="1285954" y="1278398"/>
            <a:ext cx="272053" cy="256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DF1730-C8F1-4761-B80F-3A60CDF66E2A}"/>
              </a:ext>
            </a:extLst>
          </p:cNvPr>
          <p:cNvCxnSpPr>
            <a:endCxn id="2" idx="3"/>
          </p:cNvCxnSpPr>
          <p:nvPr/>
        </p:nvCxnSpPr>
        <p:spPr>
          <a:xfrm flipV="1">
            <a:off x="453421" y="846545"/>
            <a:ext cx="833329" cy="1254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4EAE5D-9EC9-4C13-B2A0-C395BA2CE08D}"/>
              </a:ext>
            </a:extLst>
          </p:cNvPr>
          <p:cNvCxnSpPr>
            <a:cxnSpLocks/>
          </p:cNvCxnSpPr>
          <p:nvPr/>
        </p:nvCxnSpPr>
        <p:spPr>
          <a:xfrm flipV="1">
            <a:off x="468536" y="1512823"/>
            <a:ext cx="864816" cy="572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8DF3DA-B280-4CFF-9D82-21BDDFDEBCC1}"/>
              </a:ext>
            </a:extLst>
          </p:cNvPr>
          <p:cNvSpPr txBox="1"/>
          <p:nvPr/>
        </p:nvSpPr>
        <p:spPr>
          <a:xfrm>
            <a:off x="226710" y="2131082"/>
            <a:ext cx="225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signs are important: need reference frame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308D6D-E16D-4BF5-837B-BF6C629B064A}"/>
              </a:ext>
            </a:extLst>
          </p:cNvPr>
          <p:cNvGrpSpPr/>
          <p:nvPr/>
        </p:nvGrpSpPr>
        <p:grpSpPr>
          <a:xfrm>
            <a:off x="165487" y="2573637"/>
            <a:ext cx="1085665" cy="1061649"/>
            <a:chOff x="386791" y="2229104"/>
            <a:chExt cx="1085665" cy="106164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AFA7F0-9CFC-493B-A4E6-443CD1B97A90}"/>
                </a:ext>
              </a:extLst>
            </p:cNvPr>
            <p:cNvCxnSpPr/>
            <p:nvPr/>
          </p:nvCxnSpPr>
          <p:spPr>
            <a:xfrm>
              <a:off x="638048" y="2288032"/>
              <a:ext cx="0" cy="910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C9E088-12FD-483F-967F-322478B536B7}"/>
                </a:ext>
              </a:extLst>
            </p:cNvPr>
            <p:cNvCxnSpPr/>
            <p:nvPr/>
          </p:nvCxnSpPr>
          <p:spPr>
            <a:xfrm rot="16200000">
              <a:off x="948944" y="2562352"/>
              <a:ext cx="0" cy="910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1A27347-D0CA-4CE3-B0CD-7AF414BB71B1}"/>
                </a:ext>
              </a:extLst>
            </p:cNvPr>
            <p:cNvGrpSpPr/>
            <p:nvPr/>
          </p:nvGrpSpPr>
          <p:grpSpPr>
            <a:xfrm>
              <a:off x="386791" y="2648718"/>
              <a:ext cx="617818" cy="590191"/>
              <a:chOff x="468071" y="1425454"/>
              <a:chExt cx="617818" cy="590191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0C24CD7-1B87-4365-B89D-AEC0FCD7D0F3}"/>
                  </a:ext>
                </a:extLst>
              </p:cNvPr>
              <p:cNvCxnSpPr/>
              <p:nvPr/>
            </p:nvCxnSpPr>
            <p:spPr>
              <a:xfrm>
                <a:off x="725281" y="1798291"/>
                <a:ext cx="360608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D9B1A67-5418-4630-BDDE-7BB41B49268E}"/>
                  </a:ext>
                </a:extLst>
              </p:cNvPr>
              <p:cNvCxnSpPr/>
              <p:nvPr/>
            </p:nvCxnSpPr>
            <p:spPr>
              <a:xfrm rot="16200000">
                <a:off x="540913" y="1618446"/>
                <a:ext cx="360608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F72BA06-86B5-468A-BC24-B4FB09F05937}"/>
                      </a:ext>
                    </a:extLst>
                  </p:cNvPr>
                  <p:cNvSpPr/>
                  <p:nvPr/>
                </p:nvSpPr>
                <p:spPr>
                  <a:xfrm>
                    <a:off x="810514" y="1784813"/>
                    <a:ext cx="247760" cy="2308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514" y="1784813"/>
                    <a:ext cx="247760" cy="2308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0526" r="-27500" b="-394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FE124B36-52C3-4542-941F-F21A249D88E4}"/>
                      </a:ext>
                    </a:extLst>
                  </p:cNvPr>
                  <p:cNvSpPr/>
                  <p:nvPr/>
                </p:nvSpPr>
                <p:spPr>
                  <a:xfrm>
                    <a:off x="468071" y="1425454"/>
                    <a:ext cx="253146" cy="2308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071" y="1425454"/>
                    <a:ext cx="253146" cy="2308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10811" r="-30952" b="-729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44FA75-563D-4C33-B856-C1E0FC3831FF}"/>
                </a:ext>
              </a:extLst>
            </p:cNvPr>
            <p:cNvSpPr txBox="1"/>
            <p:nvPr/>
          </p:nvSpPr>
          <p:spPr>
            <a:xfrm>
              <a:off x="1194816" y="2982976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X</a:t>
              </a:r>
              <a:endParaRPr 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5CE88C-E7D8-4C0A-B1A8-B73E2071B285}"/>
                </a:ext>
              </a:extLst>
            </p:cNvPr>
            <p:cNvSpPr txBox="1"/>
            <p:nvPr/>
          </p:nvSpPr>
          <p:spPr>
            <a:xfrm>
              <a:off x="408432" y="2229104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Y</a:t>
              </a:r>
              <a:endParaRPr lang="en-US" sz="14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5011B5-CE32-4086-9782-5CAB6740E7DD}"/>
              </a:ext>
            </a:extLst>
          </p:cNvPr>
          <p:cNvCxnSpPr>
            <a:cxnSpLocks/>
          </p:cNvCxnSpPr>
          <p:nvPr/>
        </p:nvCxnSpPr>
        <p:spPr>
          <a:xfrm flipH="1">
            <a:off x="619676" y="2644959"/>
            <a:ext cx="400522" cy="513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70CE8D-3709-408D-961B-4736B2243309}"/>
              </a:ext>
            </a:extLst>
          </p:cNvPr>
          <p:cNvSpPr/>
          <p:nvPr/>
        </p:nvSpPr>
        <p:spPr>
          <a:xfrm>
            <a:off x="2720529" y="2879228"/>
            <a:ext cx="1435835" cy="1005084"/>
          </a:xfrm>
          <a:custGeom>
            <a:avLst/>
            <a:gdLst>
              <a:gd name="connsiteX0" fmla="*/ 0 w 1435835"/>
              <a:gd name="connsiteY0" fmla="*/ 0 h 748145"/>
              <a:gd name="connsiteX1" fmla="*/ 725475 w 1435835"/>
              <a:gd name="connsiteY1" fmla="*/ 7557 h 748145"/>
              <a:gd name="connsiteX2" fmla="*/ 717918 w 1435835"/>
              <a:gd name="connsiteY2" fmla="*/ 748145 h 748145"/>
              <a:gd name="connsiteX3" fmla="*/ 1435835 w 1435835"/>
              <a:gd name="connsiteY3" fmla="*/ 740588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835" h="748145">
                <a:moveTo>
                  <a:pt x="0" y="0"/>
                </a:moveTo>
                <a:lnTo>
                  <a:pt x="725475" y="7557"/>
                </a:lnTo>
                <a:lnTo>
                  <a:pt x="717918" y="748145"/>
                </a:lnTo>
                <a:lnTo>
                  <a:pt x="1435835" y="740588"/>
                </a:ln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C9A0D-1938-4B97-96FE-CA946BB65778}"/>
              </a:ext>
            </a:extLst>
          </p:cNvPr>
          <p:cNvSpPr txBox="1"/>
          <p:nvPr/>
        </p:nvSpPr>
        <p:spPr>
          <a:xfrm>
            <a:off x="60455" y="3619814"/>
            <a:ext cx="3128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using </a:t>
            </a:r>
            <a:r>
              <a:rPr lang="en-AU" sz="1400" b="1" dirty="0">
                <a:solidFill>
                  <a:srgbClr val="FF0000"/>
                </a:solidFill>
              </a:rPr>
              <a:t>unit vectors </a:t>
            </a:r>
            <a:r>
              <a:rPr lang="en-AU" sz="1400" dirty="0"/>
              <a:t>makes physics simpler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7FBBD-705F-4E95-8963-C839AA5620AE}"/>
              </a:ext>
            </a:extLst>
          </p:cNvPr>
          <p:cNvSpPr txBox="1"/>
          <p:nvPr/>
        </p:nvSpPr>
        <p:spPr>
          <a:xfrm>
            <a:off x="1697475" y="2425805"/>
            <a:ext cx="3342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Use diagrams to clarify meaning of symbols</a:t>
            </a:r>
            <a:endParaRPr lang="en-US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73034F-E80B-47A4-8DD5-D0F35F60F8F4}"/>
              </a:ext>
            </a:extLst>
          </p:cNvPr>
          <p:cNvSpPr/>
          <p:nvPr/>
        </p:nvSpPr>
        <p:spPr>
          <a:xfrm>
            <a:off x="3279749" y="2750757"/>
            <a:ext cx="272053" cy="2342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021A1-9600-47C4-A6F4-DE351BC2F2E5}"/>
              </a:ext>
            </a:extLst>
          </p:cNvPr>
          <p:cNvSpPr txBox="1"/>
          <p:nvPr/>
        </p:nvSpPr>
        <p:spPr>
          <a:xfrm>
            <a:off x="1881699" y="3128607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Origin </a:t>
            </a:r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400" dirty="0"/>
              <a:t> = 0, </a:t>
            </a:r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U" sz="1400" dirty="0"/>
              <a:t> = 0</a:t>
            </a:r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789A4D-6131-468B-80F7-DCC78F4960A3}"/>
              </a:ext>
            </a:extLst>
          </p:cNvPr>
          <p:cNvCxnSpPr>
            <a:cxnSpLocks/>
            <a:stCxn id="28" idx="0"/>
            <a:endCxn id="15" idx="3"/>
          </p:cNvCxnSpPr>
          <p:nvPr/>
        </p:nvCxnSpPr>
        <p:spPr>
          <a:xfrm flipV="1">
            <a:off x="2585578" y="2950717"/>
            <a:ext cx="734012" cy="177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BCE84A-4F73-4E53-B637-F00BAC7D07A5}"/>
              </a:ext>
            </a:extLst>
          </p:cNvPr>
          <p:cNvCxnSpPr/>
          <p:nvPr/>
        </p:nvCxnSpPr>
        <p:spPr>
          <a:xfrm flipV="1">
            <a:off x="4322618" y="2803656"/>
            <a:ext cx="0" cy="45342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00A5A758-B84B-4662-826D-6E2DFD9F3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438369"/>
              </p:ext>
            </p:extLst>
          </p:nvPr>
        </p:nvGraphicFramePr>
        <p:xfrm>
          <a:off x="4373458" y="2903511"/>
          <a:ext cx="584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Equation" r:id="rId10" imgW="583920" imgH="291960" progId="Equation.DSMT4">
                  <p:embed/>
                </p:oleObj>
              </mc:Choice>
              <mc:Fallback>
                <p:oleObj name="Equation" r:id="rId10" imgW="5839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73458" y="2903511"/>
                        <a:ext cx="584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7B3AEC-4AEE-491A-9A3C-A21D937F8724}"/>
              </a:ext>
            </a:extLst>
          </p:cNvPr>
          <p:cNvCxnSpPr>
            <a:cxnSpLocks/>
          </p:cNvCxnSpPr>
          <p:nvPr/>
        </p:nvCxnSpPr>
        <p:spPr>
          <a:xfrm>
            <a:off x="3998925" y="3309977"/>
            <a:ext cx="0" cy="55292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21D45CA3-A8EF-4449-8366-BC8D25566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17352"/>
              </p:ext>
            </p:extLst>
          </p:nvPr>
        </p:nvGraphicFramePr>
        <p:xfrm>
          <a:off x="4132263" y="3343275"/>
          <a:ext cx="571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12" imgW="571320" imgH="291960" progId="Equation.DSMT4">
                  <p:embed/>
                </p:oleObj>
              </mc:Choice>
              <mc:Fallback>
                <p:oleObj name="Equation" r:id="rId12" imgW="571320" imgH="29196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00A5A758-B84B-4662-826D-6E2DFD9F32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32263" y="3343275"/>
                        <a:ext cx="571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A0D936-EB41-44B8-AC31-BB748D10B272}"/>
              </a:ext>
            </a:extLst>
          </p:cNvPr>
          <p:cNvCxnSpPr/>
          <p:nvPr/>
        </p:nvCxnSpPr>
        <p:spPr>
          <a:xfrm>
            <a:off x="3702942" y="2909455"/>
            <a:ext cx="0" cy="95974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1E34C5E5-2C68-422D-BA9C-47F512671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45196"/>
              </p:ext>
            </p:extLst>
          </p:nvPr>
        </p:nvGraphicFramePr>
        <p:xfrm>
          <a:off x="3491176" y="3004469"/>
          <a:ext cx="571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14" imgW="571320" imgH="291960" progId="Equation.DSMT4">
                  <p:embed/>
                </p:oleObj>
              </mc:Choice>
              <mc:Fallback>
                <p:oleObj name="Equation" r:id="rId14" imgW="571320" imgH="29196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21D45CA3-A8EF-4449-8366-BC8D255662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91176" y="3004469"/>
                        <a:ext cx="571500" cy="292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A5187DC7-011B-4192-99CF-F5E06E06E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222561"/>
              </p:ext>
            </p:extLst>
          </p:nvPr>
        </p:nvGraphicFramePr>
        <p:xfrm>
          <a:off x="415466" y="4034179"/>
          <a:ext cx="3784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quation" r:id="rId16" imgW="3784320" imgH="1295280" progId="Equation.DSMT4">
                  <p:embed/>
                </p:oleObj>
              </mc:Choice>
              <mc:Fallback>
                <p:oleObj name="Equation" r:id="rId16" imgW="378432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5466" y="4034179"/>
                        <a:ext cx="37846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80C0C803-AE38-4CE4-9136-F315A4D63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50352"/>
              </p:ext>
            </p:extLst>
          </p:nvPr>
        </p:nvGraphicFramePr>
        <p:xfrm>
          <a:off x="458762" y="5732673"/>
          <a:ext cx="342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quation" r:id="rId18" imgW="3429000" imgH="965160" progId="Equation.DSMT4">
                  <p:embed/>
                </p:oleObj>
              </mc:Choice>
              <mc:Fallback>
                <p:oleObj name="Equation" r:id="rId18" imgW="34290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8762" y="5732673"/>
                        <a:ext cx="34290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79D8E6DA-8AB2-476D-828C-103AB32ECB28}"/>
              </a:ext>
            </a:extLst>
          </p:cNvPr>
          <p:cNvSpPr txBox="1"/>
          <p:nvPr/>
        </p:nvSpPr>
        <p:spPr>
          <a:xfrm>
            <a:off x="2682744" y="5048092"/>
            <a:ext cx="215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7030A0"/>
                </a:solidFill>
              </a:rPr>
              <a:t>units always after numbers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1685E4-385A-4620-B4EE-3BDEDC929238}"/>
              </a:ext>
            </a:extLst>
          </p:cNvPr>
          <p:cNvCxnSpPr>
            <a:cxnSpLocks/>
          </p:cNvCxnSpPr>
          <p:nvPr/>
        </p:nvCxnSpPr>
        <p:spPr>
          <a:xfrm flipV="1">
            <a:off x="3891868" y="4708026"/>
            <a:ext cx="173811" cy="38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791C49-A8CA-4AD4-9288-6D5996005159}"/>
              </a:ext>
            </a:extLst>
          </p:cNvPr>
          <p:cNvCxnSpPr/>
          <p:nvPr/>
        </p:nvCxnSpPr>
        <p:spPr>
          <a:xfrm flipH="1">
            <a:off x="3619815" y="5388159"/>
            <a:ext cx="143583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D8B28B9-1EE1-4D7C-B84E-7715436DA6CA}"/>
              </a:ext>
            </a:extLst>
          </p:cNvPr>
          <p:cNvSpPr txBox="1"/>
          <p:nvPr/>
        </p:nvSpPr>
        <p:spPr>
          <a:xfrm>
            <a:off x="2629845" y="6068291"/>
            <a:ext cx="230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7030A0"/>
                </a:solidFill>
              </a:rPr>
              <a:t>final answer correct number of significant figures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E6FA67-2508-4755-A9CA-F8BDEE455308}"/>
              </a:ext>
            </a:extLst>
          </p:cNvPr>
          <p:cNvCxnSpPr>
            <a:cxnSpLocks/>
          </p:cNvCxnSpPr>
          <p:nvPr/>
        </p:nvCxnSpPr>
        <p:spPr>
          <a:xfrm flipH="1">
            <a:off x="2085739" y="6302559"/>
            <a:ext cx="619676" cy="13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4733F4-5064-466F-A8B7-44893C867DB4}"/>
              </a:ext>
            </a:extLst>
          </p:cNvPr>
          <p:cNvCxnSpPr>
            <a:cxnSpLocks/>
          </p:cNvCxnSpPr>
          <p:nvPr/>
        </p:nvCxnSpPr>
        <p:spPr>
          <a:xfrm flipH="1" flipV="1">
            <a:off x="1723002" y="5297474"/>
            <a:ext cx="989970" cy="99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7BD0F9-2C7E-43DF-9234-A7DB106BB09E}"/>
              </a:ext>
            </a:extLst>
          </p:cNvPr>
          <p:cNvSpPr txBox="1"/>
          <p:nvPr/>
        </p:nvSpPr>
        <p:spPr>
          <a:xfrm>
            <a:off x="0" y="5456172"/>
            <a:ext cx="142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7030A0"/>
                </a:solidFill>
              </a:rPr>
              <a:t>scalar quantities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B57CC8-7662-436E-B9E3-A08F98DC0D30}"/>
              </a:ext>
            </a:extLst>
          </p:cNvPr>
          <p:cNvCxnSpPr>
            <a:cxnSpLocks/>
          </p:cNvCxnSpPr>
          <p:nvPr/>
        </p:nvCxnSpPr>
        <p:spPr>
          <a:xfrm>
            <a:off x="143583" y="5743339"/>
            <a:ext cx="302281" cy="81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3EC108-0A1A-4AED-A053-E17E4A101C86}"/>
              </a:ext>
            </a:extLst>
          </p:cNvPr>
          <p:cNvCxnSpPr>
            <a:cxnSpLocks/>
          </p:cNvCxnSpPr>
          <p:nvPr/>
        </p:nvCxnSpPr>
        <p:spPr>
          <a:xfrm flipV="1">
            <a:off x="196483" y="5342817"/>
            <a:ext cx="181368" cy="17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6324558-A318-4689-A100-94858EA68107}"/>
              </a:ext>
            </a:extLst>
          </p:cNvPr>
          <p:cNvSpPr txBox="1"/>
          <p:nvPr/>
        </p:nvSpPr>
        <p:spPr>
          <a:xfrm>
            <a:off x="1728765" y="3990109"/>
            <a:ext cx="3311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0000FF"/>
                </a:solidFill>
              </a:rPr>
              <a:t>use ( ) not x signs – no units with numbers</a:t>
            </a:r>
            <a:endParaRPr 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55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28F958-C211-4670-9791-A8919E0ED4E0}"/>
              </a:ext>
            </a:extLst>
          </p:cNvPr>
          <p:cNvSpPr/>
          <p:nvPr/>
        </p:nvSpPr>
        <p:spPr>
          <a:xfrm>
            <a:off x="1700330" y="733033"/>
            <a:ext cx="196482" cy="1964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A03892-2F76-4ACE-8041-8904C3DAA04B}"/>
              </a:ext>
            </a:extLst>
          </p:cNvPr>
          <p:cNvSpPr/>
          <p:nvPr/>
        </p:nvSpPr>
        <p:spPr>
          <a:xfrm>
            <a:off x="3137425" y="726735"/>
            <a:ext cx="196482" cy="1964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81F1EBE-CCD9-405F-BCF2-6C22A282C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269359"/>
              </p:ext>
            </p:extLst>
          </p:nvPr>
        </p:nvGraphicFramePr>
        <p:xfrm>
          <a:off x="1105517" y="597413"/>
          <a:ext cx="469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" name="Equation" r:id="rId3" imgW="469800" imgH="279360" progId="Equation.DSMT4">
                  <p:embed/>
                </p:oleObj>
              </mc:Choice>
              <mc:Fallback>
                <p:oleObj name="Equation" r:id="rId3" imgW="469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5517" y="597413"/>
                        <a:ext cx="469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E6C5107-EF4F-45F7-8D47-82C59B615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461178"/>
              </p:ext>
            </p:extLst>
          </p:nvPr>
        </p:nvGraphicFramePr>
        <p:xfrm>
          <a:off x="3324553" y="831681"/>
          <a:ext cx="520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" name="Equation" r:id="rId5" imgW="520560" imgH="279360" progId="Equation.DSMT4">
                  <p:embed/>
                </p:oleObj>
              </mc:Choice>
              <mc:Fallback>
                <p:oleObj name="Equation" r:id="rId5" imgW="520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4553" y="831681"/>
                        <a:ext cx="520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6C6A1-D170-40C2-B72E-F4A1A62DA895}"/>
              </a:ext>
            </a:extLst>
          </p:cNvPr>
          <p:cNvCxnSpPr/>
          <p:nvPr/>
        </p:nvCxnSpPr>
        <p:spPr>
          <a:xfrm>
            <a:off x="1798573" y="680134"/>
            <a:ext cx="1435835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C3328C-E194-49FE-85FC-46AE0F828137}"/>
              </a:ext>
            </a:extLst>
          </p:cNvPr>
          <p:cNvCxnSpPr/>
          <p:nvPr/>
        </p:nvCxnSpPr>
        <p:spPr>
          <a:xfrm>
            <a:off x="1798572" y="1209125"/>
            <a:ext cx="513878" cy="0"/>
          </a:xfrm>
          <a:prstGeom prst="straightConnector1">
            <a:avLst/>
          </a:prstGeom>
          <a:ln w="1905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27E6E-5D2D-46CD-A610-0A5BE93B53C5}"/>
              </a:ext>
            </a:extLst>
          </p:cNvPr>
          <p:cNvCxnSpPr>
            <a:cxnSpLocks/>
          </p:cNvCxnSpPr>
          <p:nvPr/>
        </p:nvCxnSpPr>
        <p:spPr>
          <a:xfrm flipH="1">
            <a:off x="2729343" y="1210384"/>
            <a:ext cx="513878" cy="0"/>
          </a:xfrm>
          <a:prstGeom prst="straightConnector1">
            <a:avLst/>
          </a:prstGeom>
          <a:ln w="1905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DE30AF-50BF-47C2-B93F-1E63DB8702EC}"/>
              </a:ext>
            </a:extLst>
          </p:cNvPr>
          <p:cNvCxnSpPr>
            <a:cxnSpLocks/>
          </p:cNvCxnSpPr>
          <p:nvPr/>
        </p:nvCxnSpPr>
        <p:spPr>
          <a:xfrm flipH="1">
            <a:off x="1294768" y="1408126"/>
            <a:ext cx="5138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CDAE81-98AD-4B80-9873-3F6924F4431A}"/>
              </a:ext>
            </a:extLst>
          </p:cNvPr>
          <p:cNvCxnSpPr>
            <a:cxnSpLocks/>
          </p:cNvCxnSpPr>
          <p:nvPr/>
        </p:nvCxnSpPr>
        <p:spPr>
          <a:xfrm>
            <a:off x="3238182" y="1409385"/>
            <a:ext cx="5138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76967F5-52D5-4540-AA05-CEFA7C05F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918189"/>
              </p:ext>
            </p:extLst>
          </p:nvPr>
        </p:nvGraphicFramePr>
        <p:xfrm>
          <a:off x="2150539" y="892137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" name="Equation" r:id="rId7" imgW="253800" imgH="279360" progId="Equation.DSMT4">
                  <p:embed/>
                </p:oleObj>
              </mc:Choice>
              <mc:Fallback>
                <p:oleObj name="Equation" r:id="rId7" imgW="253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0539" y="892137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E39E22A-E118-4C17-8AFB-98D3D25B2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831480"/>
              </p:ext>
            </p:extLst>
          </p:nvPr>
        </p:nvGraphicFramePr>
        <p:xfrm>
          <a:off x="614205" y="2306771"/>
          <a:ext cx="1104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" name="Equation" r:id="rId9" imgW="1104840" imgH="533160" progId="Equation.DSMT4">
                  <p:embed/>
                </p:oleObj>
              </mc:Choice>
              <mc:Fallback>
                <p:oleObj name="Equation" r:id="rId9" imgW="11048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205" y="2306771"/>
                        <a:ext cx="11049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F47A0BC-F6F8-43FE-8C2A-E778D97DB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370625"/>
              </p:ext>
            </p:extLst>
          </p:nvPr>
        </p:nvGraphicFramePr>
        <p:xfrm>
          <a:off x="2544764" y="908510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" name="Equation" r:id="rId11" imgW="253800" imgH="279360" progId="Equation.DSMT4">
                  <p:embed/>
                </p:oleObj>
              </mc:Choice>
              <mc:Fallback>
                <p:oleObj name="Equation" r:id="rId11" imgW="253800" imgH="27936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76967F5-52D5-4540-AA05-CEFA7C05F7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4764" y="908510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B42B746-AAAD-431A-9583-E795A39AC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996379"/>
              </p:ext>
            </p:extLst>
          </p:nvPr>
        </p:nvGraphicFramePr>
        <p:xfrm>
          <a:off x="1273766" y="1074608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" name="Equation" r:id="rId12" imgW="241200" imgH="279360" progId="Equation.DSMT4">
                  <p:embed/>
                </p:oleObj>
              </mc:Choice>
              <mc:Fallback>
                <p:oleObj name="Equation" r:id="rId12" imgW="241200" imgH="27936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76967F5-52D5-4540-AA05-CEFA7C05F7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73766" y="1074608"/>
                        <a:ext cx="241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F2231BED-2A3F-46B4-8C08-04D793562D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207675"/>
              </p:ext>
            </p:extLst>
          </p:nvPr>
        </p:nvGraphicFramePr>
        <p:xfrm>
          <a:off x="3579918" y="1121210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" name="Equation" r:id="rId14" imgW="241200" imgH="279360" progId="Equation.DSMT4">
                  <p:embed/>
                </p:oleObj>
              </mc:Choice>
              <mc:Fallback>
                <p:oleObj name="Equation" r:id="rId14" imgW="241200" imgH="27936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2B42B746-AAAD-431A-9583-E795A39AC6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79918" y="1121210"/>
                        <a:ext cx="241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A2D52E97-8830-45D7-9020-CBB59880B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433862"/>
              </p:ext>
            </p:extLst>
          </p:nvPr>
        </p:nvGraphicFramePr>
        <p:xfrm>
          <a:off x="2213041" y="1338002"/>
          <a:ext cx="673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" name="Equation" r:id="rId15" imgW="672840" imgH="279360" progId="Equation.DSMT4">
                  <p:embed/>
                </p:oleObj>
              </mc:Choice>
              <mc:Fallback>
                <p:oleObj name="Equation" r:id="rId15" imgW="672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13041" y="1338002"/>
                        <a:ext cx="673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8E33F5-CC2B-4CB6-9DC2-A432A86E35E8}"/>
              </a:ext>
            </a:extLst>
          </p:cNvPr>
          <p:cNvSpPr txBox="1"/>
          <p:nvPr/>
        </p:nvSpPr>
        <p:spPr>
          <a:xfrm>
            <a:off x="226710" y="1738116"/>
            <a:ext cx="197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Newton’s Law of</a:t>
            </a:r>
          </a:p>
          <a:p>
            <a:r>
              <a:rPr lang="en-AU" sz="1600" dirty="0"/>
              <a:t>Universal Gravitation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BD8BD9-C6B6-426A-B6F1-2BD0DFA5B712}"/>
              </a:ext>
            </a:extLst>
          </p:cNvPr>
          <p:cNvSpPr txBox="1"/>
          <p:nvPr/>
        </p:nvSpPr>
        <p:spPr>
          <a:xfrm>
            <a:off x="2464842" y="1739376"/>
            <a:ext cx="159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Coulomb’s Law</a:t>
            </a:r>
            <a:endParaRPr lang="en-US" sz="1600" dirty="0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D570B793-030A-4EEC-A9D2-155C4D25B3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04013"/>
              </p:ext>
            </p:extLst>
          </p:nvPr>
        </p:nvGraphicFramePr>
        <p:xfrm>
          <a:off x="2533638" y="2165599"/>
          <a:ext cx="1422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" name="Equation" r:id="rId17" imgW="1422360" imgH="558720" progId="Equation.DSMT4">
                  <p:embed/>
                </p:oleObj>
              </mc:Choice>
              <mc:Fallback>
                <p:oleObj name="Equation" r:id="rId17" imgW="142236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33638" y="2165599"/>
                        <a:ext cx="14224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738522FE-BA84-41F0-AFAA-25789318937F}"/>
              </a:ext>
            </a:extLst>
          </p:cNvPr>
          <p:cNvGrpSpPr/>
          <p:nvPr/>
        </p:nvGrpSpPr>
        <p:grpSpPr>
          <a:xfrm>
            <a:off x="120146" y="423206"/>
            <a:ext cx="869825" cy="876972"/>
            <a:chOff x="272072" y="2181304"/>
            <a:chExt cx="1200384" cy="110944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C61ADC-0E76-4645-9A0A-B508DAFB73D9}"/>
                </a:ext>
              </a:extLst>
            </p:cNvPr>
            <p:cNvCxnSpPr/>
            <p:nvPr/>
          </p:nvCxnSpPr>
          <p:spPr>
            <a:xfrm>
              <a:off x="638048" y="2288032"/>
              <a:ext cx="0" cy="910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7AAB651-5BC7-48C5-B223-4E9546FB4179}"/>
                </a:ext>
              </a:extLst>
            </p:cNvPr>
            <p:cNvCxnSpPr/>
            <p:nvPr/>
          </p:nvCxnSpPr>
          <p:spPr>
            <a:xfrm rot="16200000">
              <a:off x="948944" y="2562352"/>
              <a:ext cx="0" cy="910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8B27D2E-C3B6-4F0D-B16C-6F8443FE65CD}"/>
                </a:ext>
              </a:extLst>
            </p:cNvPr>
            <p:cNvGrpSpPr/>
            <p:nvPr/>
          </p:nvGrpSpPr>
          <p:grpSpPr>
            <a:xfrm>
              <a:off x="272072" y="2543558"/>
              <a:ext cx="732537" cy="695351"/>
              <a:chOff x="353352" y="1320294"/>
              <a:chExt cx="732537" cy="695351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F3108AD-4880-4785-8E9D-79CFCC5CBB46}"/>
                  </a:ext>
                </a:extLst>
              </p:cNvPr>
              <p:cNvCxnSpPr/>
              <p:nvPr/>
            </p:nvCxnSpPr>
            <p:spPr>
              <a:xfrm>
                <a:off x="725281" y="1798291"/>
                <a:ext cx="360608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A356ACC-01C4-4D5B-B895-1DC006BBBA8A}"/>
                  </a:ext>
                </a:extLst>
              </p:cNvPr>
              <p:cNvCxnSpPr/>
              <p:nvPr/>
            </p:nvCxnSpPr>
            <p:spPr>
              <a:xfrm rot="16200000">
                <a:off x="540913" y="1618446"/>
                <a:ext cx="360608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30AFD453-0494-4107-8BFE-6D4DE3C305BC}"/>
                      </a:ext>
                    </a:extLst>
                  </p:cNvPr>
                  <p:cNvSpPr/>
                  <p:nvPr/>
                </p:nvSpPr>
                <p:spPr>
                  <a:xfrm>
                    <a:off x="810514" y="1784813"/>
                    <a:ext cx="247760" cy="2308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514" y="1784813"/>
                    <a:ext cx="247760" cy="2308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10526" r="-27500" b="-394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1C874C81-0B14-428D-BA3C-A880F4A0DB02}"/>
                      </a:ext>
                    </a:extLst>
                  </p:cNvPr>
                  <p:cNvSpPr/>
                  <p:nvPr/>
                </p:nvSpPr>
                <p:spPr>
                  <a:xfrm>
                    <a:off x="353352" y="1320294"/>
                    <a:ext cx="253146" cy="2308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1C874C81-0B14-428D-BA3C-A880F4A0DB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352" y="1320294"/>
                    <a:ext cx="253146" cy="2308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t="-13333" r="-43333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A6096B-913E-4510-AE17-1EA466AA6EC0}"/>
                </a:ext>
              </a:extLst>
            </p:cNvPr>
            <p:cNvSpPr txBox="1"/>
            <p:nvPr/>
          </p:nvSpPr>
          <p:spPr>
            <a:xfrm>
              <a:off x="1194816" y="2982976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X</a:t>
              </a:r>
              <a:endParaRPr 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76D468-30CF-4FE0-A119-720685878B6C}"/>
                </a:ext>
              </a:extLst>
            </p:cNvPr>
            <p:cNvSpPr txBox="1"/>
            <p:nvPr/>
          </p:nvSpPr>
          <p:spPr>
            <a:xfrm>
              <a:off x="345858" y="2181304"/>
              <a:ext cx="27764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Y</a:t>
              </a:r>
              <a:endParaRPr lang="en-US" sz="14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7CB85F4-9258-4519-9363-85C4DEE6081C}"/>
              </a:ext>
            </a:extLst>
          </p:cNvPr>
          <p:cNvSpPr txBox="1"/>
          <p:nvPr/>
        </p:nvSpPr>
        <p:spPr>
          <a:xfrm>
            <a:off x="143583" y="3325090"/>
            <a:ext cx="2346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Masses attract each other</a:t>
            </a:r>
            <a:endParaRPr lang="en-US" sz="1600" dirty="0"/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EEBAD09-A01B-4E65-846A-BB0297062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248177"/>
              </p:ext>
            </p:extLst>
          </p:nvPr>
        </p:nvGraphicFramePr>
        <p:xfrm>
          <a:off x="236775" y="2865726"/>
          <a:ext cx="2222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" name="Equation" r:id="rId21" imgW="2222280" imgH="291960" progId="Equation.DSMT4">
                  <p:embed/>
                </p:oleObj>
              </mc:Choice>
              <mc:Fallback>
                <p:oleObj name="Equation" r:id="rId21" imgW="2222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6775" y="2865726"/>
                        <a:ext cx="2222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1CE4112E-7EB9-4770-820A-AAC3C937E3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204197"/>
              </p:ext>
            </p:extLst>
          </p:nvPr>
        </p:nvGraphicFramePr>
        <p:xfrm>
          <a:off x="2652608" y="2709705"/>
          <a:ext cx="2197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" name="Equation" r:id="rId23" imgW="2197080" imgH="558720" progId="Equation.DSMT4">
                  <p:embed/>
                </p:oleObj>
              </mc:Choice>
              <mc:Fallback>
                <p:oleObj name="Equation" r:id="rId23" imgW="21970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52608" y="2709705"/>
                        <a:ext cx="21971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426207B-571C-4A53-83DF-8170F6E25DEC}"/>
              </a:ext>
            </a:extLst>
          </p:cNvPr>
          <p:cNvSpPr txBox="1"/>
          <p:nvPr/>
        </p:nvSpPr>
        <p:spPr>
          <a:xfrm>
            <a:off x="2629845" y="3317533"/>
            <a:ext cx="2267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Charges repel each other</a:t>
            </a:r>
            <a:endParaRPr lang="en-US" sz="1600" dirty="0"/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E6DC2E70-A949-4A7C-950D-EC1C9EF291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4798"/>
              </p:ext>
            </p:extLst>
          </p:nvPr>
        </p:nvGraphicFramePr>
        <p:xfrm>
          <a:off x="3188317" y="44490"/>
          <a:ext cx="1790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" name="Equation" r:id="rId25" imgW="1790640" imgH="583920" progId="Equation.DSMT4">
                  <p:embed/>
                </p:oleObj>
              </mc:Choice>
              <mc:Fallback>
                <p:oleObj name="Equation" r:id="rId25" imgW="179064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188317" y="44490"/>
                        <a:ext cx="17907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927AC82F-C8ED-4982-95B9-426375122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384692"/>
              </p:ext>
            </p:extLst>
          </p:nvPr>
        </p:nvGraphicFramePr>
        <p:xfrm>
          <a:off x="235777" y="3752261"/>
          <a:ext cx="4597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" name="Equation" r:id="rId27" imgW="4597200" imgH="634680" progId="Equation.DSMT4">
                  <p:embed/>
                </p:oleObj>
              </mc:Choice>
              <mc:Fallback>
                <p:oleObj name="Equation" r:id="rId27" imgW="45972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35777" y="3752261"/>
                        <a:ext cx="45974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BD405B64-F3CC-4159-9C0E-71F8FE1A1E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777050"/>
              </p:ext>
            </p:extLst>
          </p:nvPr>
        </p:nvGraphicFramePr>
        <p:xfrm>
          <a:off x="1886830" y="397309"/>
          <a:ext cx="977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9" name="Equation" r:id="rId29" imgW="977760" imgH="241200" progId="Equation.DSMT4">
                  <p:embed/>
                </p:oleObj>
              </mc:Choice>
              <mc:Fallback>
                <p:oleObj name="Equation" r:id="rId29" imgW="977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886830" y="397309"/>
                        <a:ext cx="977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88EDB1E6-A74F-4084-A619-94A059E13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38021"/>
              </p:ext>
            </p:extLst>
          </p:nvPr>
        </p:nvGraphicFramePr>
        <p:xfrm>
          <a:off x="123825" y="5144760"/>
          <a:ext cx="4851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0" name="Equation" r:id="rId31" imgW="4851360" imgH="660240" progId="Equation.DSMT4">
                  <p:embed/>
                </p:oleObj>
              </mc:Choice>
              <mc:Fallback>
                <p:oleObj name="Equation" r:id="rId31" imgW="48513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23825" y="5144760"/>
                        <a:ext cx="48514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AF4163FE-D97C-4FC5-B68C-AA0373B07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983067"/>
              </p:ext>
            </p:extLst>
          </p:nvPr>
        </p:nvGraphicFramePr>
        <p:xfrm>
          <a:off x="1811942" y="4389780"/>
          <a:ext cx="2336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1" name="Equation" r:id="rId33" imgW="2336760" imgH="583920" progId="Equation.DSMT4">
                  <p:embed/>
                </p:oleObj>
              </mc:Choice>
              <mc:Fallback>
                <p:oleObj name="Equation" r:id="rId33" imgW="23367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811942" y="4389780"/>
                        <a:ext cx="2336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7B35C9FE-96EF-494B-B581-05F2666F0184}"/>
              </a:ext>
            </a:extLst>
          </p:cNvPr>
          <p:cNvSpPr txBox="1"/>
          <p:nvPr/>
        </p:nvSpPr>
        <p:spPr>
          <a:xfrm>
            <a:off x="128470" y="4496430"/>
            <a:ext cx="1537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Net force is zero</a:t>
            </a:r>
            <a:endParaRPr lang="en-US" sz="1600" dirty="0"/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DF14B6F5-C212-4B12-B2A5-571FB440F3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10412"/>
              </p:ext>
            </p:extLst>
          </p:nvPr>
        </p:nvGraphicFramePr>
        <p:xfrm>
          <a:off x="3244889" y="1452563"/>
          <a:ext cx="151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2" name="Equation" r:id="rId35" imgW="1511280" imgH="291960" progId="Equation.DSMT4">
                  <p:embed/>
                </p:oleObj>
              </mc:Choice>
              <mc:Fallback>
                <p:oleObj name="Equation" r:id="rId35" imgW="1511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244889" y="1452563"/>
                        <a:ext cx="151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E9B72638-E53D-4DEE-BDED-427314438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844082"/>
              </p:ext>
            </p:extLst>
          </p:nvPr>
        </p:nvGraphicFramePr>
        <p:xfrm>
          <a:off x="4017963" y="871210"/>
          <a:ext cx="736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3" name="Equation" r:id="rId37" imgW="736560" imgH="304560" progId="Equation.DSMT4">
                  <p:embed/>
                </p:oleObj>
              </mc:Choice>
              <mc:Fallback>
                <p:oleObj name="Equation" r:id="rId37" imgW="736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017963" y="871210"/>
                        <a:ext cx="736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3F3D91C5-DE29-49C0-BA04-A9865DC956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74575"/>
              </p:ext>
            </p:extLst>
          </p:nvPr>
        </p:nvGraphicFramePr>
        <p:xfrm>
          <a:off x="1713018" y="5882554"/>
          <a:ext cx="2882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4" name="Equation" r:id="rId39" imgW="2882880" imgH="545760" progId="Equation.DSMT4">
                  <p:embed/>
                </p:oleObj>
              </mc:Choice>
              <mc:Fallback>
                <p:oleObj name="Equation" r:id="rId39" imgW="28828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713018" y="5882554"/>
                        <a:ext cx="28829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241DD82-89D9-4BB3-9EB5-8CD90DFBF68C}"/>
              </a:ext>
            </a:extLst>
          </p:cNvPr>
          <p:cNvSpPr txBox="1"/>
          <p:nvPr/>
        </p:nvSpPr>
        <p:spPr>
          <a:xfrm>
            <a:off x="0" y="5849138"/>
            <a:ext cx="166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number electrons</a:t>
            </a:r>
          </a:p>
          <a:p>
            <a:r>
              <a:rPr lang="en-AU" sz="1600" dirty="0"/>
              <a:t> removes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31894D-D0BD-4F5C-BA9D-0A0A384289DD}"/>
              </a:ext>
            </a:extLst>
          </p:cNvPr>
          <p:cNvSpPr txBox="1"/>
          <p:nvPr/>
        </p:nvSpPr>
        <p:spPr>
          <a:xfrm>
            <a:off x="0" y="6415915"/>
            <a:ext cx="3329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AU" sz="1600" dirty="0"/>
              <a:t> is negative since electrons removed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720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3036E4-8448-45D5-A293-C3F19AC3B735}"/>
              </a:ext>
            </a:extLst>
          </p:cNvPr>
          <p:cNvSpPr txBox="1"/>
          <p:nvPr/>
        </p:nvSpPr>
        <p:spPr>
          <a:xfrm>
            <a:off x="166254" y="476093"/>
            <a:ext cx="446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 </a:t>
            </a:r>
            <a:r>
              <a:rPr lang="en-AU" sz="1600" dirty="0" err="1"/>
              <a:t>ms</a:t>
            </a:r>
            <a:r>
              <a:rPr lang="en-AU" sz="1600" dirty="0"/>
              <a:t> =  1x10</a:t>
            </a:r>
            <a:r>
              <a:rPr lang="en-AU" sz="1600" baseline="30000" dirty="0"/>
              <a:t>-3</a:t>
            </a:r>
            <a:r>
              <a:rPr lang="en-AU" sz="1600" dirty="0"/>
              <a:t> s     1 </a:t>
            </a:r>
            <a:r>
              <a:rPr lang="en-AU" sz="1600" dirty="0">
                <a:sym typeface="Symbol" panose="05050102010706020507" pitchFamily="18" charset="2"/>
              </a:rPr>
              <a:t></a:t>
            </a:r>
            <a:r>
              <a:rPr lang="en-AU" sz="1600" dirty="0"/>
              <a:t>s =  1x10</a:t>
            </a:r>
            <a:r>
              <a:rPr lang="en-AU" sz="1600" baseline="30000" dirty="0"/>
              <a:t>-6</a:t>
            </a:r>
            <a:r>
              <a:rPr lang="en-AU" sz="1600" dirty="0"/>
              <a:t> s     1 ns  =  1x10</a:t>
            </a:r>
            <a:r>
              <a:rPr lang="en-AU" sz="1600" baseline="30000" dirty="0"/>
              <a:t>-9</a:t>
            </a:r>
            <a:r>
              <a:rPr lang="en-AU" sz="1600" dirty="0"/>
              <a:t> s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C625A-760D-452E-80AF-AF6CD227A42B}"/>
              </a:ext>
            </a:extLst>
          </p:cNvPr>
          <p:cNvSpPr txBox="1"/>
          <p:nvPr/>
        </p:nvSpPr>
        <p:spPr>
          <a:xfrm>
            <a:off x="158697" y="1042869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34.5 </a:t>
            </a:r>
            <a:r>
              <a:rPr lang="en-AU" sz="1600" dirty="0" err="1"/>
              <a:t>ms</a:t>
            </a:r>
            <a:r>
              <a:rPr lang="en-AU" sz="1600" dirty="0"/>
              <a:t> = 34.5x</a:t>
            </a:r>
            <a:r>
              <a:rPr lang="en-AU" sz="1600" b="1" dirty="0">
                <a:solidFill>
                  <a:srgbClr val="7030A0"/>
                </a:solidFill>
              </a:rPr>
              <a:t>10</a:t>
            </a:r>
            <a:r>
              <a:rPr lang="en-AU" sz="1600" b="1" baseline="30000" dirty="0">
                <a:solidFill>
                  <a:srgbClr val="7030A0"/>
                </a:solidFill>
              </a:rPr>
              <a:t>-3</a:t>
            </a:r>
            <a:r>
              <a:rPr lang="en-AU" sz="1600" dirty="0"/>
              <a:t> s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8CA86-A591-499D-9E52-1E465A4900A6}"/>
              </a:ext>
            </a:extLst>
          </p:cNvPr>
          <p:cNvSpPr txBox="1"/>
          <p:nvPr/>
        </p:nvSpPr>
        <p:spPr>
          <a:xfrm>
            <a:off x="1331295" y="1467322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43.5 </a:t>
            </a:r>
            <a:r>
              <a:rPr lang="en-AU" sz="1600" dirty="0">
                <a:sym typeface="Symbol" panose="05050102010706020507" pitchFamily="18" charset="2"/>
              </a:rPr>
              <a:t></a:t>
            </a:r>
            <a:r>
              <a:rPr lang="en-AU" sz="1600" dirty="0"/>
              <a:t>s = 43.5x</a:t>
            </a:r>
            <a:r>
              <a:rPr lang="en-AU" sz="1600" b="1" dirty="0">
                <a:solidFill>
                  <a:srgbClr val="7030A0"/>
                </a:solidFill>
              </a:rPr>
              <a:t>10</a:t>
            </a:r>
            <a:r>
              <a:rPr lang="en-AU" sz="1600" b="1" baseline="30000" dirty="0">
                <a:solidFill>
                  <a:srgbClr val="7030A0"/>
                </a:solidFill>
              </a:rPr>
              <a:t>-6</a:t>
            </a:r>
            <a:r>
              <a:rPr lang="en-AU" sz="1600" dirty="0"/>
              <a:t> s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F024D-AAF7-4E80-BB0B-D93E3288F178}"/>
              </a:ext>
            </a:extLst>
          </p:cNvPr>
          <p:cNvSpPr txBox="1"/>
          <p:nvPr/>
        </p:nvSpPr>
        <p:spPr>
          <a:xfrm>
            <a:off x="2579465" y="1037831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543.5 ns = 543.5x</a:t>
            </a:r>
            <a:r>
              <a:rPr lang="en-AU" sz="1600" b="1" dirty="0">
                <a:solidFill>
                  <a:srgbClr val="7030A0"/>
                </a:solidFill>
              </a:rPr>
              <a:t>10</a:t>
            </a:r>
            <a:r>
              <a:rPr lang="en-AU" sz="1600" b="1" baseline="30000" dirty="0">
                <a:solidFill>
                  <a:srgbClr val="7030A0"/>
                </a:solidFill>
              </a:rPr>
              <a:t>-9</a:t>
            </a:r>
            <a:r>
              <a:rPr lang="en-AU" sz="1600" dirty="0"/>
              <a:t> s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3C4C6-B8E4-4F39-8075-A6F06B5E6CD8}"/>
              </a:ext>
            </a:extLst>
          </p:cNvPr>
          <p:cNvSpPr txBox="1"/>
          <p:nvPr/>
        </p:nvSpPr>
        <p:spPr>
          <a:xfrm>
            <a:off x="770817" y="1836357"/>
            <a:ext cx="3497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multiple the number by the conversion factor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D9CFA-A365-4DF8-A07B-98DF360BC4BD}"/>
              </a:ext>
            </a:extLst>
          </p:cNvPr>
          <p:cNvSpPr txBox="1"/>
          <p:nvPr/>
        </p:nvSpPr>
        <p:spPr>
          <a:xfrm>
            <a:off x="1473620" y="2576946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50000"/>
                  </a:schemeClr>
                </a:solidFill>
              </a:rPr>
              <a:t>34.5 </a:t>
            </a:r>
            <a:r>
              <a:rPr lang="en-AU" sz="1600" dirty="0" err="1">
                <a:solidFill>
                  <a:schemeClr val="accent2">
                    <a:lumMod val="50000"/>
                  </a:schemeClr>
                </a:solidFill>
              </a:rPr>
              <a:t>ms</a:t>
            </a:r>
            <a:r>
              <a:rPr lang="en-AU" sz="1600" dirty="0">
                <a:solidFill>
                  <a:schemeClr val="accent2">
                    <a:lumMod val="50000"/>
                  </a:schemeClr>
                </a:solidFill>
              </a:rPr>
              <a:t> = 0</a:t>
            </a: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0345 m</a:t>
            </a:r>
            <a:endParaRPr lang="en-A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C3D0B-E247-4CE3-B733-5C491DA1B030}"/>
              </a:ext>
            </a:extLst>
          </p:cNvPr>
          <p:cNvSpPr txBox="1"/>
          <p:nvPr/>
        </p:nvSpPr>
        <p:spPr>
          <a:xfrm>
            <a:off x="566777" y="2304893"/>
            <a:ext cx="3648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50000"/>
                  </a:schemeClr>
                </a:solidFill>
              </a:rPr>
              <a:t>NO – don’t move the decimal point about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FA755-9BBC-4A30-A2A7-37BDE61E6E4E}"/>
              </a:ext>
            </a:extLst>
          </p:cNvPr>
          <p:cNvSpPr txBox="1"/>
          <p:nvPr/>
        </p:nvSpPr>
        <p:spPr>
          <a:xfrm>
            <a:off x="672575" y="3143723"/>
            <a:ext cx="35251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1 min = 60 s</a:t>
            </a:r>
          </a:p>
          <a:p>
            <a:r>
              <a:rPr lang="en-AU" sz="1600" dirty="0"/>
              <a:t>1h = 60 min = (60) (60) s</a:t>
            </a:r>
          </a:p>
          <a:p>
            <a:r>
              <a:rPr lang="en-AU" sz="1600" dirty="0"/>
              <a:t>1 day = 24 h = (24) (60) (60) s</a:t>
            </a:r>
          </a:p>
          <a:p>
            <a:r>
              <a:rPr lang="en-AU" sz="1600" dirty="0"/>
              <a:t>1 year = 356 days = (365) (24) (60) (60) 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A05F61-934D-4B22-B0E2-59002714A974}"/>
              </a:ext>
            </a:extLst>
          </p:cNvPr>
          <p:cNvCxnSpPr/>
          <p:nvPr/>
        </p:nvCxnSpPr>
        <p:spPr>
          <a:xfrm flipV="1">
            <a:off x="2357792" y="4224377"/>
            <a:ext cx="400522" cy="43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D811B6-7A4D-499B-9BEA-8F6F47BC8133}"/>
              </a:ext>
            </a:extLst>
          </p:cNvPr>
          <p:cNvSpPr txBox="1"/>
          <p:nvPr/>
        </p:nvSpPr>
        <p:spPr>
          <a:xfrm>
            <a:off x="1337594" y="4624899"/>
            <a:ext cx="305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50000"/>
                  </a:schemeClr>
                </a:solidFill>
              </a:rPr>
              <a:t>use ( ) not the multiplication sign x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295C52-A9E2-443E-B6BC-8A5A57BF9C1F}"/>
              </a:ext>
            </a:extLst>
          </p:cNvPr>
          <p:cNvCxnSpPr/>
          <p:nvPr/>
        </p:nvCxnSpPr>
        <p:spPr>
          <a:xfrm flipV="1">
            <a:off x="3521574" y="1352707"/>
            <a:ext cx="589447" cy="46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CD2A8F9-4523-4D5B-B454-0E0FEE7C4F8D}"/>
              </a:ext>
            </a:extLst>
          </p:cNvPr>
          <p:cNvSpPr/>
          <p:nvPr/>
        </p:nvSpPr>
        <p:spPr>
          <a:xfrm>
            <a:off x="2365349" y="2584502"/>
            <a:ext cx="332509" cy="362738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63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clip art problem solving">
            <a:extLst>
              <a:ext uri="{FF2B5EF4-FFF2-40B4-BE49-F238E27FC236}">
                <a16:creationId xmlns:a16="http://schemas.microsoft.com/office/drawing/2014/main" id="{80CAF6B1-4B1E-4EAE-9032-9F6CF113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0" y="514509"/>
            <a:ext cx="4889173" cy="381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464FFE-F12F-4F41-B683-C5801BA35290}"/>
              </a:ext>
            </a:extLst>
          </p:cNvPr>
          <p:cNvSpPr txBox="1"/>
          <p:nvPr/>
        </p:nvSpPr>
        <p:spPr>
          <a:xfrm>
            <a:off x="982414" y="1224238"/>
            <a:ext cx="236455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/>
              <a:t>how to approach the problem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00CE9-3F50-47C5-8E4A-398D2E99C3B0}"/>
              </a:ext>
            </a:extLst>
          </p:cNvPr>
          <p:cNvSpPr txBox="1"/>
          <p:nvPr/>
        </p:nvSpPr>
        <p:spPr>
          <a:xfrm>
            <a:off x="2478704" y="385408"/>
            <a:ext cx="239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visualise the physical situation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DF500-CCC6-4396-AF88-3E391A9DB303}"/>
              </a:ext>
            </a:extLst>
          </p:cNvPr>
          <p:cNvSpPr/>
          <p:nvPr/>
        </p:nvSpPr>
        <p:spPr>
          <a:xfrm>
            <a:off x="3574473" y="2214208"/>
            <a:ext cx="1465840" cy="294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27584-A6C9-49E6-B058-AA3DA0E63300}"/>
              </a:ext>
            </a:extLst>
          </p:cNvPr>
          <p:cNvSpPr txBox="1"/>
          <p:nvPr/>
        </p:nvSpPr>
        <p:spPr>
          <a:xfrm>
            <a:off x="3838969" y="2251993"/>
            <a:ext cx="11393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/>
              <a:t>annotated</a:t>
            </a:r>
          </a:p>
          <a:p>
            <a:r>
              <a:rPr lang="en-AU" sz="1400" dirty="0"/>
              <a:t> diagram;</a:t>
            </a:r>
          </a:p>
          <a:p>
            <a:r>
              <a:rPr lang="en-AU" sz="1400" dirty="0"/>
              <a:t>knowns</a:t>
            </a:r>
          </a:p>
          <a:p>
            <a:r>
              <a:rPr lang="en-AU" sz="1400" dirty="0"/>
              <a:t> &amp; unknowns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AB2FA-DD6A-4EA9-89DA-4248A3043809}"/>
              </a:ext>
            </a:extLst>
          </p:cNvPr>
          <p:cNvSpPr txBox="1"/>
          <p:nvPr/>
        </p:nvSpPr>
        <p:spPr>
          <a:xfrm>
            <a:off x="2190174" y="3990109"/>
            <a:ext cx="285013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50000"/>
                  </a:schemeClr>
                </a:solidFill>
              </a:rPr>
              <a:t>What do I know?</a:t>
            </a:r>
          </a:p>
          <a:p>
            <a:r>
              <a:rPr lang="en-AU" sz="1400" dirty="0"/>
              <a:t>concepts, laws, principles, equations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CBE01D-D511-4235-8501-71CE72C21F55}"/>
              </a:ext>
            </a:extLst>
          </p:cNvPr>
          <p:cNvSpPr/>
          <p:nvPr/>
        </p:nvSpPr>
        <p:spPr>
          <a:xfrm>
            <a:off x="128469" y="1964826"/>
            <a:ext cx="770817" cy="279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D2129-99C3-4E9A-AE9F-2846F6A4675C}"/>
              </a:ext>
            </a:extLst>
          </p:cNvPr>
          <p:cNvSpPr txBox="1"/>
          <p:nvPr/>
        </p:nvSpPr>
        <p:spPr>
          <a:xfrm>
            <a:off x="0" y="1957268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evaluate answer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51F8D1-3913-4794-A7B0-6736F0590451}"/>
              </a:ext>
            </a:extLst>
          </p:cNvPr>
          <p:cNvSpPr/>
          <p:nvPr/>
        </p:nvSpPr>
        <p:spPr>
          <a:xfrm>
            <a:off x="612119" y="3793626"/>
            <a:ext cx="1133554" cy="340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0083E6-E6CD-4E1B-8C6E-A6BE0A3CCE92}"/>
              </a:ext>
            </a:extLst>
          </p:cNvPr>
          <p:cNvSpPr txBox="1"/>
          <p:nvPr/>
        </p:nvSpPr>
        <p:spPr>
          <a:xfrm>
            <a:off x="423193" y="3831412"/>
            <a:ext cx="146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put it all together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729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clip art measurements">
            <a:extLst>
              <a:ext uri="{FF2B5EF4-FFF2-40B4-BE49-F238E27FC236}">
                <a16:creationId xmlns:a16="http://schemas.microsoft.com/office/drawing/2014/main" id="{90A8B5E8-3596-4E9F-A91C-58E798DA4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t="6145" b="12006"/>
          <a:stretch/>
        </p:blipFill>
        <p:spPr bwMode="auto">
          <a:xfrm>
            <a:off x="143583" y="2146195"/>
            <a:ext cx="4685133" cy="286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74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clip art graphs">
            <a:extLst>
              <a:ext uri="{FF2B5EF4-FFF2-40B4-BE49-F238E27FC236}">
                <a16:creationId xmlns:a16="http://schemas.microsoft.com/office/drawing/2014/main" id="{27695336-6147-45B0-A836-72C96A991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2216" r="5095" b="10473"/>
          <a:stretch/>
        </p:blipFill>
        <p:spPr bwMode="auto">
          <a:xfrm>
            <a:off x="1012641" y="2008595"/>
            <a:ext cx="3536688" cy="272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61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lip art fists">
            <a:extLst>
              <a:ext uri="{FF2B5EF4-FFF2-40B4-BE49-F238E27FC236}">
                <a16:creationId xmlns:a16="http://schemas.microsoft.com/office/drawing/2014/main" id="{0324DEBD-5F96-489A-B909-B6A9DA5DE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01" y="910410"/>
            <a:ext cx="1240809" cy="167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lip art fists">
            <a:extLst>
              <a:ext uri="{FF2B5EF4-FFF2-40B4-BE49-F238E27FC236}">
                <a16:creationId xmlns:a16="http://schemas.microsoft.com/office/drawing/2014/main" id="{45D527EB-482F-4932-B60F-9BE4CD6E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9669" y="926783"/>
            <a:ext cx="1240809" cy="167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FB05BAA-97A1-47CF-BCE3-E7C0BC5AEB6E}"/>
              </a:ext>
            </a:extLst>
          </p:cNvPr>
          <p:cNvSpPr/>
          <p:nvPr/>
        </p:nvSpPr>
        <p:spPr>
          <a:xfrm>
            <a:off x="559220" y="733032"/>
            <a:ext cx="3015253" cy="2168866"/>
          </a:xfrm>
          <a:prstGeom prst="ellipse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EB111-90EC-4876-8BF8-1B6A7B63D5AC}"/>
              </a:ext>
            </a:extLst>
          </p:cNvPr>
          <p:cNvSpPr txBox="1"/>
          <p:nvPr/>
        </p:nvSpPr>
        <p:spPr>
          <a:xfrm>
            <a:off x="199372" y="2969911"/>
            <a:ext cx="4840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If you put your two fists together, it about the size of your brain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332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mages brain">
            <a:extLst>
              <a:ext uri="{FF2B5EF4-FFF2-40B4-BE49-F238E27FC236}">
                <a16:creationId xmlns:a16="http://schemas.microsoft.com/office/drawing/2014/main" id="{DEC961CE-BB01-4F14-8C01-3B7F6628A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8" r="25935"/>
          <a:stretch/>
        </p:blipFill>
        <p:spPr bwMode="auto">
          <a:xfrm>
            <a:off x="1428277" y="1732077"/>
            <a:ext cx="1964826" cy="24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6224B1-0CDD-47D3-85FC-69E50D0808DD}"/>
              </a:ext>
            </a:extLst>
          </p:cNvPr>
          <p:cNvSpPr txBox="1"/>
          <p:nvPr/>
        </p:nvSpPr>
        <p:spPr>
          <a:xfrm>
            <a:off x="1692774" y="884171"/>
            <a:ext cx="1527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corpus callosum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B44D1-DA15-40D4-B3F4-C2F9A6572E18}"/>
              </a:ext>
            </a:extLst>
          </p:cNvPr>
          <p:cNvSpPr txBox="1"/>
          <p:nvPr/>
        </p:nvSpPr>
        <p:spPr>
          <a:xfrm>
            <a:off x="84388" y="1127256"/>
            <a:ext cx="1706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7030A0"/>
                </a:solidFill>
              </a:rPr>
              <a:t>left side functions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934B9-B7B7-4BEC-9C3C-189A48E43D36}"/>
              </a:ext>
            </a:extLst>
          </p:cNvPr>
          <p:cNvSpPr txBox="1"/>
          <p:nvPr/>
        </p:nvSpPr>
        <p:spPr>
          <a:xfrm>
            <a:off x="3220904" y="1068060"/>
            <a:ext cx="181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7030A0"/>
                </a:solidFill>
              </a:rPr>
              <a:t>right side functions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17127-2A60-4F89-BCB5-6C21C8D89E22}"/>
              </a:ext>
            </a:extLst>
          </p:cNvPr>
          <p:cNvSpPr txBox="1"/>
          <p:nvPr/>
        </p:nvSpPr>
        <p:spPr>
          <a:xfrm>
            <a:off x="105798" y="1617203"/>
            <a:ext cx="173707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* analytic though</a:t>
            </a:r>
          </a:p>
          <a:p>
            <a:r>
              <a:rPr lang="en-AU" sz="1600" dirty="0"/>
              <a:t>* language</a:t>
            </a:r>
          </a:p>
          <a:p>
            <a:r>
              <a:rPr lang="en-AU" sz="1600" dirty="0"/>
              <a:t>* logic</a:t>
            </a:r>
          </a:p>
          <a:p>
            <a:r>
              <a:rPr lang="en-AU" sz="1600" dirty="0"/>
              <a:t>* analysis</a:t>
            </a:r>
          </a:p>
          <a:p>
            <a:r>
              <a:rPr lang="en-AU" sz="1600" dirty="0"/>
              <a:t>* mathematics</a:t>
            </a:r>
          </a:p>
          <a:p>
            <a:r>
              <a:rPr lang="en-AU" sz="1600" dirty="0"/>
              <a:t>* science</a:t>
            </a:r>
          </a:p>
          <a:p>
            <a:r>
              <a:rPr lang="en-AU" sz="1600" dirty="0"/>
              <a:t>* number skills</a:t>
            </a:r>
          </a:p>
          <a:p>
            <a:r>
              <a:rPr lang="en-AU" sz="1600" dirty="0"/>
              <a:t>* reasoning</a:t>
            </a:r>
          </a:p>
          <a:p>
            <a:r>
              <a:rPr lang="en-AU" sz="1600" dirty="0"/>
              <a:t>* sequencing</a:t>
            </a:r>
          </a:p>
          <a:p>
            <a:r>
              <a:rPr lang="en-AU" sz="1600" dirty="0"/>
              <a:t>* writing</a:t>
            </a:r>
          </a:p>
          <a:p>
            <a:r>
              <a:rPr lang="en-AU" sz="1600" dirty="0"/>
              <a:t>* right-had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1CDB3-C7D0-4D36-9648-5F0E72E49137}"/>
              </a:ext>
            </a:extLst>
          </p:cNvPr>
          <p:cNvSpPr txBox="1"/>
          <p:nvPr/>
        </p:nvSpPr>
        <p:spPr>
          <a:xfrm>
            <a:off x="3322342" y="1541633"/>
            <a:ext cx="171797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* creativity</a:t>
            </a:r>
          </a:p>
          <a:p>
            <a:r>
              <a:rPr lang="en-AU" sz="1600" dirty="0"/>
              <a:t>* imagination</a:t>
            </a:r>
          </a:p>
          <a:p>
            <a:r>
              <a:rPr lang="en-AU" sz="1600" dirty="0"/>
              <a:t>* intuition</a:t>
            </a:r>
          </a:p>
          <a:p>
            <a:r>
              <a:rPr lang="en-AU" sz="1600" dirty="0"/>
              <a:t>* insight</a:t>
            </a:r>
          </a:p>
          <a:p>
            <a:r>
              <a:rPr lang="en-AU" sz="1600" dirty="0"/>
              <a:t>* holistic though</a:t>
            </a:r>
          </a:p>
          <a:p>
            <a:r>
              <a:rPr lang="en-AU" sz="1600" dirty="0"/>
              <a:t>* rhythm</a:t>
            </a:r>
          </a:p>
          <a:p>
            <a:r>
              <a:rPr lang="en-AU" sz="1600" dirty="0"/>
              <a:t>* music</a:t>
            </a:r>
          </a:p>
          <a:p>
            <a:r>
              <a:rPr lang="en-AU" sz="1600" dirty="0"/>
              <a:t>* images</a:t>
            </a:r>
          </a:p>
          <a:p>
            <a:r>
              <a:rPr lang="en-AU" sz="1600" dirty="0"/>
              <a:t>* colour</a:t>
            </a:r>
          </a:p>
          <a:p>
            <a:r>
              <a:rPr lang="en-AU" sz="1600" dirty="0"/>
              <a:t>* daydreaming</a:t>
            </a:r>
          </a:p>
          <a:p>
            <a:r>
              <a:rPr lang="en-AU" sz="1600" dirty="0"/>
              <a:t>* [3D] forms</a:t>
            </a:r>
          </a:p>
          <a:p>
            <a:r>
              <a:rPr lang="en-AU" sz="1600" dirty="0"/>
              <a:t>* left hand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C2323E-0A9D-4235-AA07-736063E1C689}"/>
              </a:ext>
            </a:extLst>
          </p:cNvPr>
          <p:cNvCxnSpPr>
            <a:stCxn id="4" idx="2"/>
          </p:cNvCxnSpPr>
          <p:nvPr/>
        </p:nvCxnSpPr>
        <p:spPr>
          <a:xfrm flipH="1">
            <a:off x="2410691" y="1222725"/>
            <a:ext cx="45946" cy="6211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4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lipart worried face">
            <a:extLst>
              <a:ext uri="{FF2B5EF4-FFF2-40B4-BE49-F238E27FC236}">
                <a16:creationId xmlns:a16="http://schemas.microsoft.com/office/drawing/2014/main" id="{4A5D8E09-1264-4293-B2D5-FB3BE9872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56" y="1110883"/>
            <a:ext cx="1684499" cy="176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8886CD-7015-4412-87E4-B4D408044059}"/>
              </a:ext>
            </a:extLst>
          </p:cNvPr>
          <p:cNvSpPr txBox="1"/>
          <p:nvPr/>
        </p:nvSpPr>
        <p:spPr>
          <a:xfrm>
            <a:off x="642347" y="1382935"/>
            <a:ext cx="1866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3399"/>
                </a:solidFill>
              </a:rPr>
              <a:t>Big deal !!!</a:t>
            </a:r>
          </a:p>
          <a:p>
            <a:r>
              <a:rPr lang="en-AU" dirty="0">
                <a:solidFill>
                  <a:srgbClr val="FF3399"/>
                </a:solidFill>
              </a:rPr>
              <a:t>What’s wrong with this linear approach to learning?</a:t>
            </a:r>
            <a:endParaRPr lang="en-US" dirty="0">
              <a:solidFill>
                <a:srgbClr val="FF3399"/>
              </a:solidFill>
            </a:endParaRPr>
          </a:p>
        </p:txBody>
      </p:sp>
      <p:pic>
        <p:nvPicPr>
          <p:cNvPr id="4102" name="Picture 6" descr="Image result for clipart happy face">
            <a:extLst>
              <a:ext uri="{FF2B5EF4-FFF2-40B4-BE49-F238E27FC236}">
                <a16:creationId xmlns:a16="http://schemas.microsoft.com/office/drawing/2014/main" id="{3A653AB0-E521-46CD-9802-FC60793B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59" y="3321888"/>
            <a:ext cx="2086959" cy="179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40BDB-2748-44C8-B4BE-F9F47E1E2C1F}"/>
              </a:ext>
            </a:extLst>
          </p:cNvPr>
          <p:cNvSpPr txBox="1"/>
          <p:nvPr/>
        </p:nvSpPr>
        <p:spPr>
          <a:xfrm>
            <a:off x="158697" y="3854083"/>
            <a:ext cx="231364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Memory Mind Maps</a:t>
            </a:r>
          </a:p>
          <a:p>
            <a:r>
              <a:rPr lang="en-AU" dirty="0">
                <a:solidFill>
                  <a:srgbClr val="0000FF"/>
                </a:solidFill>
              </a:rPr>
              <a:t>have many advantages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03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clip art sleeping in bed">
            <a:extLst>
              <a:ext uri="{FF2B5EF4-FFF2-40B4-BE49-F238E27FC236}">
                <a16:creationId xmlns:a16="http://schemas.microsoft.com/office/drawing/2014/main" id="{5005D570-572D-44DD-9060-DE0457BEE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1" y="268731"/>
            <a:ext cx="2222493" cy="176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clipart person reading">
            <a:extLst>
              <a:ext uri="{FF2B5EF4-FFF2-40B4-BE49-F238E27FC236}">
                <a16:creationId xmlns:a16="http://schemas.microsoft.com/office/drawing/2014/main" id="{C993C3B9-B6CA-4066-B7AD-DC17E7D6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19" y="476093"/>
            <a:ext cx="2181230" cy="163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mage result for clipart sitting on toilet">
            <a:extLst>
              <a:ext uri="{FF2B5EF4-FFF2-40B4-BE49-F238E27FC236}">
                <a16:creationId xmlns:a16="http://schemas.microsoft.com/office/drawing/2014/main" id="{8810D293-F7EB-4308-BC88-75834D39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0" y="3740727"/>
            <a:ext cx="1269579" cy="165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0869FF-9EE8-4B48-A4F5-50A7726D3671}"/>
              </a:ext>
            </a:extLst>
          </p:cNvPr>
          <p:cNvSpPr txBox="1"/>
          <p:nvPr/>
        </p:nvSpPr>
        <p:spPr>
          <a:xfrm>
            <a:off x="581890" y="2138638"/>
            <a:ext cx="4103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 your MMM you don’t need to waste 90% of your time reading.</a:t>
            </a:r>
            <a:endParaRPr lang="en-US" sz="1600" dirty="0"/>
          </a:p>
        </p:txBody>
      </p:sp>
      <p:pic>
        <p:nvPicPr>
          <p:cNvPr id="5136" name="Picture 16" descr="Image result for clip art reading in bed">
            <a:extLst>
              <a:ext uri="{FF2B5EF4-FFF2-40B4-BE49-F238E27FC236}">
                <a16:creationId xmlns:a16="http://schemas.microsoft.com/office/drawing/2014/main" id="{E36B4796-99EE-4F0A-9B86-A15406AC0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708" y="4535161"/>
            <a:ext cx="1328012" cy="10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E99A88-0DBC-410B-B69A-6E23102BDB9C}"/>
              </a:ext>
            </a:extLst>
          </p:cNvPr>
          <p:cNvSpPr txBox="1"/>
          <p:nvPr/>
        </p:nvSpPr>
        <p:spPr>
          <a:xfrm>
            <a:off x="264496" y="5622426"/>
            <a:ext cx="453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Make use of your MMM. You can spend just a few seconds very often in reviewing them.</a:t>
            </a:r>
            <a:endParaRPr lang="en-US" dirty="0"/>
          </a:p>
        </p:txBody>
      </p:sp>
      <p:pic>
        <p:nvPicPr>
          <p:cNvPr id="5138" name="Picture 18" descr="Image result for clip art reading in front of TV">
            <a:extLst>
              <a:ext uri="{FF2B5EF4-FFF2-40B4-BE49-F238E27FC236}">
                <a16:creationId xmlns:a16="http://schemas.microsoft.com/office/drawing/2014/main" id="{86BEF00C-84FE-4130-AE1E-D3FB0227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95" y="2735872"/>
            <a:ext cx="3234210" cy="169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2B147-1426-4C49-A931-EF02B6298AA4}"/>
              </a:ext>
            </a:extLst>
          </p:cNvPr>
          <p:cNvSpPr txBox="1"/>
          <p:nvPr/>
        </p:nvSpPr>
        <p:spPr>
          <a:xfrm>
            <a:off x="445865" y="4352845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00FF"/>
                </a:solidFill>
              </a:rPr>
              <a:t>MMM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8D418D-20EC-4A89-865B-A7311FD2EE57}"/>
              </a:ext>
            </a:extLst>
          </p:cNvPr>
          <p:cNvSpPr txBox="1"/>
          <p:nvPr/>
        </p:nvSpPr>
        <p:spPr>
          <a:xfrm>
            <a:off x="3031627" y="357573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00FF"/>
                </a:solidFill>
              </a:rPr>
              <a:t>MMM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4D912-0CFB-4D4D-AA85-EA45DB9A2967}"/>
              </a:ext>
            </a:extLst>
          </p:cNvPr>
          <p:cNvSpPr txBox="1"/>
          <p:nvPr/>
        </p:nvSpPr>
        <p:spPr>
          <a:xfrm>
            <a:off x="3924616" y="4937255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00FF"/>
                </a:solidFill>
              </a:rPr>
              <a:t>MMM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4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A5860B-557C-473A-8D4C-80411F7BCE1E}"/>
              </a:ext>
            </a:extLst>
          </p:cNvPr>
          <p:cNvSpPr/>
          <p:nvPr/>
        </p:nvSpPr>
        <p:spPr>
          <a:xfrm>
            <a:off x="270506" y="251349"/>
            <a:ext cx="251777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2687E"/>
                </a:solidFill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习近平主持中共中央党外人士座谈会</a:t>
            </a:r>
            <a:r>
              <a:rPr lang="zh-CN" altLang="en-US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  <a:r>
              <a:rPr lang="zh-CN" altLang="en-US" dirty="0">
                <a:solidFill>
                  <a:srgbClr val="52687E"/>
                </a:solidFill>
                <a:latin typeface="SimSun" panose="02010600030101010101" pitchFamily="2" charset="-122"/>
                <a:ea typeface="SimSun" panose="02010600030101010101" pitchFamily="2" charset="-122"/>
                <a:hlinkClick r:id="rId4"/>
              </a:rPr>
              <a:t>喜迎十九大</a:t>
            </a:r>
            <a:endParaRPr lang="zh-CN" altLang="en-US" dirty="0">
              <a:solidFill>
                <a:srgbClr val="333333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2687E"/>
                </a:solidFill>
                <a:latin typeface="SimSun" panose="02010600030101010101" pitchFamily="2" charset="-122"/>
                <a:ea typeface="SimSun" panose="02010600030101010101" pitchFamily="2" charset="-122"/>
                <a:hlinkClick r:id="rId5"/>
              </a:rPr>
              <a:t>《</a:t>
            </a:r>
            <a:r>
              <a:rPr lang="zh-CN" altLang="en-US" dirty="0">
                <a:solidFill>
                  <a:srgbClr val="52687E"/>
                </a:solidFill>
                <a:latin typeface="SimSun" panose="02010600030101010101" pitchFamily="2" charset="-122"/>
                <a:ea typeface="SimSun" panose="02010600030101010101" pitchFamily="2" charset="-122"/>
                <a:hlinkClick r:id="rId5"/>
              </a:rPr>
              <a:t>习近平关于社会主义文化建设论述摘编</a:t>
            </a:r>
            <a:r>
              <a:rPr lang="en-US" altLang="zh-CN" dirty="0">
                <a:solidFill>
                  <a:srgbClr val="52687E"/>
                </a:solidFill>
                <a:latin typeface="SimSun" panose="02010600030101010101" pitchFamily="2" charset="-122"/>
                <a:ea typeface="SimSun" panose="02010600030101010101" pitchFamily="2" charset="-122"/>
                <a:hlinkClick r:id="rId5"/>
              </a:rPr>
              <a:t>》</a:t>
            </a:r>
            <a:r>
              <a:rPr lang="zh-CN" altLang="en-US" dirty="0">
                <a:solidFill>
                  <a:srgbClr val="52687E"/>
                </a:solidFill>
                <a:latin typeface="SimSun" panose="02010600030101010101" pitchFamily="2" charset="-122"/>
                <a:ea typeface="SimSun" panose="02010600030101010101" pitchFamily="2" charset="-122"/>
                <a:hlinkClick r:id="rId5"/>
              </a:rPr>
              <a:t>出版发行</a:t>
            </a:r>
            <a:endParaRPr lang="zh-CN" altLang="en-US" dirty="0">
              <a:solidFill>
                <a:srgbClr val="333333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2687E"/>
                </a:solidFill>
                <a:latin typeface="SimSun" panose="02010600030101010101" pitchFamily="2" charset="-122"/>
                <a:ea typeface="SimSun" panose="02010600030101010101" pitchFamily="2" charset="-122"/>
                <a:hlinkClick r:id="rId6"/>
              </a:rPr>
              <a:t>十八次党代会十八座里程碑 解决了啥难题</a:t>
            </a:r>
            <a:r>
              <a:rPr lang="zh-CN" altLang="en-US" dirty="0">
                <a:solidFill>
                  <a:srgbClr val="33333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  <a:r>
              <a:rPr lang="zh-CN" altLang="en-US" dirty="0">
                <a:solidFill>
                  <a:srgbClr val="52687E"/>
                </a:solidFill>
                <a:latin typeface="SimSun" panose="02010600030101010101" pitchFamily="2" charset="-122"/>
                <a:ea typeface="SimSun" panose="02010600030101010101" pitchFamily="2" charset="-122"/>
                <a:hlinkClick r:id="rId7"/>
              </a:rPr>
              <a:t>砥砺奋进</a:t>
            </a:r>
            <a:endParaRPr lang="zh-CN" altLang="en-US" b="0" i="0" dirty="0">
              <a:solidFill>
                <a:srgbClr val="333333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19A07E0-8477-4527-9463-CC9EEE15F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785109"/>
              </p:ext>
            </p:extLst>
          </p:nvPr>
        </p:nvGraphicFramePr>
        <p:xfrm>
          <a:off x="530343" y="2920371"/>
          <a:ext cx="3721100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8" imgW="3720960" imgH="2997000" progId="Equation.DSMT4">
                  <p:embed/>
                </p:oleObj>
              </mc:Choice>
              <mc:Fallback>
                <p:oleObj name="Equation" r:id="rId8" imgW="3720960" imgH="299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0343" y="2920371"/>
                        <a:ext cx="3721100" cy="299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F7DD9C-BED6-4480-ADCF-E4AB20B9FB8C}"/>
              </a:ext>
            </a:extLst>
          </p:cNvPr>
          <p:cNvSpPr txBox="1"/>
          <p:nvPr/>
        </p:nvSpPr>
        <p:spPr>
          <a:xfrm>
            <a:off x="385408" y="6174089"/>
            <a:ext cx="4496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Without basic knowledge and memory, the information above in not meaningful.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1FCD0-9F23-4FEB-96AB-8C256DB715C4}"/>
              </a:ext>
            </a:extLst>
          </p:cNvPr>
          <p:cNvSpPr txBox="1"/>
          <p:nvPr/>
        </p:nvSpPr>
        <p:spPr>
          <a:xfrm>
            <a:off x="2848998" y="755703"/>
            <a:ext cx="1632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I have no idea what is written, I hope it is not offensive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5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clipart lion eating a person">
            <a:extLst>
              <a:ext uri="{FF2B5EF4-FFF2-40B4-BE49-F238E27FC236}">
                <a16:creationId xmlns:a16="http://schemas.microsoft.com/office/drawing/2014/main" id="{ABFFE707-E531-4D65-8C07-F2CC3299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47" y="901609"/>
            <a:ext cx="28575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A4CD1A-6C44-4F65-ABF2-9B965D82AF92}"/>
              </a:ext>
            </a:extLst>
          </p:cNvPr>
          <p:cNvSpPr txBox="1"/>
          <p:nvPr/>
        </p:nvSpPr>
        <p:spPr>
          <a:xfrm>
            <a:off x="420789" y="2357792"/>
            <a:ext cx="41838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00" dirty="0"/>
              <a:t>You can easily recall a picture but not the words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F170B-E739-414A-9A59-6E42416D26F6}"/>
              </a:ext>
            </a:extLst>
          </p:cNvPr>
          <p:cNvSpPr txBox="1"/>
          <p:nvPr/>
        </p:nvSpPr>
        <p:spPr>
          <a:xfrm>
            <a:off x="1254466" y="3453560"/>
            <a:ext cx="283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Einstein eats Newton’s Laws</a:t>
            </a:r>
            <a:endParaRPr lang="en-US" dirty="0"/>
          </a:p>
        </p:txBody>
      </p:sp>
      <p:pic>
        <p:nvPicPr>
          <p:cNvPr id="3" name="Picture 2" descr="Image result for image newton">
            <a:extLst>
              <a:ext uri="{FF2B5EF4-FFF2-40B4-BE49-F238E27FC236}">
                <a16:creationId xmlns:a16="http://schemas.microsoft.com/office/drawing/2014/main" id="{84123BD4-8C0A-49DA-80B2-DD0D73CF7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1" y="3907802"/>
            <a:ext cx="2244214" cy="14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image einstein">
            <a:extLst>
              <a:ext uri="{FF2B5EF4-FFF2-40B4-BE49-F238E27FC236}">
                <a16:creationId xmlns:a16="http://schemas.microsoft.com/office/drawing/2014/main" id="{D3C77BA3-077A-4231-AEB7-65A097D7E4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14884" r="7642" b="21147"/>
          <a:stretch/>
        </p:blipFill>
        <p:spPr bwMode="auto">
          <a:xfrm>
            <a:off x="2380463" y="3906982"/>
            <a:ext cx="2471461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88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</TotalTime>
  <Words>495</Words>
  <Application>Microsoft Office PowerPoint</Application>
  <PresentationFormat>Custom</PresentationFormat>
  <Paragraphs>101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SimSun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45</cp:revision>
  <dcterms:created xsi:type="dcterms:W3CDTF">2017-10-15T21:09:29Z</dcterms:created>
  <dcterms:modified xsi:type="dcterms:W3CDTF">2017-12-17T09:09:16Z</dcterms:modified>
</cp:coreProperties>
</file>