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56" r:id="rId14"/>
    <p:sldId id="270" r:id="rId15"/>
  </p:sldIdLst>
  <p:sldSz cx="64801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1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3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0FA0-A381-4914-9C3D-2641A7BAF2D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97993-3B3D-4FD8-A84B-D14EC0151B17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184293-4B52-482C-BC43-ED1046017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16743"/>
              </p:ext>
            </p:extLst>
          </p:nvPr>
        </p:nvGraphicFramePr>
        <p:xfrm>
          <a:off x="1680872" y="1334654"/>
          <a:ext cx="2973946" cy="91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806560" imgH="863280" progId="Equation.DSMT4">
                  <p:embed/>
                </p:oleObj>
              </mc:Choice>
              <mc:Fallback>
                <p:oleObj name="Equation" r:id="rId3" imgW="2806560" imgH="863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8041B82-0402-4494-A081-009D42085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0872" y="1334654"/>
                        <a:ext cx="2973946" cy="9150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9AE27-7A90-49B3-A2B2-19540923A3F0}"/>
              </a:ext>
            </a:extLst>
          </p:cNvPr>
          <p:cNvCxnSpPr>
            <a:cxnSpLocks/>
          </p:cNvCxnSpPr>
          <p:nvPr/>
        </p:nvCxnSpPr>
        <p:spPr>
          <a:xfrm>
            <a:off x="3619460" y="780101"/>
            <a:ext cx="6366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24545-C65B-421A-A855-3C63191A140D}"/>
              </a:ext>
            </a:extLst>
          </p:cNvPr>
          <p:cNvSpPr txBox="1"/>
          <p:nvPr/>
        </p:nvSpPr>
        <p:spPr>
          <a:xfrm>
            <a:off x="4309893" y="61870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+X</a:t>
            </a:r>
            <a:endParaRPr lang="en-US" sz="1500" dirty="0"/>
          </a:p>
        </p:txBody>
      </p:sp>
      <p:pic>
        <p:nvPicPr>
          <p:cNvPr id="8" name="Picture 2" descr="Image result for clip art car">
            <a:extLst>
              <a:ext uri="{FF2B5EF4-FFF2-40B4-BE49-F238E27FC236}">
                <a16:creationId xmlns:a16="http://schemas.microsoft.com/office/drawing/2014/main" id="{53D72595-89AA-4495-88BE-0ED5795D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88454" y="492976"/>
            <a:ext cx="1677952" cy="4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2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1B7E1-B5FE-4A50-8B47-87113E8CC4A8}"/>
              </a:ext>
            </a:extLst>
          </p:cNvPr>
          <p:cNvSpPr txBox="1"/>
          <p:nvPr/>
        </p:nvSpPr>
        <p:spPr>
          <a:xfrm>
            <a:off x="5365842" y="203340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A1C4C-9736-4073-98CD-D7DC1EEF0AD2}"/>
              </a:ext>
            </a:extLst>
          </p:cNvPr>
          <p:cNvSpPr txBox="1"/>
          <p:nvPr/>
        </p:nvSpPr>
        <p:spPr>
          <a:xfrm>
            <a:off x="3822546" y="5192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20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A3F8E5-E968-45E6-B5FF-19B0B6D762B9}"/>
              </a:ext>
            </a:extLst>
          </p:cNvPr>
          <p:cNvSpPr txBox="1"/>
          <p:nvPr/>
        </p:nvSpPr>
        <p:spPr>
          <a:xfrm>
            <a:off x="5924158" y="196397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80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60064-64E8-4803-88B0-0FEA332AD214}"/>
              </a:ext>
            </a:extLst>
          </p:cNvPr>
          <p:cNvSpPr txBox="1"/>
          <p:nvPr/>
        </p:nvSpPr>
        <p:spPr>
          <a:xfrm>
            <a:off x="4163945" y="1930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0</a:t>
            </a: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2BE228-3CC2-41BF-BFFF-A195E94886DF}"/>
              </a:ext>
            </a:extLst>
          </p:cNvPr>
          <p:cNvGrpSpPr/>
          <p:nvPr/>
        </p:nvGrpSpPr>
        <p:grpSpPr>
          <a:xfrm>
            <a:off x="4142262" y="474133"/>
            <a:ext cx="2094044" cy="1627018"/>
            <a:chOff x="2995632" y="119696"/>
            <a:chExt cx="3155575" cy="272168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0F15FB-3F87-4AA2-93F6-BB0761A2ED4B}"/>
                </a:ext>
              </a:extLst>
            </p:cNvPr>
            <p:cNvSpPr/>
            <p:nvPr/>
          </p:nvSpPr>
          <p:spPr>
            <a:xfrm>
              <a:off x="3117550" y="474698"/>
              <a:ext cx="2893807" cy="2151530"/>
            </a:xfrm>
            <a:custGeom>
              <a:avLst/>
              <a:gdLst>
                <a:gd name="connsiteX0" fmla="*/ 0 w 2893807"/>
                <a:gd name="connsiteY0" fmla="*/ 2151530 h 2151530"/>
                <a:gd name="connsiteX1" fmla="*/ 1333949 w 2893807"/>
                <a:gd name="connsiteY1" fmla="*/ 0 h 2151530"/>
                <a:gd name="connsiteX2" fmla="*/ 2893807 w 2893807"/>
                <a:gd name="connsiteY2" fmla="*/ 0 h 21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3807" h="2151530">
                  <a:moveTo>
                    <a:pt x="0" y="2151530"/>
                  </a:moveTo>
                  <a:lnTo>
                    <a:pt x="1333949" y="0"/>
                  </a:lnTo>
                  <a:lnTo>
                    <a:pt x="2893807" y="0"/>
                  </a:ln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4EA3D1F-6073-4202-AF6F-09CC31591264}"/>
                </a:ext>
              </a:extLst>
            </p:cNvPr>
            <p:cNvGrpSpPr/>
            <p:nvPr/>
          </p:nvGrpSpPr>
          <p:grpSpPr>
            <a:xfrm>
              <a:off x="2995632" y="119696"/>
              <a:ext cx="3155575" cy="2721684"/>
              <a:chOff x="2995632" y="119696"/>
              <a:chExt cx="3155575" cy="272168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9E9454F-146F-49A6-8805-BFE7B8841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7551" y="119696"/>
                <a:ext cx="0" cy="2721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B38F062-62A6-4C98-B4C2-820BF7C5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632" y="2622639"/>
                <a:ext cx="31555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072D79B-7AE9-4B00-A055-4DC5922E5D2F}"/>
                  </a:ext>
                </a:extLst>
              </p:cNvPr>
              <p:cNvCxnSpPr>
                <a:stCxn id="12" idx="1"/>
              </p:cNvCxnSpPr>
              <p:nvPr/>
            </p:nvCxnSpPr>
            <p:spPr>
              <a:xfrm>
                <a:off x="4451499" y="474698"/>
                <a:ext cx="14063" cy="2142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D460B3-C707-485B-9EEB-29017F127445}"/>
                  </a:ext>
                </a:extLst>
              </p:cNvPr>
              <p:cNvCxnSpPr/>
              <p:nvPr/>
            </p:nvCxnSpPr>
            <p:spPr>
              <a:xfrm>
                <a:off x="6006947" y="462603"/>
                <a:ext cx="14063" cy="2142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AC7984-5840-49E7-851F-DE5DA00E71D0}"/>
              </a:ext>
            </a:extLst>
          </p:cNvPr>
          <p:cNvSpPr txBox="1"/>
          <p:nvPr/>
        </p:nvSpPr>
        <p:spPr>
          <a:xfrm>
            <a:off x="4992914" y="1930401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58924-4C60-4529-8698-66F1C5B84C0E}"/>
              </a:ext>
            </a:extLst>
          </p:cNvPr>
          <p:cNvSpPr txBox="1"/>
          <p:nvPr/>
        </p:nvSpPr>
        <p:spPr>
          <a:xfrm>
            <a:off x="87085" y="348342"/>
            <a:ext cx="33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displacement = area under v / t graph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C9A6-899E-49FD-868A-149E430B60D1}"/>
              </a:ext>
            </a:extLst>
          </p:cNvPr>
          <p:cNvSpPr txBox="1"/>
          <p:nvPr/>
        </p:nvSpPr>
        <p:spPr>
          <a:xfrm>
            <a:off x="3987355" y="1695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0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32D0C-2D23-4F60-9E71-DEAAB6E5FC29}"/>
              </a:ext>
            </a:extLst>
          </p:cNvPr>
          <p:cNvSpPr txBox="1"/>
          <p:nvPr/>
        </p:nvSpPr>
        <p:spPr>
          <a:xfrm>
            <a:off x="3376991" y="899886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400" dirty="0"/>
              <a:t>  [m.s-1]</a:t>
            </a:r>
            <a:endParaRPr lang="en-US" sz="1400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CC11C9B-9129-4507-8874-E1E4A40D5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937879"/>
              </p:ext>
            </p:extLst>
          </p:nvPr>
        </p:nvGraphicFramePr>
        <p:xfrm>
          <a:off x="501650" y="1106563"/>
          <a:ext cx="3035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3035160" imgH="1193760" progId="Equation.DSMT4">
                  <p:embed/>
                </p:oleObj>
              </mc:Choice>
              <mc:Fallback>
                <p:oleObj name="Equation" r:id="rId3" imgW="303516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650" y="1106563"/>
                        <a:ext cx="3035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66E4C7AB-1B1E-4BB7-B8FC-71E1ABC12E19}"/>
              </a:ext>
            </a:extLst>
          </p:cNvPr>
          <p:cNvSpPr/>
          <p:nvPr/>
        </p:nvSpPr>
        <p:spPr>
          <a:xfrm>
            <a:off x="72571" y="28079"/>
            <a:ext cx="6260496" cy="3150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894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6A3E82-4689-4B28-AEFD-DD412A7251C0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64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F4F1504-C59C-4A35-B611-BEE9DB970CEA}"/>
              </a:ext>
            </a:extLst>
          </p:cNvPr>
          <p:cNvSpPr/>
          <p:nvPr/>
        </p:nvSpPr>
        <p:spPr>
          <a:xfrm>
            <a:off x="883911" y="36102"/>
            <a:ext cx="4689339" cy="3530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pic>
        <p:nvPicPr>
          <p:cNvPr id="4" name="Picture 2" descr="Image result for clip art car">
            <a:extLst>
              <a:ext uri="{FF2B5EF4-FFF2-40B4-BE49-F238E27FC236}">
                <a16:creationId xmlns:a16="http://schemas.microsoft.com/office/drawing/2014/main" id="{EC40AD41-2AED-4A90-988D-1DBA5961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3645" y="1358520"/>
            <a:ext cx="1858464" cy="5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DA1E4D0-2C83-46DE-AD97-F5780CABB39C}"/>
              </a:ext>
            </a:extLst>
          </p:cNvPr>
          <p:cNvGrpSpPr/>
          <p:nvPr/>
        </p:nvGrpSpPr>
        <p:grpSpPr>
          <a:xfrm>
            <a:off x="3375346" y="1153176"/>
            <a:ext cx="1645037" cy="1346998"/>
            <a:chOff x="1147483" y="2721685"/>
            <a:chExt cx="3155575" cy="233440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B31A9C3-B888-4B67-8371-7C40CA3D89BF}"/>
                </a:ext>
              </a:extLst>
            </p:cNvPr>
            <p:cNvCxnSpPr/>
            <p:nvPr/>
          </p:nvCxnSpPr>
          <p:spPr>
            <a:xfrm>
              <a:off x="1269402" y="2721685"/>
              <a:ext cx="0" cy="2334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06A6F2-98BA-48F3-9C9A-29BC6F61DF9E}"/>
                </a:ext>
              </a:extLst>
            </p:cNvPr>
            <p:cNvCxnSpPr>
              <a:cxnSpLocks/>
            </p:cNvCxnSpPr>
            <p:nvPr/>
          </p:nvCxnSpPr>
          <p:spPr>
            <a:xfrm>
              <a:off x="1147483" y="4912659"/>
              <a:ext cx="31555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9B9E16-72D3-45E8-B099-459E0907E493}"/>
              </a:ext>
            </a:extLst>
          </p:cNvPr>
          <p:cNvCxnSpPr>
            <a:cxnSpLocks/>
          </p:cNvCxnSpPr>
          <p:nvPr/>
        </p:nvCxnSpPr>
        <p:spPr>
          <a:xfrm flipV="1">
            <a:off x="3438904" y="1349048"/>
            <a:ext cx="1256109" cy="49935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A483A1-743D-4CD4-8F2B-14CE73A0DA86}"/>
              </a:ext>
            </a:extLst>
          </p:cNvPr>
          <p:cNvCxnSpPr>
            <a:cxnSpLocks/>
          </p:cNvCxnSpPr>
          <p:nvPr/>
        </p:nvCxnSpPr>
        <p:spPr>
          <a:xfrm flipV="1">
            <a:off x="3444512" y="1525618"/>
            <a:ext cx="1250603" cy="32278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F93A7B-B2C8-4365-BCB3-705897A7AE7A}"/>
              </a:ext>
            </a:extLst>
          </p:cNvPr>
          <p:cNvCxnSpPr>
            <a:cxnSpLocks/>
          </p:cNvCxnSpPr>
          <p:nvPr/>
        </p:nvCxnSpPr>
        <p:spPr>
          <a:xfrm flipV="1">
            <a:off x="3444512" y="1848403"/>
            <a:ext cx="1323507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8CF8AE-0EF6-4995-B472-B8FB9D1DB0BA}"/>
              </a:ext>
            </a:extLst>
          </p:cNvPr>
          <p:cNvCxnSpPr>
            <a:cxnSpLocks/>
          </p:cNvCxnSpPr>
          <p:nvPr/>
        </p:nvCxnSpPr>
        <p:spPr>
          <a:xfrm>
            <a:off x="3438904" y="1854608"/>
            <a:ext cx="1329115" cy="26691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B2E267-C509-428C-8D06-B526A36E99FC}"/>
              </a:ext>
            </a:extLst>
          </p:cNvPr>
          <p:cNvCxnSpPr>
            <a:cxnSpLocks/>
          </p:cNvCxnSpPr>
          <p:nvPr/>
        </p:nvCxnSpPr>
        <p:spPr>
          <a:xfrm>
            <a:off x="3441920" y="1856715"/>
            <a:ext cx="851250" cy="90698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57C571-D93B-4C1D-B7DB-68F9CE59FC2B}"/>
              </a:ext>
            </a:extLst>
          </p:cNvPr>
          <p:cNvSpPr txBox="1"/>
          <p:nvPr/>
        </p:nvSpPr>
        <p:spPr>
          <a:xfrm>
            <a:off x="3422080" y="2438101"/>
            <a:ext cx="5437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(0,0)</a:t>
            </a:r>
            <a:endParaRPr 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57530-ABD7-4EC4-8C6D-3AA0C9E8AB4E}"/>
              </a:ext>
            </a:extLst>
          </p:cNvPr>
          <p:cNvSpPr txBox="1"/>
          <p:nvPr/>
        </p:nvSpPr>
        <p:spPr>
          <a:xfrm>
            <a:off x="4885790" y="2438100"/>
            <a:ext cx="2375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21DC1-5BAC-4B6F-9C9A-9F0FE3D4D4F4}"/>
              </a:ext>
            </a:extLst>
          </p:cNvPr>
          <p:cNvSpPr txBox="1"/>
          <p:nvPr/>
        </p:nvSpPr>
        <p:spPr>
          <a:xfrm>
            <a:off x="3242621" y="1091103"/>
            <a:ext cx="260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17F25-0E01-4D38-BC09-B69CCFD1DE13}"/>
              </a:ext>
            </a:extLst>
          </p:cNvPr>
          <p:cNvSpPr txBox="1"/>
          <p:nvPr/>
        </p:nvSpPr>
        <p:spPr>
          <a:xfrm>
            <a:off x="4262607" y="2579393"/>
            <a:ext cx="268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D9197-7C98-4781-8037-45679AA1C110}"/>
              </a:ext>
            </a:extLst>
          </p:cNvPr>
          <p:cNvSpPr txBox="1"/>
          <p:nvPr/>
        </p:nvSpPr>
        <p:spPr>
          <a:xfrm>
            <a:off x="4744931" y="1992657"/>
            <a:ext cx="456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E9F5A-C0D9-4C25-9AD4-07DDEFEBC69C}"/>
              </a:ext>
            </a:extLst>
          </p:cNvPr>
          <p:cNvSpPr txBox="1"/>
          <p:nvPr/>
        </p:nvSpPr>
        <p:spPr>
          <a:xfrm>
            <a:off x="4704035" y="1352161"/>
            <a:ext cx="511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2C6CD-2758-43E9-8406-1DEB32AD4F3D}"/>
              </a:ext>
            </a:extLst>
          </p:cNvPr>
          <p:cNvSpPr txBox="1"/>
          <p:nvPr/>
        </p:nvSpPr>
        <p:spPr>
          <a:xfrm>
            <a:off x="4686415" y="1066485"/>
            <a:ext cx="268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1ED033-5008-4AD7-88BC-BFC5E4C85F11}"/>
              </a:ext>
            </a:extLst>
          </p:cNvPr>
          <p:cNvSpPr txBox="1"/>
          <p:nvPr/>
        </p:nvSpPr>
        <p:spPr>
          <a:xfrm>
            <a:off x="4730645" y="1688409"/>
            <a:ext cx="620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III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3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6ADC8B-55CB-4513-B68B-861FFC88E65C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8920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2738-C902-445C-9F49-D49F6391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353C-973D-4472-A037-240A09AE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97993-3B3D-4FD8-A84B-D14EC0151B17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9AE27-7A90-49B3-A2B2-19540923A3F0}"/>
              </a:ext>
            </a:extLst>
          </p:cNvPr>
          <p:cNvCxnSpPr>
            <a:cxnSpLocks/>
          </p:cNvCxnSpPr>
          <p:nvPr/>
        </p:nvCxnSpPr>
        <p:spPr>
          <a:xfrm>
            <a:off x="3619460" y="780101"/>
            <a:ext cx="6366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24545-C65B-421A-A855-3C63191A140D}"/>
              </a:ext>
            </a:extLst>
          </p:cNvPr>
          <p:cNvSpPr txBox="1"/>
          <p:nvPr/>
        </p:nvSpPr>
        <p:spPr>
          <a:xfrm>
            <a:off x="4309893" y="61870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+X</a:t>
            </a:r>
            <a:endParaRPr lang="en-US" sz="1500" dirty="0"/>
          </a:p>
        </p:txBody>
      </p:sp>
      <p:pic>
        <p:nvPicPr>
          <p:cNvPr id="8" name="Picture 2" descr="Image result for clip art car">
            <a:extLst>
              <a:ext uri="{FF2B5EF4-FFF2-40B4-BE49-F238E27FC236}">
                <a16:creationId xmlns:a16="http://schemas.microsoft.com/office/drawing/2014/main" id="{53D72595-89AA-4495-88BE-0ED5795D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88454" y="492976"/>
            <a:ext cx="1677952" cy="4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9582D99-FCE1-4578-BB75-F9D9BAB55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08015"/>
              </p:ext>
            </p:extLst>
          </p:nvPr>
        </p:nvGraphicFramePr>
        <p:xfrm>
          <a:off x="1631950" y="1162050"/>
          <a:ext cx="33972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4076640" imgH="965160" progId="Equation.DSMT4">
                  <p:embed/>
                </p:oleObj>
              </mc:Choice>
              <mc:Fallback>
                <p:oleObj name="Equation" r:id="rId4" imgW="4076640" imgH="9651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8E7C711-149D-4AEC-AA6F-CC110D8D0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1162050"/>
                        <a:ext cx="3397250" cy="804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CB887D-2531-4C16-A337-0F2EC196FC82}"/>
              </a:ext>
            </a:extLst>
          </p:cNvPr>
          <p:cNvSpPr txBox="1"/>
          <p:nvPr/>
        </p:nvSpPr>
        <p:spPr>
          <a:xfrm>
            <a:off x="999268" y="1997030"/>
            <a:ext cx="4374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At first I thought the correct answer was A, as this line had the greatest slope. But, then I realised that the correct answer was given by the line which had the greatest magnitude in its slope which is line 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13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97993-3B3D-4FD8-A84B-D14EC0151B17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9AE27-7A90-49B3-A2B2-19540923A3F0}"/>
              </a:ext>
            </a:extLst>
          </p:cNvPr>
          <p:cNvCxnSpPr>
            <a:cxnSpLocks/>
          </p:cNvCxnSpPr>
          <p:nvPr/>
        </p:nvCxnSpPr>
        <p:spPr>
          <a:xfrm>
            <a:off x="3619460" y="780101"/>
            <a:ext cx="6366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24545-C65B-421A-A855-3C63191A140D}"/>
              </a:ext>
            </a:extLst>
          </p:cNvPr>
          <p:cNvSpPr txBox="1"/>
          <p:nvPr/>
        </p:nvSpPr>
        <p:spPr>
          <a:xfrm>
            <a:off x="4309893" y="61870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+X</a:t>
            </a:r>
            <a:endParaRPr lang="en-US" sz="1500" dirty="0"/>
          </a:p>
        </p:txBody>
      </p:sp>
      <p:pic>
        <p:nvPicPr>
          <p:cNvPr id="8" name="Picture 2" descr="Image result for clip art car">
            <a:extLst>
              <a:ext uri="{FF2B5EF4-FFF2-40B4-BE49-F238E27FC236}">
                <a16:creationId xmlns:a16="http://schemas.microsoft.com/office/drawing/2014/main" id="{53D72595-89AA-4495-88BE-0ED5795D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54" y="492976"/>
            <a:ext cx="1677952" cy="4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9582D99-FCE1-4578-BB75-F9D9BAB55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04218"/>
              </p:ext>
            </p:extLst>
          </p:nvPr>
        </p:nvGraphicFramePr>
        <p:xfrm>
          <a:off x="1350431" y="1369408"/>
          <a:ext cx="3679601" cy="85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4" imgW="3708360" imgH="863280" progId="Equation.DSMT4">
                  <p:embed/>
                </p:oleObj>
              </mc:Choice>
              <mc:Fallback>
                <p:oleObj name="Equation" r:id="rId4" imgW="3708360" imgH="8632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9582D99-FCE1-4578-BB75-F9D9BAB55A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0431" y="1369408"/>
                        <a:ext cx="3679601" cy="8561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117A23-EF21-44C3-A47D-81B1A361C24B}"/>
              </a:ext>
            </a:extLst>
          </p:cNvPr>
          <p:cNvCxnSpPr/>
          <p:nvPr/>
        </p:nvCxnSpPr>
        <p:spPr>
          <a:xfrm flipH="1">
            <a:off x="1631978" y="291132"/>
            <a:ext cx="61506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6FFE3CC-B472-4C13-8333-89B30618D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348546"/>
              </p:ext>
            </p:extLst>
          </p:nvPr>
        </p:nvGraphicFramePr>
        <p:xfrm>
          <a:off x="2301206" y="175109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1206" y="175109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70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DC2554-27AF-4F76-A647-319DAC8312E8}"/>
              </a:ext>
            </a:extLst>
          </p:cNvPr>
          <p:cNvSpPr txBox="1"/>
          <p:nvPr/>
        </p:nvSpPr>
        <p:spPr>
          <a:xfrm>
            <a:off x="32804" y="225525"/>
            <a:ext cx="6052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Cars all start at the same position at time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= 0.</a:t>
            </a:r>
          </a:p>
          <a:p>
            <a:endParaRPr lang="en-AU" dirty="0"/>
          </a:p>
          <a:p>
            <a:r>
              <a:rPr lang="en-AU" dirty="0"/>
              <a:t>All cars move with a constant velocity. So, all cars have zero acceleration.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Cars I II are moving in a + X direction</a:t>
            </a:r>
          </a:p>
          <a:p>
            <a:r>
              <a:rPr lang="en-AU" dirty="0"/>
              <a:t>Car III is stationary</a:t>
            </a:r>
          </a:p>
          <a:p>
            <a:r>
              <a:rPr lang="en-AU" dirty="0"/>
              <a:t>Cars IV and V are moving in a –X direction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9602A7-D564-431B-AAB1-72ECF6CE6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206162"/>
              </p:ext>
            </p:extLst>
          </p:nvPr>
        </p:nvGraphicFramePr>
        <p:xfrm>
          <a:off x="2094654" y="1219851"/>
          <a:ext cx="248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2489040" imgH="1143000" progId="Equation.DSMT4">
                  <p:embed/>
                </p:oleObj>
              </mc:Choice>
              <mc:Fallback>
                <p:oleObj name="Equation" r:id="rId3" imgW="24890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4654" y="1219851"/>
                        <a:ext cx="2489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0A1A765-C7C1-467E-B2E1-AE657C8AC4DA}"/>
              </a:ext>
            </a:extLst>
          </p:cNvPr>
          <p:cNvSpPr/>
          <p:nvPr/>
        </p:nvSpPr>
        <p:spPr>
          <a:xfrm>
            <a:off x="72571" y="28079"/>
            <a:ext cx="5660571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6653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6B6C969-2C34-47AF-815B-3CBD90E06018}"/>
              </a:ext>
            </a:extLst>
          </p:cNvPr>
          <p:cNvSpPr/>
          <p:nvPr/>
        </p:nvSpPr>
        <p:spPr>
          <a:xfrm>
            <a:off x="644452" y="393643"/>
            <a:ext cx="131264" cy="13126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66E58D-F17E-4982-9362-58642E27E7C7}"/>
              </a:ext>
            </a:extLst>
          </p:cNvPr>
          <p:cNvSpPr/>
          <p:nvPr/>
        </p:nvSpPr>
        <p:spPr>
          <a:xfrm>
            <a:off x="619167" y="483852"/>
            <a:ext cx="1890307" cy="721679"/>
          </a:xfrm>
          <a:custGeom>
            <a:avLst/>
            <a:gdLst>
              <a:gd name="connsiteX0" fmla="*/ 1890307 w 1890307"/>
              <a:gd name="connsiteY0" fmla="*/ 713478 h 721679"/>
              <a:gd name="connsiteX1" fmla="*/ 1172729 w 1890307"/>
              <a:gd name="connsiteY1" fmla="*/ 721679 h 721679"/>
              <a:gd name="connsiteX2" fmla="*/ 451050 w 1890307"/>
              <a:gd name="connsiteY2" fmla="*/ 496155 h 721679"/>
              <a:gd name="connsiteX3" fmla="*/ 0 w 1890307"/>
              <a:gd name="connsiteY3" fmla="*/ 0 h 721679"/>
              <a:gd name="connsiteX4" fmla="*/ 0 w 1890307"/>
              <a:gd name="connsiteY4" fmla="*/ 0 h 72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307" h="721679">
                <a:moveTo>
                  <a:pt x="1890307" y="713478"/>
                </a:moveTo>
                <a:lnTo>
                  <a:pt x="1172729" y="721679"/>
                </a:lnTo>
                <a:lnTo>
                  <a:pt x="451050" y="496155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F55A0-2D2D-4D72-8D9F-965536B5646B}"/>
              </a:ext>
            </a:extLst>
          </p:cNvPr>
          <p:cNvSpPr txBox="1"/>
          <p:nvPr/>
        </p:nvSpPr>
        <p:spPr>
          <a:xfrm>
            <a:off x="1861603" y="1197331"/>
            <a:ext cx="131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slope = 0</a:t>
            </a:r>
          </a:p>
          <a:p>
            <a:r>
              <a:rPr lang="en-AU" dirty="0"/>
              <a:t> 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/>
              <a:t> = 0</a:t>
            </a:r>
          </a:p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= constant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4504C-D89C-4D6F-9745-F89F82A4E591}"/>
              </a:ext>
            </a:extLst>
          </p:cNvPr>
          <p:cNvSpPr txBox="1"/>
          <p:nvPr/>
        </p:nvSpPr>
        <p:spPr>
          <a:xfrm>
            <a:off x="1332645" y="90211"/>
            <a:ext cx="435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greater the slope the greater the acceleration of the ball down the ramp.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41332-C09B-4B85-8581-F29FF28E3232}"/>
              </a:ext>
            </a:extLst>
          </p:cNvPr>
          <p:cNvSpPr txBox="1"/>
          <p:nvPr/>
        </p:nvSpPr>
        <p:spPr>
          <a:xfrm>
            <a:off x="0" y="889796"/>
            <a:ext cx="119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maximum slope</a:t>
            </a:r>
          </a:p>
          <a:p>
            <a:r>
              <a:rPr lang="en-AU" dirty="0"/>
              <a:t>max </a:t>
            </a:r>
            <a:r>
              <a:rPr lang="en-AU" i="1" dirty="0"/>
              <a:t>a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0A0B4B-E66F-4B57-81DC-B9B37F9F343A}"/>
              </a:ext>
            </a:extLst>
          </p:cNvPr>
          <p:cNvGrpSpPr/>
          <p:nvPr/>
        </p:nvGrpSpPr>
        <p:grpSpPr>
          <a:xfrm>
            <a:off x="3230829" y="1170373"/>
            <a:ext cx="2526256" cy="1895126"/>
            <a:chOff x="389067" y="3627120"/>
            <a:chExt cx="2526256" cy="189512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642235F-D64A-40A2-B01E-CC24EFAF99A6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025C248-93E4-4D43-A8DF-1682BE6DB041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9A99FF1-AE26-4D39-988B-B0167E863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D328B5-F02D-4DC3-872D-D458404DD6CE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1DE140-5894-47C7-A8F8-124FAA15F1AC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7FE45E-CE98-42B5-9A17-BBB742889630}"/>
              </a:ext>
            </a:extLst>
          </p:cNvPr>
          <p:cNvSpPr txBox="1"/>
          <p:nvPr/>
        </p:nvSpPr>
        <p:spPr>
          <a:xfrm>
            <a:off x="4401573" y="11849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  <a:endParaRPr lang="en-US" b="1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58998B-4EF2-4D57-9F83-4D83C6E457FD}"/>
              </a:ext>
            </a:extLst>
          </p:cNvPr>
          <p:cNvSpPr/>
          <p:nvPr/>
        </p:nvSpPr>
        <p:spPr>
          <a:xfrm>
            <a:off x="3604294" y="1800097"/>
            <a:ext cx="1804197" cy="918500"/>
          </a:xfrm>
          <a:custGeom>
            <a:avLst/>
            <a:gdLst>
              <a:gd name="connsiteX0" fmla="*/ 1804197 w 1804197"/>
              <a:gd name="connsiteY0" fmla="*/ 0 h 918500"/>
              <a:gd name="connsiteX1" fmla="*/ 1078418 w 1804197"/>
              <a:gd name="connsiteY1" fmla="*/ 8201 h 918500"/>
              <a:gd name="connsiteX2" fmla="*/ 348538 w 1804197"/>
              <a:gd name="connsiteY2" fmla="*/ 323935 h 918500"/>
              <a:gd name="connsiteX3" fmla="*/ 0 w 1804197"/>
              <a:gd name="connsiteY3" fmla="*/ 918500 h 918500"/>
              <a:gd name="connsiteX4" fmla="*/ 0 w 1804197"/>
              <a:gd name="connsiteY4" fmla="*/ 914400 h 91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197" h="918500">
                <a:moveTo>
                  <a:pt x="1804197" y="0"/>
                </a:moveTo>
                <a:lnTo>
                  <a:pt x="1078418" y="8201"/>
                </a:lnTo>
                <a:lnTo>
                  <a:pt x="348538" y="323935"/>
                </a:lnTo>
                <a:lnTo>
                  <a:pt x="0" y="918500"/>
                </a:lnTo>
                <a:lnTo>
                  <a:pt x="0" y="914400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A8590-3898-47CE-99FF-2880E56A3E52}"/>
              </a:ext>
            </a:extLst>
          </p:cNvPr>
          <p:cNvSpPr/>
          <p:nvPr/>
        </p:nvSpPr>
        <p:spPr>
          <a:xfrm>
            <a:off x="38705" y="28079"/>
            <a:ext cx="5883124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905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C21CC9-9241-42D6-9FE6-DB3022516B7F}"/>
              </a:ext>
            </a:extLst>
          </p:cNvPr>
          <p:cNvSpPr txBox="1"/>
          <p:nvPr/>
        </p:nvSpPr>
        <p:spPr>
          <a:xfrm>
            <a:off x="291132" y="287031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Ball rolls down ramp with constant acceleration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AU" dirty="0"/>
              <a:t>Initial velocity of ball </a:t>
            </a:r>
            <a:r>
              <a:rPr lang="en-AU" i="1" dirty="0"/>
              <a:t>u</a:t>
            </a:r>
            <a:r>
              <a:rPr lang="en-AU" dirty="0"/>
              <a:t>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390BA-2B99-4CD2-81CB-E1EBECBA1156}"/>
              </a:ext>
            </a:extLst>
          </p:cNvPr>
          <p:cNvSpPr txBox="1"/>
          <p:nvPr/>
        </p:nvSpPr>
        <p:spPr>
          <a:xfrm>
            <a:off x="319836" y="15663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dirty="0"/>
              <a:t> /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 is a parabola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AA83D4A-9207-4757-946B-7D75B7AC6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52922"/>
              </p:ext>
            </p:extLst>
          </p:nvPr>
        </p:nvGraphicFramePr>
        <p:xfrm>
          <a:off x="2046409" y="1102465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711000" imgH="304560" progId="Equation.DSMT4">
                  <p:embed/>
                </p:oleObj>
              </mc:Choice>
              <mc:Fallback>
                <p:oleObj name="Equation" r:id="rId3" imgW="711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409" y="1102465"/>
                        <a:ext cx="711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B3E92D9-2499-432D-96B6-E1AF88A7301F}"/>
              </a:ext>
            </a:extLst>
          </p:cNvPr>
          <p:cNvGrpSpPr/>
          <p:nvPr/>
        </p:nvGrpSpPr>
        <p:grpSpPr>
          <a:xfrm>
            <a:off x="3174451" y="1444593"/>
            <a:ext cx="2526256" cy="1895126"/>
            <a:chOff x="389067" y="3627120"/>
            <a:chExt cx="2526256" cy="18951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0BBB96-B053-4732-BA4B-2AC28FDA7767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4D5FAA6-8DA0-44E6-869F-152A98BE01EC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BB780C-959B-4ADB-979D-AAEB95EE3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C25FB-F0BD-4DAA-BEA6-4D40E09A9FE6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47D2AE-4714-4EC4-86B6-FC3E414303C3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08FAE2-8F9C-44AF-BAE6-258D4876298F}"/>
              </a:ext>
            </a:extLst>
          </p:cNvPr>
          <p:cNvSpPr txBox="1"/>
          <p:nvPr/>
        </p:nvSpPr>
        <p:spPr>
          <a:xfrm>
            <a:off x="4483301" y="15055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</a:t>
            </a:r>
            <a:endParaRPr lang="en-US" b="1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FC8071-4128-4264-B3B8-5B1EF7DD2B47}"/>
              </a:ext>
            </a:extLst>
          </p:cNvPr>
          <p:cNvSpPr/>
          <p:nvPr/>
        </p:nvSpPr>
        <p:spPr>
          <a:xfrm rot="21265231">
            <a:off x="3502553" y="1697395"/>
            <a:ext cx="1710466" cy="1226985"/>
          </a:xfrm>
          <a:custGeom>
            <a:avLst/>
            <a:gdLst>
              <a:gd name="connsiteX0" fmla="*/ 0 w 1710466"/>
              <a:gd name="connsiteY0" fmla="*/ 1204856 h 1226985"/>
              <a:gd name="connsiteX1" fmla="*/ 1000461 w 1710466"/>
              <a:gd name="connsiteY1" fmla="*/ 1065007 h 1226985"/>
              <a:gd name="connsiteX2" fmla="*/ 1710466 w 1710466"/>
              <a:gd name="connsiteY2" fmla="*/ 0 h 12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0466" h="1226985">
                <a:moveTo>
                  <a:pt x="0" y="1204856"/>
                </a:moveTo>
                <a:cubicBezTo>
                  <a:pt x="357691" y="1235336"/>
                  <a:pt x="715383" y="1265816"/>
                  <a:pt x="1000461" y="1065007"/>
                </a:cubicBezTo>
                <a:cubicBezTo>
                  <a:pt x="1285539" y="864198"/>
                  <a:pt x="1498002" y="432099"/>
                  <a:pt x="1710466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0DE32-6A1A-4786-86D6-8EE897311425}"/>
              </a:ext>
            </a:extLst>
          </p:cNvPr>
          <p:cNvSpPr/>
          <p:nvPr/>
        </p:nvSpPr>
        <p:spPr>
          <a:xfrm>
            <a:off x="72571" y="28079"/>
            <a:ext cx="574281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5639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C33F1-409D-431C-91D0-DD00202DB328}"/>
              </a:ext>
            </a:extLst>
          </p:cNvPr>
          <p:cNvSpPr/>
          <p:nvPr/>
        </p:nvSpPr>
        <p:spPr>
          <a:xfrm>
            <a:off x="746404" y="1462100"/>
            <a:ext cx="705277" cy="1455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9E89FF-0141-46C5-B254-CE8A509F889E}"/>
              </a:ext>
            </a:extLst>
          </p:cNvPr>
          <p:cNvCxnSpPr/>
          <p:nvPr/>
        </p:nvCxnSpPr>
        <p:spPr>
          <a:xfrm>
            <a:off x="1381974" y="2913660"/>
            <a:ext cx="82009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CDA8BAC-34CF-4FAB-8D1D-0FF74B535038}"/>
              </a:ext>
            </a:extLst>
          </p:cNvPr>
          <p:cNvSpPr/>
          <p:nvPr/>
        </p:nvSpPr>
        <p:spPr>
          <a:xfrm>
            <a:off x="1382656" y="1314484"/>
            <a:ext cx="131264" cy="13126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CC7F37-2048-4853-BE7C-D46A3F32305D}"/>
              </a:ext>
            </a:extLst>
          </p:cNvPr>
          <p:cNvSpPr/>
          <p:nvPr/>
        </p:nvSpPr>
        <p:spPr>
          <a:xfrm>
            <a:off x="1459882" y="683649"/>
            <a:ext cx="114813" cy="2209508"/>
          </a:xfrm>
          <a:custGeom>
            <a:avLst/>
            <a:gdLst>
              <a:gd name="connsiteX0" fmla="*/ 0 w 114813"/>
              <a:gd name="connsiteY0" fmla="*/ 766150 h 2209508"/>
              <a:gd name="connsiteX1" fmla="*/ 69708 w 114813"/>
              <a:gd name="connsiteY1" fmla="*/ 64973 h 2209508"/>
              <a:gd name="connsiteX2" fmla="*/ 114813 w 114813"/>
              <a:gd name="connsiteY2" fmla="*/ 2209508 h 220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13" h="2209508">
                <a:moveTo>
                  <a:pt x="0" y="766150"/>
                </a:moveTo>
                <a:cubicBezTo>
                  <a:pt x="25286" y="295281"/>
                  <a:pt x="50573" y="-175587"/>
                  <a:pt x="69708" y="64973"/>
                </a:cubicBezTo>
                <a:cubicBezTo>
                  <a:pt x="88844" y="305533"/>
                  <a:pt x="101828" y="1257520"/>
                  <a:pt x="114813" y="22095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ADF0F5-AC4B-4F8F-81CA-B54184B8FB6B}"/>
              </a:ext>
            </a:extLst>
          </p:cNvPr>
          <p:cNvGrpSpPr/>
          <p:nvPr/>
        </p:nvGrpSpPr>
        <p:grpSpPr>
          <a:xfrm>
            <a:off x="345242" y="429471"/>
            <a:ext cx="1081249" cy="1026745"/>
            <a:chOff x="1665464" y="222108"/>
            <a:chExt cx="1081249" cy="102674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169351-E692-4CB0-AC1E-4C3ABEE63A5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21" y="278830"/>
              <a:ext cx="0" cy="717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0EF951-DDE5-429E-BBBD-63D86E361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2999" y="956088"/>
              <a:ext cx="70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B62588-B386-4823-B8AF-1BEDA0DE77E9}"/>
                </a:ext>
              </a:extLst>
            </p:cNvPr>
            <p:cNvSpPr txBox="1"/>
            <p:nvPr/>
          </p:nvSpPr>
          <p:spPr>
            <a:xfrm>
              <a:off x="2353657" y="9102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+X</a:t>
              </a:r>
              <a:endParaRPr 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FFAD88-82AB-482C-A254-3594D5B82313}"/>
                </a:ext>
              </a:extLst>
            </p:cNvPr>
            <p:cNvSpPr txBox="1"/>
            <p:nvPr/>
          </p:nvSpPr>
          <p:spPr>
            <a:xfrm>
              <a:off x="1665464" y="22210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+Y</a:t>
              </a:r>
              <a:endParaRPr lang="en-US" sz="16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8F72C22-BFE6-46BE-9E51-F4F41D36E1D9}"/>
              </a:ext>
            </a:extLst>
          </p:cNvPr>
          <p:cNvSpPr txBox="1"/>
          <p:nvPr/>
        </p:nvSpPr>
        <p:spPr>
          <a:xfrm>
            <a:off x="1660804" y="80192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sz="1600" dirty="0"/>
              <a:t> = +10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046D2-A139-4307-B79A-47D6D7777303}"/>
              </a:ext>
            </a:extLst>
          </p:cNvPr>
          <p:cNvSpPr txBox="1"/>
          <p:nvPr/>
        </p:nvSpPr>
        <p:spPr>
          <a:xfrm>
            <a:off x="1657387" y="1048637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/>
              <a:t> = - 9.8 m.s</a:t>
            </a:r>
            <a:r>
              <a:rPr lang="en-AU" sz="1600" baseline="30000" dirty="0"/>
              <a:t>-2</a:t>
            </a:r>
            <a:endParaRPr lang="en-US" sz="1600" baseline="30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BD0DBB-7B5E-4E6C-8549-057F46791CA9}"/>
              </a:ext>
            </a:extLst>
          </p:cNvPr>
          <p:cNvCxnSpPr/>
          <p:nvPr/>
        </p:nvCxnSpPr>
        <p:spPr>
          <a:xfrm flipH="1">
            <a:off x="1705909" y="1466200"/>
            <a:ext cx="0" cy="1422856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A04EBD-594D-4DB0-8BE9-38141BA192E0}"/>
              </a:ext>
            </a:extLst>
          </p:cNvPr>
          <p:cNvSpPr txBox="1"/>
          <p:nvPr/>
        </p:nvSpPr>
        <p:spPr>
          <a:xfrm>
            <a:off x="1730957" y="188807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1600" dirty="0"/>
              <a:t> = ? m</a:t>
            </a:r>
            <a:endParaRPr lang="en-US" sz="1600" baseline="30000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21B9B68-9112-44D9-903B-0EA565D01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91736"/>
              </p:ext>
            </p:extLst>
          </p:nvPr>
        </p:nvGraphicFramePr>
        <p:xfrm>
          <a:off x="2890754" y="1497237"/>
          <a:ext cx="332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3327120" imgH="634680" progId="Equation.DSMT4">
                  <p:embed/>
                </p:oleObj>
              </mc:Choice>
              <mc:Fallback>
                <p:oleObj name="Equation" r:id="rId3" imgW="33271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0754" y="1497237"/>
                        <a:ext cx="3327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1024362-BA91-48A8-81A2-3CA1941A8430}"/>
              </a:ext>
            </a:extLst>
          </p:cNvPr>
          <p:cNvSpPr txBox="1"/>
          <p:nvPr/>
        </p:nvSpPr>
        <p:spPr>
          <a:xfrm>
            <a:off x="2815764" y="2298093"/>
            <a:ext cx="2113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height of cliff is 390  m 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A3191-F9E9-4F1D-8171-D054F7B168A6}"/>
              </a:ext>
            </a:extLst>
          </p:cNvPr>
          <p:cNvSpPr/>
          <p:nvPr/>
        </p:nvSpPr>
        <p:spPr>
          <a:xfrm>
            <a:off x="72571" y="72571"/>
            <a:ext cx="6216953" cy="3367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4037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817D0B5-5213-46AB-9ABD-4502BBDBE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51859"/>
              </p:ext>
            </p:extLst>
          </p:nvPr>
        </p:nvGraphicFramePr>
        <p:xfrm>
          <a:off x="1110414" y="771525"/>
          <a:ext cx="3931486" cy="224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3606480" imgH="2057400" progId="Equation.DSMT4">
                  <p:embed/>
                </p:oleObj>
              </mc:Choice>
              <mc:Fallback>
                <p:oleObj name="Equation" r:id="rId3" imgW="360648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0414" y="771525"/>
                        <a:ext cx="3931486" cy="224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1B9ED1-5A9B-4237-A6C9-F2E4FB5EFDED}"/>
              </a:ext>
            </a:extLst>
          </p:cNvPr>
          <p:cNvSpPr/>
          <p:nvPr/>
        </p:nvSpPr>
        <p:spPr>
          <a:xfrm>
            <a:off x="72571" y="28079"/>
            <a:ext cx="574281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9977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1D6FF-ADDC-4C77-883E-40ABE53B2B00}"/>
              </a:ext>
            </a:extLst>
          </p:cNvPr>
          <p:cNvSpPr txBox="1"/>
          <p:nvPr/>
        </p:nvSpPr>
        <p:spPr>
          <a:xfrm>
            <a:off x="1548190" y="807962"/>
            <a:ext cx="3714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displacement = area under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/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</a:t>
            </a:r>
          </a:p>
          <a:p>
            <a:endParaRPr lang="en-AU" dirty="0"/>
          </a:p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dirty="0"/>
              <a:t> = (1/2)(4)(4) - (1/2)(2)(8) = 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836D-8926-4D55-953F-2D4BF80532B2}"/>
              </a:ext>
            </a:extLst>
          </p:cNvPr>
          <p:cNvSpPr/>
          <p:nvPr/>
        </p:nvSpPr>
        <p:spPr>
          <a:xfrm>
            <a:off x="367695" y="70408"/>
            <a:ext cx="574281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4983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250</Words>
  <Application>Microsoft Office PowerPoint</Application>
  <PresentationFormat>Custom</PresentationFormat>
  <Paragraphs>54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23</cp:revision>
  <dcterms:created xsi:type="dcterms:W3CDTF">2017-10-14T22:38:33Z</dcterms:created>
  <dcterms:modified xsi:type="dcterms:W3CDTF">2017-10-20T17:55:25Z</dcterms:modified>
</cp:coreProperties>
</file>