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57" r:id="rId12"/>
    <p:sldId id="273" r:id="rId13"/>
    <p:sldId id="274" r:id="rId14"/>
    <p:sldId id="300" r:id="rId15"/>
    <p:sldId id="275" r:id="rId16"/>
    <p:sldId id="276" r:id="rId17"/>
    <p:sldId id="277" r:id="rId18"/>
    <p:sldId id="278" r:id="rId19"/>
    <p:sldId id="288" r:id="rId20"/>
    <p:sldId id="283" r:id="rId21"/>
    <p:sldId id="269" r:id="rId22"/>
  </p:sldIdLst>
  <p:sldSz cx="6480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8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0FA0-A381-4914-9C3D-2641A7BAF2D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CDDE73-6740-4EF9-925E-253EBDCA4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09849"/>
              </p:ext>
            </p:extLst>
          </p:nvPr>
        </p:nvGraphicFramePr>
        <p:xfrm>
          <a:off x="147427" y="1160174"/>
          <a:ext cx="5346701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5346360" imgH="2501640" progId="Equation.DSMT4">
                  <p:embed/>
                </p:oleObj>
              </mc:Choice>
              <mc:Fallback>
                <p:oleObj name="Equation" r:id="rId3" imgW="5346360" imgH="250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0D8BDBD-12A2-43EE-A49D-3DBF89789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27" y="1160174"/>
                        <a:ext cx="5346701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380F0-586D-4BD4-9137-7BEF9F6D16CC}"/>
              </a:ext>
            </a:extLst>
          </p:cNvPr>
          <p:cNvSpPr txBox="1"/>
          <p:nvPr/>
        </p:nvSpPr>
        <p:spPr>
          <a:xfrm>
            <a:off x="50117" y="188297"/>
            <a:ext cx="607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Suppose a vector is represented by an ordered pair (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, </a:t>
            </a:r>
            <a:r>
              <a:rPr lang="en-AU" sz="1600" i="1" dirty="0">
                <a:sym typeface="Symbol" panose="05050102010706020507" pitchFamily="18" charset="2"/>
              </a:rPr>
              <a:t> </a:t>
            </a:r>
            <a:r>
              <a:rPr lang="en-AU" sz="1600" dirty="0"/>
              <a:t>) where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 is the magnitude and </a:t>
            </a:r>
            <a:r>
              <a:rPr lang="en-AU" sz="1600" i="1" dirty="0">
                <a:sym typeface="Symbol" panose="05050102010706020507" pitchFamily="18" charset="2"/>
              </a:rPr>
              <a:t></a:t>
            </a:r>
            <a:r>
              <a:rPr lang="en-AU" sz="1600" dirty="0"/>
              <a:t>  is the angle measured from the +X axis in an anticlockwise sense. What is the resultant components of the vector?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8A582-D7F4-426D-BCA1-350F52A52D1A}"/>
              </a:ext>
            </a:extLst>
          </p:cNvPr>
          <p:cNvSpPr txBox="1"/>
          <p:nvPr/>
        </p:nvSpPr>
        <p:spPr>
          <a:xfrm>
            <a:off x="53753" y="474450"/>
            <a:ext cx="55195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Chris sits inside a windowless cabin in a cruise ship in a calm sea and there is no rocking motion. Chris knows that the ship is either </a:t>
            </a:r>
            <a:r>
              <a:rPr lang="en-AU" dirty="0">
                <a:solidFill>
                  <a:srgbClr val="7030A0"/>
                </a:solidFill>
              </a:rPr>
              <a:t>stationary</a:t>
            </a:r>
            <a:r>
              <a:rPr lang="en-AU" dirty="0"/>
              <a:t> or </a:t>
            </a:r>
            <a:r>
              <a:rPr lang="en-AU" dirty="0">
                <a:solidFill>
                  <a:srgbClr val="7030A0"/>
                </a:solidFill>
              </a:rPr>
              <a:t>moving with a constant velocity</a:t>
            </a:r>
            <a:r>
              <a:rPr lang="en-AU" dirty="0"/>
              <a:t>. Which of the following methods can Chris use to decide the state of motion?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 </a:t>
            </a:r>
            <a:r>
              <a:rPr lang="en-AU" dirty="0">
                <a:sym typeface="Symbol" panose="05050102010706020507" pitchFamily="18" charset="2"/>
              </a:rPr>
              <a:t>throwing an object vertically and see where it lands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       </a:t>
            </a:r>
            <a:r>
              <a:rPr lang="en-AU" dirty="0"/>
              <a:t>observing the motion of a plumbline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 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observing the surface of water in a glass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 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08491F1-D080-4C24-B734-7DEAEEFA5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70834"/>
              </p:ext>
            </p:extLst>
          </p:nvPr>
        </p:nvGraphicFramePr>
        <p:xfrm>
          <a:off x="436674" y="741723"/>
          <a:ext cx="2501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3" imgW="2501640" imgH="1574640" progId="Equation.DSMT4">
                  <p:embed/>
                </p:oleObj>
              </mc:Choice>
              <mc:Fallback>
                <p:oleObj name="Equation" r:id="rId3" imgW="25016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674" y="741723"/>
                        <a:ext cx="25019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2B7E2A-549F-4797-B45B-56612CC7422F}"/>
              </a:ext>
            </a:extLst>
          </p:cNvPr>
          <p:cNvSpPr txBox="1"/>
          <p:nvPr/>
        </p:nvSpPr>
        <p:spPr>
          <a:xfrm>
            <a:off x="135877" y="95803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C12B14-D6D6-41EB-8BCF-B98CC1207293}"/>
              </a:ext>
            </a:extLst>
          </p:cNvPr>
          <p:cNvSpPr/>
          <p:nvPr/>
        </p:nvSpPr>
        <p:spPr>
          <a:xfrm>
            <a:off x="1008724" y="1753720"/>
            <a:ext cx="1250637" cy="52895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CF719F-CB35-4F8F-9A92-049CA950AF6C}"/>
              </a:ext>
            </a:extLst>
          </p:cNvPr>
          <p:cNvCxnSpPr>
            <a:cxnSpLocks/>
          </p:cNvCxnSpPr>
          <p:nvPr/>
        </p:nvCxnSpPr>
        <p:spPr>
          <a:xfrm>
            <a:off x="1012824" y="1191959"/>
            <a:ext cx="0" cy="198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740006-D488-4E85-8043-AF53CE8EB8BE}"/>
              </a:ext>
            </a:extLst>
          </p:cNvPr>
          <p:cNvCxnSpPr>
            <a:cxnSpLocks/>
          </p:cNvCxnSpPr>
          <p:nvPr/>
        </p:nvCxnSpPr>
        <p:spPr>
          <a:xfrm flipH="1">
            <a:off x="668387" y="1750303"/>
            <a:ext cx="178437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C75F0-169A-48A6-9571-4691D5EDAED8}"/>
              </a:ext>
            </a:extLst>
          </p:cNvPr>
          <p:cNvCxnSpPr/>
          <p:nvPr/>
        </p:nvCxnSpPr>
        <p:spPr>
          <a:xfrm>
            <a:off x="1021026" y="1749620"/>
            <a:ext cx="1234235" cy="52485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6B44AA-CF9F-45BD-A273-81D503BC9599}"/>
              </a:ext>
            </a:extLst>
          </p:cNvPr>
          <p:cNvSpPr txBox="1"/>
          <p:nvPr/>
        </p:nvSpPr>
        <p:spPr>
          <a:xfrm>
            <a:off x="762696" y="113045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21B7A-1C4A-4FEE-A761-1CB97CE4B344}"/>
              </a:ext>
            </a:extLst>
          </p:cNvPr>
          <p:cNvSpPr txBox="1"/>
          <p:nvPr/>
        </p:nvSpPr>
        <p:spPr>
          <a:xfrm>
            <a:off x="2301048" y="171339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EBDFE-E889-4EB5-9957-289CBEA8DC92}"/>
              </a:ext>
            </a:extLst>
          </p:cNvPr>
          <p:cNvSpPr txBox="1"/>
          <p:nvPr/>
        </p:nvSpPr>
        <p:spPr>
          <a:xfrm>
            <a:off x="1422868" y="19505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8E43A-D5A2-4889-8B5D-316ED74E4A2B}"/>
              </a:ext>
            </a:extLst>
          </p:cNvPr>
          <p:cNvSpPr txBox="1"/>
          <p:nvPr/>
        </p:nvSpPr>
        <p:spPr>
          <a:xfrm>
            <a:off x="730576" y="188151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-1</a:t>
            </a:r>
            <a:endParaRPr lang="en-US" sz="16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F9F1AAE-F72F-41FC-907E-AECD10C54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70913"/>
              </p:ext>
            </p:extLst>
          </p:nvPr>
        </p:nvGraphicFramePr>
        <p:xfrm>
          <a:off x="1491836" y="1450529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3" imgW="253800" imgH="253800" progId="Equation.DSMT4">
                  <p:embed/>
                </p:oleObj>
              </mc:Choice>
              <mc:Fallback>
                <p:oleObj name="Equation" r:id="rId3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836" y="1450529"/>
                        <a:ext cx="254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D75F12-7570-4AFA-8BE0-7932DA2C04DC}"/>
              </a:ext>
            </a:extLst>
          </p:cNvPr>
          <p:cNvSpPr/>
          <p:nvPr/>
        </p:nvSpPr>
        <p:spPr>
          <a:xfrm>
            <a:off x="852898" y="1544596"/>
            <a:ext cx="451050" cy="446579"/>
          </a:xfrm>
          <a:custGeom>
            <a:avLst/>
            <a:gdLst>
              <a:gd name="connsiteX0" fmla="*/ 451050 w 451050"/>
              <a:gd name="connsiteY0" fmla="*/ 209125 h 446579"/>
              <a:gd name="connsiteX1" fmla="*/ 233726 w 451050"/>
              <a:gd name="connsiteY1" fmla="*/ 2 h 446579"/>
              <a:gd name="connsiteX2" fmla="*/ 0 w 451050"/>
              <a:gd name="connsiteY2" fmla="*/ 205025 h 446579"/>
              <a:gd name="connsiteX3" fmla="*/ 233726 w 451050"/>
              <a:gd name="connsiteY3" fmla="*/ 442851 h 446579"/>
              <a:gd name="connsiteX4" fmla="*/ 434648 w 451050"/>
              <a:gd name="connsiteY4" fmla="*/ 328038 h 44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050" h="446579">
                <a:moveTo>
                  <a:pt x="451050" y="209125"/>
                </a:moveTo>
                <a:cubicBezTo>
                  <a:pt x="379975" y="104905"/>
                  <a:pt x="308901" y="685"/>
                  <a:pt x="233726" y="2"/>
                </a:cubicBezTo>
                <a:cubicBezTo>
                  <a:pt x="158551" y="-681"/>
                  <a:pt x="0" y="131217"/>
                  <a:pt x="0" y="205025"/>
                </a:cubicBezTo>
                <a:cubicBezTo>
                  <a:pt x="0" y="278833"/>
                  <a:pt x="161285" y="422349"/>
                  <a:pt x="233726" y="442851"/>
                </a:cubicBezTo>
                <a:cubicBezTo>
                  <a:pt x="306167" y="463353"/>
                  <a:pt x="370407" y="395695"/>
                  <a:pt x="434648" y="32803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9B00B0-CAE5-496E-90D9-ABBA5C90D24A}"/>
              </a:ext>
            </a:extLst>
          </p:cNvPr>
          <p:cNvSpPr txBox="1"/>
          <p:nvPr/>
        </p:nvSpPr>
        <p:spPr>
          <a:xfrm>
            <a:off x="344451" y="16840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330</a:t>
            </a:r>
            <a:r>
              <a:rPr lang="en-AU" baseline="30000" dirty="0"/>
              <a:t>o</a:t>
            </a:r>
            <a:endParaRPr lang="en-US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739F3-FEBA-4275-8ED9-CB01FA0B42D3}"/>
              </a:ext>
            </a:extLst>
          </p:cNvPr>
          <p:cNvSpPr txBox="1"/>
          <p:nvPr/>
        </p:nvSpPr>
        <p:spPr>
          <a:xfrm>
            <a:off x="1123536" y="2372888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sin(30</a:t>
            </a:r>
            <a:r>
              <a:rPr lang="en-AU" sz="1600" baseline="30000" dirty="0"/>
              <a:t>o</a:t>
            </a:r>
            <a:r>
              <a:rPr lang="en-AU" sz="1600" dirty="0"/>
              <a:t>) = 1/2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7102-DBB9-4AFF-9BD7-BC01E75D8193}"/>
              </a:ext>
            </a:extLst>
          </p:cNvPr>
          <p:cNvSpPr txBox="1"/>
          <p:nvPr/>
        </p:nvSpPr>
        <p:spPr>
          <a:xfrm>
            <a:off x="2345469" y="2044852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 = 2   </a:t>
            </a:r>
            <a:r>
              <a:rPr lang="en-AU" sz="1600" i="1" dirty="0">
                <a:sym typeface="Symbol" panose="05050102010706020507" pitchFamily="18" charset="2"/>
              </a:rPr>
              <a:t></a:t>
            </a:r>
            <a:r>
              <a:rPr lang="en-AU" sz="1600" dirty="0">
                <a:sym typeface="Symbol" panose="05050102010706020507" pitchFamily="18" charset="2"/>
              </a:rPr>
              <a:t> = 330</a:t>
            </a:r>
            <a:r>
              <a:rPr lang="en-AU" sz="1600" baseline="30000" dirty="0">
                <a:sym typeface="Symbol" panose="05050102010706020507" pitchFamily="18" charset="2"/>
              </a:rPr>
              <a:t>o</a:t>
            </a:r>
            <a:endParaRPr lang="en-AU" sz="16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17BFE-56D1-4302-AAA1-262A3011CB50}"/>
              </a:ext>
            </a:extLst>
          </p:cNvPr>
          <p:cNvSpPr txBox="1"/>
          <p:nvPr/>
        </p:nvSpPr>
        <p:spPr>
          <a:xfrm>
            <a:off x="102187" y="158367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 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9549A4-2C53-43B1-BB21-584DD4F98B1E}"/>
              </a:ext>
            </a:extLst>
          </p:cNvPr>
          <p:cNvCxnSpPr>
            <a:cxnSpLocks/>
          </p:cNvCxnSpPr>
          <p:nvPr/>
        </p:nvCxnSpPr>
        <p:spPr>
          <a:xfrm>
            <a:off x="2529977" y="1081248"/>
            <a:ext cx="0" cy="153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365CC8-8C6E-4678-AFB4-52456F511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85003"/>
              </p:ext>
            </p:extLst>
          </p:nvPr>
        </p:nvGraphicFramePr>
        <p:xfrm>
          <a:off x="2539779" y="2606985"/>
          <a:ext cx="142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3" imgW="1422360" imgH="279360" progId="Equation.DSMT4">
                  <p:embed/>
                </p:oleObj>
              </mc:Choice>
              <mc:Fallback>
                <p:oleObj name="Equation" r:id="rId3" imgW="142236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F0F1D00-F570-4920-B9E0-5EAED4F6D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779" y="2606985"/>
                        <a:ext cx="1422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ACBF03-A4AF-4406-9318-17B4CB3244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9355" y="2204771"/>
            <a:ext cx="64787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7BE8434-94C8-4457-AFBB-95DE2AB3E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24715"/>
              </p:ext>
            </p:extLst>
          </p:nvPr>
        </p:nvGraphicFramePr>
        <p:xfrm>
          <a:off x="3711888" y="2119138"/>
          <a:ext cx="1384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5" imgW="1384200" imgH="279360" progId="Equation.DSMT4">
                  <p:embed/>
                </p:oleObj>
              </mc:Choice>
              <mc:Fallback>
                <p:oleObj name="Equation" r:id="rId5" imgW="138420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B365CC8-8C6E-4678-AFB4-52456F511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1888" y="2119138"/>
                        <a:ext cx="1384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DC1B6-5594-4DBD-B8FC-E86E5291054C}"/>
              </a:ext>
            </a:extLst>
          </p:cNvPr>
          <p:cNvCxnSpPr/>
          <p:nvPr/>
        </p:nvCxnSpPr>
        <p:spPr>
          <a:xfrm>
            <a:off x="2521777" y="1880835"/>
            <a:ext cx="1049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E3CCAD-D646-4455-B5B6-5DB1631943DC}"/>
              </a:ext>
            </a:extLst>
          </p:cNvPr>
          <p:cNvSpPr txBox="1"/>
          <p:nvPr/>
        </p:nvSpPr>
        <p:spPr>
          <a:xfrm>
            <a:off x="1627879" y="1089449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river bank</a:t>
            </a:r>
          </a:p>
          <a:p>
            <a:r>
              <a:rPr lang="en-AU" sz="1400" dirty="0"/>
              <a:t>(G)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D97EA-D954-4260-9FD7-325216CA346B}"/>
              </a:ext>
            </a:extLst>
          </p:cNvPr>
          <p:cNvSpPr txBox="1"/>
          <p:nvPr/>
        </p:nvSpPr>
        <p:spPr>
          <a:xfrm>
            <a:off x="3567391" y="1708617"/>
            <a:ext cx="209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path directory across river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D7F169-2BC2-4FCC-BB65-0DAAF8BAE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38641"/>
              </p:ext>
            </p:extLst>
          </p:nvPr>
        </p:nvGraphicFramePr>
        <p:xfrm>
          <a:off x="2592230" y="1453464"/>
          <a:ext cx="135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B365CC8-8C6E-4678-AFB4-52456F511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230" y="1453464"/>
                        <a:ext cx="1358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41580-62F5-438A-BE02-3B245421EC16}"/>
              </a:ext>
            </a:extLst>
          </p:cNvPr>
          <p:cNvCxnSpPr>
            <a:cxnSpLocks/>
          </p:cNvCxnSpPr>
          <p:nvPr/>
        </p:nvCxnSpPr>
        <p:spPr>
          <a:xfrm>
            <a:off x="2521777" y="1889039"/>
            <a:ext cx="1057916" cy="6560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C7DF45-B8A6-41E9-81FE-5DDA416F813F}"/>
              </a:ext>
            </a:extLst>
          </p:cNvPr>
          <p:cNvSpPr txBox="1"/>
          <p:nvPr/>
        </p:nvSpPr>
        <p:spPr>
          <a:xfrm>
            <a:off x="4120951" y="2475401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sin(30</a:t>
            </a:r>
            <a:r>
              <a:rPr lang="en-AU" sz="1600" baseline="30000" dirty="0"/>
              <a:t>o</a:t>
            </a:r>
            <a:r>
              <a:rPr lang="en-AU" sz="1600" dirty="0"/>
              <a:t>) = 1/2</a:t>
            </a:r>
            <a:endParaRPr lang="en-US" sz="1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412723-E822-4323-808B-DBD84F067B5C}"/>
              </a:ext>
            </a:extLst>
          </p:cNvPr>
          <p:cNvSpPr/>
          <p:nvPr/>
        </p:nvSpPr>
        <p:spPr>
          <a:xfrm>
            <a:off x="2525876" y="2135064"/>
            <a:ext cx="348538" cy="241927"/>
          </a:xfrm>
          <a:custGeom>
            <a:avLst/>
            <a:gdLst>
              <a:gd name="connsiteX0" fmla="*/ 0 w 348538"/>
              <a:gd name="connsiteY0" fmla="*/ 123014 h 225553"/>
              <a:gd name="connsiteX1" fmla="*/ 278831 w 348538"/>
              <a:gd name="connsiteY1" fmla="*/ 221424 h 225553"/>
              <a:gd name="connsiteX2" fmla="*/ 348538 w 348538"/>
              <a:gd name="connsiteY2" fmla="*/ 0 h 22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38" h="225553">
                <a:moveTo>
                  <a:pt x="0" y="123014"/>
                </a:moveTo>
                <a:cubicBezTo>
                  <a:pt x="110370" y="182470"/>
                  <a:pt x="220741" y="241926"/>
                  <a:pt x="278831" y="221424"/>
                </a:cubicBezTo>
                <a:cubicBezTo>
                  <a:pt x="336921" y="200922"/>
                  <a:pt x="342729" y="100461"/>
                  <a:pt x="34853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D30E2-3C78-4B9D-B0CE-86C5D5F79655}"/>
              </a:ext>
            </a:extLst>
          </p:cNvPr>
          <p:cNvSpPr/>
          <p:nvPr/>
        </p:nvSpPr>
        <p:spPr>
          <a:xfrm>
            <a:off x="2477303" y="2036635"/>
            <a:ext cx="500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60</a:t>
            </a:r>
            <a:r>
              <a:rPr lang="en-AU" sz="1400" baseline="30000" dirty="0"/>
              <a:t>o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D43FE7-0CB7-4420-867B-BCFD367ADB9A}"/>
              </a:ext>
            </a:extLst>
          </p:cNvPr>
          <p:cNvSpPr txBox="1"/>
          <p:nvPr/>
        </p:nvSpPr>
        <p:spPr>
          <a:xfrm>
            <a:off x="102512" y="1774224"/>
            <a:ext cx="2242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Pat (P) must row at 60</a:t>
            </a:r>
            <a:r>
              <a:rPr lang="en-AU" sz="1600" baseline="30000" dirty="0"/>
              <a:t>o</a:t>
            </a:r>
            <a:r>
              <a:rPr lang="en-AU" sz="1600" dirty="0"/>
              <a:t> to the bank in a direction downstream</a:t>
            </a:r>
          </a:p>
          <a:p>
            <a:r>
              <a:rPr lang="en-AU" sz="1600" dirty="0">
                <a:sym typeface="Symbol" panose="05050102010706020507" pitchFamily="18" charset="2"/>
              </a:rPr>
              <a:t>      D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E5E23-84BB-469C-9B49-83EE0993EDD5}"/>
              </a:ext>
            </a:extLst>
          </p:cNvPr>
          <p:cNvSpPr txBox="1"/>
          <p:nvPr/>
        </p:nvSpPr>
        <p:spPr>
          <a:xfrm>
            <a:off x="2735000" y="494884"/>
            <a:ext cx="97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upstream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C5CC55-5D4A-4882-9753-A2102568FA81}"/>
              </a:ext>
            </a:extLst>
          </p:cNvPr>
          <p:cNvSpPr txBox="1"/>
          <p:nvPr/>
        </p:nvSpPr>
        <p:spPr>
          <a:xfrm>
            <a:off x="3215435" y="2923032"/>
            <a:ext cx="123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downstream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1A2D8-E873-4744-A0DD-E4F961E8F237}"/>
              </a:ext>
            </a:extLst>
          </p:cNvPr>
          <p:cNvSpPr txBox="1"/>
          <p:nvPr/>
        </p:nvSpPr>
        <p:spPr>
          <a:xfrm>
            <a:off x="2685794" y="3213480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water (W)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43F390-9939-4FD5-9123-E14F4079CA5C}"/>
              </a:ext>
            </a:extLst>
          </p:cNvPr>
          <p:cNvSpPr txBox="1"/>
          <p:nvPr/>
        </p:nvSpPr>
        <p:spPr>
          <a:xfrm>
            <a:off x="3333665" y="20325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8320E-2516-4244-AC35-491ECF9D6749}"/>
              </a:ext>
            </a:extLst>
          </p:cNvPr>
          <p:cNvSpPr txBox="1"/>
          <p:nvPr/>
        </p:nvSpPr>
        <p:spPr>
          <a:xfrm>
            <a:off x="2969408" y="2230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849768-F704-4FCF-9A0F-1C5FABF49CC1}"/>
              </a:ext>
            </a:extLst>
          </p:cNvPr>
          <p:cNvSpPr txBox="1"/>
          <p:nvPr/>
        </p:nvSpPr>
        <p:spPr>
          <a:xfrm>
            <a:off x="2759603" y="184393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E8E4-05CE-47C3-9B4C-EBBF16DE41E8}"/>
              </a:ext>
            </a:extLst>
          </p:cNvPr>
          <p:cNvSpPr txBox="1"/>
          <p:nvPr/>
        </p:nvSpPr>
        <p:spPr>
          <a:xfrm>
            <a:off x="103763" y="52295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 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9549A4-2C53-43B1-BB21-584DD4F98B1E}"/>
              </a:ext>
            </a:extLst>
          </p:cNvPr>
          <p:cNvCxnSpPr>
            <a:cxnSpLocks/>
          </p:cNvCxnSpPr>
          <p:nvPr/>
        </p:nvCxnSpPr>
        <p:spPr>
          <a:xfrm>
            <a:off x="2529977" y="1081248"/>
            <a:ext cx="0" cy="153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365CC8-8C6E-4678-AFB4-52456F511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13812"/>
              </p:ext>
            </p:extLst>
          </p:nvPr>
        </p:nvGraphicFramePr>
        <p:xfrm>
          <a:off x="2531504" y="2474583"/>
          <a:ext cx="142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" imgW="1422360" imgH="279360" progId="Equation.DSMT4">
                  <p:embed/>
                </p:oleObj>
              </mc:Choice>
              <mc:Fallback>
                <p:oleObj name="Equation" r:id="rId3" imgW="142236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B365CC8-8C6E-4678-AFB4-52456F511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1504" y="2474583"/>
                        <a:ext cx="1422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ACBF03-A4AF-4406-9318-17B4CB324445}"/>
              </a:ext>
            </a:extLst>
          </p:cNvPr>
          <p:cNvCxnSpPr>
            <a:cxnSpLocks/>
          </p:cNvCxnSpPr>
          <p:nvPr/>
        </p:nvCxnSpPr>
        <p:spPr>
          <a:xfrm rot="16200000">
            <a:off x="3091739" y="1860334"/>
            <a:ext cx="110302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7BE8434-94C8-4457-AFBB-95DE2AB3E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90851"/>
              </p:ext>
            </p:extLst>
          </p:nvPr>
        </p:nvGraphicFramePr>
        <p:xfrm>
          <a:off x="3716025" y="1395066"/>
          <a:ext cx="1384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5" imgW="1384200" imgH="279360" progId="Equation.DSMT4">
                  <p:embed/>
                </p:oleObj>
              </mc:Choice>
              <mc:Fallback>
                <p:oleObj name="Equation" r:id="rId5" imgW="138420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7BE8434-94C8-4457-AFBB-95DE2AB3E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6025" y="1395066"/>
                        <a:ext cx="1384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DC1B6-5594-4DBD-B8FC-E86E5291054C}"/>
              </a:ext>
            </a:extLst>
          </p:cNvPr>
          <p:cNvCxnSpPr>
            <a:cxnSpLocks/>
          </p:cNvCxnSpPr>
          <p:nvPr/>
        </p:nvCxnSpPr>
        <p:spPr>
          <a:xfrm flipV="1">
            <a:off x="2530014" y="1298794"/>
            <a:ext cx="1123449" cy="111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E3CCAD-D646-4455-B5B6-5DB1631943DC}"/>
              </a:ext>
            </a:extLst>
          </p:cNvPr>
          <p:cNvSpPr txBox="1"/>
          <p:nvPr/>
        </p:nvSpPr>
        <p:spPr>
          <a:xfrm>
            <a:off x="1627879" y="1006698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river bank</a:t>
            </a:r>
          </a:p>
          <a:p>
            <a:r>
              <a:rPr lang="en-AU" sz="1400" dirty="0"/>
              <a:t>(G)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D97EA-D954-4260-9FD7-325216CA346B}"/>
              </a:ext>
            </a:extLst>
          </p:cNvPr>
          <p:cNvSpPr txBox="1"/>
          <p:nvPr/>
        </p:nvSpPr>
        <p:spPr>
          <a:xfrm>
            <a:off x="3844478" y="2241917"/>
            <a:ext cx="236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</a:rPr>
              <a:t>Pat heads straight cross river</a:t>
            </a:r>
            <a:endParaRPr lang="en-US" sz="1400" dirty="0">
              <a:solidFill>
                <a:srgbClr val="00B050"/>
              </a:solidFill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D7F169-2BC2-4FCC-BB65-0DAAF8BAE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47264"/>
              </p:ext>
            </p:extLst>
          </p:nvPr>
        </p:nvGraphicFramePr>
        <p:xfrm>
          <a:off x="2550484" y="1061620"/>
          <a:ext cx="135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FD7F169-2BC2-4FCC-BB65-0DAAF8BAE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0484" y="1061620"/>
                        <a:ext cx="1358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41580-62F5-438A-BE02-3B245421EC16}"/>
              </a:ext>
            </a:extLst>
          </p:cNvPr>
          <p:cNvCxnSpPr>
            <a:cxnSpLocks/>
          </p:cNvCxnSpPr>
          <p:nvPr/>
        </p:nvCxnSpPr>
        <p:spPr>
          <a:xfrm>
            <a:off x="2534080" y="2418107"/>
            <a:ext cx="112352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412723-E822-4323-808B-DBD84F067B5C}"/>
              </a:ext>
            </a:extLst>
          </p:cNvPr>
          <p:cNvSpPr/>
          <p:nvPr/>
        </p:nvSpPr>
        <p:spPr>
          <a:xfrm rot="16704650">
            <a:off x="2821232" y="2134330"/>
            <a:ext cx="348538" cy="225221"/>
          </a:xfrm>
          <a:custGeom>
            <a:avLst/>
            <a:gdLst>
              <a:gd name="connsiteX0" fmla="*/ 0 w 348538"/>
              <a:gd name="connsiteY0" fmla="*/ 123014 h 225553"/>
              <a:gd name="connsiteX1" fmla="*/ 278831 w 348538"/>
              <a:gd name="connsiteY1" fmla="*/ 221424 h 225553"/>
              <a:gd name="connsiteX2" fmla="*/ 348538 w 348538"/>
              <a:gd name="connsiteY2" fmla="*/ 0 h 22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38" h="225553">
                <a:moveTo>
                  <a:pt x="0" y="123014"/>
                </a:moveTo>
                <a:cubicBezTo>
                  <a:pt x="110370" y="182470"/>
                  <a:pt x="220741" y="241926"/>
                  <a:pt x="278831" y="221424"/>
                </a:cubicBezTo>
                <a:cubicBezTo>
                  <a:pt x="336921" y="200922"/>
                  <a:pt x="342729" y="100461"/>
                  <a:pt x="34853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D30E2-3C78-4B9D-B0CE-86C5D5F79655}"/>
              </a:ext>
            </a:extLst>
          </p:cNvPr>
          <p:cNvSpPr/>
          <p:nvPr/>
        </p:nvSpPr>
        <p:spPr>
          <a:xfrm>
            <a:off x="2659485" y="2143784"/>
            <a:ext cx="500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45</a:t>
            </a:r>
            <a:r>
              <a:rPr lang="en-AU" sz="1400" baseline="30000" dirty="0"/>
              <a:t>o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D43FE7-0CB7-4420-867B-BCFD367ADB9A}"/>
              </a:ext>
            </a:extLst>
          </p:cNvPr>
          <p:cNvSpPr txBox="1"/>
          <p:nvPr/>
        </p:nvSpPr>
        <p:spPr>
          <a:xfrm>
            <a:off x="0" y="1567347"/>
            <a:ext cx="22429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Pat (P) must row straight across the river. This gives the largest component of the velocity of the boat across the river and hence the shortest time to across</a:t>
            </a:r>
            <a:r>
              <a:rPr lang="en-AU" sz="1600" dirty="0">
                <a:sym typeface="Symbol" panose="05050102010706020507" pitchFamily="18" charset="2"/>
              </a:rPr>
              <a:t>     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E5E23-84BB-469C-9B49-83EE0993EDD5}"/>
              </a:ext>
            </a:extLst>
          </p:cNvPr>
          <p:cNvSpPr txBox="1"/>
          <p:nvPr/>
        </p:nvSpPr>
        <p:spPr>
          <a:xfrm>
            <a:off x="2602727" y="709795"/>
            <a:ext cx="97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upstream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C5CC55-5D4A-4882-9753-A2102568FA81}"/>
              </a:ext>
            </a:extLst>
          </p:cNvPr>
          <p:cNvSpPr txBox="1"/>
          <p:nvPr/>
        </p:nvSpPr>
        <p:spPr>
          <a:xfrm>
            <a:off x="2536876" y="2885794"/>
            <a:ext cx="123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downstream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1A2D8-E873-4744-A0DD-E4F961E8F237}"/>
              </a:ext>
            </a:extLst>
          </p:cNvPr>
          <p:cNvSpPr txBox="1"/>
          <p:nvPr/>
        </p:nvSpPr>
        <p:spPr>
          <a:xfrm>
            <a:off x="3848447" y="875761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water (W)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BE8E4-05CE-47C3-9B4C-EBBF16DE41E8}"/>
              </a:ext>
            </a:extLst>
          </p:cNvPr>
          <p:cNvSpPr txBox="1"/>
          <p:nvPr/>
        </p:nvSpPr>
        <p:spPr>
          <a:xfrm>
            <a:off x="74889" y="119671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561D552-1E2A-4045-A038-04230C8E5D1C}"/>
              </a:ext>
            </a:extLst>
          </p:cNvPr>
          <p:cNvSpPr/>
          <p:nvPr/>
        </p:nvSpPr>
        <p:spPr>
          <a:xfrm>
            <a:off x="399449" y="2550694"/>
            <a:ext cx="283945" cy="44757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2883E-2176-4058-9158-74A949B2C09B}"/>
              </a:ext>
            </a:extLst>
          </p:cNvPr>
          <p:cNvSpPr txBox="1"/>
          <p:nvPr/>
        </p:nvSpPr>
        <p:spPr>
          <a:xfrm>
            <a:off x="98952" y="85983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AU" dirty="0"/>
              <a:t> correct answer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1E1BCC-3130-45AB-B212-BA62B5056908}"/>
              </a:ext>
            </a:extLst>
          </p:cNvPr>
          <p:cNvCxnSpPr>
            <a:cxnSpLocks/>
          </p:cNvCxnSpPr>
          <p:nvPr/>
        </p:nvCxnSpPr>
        <p:spPr>
          <a:xfrm>
            <a:off x="370572" y="702644"/>
            <a:ext cx="0" cy="697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DE95C-DB52-4120-97E9-41B1CB0AC857}"/>
              </a:ext>
            </a:extLst>
          </p:cNvPr>
          <p:cNvCxnSpPr>
            <a:cxnSpLocks/>
          </p:cNvCxnSpPr>
          <p:nvPr/>
        </p:nvCxnSpPr>
        <p:spPr>
          <a:xfrm rot="5400000">
            <a:off x="585536" y="936858"/>
            <a:ext cx="0" cy="697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9FFD7-5FB5-44CF-89BA-54992566ACE6}"/>
              </a:ext>
            </a:extLst>
          </p:cNvPr>
          <p:cNvGrpSpPr/>
          <p:nvPr/>
        </p:nvGrpSpPr>
        <p:grpSpPr>
          <a:xfrm>
            <a:off x="366561" y="976964"/>
            <a:ext cx="312821" cy="312821"/>
            <a:chOff x="1088456" y="1746985"/>
            <a:chExt cx="312821" cy="31282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4B7A75-5A60-4ABE-BABB-B031D90C0470}"/>
                </a:ext>
              </a:extLst>
            </p:cNvPr>
            <p:cNvCxnSpPr/>
            <p:nvPr/>
          </p:nvCxnSpPr>
          <p:spPr>
            <a:xfrm flipV="1">
              <a:off x="1092467" y="1746985"/>
              <a:ext cx="0" cy="312821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19A325-9720-46E9-82AA-5D03ACF3EF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44867" y="1899385"/>
              <a:ext cx="0" cy="312821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B10CD02-1F8C-450C-A257-793FB5420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11413"/>
              </p:ext>
            </p:extLst>
          </p:nvPr>
        </p:nvGraphicFramePr>
        <p:xfrm>
          <a:off x="569561" y="134519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561" y="1345198"/>
                        <a:ext cx="114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D026BB2-CB49-4BD1-9FC2-C39EFCF72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744992"/>
              </p:ext>
            </p:extLst>
          </p:nvPr>
        </p:nvGraphicFramePr>
        <p:xfrm>
          <a:off x="170598" y="910072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5" imgW="139680" imgH="266400" progId="Equation.DSMT4">
                  <p:embed/>
                </p:oleObj>
              </mc:Choice>
              <mc:Fallback>
                <p:oleObj name="Equation" r:id="rId5" imgW="139680" imgH="266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B10CD02-1F8C-450C-A257-793FB5420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598" y="910072"/>
                        <a:ext cx="139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E2A5D0-9007-4114-A969-201253047377}"/>
              </a:ext>
            </a:extLst>
          </p:cNvPr>
          <p:cNvSpPr txBox="1"/>
          <p:nvPr/>
        </p:nvSpPr>
        <p:spPr>
          <a:xfrm>
            <a:off x="741145" y="127053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1328-167C-483E-B758-74849B8DA0F5}"/>
              </a:ext>
            </a:extLst>
          </p:cNvPr>
          <p:cNvSpPr txBox="1"/>
          <p:nvPr/>
        </p:nvSpPr>
        <p:spPr>
          <a:xfrm>
            <a:off x="0" y="49409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2228EA-ABB8-4E6D-89EE-D6E3C7AF6737}"/>
              </a:ext>
            </a:extLst>
          </p:cNvPr>
          <p:cNvCxnSpPr/>
          <p:nvPr/>
        </p:nvCxnSpPr>
        <p:spPr>
          <a:xfrm flipV="1">
            <a:off x="967339" y="697832"/>
            <a:ext cx="0" cy="45238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5AFA53-A983-4955-96D8-7A5728D96929}"/>
              </a:ext>
            </a:extLst>
          </p:cNvPr>
          <p:cNvSpPr txBox="1"/>
          <p:nvPr/>
        </p:nvSpPr>
        <p:spPr>
          <a:xfrm>
            <a:off x="798896" y="3801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156FC-4235-4DE8-84C2-FF4B9D7F5C5D}"/>
              </a:ext>
            </a:extLst>
          </p:cNvPr>
          <p:cNvSpPr txBox="1"/>
          <p:nvPr/>
        </p:nvSpPr>
        <p:spPr>
          <a:xfrm>
            <a:off x="2030931" y="125128"/>
            <a:ext cx="19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cyclist w.r.t ground</a:t>
            </a:r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13795A3-2A4B-45BD-9738-F9A1A8826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09823"/>
              </p:ext>
            </p:extLst>
          </p:nvPr>
        </p:nvGraphicFramePr>
        <p:xfrm>
          <a:off x="3983121" y="164765"/>
          <a:ext cx="1295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7" imgW="1295280" imgH="279360" progId="Equation.DSMT4">
                  <p:embed/>
                </p:oleObj>
              </mc:Choice>
              <mc:Fallback>
                <p:oleObj name="Equation" r:id="rId7" imgW="1295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3121" y="164765"/>
                        <a:ext cx="1295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670719C-38AC-4841-AA29-41CE589847F1}"/>
              </a:ext>
            </a:extLst>
          </p:cNvPr>
          <p:cNvSpPr txBox="1"/>
          <p:nvPr/>
        </p:nvSpPr>
        <p:spPr>
          <a:xfrm>
            <a:off x="2034139" y="503721"/>
            <a:ext cx="18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wind w.r.t ground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A3430-9D32-4B7E-8B35-8385CCE0D877}"/>
              </a:ext>
            </a:extLst>
          </p:cNvPr>
          <p:cNvSpPr txBox="1"/>
          <p:nvPr/>
        </p:nvSpPr>
        <p:spPr>
          <a:xfrm>
            <a:off x="2075848" y="829376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wind w.r.t cyclist</a:t>
            </a:r>
            <a:endParaRPr lang="en-US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47DFEA-52DE-46FD-8FBC-40B704114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61860"/>
              </p:ext>
            </p:extLst>
          </p:nvPr>
        </p:nvGraphicFramePr>
        <p:xfrm>
          <a:off x="3997325" y="558800"/>
          <a:ext cx="1041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9" imgW="1041120" imgH="266400" progId="Equation.DSMT4">
                  <p:embed/>
                </p:oleObj>
              </mc:Choice>
              <mc:Fallback>
                <p:oleObj name="Equation" r:id="rId9" imgW="1041120" imgH="2664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13795A3-2A4B-45BD-9738-F9A1A882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7325" y="558800"/>
                        <a:ext cx="1041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5D91311-2958-423C-A585-37D23BC88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55401"/>
              </p:ext>
            </p:extLst>
          </p:nvPr>
        </p:nvGraphicFramePr>
        <p:xfrm>
          <a:off x="4011613" y="860425"/>
          <a:ext cx="148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11" imgW="1485720" imgH="279360" progId="Equation.DSMT4">
                  <p:embed/>
                </p:oleObj>
              </mc:Choice>
              <mc:Fallback>
                <p:oleObj name="Equation" r:id="rId11" imgW="148572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13795A3-2A4B-45BD-9738-F9A1A882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1613" y="860425"/>
                        <a:ext cx="148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9AB0A1-FBAE-4BE3-98FC-0755C8AA965E}"/>
              </a:ext>
            </a:extLst>
          </p:cNvPr>
          <p:cNvCxnSpPr>
            <a:cxnSpLocks/>
          </p:cNvCxnSpPr>
          <p:nvPr/>
        </p:nvCxnSpPr>
        <p:spPr>
          <a:xfrm>
            <a:off x="686600" y="1838425"/>
            <a:ext cx="0" cy="1525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93EB1A-0B04-4D20-A08F-E79388580EB2}"/>
              </a:ext>
            </a:extLst>
          </p:cNvPr>
          <p:cNvCxnSpPr>
            <a:cxnSpLocks/>
          </p:cNvCxnSpPr>
          <p:nvPr/>
        </p:nvCxnSpPr>
        <p:spPr>
          <a:xfrm flipH="1">
            <a:off x="129941" y="2545081"/>
            <a:ext cx="1134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882C48-1782-4FF8-A732-15B16D260C0C}"/>
              </a:ext>
            </a:extLst>
          </p:cNvPr>
          <p:cNvCxnSpPr/>
          <p:nvPr/>
        </p:nvCxnSpPr>
        <p:spPr>
          <a:xfrm flipV="1">
            <a:off x="693019" y="2030931"/>
            <a:ext cx="0" cy="5101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EC7C6A-A5BF-4940-BFEB-3AFD23C3D6F3}"/>
              </a:ext>
            </a:extLst>
          </p:cNvPr>
          <p:cNvCxnSpPr/>
          <p:nvPr/>
        </p:nvCxnSpPr>
        <p:spPr>
          <a:xfrm flipV="1">
            <a:off x="264695" y="1968366"/>
            <a:ext cx="818147" cy="121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AC3AFA-CD1E-41C5-8B48-561748BCA473}"/>
              </a:ext>
            </a:extLst>
          </p:cNvPr>
          <p:cNvCxnSpPr>
            <a:cxnSpLocks/>
          </p:cNvCxnSpPr>
          <p:nvPr/>
        </p:nvCxnSpPr>
        <p:spPr>
          <a:xfrm flipH="1">
            <a:off x="389824" y="2541069"/>
            <a:ext cx="303195" cy="4764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3010F2-8114-4E4D-AA3C-E9148D790A5B}"/>
              </a:ext>
            </a:extLst>
          </p:cNvPr>
          <p:cNvSpPr txBox="1"/>
          <p:nvPr/>
        </p:nvSpPr>
        <p:spPr>
          <a:xfrm>
            <a:off x="192505" y="208387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</a:t>
            </a:r>
            <a:r>
              <a:rPr lang="en-AU" baseline="30000" dirty="0"/>
              <a:t>o</a:t>
            </a:r>
            <a:endParaRPr lang="en-US" baseline="30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7AED9C-5600-414B-8F93-4A9CA85F1142}"/>
              </a:ext>
            </a:extLst>
          </p:cNvPr>
          <p:cNvCxnSpPr/>
          <p:nvPr/>
        </p:nvCxnSpPr>
        <p:spPr>
          <a:xfrm>
            <a:off x="577516" y="2353377"/>
            <a:ext cx="2213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543B4B-DE33-42B3-ABF3-A9EE4E4EF1EF}"/>
              </a:ext>
            </a:extLst>
          </p:cNvPr>
          <p:cNvCxnSpPr>
            <a:cxnSpLocks/>
          </p:cNvCxnSpPr>
          <p:nvPr/>
        </p:nvCxnSpPr>
        <p:spPr>
          <a:xfrm flipH="1">
            <a:off x="524577" y="2363002"/>
            <a:ext cx="57751" cy="2839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3310AA2F-0232-4CB5-9AAC-FCC6BF5D6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20203"/>
              </p:ext>
            </p:extLst>
          </p:nvPr>
        </p:nvGraphicFramePr>
        <p:xfrm>
          <a:off x="141004" y="3404302"/>
          <a:ext cx="1257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13" imgW="1257120" imgH="647640" progId="Equation.DSMT4">
                  <p:embed/>
                </p:oleObj>
              </mc:Choice>
              <mc:Fallback>
                <p:oleObj name="Equation" r:id="rId13" imgW="12571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1004" y="3404302"/>
                        <a:ext cx="1257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7B3725C-85FE-4275-BD85-B13133B3B888}"/>
              </a:ext>
            </a:extLst>
          </p:cNvPr>
          <p:cNvSpPr txBox="1"/>
          <p:nvPr/>
        </p:nvSpPr>
        <p:spPr>
          <a:xfrm>
            <a:off x="154003" y="28009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</a:t>
            </a:r>
            <a:endParaRPr lang="en-US" sz="1400" dirty="0"/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2CA31A90-69F2-4BDE-A915-F585166EF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48524"/>
              </p:ext>
            </p:extLst>
          </p:nvPr>
        </p:nvGraphicFramePr>
        <p:xfrm>
          <a:off x="760178" y="1627188"/>
          <a:ext cx="1193801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5" imgW="1193760" imgH="279360" progId="Equation.DSMT4">
                  <p:embed/>
                </p:oleObj>
              </mc:Choice>
              <mc:Fallback>
                <p:oleObj name="Equation" r:id="rId15" imgW="119376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13795A3-2A4B-45BD-9738-F9A1A8826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0178" y="1627188"/>
                        <a:ext cx="1193801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4A5BAE14-63F1-4D2A-90FB-CBBFBFCA9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25622"/>
              </p:ext>
            </p:extLst>
          </p:nvPr>
        </p:nvGraphicFramePr>
        <p:xfrm>
          <a:off x="792781" y="2735513"/>
          <a:ext cx="990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17" imgW="990360" imgH="241200" progId="Equation.DSMT4">
                  <p:embed/>
                </p:oleObj>
              </mc:Choice>
              <mc:Fallback>
                <p:oleObj name="Equation" r:id="rId17" imgW="990360" imgH="2412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35D91311-2958-423C-A585-37D23BC88F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2781" y="2735513"/>
                        <a:ext cx="990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5BFE31B3-5291-4011-956D-034356627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57846"/>
              </p:ext>
            </p:extLst>
          </p:nvPr>
        </p:nvGraphicFramePr>
        <p:xfrm>
          <a:off x="2225575" y="1346952"/>
          <a:ext cx="2019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19" imgW="2019240" imgH="266400" progId="Equation.DSMT4">
                  <p:embed/>
                </p:oleObj>
              </mc:Choice>
              <mc:Fallback>
                <p:oleObj name="Equation" r:id="rId19" imgW="2019240" imgH="266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E47DFEA-52DE-46FD-8FBC-40B704114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25575" y="1346952"/>
                        <a:ext cx="2019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5408C0-DCAB-466C-B523-3AF12FF983AD}"/>
              </a:ext>
            </a:extLst>
          </p:cNvPr>
          <p:cNvSpPr/>
          <p:nvPr/>
        </p:nvSpPr>
        <p:spPr>
          <a:xfrm>
            <a:off x="2887579" y="1636295"/>
            <a:ext cx="327259" cy="144379"/>
          </a:xfrm>
          <a:custGeom>
            <a:avLst/>
            <a:gdLst>
              <a:gd name="connsiteX0" fmla="*/ 0 w 327259"/>
              <a:gd name="connsiteY0" fmla="*/ 0 h 144379"/>
              <a:gd name="connsiteX1" fmla="*/ 4813 w 327259"/>
              <a:gd name="connsiteY1" fmla="*/ 144379 h 144379"/>
              <a:gd name="connsiteX2" fmla="*/ 327259 w 327259"/>
              <a:gd name="connsiteY2" fmla="*/ 144379 h 144379"/>
              <a:gd name="connsiteX3" fmla="*/ 327259 w 327259"/>
              <a:gd name="connsiteY3" fmla="*/ 4812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259" h="144379">
                <a:moveTo>
                  <a:pt x="0" y="0"/>
                </a:moveTo>
                <a:lnTo>
                  <a:pt x="4813" y="144379"/>
                </a:lnTo>
                <a:lnTo>
                  <a:pt x="327259" y="144379"/>
                </a:lnTo>
                <a:lnTo>
                  <a:pt x="327259" y="4812"/>
                </a:lnTo>
              </a:path>
            </a:pathLst>
          </a:custGeom>
          <a:noFill/>
          <a:ln w="63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805F44-EC70-4FDE-A418-DBBE32CD386D}"/>
              </a:ext>
            </a:extLst>
          </p:cNvPr>
          <p:cNvSpPr txBox="1"/>
          <p:nvPr/>
        </p:nvSpPr>
        <p:spPr>
          <a:xfrm>
            <a:off x="2151246" y="1718109"/>
            <a:ext cx="259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notice arrangement of subscripts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EF724-581C-4EF5-A797-E25792DA5058}"/>
              </a:ext>
            </a:extLst>
          </p:cNvPr>
          <p:cNvCxnSpPr/>
          <p:nvPr/>
        </p:nvCxnSpPr>
        <p:spPr>
          <a:xfrm flipH="1">
            <a:off x="3046396" y="2319688"/>
            <a:ext cx="58714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764A9FA4-D4EB-4A5B-9238-D82014F09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2896"/>
              </p:ext>
            </p:extLst>
          </p:nvPr>
        </p:nvGraphicFramePr>
        <p:xfrm>
          <a:off x="3222107" y="233962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5BFE31B3-5291-4011-956D-034356627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22107" y="2339625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B15AB3F-F20F-4E0B-AE4C-F67F2E2A646E}"/>
              </a:ext>
            </a:extLst>
          </p:cNvPr>
          <p:cNvSpPr txBox="1"/>
          <p:nvPr/>
        </p:nvSpPr>
        <p:spPr>
          <a:xfrm>
            <a:off x="2569946" y="2550694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wind is blowing from the East at 2 m.s</a:t>
            </a:r>
            <a:r>
              <a:rPr lang="en-AU" baseline="30000" dirty="0"/>
              <a:t>-1</a:t>
            </a:r>
            <a:r>
              <a:rPr lang="en-AU" dirty="0"/>
              <a:t> w.r.t. the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9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82F12D-19C3-4455-B72E-1420B6C09BEC}"/>
              </a:ext>
            </a:extLst>
          </p:cNvPr>
          <p:cNvCxnSpPr/>
          <p:nvPr/>
        </p:nvCxnSpPr>
        <p:spPr>
          <a:xfrm>
            <a:off x="157407" y="1830792"/>
            <a:ext cx="165248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2EB320-4A6F-4822-A112-DABD80C31AD3}"/>
              </a:ext>
            </a:extLst>
          </p:cNvPr>
          <p:cNvSpPr/>
          <p:nvPr/>
        </p:nvSpPr>
        <p:spPr>
          <a:xfrm>
            <a:off x="452640" y="748274"/>
            <a:ext cx="1070217" cy="10702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145FD-98FE-4F52-8A0E-2B05BE34A457}"/>
              </a:ext>
            </a:extLst>
          </p:cNvPr>
          <p:cNvSpPr txBox="1"/>
          <p:nvPr/>
        </p:nvSpPr>
        <p:spPr>
          <a:xfrm>
            <a:off x="186109" y="11091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C12206-04F2-4008-992E-BF247D2B1F3D}"/>
              </a:ext>
            </a:extLst>
          </p:cNvPr>
          <p:cNvSpPr/>
          <p:nvPr/>
        </p:nvSpPr>
        <p:spPr>
          <a:xfrm rot="294341">
            <a:off x="1084107" y="653963"/>
            <a:ext cx="455150" cy="241927"/>
          </a:xfrm>
          <a:custGeom>
            <a:avLst/>
            <a:gdLst>
              <a:gd name="connsiteX0" fmla="*/ 0 w 455150"/>
              <a:gd name="connsiteY0" fmla="*/ 0 h 241927"/>
              <a:gd name="connsiteX1" fmla="*/ 164018 w 455150"/>
              <a:gd name="connsiteY1" fmla="*/ 24603 h 241927"/>
              <a:gd name="connsiteX2" fmla="*/ 323936 w 455150"/>
              <a:gd name="connsiteY2" fmla="*/ 90210 h 241927"/>
              <a:gd name="connsiteX3" fmla="*/ 455150 w 455150"/>
              <a:gd name="connsiteY3" fmla="*/ 241927 h 24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50" h="241927">
                <a:moveTo>
                  <a:pt x="0" y="0"/>
                </a:moveTo>
                <a:cubicBezTo>
                  <a:pt x="55014" y="4784"/>
                  <a:pt x="110029" y="9568"/>
                  <a:pt x="164018" y="24603"/>
                </a:cubicBezTo>
                <a:cubicBezTo>
                  <a:pt x="218007" y="39638"/>
                  <a:pt x="275414" y="53989"/>
                  <a:pt x="323936" y="90210"/>
                </a:cubicBezTo>
                <a:cubicBezTo>
                  <a:pt x="372458" y="126431"/>
                  <a:pt x="413804" y="184179"/>
                  <a:pt x="455150" y="24192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E636F-7152-4606-8062-27309E706396}"/>
              </a:ext>
            </a:extLst>
          </p:cNvPr>
          <p:cNvSpPr txBox="1"/>
          <p:nvPr/>
        </p:nvSpPr>
        <p:spPr>
          <a:xfrm>
            <a:off x="98952" y="85983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correct answer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1A4927-C143-4D55-96AA-A0FF539E29E9}"/>
              </a:ext>
            </a:extLst>
          </p:cNvPr>
          <p:cNvSpPr/>
          <p:nvPr/>
        </p:nvSpPr>
        <p:spPr>
          <a:xfrm>
            <a:off x="432123" y="125174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BDDED-2C4C-4A71-AC5A-3FA656788726}"/>
              </a:ext>
            </a:extLst>
          </p:cNvPr>
          <p:cNvCxnSpPr>
            <a:cxnSpLocks/>
          </p:cNvCxnSpPr>
          <p:nvPr/>
        </p:nvCxnSpPr>
        <p:spPr>
          <a:xfrm rot="5400000" flipH="1">
            <a:off x="3274598" y="1167839"/>
            <a:ext cx="135390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D1F93-FBA9-47FB-8E73-0043C86F3ED2}"/>
              </a:ext>
            </a:extLst>
          </p:cNvPr>
          <p:cNvCxnSpPr>
            <a:cxnSpLocks/>
          </p:cNvCxnSpPr>
          <p:nvPr/>
        </p:nvCxnSpPr>
        <p:spPr>
          <a:xfrm>
            <a:off x="3947859" y="1807796"/>
            <a:ext cx="1350848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FC09006-0269-4CB1-886E-7F5FF4A2E017}"/>
              </a:ext>
            </a:extLst>
          </p:cNvPr>
          <p:cNvSpPr/>
          <p:nvPr/>
        </p:nvSpPr>
        <p:spPr>
          <a:xfrm>
            <a:off x="3962619" y="501988"/>
            <a:ext cx="1273341" cy="130950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7D663-9A81-469D-B93F-18D9DDDCFE87}"/>
              </a:ext>
            </a:extLst>
          </p:cNvPr>
          <p:cNvCxnSpPr>
            <a:cxnSpLocks/>
          </p:cNvCxnSpPr>
          <p:nvPr/>
        </p:nvCxnSpPr>
        <p:spPr>
          <a:xfrm flipV="1">
            <a:off x="3958123" y="500514"/>
            <a:ext cx="1287645" cy="13008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FC0664-E892-45E9-BC8C-AED085F888E6}"/>
              </a:ext>
            </a:extLst>
          </p:cNvPr>
          <p:cNvSpPr/>
          <p:nvPr/>
        </p:nvSpPr>
        <p:spPr>
          <a:xfrm>
            <a:off x="3882779" y="1757064"/>
            <a:ext cx="105187" cy="105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043BF-73A2-48C4-B87C-9E690BC7C61B}"/>
              </a:ext>
            </a:extLst>
          </p:cNvPr>
          <p:cNvSpPr txBox="1"/>
          <p:nvPr/>
        </p:nvSpPr>
        <p:spPr>
          <a:xfrm>
            <a:off x="3508408" y="1939490"/>
            <a:ext cx="244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 of velocity of centre of wheel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2942F-A59D-4EC7-BC99-248406323ADB}"/>
              </a:ext>
            </a:extLst>
          </p:cNvPr>
          <p:cNvSpPr txBox="1"/>
          <p:nvPr/>
        </p:nvSpPr>
        <p:spPr>
          <a:xfrm>
            <a:off x="2241083" y="354531"/>
            <a:ext cx="172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 of velocity due to motion of rim of  wheel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EC724-E4EB-4561-9411-E48BF2C899B9}"/>
              </a:ext>
            </a:extLst>
          </p:cNvPr>
          <p:cNvSpPr txBox="1"/>
          <p:nvPr/>
        </p:nvSpPr>
        <p:spPr>
          <a:xfrm>
            <a:off x="4680259" y="943275"/>
            <a:ext cx="17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resultant velocity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11EC2-19E4-407A-A626-33464D35ED9D}"/>
              </a:ext>
            </a:extLst>
          </p:cNvPr>
          <p:cNvSpPr txBox="1"/>
          <p:nvPr/>
        </p:nvSpPr>
        <p:spPr>
          <a:xfrm>
            <a:off x="98952" y="85983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correct answer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3FB560-8B35-42C4-AD0C-1A0853781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240180"/>
              </p:ext>
            </p:extLst>
          </p:nvPr>
        </p:nvGraphicFramePr>
        <p:xfrm>
          <a:off x="632661" y="722897"/>
          <a:ext cx="2324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3" imgW="2323800" imgH="1765080" progId="Equation.DSMT4">
                  <p:embed/>
                </p:oleObj>
              </mc:Choice>
              <mc:Fallback>
                <p:oleObj name="Equation" r:id="rId3" imgW="232380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661" y="722897"/>
                        <a:ext cx="23241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60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DC7B54E2-10B1-4985-9A89-242E14C72220}"/>
              </a:ext>
            </a:extLst>
          </p:cNvPr>
          <p:cNvSpPr txBox="1"/>
          <p:nvPr/>
        </p:nvSpPr>
        <p:spPr>
          <a:xfrm>
            <a:off x="98952" y="85983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AU" dirty="0"/>
              <a:t> correct answer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BEE92C-F76B-4C45-965C-76C322AF02ED}"/>
              </a:ext>
            </a:extLst>
          </p:cNvPr>
          <p:cNvGrpSpPr/>
          <p:nvPr/>
        </p:nvGrpSpPr>
        <p:grpSpPr>
          <a:xfrm>
            <a:off x="589899" y="499094"/>
            <a:ext cx="464343" cy="2464918"/>
            <a:chOff x="5681664" y="701794"/>
            <a:chExt cx="464343" cy="24649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6EF796-3DFE-4646-BD36-8BA096494043}"/>
                </a:ext>
              </a:extLst>
            </p:cNvPr>
            <p:cNvSpPr/>
            <p:nvPr/>
          </p:nvSpPr>
          <p:spPr>
            <a:xfrm>
              <a:off x="5717381" y="999247"/>
              <a:ext cx="405250" cy="21674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810C13-191A-4AFB-ADB5-6AB1CAFE7389}"/>
                </a:ext>
              </a:extLst>
            </p:cNvPr>
            <p:cNvCxnSpPr>
              <a:cxnSpLocks/>
            </p:cNvCxnSpPr>
            <p:nvPr/>
          </p:nvCxnSpPr>
          <p:spPr>
            <a:xfrm>
              <a:off x="5698756" y="701794"/>
              <a:ext cx="0" cy="24392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FE951A6-C55B-4907-9BD7-33F6B89CB7E5}"/>
                </a:ext>
              </a:extLst>
            </p:cNvPr>
            <p:cNvCxnSpPr>
              <a:cxnSpLocks/>
            </p:cNvCxnSpPr>
            <p:nvPr/>
          </p:nvCxnSpPr>
          <p:spPr>
            <a:xfrm>
              <a:off x="6130854" y="720709"/>
              <a:ext cx="0" cy="24392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0FFF91-B43C-4B3B-AD22-BBA21042C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664" y="3151380"/>
              <a:ext cx="464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9580E0-EEEE-4C0F-9C9A-9B0A5CBAB379}"/>
                </a:ext>
              </a:extLst>
            </p:cNvPr>
            <p:cNvSpPr/>
            <p:nvPr/>
          </p:nvSpPr>
          <p:spPr>
            <a:xfrm>
              <a:off x="5905452" y="3043704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01711D-9B01-4B9E-8423-82DE0815E173}"/>
                </a:ext>
              </a:extLst>
            </p:cNvPr>
            <p:cNvSpPr/>
            <p:nvPr/>
          </p:nvSpPr>
          <p:spPr>
            <a:xfrm>
              <a:off x="5903032" y="2688906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713943-364C-4DA4-B1D3-A359E2CC7968}"/>
                </a:ext>
              </a:extLst>
            </p:cNvPr>
            <p:cNvSpPr/>
            <p:nvPr/>
          </p:nvSpPr>
          <p:spPr>
            <a:xfrm>
              <a:off x="5902995" y="2333848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E38681A-5030-4677-B652-37DB76796A15}"/>
                </a:ext>
              </a:extLst>
            </p:cNvPr>
            <p:cNvSpPr/>
            <p:nvPr/>
          </p:nvSpPr>
          <p:spPr>
            <a:xfrm>
              <a:off x="5905375" y="1979627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2984E88-04C2-49FD-B6F2-5A71397D95BA}"/>
                </a:ext>
              </a:extLst>
            </p:cNvPr>
            <p:cNvSpPr/>
            <p:nvPr/>
          </p:nvSpPr>
          <p:spPr>
            <a:xfrm>
              <a:off x="5903070" y="1278140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6606B6B-2F9F-451E-958D-A3E9CDFA14D7}"/>
                </a:ext>
              </a:extLst>
            </p:cNvPr>
            <p:cNvSpPr/>
            <p:nvPr/>
          </p:nvSpPr>
          <p:spPr>
            <a:xfrm>
              <a:off x="5905376" y="1158437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4645A82-CD9A-421B-8B4E-93600BAA02A7}"/>
                </a:ext>
              </a:extLst>
            </p:cNvPr>
            <p:cNvSpPr/>
            <p:nvPr/>
          </p:nvSpPr>
          <p:spPr>
            <a:xfrm>
              <a:off x="5902995" y="1436888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2E0D57-900A-4339-A194-4FAF859C9FC8}"/>
                </a:ext>
              </a:extLst>
            </p:cNvPr>
            <p:cNvSpPr/>
            <p:nvPr/>
          </p:nvSpPr>
          <p:spPr>
            <a:xfrm>
              <a:off x="5907832" y="1663095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CBE031-1D35-4CA3-9DF4-E5674BCB9383}"/>
                </a:ext>
              </a:extLst>
            </p:cNvPr>
            <p:cNvSpPr/>
            <p:nvPr/>
          </p:nvSpPr>
          <p:spPr>
            <a:xfrm>
              <a:off x="5904320" y="1061279"/>
              <a:ext cx="36000" cy="61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C5D3A6-34C9-4ED0-AE2F-9B3813DE0815}"/>
              </a:ext>
            </a:extLst>
          </p:cNvPr>
          <p:cNvCxnSpPr/>
          <p:nvPr/>
        </p:nvCxnSpPr>
        <p:spPr>
          <a:xfrm>
            <a:off x="1207971" y="1813793"/>
            <a:ext cx="0" cy="11213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D22CD3-DFE3-48BA-8E75-2C2EA4152CC5}"/>
              </a:ext>
            </a:extLst>
          </p:cNvPr>
          <p:cNvSpPr txBox="1"/>
          <p:nvPr/>
        </p:nvSpPr>
        <p:spPr>
          <a:xfrm>
            <a:off x="1280057" y="1758163"/>
            <a:ext cx="471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spacing of dots becomes uniform. Lead shots travel at constant velocity called the terminal velocity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166262-4AB2-4A55-B703-8466DF6D65AB}"/>
              </a:ext>
            </a:extLst>
          </p:cNvPr>
          <p:cNvCxnSpPr>
            <a:cxnSpLocks/>
          </p:cNvCxnSpPr>
          <p:nvPr/>
        </p:nvCxnSpPr>
        <p:spPr>
          <a:xfrm>
            <a:off x="1201554" y="844850"/>
            <a:ext cx="0" cy="92562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43-5E30-4422-8C9B-FE28FE4EEE27}"/>
              </a:ext>
            </a:extLst>
          </p:cNvPr>
          <p:cNvSpPr txBox="1"/>
          <p:nvPr/>
        </p:nvSpPr>
        <p:spPr>
          <a:xfrm>
            <a:off x="1299566" y="726396"/>
            <a:ext cx="46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spacing of dots increases, hence, the speed of the lead shots must increase </a:t>
            </a:r>
            <a:r>
              <a:rPr lang="en-AU" dirty="0">
                <a:sym typeface="Symbol" panose="05050102010706020507" pitchFamily="18" charset="2"/>
              </a:rPr>
              <a:t> lead shots accelerate</a:t>
            </a:r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396E535-4BAB-44BC-87AC-5B9E8F8156B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6" b="16332"/>
          <a:stretch/>
        </p:blipFill>
        <p:spPr bwMode="auto">
          <a:xfrm>
            <a:off x="3244645" y="2541640"/>
            <a:ext cx="1887792" cy="14207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3905572-FE1C-4971-A7CE-4653C7E0D51D}"/>
              </a:ext>
            </a:extLst>
          </p:cNvPr>
          <p:cNvSpPr txBox="1"/>
          <p:nvPr/>
        </p:nvSpPr>
        <p:spPr>
          <a:xfrm>
            <a:off x="3947652" y="384932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5F9194-D808-4A78-B218-E64356089C2C}"/>
              </a:ext>
            </a:extLst>
          </p:cNvPr>
          <p:cNvSpPr txBox="1"/>
          <p:nvPr/>
        </p:nvSpPr>
        <p:spPr>
          <a:xfrm>
            <a:off x="2944761" y="29939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5BA45C-0C3D-45F1-9650-6FC3553EE212}"/>
              </a:ext>
            </a:extLst>
          </p:cNvPr>
          <p:cNvCxnSpPr/>
          <p:nvPr/>
        </p:nvCxnSpPr>
        <p:spPr>
          <a:xfrm flipH="1">
            <a:off x="3269226" y="2930013"/>
            <a:ext cx="1646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4D8561-9557-4BF7-9980-556217025684}"/>
              </a:ext>
            </a:extLst>
          </p:cNvPr>
          <p:cNvSpPr txBox="1"/>
          <p:nvPr/>
        </p:nvSpPr>
        <p:spPr>
          <a:xfrm>
            <a:off x="3387213" y="25957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8F3520-2F77-492F-B810-BB378DCDC273}"/>
              </a:ext>
            </a:extLst>
          </p:cNvPr>
          <p:cNvSpPr txBox="1"/>
          <p:nvPr/>
        </p:nvSpPr>
        <p:spPr>
          <a:xfrm>
            <a:off x="4606412" y="2875935"/>
            <a:ext cx="1592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constant velocity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9D2282-C4B2-43CC-84FC-F3C1D63A6FA1}"/>
              </a:ext>
            </a:extLst>
          </p:cNvPr>
          <p:cNvSpPr txBox="1"/>
          <p:nvPr/>
        </p:nvSpPr>
        <p:spPr>
          <a:xfrm>
            <a:off x="3377381" y="3480620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accelerated motion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65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0F1A717-4DE3-45FD-BA71-46B4D126CA6B}"/>
              </a:ext>
            </a:extLst>
          </p:cNvPr>
          <p:cNvSpPr txBox="1"/>
          <p:nvPr/>
        </p:nvSpPr>
        <p:spPr>
          <a:xfrm>
            <a:off x="98952" y="85983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correct answer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3B0419-33FF-4453-908A-1189A20645CE}"/>
              </a:ext>
            </a:extLst>
          </p:cNvPr>
          <p:cNvPicPr/>
          <p:nvPr/>
        </p:nvPicPr>
        <p:blipFill rotWithShape="1">
          <a:blip r:embed="rId2"/>
          <a:srcRect l="18695" t="20087" r="20345" b="25442"/>
          <a:stretch/>
        </p:blipFill>
        <p:spPr>
          <a:xfrm>
            <a:off x="644892" y="640079"/>
            <a:ext cx="3291840" cy="1838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9FA9B5-2211-44CD-BA6B-CDCD14FED818}"/>
              </a:ext>
            </a:extLst>
          </p:cNvPr>
          <p:cNvSpPr txBox="1"/>
          <p:nvPr/>
        </p:nvSpPr>
        <p:spPr>
          <a:xfrm>
            <a:off x="1140595" y="1925053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motion of train / hand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F083AD-7827-4B83-8705-4F739FFED2C9}"/>
              </a:ext>
            </a:extLst>
          </p:cNvPr>
          <p:cNvSpPr txBox="1"/>
          <p:nvPr/>
        </p:nvSpPr>
        <p:spPr>
          <a:xfrm>
            <a:off x="2914851" y="74435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motion of ball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D935E-1CE3-43AC-A9F9-2788945EB8D4}"/>
              </a:ext>
            </a:extLst>
          </p:cNvPr>
          <p:cNvSpPr txBox="1"/>
          <p:nvPr/>
        </p:nvSpPr>
        <p:spPr>
          <a:xfrm>
            <a:off x="115502" y="3017520"/>
            <a:ext cx="570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Ball, hand, and train all move forward with a constant horizontal velocity and hence travel the same horizontal distance. The ball will leave the hand and return to it.</a:t>
            </a:r>
            <a:endParaRPr lang="en-US" dirty="0"/>
          </a:p>
        </p:txBody>
      </p:sp>
      <p:sp>
        <p:nvSpPr>
          <p:cNvPr id="7" name="AutoShape 2" descr="Image result for image hand">
            <a:extLst>
              <a:ext uri="{FF2B5EF4-FFF2-40B4-BE49-F238E27FC236}">
                <a16:creationId xmlns:a16="http://schemas.microsoft.com/office/drawing/2014/main" id="{A1DFDFCD-E032-494A-AEA3-2D1DE8C1C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7688" y="200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2" name="Picture 8" descr="Close-up of Hand over White Background">
            <a:extLst>
              <a:ext uri="{FF2B5EF4-FFF2-40B4-BE49-F238E27FC236}">
                <a16:creationId xmlns:a16="http://schemas.microsoft.com/office/drawing/2014/main" id="{AEDA1942-8622-4354-B13E-D6BF85CAE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7" t="54676" r="13549" b="13709"/>
          <a:stretch/>
        </p:blipFill>
        <p:spPr bwMode="auto">
          <a:xfrm>
            <a:off x="3306278" y="2420755"/>
            <a:ext cx="627969" cy="2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Close-up of Hand over White Background">
            <a:extLst>
              <a:ext uri="{FF2B5EF4-FFF2-40B4-BE49-F238E27FC236}">
                <a16:creationId xmlns:a16="http://schemas.microsoft.com/office/drawing/2014/main" id="{89436711-9922-48F6-954C-FBC2F6EB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7" t="54676" r="13549" b="13709"/>
          <a:stretch/>
        </p:blipFill>
        <p:spPr bwMode="auto">
          <a:xfrm>
            <a:off x="316029" y="2404713"/>
            <a:ext cx="627969" cy="2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11ADB-D0A0-4727-8C45-A6E3297134B6}"/>
              </a:ext>
            </a:extLst>
          </p:cNvPr>
          <p:cNvSpPr txBox="1"/>
          <p:nvPr/>
        </p:nvSpPr>
        <p:spPr>
          <a:xfrm>
            <a:off x="255308" y="259604"/>
            <a:ext cx="58595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vector     is specified by its X and Y components:</a:t>
            </a:r>
          </a:p>
          <a:p>
            <a:r>
              <a:rPr lang="en-AU" dirty="0"/>
              <a:t>          </a:t>
            </a:r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/>
              <a:t> = </a:t>
            </a:r>
            <a:r>
              <a:rPr lang="en-AU" dirty="0">
                <a:sym typeface="Symbol" panose="05050102010706020507" pitchFamily="18" charset="2"/>
              </a:rPr>
              <a:t></a:t>
            </a:r>
            <a:r>
              <a:rPr lang="en-AU" dirty="0"/>
              <a:t>3  and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/>
              <a:t> = -1.</a:t>
            </a:r>
          </a:p>
          <a:p>
            <a:endParaRPr lang="en-AU" dirty="0"/>
          </a:p>
          <a:p>
            <a:r>
              <a:rPr lang="en-AU" dirty="0"/>
              <a:t>Find the magnitude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dirty="0"/>
              <a:t> and the angle </a:t>
            </a:r>
            <a:r>
              <a:rPr lang="en-AU" i="1" dirty="0">
                <a:sym typeface="Symbol" panose="05050102010706020507" pitchFamily="18" charset="2"/>
              </a:rPr>
              <a:t></a:t>
            </a:r>
            <a:r>
              <a:rPr lang="en-AU" dirty="0">
                <a:sym typeface="Symbol" panose="05050102010706020507" pitchFamily="18" charset="2"/>
              </a:rPr>
              <a:t> measured in the anticlockwise direction from the +X axis.</a:t>
            </a:r>
          </a:p>
          <a:p>
            <a:endParaRPr lang="en-AU" dirty="0"/>
          </a:p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= 2    </a:t>
            </a:r>
            <a:r>
              <a:rPr lang="en-US" i="1" dirty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 = 30</a:t>
            </a:r>
            <a:r>
              <a:rPr lang="en-US" baseline="30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= -2   </a:t>
            </a:r>
            <a:r>
              <a:rPr lang="en-US" i="1" dirty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 = 30</a:t>
            </a:r>
            <a:r>
              <a:rPr lang="en-US" baseline="30000" dirty="0">
                <a:sym typeface="Symbol" panose="05050102010706020507" pitchFamily="18" charset="2"/>
              </a:rPr>
              <a:t>o</a:t>
            </a:r>
          </a:p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= 4    </a:t>
            </a:r>
            <a:r>
              <a:rPr lang="en-US" i="1" dirty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 = 330</a:t>
            </a:r>
            <a:r>
              <a:rPr lang="en-US" baseline="30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  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D</a:t>
            </a:r>
            <a:r>
              <a:rPr lang="en-US" dirty="0">
                <a:sym typeface="Symbol" panose="05050102010706020507" pitchFamily="18" charset="2"/>
              </a:rPr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= 2    </a:t>
            </a:r>
            <a:r>
              <a:rPr lang="en-US" i="1" dirty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 = 330</a:t>
            </a:r>
            <a:r>
              <a:rPr lang="en-US" baseline="30000" dirty="0">
                <a:sym typeface="Symbol" panose="05050102010706020507" pitchFamily="18" charset="2"/>
              </a:rPr>
              <a:t>o</a:t>
            </a:r>
            <a:endParaRPr lang="en-US" sz="1600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F51D59-E108-4248-B2A5-EA1B71EB3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31568"/>
              </p:ext>
            </p:extLst>
          </p:nvPr>
        </p:nvGraphicFramePr>
        <p:xfrm>
          <a:off x="1178110" y="32400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164880" imgH="215640" progId="Equation.DSMT4">
                  <p:embed/>
                </p:oleObj>
              </mc:Choice>
              <mc:Fallback>
                <p:oleObj name="Equation" r:id="rId3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8110" y="32400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4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9AE94D0-4893-461D-9DAA-6B18C59DBA7D}"/>
              </a:ext>
            </a:extLst>
          </p:cNvPr>
          <p:cNvSpPr txBox="1"/>
          <p:nvPr/>
        </p:nvSpPr>
        <p:spPr>
          <a:xfrm>
            <a:off x="98952" y="85983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correct answer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76364-C40C-456C-8F0A-A0AA55DDBD0F}"/>
              </a:ext>
            </a:extLst>
          </p:cNvPr>
          <p:cNvSpPr txBox="1"/>
          <p:nvPr/>
        </p:nvSpPr>
        <p:spPr>
          <a:xfrm>
            <a:off x="115504" y="1087654"/>
            <a:ext cx="6189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 no experiment that can be performed in this situation that can distinguish whether the frame of reference (cabin) is </a:t>
            </a:r>
            <a:r>
              <a:rPr lang="en-AU" dirty="0">
                <a:solidFill>
                  <a:srgbClr val="7030A0"/>
                </a:solidFill>
              </a:rPr>
              <a:t>stationary</a:t>
            </a:r>
            <a:r>
              <a:rPr lang="en-AU" dirty="0"/>
              <a:t> or </a:t>
            </a:r>
            <a:r>
              <a:rPr lang="en-AU" dirty="0">
                <a:solidFill>
                  <a:srgbClr val="7030A0"/>
                </a:solidFill>
              </a:rPr>
              <a:t>moving with a constant velocity</a:t>
            </a:r>
            <a:r>
              <a:rPr lang="en-AU" dirty="0"/>
              <a:t>. This is called an </a:t>
            </a:r>
            <a:r>
              <a:rPr lang="en-AU" dirty="0">
                <a:solidFill>
                  <a:srgbClr val="7030A0"/>
                </a:solidFill>
              </a:rPr>
              <a:t>inertial frame of reference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You can only detect when the frame of reference accelerates. This is called a </a:t>
            </a:r>
            <a:r>
              <a:rPr lang="en-AU" dirty="0">
                <a:solidFill>
                  <a:srgbClr val="7030A0"/>
                </a:solidFill>
              </a:rPr>
              <a:t>non-inertial frame of reference</a:t>
            </a:r>
            <a:r>
              <a:rPr lang="en-A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4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A3AAD-15AC-41A0-BC8E-1393BCF7087E}"/>
              </a:ext>
            </a:extLst>
          </p:cNvPr>
          <p:cNvSpPr txBox="1"/>
          <p:nvPr/>
        </p:nvSpPr>
        <p:spPr>
          <a:xfrm>
            <a:off x="97778" y="263316"/>
            <a:ext cx="551950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Pat can row a boat with a speed of 4.0 m.s</a:t>
            </a:r>
            <a:r>
              <a:rPr lang="en-AU" baseline="30000" dirty="0"/>
              <a:t>-1</a:t>
            </a:r>
            <a:r>
              <a:rPr lang="en-AU" dirty="0"/>
              <a:t> in still water. If Pat wants to cross a river flowing at 2 m.s</a:t>
            </a:r>
            <a:r>
              <a:rPr lang="en-AU" baseline="30000" dirty="0"/>
              <a:t>-1</a:t>
            </a:r>
            <a:r>
              <a:rPr lang="en-AU" dirty="0"/>
              <a:t>, find the direction Pat must row so as to reach point on the other bank directly opposite to the starting point.</a:t>
            </a:r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30</a:t>
            </a:r>
            <a:r>
              <a:rPr lang="en-AU" baseline="30000" dirty="0"/>
              <a:t>o</a:t>
            </a:r>
            <a:r>
              <a:rPr lang="en-AU" dirty="0"/>
              <a:t>  to the bank heading upstream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60</a:t>
            </a:r>
            <a:r>
              <a:rPr lang="en-AU" baseline="30000" dirty="0"/>
              <a:t>o</a:t>
            </a:r>
            <a:r>
              <a:rPr lang="en-AU" dirty="0"/>
              <a:t>  to the bank heading upstream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AU" dirty="0"/>
              <a:t>      30</a:t>
            </a:r>
            <a:r>
              <a:rPr lang="en-AU" baseline="30000" dirty="0"/>
              <a:t>o</a:t>
            </a:r>
            <a:r>
              <a:rPr lang="en-AU" dirty="0"/>
              <a:t>  to the bank heading downstream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     60</a:t>
            </a:r>
            <a:r>
              <a:rPr lang="en-AU" baseline="30000" dirty="0"/>
              <a:t>o</a:t>
            </a:r>
            <a:r>
              <a:rPr lang="en-AU" dirty="0"/>
              <a:t>  to the bank heading downstream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3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68504-1221-4972-8FE8-6719BF1F2DE9}"/>
              </a:ext>
            </a:extLst>
          </p:cNvPr>
          <p:cNvSpPr txBox="1"/>
          <p:nvPr/>
        </p:nvSpPr>
        <p:spPr>
          <a:xfrm>
            <a:off x="138071" y="218945"/>
            <a:ext cx="551950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Pat can row a boat with a speed of 4.0 m.s</a:t>
            </a:r>
            <a:r>
              <a:rPr lang="en-AU" baseline="30000" dirty="0"/>
              <a:t>-1</a:t>
            </a:r>
            <a:r>
              <a:rPr lang="en-AU" dirty="0"/>
              <a:t> in still water. If Pat wants to cross a river flowing at 4.0 m.s</a:t>
            </a:r>
            <a:r>
              <a:rPr lang="en-AU" baseline="30000" dirty="0"/>
              <a:t>-1 </a:t>
            </a:r>
            <a:r>
              <a:rPr lang="en-AU" dirty="0"/>
              <a:t>in the shortest time, what should be the direction of the resultant velocity of the boat in the water.</a:t>
            </a:r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45</a:t>
            </a:r>
            <a:r>
              <a:rPr lang="en-AU" baseline="30000" dirty="0"/>
              <a:t>o</a:t>
            </a:r>
            <a:r>
              <a:rPr lang="en-AU" dirty="0"/>
              <a:t>  to the bank heading upstream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45</a:t>
            </a:r>
            <a:r>
              <a:rPr lang="en-AU" baseline="30000" dirty="0"/>
              <a:t>o</a:t>
            </a:r>
            <a:r>
              <a:rPr lang="en-AU" dirty="0"/>
              <a:t>  to the bank heading downstream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AU" dirty="0"/>
              <a:t>      90</a:t>
            </a:r>
            <a:r>
              <a:rPr lang="en-AU" baseline="30000" dirty="0"/>
              <a:t>o</a:t>
            </a:r>
            <a:r>
              <a:rPr lang="en-AU" dirty="0"/>
              <a:t>  to the bank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     60</a:t>
            </a:r>
            <a:r>
              <a:rPr lang="en-AU" baseline="30000" dirty="0"/>
              <a:t>o</a:t>
            </a:r>
            <a:r>
              <a:rPr lang="en-AU" dirty="0"/>
              <a:t>  to the bank heading upstream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498E0-8473-4F81-B4D2-ED8D9C5CFB55}"/>
              </a:ext>
            </a:extLst>
          </p:cNvPr>
          <p:cNvSpPr txBox="1"/>
          <p:nvPr/>
        </p:nvSpPr>
        <p:spPr>
          <a:xfrm>
            <a:off x="107403" y="235716"/>
            <a:ext cx="5519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To a cyclist riding north at 2</a:t>
            </a:r>
            <a:r>
              <a:rPr lang="en-AU" dirty="0">
                <a:sym typeface="Symbol" panose="05050102010706020507" pitchFamily="18" charset="2"/>
              </a:rPr>
              <a:t>3 m.s</a:t>
            </a:r>
            <a:r>
              <a:rPr lang="en-AU" baseline="30000" dirty="0">
                <a:sym typeface="Symbol" panose="05050102010706020507" pitchFamily="18" charset="2"/>
              </a:rPr>
              <a:t>-1</a:t>
            </a:r>
            <a:r>
              <a:rPr lang="en-AU" dirty="0">
                <a:sym typeface="Symbol" panose="05050102010706020507" pitchFamily="18" charset="2"/>
              </a:rPr>
              <a:t>, the wind appears to blow from the direction N30</a:t>
            </a:r>
            <a:r>
              <a:rPr lang="en-AU" baseline="30000" dirty="0">
                <a:sym typeface="Symbol" panose="05050102010706020507" pitchFamily="18" charset="2"/>
              </a:rPr>
              <a:t>o</a:t>
            </a:r>
            <a:r>
              <a:rPr lang="en-AU" dirty="0">
                <a:sym typeface="Symbol" panose="05050102010706020507" pitchFamily="18" charset="2"/>
              </a:rPr>
              <a:t>E at 4.0 m.s</a:t>
            </a:r>
            <a:r>
              <a:rPr lang="en-AU" baseline="30000" dirty="0">
                <a:sym typeface="Symbol" panose="05050102010706020507" pitchFamily="18" charset="2"/>
              </a:rPr>
              <a:t>-1</a:t>
            </a:r>
            <a:r>
              <a:rPr lang="en-AU" dirty="0">
                <a:sym typeface="Symbol" panose="05050102010706020507" pitchFamily="18" charset="2"/>
              </a:rPr>
              <a:t>. Find the velocity of the wind</a:t>
            </a:r>
            <a:r>
              <a:rPr lang="en-AU" dirty="0"/>
              <a:t>.</a:t>
            </a:r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</a:t>
            </a:r>
            <a:r>
              <a:rPr lang="en-AU" dirty="0">
                <a:sym typeface="Symbol" panose="05050102010706020507" pitchFamily="18" charset="2"/>
              </a:rPr>
              <a:t>7  m.s</a:t>
            </a:r>
            <a:r>
              <a:rPr lang="en-AU" baseline="30000" dirty="0">
                <a:sym typeface="Symbol" panose="05050102010706020507" pitchFamily="18" charset="2"/>
              </a:rPr>
              <a:t>-1</a:t>
            </a:r>
            <a:r>
              <a:rPr lang="en-AU" dirty="0">
                <a:sym typeface="Symbol" panose="05050102010706020507" pitchFamily="18" charset="2"/>
              </a:rPr>
              <a:t>       blowing from N6</a:t>
            </a:r>
            <a:r>
              <a:rPr lang="en-AU" dirty="0"/>
              <a:t>0</a:t>
            </a:r>
            <a:r>
              <a:rPr lang="en-AU" baseline="30000" dirty="0"/>
              <a:t>o</a:t>
            </a:r>
            <a:r>
              <a:rPr lang="en-AU" dirty="0"/>
              <a:t>E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2.0  m.s</a:t>
            </a:r>
            <a:r>
              <a:rPr lang="en-AU" baseline="30000" dirty="0"/>
              <a:t>-1</a:t>
            </a:r>
            <a:r>
              <a:rPr lang="en-AU" dirty="0"/>
              <a:t>      blowing from the West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AU" dirty="0"/>
              <a:t>      2.0  m.s</a:t>
            </a:r>
            <a:r>
              <a:rPr lang="en-AU" baseline="30000" dirty="0"/>
              <a:t>-1</a:t>
            </a:r>
            <a:r>
              <a:rPr lang="en-AU" dirty="0"/>
              <a:t>      blowing from the East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AU" dirty="0"/>
              <a:t>      2.0  m.s</a:t>
            </a:r>
            <a:r>
              <a:rPr lang="en-AU" baseline="30000" dirty="0"/>
              <a:t>-1</a:t>
            </a:r>
            <a:r>
              <a:rPr lang="en-AU" dirty="0"/>
              <a:t>      blowing from N60</a:t>
            </a:r>
            <a:r>
              <a:rPr lang="en-AU" baseline="30000" dirty="0"/>
              <a:t>o</a:t>
            </a:r>
            <a:r>
              <a:rPr lang="en-AU" dirty="0"/>
              <a:t>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2B66B-C179-4CFA-A330-22B3B38AF843}"/>
              </a:ext>
            </a:extLst>
          </p:cNvPr>
          <p:cNvSpPr txBox="1"/>
          <p:nvPr/>
        </p:nvSpPr>
        <p:spPr>
          <a:xfrm>
            <a:off x="111158" y="405200"/>
            <a:ext cx="551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A wheel is rolling without slipping on a horizontal plane. The velocity of its centre of 20 mm.s</a:t>
            </a:r>
            <a:r>
              <a:rPr lang="en-AU" baseline="30000" dirty="0"/>
              <a:t>-1</a:t>
            </a:r>
            <a:r>
              <a:rPr lang="en-AU" dirty="0"/>
              <a:t>. The speed of any point on the rim of the wheel relative to the centre is also 20 mm.s</a:t>
            </a:r>
            <a:r>
              <a:rPr lang="en-AU" baseline="30000" dirty="0"/>
              <a:t>-1</a:t>
            </a:r>
            <a:r>
              <a:rPr lang="en-AU" dirty="0"/>
              <a:t>. The velocity of the point P relative to the plane is represented by the vector: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                      B</a:t>
            </a:r>
            <a:endParaRPr lang="en-US" dirty="0"/>
          </a:p>
          <a:p>
            <a:pPr>
              <a:lnSpc>
                <a:spcPct val="125000"/>
              </a:lnSpc>
            </a:pPr>
            <a:endParaRPr lang="en-AU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                      D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2E6982-7BA0-49BC-956A-BA883668F8E1}"/>
              </a:ext>
            </a:extLst>
          </p:cNvPr>
          <p:cNvCxnSpPr/>
          <p:nvPr/>
        </p:nvCxnSpPr>
        <p:spPr>
          <a:xfrm>
            <a:off x="4580202" y="3000258"/>
            <a:ext cx="165248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33376-057F-4C7C-BA00-D898F0B1BEDA}"/>
              </a:ext>
            </a:extLst>
          </p:cNvPr>
          <p:cNvSpPr/>
          <p:nvPr/>
        </p:nvSpPr>
        <p:spPr>
          <a:xfrm>
            <a:off x="4875435" y="1917740"/>
            <a:ext cx="1070217" cy="10702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26959A-74DF-4937-9ACE-97EF49C0B131}"/>
              </a:ext>
            </a:extLst>
          </p:cNvPr>
          <p:cNvSpPr/>
          <p:nvPr/>
        </p:nvSpPr>
        <p:spPr>
          <a:xfrm>
            <a:off x="4854932" y="24548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A4DDC-6853-4EEB-B742-63E5236AF64D}"/>
              </a:ext>
            </a:extLst>
          </p:cNvPr>
          <p:cNvSpPr txBox="1"/>
          <p:nvPr/>
        </p:nvSpPr>
        <p:spPr>
          <a:xfrm>
            <a:off x="4555965" y="22785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95F155-4F00-46D2-8E65-AB526922D082}"/>
              </a:ext>
            </a:extLst>
          </p:cNvPr>
          <p:cNvSpPr/>
          <p:nvPr/>
        </p:nvSpPr>
        <p:spPr>
          <a:xfrm rot="294341">
            <a:off x="5506902" y="1823429"/>
            <a:ext cx="455150" cy="241927"/>
          </a:xfrm>
          <a:custGeom>
            <a:avLst/>
            <a:gdLst>
              <a:gd name="connsiteX0" fmla="*/ 0 w 455150"/>
              <a:gd name="connsiteY0" fmla="*/ 0 h 241927"/>
              <a:gd name="connsiteX1" fmla="*/ 164018 w 455150"/>
              <a:gd name="connsiteY1" fmla="*/ 24603 h 241927"/>
              <a:gd name="connsiteX2" fmla="*/ 323936 w 455150"/>
              <a:gd name="connsiteY2" fmla="*/ 90210 h 241927"/>
              <a:gd name="connsiteX3" fmla="*/ 455150 w 455150"/>
              <a:gd name="connsiteY3" fmla="*/ 241927 h 24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50" h="241927">
                <a:moveTo>
                  <a:pt x="0" y="0"/>
                </a:moveTo>
                <a:cubicBezTo>
                  <a:pt x="55014" y="4784"/>
                  <a:pt x="110029" y="9568"/>
                  <a:pt x="164018" y="24603"/>
                </a:cubicBezTo>
                <a:cubicBezTo>
                  <a:pt x="218007" y="39638"/>
                  <a:pt x="275414" y="53989"/>
                  <a:pt x="323936" y="90210"/>
                </a:cubicBezTo>
                <a:cubicBezTo>
                  <a:pt x="372458" y="126431"/>
                  <a:pt x="413804" y="184179"/>
                  <a:pt x="455150" y="24192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6F1FD-F022-4EB2-9C60-80D684D92B43}"/>
              </a:ext>
            </a:extLst>
          </p:cNvPr>
          <p:cNvCxnSpPr>
            <a:cxnSpLocks/>
          </p:cNvCxnSpPr>
          <p:nvPr/>
        </p:nvCxnSpPr>
        <p:spPr>
          <a:xfrm flipV="1">
            <a:off x="574063" y="2245775"/>
            <a:ext cx="455150" cy="39774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EA201-3A4F-4D13-A40F-EA4630E45AD9}"/>
              </a:ext>
            </a:extLst>
          </p:cNvPr>
          <p:cNvCxnSpPr>
            <a:cxnSpLocks/>
          </p:cNvCxnSpPr>
          <p:nvPr/>
        </p:nvCxnSpPr>
        <p:spPr>
          <a:xfrm flipH="1" flipV="1">
            <a:off x="1866388" y="2242357"/>
            <a:ext cx="455150" cy="39774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BF8DC-2C4E-4009-9893-D034A4D2B90A}"/>
              </a:ext>
            </a:extLst>
          </p:cNvPr>
          <p:cNvCxnSpPr>
            <a:cxnSpLocks/>
          </p:cNvCxnSpPr>
          <p:nvPr/>
        </p:nvCxnSpPr>
        <p:spPr>
          <a:xfrm flipV="1">
            <a:off x="615751" y="2823939"/>
            <a:ext cx="0" cy="55834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F974FE-120F-4886-B450-8FDD49DF3786}"/>
              </a:ext>
            </a:extLst>
          </p:cNvPr>
          <p:cNvCxnSpPr>
            <a:cxnSpLocks/>
          </p:cNvCxnSpPr>
          <p:nvPr/>
        </p:nvCxnSpPr>
        <p:spPr>
          <a:xfrm>
            <a:off x="1964798" y="2968139"/>
            <a:ext cx="458566" cy="409361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9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BB7E50-5210-4CCB-B6C1-7340E96876A5}"/>
              </a:ext>
            </a:extLst>
          </p:cNvPr>
          <p:cNvSpPr txBox="1"/>
          <p:nvPr/>
        </p:nvSpPr>
        <p:spPr>
          <a:xfrm>
            <a:off x="49651" y="490785"/>
            <a:ext cx="6363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The motion of a trolley is recorded as on a film. The number of flashes between P and Q is the same as the number of flashes between Q and R. The average velocity between P and Q is</a:t>
            </a:r>
          </a:p>
          <a:p>
            <a:pPr>
              <a:lnSpc>
                <a:spcPct val="125000"/>
              </a:lnSpc>
            </a:pPr>
            <a:r>
              <a:rPr lang="en-AU" dirty="0"/>
              <a:t>10 mm.s</a:t>
            </a:r>
            <a:r>
              <a:rPr lang="en-AU" baseline="30000" dirty="0"/>
              <a:t>-1</a:t>
            </a:r>
            <a:r>
              <a:rPr lang="en-AU" dirty="0"/>
              <a:t>. Find the average velocity between P and R.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 11  mm.s</a:t>
            </a:r>
            <a:r>
              <a:rPr lang="en-AU" baseline="30000" dirty="0"/>
              <a:t>-1</a:t>
            </a:r>
            <a:endParaRPr lang="en-US" baseline="30000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 22  mm.s</a:t>
            </a:r>
            <a:r>
              <a:rPr lang="en-AU" baseline="30000" dirty="0"/>
              <a:t>-1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 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12  mm.s</a:t>
            </a:r>
            <a:r>
              <a:rPr lang="en-AU" baseline="30000" dirty="0">
                <a:solidFill>
                  <a:schemeClr val="bg2">
                    <a:lumMod val="10000"/>
                  </a:schemeClr>
                </a:solidFill>
              </a:rPr>
              <a:t>-1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 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14  mm.s</a:t>
            </a:r>
            <a:r>
              <a:rPr lang="en-AU" baseline="30000" dirty="0">
                <a:solidFill>
                  <a:schemeClr val="bg2">
                    <a:lumMod val="10000"/>
                  </a:schemeClr>
                </a:solidFill>
              </a:rPr>
              <a:t>-1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785C0-898F-4E8A-85E2-42B039012178}"/>
              </a:ext>
            </a:extLst>
          </p:cNvPr>
          <p:cNvSpPr/>
          <p:nvPr/>
        </p:nvSpPr>
        <p:spPr>
          <a:xfrm>
            <a:off x="2542278" y="2270379"/>
            <a:ext cx="3489482" cy="61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54C278-58DD-43CE-B8B9-D0A09CB71EB6}"/>
              </a:ext>
            </a:extLst>
          </p:cNvPr>
          <p:cNvSpPr/>
          <p:nvPr/>
        </p:nvSpPr>
        <p:spPr>
          <a:xfrm>
            <a:off x="3194251" y="2713228"/>
            <a:ext cx="82009" cy="779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8FA3DF-339C-49CC-BC2A-30266E2D40A6}"/>
              </a:ext>
            </a:extLst>
          </p:cNvPr>
          <p:cNvSpPr/>
          <p:nvPr/>
        </p:nvSpPr>
        <p:spPr>
          <a:xfrm>
            <a:off x="3924814" y="2734414"/>
            <a:ext cx="82009" cy="779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AC6AB-E7D2-433B-8E26-D57BF10FA08D}"/>
              </a:ext>
            </a:extLst>
          </p:cNvPr>
          <p:cNvSpPr/>
          <p:nvPr/>
        </p:nvSpPr>
        <p:spPr>
          <a:xfrm>
            <a:off x="4859716" y="2746713"/>
            <a:ext cx="82009" cy="779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01A2-FD30-46C1-95A3-778CCC9D2E7A}"/>
              </a:ext>
            </a:extLst>
          </p:cNvPr>
          <p:cNvSpPr txBox="1"/>
          <p:nvPr/>
        </p:nvSpPr>
        <p:spPr>
          <a:xfrm>
            <a:off x="4793427" y="28895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D6C43-ADCD-432C-AF63-A77233BFEF40}"/>
              </a:ext>
            </a:extLst>
          </p:cNvPr>
          <p:cNvSpPr txBox="1"/>
          <p:nvPr/>
        </p:nvSpPr>
        <p:spPr>
          <a:xfrm>
            <a:off x="3793597" y="28943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C7682-2F51-4DF0-AFD7-3690A7DE4D08}"/>
              </a:ext>
            </a:extLst>
          </p:cNvPr>
          <p:cNvSpPr txBox="1"/>
          <p:nvPr/>
        </p:nvSpPr>
        <p:spPr>
          <a:xfrm>
            <a:off x="3104039" y="2828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EC73F-A374-4676-B57A-743769FECBD2}"/>
              </a:ext>
            </a:extLst>
          </p:cNvPr>
          <p:cNvSpPr txBox="1"/>
          <p:nvPr/>
        </p:nvSpPr>
        <p:spPr>
          <a:xfrm>
            <a:off x="3202451" y="222527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 mm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5C49A-89CA-4B71-81E7-D235F129C0A6}"/>
              </a:ext>
            </a:extLst>
          </p:cNvPr>
          <p:cNvSpPr txBox="1"/>
          <p:nvPr/>
        </p:nvSpPr>
        <p:spPr>
          <a:xfrm>
            <a:off x="4039626" y="22341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24 mm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A2B731-BDB1-4069-9AFE-E74FD8F144F8}"/>
              </a:ext>
            </a:extLst>
          </p:cNvPr>
          <p:cNvCxnSpPr/>
          <p:nvPr/>
        </p:nvCxnSpPr>
        <p:spPr>
          <a:xfrm>
            <a:off x="3218853" y="2610715"/>
            <a:ext cx="74218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CBD86A-9666-40A3-AF14-D53624A129C5}"/>
              </a:ext>
            </a:extLst>
          </p:cNvPr>
          <p:cNvCxnSpPr>
            <a:cxnSpLocks/>
          </p:cNvCxnSpPr>
          <p:nvPr/>
        </p:nvCxnSpPr>
        <p:spPr>
          <a:xfrm>
            <a:off x="3953517" y="2611398"/>
            <a:ext cx="942419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9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BF4C3-7C15-43ED-A69F-57BDE8C95BD9}"/>
              </a:ext>
            </a:extLst>
          </p:cNvPr>
          <p:cNvSpPr txBox="1"/>
          <p:nvPr/>
        </p:nvSpPr>
        <p:spPr>
          <a:xfrm>
            <a:off x="86556" y="449780"/>
            <a:ext cx="549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Small lead shots are dropped from rest at a steady rate into an oil filled beaker. At one instance, the position of the lead shots are shown in the diagram. The lead shots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7B1FE-556A-41A1-BACC-3D2F91737104}"/>
              </a:ext>
            </a:extLst>
          </p:cNvPr>
          <p:cNvSpPr/>
          <p:nvPr/>
        </p:nvSpPr>
        <p:spPr>
          <a:xfrm>
            <a:off x="5717381" y="999247"/>
            <a:ext cx="405250" cy="2167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04DB18-94C5-4E8B-9FCE-50548DD39F87}"/>
              </a:ext>
            </a:extLst>
          </p:cNvPr>
          <p:cNvCxnSpPr>
            <a:cxnSpLocks/>
          </p:cNvCxnSpPr>
          <p:nvPr/>
        </p:nvCxnSpPr>
        <p:spPr>
          <a:xfrm>
            <a:off x="5698756" y="701794"/>
            <a:ext cx="0" cy="2439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D9A557-C907-49A6-A1E8-340EBCC738BD}"/>
              </a:ext>
            </a:extLst>
          </p:cNvPr>
          <p:cNvCxnSpPr>
            <a:cxnSpLocks/>
          </p:cNvCxnSpPr>
          <p:nvPr/>
        </p:nvCxnSpPr>
        <p:spPr>
          <a:xfrm>
            <a:off x="6130854" y="720709"/>
            <a:ext cx="0" cy="2439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A91C5-E1BB-444E-80FF-83BA627B155D}"/>
              </a:ext>
            </a:extLst>
          </p:cNvPr>
          <p:cNvCxnSpPr>
            <a:cxnSpLocks/>
          </p:cNvCxnSpPr>
          <p:nvPr/>
        </p:nvCxnSpPr>
        <p:spPr>
          <a:xfrm flipH="1">
            <a:off x="5681664" y="3151380"/>
            <a:ext cx="464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1BE9394-E0B4-4FA7-857A-3B2E7BEB4DB4}"/>
              </a:ext>
            </a:extLst>
          </p:cNvPr>
          <p:cNvSpPr/>
          <p:nvPr/>
        </p:nvSpPr>
        <p:spPr>
          <a:xfrm>
            <a:off x="5905452" y="3043704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C061B9-8A06-4FE1-A4BD-5B9645420726}"/>
              </a:ext>
            </a:extLst>
          </p:cNvPr>
          <p:cNvSpPr/>
          <p:nvPr/>
        </p:nvSpPr>
        <p:spPr>
          <a:xfrm>
            <a:off x="5903032" y="2688906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1CD9D4-F199-4075-B0D4-14D18ADF6F1D}"/>
              </a:ext>
            </a:extLst>
          </p:cNvPr>
          <p:cNvSpPr/>
          <p:nvPr/>
        </p:nvSpPr>
        <p:spPr>
          <a:xfrm>
            <a:off x="5902995" y="2333848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B92389-073C-4EC3-B5CC-E46C798A2674}"/>
              </a:ext>
            </a:extLst>
          </p:cNvPr>
          <p:cNvSpPr/>
          <p:nvPr/>
        </p:nvSpPr>
        <p:spPr>
          <a:xfrm>
            <a:off x="5905375" y="1979627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28CE2A-4035-430A-8F96-E7526054B22E}"/>
              </a:ext>
            </a:extLst>
          </p:cNvPr>
          <p:cNvSpPr/>
          <p:nvPr/>
        </p:nvSpPr>
        <p:spPr>
          <a:xfrm>
            <a:off x="5903070" y="1278140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2E9AE3-7895-4B4D-B6B8-67C739BB3AE5}"/>
              </a:ext>
            </a:extLst>
          </p:cNvPr>
          <p:cNvSpPr/>
          <p:nvPr/>
        </p:nvSpPr>
        <p:spPr>
          <a:xfrm>
            <a:off x="5905376" y="1158437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8A7E88-D06B-462D-8512-0153BC4E4B17}"/>
              </a:ext>
            </a:extLst>
          </p:cNvPr>
          <p:cNvSpPr/>
          <p:nvPr/>
        </p:nvSpPr>
        <p:spPr>
          <a:xfrm>
            <a:off x="5902995" y="1436888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50A8CB-0AAA-4211-975A-C8189DCA11FA}"/>
              </a:ext>
            </a:extLst>
          </p:cNvPr>
          <p:cNvSpPr/>
          <p:nvPr/>
        </p:nvSpPr>
        <p:spPr>
          <a:xfrm>
            <a:off x="5907832" y="1663095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48D473-98F9-43C4-B1C8-D157B1461062}"/>
              </a:ext>
            </a:extLst>
          </p:cNvPr>
          <p:cNvSpPr/>
          <p:nvPr/>
        </p:nvSpPr>
        <p:spPr>
          <a:xfrm>
            <a:off x="5904320" y="1061279"/>
            <a:ext cx="36000" cy="613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1EF74-8B95-463D-BFB2-9B16A88916EC}"/>
              </a:ext>
            </a:extLst>
          </p:cNvPr>
          <p:cNvSpPr txBox="1"/>
          <p:nvPr/>
        </p:nvSpPr>
        <p:spPr>
          <a:xfrm>
            <a:off x="134949" y="1989928"/>
            <a:ext cx="5445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fall with a constant speed</a:t>
            </a:r>
            <a:endParaRPr lang="en-US" baseline="30000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fall with a constant acceleration </a:t>
            </a:r>
            <a:endParaRPr lang="en-AU" baseline="30000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      </a:t>
            </a:r>
            <a:r>
              <a:rPr lang="en-AU" dirty="0"/>
              <a:t>accelerate first and then fall with constant speed</a:t>
            </a:r>
            <a:endParaRPr lang="en-AU" baseline="300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      </a:t>
            </a:r>
            <a:r>
              <a:rPr lang="en-AU" dirty="0"/>
              <a:t>accelerate first and then decelerate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9E4F-E4E7-455B-A498-B1DA1345F47C}"/>
              </a:ext>
            </a:extLst>
          </p:cNvPr>
          <p:cNvSpPr txBox="1"/>
          <p:nvPr/>
        </p:nvSpPr>
        <p:spPr>
          <a:xfrm>
            <a:off x="44244" y="183975"/>
            <a:ext cx="6066504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AU" dirty="0"/>
              <a:t>Pat is travelling in a train moving with a constant velocity. Pat throws a ball vertically and then it falls back into Pat’s hand without any hand movement because</a:t>
            </a:r>
          </a:p>
          <a:p>
            <a:pPr>
              <a:lnSpc>
                <a:spcPct val="125000"/>
              </a:lnSpc>
            </a:pPr>
            <a:endParaRPr lang="en-AU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U" dirty="0"/>
              <a:t>      </a:t>
            </a:r>
            <a:r>
              <a:rPr lang="en-AU" dirty="0">
                <a:sym typeface="Symbol" panose="05050102010706020507" pitchFamily="18" charset="2"/>
              </a:rPr>
              <a:t>The ball has a horizontal component of velocity</a:t>
            </a:r>
          </a:p>
          <a:p>
            <a:pPr>
              <a:lnSpc>
                <a:spcPct val="125000"/>
              </a:lnSpc>
            </a:pPr>
            <a:r>
              <a:rPr lang="en-AU" dirty="0">
                <a:sym typeface="Symbol" panose="05050102010706020507" pitchFamily="18" charset="2"/>
              </a:rPr>
              <a:t>         equal to the velocity of the train.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AU" dirty="0"/>
              <a:t>      The train exerts a force on the stone during the time</a:t>
            </a:r>
          </a:p>
          <a:p>
            <a:pPr>
              <a:lnSpc>
                <a:spcPct val="125000"/>
              </a:lnSpc>
            </a:pPr>
            <a:r>
              <a:rPr lang="en-AU" dirty="0"/>
              <a:t>        when the stone is in the air propelling it forward.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Energy must be conserved.</a:t>
            </a:r>
          </a:p>
          <a:p>
            <a:pPr>
              <a:lnSpc>
                <a:spcPct val="125000"/>
              </a:lnSpc>
            </a:pP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D      </a:t>
            </a: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Actually, the hand had to be moved slightly for the</a:t>
            </a:r>
          </a:p>
          <a:p>
            <a:pPr>
              <a:lnSpc>
                <a:spcPct val="125000"/>
              </a:lnSpc>
            </a:pPr>
            <a:r>
              <a:rPr lang="en-AU" dirty="0">
                <a:solidFill>
                  <a:schemeClr val="bg2">
                    <a:lumMod val="10000"/>
                  </a:schemeClr>
                </a:solidFill>
              </a:rPr>
              <a:t>        ball to be caught.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2320</TotalTime>
  <Words>1089</Words>
  <Application>Microsoft Office PowerPoint</Application>
  <PresentationFormat>Custom</PresentationFormat>
  <Paragraphs>129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109</cp:revision>
  <dcterms:created xsi:type="dcterms:W3CDTF">2017-10-14T22:38:33Z</dcterms:created>
  <dcterms:modified xsi:type="dcterms:W3CDTF">2018-02-28T04:57:15Z</dcterms:modified>
</cp:coreProperties>
</file>