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9" r:id="rId13"/>
    <p:sldId id="256" r:id="rId14"/>
    <p:sldId id="270" r:id="rId15"/>
  </p:sldIdLst>
  <p:sldSz cx="64801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97" d="100"/>
          <a:sy n="197" d="100"/>
        </p:scale>
        <p:origin x="16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589241"/>
            <a:ext cx="4860131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891070"/>
            <a:ext cx="4860131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2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3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91691"/>
            <a:ext cx="1397288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91691"/>
            <a:ext cx="4110861" cy="30512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3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897613"/>
            <a:ext cx="5589151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409468"/>
            <a:ext cx="5589151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1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958453"/>
            <a:ext cx="2754074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958453"/>
            <a:ext cx="2754074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0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691"/>
            <a:ext cx="5589151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882610"/>
            <a:ext cx="274141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315164"/>
            <a:ext cx="2741418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882610"/>
            <a:ext cx="275491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315164"/>
            <a:ext cx="2754918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1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2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0030"/>
            <a:ext cx="209002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518398"/>
            <a:ext cx="3280589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80135"/>
            <a:ext cx="209002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0030"/>
            <a:ext cx="209002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518398"/>
            <a:ext cx="3280589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80135"/>
            <a:ext cx="209002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FA0-A381-4914-9C3D-2641A7BAF2D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5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91691"/>
            <a:ext cx="5589151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958453"/>
            <a:ext cx="5589151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3337084"/>
            <a:ext cx="145803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0FA0-A381-4914-9C3D-2641A7BAF2D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3337084"/>
            <a:ext cx="21870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3337084"/>
            <a:ext cx="145803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ACAB0-BF6D-4E4C-B16C-CC8E2D7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3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297993-3B3D-4FD8-A84B-D14EC0151B17}"/>
              </a:ext>
            </a:extLst>
          </p:cNvPr>
          <p:cNvSpPr/>
          <p:nvPr/>
        </p:nvSpPr>
        <p:spPr>
          <a:xfrm>
            <a:off x="887924" y="28079"/>
            <a:ext cx="4689339" cy="3530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17" tIns="38108" rIns="76217" bIns="381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1184293-4B52-482C-BC43-ED10460176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016743"/>
              </p:ext>
            </p:extLst>
          </p:nvPr>
        </p:nvGraphicFramePr>
        <p:xfrm>
          <a:off x="1680872" y="1334654"/>
          <a:ext cx="2973946" cy="915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2806560" imgH="863280" progId="Equation.DSMT4">
                  <p:embed/>
                </p:oleObj>
              </mc:Choice>
              <mc:Fallback>
                <p:oleObj name="Equation" r:id="rId3" imgW="2806560" imgH="86328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8041B82-0402-4494-A081-009D420850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0872" y="1334654"/>
                        <a:ext cx="2973946" cy="9150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79AE27-7A90-49B3-A2B2-19540923A3F0}"/>
              </a:ext>
            </a:extLst>
          </p:cNvPr>
          <p:cNvCxnSpPr>
            <a:cxnSpLocks/>
          </p:cNvCxnSpPr>
          <p:nvPr/>
        </p:nvCxnSpPr>
        <p:spPr>
          <a:xfrm>
            <a:off x="3619460" y="780101"/>
            <a:ext cx="63663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224545-C65B-421A-A855-3C63191A140D}"/>
              </a:ext>
            </a:extLst>
          </p:cNvPr>
          <p:cNvSpPr txBox="1"/>
          <p:nvPr/>
        </p:nvSpPr>
        <p:spPr>
          <a:xfrm>
            <a:off x="4309893" y="618701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/>
              <a:t>+X</a:t>
            </a:r>
            <a:endParaRPr lang="en-US" sz="1500" dirty="0"/>
          </a:p>
        </p:txBody>
      </p:sp>
      <p:pic>
        <p:nvPicPr>
          <p:cNvPr id="8" name="Picture 2" descr="Image result for clip art car">
            <a:extLst>
              <a:ext uri="{FF2B5EF4-FFF2-40B4-BE49-F238E27FC236}">
                <a16:creationId xmlns:a16="http://schemas.microsoft.com/office/drawing/2014/main" id="{53D72595-89AA-4495-88BE-0ED5795D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88454" y="492976"/>
            <a:ext cx="1677952" cy="49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72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91B7E1-B5FE-4A50-8B47-87113E8CC4A8}"/>
              </a:ext>
            </a:extLst>
          </p:cNvPr>
          <p:cNvSpPr txBox="1"/>
          <p:nvPr/>
        </p:nvSpPr>
        <p:spPr>
          <a:xfrm>
            <a:off x="5365842" y="203340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DA1C4C-9736-4073-98CD-D7DC1EEF0AD2}"/>
              </a:ext>
            </a:extLst>
          </p:cNvPr>
          <p:cNvSpPr txBox="1"/>
          <p:nvPr/>
        </p:nvSpPr>
        <p:spPr>
          <a:xfrm>
            <a:off x="3822546" y="5192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20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A3F8E5-E968-45E6-B5FF-19B0B6D762B9}"/>
              </a:ext>
            </a:extLst>
          </p:cNvPr>
          <p:cNvSpPr txBox="1"/>
          <p:nvPr/>
        </p:nvSpPr>
        <p:spPr>
          <a:xfrm>
            <a:off x="5924158" y="196397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80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60064-64E8-4803-88B0-0FEA332AD214}"/>
              </a:ext>
            </a:extLst>
          </p:cNvPr>
          <p:cNvSpPr txBox="1"/>
          <p:nvPr/>
        </p:nvSpPr>
        <p:spPr>
          <a:xfrm>
            <a:off x="4163945" y="1930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0</a:t>
            </a:r>
            <a:endParaRPr lang="en-US" sz="1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2BE228-3CC2-41BF-BFFF-A195E94886DF}"/>
              </a:ext>
            </a:extLst>
          </p:cNvPr>
          <p:cNvGrpSpPr/>
          <p:nvPr/>
        </p:nvGrpSpPr>
        <p:grpSpPr>
          <a:xfrm>
            <a:off x="4142262" y="474133"/>
            <a:ext cx="2094044" cy="1627018"/>
            <a:chOff x="2995632" y="119696"/>
            <a:chExt cx="3155575" cy="272168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50F15FB-3F87-4AA2-93F6-BB0761A2ED4B}"/>
                </a:ext>
              </a:extLst>
            </p:cNvPr>
            <p:cNvSpPr/>
            <p:nvPr/>
          </p:nvSpPr>
          <p:spPr>
            <a:xfrm>
              <a:off x="3117550" y="474698"/>
              <a:ext cx="2893807" cy="2151530"/>
            </a:xfrm>
            <a:custGeom>
              <a:avLst/>
              <a:gdLst>
                <a:gd name="connsiteX0" fmla="*/ 0 w 2893807"/>
                <a:gd name="connsiteY0" fmla="*/ 2151530 h 2151530"/>
                <a:gd name="connsiteX1" fmla="*/ 1333949 w 2893807"/>
                <a:gd name="connsiteY1" fmla="*/ 0 h 2151530"/>
                <a:gd name="connsiteX2" fmla="*/ 2893807 w 2893807"/>
                <a:gd name="connsiteY2" fmla="*/ 0 h 21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3807" h="2151530">
                  <a:moveTo>
                    <a:pt x="0" y="2151530"/>
                  </a:moveTo>
                  <a:lnTo>
                    <a:pt x="1333949" y="0"/>
                  </a:lnTo>
                  <a:lnTo>
                    <a:pt x="2893807" y="0"/>
                  </a:lnTo>
                </a:path>
              </a:pathLst>
            </a:cu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4EA3D1F-6073-4202-AF6F-09CC31591264}"/>
                </a:ext>
              </a:extLst>
            </p:cNvPr>
            <p:cNvGrpSpPr/>
            <p:nvPr/>
          </p:nvGrpSpPr>
          <p:grpSpPr>
            <a:xfrm>
              <a:off x="2995632" y="119696"/>
              <a:ext cx="3155575" cy="2721684"/>
              <a:chOff x="2995632" y="119696"/>
              <a:chExt cx="3155575" cy="272168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9E9454F-146F-49A6-8805-BFE7B8841E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7551" y="119696"/>
                <a:ext cx="0" cy="27216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B38F062-62A6-4C98-B4C2-820BF7C5B8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5632" y="2622639"/>
                <a:ext cx="31555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072D79B-7AE9-4B00-A055-4DC5922E5D2F}"/>
                  </a:ext>
                </a:extLst>
              </p:cNvPr>
              <p:cNvCxnSpPr>
                <a:stCxn id="12" idx="1"/>
              </p:cNvCxnSpPr>
              <p:nvPr/>
            </p:nvCxnSpPr>
            <p:spPr>
              <a:xfrm>
                <a:off x="4451499" y="474698"/>
                <a:ext cx="14063" cy="21427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3D460B3-C707-485B-9EEB-29017F127445}"/>
                  </a:ext>
                </a:extLst>
              </p:cNvPr>
              <p:cNvCxnSpPr/>
              <p:nvPr/>
            </p:nvCxnSpPr>
            <p:spPr>
              <a:xfrm>
                <a:off x="6006947" y="462603"/>
                <a:ext cx="14063" cy="21427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DAC7984-5840-49E7-851F-DE5DA00E71D0}"/>
              </a:ext>
            </a:extLst>
          </p:cNvPr>
          <p:cNvSpPr txBox="1"/>
          <p:nvPr/>
        </p:nvSpPr>
        <p:spPr>
          <a:xfrm>
            <a:off x="4992914" y="1930401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58924-4C60-4529-8698-66F1C5B84C0E}"/>
              </a:ext>
            </a:extLst>
          </p:cNvPr>
          <p:cNvSpPr txBox="1"/>
          <p:nvPr/>
        </p:nvSpPr>
        <p:spPr>
          <a:xfrm>
            <a:off x="87085" y="348342"/>
            <a:ext cx="3333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displacement = area under v / t graph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8C9A6-899E-49FD-868A-149E430B60D1}"/>
              </a:ext>
            </a:extLst>
          </p:cNvPr>
          <p:cNvSpPr txBox="1"/>
          <p:nvPr/>
        </p:nvSpPr>
        <p:spPr>
          <a:xfrm>
            <a:off x="3987355" y="16958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0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C32D0C-2D23-4F60-9E71-DEAAB6E5FC29}"/>
              </a:ext>
            </a:extLst>
          </p:cNvPr>
          <p:cNvSpPr txBox="1"/>
          <p:nvPr/>
        </p:nvSpPr>
        <p:spPr>
          <a:xfrm>
            <a:off x="3376991" y="899886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400" dirty="0"/>
              <a:t>  [m.s-1]</a:t>
            </a:r>
            <a:endParaRPr lang="en-US" sz="1400" dirty="0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0CC11C9B-9129-4507-8874-E1E4A40D5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869157"/>
              </p:ext>
            </p:extLst>
          </p:nvPr>
        </p:nvGraphicFramePr>
        <p:xfrm>
          <a:off x="501650" y="1106563"/>
          <a:ext cx="30353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3" imgW="3035160" imgH="1193760" progId="Equation.DSMT4">
                  <p:embed/>
                </p:oleObj>
              </mc:Choice>
              <mc:Fallback>
                <p:oleObj name="Equation" r:id="rId3" imgW="3035160" imgH="119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650" y="1106563"/>
                        <a:ext cx="303530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66E4C7AB-1B1E-4BB7-B8FC-71E1ABC12E19}"/>
              </a:ext>
            </a:extLst>
          </p:cNvPr>
          <p:cNvSpPr/>
          <p:nvPr/>
        </p:nvSpPr>
        <p:spPr>
          <a:xfrm>
            <a:off x="72571" y="28079"/>
            <a:ext cx="6260496" cy="3150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17" tIns="38108" rIns="76217" bIns="381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98947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6A3E82-4689-4B28-AEFD-DD412A7251C0}"/>
              </a:ext>
            </a:extLst>
          </p:cNvPr>
          <p:cNvSpPr/>
          <p:nvPr/>
        </p:nvSpPr>
        <p:spPr>
          <a:xfrm>
            <a:off x="887924" y="28079"/>
            <a:ext cx="4689339" cy="35300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17" tIns="38108" rIns="76217" bIns="381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1649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F4F1504-C59C-4A35-B611-BEE9DB970CEA}"/>
              </a:ext>
            </a:extLst>
          </p:cNvPr>
          <p:cNvSpPr/>
          <p:nvPr/>
        </p:nvSpPr>
        <p:spPr>
          <a:xfrm>
            <a:off x="883911" y="36102"/>
            <a:ext cx="4689339" cy="35300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17" tIns="38108" rIns="76217" bIns="381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/>
          </a:p>
        </p:txBody>
      </p:sp>
      <p:pic>
        <p:nvPicPr>
          <p:cNvPr id="4" name="Picture 2" descr="Image result for clip art car">
            <a:extLst>
              <a:ext uri="{FF2B5EF4-FFF2-40B4-BE49-F238E27FC236}">
                <a16:creationId xmlns:a16="http://schemas.microsoft.com/office/drawing/2014/main" id="{EC40AD41-2AED-4A90-988D-1DBA59614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3645" y="1358520"/>
            <a:ext cx="1858464" cy="54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9700993-B51E-42F3-98D6-235C70B73FF7}"/>
              </a:ext>
            </a:extLst>
          </p:cNvPr>
          <p:cNvGrpSpPr/>
          <p:nvPr/>
        </p:nvGrpSpPr>
        <p:grpSpPr>
          <a:xfrm>
            <a:off x="3242621" y="1091103"/>
            <a:ext cx="1880735" cy="1670163"/>
            <a:chOff x="3044414" y="2646382"/>
            <a:chExt cx="3607701" cy="289446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DA1E4D0-2C83-46DE-AD97-F5780CABB39C}"/>
                </a:ext>
              </a:extLst>
            </p:cNvPr>
            <p:cNvGrpSpPr/>
            <p:nvPr/>
          </p:nvGrpSpPr>
          <p:grpSpPr>
            <a:xfrm>
              <a:off x="3299013" y="2753958"/>
              <a:ext cx="3155575" cy="2334409"/>
              <a:chOff x="1147483" y="2721685"/>
              <a:chExt cx="3155575" cy="233440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B31A9C3-B888-4B67-8371-7C40CA3D89BF}"/>
                  </a:ext>
                </a:extLst>
              </p:cNvPr>
              <p:cNvCxnSpPr/>
              <p:nvPr/>
            </p:nvCxnSpPr>
            <p:spPr>
              <a:xfrm>
                <a:off x="1269402" y="2721685"/>
                <a:ext cx="0" cy="23344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306A6F2-98BA-48F3-9C9A-29BC6F61DF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7483" y="4912659"/>
                <a:ext cx="31555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9B9E16-72D3-45E8-B099-459E0907E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0932" y="2915322"/>
              <a:ext cx="2398955" cy="104349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A483A1-743D-4CD4-8F2B-14CE73A0DA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1689" y="3399416"/>
              <a:ext cx="2398956" cy="55939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0F93A7B-B2C8-4365-BCB3-705897A7AE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1689" y="3958817"/>
              <a:ext cx="2538804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68CF8AE-0EF6-4995-B472-B8FB9D1DB0BA}"/>
                </a:ext>
              </a:extLst>
            </p:cNvPr>
            <p:cNvCxnSpPr>
              <a:cxnSpLocks/>
            </p:cNvCxnSpPr>
            <p:nvPr/>
          </p:nvCxnSpPr>
          <p:spPr>
            <a:xfrm>
              <a:off x="3420931" y="3969572"/>
              <a:ext cx="2549562" cy="46257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2B2E267-C509-428C-8D06-B526A36E99FC}"/>
                </a:ext>
              </a:extLst>
            </p:cNvPr>
            <p:cNvCxnSpPr>
              <a:cxnSpLocks/>
            </p:cNvCxnSpPr>
            <p:nvPr/>
          </p:nvCxnSpPr>
          <p:spPr>
            <a:xfrm>
              <a:off x="3442447" y="3980329"/>
              <a:ext cx="1710466" cy="81758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57C571-D93B-4C1D-B7DB-68F9CE59FC2B}"/>
                </a:ext>
              </a:extLst>
            </p:cNvPr>
            <p:cNvSpPr txBox="1"/>
            <p:nvPr/>
          </p:nvSpPr>
          <p:spPr>
            <a:xfrm>
              <a:off x="3388659" y="4980791"/>
              <a:ext cx="1043022" cy="560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500" dirty="0"/>
                <a:t>(0,0)</a:t>
              </a:r>
              <a:endParaRPr lang="en-US" sz="15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E57530-ABD7-4EC4-8C6D-3AA0C9E8AB4E}"/>
                </a:ext>
              </a:extLst>
            </p:cNvPr>
            <p:cNvSpPr txBox="1"/>
            <p:nvPr/>
          </p:nvSpPr>
          <p:spPr>
            <a:xfrm>
              <a:off x="6196406" y="4980790"/>
              <a:ext cx="455709" cy="560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5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F21DC1-5BAC-4B6F-9C9A-9F0FE3D4D4F4}"/>
                </a:ext>
              </a:extLst>
            </p:cNvPr>
            <p:cNvSpPr txBox="1"/>
            <p:nvPr/>
          </p:nvSpPr>
          <p:spPr>
            <a:xfrm>
              <a:off x="3044414" y="2646382"/>
              <a:ext cx="498758" cy="560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5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5F17F25-0E01-4D38-BC09-B69CCFD1DE13}"/>
              </a:ext>
            </a:extLst>
          </p:cNvPr>
          <p:cNvSpPr txBox="1"/>
          <p:nvPr/>
        </p:nvSpPr>
        <p:spPr>
          <a:xfrm>
            <a:off x="4299512" y="2152947"/>
            <a:ext cx="2688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D9197-7C98-4781-8037-45679AA1C110}"/>
              </a:ext>
            </a:extLst>
          </p:cNvPr>
          <p:cNvSpPr txBox="1"/>
          <p:nvPr/>
        </p:nvSpPr>
        <p:spPr>
          <a:xfrm>
            <a:off x="4744931" y="1992657"/>
            <a:ext cx="4560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IV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8E9F5A-C0D9-4C25-9AD4-07DDEFEBC69C}"/>
              </a:ext>
            </a:extLst>
          </p:cNvPr>
          <p:cNvSpPr txBox="1"/>
          <p:nvPr/>
        </p:nvSpPr>
        <p:spPr>
          <a:xfrm>
            <a:off x="4704035" y="1352161"/>
            <a:ext cx="5114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II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E2C6CD-2758-43E9-8406-1DEB32AD4F3D}"/>
              </a:ext>
            </a:extLst>
          </p:cNvPr>
          <p:cNvSpPr txBox="1"/>
          <p:nvPr/>
        </p:nvSpPr>
        <p:spPr>
          <a:xfrm>
            <a:off x="4686415" y="1066485"/>
            <a:ext cx="2688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1ED033-5008-4AD7-88BC-BFC5E4C85F11}"/>
              </a:ext>
            </a:extLst>
          </p:cNvPr>
          <p:cNvSpPr txBox="1"/>
          <p:nvPr/>
        </p:nvSpPr>
        <p:spPr>
          <a:xfrm>
            <a:off x="4730645" y="1688409"/>
            <a:ext cx="620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III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033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6ADC8B-55CB-4513-B68B-861FFC88E65C}"/>
              </a:ext>
            </a:extLst>
          </p:cNvPr>
          <p:cNvSpPr/>
          <p:nvPr/>
        </p:nvSpPr>
        <p:spPr>
          <a:xfrm>
            <a:off x="887924" y="28079"/>
            <a:ext cx="4689339" cy="35300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17" tIns="38108" rIns="76217" bIns="381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489208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2738-C902-445C-9F49-D49F6391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0353C-973D-4472-A037-240A09AE4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297993-3B3D-4FD8-A84B-D14EC0151B17}"/>
              </a:ext>
            </a:extLst>
          </p:cNvPr>
          <p:cNvSpPr/>
          <p:nvPr/>
        </p:nvSpPr>
        <p:spPr>
          <a:xfrm>
            <a:off x="887924" y="28079"/>
            <a:ext cx="4689339" cy="3530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17" tIns="38108" rIns="76217" bIns="381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79AE27-7A90-49B3-A2B2-19540923A3F0}"/>
              </a:ext>
            </a:extLst>
          </p:cNvPr>
          <p:cNvCxnSpPr>
            <a:cxnSpLocks/>
          </p:cNvCxnSpPr>
          <p:nvPr/>
        </p:nvCxnSpPr>
        <p:spPr>
          <a:xfrm>
            <a:off x="3619460" y="780101"/>
            <a:ext cx="63663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224545-C65B-421A-A855-3C63191A140D}"/>
              </a:ext>
            </a:extLst>
          </p:cNvPr>
          <p:cNvSpPr txBox="1"/>
          <p:nvPr/>
        </p:nvSpPr>
        <p:spPr>
          <a:xfrm>
            <a:off x="4309893" y="618701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/>
              <a:t>+X</a:t>
            </a:r>
            <a:endParaRPr lang="en-US" sz="1500" dirty="0"/>
          </a:p>
        </p:txBody>
      </p:sp>
      <p:pic>
        <p:nvPicPr>
          <p:cNvPr id="8" name="Picture 2" descr="Image result for clip art car">
            <a:extLst>
              <a:ext uri="{FF2B5EF4-FFF2-40B4-BE49-F238E27FC236}">
                <a16:creationId xmlns:a16="http://schemas.microsoft.com/office/drawing/2014/main" id="{53D72595-89AA-4495-88BE-0ED5795D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88454" y="492976"/>
            <a:ext cx="1677952" cy="49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9582D99-FCE1-4578-BB75-F9D9BAB55A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766437"/>
              </p:ext>
            </p:extLst>
          </p:nvPr>
        </p:nvGraphicFramePr>
        <p:xfrm>
          <a:off x="1689287" y="1204120"/>
          <a:ext cx="3281557" cy="71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4" imgW="3936960" imgH="863280" progId="Equation.DSMT4">
                  <p:embed/>
                </p:oleObj>
              </mc:Choice>
              <mc:Fallback>
                <p:oleObj name="Equation" r:id="rId4" imgW="3936960" imgH="8632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8E7C711-149D-4AEC-AA6F-CC110D8D03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9287" y="1204120"/>
                        <a:ext cx="3281557" cy="719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130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297993-3B3D-4FD8-A84B-D14EC0151B17}"/>
              </a:ext>
            </a:extLst>
          </p:cNvPr>
          <p:cNvSpPr/>
          <p:nvPr/>
        </p:nvSpPr>
        <p:spPr>
          <a:xfrm>
            <a:off x="887924" y="28079"/>
            <a:ext cx="4689339" cy="3530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17" tIns="38108" rIns="76217" bIns="381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79AE27-7A90-49B3-A2B2-19540923A3F0}"/>
              </a:ext>
            </a:extLst>
          </p:cNvPr>
          <p:cNvCxnSpPr>
            <a:cxnSpLocks/>
          </p:cNvCxnSpPr>
          <p:nvPr/>
        </p:nvCxnSpPr>
        <p:spPr>
          <a:xfrm>
            <a:off x="3619460" y="780101"/>
            <a:ext cx="63663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224545-C65B-421A-A855-3C63191A140D}"/>
              </a:ext>
            </a:extLst>
          </p:cNvPr>
          <p:cNvSpPr txBox="1"/>
          <p:nvPr/>
        </p:nvSpPr>
        <p:spPr>
          <a:xfrm>
            <a:off x="4309893" y="618701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/>
              <a:t>+X</a:t>
            </a:r>
            <a:endParaRPr lang="en-US" sz="1500" dirty="0"/>
          </a:p>
        </p:txBody>
      </p:sp>
      <p:pic>
        <p:nvPicPr>
          <p:cNvPr id="8" name="Picture 2" descr="Image result for clip art car">
            <a:extLst>
              <a:ext uri="{FF2B5EF4-FFF2-40B4-BE49-F238E27FC236}">
                <a16:creationId xmlns:a16="http://schemas.microsoft.com/office/drawing/2014/main" id="{53D72595-89AA-4495-88BE-0ED5795D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454" y="492976"/>
            <a:ext cx="1677952" cy="49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9582D99-FCE1-4578-BB75-F9D9BAB55A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04218"/>
              </p:ext>
            </p:extLst>
          </p:nvPr>
        </p:nvGraphicFramePr>
        <p:xfrm>
          <a:off x="1350431" y="1369408"/>
          <a:ext cx="3679601" cy="856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4" imgW="3708360" imgH="863280" progId="Equation.DSMT4">
                  <p:embed/>
                </p:oleObj>
              </mc:Choice>
              <mc:Fallback>
                <p:oleObj name="Equation" r:id="rId4" imgW="3708360" imgH="86328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F9582D99-FCE1-4578-BB75-F9D9BAB55A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50431" y="1369408"/>
                        <a:ext cx="3679601" cy="85611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117A23-EF21-44C3-A47D-81B1A361C24B}"/>
              </a:ext>
            </a:extLst>
          </p:cNvPr>
          <p:cNvCxnSpPr/>
          <p:nvPr/>
        </p:nvCxnSpPr>
        <p:spPr>
          <a:xfrm flipH="1">
            <a:off x="1631978" y="291132"/>
            <a:ext cx="61506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16FFE3CC-B472-4C13-8333-89B30618D1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348546"/>
              </p:ext>
            </p:extLst>
          </p:nvPr>
        </p:nvGraphicFramePr>
        <p:xfrm>
          <a:off x="2301206" y="175109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6" imgW="152280" imgH="215640" progId="Equation.DSMT4">
                  <p:embed/>
                </p:oleObj>
              </mc:Choice>
              <mc:Fallback>
                <p:oleObj name="Equation" r:id="rId6" imgW="15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01206" y="175109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970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DC2554-27AF-4F76-A647-319DAC8312E8}"/>
              </a:ext>
            </a:extLst>
          </p:cNvPr>
          <p:cNvSpPr txBox="1"/>
          <p:nvPr/>
        </p:nvSpPr>
        <p:spPr>
          <a:xfrm>
            <a:off x="32804" y="225525"/>
            <a:ext cx="60522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Cars all start at the same position at time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dirty="0"/>
              <a:t> = 0.</a:t>
            </a:r>
          </a:p>
          <a:p>
            <a:endParaRPr lang="en-AU" dirty="0"/>
          </a:p>
          <a:p>
            <a:r>
              <a:rPr lang="en-AU" dirty="0"/>
              <a:t>All cars move with a constant velocity. So, all cars have zero acceleration.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Cars I II are moving in a + X direction</a:t>
            </a:r>
          </a:p>
          <a:p>
            <a:r>
              <a:rPr lang="en-AU" dirty="0"/>
              <a:t>Car III is stationary</a:t>
            </a:r>
          </a:p>
          <a:p>
            <a:r>
              <a:rPr lang="en-AU" dirty="0"/>
              <a:t>Cars IV and V are moving in a –X direction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E9602A7-D564-431B-AAB1-72ECF6CE6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221802"/>
              </p:ext>
            </p:extLst>
          </p:nvPr>
        </p:nvGraphicFramePr>
        <p:xfrm>
          <a:off x="2094654" y="1219851"/>
          <a:ext cx="2489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2489040" imgH="1143000" progId="Equation.DSMT4">
                  <p:embed/>
                </p:oleObj>
              </mc:Choice>
              <mc:Fallback>
                <p:oleObj name="Equation" r:id="rId3" imgW="248904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4654" y="1219851"/>
                        <a:ext cx="24892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0A1A765-C7C1-467E-B2E1-AE657C8AC4DA}"/>
              </a:ext>
            </a:extLst>
          </p:cNvPr>
          <p:cNvSpPr/>
          <p:nvPr/>
        </p:nvSpPr>
        <p:spPr>
          <a:xfrm>
            <a:off x="72571" y="28079"/>
            <a:ext cx="5660571" cy="3530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17" tIns="38108" rIns="76217" bIns="381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6653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6B6C969-2C34-47AF-815B-3CBD90E06018}"/>
              </a:ext>
            </a:extLst>
          </p:cNvPr>
          <p:cNvSpPr/>
          <p:nvPr/>
        </p:nvSpPr>
        <p:spPr>
          <a:xfrm>
            <a:off x="644452" y="393643"/>
            <a:ext cx="131264" cy="13126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66E58D-F17E-4982-9362-58642E27E7C7}"/>
              </a:ext>
            </a:extLst>
          </p:cNvPr>
          <p:cNvSpPr/>
          <p:nvPr/>
        </p:nvSpPr>
        <p:spPr>
          <a:xfrm>
            <a:off x="619167" y="483852"/>
            <a:ext cx="1890307" cy="721679"/>
          </a:xfrm>
          <a:custGeom>
            <a:avLst/>
            <a:gdLst>
              <a:gd name="connsiteX0" fmla="*/ 1890307 w 1890307"/>
              <a:gd name="connsiteY0" fmla="*/ 713478 h 721679"/>
              <a:gd name="connsiteX1" fmla="*/ 1172729 w 1890307"/>
              <a:gd name="connsiteY1" fmla="*/ 721679 h 721679"/>
              <a:gd name="connsiteX2" fmla="*/ 451050 w 1890307"/>
              <a:gd name="connsiteY2" fmla="*/ 496155 h 721679"/>
              <a:gd name="connsiteX3" fmla="*/ 0 w 1890307"/>
              <a:gd name="connsiteY3" fmla="*/ 0 h 721679"/>
              <a:gd name="connsiteX4" fmla="*/ 0 w 1890307"/>
              <a:gd name="connsiteY4" fmla="*/ 0 h 72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0307" h="721679">
                <a:moveTo>
                  <a:pt x="1890307" y="713478"/>
                </a:moveTo>
                <a:lnTo>
                  <a:pt x="1172729" y="721679"/>
                </a:lnTo>
                <a:lnTo>
                  <a:pt x="451050" y="496155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5F55A0-2D2D-4D72-8D9F-965536B5646B}"/>
              </a:ext>
            </a:extLst>
          </p:cNvPr>
          <p:cNvSpPr txBox="1"/>
          <p:nvPr/>
        </p:nvSpPr>
        <p:spPr>
          <a:xfrm>
            <a:off x="1861603" y="1197331"/>
            <a:ext cx="1318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slope = 0</a:t>
            </a:r>
          </a:p>
          <a:p>
            <a:r>
              <a:rPr lang="en-AU" dirty="0"/>
              <a:t>  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dirty="0"/>
              <a:t> = 0</a:t>
            </a:r>
          </a:p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dirty="0"/>
              <a:t> = constant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4504C-D89C-4D6F-9745-F89F82A4E591}"/>
              </a:ext>
            </a:extLst>
          </p:cNvPr>
          <p:cNvSpPr txBox="1"/>
          <p:nvPr/>
        </p:nvSpPr>
        <p:spPr>
          <a:xfrm>
            <a:off x="1332645" y="90211"/>
            <a:ext cx="435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greater the slope the greater the acceleration of the ball down the ramp.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441332-C09B-4B85-8581-F29FF28E3232}"/>
              </a:ext>
            </a:extLst>
          </p:cNvPr>
          <p:cNvSpPr txBox="1"/>
          <p:nvPr/>
        </p:nvSpPr>
        <p:spPr>
          <a:xfrm>
            <a:off x="0" y="889796"/>
            <a:ext cx="1197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maximum slope</a:t>
            </a:r>
          </a:p>
          <a:p>
            <a:r>
              <a:rPr lang="en-AU" dirty="0"/>
              <a:t>max </a:t>
            </a:r>
            <a:r>
              <a:rPr lang="en-AU" i="1" dirty="0"/>
              <a:t>a</a:t>
            </a:r>
            <a:endParaRPr lang="en-US" i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0A0B4B-E66F-4B57-81DC-B9B37F9F343A}"/>
              </a:ext>
            </a:extLst>
          </p:cNvPr>
          <p:cNvGrpSpPr/>
          <p:nvPr/>
        </p:nvGrpSpPr>
        <p:grpSpPr>
          <a:xfrm>
            <a:off x="3230829" y="1170373"/>
            <a:ext cx="2526256" cy="1895126"/>
            <a:chOff x="389067" y="3627120"/>
            <a:chExt cx="2526256" cy="189512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642235F-D64A-40A2-B01E-CC24EFAF99A6}"/>
                </a:ext>
              </a:extLst>
            </p:cNvPr>
            <p:cNvGrpSpPr/>
            <p:nvPr/>
          </p:nvGrpSpPr>
          <p:grpSpPr>
            <a:xfrm>
              <a:off x="699246" y="3732904"/>
              <a:ext cx="2216077" cy="1538344"/>
              <a:chOff x="1204857" y="1355464"/>
              <a:chExt cx="2216077" cy="1538344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025C248-93E4-4D43-A8DF-1682BE6DB041}"/>
                  </a:ext>
                </a:extLst>
              </p:cNvPr>
              <p:cNvCxnSpPr/>
              <p:nvPr/>
            </p:nvCxnSpPr>
            <p:spPr>
              <a:xfrm>
                <a:off x="1269402" y="1355464"/>
                <a:ext cx="0" cy="15383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9A99FF1-AE26-4D39-988B-B0167E8630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857" y="2796988"/>
                <a:ext cx="221607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D328B5-F02D-4DC3-872D-D458404DD6CE}"/>
                </a:ext>
              </a:extLst>
            </p:cNvPr>
            <p:cNvSpPr txBox="1"/>
            <p:nvPr/>
          </p:nvSpPr>
          <p:spPr>
            <a:xfrm>
              <a:off x="2538805" y="5152914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1DE140-5894-47C7-A8F8-124FAA15F1AC}"/>
                </a:ext>
              </a:extLst>
            </p:cNvPr>
            <p:cNvSpPr txBox="1"/>
            <p:nvPr/>
          </p:nvSpPr>
          <p:spPr>
            <a:xfrm>
              <a:off x="389067" y="362712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07FE45E-CE98-42B5-9A17-BBB742889630}"/>
              </a:ext>
            </a:extLst>
          </p:cNvPr>
          <p:cNvSpPr txBox="1"/>
          <p:nvPr/>
        </p:nvSpPr>
        <p:spPr>
          <a:xfrm>
            <a:off x="4401573" y="11849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</a:t>
            </a:r>
            <a:endParaRPr lang="en-US" b="1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258998B-4EF2-4D57-9F83-4D83C6E457FD}"/>
              </a:ext>
            </a:extLst>
          </p:cNvPr>
          <p:cNvSpPr/>
          <p:nvPr/>
        </p:nvSpPr>
        <p:spPr>
          <a:xfrm>
            <a:off x="3604294" y="1800097"/>
            <a:ext cx="1804197" cy="918500"/>
          </a:xfrm>
          <a:custGeom>
            <a:avLst/>
            <a:gdLst>
              <a:gd name="connsiteX0" fmla="*/ 1804197 w 1804197"/>
              <a:gd name="connsiteY0" fmla="*/ 0 h 918500"/>
              <a:gd name="connsiteX1" fmla="*/ 1078418 w 1804197"/>
              <a:gd name="connsiteY1" fmla="*/ 8201 h 918500"/>
              <a:gd name="connsiteX2" fmla="*/ 348538 w 1804197"/>
              <a:gd name="connsiteY2" fmla="*/ 323935 h 918500"/>
              <a:gd name="connsiteX3" fmla="*/ 0 w 1804197"/>
              <a:gd name="connsiteY3" fmla="*/ 918500 h 918500"/>
              <a:gd name="connsiteX4" fmla="*/ 0 w 1804197"/>
              <a:gd name="connsiteY4" fmla="*/ 914400 h 91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197" h="918500">
                <a:moveTo>
                  <a:pt x="1804197" y="0"/>
                </a:moveTo>
                <a:lnTo>
                  <a:pt x="1078418" y="8201"/>
                </a:lnTo>
                <a:lnTo>
                  <a:pt x="348538" y="323935"/>
                </a:lnTo>
                <a:lnTo>
                  <a:pt x="0" y="918500"/>
                </a:lnTo>
                <a:lnTo>
                  <a:pt x="0" y="914400"/>
                </a:ln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0A8590-3898-47CE-99FF-2880E56A3E52}"/>
              </a:ext>
            </a:extLst>
          </p:cNvPr>
          <p:cNvSpPr/>
          <p:nvPr/>
        </p:nvSpPr>
        <p:spPr>
          <a:xfrm>
            <a:off x="38705" y="28079"/>
            <a:ext cx="5883124" cy="3530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17" tIns="38108" rIns="76217" bIns="381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9053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C21CC9-9241-42D6-9FE6-DB3022516B7F}"/>
              </a:ext>
            </a:extLst>
          </p:cNvPr>
          <p:cNvSpPr txBox="1"/>
          <p:nvPr/>
        </p:nvSpPr>
        <p:spPr>
          <a:xfrm>
            <a:off x="291132" y="287031"/>
            <a:ext cx="4852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Ball rolls down ramp with constant acceleration 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AU" dirty="0"/>
              <a:t>Initial velocity of ball </a:t>
            </a:r>
            <a:r>
              <a:rPr lang="en-AU" i="1" dirty="0"/>
              <a:t>u</a:t>
            </a:r>
            <a:r>
              <a:rPr lang="en-AU" dirty="0"/>
              <a:t> =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390BA-2B99-4CD2-81CB-E1EBECBA1156}"/>
              </a:ext>
            </a:extLst>
          </p:cNvPr>
          <p:cNvSpPr txBox="1"/>
          <p:nvPr/>
        </p:nvSpPr>
        <p:spPr>
          <a:xfrm>
            <a:off x="319836" y="1566371"/>
            <a:ext cx="237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AU" dirty="0"/>
              <a:t> /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dirty="0"/>
              <a:t> graph is a parabola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AA83D4A-9207-4757-946B-7D75B7AC6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152922"/>
              </p:ext>
            </p:extLst>
          </p:nvPr>
        </p:nvGraphicFramePr>
        <p:xfrm>
          <a:off x="2046409" y="1102465"/>
          <a:ext cx="711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711000" imgH="304560" progId="Equation.DSMT4">
                  <p:embed/>
                </p:oleObj>
              </mc:Choice>
              <mc:Fallback>
                <p:oleObj name="Equation" r:id="rId3" imgW="7110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6409" y="1102465"/>
                        <a:ext cx="711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0B3E92D9-2499-432D-96B6-E1AF88A7301F}"/>
              </a:ext>
            </a:extLst>
          </p:cNvPr>
          <p:cNvGrpSpPr/>
          <p:nvPr/>
        </p:nvGrpSpPr>
        <p:grpSpPr>
          <a:xfrm>
            <a:off x="3174451" y="1444593"/>
            <a:ext cx="2526256" cy="1895126"/>
            <a:chOff x="389067" y="3627120"/>
            <a:chExt cx="2526256" cy="189512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A0BBB96-B053-4732-BA4B-2AC28FDA7767}"/>
                </a:ext>
              </a:extLst>
            </p:cNvPr>
            <p:cNvGrpSpPr/>
            <p:nvPr/>
          </p:nvGrpSpPr>
          <p:grpSpPr>
            <a:xfrm>
              <a:off x="699246" y="3732904"/>
              <a:ext cx="2216077" cy="1538344"/>
              <a:chOff x="1204857" y="1355464"/>
              <a:chExt cx="2216077" cy="1538344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4D5FAA6-8DA0-44E6-869F-152A98BE01EC}"/>
                  </a:ext>
                </a:extLst>
              </p:cNvPr>
              <p:cNvCxnSpPr/>
              <p:nvPr/>
            </p:nvCxnSpPr>
            <p:spPr>
              <a:xfrm>
                <a:off x="1269402" y="1355464"/>
                <a:ext cx="0" cy="15383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CBB780C-959B-4ADB-979D-AAEB95EE3D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857" y="2796988"/>
                <a:ext cx="221607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4C25FB-F0BD-4DAA-BEA6-4D40E09A9FE6}"/>
                </a:ext>
              </a:extLst>
            </p:cNvPr>
            <p:cNvSpPr txBox="1"/>
            <p:nvPr/>
          </p:nvSpPr>
          <p:spPr>
            <a:xfrm>
              <a:off x="2538805" y="5152914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47D2AE-4714-4EC4-86B6-FC3E414303C3}"/>
                </a:ext>
              </a:extLst>
            </p:cNvPr>
            <p:cNvSpPr txBox="1"/>
            <p:nvPr/>
          </p:nvSpPr>
          <p:spPr>
            <a:xfrm>
              <a:off x="389067" y="362712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808FAE2-8F9C-44AF-BAE6-258D4876298F}"/>
              </a:ext>
            </a:extLst>
          </p:cNvPr>
          <p:cNvSpPr txBox="1"/>
          <p:nvPr/>
        </p:nvSpPr>
        <p:spPr>
          <a:xfrm>
            <a:off x="4483301" y="150555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E</a:t>
            </a:r>
            <a:endParaRPr lang="en-US" b="1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8FC8071-4128-4264-B3B8-5B1EF7DD2B47}"/>
              </a:ext>
            </a:extLst>
          </p:cNvPr>
          <p:cNvSpPr/>
          <p:nvPr/>
        </p:nvSpPr>
        <p:spPr>
          <a:xfrm rot="21265231">
            <a:off x="3502553" y="1697395"/>
            <a:ext cx="1710466" cy="1226985"/>
          </a:xfrm>
          <a:custGeom>
            <a:avLst/>
            <a:gdLst>
              <a:gd name="connsiteX0" fmla="*/ 0 w 1710466"/>
              <a:gd name="connsiteY0" fmla="*/ 1204856 h 1226985"/>
              <a:gd name="connsiteX1" fmla="*/ 1000461 w 1710466"/>
              <a:gd name="connsiteY1" fmla="*/ 1065007 h 1226985"/>
              <a:gd name="connsiteX2" fmla="*/ 1710466 w 1710466"/>
              <a:gd name="connsiteY2" fmla="*/ 0 h 12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0466" h="1226985">
                <a:moveTo>
                  <a:pt x="0" y="1204856"/>
                </a:moveTo>
                <a:cubicBezTo>
                  <a:pt x="357691" y="1235336"/>
                  <a:pt x="715383" y="1265816"/>
                  <a:pt x="1000461" y="1065007"/>
                </a:cubicBezTo>
                <a:cubicBezTo>
                  <a:pt x="1285539" y="864198"/>
                  <a:pt x="1498002" y="432099"/>
                  <a:pt x="1710466" y="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50DE32-6A1A-4786-86D6-8EE897311425}"/>
              </a:ext>
            </a:extLst>
          </p:cNvPr>
          <p:cNvSpPr/>
          <p:nvPr/>
        </p:nvSpPr>
        <p:spPr>
          <a:xfrm>
            <a:off x="72571" y="28079"/>
            <a:ext cx="5742819" cy="3530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17" tIns="38108" rIns="76217" bIns="381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5639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6C33F1-409D-431C-91D0-DD00202DB328}"/>
              </a:ext>
            </a:extLst>
          </p:cNvPr>
          <p:cNvSpPr/>
          <p:nvPr/>
        </p:nvSpPr>
        <p:spPr>
          <a:xfrm>
            <a:off x="746404" y="1462100"/>
            <a:ext cx="705277" cy="14556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9E89FF-0141-46C5-B254-CE8A509F889E}"/>
              </a:ext>
            </a:extLst>
          </p:cNvPr>
          <p:cNvCxnSpPr/>
          <p:nvPr/>
        </p:nvCxnSpPr>
        <p:spPr>
          <a:xfrm>
            <a:off x="1381974" y="2913660"/>
            <a:ext cx="82009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CDA8BAC-34CF-4FAB-8D1D-0FF74B535038}"/>
              </a:ext>
            </a:extLst>
          </p:cNvPr>
          <p:cNvSpPr/>
          <p:nvPr/>
        </p:nvSpPr>
        <p:spPr>
          <a:xfrm>
            <a:off x="1382656" y="1314484"/>
            <a:ext cx="131264" cy="13126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CC7F37-2048-4853-BE7C-D46A3F32305D}"/>
              </a:ext>
            </a:extLst>
          </p:cNvPr>
          <p:cNvSpPr/>
          <p:nvPr/>
        </p:nvSpPr>
        <p:spPr>
          <a:xfrm>
            <a:off x="1459882" y="683649"/>
            <a:ext cx="114813" cy="2209508"/>
          </a:xfrm>
          <a:custGeom>
            <a:avLst/>
            <a:gdLst>
              <a:gd name="connsiteX0" fmla="*/ 0 w 114813"/>
              <a:gd name="connsiteY0" fmla="*/ 766150 h 2209508"/>
              <a:gd name="connsiteX1" fmla="*/ 69708 w 114813"/>
              <a:gd name="connsiteY1" fmla="*/ 64973 h 2209508"/>
              <a:gd name="connsiteX2" fmla="*/ 114813 w 114813"/>
              <a:gd name="connsiteY2" fmla="*/ 2209508 h 220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13" h="2209508">
                <a:moveTo>
                  <a:pt x="0" y="766150"/>
                </a:moveTo>
                <a:cubicBezTo>
                  <a:pt x="25286" y="295281"/>
                  <a:pt x="50573" y="-175587"/>
                  <a:pt x="69708" y="64973"/>
                </a:cubicBezTo>
                <a:cubicBezTo>
                  <a:pt x="88844" y="305533"/>
                  <a:pt x="101828" y="1257520"/>
                  <a:pt x="114813" y="22095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ADF0F5-AC4B-4F8F-81CA-B54184B8FB6B}"/>
              </a:ext>
            </a:extLst>
          </p:cNvPr>
          <p:cNvGrpSpPr/>
          <p:nvPr/>
        </p:nvGrpSpPr>
        <p:grpSpPr>
          <a:xfrm>
            <a:off x="345242" y="429471"/>
            <a:ext cx="1081249" cy="1026745"/>
            <a:chOff x="1665464" y="222108"/>
            <a:chExt cx="1081249" cy="102674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6169351-E692-4CB0-AC1E-4C3ABEE63A58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21" y="278830"/>
              <a:ext cx="0" cy="717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70EF951-DDE5-429E-BBBD-63D86E361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2999" y="956088"/>
              <a:ext cx="7086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B62588-B386-4823-B8AF-1BEDA0DE77E9}"/>
                </a:ext>
              </a:extLst>
            </p:cNvPr>
            <p:cNvSpPr txBox="1"/>
            <p:nvPr/>
          </p:nvSpPr>
          <p:spPr>
            <a:xfrm>
              <a:off x="2353657" y="9102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+X</a:t>
              </a:r>
              <a:endParaRPr lang="en-US" sz="1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FFAD88-82AB-482C-A254-3594D5B82313}"/>
                </a:ext>
              </a:extLst>
            </p:cNvPr>
            <p:cNvSpPr txBox="1"/>
            <p:nvPr/>
          </p:nvSpPr>
          <p:spPr>
            <a:xfrm>
              <a:off x="1665464" y="22210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+Y</a:t>
              </a:r>
              <a:endParaRPr lang="en-US" sz="16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8F72C22-BFE6-46BE-9E51-F4F41D36E1D9}"/>
              </a:ext>
            </a:extLst>
          </p:cNvPr>
          <p:cNvSpPr txBox="1"/>
          <p:nvPr/>
        </p:nvSpPr>
        <p:spPr>
          <a:xfrm>
            <a:off x="1660804" y="801927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AU" sz="1600" dirty="0"/>
              <a:t> = +10 m.s</a:t>
            </a:r>
            <a:r>
              <a:rPr lang="en-AU" sz="1600" baseline="30000" dirty="0"/>
              <a:t>-1</a:t>
            </a:r>
            <a:endParaRPr lang="en-US" sz="1600" baseline="30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F046D2-A139-4307-B79A-47D6D7777303}"/>
              </a:ext>
            </a:extLst>
          </p:cNvPr>
          <p:cNvSpPr txBox="1"/>
          <p:nvPr/>
        </p:nvSpPr>
        <p:spPr>
          <a:xfrm>
            <a:off x="1657387" y="1048637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1600" dirty="0"/>
              <a:t> = - 9.8 m.s</a:t>
            </a:r>
            <a:r>
              <a:rPr lang="en-AU" sz="1600" baseline="30000" dirty="0"/>
              <a:t>-2</a:t>
            </a:r>
            <a:endParaRPr lang="en-US" sz="1600" baseline="30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BD0DBB-7B5E-4E6C-8549-057F46791CA9}"/>
              </a:ext>
            </a:extLst>
          </p:cNvPr>
          <p:cNvCxnSpPr/>
          <p:nvPr/>
        </p:nvCxnSpPr>
        <p:spPr>
          <a:xfrm flipH="1">
            <a:off x="1705909" y="1466200"/>
            <a:ext cx="0" cy="1422856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A04EBD-594D-4DB0-8BE9-38141BA192E0}"/>
              </a:ext>
            </a:extLst>
          </p:cNvPr>
          <p:cNvSpPr txBox="1"/>
          <p:nvPr/>
        </p:nvSpPr>
        <p:spPr>
          <a:xfrm>
            <a:off x="1730957" y="1888079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AU" sz="1600" dirty="0"/>
              <a:t> = ? m</a:t>
            </a:r>
            <a:endParaRPr lang="en-US" sz="1600" baseline="30000" dirty="0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221B9B68-9112-44D9-903B-0EA565D01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091736"/>
              </p:ext>
            </p:extLst>
          </p:nvPr>
        </p:nvGraphicFramePr>
        <p:xfrm>
          <a:off x="2890754" y="1497237"/>
          <a:ext cx="3327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3" imgW="3327120" imgH="634680" progId="Equation.DSMT4">
                  <p:embed/>
                </p:oleObj>
              </mc:Choice>
              <mc:Fallback>
                <p:oleObj name="Equation" r:id="rId3" imgW="332712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0754" y="1497237"/>
                        <a:ext cx="33274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1024362-BA91-48A8-81A2-3CA1941A8430}"/>
              </a:ext>
            </a:extLst>
          </p:cNvPr>
          <p:cNvSpPr txBox="1"/>
          <p:nvPr/>
        </p:nvSpPr>
        <p:spPr>
          <a:xfrm>
            <a:off x="2815764" y="2298093"/>
            <a:ext cx="2113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height of cliff is 390  m </a:t>
            </a:r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4A3191-F9E9-4F1D-8171-D054F7B168A6}"/>
              </a:ext>
            </a:extLst>
          </p:cNvPr>
          <p:cNvSpPr/>
          <p:nvPr/>
        </p:nvSpPr>
        <p:spPr>
          <a:xfrm>
            <a:off x="72571" y="72571"/>
            <a:ext cx="6216953" cy="3367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17" tIns="38108" rIns="76217" bIns="381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4037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817D0B5-5213-46AB-9ABD-4502BBDBE6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551859"/>
              </p:ext>
            </p:extLst>
          </p:nvPr>
        </p:nvGraphicFramePr>
        <p:xfrm>
          <a:off x="1110414" y="771525"/>
          <a:ext cx="3931486" cy="224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3" imgW="3606480" imgH="2057400" progId="Equation.DSMT4">
                  <p:embed/>
                </p:oleObj>
              </mc:Choice>
              <mc:Fallback>
                <p:oleObj name="Equation" r:id="rId3" imgW="3606480" imgH="205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0414" y="771525"/>
                        <a:ext cx="3931486" cy="22426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21B9ED1-5A9B-4237-A6C9-F2E4FB5EFDED}"/>
              </a:ext>
            </a:extLst>
          </p:cNvPr>
          <p:cNvSpPr/>
          <p:nvPr/>
        </p:nvSpPr>
        <p:spPr>
          <a:xfrm>
            <a:off x="72571" y="28079"/>
            <a:ext cx="5742819" cy="3530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17" tIns="38108" rIns="76217" bIns="381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9977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61D6FF-ADDC-4C77-883E-40ABE53B2B00}"/>
              </a:ext>
            </a:extLst>
          </p:cNvPr>
          <p:cNvSpPr txBox="1"/>
          <p:nvPr/>
        </p:nvSpPr>
        <p:spPr>
          <a:xfrm>
            <a:off x="1548190" y="807962"/>
            <a:ext cx="3714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displacement = area under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dirty="0"/>
              <a:t> /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dirty="0"/>
              <a:t> graph</a:t>
            </a:r>
          </a:p>
          <a:p>
            <a:endParaRPr lang="en-AU" dirty="0"/>
          </a:p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AU" dirty="0"/>
              <a:t> = (1/2)(4)(4) - (1/2)(2)(8) = 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18836D-8926-4D55-953F-2D4BF80532B2}"/>
              </a:ext>
            </a:extLst>
          </p:cNvPr>
          <p:cNvSpPr/>
          <p:nvPr/>
        </p:nvSpPr>
        <p:spPr>
          <a:xfrm>
            <a:off x="367695" y="70408"/>
            <a:ext cx="5742819" cy="3530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17" tIns="38108" rIns="76217" bIns="381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49833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</TotalTime>
  <Words>205</Words>
  <Application>Microsoft Office PowerPoint</Application>
  <PresentationFormat>Custom</PresentationFormat>
  <Paragraphs>53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Times New Roman</vt:lpstr>
      <vt:lpstr>Office Theme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Cooper</dc:creator>
  <cp:lastModifiedBy>Ian Cooper</cp:lastModifiedBy>
  <cp:revision>20</cp:revision>
  <dcterms:created xsi:type="dcterms:W3CDTF">2017-10-14T22:38:33Z</dcterms:created>
  <dcterms:modified xsi:type="dcterms:W3CDTF">2017-10-15T06:03:51Z</dcterms:modified>
</cp:coreProperties>
</file>