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2916" y="84"/>
      </p:cViewPr>
      <p:guideLst>
        <p:guide orient="horz" pos="3120"/>
        <p:guide pos="21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6657-B869-4EF1-9C4D-3B7733596A3B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E10-2245-4010-A5E5-1EE41185BB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561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6657-B869-4EF1-9C4D-3B7733596A3B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E10-2245-4010-A5E5-1EE41185BB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26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6657-B869-4EF1-9C4D-3B7733596A3B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E10-2245-4010-A5E5-1EE41185BB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687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6657-B869-4EF1-9C4D-3B7733596A3B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E10-2245-4010-A5E5-1EE41185BB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991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6657-B869-4EF1-9C4D-3B7733596A3B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E10-2245-4010-A5E5-1EE41185BB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11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6657-B869-4EF1-9C4D-3B7733596A3B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E10-2245-4010-A5E5-1EE41185BB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284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6657-B869-4EF1-9C4D-3B7733596A3B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E10-2245-4010-A5E5-1EE41185BB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649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6657-B869-4EF1-9C4D-3B7733596A3B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E10-2245-4010-A5E5-1EE41185BB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46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6657-B869-4EF1-9C4D-3B7733596A3B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E10-2245-4010-A5E5-1EE41185BB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898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6657-B869-4EF1-9C4D-3B7733596A3B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E10-2245-4010-A5E5-1EE41185BB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6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6657-B869-4EF1-9C4D-3B7733596A3B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E10-2245-4010-A5E5-1EE41185BB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00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6657-B869-4EF1-9C4D-3B7733596A3B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2AE10-2245-4010-A5E5-1EE41185BB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18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498718" y="0"/>
            <a:ext cx="3265921" cy="1260000"/>
            <a:chOff x="540446" y="245020"/>
            <a:chExt cx="3265921" cy="1718286"/>
          </a:xfrm>
        </p:grpSpPr>
        <p:grpSp>
          <p:nvGrpSpPr>
            <p:cNvPr id="24" name="Group 23"/>
            <p:cNvGrpSpPr/>
            <p:nvPr/>
          </p:nvGrpSpPr>
          <p:grpSpPr>
            <a:xfrm>
              <a:off x="540446" y="245020"/>
              <a:ext cx="2583754" cy="1718286"/>
              <a:chOff x="845246" y="3908884"/>
              <a:chExt cx="1224136" cy="792088"/>
            </a:xfrm>
          </p:grpSpPr>
          <p:grpSp>
            <p:nvGrpSpPr>
              <p:cNvPr id="11" name="Group 10"/>
              <p:cNvGrpSpPr/>
              <p:nvPr/>
            </p:nvGrpSpPr>
            <p:grpSpPr>
              <a:xfrm flipV="1">
                <a:off x="1385306" y="3908884"/>
                <a:ext cx="144016" cy="144016"/>
                <a:chOff x="1556792" y="1064568"/>
                <a:chExt cx="216024" cy="144016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7" name="Arc 6"/>
                <p:cNvSpPr/>
                <p:nvPr/>
              </p:nvSpPr>
              <p:spPr>
                <a:xfrm>
                  <a:off x="1556792" y="1064568"/>
                  <a:ext cx="216024" cy="144016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" name="Arc 7"/>
                <p:cNvSpPr/>
                <p:nvPr/>
              </p:nvSpPr>
              <p:spPr>
                <a:xfrm flipH="1">
                  <a:off x="1556792" y="1064568"/>
                  <a:ext cx="216024" cy="144016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0" name="Straight Connector 9"/>
                <p:cNvCxnSpPr>
                  <a:stCxn id="8" idx="2"/>
                  <a:endCxn id="7" idx="2"/>
                </p:cNvCxnSpPr>
                <p:nvPr/>
              </p:nvCxnSpPr>
              <p:spPr>
                <a:xfrm>
                  <a:off x="1556792" y="1136576"/>
                  <a:ext cx="216024" cy="0"/>
                </a:xfrm>
                <a:prstGeom prst="lin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Rectangle 3"/>
              <p:cNvSpPr/>
              <p:nvPr/>
            </p:nvSpPr>
            <p:spPr>
              <a:xfrm>
                <a:off x="845246" y="3980892"/>
                <a:ext cx="1224136" cy="7200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5" name="Picture 4" descr="BULB.W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421310" y="4497442"/>
                <a:ext cx="108012" cy="201404"/>
              </a:xfrm>
              <a:prstGeom prst="rect">
                <a:avLst/>
              </a:prstGeom>
            </p:spPr>
          </p:pic>
          <p:pic>
            <p:nvPicPr>
              <p:cNvPr id="6" name="Picture 5" descr="BOY.W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flipH="1">
                <a:off x="917254" y="4242891"/>
                <a:ext cx="144016" cy="455954"/>
              </a:xfrm>
              <a:prstGeom prst="rect">
                <a:avLst/>
              </a:prstGeom>
            </p:spPr>
          </p:pic>
        </p:grpSp>
        <p:cxnSp>
          <p:nvCxnSpPr>
            <p:cNvPr id="34" name="Straight Arrow Connector 33"/>
            <p:cNvCxnSpPr>
              <a:stCxn id="4" idx="3"/>
            </p:cNvCxnSpPr>
            <p:nvPr/>
          </p:nvCxnSpPr>
          <p:spPr>
            <a:xfrm>
              <a:off x="3124200" y="1182267"/>
              <a:ext cx="682167" cy="0"/>
            </a:xfrm>
            <a:prstGeom prst="straightConnector1">
              <a:avLst/>
            </a:prstGeom>
            <a:ln w="28575">
              <a:solidFill>
                <a:srgbClr val="FF66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/>
          <p:nvPr/>
        </p:nvCxnSpPr>
        <p:spPr>
          <a:xfrm>
            <a:off x="211752" y="2721429"/>
            <a:ext cx="6389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1447385" y="3931525"/>
            <a:ext cx="3265921" cy="1260000"/>
            <a:chOff x="2815255" y="1253874"/>
            <a:chExt cx="3265921" cy="1260000"/>
          </a:xfrm>
        </p:grpSpPr>
        <p:grpSp>
          <p:nvGrpSpPr>
            <p:cNvPr id="53" name="Group 52"/>
            <p:cNvGrpSpPr/>
            <p:nvPr/>
          </p:nvGrpSpPr>
          <p:grpSpPr>
            <a:xfrm flipV="1">
              <a:off x="4637313" y="1253874"/>
              <a:ext cx="303971" cy="229091"/>
              <a:chOff x="1556792" y="1064568"/>
              <a:chExt cx="216024" cy="144016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Arc 56"/>
              <p:cNvSpPr/>
              <p:nvPr/>
            </p:nvSpPr>
            <p:spPr>
              <a:xfrm>
                <a:off x="1556792" y="1064568"/>
                <a:ext cx="216024" cy="144016"/>
              </a:xfrm>
              <a:prstGeom prst="arc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Arc 57"/>
              <p:cNvSpPr/>
              <p:nvPr/>
            </p:nvSpPr>
            <p:spPr>
              <a:xfrm flipH="1">
                <a:off x="1556792" y="1064568"/>
                <a:ext cx="216024" cy="144016"/>
              </a:xfrm>
              <a:prstGeom prst="arc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9" name="Straight Connector 58"/>
              <p:cNvCxnSpPr>
                <a:stCxn id="58" idx="2"/>
                <a:endCxn id="57" idx="2"/>
              </p:cNvCxnSpPr>
              <p:nvPr/>
            </p:nvCxnSpPr>
            <p:spPr>
              <a:xfrm>
                <a:off x="1556792" y="1136576"/>
                <a:ext cx="216024" cy="0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Rectangle 53"/>
            <p:cNvSpPr/>
            <p:nvPr/>
          </p:nvSpPr>
          <p:spPr>
            <a:xfrm>
              <a:off x="3497422" y="1368419"/>
              <a:ext cx="2583754" cy="11454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5" name="Picture 54" descr="BULB.W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3306" y="2190112"/>
              <a:ext cx="227978" cy="320380"/>
            </a:xfrm>
            <a:prstGeom prst="rect">
              <a:avLst/>
            </a:prstGeom>
          </p:spPr>
        </p:pic>
        <p:cxnSp>
          <p:nvCxnSpPr>
            <p:cNvPr id="52" name="Straight Arrow Connector 51"/>
            <p:cNvCxnSpPr/>
            <p:nvPr/>
          </p:nvCxnSpPr>
          <p:spPr>
            <a:xfrm flipH="1">
              <a:off x="2815255" y="1941147"/>
              <a:ext cx="682167" cy="0"/>
            </a:xfrm>
            <a:prstGeom prst="straightConnector1">
              <a:avLst/>
            </a:prstGeom>
            <a:ln w="28575">
              <a:solidFill>
                <a:srgbClr val="FF66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69" descr="GIRL.W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2838" y="1679300"/>
              <a:ext cx="319956" cy="831192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2131678" y="2658622"/>
            <a:ext cx="3265921" cy="1260000"/>
            <a:chOff x="540446" y="245020"/>
            <a:chExt cx="3265921" cy="1718286"/>
          </a:xfrm>
        </p:grpSpPr>
        <p:grpSp>
          <p:nvGrpSpPr>
            <p:cNvPr id="72" name="Group 71"/>
            <p:cNvGrpSpPr/>
            <p:nvPr/>
          </p:nvGrpSpPr>
          <p:grpSpPr>
            <a:xfrm>
              <a:off x="540446" y="245020"/>
              <a:ext cx="2583754" cy="1718286"/>
              <a:chOff x="845246" y="3908884"/>
              <a:chExt cx="1224136" cy="792088"/>
            </a:xfrm>
          </p:grpSpPr>
          <p:grpSp>
            <p:nvGrpSpPr>
              <p:cNvPr id="74" name="Group 73"/>
              <p:cNvGrpSpPr/>
              <p:nvPr/>
            </p:nvGrpSpPr>
            <p:grpSpPr>
              <a:xfrm flipV="1">
                <a:off x="1385306" y="3908884"/>
                <a:ext cx="144016" cy="144016"/>
                <a:chOff x="1556792" y="1064568"/>
                <a:chExt cx="216024" cy="144016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78" name="Arc 77"/>
                <p:cNvSpPr/>
                <p:nvPr/>
              </p:nvSpPr>
              <p:spPr>
                <a:xfrm>
                  <a:off x="1556792" y="1064568"/>
                  <a:ext cx="216024" cy="144016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9" name="Arc 78"/>
                <p:cNvSpPr/>
                <p:nvPr/>
              </p:nvSpPr>
              <p:spPr>
                <a:xfrm flipH="1">
                  <a:off x="1556792" y="1064568"/>
                  <a:ext cx="216024" cy="144016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80" name="Straight Connector 79"/>
                <p:cNvCxnSpPr>
                  <a:stCxn id="79" idx="2"/>
                  <a:endCxn id="78" idx="2"/>
                </p:cNvCxnSpPr>
                <p:nvPr/>
              </p:nvCxnSpPr>
              <p:spPr>
                <a:xfrm>
                  <a:off x="1556792" y="1136576"/>
                  <a:ext cx="216024" cy="0"/>
                </a:xfrm>
                <a:prstGeom prst="lin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Rectangle 74"/>
              <p:cNvSpPr/>
              <p:nvPr/>
            </p:nvSpPr>
            <p:spPr>
              <a:xfrm>
                <a:off x="845246" y="3980892"/>
                <a:ext cx="1224136" cy="7200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76" name="Picture 75" descr="BULB.W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421310" y="4497442"/>
                <a:ext cx="108012" cy="201404"/>
              </a:xfrm>
              <a:prstGeom prst="rect">
                <a:avLst/>
              </a:prstGeom>
            </p:spPr>
          </p:pic>
          <p:pic>
            <p:nvPicPr>
              <p:cNvPr id="77" name="Picture 76" descr="BOY.W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flipH="1">
                <a:off x="917254" y="4242891"/>
                <a:ext cx="144016" cy="455954"/>
              </a:xfrm>
              <a:prstGeom prst="rect">
                <a:avLst/>
              </a:prstGeom>
            </p:spPr>
          </p:pic>
        </p:grpSp>
        <p:cxnSp>
          <p:nvCxnSpPr>
            <p:cNvPr id="73" name="Straight Arrow Connector 72"/>
            <p:cNvCxnSpPr>
              <a:stCxn id="75" idx="3"/>
            </p:cNvCxnSpPr>
            <p:nvPr/>
          </p:nvCxnSpPr>
          <p:spPr>
            <a:xfrm>
              <a:off x="3124200" y="1182267"/>
              <a:ext cx="682167" cy="0"/>
            </a:xfrm>
            <a:prstGeom prst="straightConnector1">
              <a:avLst/>
            </a:prstGeom>
            <a:ln w="28575">
              <a:solidFill>
                <a:srgbClr val="FF66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2967655" y="1406274"/>
            <a:ext cx="3265921" cy="1260000"/>
            <a:chOff x="2815255" y="1253874"/>
            <a:chExt cx="3265921" cy="1260000"/>
          </a:xfrm>
        </p:grpSpPr>
        <p:grpSp>
          <p:nvGrpSpPr>
            <p:cNvPr id="83" name="Group 82"/>
            <p:cNvGrpSpPr/>
            <p:nvPr/>
          </p:nvGrpSpPr>
          <p:grpSpPr>
            <a:xfrm flipV="1">
              <a:off x="4637313" y="1253874"/>
              <a:ext cx="303971" cy="229091"/>
              <a:chOff x="1556792" y="1064568"/>
              <a:chExt cx="216024" cy="144016"/>
            </a:xfrm>
            <a:solidFill>
              <a:schemeClr val="bg1">
                <a:lumMod val="85000"/>
              </a:schemeClr>
            </a:solidFill>
          </p:grpSpPr>
          <p:sp>
            <p:nvSpPr>
              <p:cNvPr id="88" name="Arc 87"/>
              <p:cNvSpPr/>
              <p:nvPr/>
            </p:nvSpPr>
            <p:spPr>
              <a:xfrm>
                <a:off x="1556792" y="1064568"/>
                <a:ext cx="216024" cy="144016"/>
              </a:xfrm>
              <a:prstGeom prst="arc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9" name="Arc 88"/>
              <p:cNvSpPr/>
              <p:nvPr/>
            </p:nvSpPr>
            <p:spPr>
              <a:xfrm flipH="1">
                <a:off x="1556792" y="1064568"/>
                <a:ext cx="216024" cy="144016"/>
              </a:xfrm>
              <a:prstGeom prst="arc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0" name="Straight Connector 89"/>
              <p:cNvCxnSpPr>
                <a:stCxn id="89" idx="2"/>
                <a:endCxn id="88" idx="2"/>
              </p:cNvCxnSpPr>
              <p:nvPr/>
            </p:nvCxnSpPr>
            <p:spPr>
              <a:xfrm>
                <a:off x="1556792" y="1136576"/>
                <a:ext cx="216024" cy="0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Rectangle 83"/>
            <p:cNvSpPr/>
            <p:nvPr/>
          </p:nvSpPr>
          <p:spPr>
            <a:xfrm>
              <a:off x="3497422" y="1368419"/>
              <a:ext cx="2583754" cy="11454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85" name="Picture 84" descr="BULB.W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3306" y="2190112"/>
              <a:ext cx="227978" cy="320380"/>
            </a:xfrm>
            <a:prstGeom prst="rect">
              <a:avLst/>
            </a:prstGeom>
          </p:spPr>
        </p:pic>
        <p:cxnSp>
          <p:nvCxnSpPr>
            <p:cNvPr id="86" name="Straight Arrow Connector 85"/>
            <p:cNvCxnSpPr/>
            <p:nvPr/>
          </p:nvCxnSpPr>
          <p:spPr>
            <a:xfrm flipH="1">
              <a:off x="2815255" y="1941147"/>
              <a:ext cx="682167" cy="0"/>
            </a:xfrm>
            <a:prstGeom prst="straightConnector1">
              <a:avLst/>
            </a:prstGeom>
            <a:ln w="28575">
              <a:solidFill>
                <a:srgbClr val="FF66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86" descr="GIRL.W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2838" y="1679300"/>
              <a:ext cx="319956" cy="831192"/>
            </a:xfrm>
            <a:prstGeom prst="rect">
              <a:avLst/>
            </a:prstGeom>
          </p:spPr>
        </p:pic>
      </p:grpSp>
      <p:cxnSp>
        <p:nvCxnSpPr>
          <p:cNvPr id="91" name="Straight Connector 90"/>
          <p:cNvCxnSpPr/>
          <p:nvPr/>
        </p:nvCxnSpPr>
        <p:spPr>
          <a:xfrm>
            <a:off x="266594" y="5279572"/>
            <a:ext cx="6389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 flipV="1">
            <a:off x="2235865" y="6539572"/>
            <a:ext cx="303971" cy="229091"/>
          </a:xfrm>
          <a:prstGeom prst="arc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Arc 98"/>
          <p:cNvSpPr/>
          <p:nvPr/>
        </p:nvSpPr>
        <p:spPr>
          <a:xfrm flipH="1" flipV="1">
            <a:off x="2235865" y="6539572"/>
            <a:ext cx="303971" cy="229091"/>
          </a:xfrm>
          <a:prstGeom prst="arc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Connector 99"/>
          <p:cNvCxnSpPr>
            <a:stCxn id="99" idx="2"/>
            <a:endCxn id="98" idx="2"/>
          </p:cNvCxnSpPr>
          <p:nvPr/>
        </p:nvCxnSpPr>
        <p:spPr>
          <a:xfrm flipV="1">
            <a:off x="2235865" y="6654117"/>
            <a:ext cx="303971" cy="0"/>
          </a:xfrm>
          <a:prstGeom prst="lin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095974" y="6654117"/>
            <a:ext cx="2583754" cy="11454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5" name="Picture 94" descr="BULB.W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1858" y="7475810"/>
            <a:ext cx="227978" cy="320380"/>
          </a:xfrm>
          <a:prstGeom prst="rect">
            <a:avLst/>
          </a:prstGeom>
        </p:spPr>
      </p:pic>
      <p:cxnSp>
        <p:nvCxnSpPr>
          <p:cNvPr id="96" name="Straight Arrow Connector 95"/>
          <p:cNvCxnSpPr/>
          <p:nvPr/>
        </p:nvCxnSpPr>
        <p:spPr>
          <a:xfrm flipH="1">
            <a:off x="413807" y="7226845"/>
            <a:ext cx="682167" cy="0"/>
          </a:xfrm>
          <a:prstGeom prst="straightConnector1">
            <a:avLst/>
          </a:prstGeom>
          <a:ln w="28575">
            <a:solidFill>
              <a:srgbClr val="FF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 descr="GIRL.W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1390" y="6964998"/>
            <a:ext cx="319956" cy="831192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 flipV="1">
            <a:off x="4568891" y="5279572"/>
            <a:ext cx="303971" cy="229091"/>
            <a:chOff x="1556792" y="1064568"/>
            <a:chExt cx="216024" cy="144016"/>
          </a:xfrm>
          <a:solidFill>
            <a:srgbClr val="FF0000"/>
          </a:solidFill>
        </p:grpSpPr>
        <p:sp>
          <p:nvSpPr>
            <p:cNvPr id="108" name="Arc 107"/>
            <p:cNvSpPr/>
            <p:nvPr/>
          </p:nvSpPr>
          <p:spPr>
            <a:xfrm>
              <a:off x="1556792" y="1064568"/>
              <a:ext cx="216024" cy="144016"/>
            </a:xfrm>
            <a:prstGeom prst="arc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Arc 108"/>
            <p:cNvSpPr/>
            <p:nvPr/>
          </p:nvSpPr>
          <p:spPr>
            <a:xfrm flipH="1">
              <a:off x="1556792" y="1064568"/>
              <a:ext cx="216024" cy="144016"/>
            </a:xfrm>
            <a:prstGeom prst="arc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0" name="Straight Connector 109"/>
            <p:cNvCxnSpPr>
              <a:stCxn id="109" idx="2"/>
              <a:endCxn id="108" idx="2"/>
            </p:cNvCxnSpPr>
            <p:nvPr/>
          </p:nvCxnSpPr>
          <p:spPr>
            <a:xfrm>
              <a:off x="1556792" y="1136576"/>
              <a:ext cx="216024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 104"/>
          <p:cNvSpPr/>
          <p:nvPr/>
        </p:nvSpPr>
        <p:spPr>
          <a:xfrm>
            <a:off x="3429000" y="5394117"/>
            <a:ext cx="2583754" cy="11454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6" name="Picture 105" descr="BULB.W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884" y="6215810"/>
            <a:ext cx="227978" cy="320380"/>
          </a:xfrm>
          <a:prstGeom prst="rect">
            <a:avLst/>
          </a:prstGeom>
        </p:spPr>
      </p:pic>
      <p:pic>
        <p:nvPicPr>
          <p:cNvPr id="107" name="Picture 106" descr="BOY.W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3580986" y="5810888"/>
            <a:ext cx="303971" cy="725301"/>
          </a:xfrm>
          <a:prstGeom prst="rect">
            <a:avLst/>
          </a:prstGeom>
        </p:spPr>
      </p:pic>
      <p:cxnSp>
        <p:nvCxnSpPr>
          <p:cNvPr id="103" name="Straight Arrow Connector 102"/>
          <p:cNvCxnSpPr>
            <a:stCxn id="105" idx="3"/>
          </p:cNvCxnSpPr>
          <p:nvPr/>
        </p:nvCxnSpPr>
        <p:spPr>
          <a:xfrm>
            <a:off x="6012754" y="5966845"/>
            <a:ext cx="682167" cy="0"/>
          </a:xfrm>
          <a:prstGeom prst="straightConnector1">
            <a:avLst/>
          </a:prstGeom>
          <a:ln w="28575">
            <a:solidFill>
              <a:srgbClr val="FF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reeform 110"/>
          <p:cNvSpPr/>
          <p:nvPr/>
        </p:nvSpPr>
        <p:spPr>
          <a:xfrm>
            <a:off x="4875153" y="2320740"/>
            <a:ext cx="207645" cy="243840"/>
          </a:xfrm>
          <a:custGeom>
            <a:avLst/>
            <a:gdLst>
              <a:gd name="connsiteX0" fmla="*/ 150495 w 207645"/>
              <a:gd name="connsiteY0" fmla="*/ 243840 h 243840"/>
              <a:gd name="connsiteX1" fmla="*/ 152400 w 207645"/>
              <a:gd name="connsiteY1" fmla="*/ 179070 h 243840"/>
              <a:gd name="connsiteX2" fmla="*/ 169545 w 207645"/>
              <a:gd name="connsiteY2" fmla="*/ 139065 h 243840"/>
              <a:gd name="connsiteX3" fmla="*/ 207645 w 207645"/>
              <a:gd name="connsiteY3" fmla="*/ 89535 h 243840"/>
              <a:gd name="connsiteX4" fmla="*/ 180975 w 207645"/>
              <a:gd name="connsiteY4" fmla="*/ 22860 h 243840"/>
              <a:gd name="connsiteX5" fmla="*/ 97155 w 207645"/>
              <a:gd name="connsiteY5" fmla="*/ 0 h 243840"/>
              <a:gd name="connsiteX6" fmla="*/ 45720 w 207645"/>
              <a:gd name="connsiteY6" fmla="*/ 11430 h 243840"/>
              <a:gd name="connsiteX7" fmla="*/ 9525 w 207645"/>
              <a:gd name="connsiteY7" fmla="*/ 34290 h 243840"/>
              <a:gd name="connsiteX8" fmla="*/ 0 w 207645"/>
              <a:gd name="connsiteY8" fmla="*/ 70485 h 243840"/>
              <a:gd name="connsiteX9" fmla="*/ 0 w 207645"/>
              <a:gd name="connsiteY9" fmla="*/ 110490 h 243840"/>
              <a:gd name="connsiteX10" fmla="*/ 41910 w 207645"/>
              <a:gd name="connsiteY10" fmla="*/ 173355 h 243840"/>
              <a:gd name="connsiteX11" fmla="*/ 51435 w 207645"/>
              <a:gd name="connsiteY11" fmla="*/ 236220 h 243840"/>
              <a:gd name="connsiteX12" fmla="*/ 150495 w 207645"/>
              <a:gd name="connsiteY12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7645" h="243840">
                <a:moveTo>
                  <a:pt x="150495" y="243840"/>
                </a:moveTo>
                <a:lnTo>
                  <a:pt x="152400" y="179070"/>
                </a:lnTo>
                <a:lnTo>
                  <a:pt x="169545" y="139065"/>
                </a:lnTo>
                <a:lnTo>
                  <a:pt x="207645" y="89535"/>
                </a:lnTo>
                <a:lnTo>
                  <a:pt x="180975" y="22860"/>
                </a:lnTo>
                <a:lnTo>
                  <a:pt x="97155" y="0"/>
                </a:lnTo>
                <a:lnTo>
                  <a:pt x="45720" y="11430"/>
                </a:lnTo>
                <a:lnTo>
                  <a:pt x="9525" y="34290"/>
                </a:lnTo>
                <a:lnTo>
                  <a:pt x="0" y="70485"/>
                </a:lnTo>
                <a:lnTo>
                  <a:pt x="0" y="110490"/>
                </a:lnTo>
                <a:lnTo>
                  <a:pt x="41910" y="173355"/>
                </a:lnTo>
                <a:lnTo>
                  <a:pt x="51435" y="236220"/>
                </a:lnTo>
                <a:lnTo>
                  <a:pt x="150495" y="24384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Freeform 111"/>
          <p:cNvSpPr/>
          <p:nvPr/>
        </p:nvSpPr>
        <p:spPr>
          <a:xfrm>
            <a:off x="4658061" y="6215810"/>
            <a:ext cx="207645" cy="243840"/>
          </a:xfrm>
          <a:custGeom>
            <a:avLst/>
            <a:gdLst>
              <a:gd name="connsiteX0" fmla="*/ 150495 w 207645"/>
              <a:gd name="connsiteY0" fmla="*/ 243840 h 243840"/>
              <a:gd name="connsiteX1" fmla="*/ 152400 w 207645"/>
              <a:gd name="connsiteY1" fmla="*/ 179070 h 243840"/>
              <a:gd name="connsiteX2" fmla="*/ 169545 w 207645"/>
              <a:gd name="connsiteY2" fmla="*/ 139065 h 243840"/>
              <a:gd name="connsiteX3" fmla="*/ 207645 w 207645"/>
              <a:gd name="connsiteY3" fmla="*/ 89535 h 243840"/>
              <a:gd name="connsiteX4" fmla="*/ 180975 w 207645"/>
              <a:gd name="connsiteY4" fmla="*/ 22860 h 243840"/>
              <a:gd name="connsiteX5" fmla="*/ 97155 w 207645"/>
              <a:gd name="connsiteY5" fmla="*/ 0 h 243840"/>
              <a:gd name="connsiteX6" fmla="*/ 45720 w 207645"/>
              <a:gd name="connsiteY6" fmla="*/ 11430 h 243840"/>
              <a:gd name="connsiteX7" fmla="*/ 9525 w 207645"/>
              <a:gd name="connsiteY7" fmla="*/ 34290 h 243840"/>
              <a:gd name="connsiteX8" fmla="*/ 0 w 207645"/>
              <a:gd name="connsiteY8" fmla="*/ 70485 h 243840"/>
              <a:gd name="connsiteX9" fmla="*/ 0 w 207645"/>
              <a:gd name="connsiteY9" fmla="*/ 110490 h 243840"/>
              <a:gd name="connsiteX10" fmla="*/ 41910 w 207645"/>
              <a:gd name="connsiteY10" fmla="*/ 173355 h 243840"/>
              <a:gd name="connsiteX11" fmla="*/ 51435 w 207645"/>
              <a:gd name="connsiteY11" fmla="*/ 236220 h 243840"/>
              <a:gd name="connsiteX12" fmla="*/ 150495 w 207645"/>
              <a:gd name="connsiteY12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7645" h="243840">
                <a:moveTo>
                  <a:pt x="150495" y="243840"/>
                </a:moveTo>
                <a:lnTo>
                  <a:pt x="152400" y="179070"/>
                </a:lnTo>
                <a:lnTo>
                  <a:pt x="169545" y="139065"/>
                </a:lnTo>
                <a:lnTo>
                  <a:pt x="207645" y="89535"/>
                </a:lnTo>
                <a:lnTo>
                  <a:pt x="180975" y="22860"/>
                </a:lnTo>
                <a:lnTo>
                  <a:pt x="97155" y="0"/>
                </a:lnTo>
                <a:lnTo>
                  <a:pt x="45720" y="11430"/>
                </a:lnTo>
                <a:lnTo>
                  <a:pt x="9525" y="34290"/>
                </a:lnTo>
                <a:lnTo>
                  <a:pt x="0" y="70485"/>
                </a:lnTo>
                <a:lnTo>
                  <a:pt x="0" y="110490"/>
                </a:lnTo>
                <a:lnTo>
                  <a:pt x="41910" y="173355"/>
                </a:lnTo>
                <a:lnTo>
                  <a:pt x="51435" y="236220"/>
                </a:lnTo>
                <a:lnTo>
                  <a:pt x="150495" y="24384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3" name="Freeform 112"/>
          <p:cNvSpPr/>
          <p:nvPr/>
        </p:nvSpPr>
        <p:spPr>
          <a:xfrm>
            <a:off x="2332191" y="7475810"/>
            <a:ext cx="207645" cy="243840"/>
          </a:xfrm>
          <a:custGeom>
            <a:avLst/>
            <a:gdLst>
              <a:gd name="connsiteX0" fmla="*/ 150495 w 207645"/>
              <a:gd name="connsiteY0" fmla="*/ 243840 h 243840"/>
              <a:gd name="connsiteX1" fmla="*/ 152400 w 207645"/>
              <a:gd name="connsiteY1" fmla="*/ 179070 h 243840"/>
              <a:gd name="connsiteX2" fmla="*/ 169545 w 207645"/>
              <a:gd name="connsiteY2" fmla="*/ 139065 h 243840"/>
              <a:gd name="connsiteX3" fmla="*/ 207645 w 207645"/>
              <a:gd name="connsiteY3" fmla="*/ 89535 h 243840"/>
              <a:gd name="connsiteX4" fmla="*/ 180975 w 207645"/>
              <a:gd name="connsiteY4" fmla="*/ 22860 h 243840"/>
              <a:gd name="connsiteX5" fmla="*/ 97155 w 207645"/>
              <a:gd name="connsiteY5" fmla="*/ 0 h 243840"/>
              <a:gd name="connsiteX6" fmla="*/ 45720 w 207645"/>
              <a:gd name="connsiteY6" fmla="*/ 11430 h 243840"/>
              <a:gd name="connsiteX7" fmla="*/ 9525 w 207645"/>
              <a:gd name="connsiteY7" fmla="*/ 34290 h 243840"/>
              <a:gd name="connsiteX8" fmla="*/ 0 w 207645"/>
              <a:gd name="connsiteY8" fmla="*/ 70485 h 243840"/>
              <a:gd name="connsiteX9" fmla="*/ 0 w 207645"/>
              <a:gd name="connsiteY9" fmla="*/ 110490 h 243840"/>
              <a:gd name="connsiteX10" fmla="*/ 41910 w 207645"/>
              <a:gd name="connsiteY10" fmla="*/ 173355 h 243840"/>
              <a:gd name="connsiteX11" fmla="*/ 51435 w 207645"/>
              <a:gd name="connsiteY11" fmla="*/ 236220 h 243840"/>
              <a:gd name="connsiteX12" fmla="*/ 150495 w 207645"/>
              <a:gd name="connsiteY12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7645" h="243840">
                <a:moveTo>
                  <a:pt x="150495" y="243840"/>
                </a:moveTo>
                <a:lnTo>
                  <a:pt x="152400" y="179070"/>
                </a:lnTo>
                <a:lnTo>
                  <a:pt x="169545" y="139065"/>
                </a:lnTo>
                <a:lnTo>
                  <a:pt x="207645" y="89535"/>
                </a:lnTo>
                <a:lnTo>
                  <a:pt x="180975" y="22860"/>
                </a:lnTo>
                <a:lnTo>
                  <a:pt x="97155" y="0"/>
                </a:lnTo>
                <a:lnTo>
                  <a:pt x="45720" y="11430"/>
                </a:lnTo>
                <a:lnTo>
                  <a:pt x="9525" y="34290"/>
                </a:lnTo>
                <a:lnTo>
                  <a:pt x="0" y="70485"/>
                </a:lnTo>
                <a:lnTo>
                  <a:pt x="0" y="110490"/>
                </a:lnTo>
                <a:lnTo>
                  <a:pt x="41910" y="173355"/>
                </a:lnTo>
                <a:lnTo>
                  <a:pt x="51435" y="236220"/>
                </a:lnTo>
                <a:lnTo>
                  <a:pt x="150495" y="24384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Freeform 113"/>
          <p:cNvSpPr/>
          <p:nvPr/>
        </p:nvSpPr>
        <p:spPr>
          <a:xfrm>
            <a:off x="1724768" y="943586"/>
            <a:ext cx="207645" cy="243840"/>
          </a:xfrm>
          <a:custGeom>
            <a:avLst/>
            <a:gdLst>
              <a:gd name="connsiteX0" fmla="*/ 150495 w 207645"/>
              <a:gd name="connsiteY0" fmla="*/ 243840 h 243840"/>
              <a:gd name="connsiteX1" fmla="*/ 152400 w 207645"/>
              <a:gd name="connsiteY1" fmla="*/ 179070 h 243840"/>
              <a:gd name="connsiteX2" fmla="*/ 169545 w 207645"/>
              <a:gd name="connsiteY2" fmla="*/ 139065 h 243840"/>
              <a:gd name="connsiteX3" fmla="*/ 207645 w 207645"/>
              <a:gd name="connsiteY3" fmla="*/ 89535 h 243840"/>
              <a:gd name="connsiteX4" fmla="*/ 180975 w 207645"/>
              <a:gd name="connsiteY4" fmla="*/ 22860 h 243840"/>
              <a:gd name="connsiteX5" fmla="*/ 97155 w 207645"/>
              <a:gd name="connsiteY5" fmla="*/ 0 h 243840"/>
              <a:gd name="connsiteX6" fmla="*/ 45720 w 207645"/>
              <a:gd name="connsiteY6" fmla="*/ 11430 h 243840"/>
              <a:gd name="connsiteX7" fmla="*/ 9525 w 207645"/>
              <a:gd name="connsiteY7" fmla="*/ 34290 h 243840"/>
              <a:gd name="connsiteX8" fmla="*/ 0 w 207645"/>
              <a:gd name="connsiteY8" fmla="*/ 70485 h 243840"/>
              <a:gd name="connsiteX9" fmla="*/ 0 w 207645"/>
              <a:gd name="connsiteY9" fmla="*/ 110490 h 243840"/>
              <a:gd name="connsiteX10" fmla="*/ 41910 w 207645"/>
              <a:gd name="connsiteY10" fmla="*/ 173355 h 243840"/>
              <a:gd name="connsiteX11" fmla="*/ 51435 w 207645"/>
              <a:gd name="connsiteY11" fmla="*/ 236220 h 243840"/>
              <a:gd name="connsiteX12" fmla="*/ 150495 w 207645"/>
              <a:gd name="connsiteY12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7645" h="243840">
                <a:moveTo>
                  <a:pt x="150495" y="243840"/>
                </a:moveTo>
                <a:lnTo>
                  <a:pt x="152400" y="179070"/>
                </a:lnTo>
                <a:lnTo>
                  <a:pt x="169545" y="139065"/>
                </a:lnTo>
                <a:lnTo>
                  <a:pt x="207645" y="89535"/>
                </a:lnTo>
                <a:lnTo>
                  <a:pt x="180975" y="22860"/>
                </a:lnTo>
                <a:lnTo>
                  <a:pt x="97155" y="0"/>
                </a:lnTo>
                <a:lnTo>
                  <a:pt x="45720" y="11430"/>
                </a:lnTo>
                <a:lnTo>
                  <a:pt x="9525" y="34290"/>
                </a:lnTo>
                <a:lnTo>
                  <a:pt x="0" y="70485"/>
                </a:lnTo>
                <a:lnTo>
                  <a:pt x="0" y="110490"/>
                </a:lnTo>
                <a:lnTo>
                  <a:pt x="41910" y="173355"/>
                </a:lnTo>
                <a:lnTo>
                  <a:pt x="51435" y="236220"/>
                </a:lnTo>
                <a:lnTo>
                  <a:pt x="150495" y="24384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6" name="Straight Arrow Connector 115"/>
          <p:cNvCxnSpPr>
            <a:stCxn id="76" idx="0"/>
          </p:cNvCxnSpPr>
          <p:nvPr/>
        </p:nvCxnSpPr>
        <p:spPr>
          <a:xfrm flipV="1">
            <a:off x="3461551" y="3345895"/>
            <a:ext cx="0" cy="24896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3448433" y="4637178"/>
            <a:ext cx="0" cy="24896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4720877" y="5459434"/>
            <a:ext cx="0" cy="24896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2387850" y="6757777"/>
            <a:ext cx="0" cy="24896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57740" y="1415419"/>
            <a:ext cx="1447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/>
              <a:t>relative velocity of trains  </a:t>
            </a:r>
            <a:r>
              <a:rPr lang="en-AU" sz="900" i="1" dirty="0"/>
              <a:t>v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82302" y="970419"/>
            <a:ext cx="261846" cy="267332"/>
            <a:chOff x="413807" y="1831700"/>
            <a:chExt cx="261846" cy="267332"/>
          </a:xfrm>
        </p:grpSpPr>
        <p:sp>
          <p:nvSpPr>
            <p:cNvPr id="3" name="Oval 2"/>
            <p:cNvSpPr/>
            <p:nvPr/>
          </p:nvSpPr>
          <p:spPr>
            <a:xfrm>
              <a:off x="413807" y="1831700"/>
              <a:ext cx="261846" cy="26184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780" y="185281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/>
                <a:t>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27627" y="7513220"/>
            <a:ext cx="261846" cy="267332"/>
            <a:chOff x="936331" y="2180048"/>
            <a:chExt cx="261846" cy="267332"/>
          </a:xfrm>
        </p:grpSpPr>
        <p:sp>
          <p:nvSpPr>
            <p:cNvPr id="68" name="Oval 67"/>
            <p:cNvSpPr/>
            <p:nvPr/>
          </p:nvSpPr>
          <p:spPr>
            <a:xfrm>
              <a:off x="936331" y="2180048"/>
              <a:ext cx="261846" cy="26184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44304" y="220115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/>
                <a:t>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719922" y="6257971"/>
            <a:ext cx="261846" cy="267332"/>
            <a:chOff x="413807" y="1831700"/>
            <a:chExt cx="261846" cy="267332"/>
          </a:xfrm>
        </p:grpSpPr>
        <p:sp>
          <p:nvSpPr>
            <p:cNvPr id="92" name="Oval 91"/>
            <p:cNvSpPr/>
            <p:nvPr/>
          </p:nvSpPr>
          <p:spPr>
            <a:xfrm>
              <a:off x="413807" y="1831700"/>
              <a:ext cx="261846" cy="26184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21780" y="185281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/>
                <a:t>1</a:t>
              </a:r>
            </a:p>
          </p:txBody>
        </p:sp>
      </p:grpSp>
      <p:sp>
        <p:nvSpPr>
          <p:cNvPr id="101" name="Oval 100"/>
          <p:cNvSpPr/>
          <p:nvPr/>
        </p:nvSpPr>
        <p:spPr>
          <a:xfrm>
            <a:off x="4400806" y="3607746"/>
            <a:ext cx="261846" cy="26184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TextBox 101"/>
          <p:cNvSpPr txBox="1"/>
          <p:nvPr/>
        </p:nvSpPr>
        <p:spPr>
          <a:xfrm>
            <a:off x="4408779" y="362885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1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2152741" y="4894287"/>
            <a:ext cx="261846" cy="267332"/>
            <a:chOff x="936331" y="2180048"/>
            <a:chExt cx="261846" cy="267332"/>
          </a:xfrm>
        </p:grpSpPr>
        <p:sp>
          <p:nvSpPr>
            <p:cNvPr id="124" name="Oval 123"/>
            <p:cNvSpPr/>
            <p:nvPr/>
          </p:nvSpPr>
          <p:spPr>
            <a:xfrm>
              <a:off x="936331" y="2180048"/>
              <a:ext cx="261846" cy="26184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944304" y="220115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/>
                <a:t>2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688011" y="2354344"/>
            <a:ext cx="261846" cy="267332"/>
            <a:chOff x="936331" y="2180048"/>
            <a:chExt cx="261846" cy="267332"/>
          </a:xfrm>
        </p:grpSpPr>
        <p:sp>
          <p:nvSpPr>
            <p:cNvPr id="127" name="Oval 126"/>
            <p:cNvSpPr/>
            <p:nvPr/>
          </p:nvSpPr>
          <p:spPr>
            <a:xfrm>
              <a:off x="936331" y="2180048"/>
              <a:ext cx="261846" cy="26184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44304" y="220115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/>
                <a:t>2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66594" y="2982686"/>
            <a:ext cx="16658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EVENT A: when trains aligned, light  switches on </a:t>
            </a:r>
            <a:r>
              <a:rPr lang="en-AU" sz="1000" dirty="0">
                <a:sym typeface="Wingdings" pitchFamily="2" charset="2"/>
              </a:rPr>
              <a:t> pulse of light</a:t>
            </a:r>
            <a:endParaRPr lang="en-AU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98718" y="5708399"/>
            <a:ext cx="2541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EVENT B: when light pulse reach ceiling of trains </a:t>
            </a:r>
            <a:r>
              <a:rPr lang="en-AU" sz="1000" dirty="0">
                <a:sym typeface="Wingdings" pitchFamily="2" charset="2"/>
              </a:rPr>
              <a:t> </a:t>
            </a:r>
            <a:r>
              <a:rPr lang="en-AU" sz="1000" dirty="0" err="1">
                <a:sym typeface="Wingdings" pitchFamily="2" charset="2"/>
              </a:rPr>
              <a:t>photodetector</a:t>
            </a:r>
            <a:r>
              <a:rPr lang="en-AU" sz="1000" dirty="0">
                <a:sym typeface="Wingdings" pitchFamily="2" charset="2"/>
              </a:rPr>
              <a:t> switches on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51232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098960" y="0"/>
            <a:ext cx="2583754" cy="1260000"/>
            <a:chOff x="845246" y="3908884"/>
            <a:chExt cx="1224136" cy="792088"/>
          </a:xfrm>
        </p:grpSpPr>
        <p:grpSp>
          <p:nvGrpSpPr>
            <p:cNvPr id="11" name="Group 10"/>
            <p:cNvGrpSpPr/>
            <p:nvPr/>
          </p:nvGrpSpPr>
          <p:grpSpPr>
            <a:xfrm flipV="1">
              <a:off x="1385306" y="3908884"/>
              <a:ext cx="144016" cy="144016"/>
              <a:chOff x="1556792" y="1064568"/>
              <a:chExt cx="216024" cy="144016"/>
            </a:xfrm>
            <a:solidFill>
              <a:schemeClr val="bg1">
                <a:lumMod val="85000"/>
              </a:schemeClr>
            </a:solidFill>
          </p:grpSpPr>
          <p:sp>
            <p:nvSpPr>
              <p:cNvPr id="7" name="Arc 6"/>
              <p:cNvSpPr/>
              <p:nvPr/>
            </p:nvSpPr>
            <p:spPr>
              <a:xfrm>
                <a:off x="1556792" y="1064568"/>
                <a:ext cx="216024" cy="144016"/>
              </a:xfrm>
              <a:prstGeom prst="arc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  <p:sp>
            <p:nvSpPr>
              <p:cNvPr id="8" name="Arc 7"/>
              <p:cNvSpPr/>
              <p:nvPr/>
            </p:nvSpPr>
            <p:spPr>
              <a:xfrm flipH="1">
                <a:off x="1556792" y="1064568"/>
                <a:ext cx="216024" cy="144016"/>
              </a:xfrm>
              <a:prstGeom prst="arc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  <p:cxnSp>
            <p:nvCxnSpPr>
              <p:cNvPr id="10" name="Straight Connector 9"/>
              <p:cNvCxnSpPr>
                <a:stCxn id="8" idx="2"/>
                <a:endCxn id="7" idx="2"/>
              </p:cNvCxnSpPr>
              <p:nvPr/>
            </p:nvCxnSpPr>
            <p:spPr>
              <a:xfrm>
                <a:off x="1556792" y="1136576"/>
                <a:ext cx="216024" cy="0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/>
            <p:cNvSpPr/>
            <p:nvPr/>
          </p:nvSpPr>
          <p:spPr>
            <a:xfrm>
              <a:off x="845246" y="3980892"/>
              <a:ext cx="1224136" cy="7200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pic>
          <p:nvPicPr>
            <p:cNvPr id="5" name="Picture 4" descr="BULB.W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1310" y="4497442"/>
              <a:ext cx="108012" cy="201404"/>
            </a:xfrm>
            <a:prstGeom prst="rect">
              <a:avLst/>
            </a:prstGeom>
          </p:spPr>
        </p:pic>
        <p:pic>
          <p:nvPicPr>
            <p:cNvPr id="6" name="Picture 5" descr="BOY.W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flipH="1">
              <a:off x="917254" y="4242891"/>
              <a:ext cx="144016" cy="455954"/>
            </a:xfrm>
            <a:prstGeom prst="rect">
              <a:avLst/>
            </a:prstGeom>
          </p:spPr>
        </p:pic>
      </p:grpSp>
      <p:cxnSp>
        <p:nvCxnSpPr>
          <p:cNvPr id="37" name="Straight Connector 36"/>
          <p:cNvCxnSpPr/>
          <p:nvPr/>
        </p:nvCxnSpPr>
        <p:spPr>
          <a:xfrm>
            <a:off x="211752" y="2721429"/>
            <a:ext cx="6389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1447385" y="3931525"/>
            <a:ext cx="3265921" cy="1260000"/>
            <a:chOff x="2815255" y="1253874"/>
            <a:chExt cx="3265921" cy="1260000"/>
          </a:xfrm>
        </p:grpSpPr>
        <p:grpSp>
          <p:nvGrpSpPr>
            <p:cNvPr id="53" name="Group 52"/>
            <p:cNvGrpSpPr/>
            <p:nvPr/>
          </p:nvGrpSpPr>
          <p:grpSpPr>
            <a:xfrm flipV="1">
              <a:off x="4637313" y="1253874"/>
              <a:ext cx="303971" cy="229091"/>
              <a:chOff x="1556792" y="1064568"/>
              <a:chExt cx="216024" cy="144016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Arc 56"/>
              <p:cNvSpPr/>
              <p:nvPr/>
            </p:nvSpPr>
            <p:spPr>
              <a:xfrm>
                <a:off x="1556792" y="1064568"/>
                <a:ext cx="216024" cy="144016"/>
              </a:xfrm>
              <a:prstGeom prst="arc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  <p:sp>
            <p:nvSpPr>
              <p:cNvPr id="58" name="Arc 57"/>
              <p:cNvSpPr/>
              <p:nvPr/>
            </p:nvSpPr>
            <p:spPr>
              <a:xfrm flipH="1">
                <a:off x="1556792" y="1064568"/>
                <a:ext cx="216024" cy="144016"/>
              </a:xfrm>
              <a:prstGeom prst="arc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  <p:cxnSp>
            <p:nvCxnSpPr>
              <p:cNvPr id="59" name="Straight Connector 58"/>
              <p:cNvCxnSpPr>
                <a:stCxn id="58" idx="2"/>
                <a:endCxn id="57" idx="2"/>
              </p:cNvCxnSpPr>
              <p:nvPr/>
            </p:nvCxnSpPr>
            <p:spPr>
              <a:xfrm>
                <a:off x="1556792" y="1136576"/>
                <a:ext cx="216024" cy="0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Rectangle 53"/>
            <p:cNvSpPr/>
            <p:nvPr/>
          </p:nvSpPr>
          <p:spPr>
            <a:xfrm>
              <a:off x="3497422" y="1368419"/>
              <a:ext cx="2583754" cy="11454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pic>
          <p:nvPicPr>
            <p:cNvPr id="55" name="Picture 54" descr="BULB.W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3306" y="2190112"/>
              <a:ext cx="227978" cy="320380"/>
            </a:xfrm>
            <a:prstGeom prst="rect">
              <a:avLst/>
            </a:prstGeom>
          </p:spPr>
        </p:pic>
        <p:cxnSp>
          <p:nvCxnSpPr>
            <p:cNvPr id="52" name="Straight Arrow Connector 51"/>
            <p:cNvCxnSpPr/>
            <p:nvPr/>
          </p:nvCxnSpPr>
          <p:spPr>
            <a:xfrm flipH="1">
              <a:off x="2815255" y="1941147"/>
              <a:ext cx="682167" cy="0"/>
            </a:xfrm>
            <a:prstGeom prst="straightConnector1">
              <a:avLst/>
            </a:prstGeom>
            <a:ln w="28575">
              <a:solidFill>
                <a:srgbClr val="FF66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69" descr="GIRL.W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2838" y="1679300"/>
              <a:ext cx="319956" cy="831192"/>
            </a:xfrm>
            <a:prstGeom prst="rect">
              <a:avLst/>
            </a:prstGeom>
          </p:spPr>
        </p:pic>
      </p:grpSp>
      <p:grpSp>
        <p:nvGrpSpPr>
          <p:cNvPr id="72" name="Group 71"/>
          <p:cNvGrpSpPr/>
          <p:nvPr/>
        </p:nvGrpSpPr>
        <p:grpSpPr>
          <a:xfrm>
            <a:off x="2131678" y="2658622"/>
            <a:ext cx="2583754" cy="1260000"/>
            <a:chOff x="845246" y="3908884"/>
            <a:chExt cx="1224136" cy="792088"/>
          </a:xfrm>
        </p:grpSpPr>
        <p:grpSp>
          <p:nvGrpSpPr>
            <p:cNvPr id="74" name="Group 73"/>
            <p:cNvGrpSpPr/>
            <p:nvPr/>
          </p:nvGrpSpPr>
          <p:grpSpPr>
            <a:xfrm flipV="1">
              <a:off x="1385306" y="3908884"/>
              <a:ext cx="144016" cy="144016"/>
              <a:chOff x="1556792" y="1064568"/>
              <a:chExt cx="216024" cy="144016"/>
            </a:xfrm>
            <a:solidFill>
              <a:schemeClr val="bg1">
                <a:lumMod val="85000"/>
              </a:schemeClr>
            </a:solidFill>
          </p:grpSpPr>
          <p:sp>
            <p:nvSpPr>
              <p:cNvPr id="78" name="Arc 77"/>
              <p:cNvSpPr/>
              <p:nvPr/>
            </p:nvSpPr>
            <p:spPr>
              <a:xfrm>
                <a:off x="1556792" y="1064568"/>
                <a:ext cx="216024" cy="144016"/>
              </a:xfrm>
              <a:prstGeom prst="arc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  <p:sp>
            <p:nvSpPr>
              <p:cNvPr id="79" name="Arc 78"/>
              <p:cNvSpPr/>
              <p:nvPr/>
            </p:nvSpPr>
            <p:spPr>
              <a:xfrm flipH="1">
                <a:off x="1556792" y="1064568"/>
                <a:ext cx="216024" cy="144016"/>
              </a:xfrm>
              <a:prstGeom prst="arc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  <p:cxnSp>
            <p:nvCxnSpPr>
              <p:cNvPr id="80" name="Straight Connector 79"/>
              <p:cNvCxnSpPr>
                <a:stCxn id="79" idx="2"/>
                <a:endCxn id="78" idx="2"/>
              </p:cNvCxnSpPr>
              <p:nvPr/>
            </p:nvCxnSpPr>
            <p:spPr>
              <a:xfrm>
                <a:off x="1556792" y="1136576"/>
                <a:ext cx="216024" cy="0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845246" y="3980892"/>
              <a:ext cx="1224136" cy="7200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pic>
          <p:nvPicPr>
            <p:cNvPr id="76" name="Picture 75" descr="BULB.W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1310" y="4497442"/>
              <a:ext cx="108012" cy="201404"/>
            </a:xfrm>
            <a:prstGeom prst="rect">
              <a:avLst/>
            </a:prstGeom>
          </p:spPr>
        </p:pic>
        <p:pic>
          <p:nvPicPr>
            <p:cNvPr id="77" name="Picture 76" descr="BOY.W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flipH="1">
              <a:off x="917254" y="4242891"/>
              <a:ext cx="144016" cy="455954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2967655" y="1406274"/>
            <a:ext cx="3265921" cy="1260000"/>
            <a:chOff x="2815255" y="1253874"/>
            <a:chExt cx="3265921" cy="1260000"/>
          </a:xfrm>
        </p:grpSpPr>
        <p:grpSp>
          <p:nvGrpSpPr>
            <p:cNvPr id="83" name="Group 82"/>
            <p:cNvGrpSpPr/>
            <p:nvPr/>
          </p:nvGrpSpPr>
          <p:grpSpPr>
            <a:xfrm flipV="1">
              <a:off x="4637313" y="1253874"/>
              <a:ext cx="303971" cy="229091"/>
              <a:chOff x="1556792" y="1064568"/>
              <a:chExt cx="216024" cy="144016"/>
            </a:xfrm>
            <a:solidFill>
              <a:schemeClr val="bg1">
                <a:lumMod val="85000"/>
              </a:schemeClr>
            </a:solidFill>
          </p:grpSpPr>
          <p:sp>
            <p:nvSpPr>
              <p:cNvPr id="88" name="Arc 87"/>
              <p:cNvSpPr/>
              <p:nvPr/>
            </p:nvSpPr>
            <p:spPr>
              <a:xfrm>
                <a:off x="1556792" y="1064568"/>
                <a:ext cx="216024" cy="144016"/>
              </a:xfrm>
              <a:prstGeom prst="arc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  <p:sp>
            <p:nvSpPr>
              <p:cNvPr id="89" name="Arc 88"/>
              <p:cNvSpPr/>
              <p:nvPr/>
            </p:nvSpPr>
            <p:spPr>
              <a:xfrm flipH="1">
                <a:off x="1556792" y="1064568"/>
                <a:ext cx="216024" cy="144016"/>
              </a:xfrm>
              <a:prstGeom prst="arc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  <p:cxnSp>
            <p:nvCxnSpPr>
              <p:cNvPr id="90" name="Straight Connector 89"/>
              <p:cNvCxnSpPr>
                <a:stCxn id="89" idx="2"/>
                <a:endCxn id="88" idx="2"/>
              </p:cNvCxnSpPr>
              <p:nvPr/>
            </p:nvCxnSpPr>
            <p:spPr>
              <a:xfrm>
                <a:off x="1556792" y="1136576"/>
                <a:ext cx="216024" cy="0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Rectangle 83"/>
            <p:cNvSpPr/>
            <p:nvPr/>
          </p:nvSpPr>
          <p:spPr>
            <a:xfrm>
              <a:off x="3497422" y="1368419"/>
              <a:ext cx="2583754" cy="11454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pic>
          <p:nvPicPr>
            <p:cNvPr id="85" name="Picture 84" descr="BULB.W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3306" y="2190112"/>
              <a:ext cx="227978" cy="320380"/>
            </a:xfrm>
            <a:prstGeom prst="rect">
              <a:avLst/>
            </a:prstGeom>
          </p:spPr>
        </p:pic>
        <p:cxnSp>
          <p:nvCxnSpPr>
            <p:cNvPr id="86" name="Straight Arrow Connector 85"/>
            <p:cNvCxnSpPr/>
            <p:nvPr/>
          </p:nvCxnSpPr>
          <p:spPr>
            <a:xfrm flipH="1">
              <a:off x="2815255" y="1941147"/>
              <a:ext cx="682167" cy="0"/>
            </a:xfrm>
            <a:prstGeom prst="straightConnector1">
              <a:avLst/>
            </a:prstGeom>
            <a:ln w="28575">
              <a:solidFill>
                <a:srgbClr val="FF66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86" descr="GIRL.W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2838" y="1679300"/>
              <a:ext cx="319956" cy="831192"/>
            </a:xfrm>
            <a:prstGeom prst="rect">
              <a:avLst/>
            </a:prstGeom>
          </p:spPr>
        </p:pic>
      </p:grpSp>
      <p:cxnSp>
        <p:nvCxnSpPr>
          <p:cNvPr id="91" name="Straight Connector 90"/>
          <p:cNvCxnSpPr/>
          <p:nvPr/>
        </p:nvCxnSpPr>
        <p:spPr>
          <a:xfrm>
            <a:off x="266594" y="5279572"/>
            <a:ext cx="6389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 flipV="1">
            <a:off x="2235865" y="6539572"/>
            <a:ext cx="303971" cy="229091"/>
          </a:xfrm>
          <a:prstGeom prst="arc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99" name="Arc 98"/>
          <p:cNvSpPr/>
          <p:nvPr/>
        </p:nvSpPr>
        <p:spPr>
          <a:xfrm flipH="1" flipV="1">
            <a:off x="2235865" y="6539572"/>
            <a:ext cx="303971" cy="229091"/>
          </a:xfrm>
          <a:prstGeom prst="arc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cxnSp>
        <p:nvCxnSpPr>
          <p:cNvPr id="100" name="Straight Connector 99"/>
          <p:cNvCxnSpPr>
            <a:stCxn id="99" idx="2"/>
            <a:endCxn id="98" idx="2"/>
          </p:cNvCxnSpPr>
          <p:nvPr/>
        </p:nvCxnSpPr>
        <p:spPr>
          <a:xfrm flipV="1">
            <a:off x="2235865" y="6654117"/>
            <a:ext cx="303971" cy="0"/>
          </a:xfrm>
          <a:prstGeom prst="lin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095974" y="6654117"/>
            <a:ext cx="2583754" cy="11454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pic>
        <p:nvPicPr>
          <p:cNvPr id="95" name="Picture 94" descr="BULB.W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1858" y="7475810"/>
            <a:ext cx="227978" cy="320380"/>
          </a:xfrm>
          <a:prstGeom prst="rect">
            <a:avLst/>
          </a:prstGeom>
        </p:spPr>
      </p:pic>
      <p:cxnSp>
        <p:nvCxnSpPr>
          <p:cNvPr id="96" name="Straight Arrow Connector 95"/>
          <p:cNvCxnSpPr/>
          <p:nvPr/>
        </p:nvCxnSpPr>
        <p:spPr>
          <a:xfrm flipH="1">
            <a:off x="413807" y="7226845"/>
            <a:ext cx="682167" cy="0"/>
          </a:xfrm>
          <a:prstGeom prst="straightConnector1">
            <a:avLst/>
          </a:prstGeom>
          <a:ln w="28575">
            <a:solidFill>
              <a:srgbClr val="FF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 descr="GIRL.W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1390" y="6703734"/>
            <a:ext cx="319956" cy="831192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 flipV="1">
            <a:off x="3273457" y="5279572"/>
            <a:ext cx="303971" cy="229091"/>
            <a:chOff x="1556792" y="1064568"/>
            <a:chExt cx="216024" cy="144016"/>
          </a:xfrm>
          <a:solidFill>
            <a:srgbClr val="FF0000"/>
          </a:solidFill>
        </p:grpSpPr>
        <p:sp>
          <p:nvSpPr>
            <p:cNvPr id="108" name="Arc 107"/>
            <p:cNvSpPr/>
            <p:nvPr/>
          </p:nvSpPr>
          <p:spPr>
            <a:xfrm>
              <a:off x="1556792" y="1064568"/>
              <a:ext cx="216024" cy="144016"/>
            </a:xfrm>
            <a:prstGeom prst="arc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09" name="Arc 108"/>
            <p:cNvSpPr/>
            <p:nvPr/>
          </p:nvSpPr>
          <p:spPr>
            <a:xfrm flipH="1">
              <a:off x="1556792" y="1064568"/>
              <a:ext cx="216024" cy="144016"/>
            </a:xfrm>
            <a:prstGeom prst="arc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cxnSp>
          <p:nvCxnSpPr>
            <p:cNvPr id="110" name="Straight Connector 109"/>
            <p:cNvCxnSpPr>
              <a:stCxn id="109" idx="2"/>
              <a:endCxn id="108" idx="2"/>
            </p:cNvCxnSpPr>
            <p:nvPr/>
          </p:nvCxnSpPr>
          <p:spPr>
            <a:xfrm>
              <a:off x="1556792" y="1136576"/>
              <a:ext cx="216024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 104"/>
          <p:cNvSpPr/>
          <p:nvPr/>
        </p:nvSpPr>
        <p:spPr>
          <a:xfrm>
            <a:off x="2133566" y="5394117"/>
            <a:ext cx="2583754" cy="11454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pic>
        <p:nvPicPr>
          <p:cNvPr id="106" name="Picture 105" descr="BULB.W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9450" y="6215810"/>
            <a:ext cx="227978" cy="320380"/>
          </a:xfrm>
          <a:prstGeom prst="rect">
            <a:avLst/>
          </a:prstGeom>
        </p:spPr>
      </p:pic>
      <p:pic>
        <p:nvPicPr>
          <p:cNvPr id="107" name="Picture 106" descr="BOY.W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552" y="5810888"/>
            <a:ext cx="303971" cy="725301"/>
          </a:xfrm>
          <a:prstGeom prst="rect">
            <a:avLst/>
          </a:prstGeom>
        </p:spPr>
      </p:pic>
      <p:sp>
        <p:nvSpPr>
          <p:cNvPr id="111" name="Freeform 110"/>
          <p:cNvSpPr/>
          <p:nvPr/>
        </p:nvSpPr>
        <p:spPr>
          <a:xfrm>
            <a:off x="4875153" y="2320740"/>
            <a:ext cx="207645" cy="243840"/>
          </a:xfrm>
          <a:custGeom>
            <a:avLst/>
            <a:gdLst>
              <a:gd name="connsiteX0" fmla="*/ 150495 w 207645"/>
              <a:gd name="connsiteY0" fmla="*/ 243840 h 243840"/>
              <a:gd name="connsiteX1" fmla="*/ 152400 w 207645"/>
              <a:gd name="connsiteY1" fmla="*/ 179070 h 243840"/>
              <a:gd name="connsiteX2" fmla="*/ 169545 w 207645"/>
              <a:gd name="connsiteY2" fmla="*/ 139065 h 243840"/>
              <a:gd name="connsiteX3" fmla="*/ 207645 w 207645"/>
              <a:gd name="connsiteY3" fmla="*/ 89535 h 243840"/>
              <a:gd name="connsiteX4" fmla="*/ 180975 w 207645"/>
              <a:gd name="connsiteY4" fmla="*/ 22860 h 243840"/>
              <a:gd name="connsiteX5" fmla="*/ 97155 w 207645"/>
              <a:gd name="connsiteY5" fmla="*/ 0 h 243840"/>
              <a:gd name="connsiteX6" fmla="*/ 45720 w 207645"/>
              <a:gd name="connsiteY6" fmla="*/ 11430 h 243840"/>
              <a:gd name="connsiteX7" fmla="*/ 9525 w 207645"/>
              <a:gd name="connsiteY7" fmla="*/ 34290 h 243840"/>
              <a:gd name="connsiteX8" fmla="*/ 0 w 207645"/>
              <a:gd name="connsiteY8" fmla="*/ 70485 h 243840"/>
              <a:gd name="connsiteX9" fmla="*/ 0 w 207645"/>
              <a:gd name="connsiteY9" fmla="*/ 110490 h 243840"/>
              <a:gd name="connsiteX10" fmla="*/ 41910 w 207645"/>
              <a:gd name="connsiteY10" fmla="*/ 173355 h 243840"/>
              <a:gd name="connsiteX11" fmla="*/ 51435 w 207645"/>
              <a:gd name="connsiteY11" fmla="*/ 236220 h 243840"/>
              <a:gd name="connsiteX12" fmla="*/ 150495 w 207645"/>
              <a:gd name="connsiteY12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7645" h="243840">
                <a:moveTo>
                  <a:pt x="150495" y="243840"/>
                </a:moveTo>
                <a:lnTo>
                  <a:pt x="152400" y="179070"/>
                </a:lnTo>
                <a:lnTo>
                  <a:pt x="169545" y="139065"/>
                </a:lnTo>
                <a:lnTo>
                  <a:pt x="207645" y="89535"/>
                </a:lnTo>
                <a:lnTo>
                  <a:pt x="180975" y="22860"/>
                </a:lnTo>
                <a:lnTo>
                  <a:pt x="97155" y="0"/>
                </a:lnTo>
                <a:lnTo>
                  <a:pt x="45720" y="11430"/>
                </a:lnTo>
                <a:lnTo>
                  <a:pt x="9525" y="34290"/>
                </a:lnTo>
                <a:lnTo>
                  <a:pt x="0" y="70485"/>
                </a:lnTo>
                <a:lnTo>
                  <a:pt x="0" y="110490"/>
                </a:lnTo>
                <a:lnTo>
                  <a:pt x="41910" y="173355"/>
                </a:lnTo>
                <a:lnTo>
                  <a:pt x="51435" y="236220"/>
                </a:lnTo>
                <a:lnTo>
                  <a:pt x="150495" y="24384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12" name="Freeform 111"/>
          <p:cNvSpPr/>
          <p:nvPr/>
        </p:nvSpPr>
        <p:spPr>
          <a:xfrm>
            <a:off x="3362627" y="6215810"/>
            <a:ext cx="207645" cy="243840"/>
          </a:xfrm>
          <a:custGeom>
            <a:avLst/>
            <a:gdLst>
              <a:gd name="connsiteX0" fmla="*/ 150495 w 207645"/>
              <a:gd name="connsiteY0" fmla="*/ 243840 h 243840"/>
              <a:gd name="connsiteX1" fmla="*/ 152400 w 207645"/>
              <a:gd name="connsiteY1" fmla="*/ 179070 h 243840"/>
              <a:gd name="connsiteX2" fmla="*/ 169545 w 207645"/>
              <a:gd name="connsiteY2" fmla="*/ 139065 h 243840"/>
              <a:gd name="connsiteX3" fmla="*/ 207645 w 207645"/>
              <a:gd name="connsiteY3" fmla="*/ 89535 h 243840"/>
              <a:gd name="connsiteX4" fmla="*/ 180975 w 207645"/>
              <a:gd name="connsiteY4" fmla="*/ 22860 h 243840"/>
              <a:gd name="connsiteX5" fmla="*/ 97155 w 207645"/>
              <a:gd name="connsiteY5" fmla="*/ 0 h 243840"/>
              <a:gd name="connsiteX6" fmla="*/ 45720 w 207645"/>
              <a:gd name="connsiteY6" fmla="*/ 11430 h 243840"/>
              <a:gd name="connsiteX7" fmla="*/ 9525 w 207645"/>
              <a:gd name="connsiteY7" fmla="*/ 34290 h 243840"/>
              <a:gd name="connsiteX8" fmla="*/ 0 w 207645"/>
              <a:gd name="connsiteY8" fmla="*/ 70485 h 243840"/>
              <a:gd name="connsiteX9" fmla="*/ 0 w 207645"/>
              <a:gd name="connsiteY9" fmla="*/ 110490 h 243840"/>
              <a:gd name="connsiteX10" fmla="*/ 41910 w 207645"/>
              <a:gd name="connsiteY10" fmla="*/ 173355 h 243840"/>
              <a:gd name="connsiteX11" fmla="*/ 51435 w 207645"/>
              <a:gd name="connsiteY11" fmla="*/ 236220 h 243840"/>
              <a:gd name="connsiteX12" fmla="*/ 150495 w 207645"/>
              <a:gd name="connsiteY12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7645" h="243840">
                <a:moveTo>
                  <a:pt x="150495" y="243840"/>
                </a:moveTo>
                <a:lnTo>
                  <a:pt x="152400" y="179070"/>
                </a:lnTo>
                <a:lnTo>
                  <a:pt x="169545" y="139065"/>
                </a:lnTo>
                <a:lnTo>
                  <a:pt x="207645" y="89535"/>
                </a:lnTo>
                <a:lnTo>
                  <a:pt x="180975" y="22860"/>
                </a:lnTo>
                <a:lnTo>
                  <a:pt x="97155" y="0"/>
                </a:lnTo>
                <a:lnTo>
                  <a:pt x="45720" y="11430"/>
                </a:lnTo>
                <a:lnTo>
                  <a:pt x="9525" y="34290"/>
                </a:lnTo>
                <a:lnTo>
                  <a:pt x="0" y="70485"/>
                </a:lnTo>
                <a:lnTo>
                  <a:pt x="0" y="110490"/>
                </a:lnTo>
                <a:lnTo>
                  <a:pt x="41910" y="173355"/>
                </a:lnTo>
                <a:lnTo>
                  <a:pt x="51435" y="236220"/>
                </a:lnTo>
                <a:lnTo>
                  <a:pt x="150495" y="24384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13" name="Freeform 112"/>
          <p:cNvSpPr/>
          <p:nvPr/>
        </p:nvSpPr>
        <p:spPr>
          <a:xfrm>
            <a:off x="2332191" y="7475810"/>
            <a:ext cx="207645" cy="243840"/>
          </a:xfrm>
          <a:custGeom>
            <a:avLst/>
            <a:gdLst>
              <a:gd name="connsiteX0" fmla="*/ 150495 w 207645"/>
              <a:gd name="connsiteY0" fmla="*/ 243840 h 243840"/>
              <a:gd name="connsiteX1" fmla="*/ 152400 w 207645"/>
              <a:gd name="connsiteY1" fmla="*/ 179070 h 243840"/>
              <a:gd name="connsiteX2" fmla="*/ 169545 w 207645"/>
              <a:gd name="connsiteY2" fmla="*/ 139065 h 243840"/>
              <a:gd name="connsiteX3" fmla="*/ 207645 w 207645"/>
              <a:gd name="connsiteY3" fmla="*/ 89535 h 243840"/>
              <a:gd name="connsiteX4" fmla="*/ 180975 w 207645"/>
              <a:gd name="connsiteY4" fmla="*/ 22860 h 243840"/>
              <a:gd name="connsiteX5" fmla="*/ 97155 w 207645"/>
              <a:gd name="connsiteY5" fmla="*/ 0 h 243840"/>
              <a:gd name="connsiteX6" fmla="*/ 45720 w 207645"/>
              <a:gd name="connsiteY6" fmla="*/ 11430 h 243840"/>
              <a:gd name="connsiteX7" fmla="*/ 9525 w 207645"/>
              <a:gd name="connsiteY7" fmla="*/ 34290 h 243840"/>
              <a:gd name="connsiteX8" fmla="*/ 0 w 207645"/>
              <a:gd name="connsiteY8" fmla="*/ 70485 h 243840"/>
              <a:gd name="connsiteX9" fmla="*/ 0 w 207645"/>
              <a:gd name="connsiteY9" fmla="*/ 110490 h 243840"/>
              <a:gd name="connsiteX10" fmla="*/ 41910 w 207645"/>
              <a:gd name="connsiteY10" fmla="*/ 173355 h 243840"/>
              <a:gd name="connsiteX11" fmla="*/ 51435 w 207645"/>
              <a:gd name="connsiteY11" fmla="*/ 236220 h 243840"/>
              <a:gd name="connsiteX12" fmla="*/ 150495 w 207645"/>
              <a:gd name="connsiteY12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7645" h="243840">
                <a:moveTo>
                  <a:pt x="150495" y="243840"/>
                </a:moveTo>
                <a:lnTo>
                  <a:pt x="152400" y="179070"/>
                </a:lnTo>
                <a:lnTo>
                  <a:pt x="169545" y="139065"/>
                </a:lnTo>
                <a:lnTo>
                  <a:pt x="207645" y="89535"/>
                </a:lnTo>
                <a:lnTo>
                  <a:pt x="180975" y="22860"/>
                </a:lnTo>
                <a:lnTo>
                  <a:pt x="97155" y="0"/>
                </a:lnTo>
                <a:lnTo>
                  <a:pt x="45720" y="11430"/>
                </a:lnTo>
                <a:lnTo>
                  <a:pt x="9525" y="34290"/>
                </a:lnTo>
                <a:lnTo>
                  <a:pt x="0" y="70485"/>
                </a:lnTo>
                <a:lnTo>
                  <a:pt x="0" y="110490"/>
                </a:lnTo>
                <a:lnTo>
                  <a:pt x="41910" y="173355"/>
                </a:lnTo>
                <a:lnTo>
                  <a:pt x="51435" y="236220"/>
                </a:lnTo>
                <a:lnTo>
                  <a:pt x="150495" y="24384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14" name="Freeform 113"/>
          <p:cNvSpPr/>
          <p:nvPr/>
        </p:nvSpPr>
        <p:spPr>
          <a:xfrm>
            <a:off x="3336466" y="936238"/>
            <a:ext cx="207645" cy="243840"/>
          </a:xfrm>
          <a:custGeom>
            <a:avLst/>
            <a:gdLst>
              <a:gd name="connsiteX0" fmla="*/ 150495 w 207645"/>
              <a:gd name="connsiteY0" fmla="*/ 243840 h 243840"/>
              <a:gd name="connsiteX1" fmla="*/ 152400 w 207645"/>
              <a:gd name="connsiteY1" fmla="*/ 179070 h 243840"/>
              <a:gd name="connsiteX2" fmla="*/ 169545 w 207645"/>
              <a:gd name="connsiteY2" fmla="*/ 139065 h 243840"/>
              <a:gd name="connsiteX3" fmla="*/ 207645 w 207645"/>
              <a:gd name="connsiteY3" fmla="*/ 89535 h 243840"/>
              <a:gd name="connsiteX4" fmla="*/ 180975 w 207645"/>
              <a:gd name="connsiteY4" fmla="*/ 22860 h 243840"/>
              <a:gd name="connsiteX5" fmla="*/ 97155 w 207645"/>
              <a:gd name="connsiteY5" fmla="*/ 0 h 243840"/>
              <a:gd name="connsiteX6" fmla="*/ 45720 w 207645"/>
              <a:gd name="connsiteY6" fmla="*/ 11430 h 243840"/>
              <a:gd name="connsiteX7" fmla="*/ 9525 w 207645"/>
              <a:gd name="connsiteY7" fmla="*/ 34290 h 243840"/>
              <a:gd name="connsiteX8" fmla="*/ 0 w 207645"/>
              <a:gd name="connsiteY8" fmla="*/ 70485 h 243840"/>
              <a:gd name="connsiteX9" fmla="*/ 0 w 207645"/>
              <a:gd name="connsiteY9" fmla="*/ 110490 h 243840"/>
              <a:gd name="connsiteX10" fmla="*/ 41910 w 207645"/>
              <a:gd name="connsiteY10" fmla="*/ 173355 h 243840"/>
              <a:gd name="connsiteX11" fmla="*/ 51435 w 207645"/>
              <a:gd name="connsiteY11" fmla="*/ 236220 h 243840"/>
              <a:gd name="connsiteX12" fmla="*/ 150495 w 207645"/>
              <a:gd name="connsiteY12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7645" h="243840">
                <a:moveTo>
                  <a:pt x="150495" y="243840"/>
                </a:moveTo>
                <a:lnTo>
                  <a:pt x="152400" y="179070"/>
                </a:lnTo>
                <a:lnTo>
                  <a:pt x="169545" y="139065"/>
                </a:lnTo>
                <a:lnTo>
                  <a:pt x="207645" y="89535"/>
                </a:lnTo>
                <a:lnTo>
                  <a:pt x="180975" y="22860"/>
                </a:lnTo>
                <a:lnTo>
                  <a:pt x="97155" y="0"/>
                </a:lnTo>
                <a:lnTo>
                  <a:pt x="45720" y="11430"/>
                </a:lnTo>
                <a:lnTo>
                  <a:pt x="9525" y="34290"/>
                </a:lnTo>
                <a:lnTo>
                  <a:pt x="0" y="70485"/>
                </a:lnTo>
                <a:lnTo>
                  <a:pt x="0" y="110490"/>
                </a:lnTo>
                <a:lnTo>
                  <a:pt x="41910" y="173355"/>
                </a:lnTo>
                <a:lnTo>
                  <a:pt x="51435" y="236220"/>
                </a:lnTo>
                <a:lnTo>
                  <a:pt x="150495" y="24384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cxnSp>
        <p:nvCxnSpPr>
          <p:cNvPr id="116" name="Straight Arrow Connector 115"/>
          <p:cNvCxnSpPr>
            <a:stCxn id="76" idx="0"/>
          </p:cNvCxnSpPr>
          <p:nvPr/>
        </p:nvCxnSpPr>
        <p:spPr>
          <a:xfrm flipV="1">
            <a:off x="3461551" y="3345895"/>
            <a:ext cx="0" cy="24896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3448433" y="4637178"/>
            <a:ext cx="0" cy="24896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3425443" y="5459434"/>
            <a:ext cx="0" cy="24896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2387850" y="6757777"/>
            <a:ext cx="0" cy="24896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43724" y="1716284"/>
            <a:ext cx="2091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train 2 approaches at speed   </a:t>
            </a:r>
            <a:r>
              <a:rPr lang="en-AU" sz="1200" i="1" dirty="0"/>
              <a:t>v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404634" y="994005"/>
            <a:ext cx="271187" cy="298110"/>
            <a:chOff x="413807" y="1831700"/>
            <a:chExt cx="271187" cy="298110"/>
          </a:xfrm>
        </p:grpSpPr>
        <p:sp>
          <p:nvSpPr>
            <p:cNvPr id="3" name="Oval 2"/>
            <p:cNvSpPr/>
            <p:nvPr/>
          </p:nvSpPr>
          <p:spPr>
            <a:xfrm>
              <a:off x="413807" y="1831700"/>
              <a:ext cx="261846" cy="26184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780" y="18528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27627" y="7513220"/>
            <a:ext cx="271187" cy="298110"/>
            <a:chOff x="936331" y="2180048"/>
            <a:chExt cx="271187" cy="298110"/>
          </a:xfrm>
        </p:grpSpPr>
        <p:sp>
          <p:nvSpPr>
            <p:cNvPr id="68" name="Oval 67"/>
            <p:cNvSpPr/>
            <p:nvPr/>
          </p:nvSpPr>
          <p:spPr>
            <a:xfrm>
              <a:off x="936331" y="2180048"/>
              <a:ext cx="261846" cy="26184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44304" y="220115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24488" y="6257971"/>
            <a:ext cx="271187" cy="298110"/>
            <a:chOff x="413807" y="1831700"/>
            <a:chExt cx="271187" cy="298110"/>
          </a:xfrm>
        </p:grpSpPr>
        <p:sp>
          <p:nvSpPr>
            <p:cNvPr id="92" name="Oval 91"/>
            <p:cNvSpPr/>
            <p:nvPr/>
          </p:nvSpPr>
          <p:spPr>
            <a:xfrm>
              <a:off x="413807" y="1831700"/>
              <a:ext cx="261846" cy="26184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21780" y="18528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</a:t>
              </a:r>
            </a:p>
          </p:txBody>
        </p:sp>
      </p:grpSp>
      <p:sp>
        <p:nvSpPr>
          <p:cNvPr id="101" name="Oval 100"/>
          <p:cNvSpPr/>
          <p:nvPr/>
        </p:nvSpPr>
        <p:spPr>
          <a:xfrm>
            <a:off x="4400806" y="3607746"/>
            <a:ext cx="261846" cy="26184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02" name="TextBox 101"/>
          <p:cNvSpPr txBox="1"/>
          <p:nvPr/>
        </p:nvSpPr>
        <p:spPr>
          <a:xfrm>
            <a:off x="4408779" y="362885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1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2152741" y="4894287"/>
            <a:ext cx="271187" cy="298110"/>
            <a:chOff x="936331" y="2180048"/>
            <a:chExt cx="271187" cy="298110"/>
          </a:xfrm>
        </p:grpSpPr>
        <p:sp>
          <p:nvSpPr>
            <p:cNvPr id="124" name="Oval 123"/>
            <p:cNvSpPr/>
            <p:nvPr/>
          </p:nvSpPr>
          <p:spPr>
            <a:xfrm>
              <a:off x="936331" y="2180048"/>
              <a:ext cx="261846" cy="26184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944304" y="220115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688011" y="2354344"/>
            <a:ext cx="271187" cy="298110"/>
            <a:chOff x="936331" y="2180048"/>
            <a:chExt cx="271187" cy="298110"/>
          </a:xfrm>
        </p:grpSpPr>
        <p:sp>
          <p:nvSpPr>
            <p:cNvPr id="127" name="Oval 126"/>
            <p:cNvSpPr/>
            <p:nvPr/>
          </p:nvSpPr>
          <p:spPr>
            <a:xfrm>
              <a:off x="936331" y="2180048"/>
              <a:ext cx="261846" cy="26184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44304" y="220115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66594" y="2982686"/>
            <a:ext cx="1665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EVENT A: when trains aligned, light  switches on </a:t>
            </a:r>
            <a:r>
              <a:rPr lang="en-AU" sz="1200" dirty="0">
                <a:sym typeface="Wingdings" pitchFamily="2" charset="2"/>
              </a:rPr>
              <a:t> pulse of light</a:t>
            </a:r>
          </a:p>
          <a:p>
            <a:endParaRPr lang="en-AU" sz="1200" dirty="0">
              <a:sym typeface="Wingdings" pitchFamily="2" charset="2"/>
            </a:endParaRPr>
          </a:p>
          <a:p>
            <a:r>
              <a:rPr lang="en-AU" sz="1200" dirty="0">
                <a:sym typeface="Wingdings" pitchFamily="2" charset="2"/>
              </a:rPr>
              <a:t>Clocks start timing</a:t>
            </a:r>
            <a:endParaRPr lang="en-AU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18500" y="5393291"/>
            <a:ext cx="1813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EVENT B: when light pulses reach ceiling of trains </a:t>
            </a:r>
            <a:r>
              <a:rPr lang="en-AU" sz="1200" dirty="0">
                <a:sym typeface="Wingdings" pitchFamily="2" charset="2"/>
              </a:rPr>
              <a:t> </a:t>
            </a:r>
            <a:r>
              <a:rPr lang="en-AU" sz="1200" dirty="0" err="1">
                <a:sym typeface="Wingdings" pitchFamily="2" charset="2"/>
              </a:rPr>
              <a:t>photodetectors</a:t>
            </a:r>
            <a:r>
              <a:rPr lang="en-AU" sz="1200" dirty="0">
                <a:sym typeface="Wingdings" pitchFamily="2" charset="2"/>
              </a:rPr>
              <a:t> switch  on</a:t>
            </a:r>
            <a:endParaRPr lang="en-AU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86521" y="229091"/>
            <a:ext cx="956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0000CC"/>
                </a:solidFill>
              </a:rPr>
              <a:t>observer (1</a:t>
            </a:r>
            <a:r>
              <a:rPr lang="en-AU" sz="1200" b="1" dirty="0"/>
              <a:t>)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91652" y="6363687"/>
            <a:ext cx="185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train 2 recedes at speed   </a:t>
            </a:r>
            <a:r>
              <a:rPr lang="en-AU" sz="1200" i="1" dirty="0"/>
              <a:t>v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979695" y="5394118"/>
            <a:ext cx="0" cy="114545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27148" y="7830014"/>
            <a:ext cx="1840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in (2) light travels distance </a:t>
            </a:r>
            <a:r>
              <a:rPr lang="en-AU" sz="1200" i="1" dirty="0"/>
              <a:t>y</a:t>
            </a:r>
            <a:r>
              <a:rPr lang="en-AU" sz="1200" dirty="0"/>
              <a:t> at speed </a:t>
            </a:r>
            <a:r>
              <a:rPr lang="en-AU" sz="1200" i="1" dirty="0"/>
              <a:t>c</a:t>
            </a:r>
            <a:r>
              <a:rPr lang="en-AU" sz="1200" dirty="0"/>
              <a:t> in a time  </a:t>
            </a:r>
            <a:r>
              <a:rPr lang="en-AU" sz="1200" i="1" dirty="0"/>
              <a:t>t</a:t>
            </a:r>
            <a:r>
              <a:rPr lang="en-AU" sz="1200" baseline="-25000" dirty="0"/>
              <a:t>2</a:t>
            </a:r>
          </a:p>
          <a:p>
            <a:endParaRPr lang="en-AU" sz="1200" baseline="-25000" dirty="0"/>
          </a:p>
          <a:p>
            <a:r>
              <a:rPr lang="en-AU" sz="1200" baseline="-25000" dirty="0"/>
              <a:t>     </a:t>
            </a:r>
            <a:r>
              <a:rPr lang="en-AU" sz="1200" i="1" dirty="0"/>
              <a:t>y</a:t>
            </a:r>
            <a:r>
              <a:rPr lang="en-AU" sz="1200" dirty="0"/>
              <a:t> = </a:t>
            </a:r>
            <a:r>
              <a:rPr lang="en-AU" sz="1200" i="1" dirty="0"/>
              <a:t>c</a:t>
            </a:r>
            <a:r>
              <a:rPr lang="en-AU" sz="1200" dirty="0"/>
              <a:t> </a:t>
            </a:r>
            <a:r>
              <a:rPr lang="en-AU" sz="1200" i="1" dirty="0"/>
              <a:t>t</a:t>
            </a:r>
            <a:r>
              <a:rPr lang="en-AU" sz="1200" baseline="-25000" dirty="0"/>
              <a:t>2  </a:t>
            </a:r>
          </a:p>
          <a:p>
            <a:endParaRPr lang="en-AU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648526" y="6701482"/>
            <a:ext cx="2185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rgbClr val="0000CC"/>
                </a:solidFill>
              </a:rPr>
              <a:t>Observer(1):</a:t>
            </a:r>
          </a:p>
          <a:p>
            <a:r>
              <a:rPr lang="en-AU" sz="1200" dirty="0"/>
              <a:t>in a time interval </a:t>
            </a:r>
            <a:r>
              <a:rPr lang="en-AU" sz="1200" i="1" dirty="0"/>
              <a:t>t</a:t>
            </a:r>
            <a:r>
              <a:rPr lang="en-AU" sz="1200" baseline="-25000" dirty="0"/>
              <a:t>1</a:t>
            </a:r>
          </a:p>
          <a:p>
            <a:r>
              <a:rPr lang="en-AU" sz="1200" dirty="0"/>
              <a:t>light travels  distance  </a:t>
            </a:r>
            <a:r>
              <a:rPr lang="en-AU" sz="1200" i="1" dirty="0"/>
              <a:t>d (</a:t>
            </a:r>
            <a:r>
              <a:rPr lang="en-AU" sz="1200" dirty="0"/>
              <a:t> components</a:t>
            </a:r>
            <a:r>
              <a:rPr lang="en-AU" sz="1200" i="1" dirty="0"/>
              <a:t> x </a:t>
            </a:r>
            <a:r>
              <a:rPr lang="en-AU" sz="1200" dirty="0"/>
              <a:t>and</a:t>
            </a:r>
            <a:r>
              <a:rPr lang="en-AU" sz="1200" i="1" dirty="0"/>
              <a:t> y</a:t>
            </a:r>
            <a:r>
              <a:rPr lang="en-AU" sz="1200" dirty="0"/>
              <a:t>) at speed </a:t>
            </a:r>
            <a:r>
              <a:rPr lang="en-AU" sz="1200" i="1" dirty="0"/>
              <a:t>c</a:t>
            </a:r>
            <a:endParaRPr lang="en-AU" sz="1200" i="1" baseline="-25000" dirty="0"/>
          </a:p>
          <a:p>
            <a:endParaRPr lang="en-AU" sz="1200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957260" y="7799572"/>
            <a:ext cx="995326" cy="0"/>
          </a:xfrm>
          <a:prstGeom prst="line">
            <a:avLst/>
          </a:prstGeom>
          <a:ln w="19050">
            <a:solidFill>
              <a:srgbClr val="0000C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60743" y="6665003"/>
            <a:ext cx="0" cy="1145455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3938971" y="6643231"/>
            <a:ext cx="1029838" cy="114545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402931" y="4160616"/>
            <a:ext cx="627179" cy="627179"/>
            <a:chOff x="631371" y="8301279"/>
            <a:chExt cx="627179" cy="627179"/>
          </a:xfrm>
        </p:grpSpPr>
        <p:sp>
          <p:nvSpPr>
            <p:cNvPr id="30" name="Oval 29"/>
            <p:cNvSpPr/>
            <p:nvPr/>
          </p:nvSpPr>
          <p:spPr>
            <a:xfrm>
              <a:off x="631371" y="8301279"/>
              <a:ext cx="627179" cy="6271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cxnSp>
          <p:nvCxnSpPr>
            <p:cNvPr id="32" name="Straight Connector 31"/>
            <p:cNvCxnSpPr>
              <a:endCxn id="30" idx="0"/>
            </p:cNvCxnSpPr>
            <p:nvPr/>
          </p:nvCxnSpPr>
          <p:spPr>
            <a:xfrm flipV="1">
              <a:off x="944960" y="8301279"/>
              <a:ext cx="1" cy="31358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3908378" y="2909505"/>
            <a:ext cx="627179" cy="627179"/>
            <a:chOff x="631371" y="8301279"/>
            <a:chExt cx="627179" cy="627179"/>
          </a:xfrm>
        </p:grpSpPr>
        <p:sp>
          <p:nvSpPr>
            <p:cNvPr id="132" name="Oval 131"/>
            <p:cNvSpPr/>
            <p:nvPr/>
          </p:nvSpPr>
          <p:spPr>
            <a:xfrm>
              <a:off x="631371" y="8301279"/>
              <a:ext cx="627179" cy="6271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cxnSp>
          <p:nvCxnSpPr>
            <p:cNvPr id="133" name="Straight Connector 132"/>
            <p:cNvCxnSpPr>
              <a:endCxn id="132" idx="0"/>
            </p:cNvCxnSpPr>
            <p:nvPr/>
          </p:nvCxnSpPr>
          <p:spPr>
            <a:xfrm flipV="1">
              <a:off x="944960" y="8301279"/>
              <a:ext cx="1" cy="31358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4789713" y="3223094"/>
            <a:ext cx="1980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rgbClr val="0000CC"/>
                </a:solidFill>
              </a:rPr>
              <a:t>observer(1</a:t>
            </a:r>
            <a:r>
              <a:rPr lang="en-AU" sz="1200" dirty="0"/>
              <a:t>):</a:t>
            </a:r>
          </a:p>
          <a:p>
            <a:r>
              <a:rPr lang="en-AU" sz="1200" dirty="0"/>
              <a:t>clock(1) measures  time  </a:t>
            </a:r>
            <a:r>
              <a:rPr lang="en-AU" sz="1200" i="1" dirty="0"/>
              <a:t>t</a:t>
            </a:r>
            <a:r>
              <a:rPr lang="en-AU" sz="1200" baseline="-25000" dirty="0"/>
              <a:t>1</a:t>
            </a:r>
          </a:p>
          <a:p>
            <a:r>
              <a:rPr lang="en-AU" sz="1200" dirty="0"/>
              <a:t>the time interval as observed on the moving clock 2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45303" y="4684565"/>
            <a:ext cx="184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clock(2) measures  time  </a:t>
            </a:r>
            <a:r>
              <a:rPr lang="en-AU" sz="1200" i="1" dirty="0"/>
              <a:t>t</a:t>
            </a:r>
            <a:r>
              <a:rPr lang="en-AU" sz="1200" baseline="-25000" dirty="0"/>
              <a:t>2</a:t>
            </a:r>
          </a:p>
          <a:p>
            <a:r>
              <a:rPr lang="en-AU" sz="1200" i="1" dirty="0"/>
              <a:t>t</a:t>
            </a:r>
            <a:r>
              <a:rPr lang="en-AU" sz="1200" baseline="-25000" dirty="0"/>
              <a:t>2</a:t>
            </a:r>
            <a:r>
              <a:rPr lang="en-AU" sz="1200" dirty="0"/>
              <a:t> is the </a:t>
            </a:r>
            <a:r>
              <a:rPr lang="en-AU" sz="1200" b="1" dirty="0">
                <a:solidFill>
                  <a:srgbClr val="FF0000"/>
                </a:solidFill>
              </a:rPr>
              <a:t>proper time</a:t>
            </a:r>
          </a:p>
        </p:txBody>
      </p:sp>
      <p:sp>
        <p:nvSpPr>
          <p:cNvPr id="136" name="Oval 135"/>
          <p:cNvSpPr/>
          <p:nvPr/>
        </p:nvSpPr>
        <p:spPr>
          <a:xfrm>
            <a:off x="1398814" y="6947588"/>
            <a:ext cx="627179" cy="627179"/>
          </a:xfrm>
          <a:prstGeom prst="ellipse">
            <a:avLst/>
          </a:prstGeom>
          <a:noFill/>
          <a:ln>
            <a:solidFill>
              <a:srgbClr val="FF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42" name="Freeform 41"/>
          <p:cNvSpPr/>
          <p:nvPr/>
        </p:nvSpPr>
        <p:spPr>
          <a:xfrm>
            <a:off x="1716214" y="6952789"/>
            <a:ext cx="304800" cy="330203"/>
          </a:xfrm>
          <a:custGeom>
            <a:avLst/>
            <a:gdLst>
              <a:gd name="connsiteX0" fmla="*/ 0 w 304800"/>
              <a:gd name="connsiteY0" fmla="*/ 321945 h 321945"/>
              <a:gd name="connsiteX1" fmla="*/ 1905 w 304800"/>
              <a:gd name="connsiteY1" fmla="*/ 0 h 321945"/>
              <a:gd name="connsiteX2" fmla="*/ 116205 w 304800"/>
              <a:gd name="connsiteY2" fmla="*/ 19050 h 321945"/>
              <a:gd name="connsiteX3" fmla="*/ 220980 w 304800"/>
              <a:gd name="connsiteY3" fmla="*/ 87630 h 321945"/>
              <a:gd name="connsiteX4" fmla="*/ 268605 w 304800"/>
              <a:gd name="connsiteY4" fmla="*/ 158115 h 321945"/>
              <a:gd name="connsiteX5" fmla="*/ 293370 w 304800"/>
              <a:gd name="connsiteY5" fmla="*/ 219075 h 321945"/>
              <a:gd name="connsiteX6" fmla="*/ 304800 w 304800"/>
              <a:gd name="connsiteY6" fmla="*/ 297180 h 321945"/>
              <a:gd name="connsiteX7" fmla="*/ 0 w 304800"/>
              <a:gd name="connsiteY7" fmla="*/ 321945 h 32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" h="321945">
                <a:moveTo>
                  <a:pt x="0" y="321945"/>
                </a:moveTo>
                <a:lnTo>
                  <a:pt x="1905" y="0"/>
                </a:lnTo>
                <a:lnTo>
                  <a:pt x="116205" y="19050"/>
                </a:lnTo>
                <a:lnTo>
                  <a:pt x="220980" y="87630"/>
                </a:lnTo>
                <a:lnTo>
                  <a:pt x="268605" y="158115"/>
                </a:lnTo>
                <a:lnTo>
                  <a:pt x="293370" y="219075"/>
                </a:lnTo>
                <a:lnTo>
                  <a:pt x="304800" y="297180"/>
                </a:lnTo>
                <a:lnTo>
                  <a:pt x="0" y="321945"/>
                </a:lnTo>
                <a:close/>
              </a:path>
            </a:pathLst>
          </a:custGeom>
          <a:solidFill>
            <a:srgbClr val="FF66CC"/>
          </a:solidFill>
          <a:ln>
            <a:solidFill>
              <a:srgbClr val="FF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grpSp>
        <p:nvGrpSpPr>
          <p:cNvPr id="27" name="Group 26"/>
          <p:cNvGrpSpPr/>
          <p:nvPr/>
        </p:nvGrpSpPr>
        <p:grpSpPr>
          <a:xfrm>
            <a:off x="3988689" y="5495199"/>
            <a:ext cx="627179" cy="627179"/>
            <a:chOff x="1314674" y="6768663"/>
            <a:chExt cx="627179" cy="627179"/>
          </a:xfrm>
        </p:grpSpPr>
        <p:sp>
          <p:nvSpPr>
            <p:cNvPr id="139" name="Oval 138"/>
            <p:cNvSpPr/>
            <p:nvPr/>
          </p:nvSpPr>
          <p:spPr>
            <a:xfrm>
              <a:off x="1314674" y="6768663"/>
              <a:ext cx="627179" cy="627179"/>
            </a:xfrm>
            <a:prstGeom prst="ellipse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1623060" y="6777990"/>
              <a:ext cx="310515" cy="487680"/>
            </a:xfrm>
            <a:custGeom>
              <a:avLst/>
              <a:gdLst>
                <a:gd name="connsiteX0" fmla="*/ 0 w 310515"/>
                <a:gd name="connsiteY0" fmla="*/ 0 h 487680"/>
                <a:gd name="connsiteX1" fmla="*/ 0 w 310515"/>
                <a:gd name="connsiteY1" fmla="*/ 320040 h 487680"/>
                <a:gd name="connsiteX2" fmla="*/ 241935 w 310515"/>
                <a:gd name="connsiteY2" fmla="*/ 487680 h 487680"/>
                <a:gd name="connsiteX3" fmla="*/ 278130 w 310515"/>
                <a:gd name="connsiteY3" fmla="*/ 436245 h 487680"/>
                <a:gd name="connsiteX4" fmla="*/ 306705 w 310515"/>
                <a:gd name="connsiteY4" fmla="*/ 363855 h 487680"/>
                <a:gd name="connsiteX5" fmla="*/ 310515 w 310515"/>
                <a:gd name="connsiteY5" fmla="*/ 285750 h 487680"/>
                <a:gd name="connsiteX6" fmla="*/ 297180 w 310515"/>
                <a:gd name="connsiteY6" fmla="*/ 203835 h 487680"/>
                <a:gd name="connsiteX7" fmla="*/ 262890 w 310515"/>
                <a:gd name="connsiteY7" fmla="*/ 139065 h 487680"/>
                <a:gd name="connsiteX8" fmla="*/ 234315 w 310515"/>
                <a:gd name="connsiteY8" fmla="*/ 102870 h 487680"/>
                <a:gd name="connsiteX9" fmla="*/ 190500 w 310515"/>
                <a:gd name="connsiteY9" fmla="*/ 53340 h 487680"/>
                <a:gd name="connsiteX10" fmla="*/ 104775 w 310515"/>
                <a:gd name="connsiteY10" fmla="*/ 17145 h 487680"/>
                <a:gd name="connsiteX11" fmla="*/ 0 w 310515"/>
                <a:gd name="connsiteY11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515" h="487680">
                  <a:moveTo>
                    <a:pt x="0" y="0"/>
                  </a:moveTo>
                  <a:lnTo>
                    <a:pt x="0" y="320040"/>
                  </a:lnTo>
                  <a:lnTo>
                    <a:pt x="241935" y="487680"/>
                  </a:lnTo>
                  <a:lnTo>
                    <a:pt x="278130" y="436245"/>
                  </a:lnTo>
                  <a:lnTo>
                    <a:pt x="306705" y="363855"/>
                  </a:lnTo>
                  <a:lnTo>
                    <a:pt x="310515" y="285750"/>
                  </a:lnTo>
                  <a:lnTo>
                    <a:pt x="297180" y="203835"/>
                  </a:lnTo>
                  <a:lnTo>
                    <a:pt x="262890" y="139065"/>
                  </a:lnTo>
                  <a:lnTo>
                    <a:pt x="234315" y="102870"/>
                  </a:lnTo>
                  <a:lnTo>
                    <a:pt x="190500" y="53340"/>
                  </a:lnTo>
                  <a:lnTo>
                    <a:pt x="104775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695984" y="5810888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/>
              <a:t>t</a:t>
            </a:r>
            <a:r>
              <a:rPr lang="en-AU" sz="1200" baseline="-25000" dirty="0"/>
              <a:t>1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987815" y="7077458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/>
              <a:t>t</a:t>
            </a:r>
            <a:r>
              <a:rPr lang="en-AU" sz="1200" i="1" baseline="-25000" dirty="0"/>
              <a:t>2</a:t>
            </a:r>
            <a:endParaRPr lang="en-AU" sz="12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3749687" y="7129773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/>
              <a:t>y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352654" y="69325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/>
              <a:t>d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270311" y="7552995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/>
              <a:t>x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949348"/>
              </p:ext>
            </p:extLst>
          </p:nvPr>
        </p:nvGraphicFramePr>
        <p:xfrm>
          <a:off x="3886525" y="8169991"/>
          <a:ext cx="1879358" cy="1425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6" imgW="1523880" imgH="1155600" progId="Equation.DSMT4">
                  <p:embed/>
                </p:oleObj>
              </mc:Choice>
              <mc:Fallback>
                <p:oleObj name="Equation" r:id="rId6" imgW="1523880" imgH="11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86525" y="8169991"/>
                        <a:ext cx="1879358" cy="1425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Straight Connector 47"/>
          <p:cNvCxnSpPr>
            <a:endCxn id="98" idx="1"/>
          </p:cNvCxnSpPr>
          <p:nvPr/>
        </p:nvCxnSpPr>
        <p:spPr>
          <a:xfrm flipH="1" flipV="1">
            <a:off x="2387851" y="6654117"/>
            <a:ext cx="1078599" cy="1142074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814424" y="9318172"/>
            <a:ext cx="1982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0000CC"/>
                </a:solidFill>
              </a:rPr>
              <a:t>Time dilation effect:  </a:t>
            </a:r>
            <a:r>
              <a:rPr lang="en-AU" sz="1200" b="1" i="1" dirty="0">
                <a:solidFill>
                  <a:srgbClr val="0000CC"/>
                </a:solidFill>
              </a:rPr>
              <a:t>t</a:t>
            </a:r>
            <a:r>
              <a:rPr lang="en-AU" sz="1200" b="1" baseline="-25000" dirty="0">
                <a:solidFill>
                  <a:srgbClr val="0000CC"/>
                </a:solidFill>
              </a:rPr>
              <a:t>1</a:t>
            </a:r>
            <a:r>
              <a:rPr lang="en-AU" sz="1200" b="1" dirty="0">
                <a:solidFill>
                  <a:srgbClr val="0000CC"/>
                </a:solidFill>
              </a:rPr>
              <a:t> &gt;  </a:t>
            </a:r>
            <a:r>
              <a:rPr lang="en-AU" sz="1200" b="1" i="1" dirty="0">
                <a:solidFill>
                  <a:srgbClr val="0000CC"/>
                </a:solidFill>
              </a:rPr>
              <a:t>t</a:t>
            </a:r>
            <a:r>
              <a:rPr lang="en-AU" sz="1200" b="1" baseline="-25000" dirty="0">
                <a:solidFill>
                  <a:srgbClr val="0000CC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97078" y="4307121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/>
              <a:t>v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62323" y="6880132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/>
              <a:t>v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96806" y="5738954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/>
              <a:t>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49857" y="7892992"/>
            <a:ext cx="1733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0000CC"/>
                </a:solidFill>
              </a:rPr>
              <a:t>Observer(1) calculations</a:t>
            </a:r>
          </a:p>
        </p:txBody>
      </p:sp>
    </p:spTree>
    <p:extLst>
      <p:ext uri="{BB962C8B-B14F-4D97-AF65-F5344CB8AC3E}">
        <p14:creationId xmlns:p14="http://schemas.microsoft.com/office/powerpoint/2010/main" val="376178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83780" y="0"/>
            <a:ext cx="2583754" cy="1260000"/>
            <a:chOff x="845246" y="3908884"/>
            <a:chExt cx="1224136" cy="792088"/>
          </a:xfrm>
        </p:grpSpPr>
        <p:grpSp>
          <p:nvGrpSpPr>
            <p:cNvPr id="11" name="Group 10"/>
            <p:cNvGrpSpPr/>
            <p:nvPr/>
          </p:nvGrpSpPr>
          <p:grpSpPr>
            <a:xfrm flipV="1">
              <a:off x="1385306" y="3908884"/>
              <a:ext cx="144016" cy="144016"/>
              <a:chOff x="1556792" y="1064568"/>
              <a:chExt cx="216024" cy="144016"/>
            </a:xfrm>
            <a:solidFill>
              <a:schemeClr val="bg1">
                <a:lumMod val="85000"/>
              </a:schemeClr>
            </a:solidFill>
          </p:grpSpPr>
          <p:sp>
            <p:nvSpPr>
              <p:cNvPr id="7" name="Arc 6"/>
              <p:cNvSpPr/>
              <p:nvPr/>
            </p:nvSpPr>
            <p:spPr>
              <a:xfrm>
                <a:off x="1556792" y="1064568"/>
                <a:ext cx="216024" cy="144016"/>
              </a:xfrm>
              <a:prstGeom prst="arc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  <p:sp>
            <p:nvSpPr>
              <p:cNvPr id="8" name="Arc 7"/>
              <p:cNvSpPr/>
              <p:nvPr/>
            </p:nvSpPr>
            <p:spPr>
              <a:xfrm flipH="1">
                <a:off x="1556792" y="1064568"/>
                <a:ext cx="216024" cy="144016"/>
              </a:xfrm>
              <a:prstGeom prst="arc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  <p:cxnSp>
            <p:nvCxnSpPr>
              <p:cNvPr id="10" name="Straight Connector 9"/>
              <p:cNvCxnSpPr>
                <a:stCxn id="8" idx="2"/>
                <a:endCxn id="7" idx="2"/>
              </p:cNvCxnSpPr>
              <p:nvPr/>
            </p:nvCxnSpPr>
            <p:spPr>
              <a:xfrm>
                <a:off x="1556792" y="1136576"/>
                <a:ext cx="216024" cy="0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/>
            <p:cNvSpPr/>
            <p:nvPr/>
          </p:nvSpPr>
          <p:spPr>
            <a:xfrm>
              <a:off x="845246" y="3980892"/>
              <a:ext cx="1224136" cy="7200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pic>
          <p:nvPicPr>
            <p:cNvPr id="5" name="Picture 4" descr="BULB.W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1310" y="4497442"/>
              <a:ext cx="108012" cy="201404"/>
            </a:xfrm>
            <a:prstGeom prst="rect">
              <a:avLst/>
            </a:prstGeom>
          </p:spPr>
        </p:pic>
        <p:pic>
          <p:nvPicPr>
            <p:cNvPr id="6" name="Picture 5" descr="BOY.W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flipH="1">
              <a:off x="917254" y="4242891"/>
              <a:ext cx="144016" cy="455954"/>
            </a:xfrm>
            <a:prstGeom prst="rect">
              <a:avLst/>
            </a:prstGeom>
          </p:spPr>
        </p:pic>
      </p:grpSp>
      <p:cxnSp>
        <p:nvCxnSpPr>
          <p:cNvPr id="37" name="Straight Connector 36"/>
          <p:cNvCxnSpPr/>
          <p:nvPr/>
        </p:nvCxnSpPr>
        <p:spPr>
          <a:xfrm>
            <a:off x="211752" y="2721429"/>
            <a:ext cx="6389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flipV="1">
            <a:off x="3269443" y="3931525"/>
            <a:ext cx="303971" cy="229091"/>
            <a:chOff x="1556792" y="1064568"/>
            <a:chExt cx="216024" cy="144016"/>
          </a:xfrm>
          <a:solidFill>
            <a:schemeClr val="bg1">
              <a:lumMod val="85000"/>
            </a:schemeClr>
          </a:solidFill>
        </p:grpSpPr>
        <p:sp>
          <p:nvSpPr>
            <p:cNvPr id="57" name="Arc 56"/>
            <p:cNvSpPr/>
            <p:nvPr/>
          </p:nvSpPr>
          <p:spPr>
            <a:xfrm>
              <a:off x="1556792" y="1064568"/>
              <a:ext cx="216024" cy="144016"/>
            </a:xfrm>
            <a:prstGeom prst="arc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58" name="Arc 57"/>
            <p:cNvSpPr/>
            <p:nvPr/>
          </p:nvSpPr>
          <p:spPr>
            <a:xfrm flipH="1">
              <a:off x="1556792" y="1064568"/>
              <a:ext cx="216024" cy="144016"/>
            </a:xfrm>
            <a:prstGeom prst="arc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cxnSp>
          <p:nvCxnSpPr>
            <p:cNvPr id="59" name="Straight Connector 58"/>
            <p:cNvCxnSpPr>
              <a:stCxn id="58" idx="2"/>
              <a:endCxn id="57" idx="2"/>
            </p:cNvCxnSpPr>
            <p:nvPr/>
          </p:nvCxnSpPr>
          <p:spPr>
            <a:xfrm>
              <a:off x="1556792" y="1136576"/>
              <a:ext cx="216024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2129552" y="4046070"/>
            <a:ext cx="2583754" cy="11454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pic>
        <p:nvPicPr>
          <p:cNvPr id="55" name="Picture 54" descr="BULB.W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5436" y="4867763"/>
            <a:ext cx="227978" cy="320380"/>
          </a:xfrm>
          <a:prstGeom prst="rect">
            <a:avLst/>
          </a:prstGeom>
        </p:spPr>
      </p:pic>
      <p:cxnSp>
        <p:nvCxnSpPr>
          <p:cNvPr id="52" name="Straight Arrow Connector 51"/>
          <p:cNvCxnSpPr/>
          <p:nvPr/>
        </p:nvCxnSpPr>
        <p:spPr>
          <a:xfrm>
            <a:off x="4700515" y="3338263"/>
            <a:ext cx="682167" cy="0"/>
          </a:xfrm>
          <a:prstGeom prst="straightConnector1">
            <a:avLst/>
          </a:prstGeom>
          <a:ln w="28575">
            <a:solidFill>
              <a:srgbClr val="FF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 descr="GIRL.W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64968" y="4356951"/>
            <a:ext cx="319956" cy="831192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2131678" y="2658622"/>
            <a:ext cx="2583754" cy="1260000"/>
            <a:chOff x="845246" y="3908884"/>
            <a:chExt cx="1224136" cy="792088"/>
          </a:xfrm>
        </p:grpSpPr>
        <p:grpSp>
          <p:nvGrpSpPr>
            <p:cNvPr id="74" name="Group 73"/>
            <p:cNvGrpSpPr/>
            <p:nvPr/>
          </p:nvGrpSpPr>
          <p:grpSpPr>
            <a:xfrm flipV="1">
              <a:off x="1385306" y="3908884"/>
              <a:ext cx="144016" cy="144016"/>
              <a:chOff x="1556792" y="1064568"/>
              <a:chExt cx="216024" cy="144016"/>
            </a:xfrm>
            <a:solidFill>
              <a:schemeClr val="bg1">
                <a:lumMod val="85000"/>
              </a:schemeClr>
            </a:solidFill>
          </p:grpSpPr>
          <p:sp>
            <p:nvSpPr>
              <p:cNvPr id="78" name="Arc 77"/>
              <p:cNvSpPr/>
              <p:nvPr/>
            </p:nvSpPr>
            <p:spPr>
              <a:xfrm>
                <a:off x="1556792" y="1064568"/>
                <a:ext cx="216024" cy="144016"/>
              </a:xfrm>
              <a:prstGeom prst="arc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  <p:sp>
            <p:nvSpPr>
              <p:cNvPr id="79" name="Arc 78"/>
              <p:cNvSpPr/>
              <p:nvPr/>
            </p:nvSpPr>
            <p:spPr>
              <a:xfrm flipH="1">
                <a:off x="1556792" y="1064568"/>
                <a:ext cx="216024" cy="144016"/>
              </a:xfrm>
              <a:prstGeom prst="arc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  <p:cxnSp>
            <p:nvCxnSpPr>
              <p:cNvPr id="80" name="Straight Connector 79"/>
              <p:cNvCxnSpPr>
                <a:stCxn id="79" idx="2"/>
                <a:endCxn id="78" idx="2"/>
              </p:cNvCxnSpPr>
              <p:nvPr/>
            </p:nvCxnSpPr>
            <p:spPr>
              <a:xfrm>
                <a:off x="1556792" y="1136576"/>
                <a:ext cx="216024" cy="0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845246" y="3980892"/>
              <a:ext cx="1224136" cy="7200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pic>
          <p:nvPicPr>
            <p:cNvPr id="76" name="Picture 75" descr="BULB.W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1310" y="4497442"/>
              <a:ext cx="108012" cy="201404"/>
            </a:xfrm>
            <a:prstGeom prst="rect">
              <a:avLst/>
            </a:prstGeom>
          </p:spPr>
        </p:pic>
        <p:pic>
          <p:nvPicPr>
            <p:cNvPr id="77" name="Picture 76" descr="BOY.W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flipH="1">
              <a:off x="917254" y="4242891"/>
              <a:ext cx="144016" cy="455954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 flipV="1">
            <a:off x="3265673" y="1406274"/>
            <a:ext cx="303971" cy="229091"/>
            <a:chOff x="1556792" y="1064568"/>
            <a:chExt cx="216024" cy="144016"/>
          </a:xfrm>
          <a:solidFill>
            <a:schemeClr val="bg1">
              <a:lumMod val="85000"/>
            </a:schemeClr>
          </a:solidFill>
        </p:grpSpPr>
        <p:sp>
          <p:nvSpPr>
            <p:cNvPr id="88" name="Arc 87"/>
            <p:cNvSpPr/>
            <p:nvPr/>
          </p:nvSpPr>
          <p:spPr>
            <a:xfrm>
              <a:off x="1556792" y="1064568"/>
              <a:ext cx="216024" cy="144016"/>
            </a:xfrm>
            <a:prstGeom prst="arc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89" name="Arc 88"/>
            <p:cNvSpPr/>
            <p:nvPr/>
          </p:nvSpPr>
          <p:spPr>
            <a:xfrm flipH="1">
              <a:off x="1556792" y="1064568"/>
              <a:ext cx="216024" cy="144016"/>
            </a:xfrm>
            <a:prstGeom prst="arc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cxnSp>
          <p:nvCxnSpPr>
            <p:cNvPr id="90" name="Straight Connector 89"/>
            <p:cNvCxnSpPr>
              <a:stCxn id="89" idx="2"/>
              <a:endCxn id="88" idx="2"/>
            </p:cNvCxnSpPr>
            <p:nvPr/>
          </p:nvCxnSpPr>
          <p:spPr>
            <a:xfrm>
              <a:off x="1556792" y="1136576"/>
              <a:ext cx="216024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/>
          <p:cNvSpPr/>
          <p:nvPr/>
        </p:nvSpPr>
        <p:spPr>
          <a:xfrm>
            <a:off x="2104010" y="1520819"/>
            <a:ext cx="2583754" cy="11454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pic>
        <p:nvPicPr>
          <p:cNvPr id="85" name="Picture 84" descr="BULB.W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9894" y="2342512"/>
            <a:ext cx="227978" cy="320380"/>
          </a:xfrm>
          <a:prstGeom prst="rect">
            <a:avLst/>
          </a:prstGeom>
        </p:spPr>
      </p:pic>
      <p:pic>
        <p:nvPicPr>
          <p:cNvPr id="87" name="Picture 86" descr="GIRL.W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39426" y="1831700"/>
            <a:ext cx="319956" cy="831192"/>
          </a:xfrm>
          <a:prstGeom prst="rect">
            <a:avLst/>
          </a:prstGeom>
        </p:spPr>
      </p:pic>
      <p:cxnSp>
        <p:nvCxnSpPr>
          <p:cNvPr id="91" name="Straight Connector 90"/>
          <p:cNvCxnSpPr/>
          <p:nvPr/>
        </p:nvCxnSpPr>
        <p:spPr>
          <a:xfrm>
            <a:off x="266594" y="5279572"/>
            <a:ext cx="6389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 flipV="1">
            <a:off x="3291744" y="6584496"/>
            <a:ext cx="303971" cy="229091"/>
          </a:xfrm>
          <a:prstGeom prst="arc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99" name="Arc 98"/>
          <p:cNvSpPr/>
          <p:nvPr/>
        </p:nvSpPr>
        <p:spPr>
          <a:xfrm flipH="1" flipV="1">
            <a:off x="3291744" y="6584496"/>
            <a:ext cx="303971" cy="229091"/>
          </a:xfrm>
          <a:prstGeom prst="arc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cxnSp>
        <p:nvCxnSpPr>
          <p:cNvPr id="100" name="Straight Connector 99"/>
          <p:cNvCxnSpPr>
            <a:stCxn id="99" idx="2"/>
            <a:endCxn id="98" idx="2"/>
          </p:cNvCxnSpPr>
          <p:nvPr/>
        </p:nvCxnSpPr>
        <p:spPr>
          <a:xfrm flipV="1">
            <a:off x="3291744" y="6699041"/>
            <a:ext cx="303971" cy="0"/>
          </a:xfrm>
          <a:prstGeom prst="lin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2151853" y="6699041"/>
            <a:ext cx="2583754" cy="11454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pic>
        <p:nvPicPr>
          <p:cNvPr id="95" name="Picture 94" descr="BULB.W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67737" y="7520734"/>
            <a:ext cx="227978" cy="320380"/>
          </a:xfrm>
          <a:prstGeom prst="rect">
            <a:avLst/>
          </a:prstGeom>
        </p:spPr>
      </p:pic>
      <p:cxnSp>
        <p:nvCxnSpPr>
          <p:cNvPr id="96" name="Straight Arrow Connector 95"/>
          <p:cNvCxnSpPr/>
          <p:nvPr/>
        </p:nvCxnSpPr>
        <p:spPr>
          <a:xfrm>
            <a:off x="5827692" y="5941418"/>
            <a:ext cx="682167" cy="0"/>
          </a:xfrm>
          <a:prstGeom prst="straightConnector1">
            <a:avLst/>
          </a:prstGeom>
          <a:ln w="28575">
            <a:solidFill>
              <a:srgbClr val="FF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 descr="GIRL.W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4212562" y="6808356"/>
            <a:ext cx="319956" cy="831192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 flipV="1">
            <a:off x="4383829" y="5279572"/>
            <a:ext cx="303971" cy="229091"/>
            <a:chOff x="1556792" y="1064568"/>
            <a:chExt cx="216024" cy="144016"/>
          </a:xfrm>
          <a:solidFill>
            <a:srgbClr val="FF0000"/>
          </a:solidFill>
        </p:grpSpPr>
        <p:sp>
          <p:nvSpPr>
            <p:cNvPr id="108" name="Arc 107"/>
            <p:cNvSpPr/>
            <p:nvPr/>
          </p:nvSpPr>
          <p:spPr>
            <a:xfrm>
              <a:off x="1556792" y="1064568"/>
              <a:ext cx="216024" cy="144016"/>
            </a:xfrm>
            <a:prstGeom prst="arc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09" name="Arc 108"/>
            <p:cNvSpPr/>
            <p:nvPr/>
          </p:nvSpPr>
          <p:spPr>
            <a:xfrm flipH="1">
              <a:off x="1556792" y="1064568"/>
              <a:ext cx="216024" cy="144016"/>
            </a:xfrm>
            <a:prstGeom prst="arc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cxnSp>
          <p:nvCxnSpPr>
            <p:cNvPr id="110" name="Straight Connector 109"/>
            <p:cNvCxnSpPr>
              <a:stCxn id="109" idx="2"/>
              <a:endCxn id="108" idx="2"/>
            </p:cNvCxnSpPr>
            <p:nvPr/>
          </p:nvCxnSpPr>
          <p:spPr>
            <a:xfrm>
              <a:off x="1556792" y="1136576"/>
              <a:ext cx="216024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 104"/>
          <p:cNvSpPr/>
          <p:nvPr/>
        </p:nvSpPr>
        <p:spPr>
          <a:xfrm>
            <a:off x="3243938" y="5394117"/>
            <a:ext cx="2583754" cy="11454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pic>
        <p:nvPicPr>
          <p:cNvPr id="106" name="Picture 105" descr="BULB.W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59786" y="6219192"/>
            <a:ext cx="227978" cy="320380"/>
          </a:xfrm>
          <a:prstGeom prst="rect">
            <a:avLst/>
          </a:prstGeom>
        </p:spPr>
      </p:pic>
      <p:pic>
        <p:nvPicPr>
          <p:cNvPr id="107" name="Picture 106" descr="BOY.W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3461551" y="5528574"/>
            <a:ext cx="303971" cy="725301"/>
          </a:xfrm>
          <a:prstGeom prst="rect">
            <a:avLst/>
          </a:prstGeom>
        </p:spPr>
      </p:pic>
      <p:sp>
        <p:nvSpPr>
          <p:cNvPr id="111" name="Freeform 110"/>
          <p:cNvSpPr/>
          <p:nvPr/>
        </p:nvSpPr>
        <p:spPr>
          <a:xfrm>
            <a:off x="3329215" y="2354344"/>
            <a:ext cx="207645" cy="243840"/>
          </a:xfrm>
          <a:custGeom>
            <a:avLst/>
            <a:gdLst>
              <a:gd name="connsiteX0" fmla="*/ 150495 w 207645"/>
              <a:gd name="connsiteY0" fmla="*/ 243840 h 243840"/>
              <a:gd name="connsiteX1" fmla="*/ 152400 w 207645"/>
              <a:gd name="connsiteY1" fmla="*/ 179070 h 243840"/>
              <a:gd name="connsiteX2" fmla="*/ 169545 w 207645"/>
              <a:gd name="connsiteY2" fmla="*/ 139065 h 243840"/>
              <a:gd name="connsiteX3" fmla="*/ 207645 w 207645"/>
              <a:gd name="connsiteY3" fmla="*/ 89535 h 243840"/>
              <a:gd name="connsiteX4" fmla="*/ 180975 w 207645"/>
              <a:gd name="connsiteY4" fmla="*/ 22860 h 243840"/>
              <a:gd name="connsiteX5" fmla="*/ 97155 w 207645"/>
              <a:gd name="connsiteY5" fmla="*/ 0 h 243840"/>
              <a:gd name="connsiteX6" fmla="*/ 45720 w 207645"/>
              <a:gd name="connsiteY6" fmla="*/ 11430 h 243840"/>
              <a:gd name="connsiteX7" fmla="*/ 9525 w 207645"/>
              <a:gd name="connsiteY7" fmla="*/ 34290 h 243840"/>
              <a:gd name="connsiteX8" fmla="*/ 0 w 207645"/>
              <a:gd name="connsiteY8" fmla="*/ 70485 h 243840"/>
              <a:gd name="connsiteX9" fmla="*/ 0 w 207645"/>
              <a:gd name="connsiteY9" fmla="*/ 110490 h 243840"/>
              <a:gd name="connsiteX10" fmla="*/ 41910 w 207645"/>
              <a:gd name="connsiteY10" fmla="*/ 173355 h 243840"/>
              <a:gd name="connsiteX11" fmla="*/ 51435 w 207645"/>
              <a:gd name="connsiteY11" fmla="*/ 236220 h 243840"/>
              <a:gd name="connsiteX12" fmla="*/ 150495 w 207645"/>
              <a:gd name="connsiteY12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7645" h="243840">
                <a:moveTo>
                  <a:pt x="150495" y="243840"/>
                </a:moveTo>
                <a:lnTo>
                  <a:pt x="152400" y="179070"/>
                </a:lnTo>
                <a:lnTo>
                  <a:pt x="169545" y="139065"/>
                </a:lnTo>
                <a:lnTo>
                  <a:pt x="207645" y="89535"/>
                </a:lnTo>
                <a:lnTo>
                  <a:pt x="180975" y="22860"/>
                </a:lnTo>
                <a:lnTo>
                  <a:pt x="97155" y="0"/>
                </a:lnTo>
                <a:lnTo>
                  <a:pt x="45720" y="11430"/>
                </a:lnTo>
                <a:lnTo>
                  <a:pt x="9525" y="34290"/>
                </a:lnTo>
                <a:lnTo>
                  <a:pt x="0" y="70485"/>
                </a:lnTo>
                <a:lnTo>
                  <a:pt x="0" y="110490"/>
                </a:lnTo>
                <a:lnTo>
                  <a:pt x="41910" y="173355"/>
                </a:lnTo>
                <a:lnTo>
                  <a:pt x="51435" y="236220"/>
                </a:lnTo>
                <a:lnTo>
                  <a:pt x="150495" y="24384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12" name="Freeform 111"/>
          <p:cNvSpPr/>
          <p:nvPr/>
        </p:nvSpPr>
        <p:spPr>
          <a:xfrm>
            <a:off x="4461315" y="6212175"/>
            <a:ext cx="207645" cy="243840"/>
          </a:xfrm>
          <a:custGeom>
            <a:avLst/>
            <a:gdLst>
              <a:gd name="connsiteX0" fmla="*/ 150495 w 207645"/>
              <a:gd name="connsiteY0" fmla="*/ 243840 h 243840"/>
              <a:gd name="connsiteX1" fmla="*/ 152400 w 207645"/>
              <a:gd name="connsiteY1" fmla="*/ 179070 h 243840"/>
              <a:gd name="connsiteX2" fmla="*/ 169545 w 207645"/>
              <a:gd name="connsiteY2" fmla="*/ 139065 h 243840"/>
              <a:gd name="connsiteX3" fmla="*/ 207645 w 207645"/>
              <a:gd name="connsiteY3" fmla="*/ 89535 h 243840"/>
              <a:gd name="connsiteX4" fmla="*/ 180975 w 207645"/>
              <a:gd name="connsiteY4" fmla="*/ 22860 h 243840"/>
              <a:gd name="connsiteX5" fmla="*/ 97155 w 207645"/>
              <a:gd name="connsiteY5" fmla="*/ 0 h 243840"/>
              <a:gd name="connsiteX6" fmla="*/ 45720 w 207645"/>
              <a:gd name="connsiteY6" fmla="*/ 11430 h 243840"/>
              <a:gd name="connsiteX7" fmla="*/ 9525 w 207645"/>
              <a:gd name="connsiteY7" fmla="*/ 34290 h 243840"/>
              <a:gd name="connsiteX8" fmla="*/ 0 w 207645"/>
              <a:gd name="connsiteY8" fmla="*/ 70485 h 243840"/>
              <a:gd name="connsiteX9" fmla="*/ 0 w 207645"/>
              <a:gd name="connsiteY9" fmla="*/ 110490 h 243840"/>
              <a:gd name="connsiteX10" fmla="*/ 41910 w 207645"/>
              <a:gd name="connsiteY10" fmla="*/ 173355 h 243840"/>
              <a:gd name="connsiteX11" fmla="*/ 51435 w 207645"/>
              <a:gd name="connsiteY11" fmla="*/ 236220 h 243840"/>
              <a:gd name="connsiteX12" fmla="*/ 150495 w 207645"/>
              <a:gd name="connsiteY12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7645" h="243840">
                <a:moveTo>
                  <a:pt x="150495" y="243840"/>
                </a:moveTo>
                <a:lnTo>
                  <a:pt x="152400" y="179070"/>
                </a:lnTo>
                <a:lnTo>
                  <a:pt x="169545" y="139065"/>
                </a:lnTo>
                <a:lnTo>
                  <a:pt x="207645" y="89535"/>
                </a:lnTo>
                <a:lnTo>
                  <a:pt x="180975" y="22860"/>
                </a:lnTo>
                <a:lnTo>
                  <a:pt x="97155" y="0"/>
                </a:lnTo>
                <a:lnTo>
                  <a:pt x="45720" y="11430"/>
                </a:lnTo>
                <a:lnTo>
                  <a:pt x="9525" y="34290"/>
                </a:lnTo>
                <a:lnTo>
                  <a:pt x="0" y="70485"/>
                </a:lnTo>
                <a:lnTo>
                  <a:pt x="0" y="110490"/>
                </a:lnTo>
                <a:lnTo>
                  <a:pt x="41910" y="173355"/>
                </a:lnTo>
                <a:lnTo>
                  <a:pt x="51435" y="236220"/>
                </a:lnTo>
                <a:lnTo>
                  <a:pt x="150495" y="24384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13" name="Freeform 112"/>
          <p:cNvSpPr/>
          <p:nvPr/>
        </p:nvSpPr>
        <p:spPr>
          <a:xfrm>
            <a:off x="3388070" y="7520734"/>
            <a:ext cx="207645" cy="243840"/>
          </a:xfrm>
          <a:custGeom>
            <a:avLst/>
            <a:gdLst>
              <a:gd name="connsiteX0" fmla="*/ 150495 w 207645"/>
              <a:gd name="connsiteY0" fmla="*/ 243840 h 243840"/>
              <a:gd name="connsiteX1" fmla="*/ 152400 w 207645"/>
              <a:gd name="connsiteY1" fmla="*/ 179070 h 243840"/>
              <a:gd name="connsiteX2" fmla="*/ 169545 w 207645"/>
              <a:gd name="connsiteY2" fmla="*/ 139065 h 243840"/>
              <a:gd name="connsiteX3" fmla="*/ 207645 w 207645"/>
              <a:gd name="connsiteY3" fmla="*/ 89535 h 243840"/>
              <a:gd name="connsiteX4" fmla="*/ 180975 w 207645"/>
              <a:gd name="connsiteY4" fmla="*/ 22860 h 243840"/>
              <a:gd name="connsiteX5" fmla="*/ 97155 w 207645"/>
              <a:gd name="connsiteY5" fmla="*/ 0 h 243840"/>
              <a:gd name="connsiteX6" fmla="*/ 45720 w 207645"/>
              <a:gd name="connsiteY6" fmla="*/ 11430 h 243840"/>
              <a:gd name="connsiteX7" fmla="*/ 9525 w 207645"/>
              <a:gd name="connsiteY7" fmla="*/ 34290 h 243840"/>
              <a:gd name="connsiteX8" fmla="*/ 0 w 207645"/>
              <a:gd name="connsiteY8" fmla="*/ 70485 h 243840"/>
              <a:gd name="connsiteX9" fmla="*/ 0 w 207645"/>
              <a:gd name="connsiteY9" fmla="*/ 110490 h 243840"/>
              <a:gd name="connsiteX10" fmla="*/ 41910 w 207645"/>
              <a:gd name="connsiteY10" fmla="*/ 173355 h 243840"/>
              <a:gd name="connsiteX11" fmla="*/ 51435 w 207645"/>
              <a:gd name="connsiteY11" fmla="*/ 236220 h 243840"/>
              <a:gd name="connsiteX12" fmla="*/ 150495 w 207645"/>
              <a:gd name="connsiteY12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7645" h="243840">
                <a:moveTo>
                  <a:pt x="150495" y="243840"/>
                </a:moveTo>
                <a:lnTo>
                  <a:pt x="152400" y="179070"/>
                </a:lnTo>
                <a:lnTo>
                  <a:pt x="169545" y="139065"/>
                </a:lnTo>
                <a:lnTo>
                  <a:pt x="207645" y="89535"/>
                </a:lnTo>
                <a:lnTo>
                  <a:pt x="180975" y="22860"/>
                </a:lnTo>
                <a:lnTo>
                  <a:pt x="97155" y="0"/>
                </a:lnTo>
                <a:lnTo>
                  <a:pt x="45720" y="11430"/>
                </a:lnTo>
                <a:lnTo>
                  <a:pt x="9525" y="34290"/>
                </a:lnTo>
                <a:lnTo>
                  <a:pt x="0" y="70485"/>
                </a:lnTo>
                <a:lnTo>
                  <a:pt x="0" y="110490"/>
                </a:lnTo>
                <a:lnTo>
                  <a:pt x="41910" y="173355"/>
                </a:lnTo>
                <a:lnTo>
                  <a:pt x="51435" y="236220"/>
                </a:lnTo>
                <a:lnTo>
                  <a:pt x="150495" y="24384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14" name="Freeform 113"/>
          <p:cNvSpPr/>
          <p:nvPr/>
        </p:nvSpPr>
        <p:spPr>
          <a:xfrm>
            <a:off x="1921286" y="936238"/>
            <a:ext cx="207645" cy="243840"/>
          </a:xfrm>
          <a:custGeom>
            <a:avLst/>
            <a:gdLst>
              <a:gd name="connsiteX0" fmla="*/ 150495 w 207645"/>
              <a:gd name="connsiteY0" fmla="*/ 243840 h 243840"/>
              <a:gd name="connsiteX1" fmla="*/ 152400 w 207645"/>
              <a:gd name="connsiteY1" fmla="*/ 179070 h 243840"/>
              <a:gd name="connsiteX2" fmla="*/ 169545 w 207645"/>
              <a:gd name="connsiteY2" fmla="*/ 139065 h 243840"/>
              <a:gd name="connsiteX3" fmla="*/ 207645 w 207645"/>
              <a:gd name="connsiteY3" fmla="*/ 89535 h 243840"/>
              <a:gd name="connsiteX4" fmla="*/ 180975 w 207645"/>
              <a:gd name="connsiteY4" fmla="*/ 22860 h 243840"/>
              <a:gd name="connsiteX5" fmla="*/ 97155 w 207645"/>
              <a:gd name="connsiteY5" fmla="*/ 0 h 243840"/>
              <a:gd name="connsiteX6" fmla="*/ 45720 w 207645"/>
              <a:gd name="connsiteY6" fmla="*/ 11430 h 243840"/>
              <a:gd name="connsiteX7" fmla="*/ 9525 w 207645"/>
              <a:gd name="connsiteY7" fmla="*/ 34290 h 243840"/>
              <a:gd name="connsiteX8" fmla="*/ 0 w 207645"/>
              <a:gd name="connsiteY8" fmla="*/ 70485 h 243840"/>
              <a:gd name="connsiteX9" fmla="*/ 0 w 207645"/>
              <a:gd name="connsiteY9" fmla="*/ 110490 h 243840"/>
              <a:gd name="connsiteX10" fmla="*/ 41910 w 207645"/>
              <a:gd name="connsiteY10" fmla="*/ 173355 h 243840"/>
              <a:gd name="connsiteX11" fmla="*/ 51435 w 207645"/>
              <a:gd name="connsiteY11" fmla="*/ 236220 h 243840"/>
              <a:gd name="connsiteX12" fmla="*/ 150495 w 207645"/>
              <a:gd name="connsiteY12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7645" h="243840">
                <a:moveTo>
                  <a:pt x="150495" y="243840"/>
                </a:moveTo>
                <a:lnTo>
                  <a:pt x="152400" y="179070"/>
                </a:lnTo>
                <a:lnTo>
                  <a:pt x="169545" y="139065"/>
                </a:lnTo>
                <a:lnTo>
                  <a:pt x="207645" y="89535"/>
                </a:lnTo>
                <a:lnTo>
                  <a:pt x="180975" y="22860"/>
                </a:lnTo>
                <a:lnTo>
                  <a:pt x="97155" y="0"/>
                </a:lnTo>
                <a:lnTo>
                  <a:pt x="45720" y="11430"/>
                </a:lnTo>
                <a:lnTo>
                  <a:pt x="9525" y="34290"/>
                </a:lnTo>
                <a:lnTo>
                  <a:pt x="0" y="70485"/>
                </a:lnTo>
                <a:lnTo>
                  <a:pt x="0" y="110490"/>
                </a:lnTo>
                <a:lnTo>
                  <a:pt x="41910" y="173355"/>
                </a:lnTo>
                <a:lnTo>
                  <a:pt x="51435" y="236220"/>
                </a:lnTo>
                <a:lnTo>
                  <a:pt x="150495" y="24384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cxnSp>
        <p:nvCxnSpPr>
          <p:cNvPr id="116" name="Straight Arrow Connector 115"/>
          <p:cNvCxnSpPr>
            <a:stCxn id="76" idx="0"/>
          </p:cNvCxnSpPr>
          <p:nvPr/>
        </p:nvCxnSpPr>
        <p:spPr>
          <a:xfrm flipV="1">
            <a:off x="3461551" y="3345895"/>
            <a:ext cx="0" cy="24896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3448433" y="4637178"/>
            <a:ext cx="0" cy="24896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4535815" y="5459434"/>
            <a:ext cx="0" cy="24896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3443729" y="6802701"/>
            <a:ext cx="0" cy="24896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11190" y="1083467"/>
            <a:ext cx="2091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train 1 approaches at speed   </a:t>
            </a:r>
            <a:r>
              <a:rPr lang="en-AU" sz="1200" i="1" dirty="0"/>
              <a:t>v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989454" y="994005"/>
            <a:ext cx="271187" cy="298110"/>
            <a:chOff x="413807" y="1831700"/>
            <a:chExt cx="271187" cy="298110"/>
          </a:xfrm>
        </p:grpSpPr>
        <p:sp>
          <p:nvSpPr>
            <p:cNvPr id="3" name="Oval 2"/>
            <p:cNvSpPr/>
            <p:nvPr/>
          </p:nvSpPr>
          <p:spPr>
            <a:xfrm>
              <a:off x="413807" y="1831700"/>
              <a:ext cx="261846" cy="26184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780" y="18528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83506" y="7558144"/>
            <a:ext cx="271187" cy="298110"/>
            <a:chOff x="936331" y="2180048"/>
            <a:chExt cx="271187" cy="298110"/>
          </a:xfrm>
        </p:grpSpPr>
        <p:sp>
          <p:nvSpPr>
            <p:cNvPr id="68" name="Oval 67"/>
            <p:cNvSpPr/>
            <p:nvPr/>
          </p:nvSpPr>
          <p:spPr>
            <a:xfrm>
              <a:off x="936331" y="2180048"/>
              <a:ext cx="261846" cy="26184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44304" y="220115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528661" y="6243650"/>
            <a:ext cx="271187" cy="287224"/>
            <a:chOff x="5041598" y="7318255"/>
            <a:chExt cx="271187" cy="287224"/>
          </a:xfrm>
        </p:grpSpPr>
        <p:sp>
          <p:nvSpPr>
            <p:cNvPr id="92" name="Oval 91"/>
            <p:cNvSpPr/>
            <p:nvPr/>
          </p:nvSpPr>
          <p:spPr>
            <a:xfrm>
              <a:off x="5041598" y="7318255"/>
              <a:ext cx="261846" cy="26184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49571" y="732848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</a:t>
              </a:r>
            </a:p>
          </p:txBody>
        </p:sp>
      </p:grpSp>
      <p:sp>
        <p:nvSpPr>
          <p:cNvPr id="101" name="Oval 100"/>
          <p:cNvSpPr/>
          <p:nvPr/>
        </p:nvSpPr>
        <p:spPr>
          <a:xfrm>
            <a:off x="4400806" y="3607746"/>
            <a:ext cx="261846" cy="26184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02" name="TextBox 101"/>
          <p:cNvSpPr txBox="1"/>
          <p:nvPr/>
        </p:nvSpPr>
        <p:spPr>
          <a:xfrm>
            <a:off x="4408779" y="362885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1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2152741" y="4894287"/>
            <a:ext cx="271187" cy="298110"/>
            <a:chOff x="936331" y="2180048"/>
            <a:chExt cx="271187" cy="298110"/>
          </a:xfrm>
        </p:grpSpPr>
        <p:sp>
          <p:nvSpPr>
            <p:cNvPr id="124" name="Oval 123"/>
            <p:cNvSpPr/>
            <p:nvPr/>
          </p:nvSpPr>
          <p:spPr>
            <a:xfrm>
              <a:off x="936331" y="2180048"/>
              <a:ext cx="261846" cy="26184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944304" y="220115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688011" y="2354344"/>
            <a:ext cx="271187" cy="298110"/>
            <a:chOff x="936331" y="2180048"/>
            <a:chExt cx="271187" cy="298110"/>
          </a:xfrm>
        </p:grpSpPr>
        <p:sp>
          <p:nvSpPr>
            <p:cNvPr id="127" name="Oval 126"/>
            <p:cNvSpPr/>
            <p:nvPr/>
          </p:nvSpPr>
          <p:spPr>
            <a:xfrm>
              <a:off x="936331" y="2180048"/>
              <a:ext cx="261846" cy="26184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44304" y="220115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72718" y="2962545"/>
            <a:ext cx="1665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EVENT A: when trains aligned, light  switches on </a:t>
            </a:r>
            <a:r>
              <a:rPr lang="en-AU" sz="1200" dirty="0">
                <a:sym typeface="Wingdings" pitchFamily="2" charset="2"/>
              </a:rPr>
              <a:t> pulse of light</a:t>
            </a:r>
          </a:p>
          <a:p>
            <a:endParaRPr lang="en-AU" sz="1200" dirty="0">
              <a:sym typeface="Wingdings" pitchFamily="2" charset="2"/>
            </a:endParaRPr>
          </a:p>
          <a:p>
            <a:r>
              <a:rPr lang="en-AU" sz="1200" dirty="0">
                <a:sym typeface="Wingdings" pitchFamily="2" charset="2"/>
              </a:rPr>
              <a:t>Clocks start timing</a:t>
            </a:r>
            <a:endParaRPr lang="en-AU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941699" y="6994284"/>
            <a:ext cx="1813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EVENT B: when light pulses reach ceiling of trains </a:t>
            </a:r>
            <a:r>
              <a:rPr lang="en-AU" sz="1200" dirty="0">
                <a:sym typeface="Wingdings" pitchFamily="2" charset="2"/>
              </a:rPr>
              <a:t> </a:t>
            </a:r>
            <a:r>
              <a:rPr lang="en-AU" sz="1200" dirty="0" err="1">
                <a:sym typeface="Wingdings" pitchFamily="2" charset="2"/>
              </a:rPr>
              <a:t>photodetectors</a:t>
            </a:r>
            <a:r>
              <a:rPr lang="en-AU" sz="1200" dirty="0">
                <a:sym typeface="Wingdings" pitchFamily="2" charset="2"/>
              </a:rPr>
              <a:t> switch  on</a:t>
            </a:r>
            <a:endParaRPr lang="en-AU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245083" y="229090"/>
            <a:ext cx="956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FF66CC"/>
                </a:solidFill>
              </a:rPr>
              <a:t>observer (2)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84127" y="6588823"/>
            <a:ext cx="185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train 1 recedes at speed   </a:t>
            </a:r>
            <a:r>
              <a:rPr lang="en-AU" sz="1200" i="1" dirty="0"/>
              <a:t>v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135442" y="5385420"/>
            <a:ext cx="0" cy="114545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716775" y="6513535"/>
            <a:ext cx="995326" cy="0"/>
          </a:xfrm>
          <a:prstGeom prst="line">
            <a:avLst/>
          </a:prstGeom>
          <a:ln w="19050">
            <a:solidFill>
              <a:srgbClr val="0000C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705548" y="5394118"/>
            <a:ext cx="0" cy="1145455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402931" y="4160616"/>
            <a:ext cx="627179" cy="627179"/>
            <a:chOff x="631371" y="8301279"/>
            <a:chExt cx="627179" cy="627179"/>
          </a:xfrm>
        </p:grpSpPr>
        <p:sp>
          <p:nvSpPr>
            <p:cNvPr id="30" name="Oval 29"/>
            <p:cNvSpPr/>
            <p:nvPr/>
          </p:nvSpPr>
          <p:spPr>
            <a:xfrm>
              <a:off x="631371" y="8301279"/>
              <a:ext cx="627179" cy="6271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cxnSp>
          <p:nvCxnSpPr>
            <p:cNvPr id="32" name="Straight Connector 31"/>
            <p:cNvCxnSpPr>
              <a:endCxn id="30" idx="0"/>
            </p:cNvCxnSpPr>
            <p:nvPr/>
          </p:nvCxnSpPr>
          <p:spPr>
            <a:xfrm flipV="1">
              <a:off x="944960" y="8301279"/>
              <a:ext cx="1" cy="31358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3908378" y="2909505"/>
            <a:ext cx="627179" cy="627179"/>
            <a:chOff x="631371" y="8301279"/>
            <a:chExt cx="627179" cy="627179"/>
          </a:xfrm>
        </p:grpSpPr>
        <p:sp>
          <p:nvSpPr>
            <p:cNvPr id="132" name="Oval 131"/>
            <p:cNvSpPr/>
            <p:nvPr/>
          </p:nvSpPr>
          <p:spPr>
            <a:xfrm>
              <a:off x="631371" y="8301279"/>
              <a:ext cx="627179" cy="6271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cxnSp>
          <p:nvCxnSpPr>
            <p:cNvPr id="133" name="Straight Connector 132"/>
            <p:cNvCxnSpPr>
              <a:endCxn id="132" idx="0"/>
            </p:cNvCxnSpPr>
            <p:nvPr/>
          </p:nvCxnSpPr>
          <p:spPr>
            <a:xfrm flipV="1">
              <a:off x="944960" y="8301279"/>
              <a:ext cx="1" cy="31358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4941699" y="4437123"/>
            <a:ext cx="184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observer(2):</a:t>
            </a:r>
          </a:p>
          <a:p>
            <a:r>
              <a:rPr lang="en-AU" sz="1200" dirty="0"/>
              <a:t>clock(2) measures  time  </a:t>
            </a:r>
            <a:r>
              <a:rPr lang="en-AU" sz="1200" i="1" dirty="0"/>
              <a:t>t</a:t>
            </a:r>
            <a:r>
              <a:rPr lang="en-AU" sz="1200" baseline="-25000" dirty="0"/>
              <a:t>2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773806" y="2876598"/>
            <a:ext cx="184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clock(1) measures  time  </a:t>
            </a:r>
            <a:r>
              <a:rPr lang="en-AU" sz="1200" i="1" dirty="0"/>
              <a:t>t</a:t>
            </a:r>
            <a:r>
              <a:rPr lang="en-AU" sz="1200" baseline="-25000" dirty="0"/>
              <a:t>1</a:t>
            </a:r>
          </a:p>
          <a:p>
            <a:r>
              <a:rPr lang="en-AU" sz="1200" i="1" dirty="0"/>
              <a:t>t</a:t>
            </a:r>
            <a:r>
              <a:rPr lang="en-AU" sz="1200" baseline="-25000" dirty="0"/>
              <a:t>1</a:t>
            </a:r>
            <a:r>
              <a:rPr lang="en-AU" sz="1200" dirty="0"/>
              <a:t> is the </a:t>
            </a:r>
            <a:r>
              <a:rPr lang="en-AU" sz="1200" b="1" dirty="0">
                <a:solidFill>
                  <a:srgbClr val="0000CC"/>
                </a:solidFill>
              </a:rPr>
              <a:t>proper time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112548" y="5497298"/>
            <a:ext cx="627179" cy="627179"/>
            <a:chOff x="5102082" y="5475484"/>
            <a:chExt cx="627179" cy="627179"/>
          </a:xfrm>
        </p:grpSpPr>
        <p:sp>
          <p:nvSpPr>
            <p:cNvPr id="136" name="Oval 135"/>
            <p:cNvSpPr/>
            <p:nvPr/>
          </p:nvSpPr>
          <p:spPr>
            <a:xfrm>
              <a:off x="5102082" y="5475484"/>
              <a:ext cx="627179" cy="627179"/>
            </a:xfrm>
            <a:prstGeom prst="ellipse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5419482" y="5480685"/>
              <a:ext cx="304800" cy="330203"/>
            </a:xfrm>
            <a:custGeom>
              <a:avLst/>
              <a:gdLst>
                <a:gd name="connsiteX0" fmla="*/ 0 w 304800"/>
                <a:gd name="connsiteY0" fmla="*/ 321945 h 321945"/>
                <a:gd name="connsiteX1" fmla="*/ 1905 w 304800"/>
                <a:gd name="connsiteY1" fmla="*/ 0 h 321945"/>
                <a:gd name="connsiteX2" fmla="*/ 116205 w 304800"/>
                <a:gd name="connsiteY2" fmla="*/ 19050 h 321945"/>
                <a:gd name="connsiteX3" fmla="*/ 220980 w 304800"/>
                <a:gd name="connsiteY3" fmla="*/ 87630 h 321945"/>
                <a:gd name="connsiteX4" fmla="*/ 268605 w 304800"/>
                <a:gd name="connsiteY4" fmla="*/ 158115 h 321945"/>
                <a:gd name="connsiteX5" fmla="*/ 293370 w 304800"/>
                <a:gd name="connsiteY5" fmla="*/ 219075 h 321945"/>
                <a:gd name="connsiteX6" fmla="*/ 304800 w 304800"/>
                <a:gd name="connsiteY6" fmla="*/ 297180 h 321945"/>
                <a:gd name="connsiteX7" fmla="*/ 0 w 304800"/>
                <a:gd name="connsiteY7" fmla="*/ 321945 h 32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800" h="321945">
                  <a:moveTo>
                    <a:pt x="0" y="321945"/>
                  </a:moveTo>
                  <a:lnTo>
                    <a:pt x="1905" y="0"/>
                  </a:lnTo>
                  <a:lnTo>
                    <a:pt x="116205" y="19050"/>
                  </a:lnTo>
                  <a:lnTo>
                    <a:pt x="220980" y="87630"/>
                  </a:lnTo>
                  <a:lnTo>
                    <a:pt x="268605" y="158115"/>
                  </a:lnTo>
                  <a:lnTo>
                    <a:pt x="293370" y="219075"/>
                  </a:lnTo>
                  <a:lnTo>
                    <a:pt x="304800" y="297180"/>
                  </a:lnTo>
                  <a:lnTo>
                    <a:pt x="0" y="321945"/>
                  </a:lnTo>
                  <a:close/>
                </a:path>
              </a:pathLst>
            </a:cu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</p:grpSp>
      <p:sp>
        <p:nvSpPr>
          <p:cNvPr id="139" name="Oval 138"/>
          <p:cNvSpPr/>
          <p:nvPr/>
        </p:nvSpPr>
        <p:spPr>
          <a:xfrm>
            <a:off x="2501855" y="7015475"/>
            <a:ext cx="627179" cy="627179"/>
          </a:xfrm>
          <a:prstGeom prst="ellipse">
            <a:avLst/>
          </a:prstGeom>
          <a:noFill/>
          <a:ln>
            <a:solidFill>
              <a:srgbClr val="FF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43" name="Freeform 42"/>
          <p:cNvSpPr/>
          <p:nvPr/>
        </p:nvSpPr>
        <p:spPr>
          <a:xfrm>
            <a:off x="2810241" y="7024802"/>
            <a:ext cx="310515" cy="487680"/>
          </a:xfrm>
          <a:custGeom>
            <a:avLst/>
            <a:gdLst>
              <a:gd name="connsiteX0" fmla="*/ 0 w 310515"/>
              <a:gd name="connsiteY0" fmla="*/ 0 h 487680"/>
              <a:gd name="connsiteX1" fmla="*/ 0 w 310515"/>
              <a:gd name="connsiteY1" fmla="*/ 320040 h 487680"/>
              <a:gd name="connsiteX2" fmla="*/ 241935 w 310515"/>
              <a:gd name="connsiteY2" fmla="*/ 487680 h 487680"/>
              <a:gd name="connsiteX3" fmla="*/ 278130 w 310515"/>
              <a:gd name="connsiteY3" fmla="*/ 436245 h 487680"/>
              <a:gd name="connsiteX4" fmla="*/ 306705 w 310515"/>
              <a:gd name="connsiteY4" fmla="*/ 363855 h 487680"/>
              <a:gd name="connsiteX5" fmla="*/ 310515 w 310515"/>
              <a:gd name="connsiteY5" fmla="*/ 285750 h 487680"/>
              <a:gd name="connsiteX6" fmla="*/ 297180 w 310515"/>
              <a:gd name="connsiteY6" fmla="*/ 203835 h 487680"/>
              <a:gd name="connsiteX7" fmla="*/ 262890 w 310515"/>
              <a:gd name="connsiteY7" fmla="*/ 139065 h 487680"/>
              <a:gd name="connsiteX8" fmla="*/ 234315 w 310515"/>
              <a:gd name="connsiteY8" fmla="*/ 102870 h 487680"/>
              <a:gd name="connsiteX9" fmla="*/ 190500 w 310515"/>
              <a:gd name="connsiteY9" fmla="*/ 53340 h 487680"/>
              <a:gd name="connsiteX10" fmla="*/ 104775 w 310515"/>
              <a:gd name="connsiteY10" fmla="*/ 17145 h 487680"/>
              <a:gd name="connsiteX11" fmla="*/ 0 w 310515"/>
              <a:gd name="connsiteY11" fmla="*/ 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0515" h="487680">
                <a:moveTo>
                  <a:pt x="0" y="0"/>
                </a:moveTo>
                <a:lnTo>
                  <a:pt x="0" y="320040"/>
                </a:lnTo>
                <a:lnTo>
                  <a:pt x="241935" y="487680"/>
                </a:lnTo>
                <a:lnTo>
                  <a:pt x="278130" y="436245"/>
                </a:lnTo>
                <a:lnTo>
                  <a:pt x="306705" y="363855"/>
                </a:lnTo>
                <a:lnTo>
                  <a:pt x="310515" y="285750"/>
                </a:lnTo>
                <a:lnTo>
                  <a:pt x="297180" y="203835"/>
                </a:lnTo>
                <a:lnTo>
                  <a:pt x="262890" y="139065"/>
                </a:lnTo>
                <a:lnTo>
                  <a:pt x="234315" y="102870"/>
                </a:lnTo>
                <a:lnTo>
                  <a:pt x="190500" y="53340"/>
                </a:lnTo>
                <a:lnTo>
                  <a:pt x="104775" y="17145"/>
                </a:lnTo>
                <a:lnTo>
                  <a:pt x="0" y="0"/>
                </a:lnTo>
                <a:close/>
              </a:path>
            </a:pathLst>
          </a:custGeom>
          <a:solidFill>
            <a:srgbClr val="FF66CC"/>
          </a:solidFill>
          <a:ln>
            <a:solidFill>
              <a:srgbClr val="FF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44" name="TextBox 43"/>
          <p:cNvSpPr txBox="1"/>
          <p:nvPr/>
        </p:nvSpPr>
        <p:spPr>
          <a:xfrm>
            <a:off x="4806356" y="5810888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/>
              <a:t>t</a:t>
            </a:r>
            <a:r>
              <a:rPr lang="en-AU" sz="1200" baseline="-25000" dirty="0"/>
              <a:t>1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043694" y="712238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/>
              <a:t>t</a:t>
            </a:r>
            <a:r>
              <a:rPr lang="en-AU" sz="1200" baseline="-25000" dirty="0"/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2797924" y="578721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/>
              <a:t>y</a:t>
            </a:r>
          </a:p>
        </p:txBody>
      </p:sp>
      <p:sp>
        <p:nvSpPr>
          <p:cNvPr id="142" name="TextBox 141"/>
          <p:cNvSpPr txBox="1"/>
          <p:nvPr/>
        </p:nvSpPr>
        <p:spPr>
          <a:xfrm flipH="1">
            <a:off x="2320157" y="58183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/>
              <a:t>d</a:t>
            </a:r>
          </a:p>
        </p:txBody>
      </p:sp>
      <p:sp>
        <p:nvSpPr>
          <p:cNvPr id="143" name="TextBox 142"/>
          <p:cNvSpPr txBox="1"/>
          <p:nvPr/>
        </p:nvSpPr>
        <p:spPr>
          <a:xfrm flipH="1">
            <a:off x="2073370" y="6484678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/>
              <a:t>x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348725"/>
              </p:ext>
            </p:extLst>
          </p:nvPr>
        </p:nvGraphicFramePr>
        <p:xfrm>
          <a:off x="358775" y="7824787"/>
          <a:ext cx="2012362" cy="1526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6" imgW="1523880" imgH="1155600" progId="Equation.DSMT4">
                  <p:embed/>
                </p:oleObj>
              </mc:Choice>
              <mc:Fallback>
                <p:oleObj name="Equation" r:id="rId6" imgW="1523880" imgH="11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8775" y="7824787"/>
                        <a:ext cx="2012362" cy="15260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2213405" y="8800069"/>
            <a:ext cx="1931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0000CC"/>
                </a:solidFill>
              </a:rPr>
              <a:t>Time dilation effect:  </a:t>
            </a:r>
            <a:r>
              <a:rPr lang="en-AU" sz="1200" b="1" i="1" dirty="0">
                <a:solidFill>
                  <a:srgbClr val="0000CC"/>
                </a:solidFill>
              </a:rPr>
              <a:t>t</a:t>
            </a:r>
            <a:r>
              <a:rPr lang="en-AU" sz="1200" b="1" baseline="-25000" dirty="0">
                <a:solidFill>
                  <a:srgbClr val="0000CC"/>
                </a:solidFill>
              </a:rPr>
              <a:t>2</a:t>
            </a:r>
            <a:r>
              <a:rPr lang="en-AU" sz="1200" b="1" dirty="0">
                <a:solidFill>
                  <a:srgbClr val="0000CC"/>
                </a:solidFill>
              </a:rPr>
              <a:t> &gt;  </a:t>
            </a:r>
            <a:r>
              <a:rPr lang="en-AU" sz="1200" b="1" i="1" dirty="0">
                <a:solidFill>
                  <a:srgbClr val="0000CC"/>
                </a:solidFill>
              </a:rPr>
              <a:t>t</a:t>
            </a:r>
            <a:r>
              <a:rPr lang="en-AU" sz="1200" b="1" baseline="-25000" dirty="0">
                <a:solidFill>
                  <a:srgbClr val="0000CC"/>
                </a:solidFill>
              </a:rPr>
              <a:t>2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254578" y="632842"/>
            <a:ext cx="682167" cy="0"/>
          </a:xfrm>
          <a:prstGeom prst="straightConnector1">
            <a:avLst/>
          </a:prstGeom>
          <a:ln w="28575">
            <a:solidFill>
              <a:srgbClr val="FF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61213" y="671597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/>
              <a:t>v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991487" y="3398184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/>
              <a:t>v</a:t>
            </a:r>
          </a:p>
        </p:txBody>
      </p:sp>
      <p:cxnSp>
        <p:nvCxnSpPr>
          <p:cNvPr id="48" name="Straight Connector 47"/>
          <p:cNvCxnSpPr>
            <a:stCxn id="109" idx="0"/>
          </p:cNvCxnSpPr>
          <p:nvPr/>
        </p:nvCxnSpPr>
        <p:spPr>
          <a:xfrm flipH="1">
            <a:off x="3448433" y="5508663"/>
            <a:ext cx="1087382" cy="107583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98486" y="5357194"/>
            <a:ext cx="1029838" cy="114545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81279" y="5433586"/>
            <a:ext cx="1740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rgbClr val="FF66CC"/>
                </a:solidFill>
              </a:rPr>
              <a:t>Observer(2):</a:t>
            </a:r>
          </a:p>
          <a:p>
            <a:r>
              <a:rPr lang="en-AU" sz="1200" dirty="0"/>
              <a:t>in a time interval </a:t>
            </a:r>
            <a:r>
              <a:rPr lang="en-AU" sz="1200" i="1" dirty="0"/>
              <a:t>t</a:t>
            </a:r>
            <a:r>
              <a:rPr lang="en-AU" sz="1200" baseline="-25000" dirty="0"/>
              <a:t>2</a:t>
            </a:r>
          </a:p>
          <a:p>
            <a:r>
              <a:rPr lang="en-AU" sz="1200" dirty="0"/>
              <a:t>light travels  distance  </a:t>
            </a:r>
            <a:r>
              <a:rPr lang="en-AU" sz="1200" i="1" dirty="0"/>
              <a:t>d (</a:t>
            </a:r>
            <a:r>
              <a:rPr lang="en-AU" sz="1200" dirty="0"/>
              <a:t> components</a:t>
            </a:r>
            <a:r>
              <a:rPr lang="en-AU" sz="1200" i="1" dirty="0"/>
              <a:t> x </a:t>
            </a:r>
            <a:r>
              <a:rPr lang="en-AU" sz="1200" dirty="0"/>
              <a:t>and</a:t>
            </a:r>
            <a:r>
              <a:rPr lang="en-AU" sz="1200" i="1" dirty="0"/>
              <a:t> y</a:t>
            </a:r>
            <a:r>
              <a:rPr lang="en-AU" sz="1200" dirty="0"/>
              <a:t>) at speed </a:t>
            </a:r>
            <a:r>
              <a:rPr lang="en-AU" sz="1200" i="1" dirty="0"/>
              <a:t>c</a:t>
            </a:r>
            <a:endParaRPr lang="en-AU" sz="1200" i="1" baseline="-25000" dirty="0"/>
          </a:p>
          <a:p>
            <a:endParaRPr lang="en-AU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21135" y="7482395"/>
            <a:ext cx="1733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FF66CC"/>
                </a:solidFill>
              </a:rPr>
              <a:t>Observer(2) calculations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50346" y="5404133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 </a:t>
            </a:r>
            <a:r>
              <a:rPr lang="en-AU" sz="1200" i="1" dirty="0"/>
              <a:t>y</a:t>
            </a:r>
            <a:r>
              <a:rPr lang="en-AU" sz="1200" dirty="0"/>
              <a:t> = </a:t>
            </a:r>
            <a:r>
              <a:rPr lang="en-AU" sz="1200" i="1" dirty="0"/>
              <a:t>c</a:t>
            </a:r>
            <a:r>
              <a:rPr lang="en-AU" sz="1200" dirty="0"/>
              <a:t> </a:t>
            </a:r>
            <a:r>
              <a:rPr lang="en-AU" sz="1200" i="1" dirty="0"/>
              <a:t>t</a:t>
            </a:r>
            <a:r>
              <a:rPr lang="en-AU" sz="1200" baseline="-25000" dirty="0"/>
              <a:t>1</a:t>
            </a:r>
            <a:r>
              <a:rPr lang="en-A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521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images light puls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" r="65667"/>
          <a:stretch/>
        </p:blipFill>
        <p:spPr bwMode="auto">
          <a:xfrm>
            <a:off x="217170" y="3875088"/>
            <a:ext cx="2137410" cy="215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21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309</Words>
  <Application>Microsoft Office PowerPoint</Application>
  <PresentationFormat>A4 Paper (210x297 mm)</PresentationFormat>
  <Paragraphs>73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Ian Cooper</cp:lastModifiedBy>
  <cp:revision>22</cp:revision>
  <dcterms:created xsi:type="dcterms:W3CDTF">2012-11-07T18:59:30Z</dcterms:created>
  <dcterms:modified xsi:type="dcterms:W3CDTF">2017-09-04T09:59:57Z</dcterms:modified>
</cp:coreProperties>
</file>