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F465-4637-4694-850C-4020F1DD9871}" type="datetimeFigureOut">
              <a:rPr lang="en-US" smtClean="0"/>
              <a:t>9/30/2017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FCBEFD-C840-45E9-B570-11836F4123DF}" type="slidenum">
              <a:rPr lang="en-US" smtClean="0"/>
              <a:t>‹#›</a:t>
            </a:fld>
            <a:endParaRPr lang="en-US"/>
          </a:p>
        </p:txBody>
      </p:sp>
    </p:spTree>
    <p:extLst>
      <p:ext uri="{BB962C8B-B14F-4D97-AF65-F5344CB8AC3E}">
        <p14:creationId xmlns:p14="http://schemas.microsoft.com/office/powerpoint/2010/main" val="184791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127" charset="0"/>
              <a:ea typeface="ヒラギノ角ゴ Pro W3" pitchFamily="127" charset="-128"/>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fld id="{71FE6251-5CF8-4898-9E85-CE9346CC647D}" type="slidenum">
              <a:rPr lang="en-US" altLang="en-US" sz="1200"/>
              <a:pPr/>
              <a:t>14</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38873A-437B-4F08-918C-35A92AB66354}"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404566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8873A-437B-4F08-918C-35A92AB66354}"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150602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8873A-437B-4F08-918C-35A92AB66354}"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312154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334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endParaRPr lang="en-US" altLang="en-US">
              <a:ea typeface="MS PGothic" pitchFamily="34" charset="-128"/>
            </a:endParaRPr>
          </a:p>
        </p:txBody>
      </p:sp>
      <p:sp>
        <p:nvSpPr>
          <p:cNvPr id="7" name="Content Placeholder 6"/>
          <p:cNvSpPr>
            <a:spLocks noGrp="1"/>
          </p:cNvSpPr>
          <p:nvPr>
            <p:ph sz="quarter" idx="10"/>
          </p:nvPr>
        </p:nvSpPr>
        <p:spPr>
          <a:xfrm>
            <a:off x="1295400" y="16764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42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8873A-437B-4F08-918C-35A92AB66354}"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210316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8873A-437B-4F08-918C-35A92AB66354}"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177985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8873A-437B-4F08-918C-35A92AB66354}"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334671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38873A-437B-4F08-918C-35A92AB66354}" type="datetimeFigureOut">
              <a:rPr lang="en-US" smtClean="0"/>
              <a:t>9/30/2017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11597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38873A-437B-4F08-918C-35A92AB66354}" type="datetimeFigureOut">
              <a:rPr lang="en-US" smtClean="0"/>
              <a:t>9/30/2017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11434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8873A-437B-4F08-918C-35A92AB66354}" type="datetimeFigureOut">
              <a:rPr lang="en-US" smtClean="0"/>
              <a:t>9/30/2017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33604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8873A-437B-4F08-918C-35A92AB66354}"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275249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8873A-437B-4F08-918C-35A92AB66354}"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5937-82B5-42C2-8B78-F6CD89011820}" type="slidenum">
              <a:rPr lang="en-US" smtClean="0"/>
              <a:t>‹#›</a:t>
            </a:fld>
            <a:endParaRPr lang="en-US"/>
          </a:p>
        </p:txBody>
      </p:sp>
    </p:spTree>
    <p:extLst>
      <p:ext uri="{BB962C8B-B14F-4D97-AF65-F5344CB8AC3E}">
        <p14:creationId xmlns:p14="http://schemas.microsoft.com/office/powerpoint/2010/main" val="115485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8873A-437B-4F08-918C-35A92AB66354}" type="datetimeFigureOut">
              <a:rPr lang="en-US" smtClean="0"/>
              <a:t>9/30/2017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A5937-82B5-42C2-8B78-F6CD89011820}" type="slidenum">
              <a:rPr lang="en-US" smtClean="0"/>
              <a:t>‹#›</a:t>
            </a:fld>
            <a:endParaRPr lang="en-US"/>
          </a:p>
        </p:txBody>
      </p:sp>
    </p:spTree>
    <p:extLst>
      <p:ext uri="{BB962C8B-B14F-4D97-AF65-F5344CB8AC3E}">
        <p14:creationId xmlns:p14="http://schemas.microsoft.com/office/powerpoint/2010/main" val="371250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685800" y="1600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pPr algn="ctr" eaLnBrk="1" hangingPunct="1"/>
            <a:endParaRPr lang="en-US" altLang="en-US" sz="3000">
              <a:solidFill>
                <a:schemeClr val="tx2"/>
              </a:solidFill>
              <a:latin typeface="Arial" pitchFamily="34" charset="0"/>
              <a:ea typeface="MS PGothic" pitchFamily="34" charset="-128"/>
            </a:endParaRPr>
          </a:p>
        </p:txBody>
      </p:sp>
      <p:sp>
        <p:nvSpPr>
          <p:cNvPr id="3075" name="Rectangle 3"/>
          <p:cNvSpPr>
            <a:spLocks noChangeArrowheads="1"/>
          </p:cNvSpPr>
          <p:nvPr/>
        </p:nvSpPr>
        <p:spPr bwMode="auto">
          <a:xfrm>
            <a:off x="5105400" y="5410200"/>
            <a:ext cx="403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pPr algn="ctr" eaLnBrk="1" hangingPunct="1">
              <a:lnSpc>
                <a:spcPct val="80000"/>
              </a:lnSpc>
              <a:spcBef>
                <a:spcPct val="20000"/>
              </a:spcBef>
            </a:pPr>
            <a:endParaRPr lang="en-US" altLang="en-US" sz="2100">
              <a:latin typeface="Arial" pitchFamily="34" charset="0"/>
            </a:endParaRPr>
          </a:p>
          <a:p>
            <a:pPr algn="ctr" eaLnBrk="1" hangingPunct="1">
              <a:lnSpc>
                <a:spcPct val="80000"/>
              </a:lnSpc>
              <a:spcBef>
                <a:spcPct val="20000"/>
              </a:spcBef>
            </a:pPr>
            <a:r>
              <a:rPr lang="en-US" altLang="en-US" sz="2100">
                <a:latin typeface="Arial" pitchFamily="34" charset="0"/>
              </a:rPr>
              <a:t>Christian Madu, Ph.D.</a:t>
            </a:r>
          </a:p>
          <a:p>
            <a:pPr algn="ctr" eaLnBrk="1" hangingPunct="1">
              <a:lnSpc>
                <a:spcPct val="80000"/>
              </a:lnSpc>
              <a:spcBef>
                <a:spcPct val="20000"/>
              </a:spcBef>
            </a:pPr>
            <a:r>
              <a:rPr lang="en-US" altLang="en-US" sz="2100">
                <a:latin typeface="Arial" pitchFamily="34" charset="0"/>
              </a:rPr>
              <a:t>Collin College</a:t>
            </a:r>
            <a:endParaRPr lang="en-US" altLang="en-US" sz="2500" b="1">
              <a:latin typeface="Arial" pitchFamily="34" charset="0"/>
            </a:endParaRPr>
          </a:p>
        </p:txBody>
      </p:sp>
      <p:pic>
        <p:nvPicPr>
          <p:cNvPr id="3076" name="Picture 4" descr="80924Tro3e_ec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85775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5105400" y="7000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800" dirty="0">
                <a:solidFill>
                  <a:srgbClr val="000000"/>
                </a:solidFill>
                <a:latin typeface="Arial"/>
                <a:ea typeface="ＭＳ Ｐゴシック" charset="0"/>
              </a:rPr>
              <a:t>Lecture Presentation</a:t>
            </a:r>
          </a:p>
        </p:txBody>
      </p:sp>
      <p:sp>
        <p:nvSpPr>
          <p:cNvPr id="3078" name="Title 1"/>
          <p:cNvSpPr>
            <a:spLocks noGrp="1"/>
          </p:cNvSpPr>
          <p:nvPr/>
        </p:nvSpPr>
        <p:spPr bwMode="auto">
          <a:xfrm>
            <a:off x="5105400" y="1676400"/>
            <a:ext cx="4038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pPr algn="ctr"/>
            <a:r>
              <a:rPr lang="en-US" altLang="en-US" sz="3400" b="1" dirty="0">
                <a:latin typeface="Arial" pitchFamily="34" charset="0"/>
              </a:rPr>
              <a:t>Chapter 2-2</a:t>
            </a:r>
            <a:br>
              <a:rPr lang="en-US" altLang="en-US" sz="3400" b="1" dirty="0">
                <a:latin typeface="Arial" pitchFamily="34" charset="0"/>
              </a:rPr>
            </a:br>
            <a:br>
              <a:rPr lang="en-US" altLang="en-US" sz="3400" b="1" dirty="0">
                <a:latin typeface="Arial" pitchFamily="34" charset="0"/>
              </a:rPr>
            </a:br>
            <a:r>
              <a:rPr lang="en-US" altLang="en-US" sz="3400" b="1" dirty="0">
                <a:latin typeface="Arial" pitchFamily="34" charset="0"/>
              </a:rPr>
              <a:t>Atoms and Elements</a:t>
            </a:r>
            <a:endParaRPr lang="en-US" altLang="en-US" sz="3400" dirty="0">
              <a:latin typeface="Arial" pitchFamily="34" charset="0"/>
            </a:endParaRPr>
          </a:p>
        </p:txBody>
      </p:sp>
    </p:spTree>
    <p:extLst>
      <p:ext uri="{BB962C8B-B14F-4D97-AF65-F5344CB8AC3E}">
        <p14:creationId xmlns:p14="http://schemas.microsoft.com/office/powerpoint/2010/main" val="29177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Rutherford’</a:t>
            </a:r>
            <a:r>
              <a:rPr lang="en-US" altLang="ja-JP">
                <a:solidFill>
                  <a:srgbClr val="ED6B06"/>
                </a:solidFill>
                <a:ea typeface="ヒラギノ角ゴ Pro W3" pitchFamily="127" charset="-128"/>
                <a:cs typeface="Arial" pitchFamily="34" charset="0"/>
              </a:rPr>
              <a:t>s Gold Foil Experiment</a:t>
            </a:r>
            <a:endParaRPr lang="en-US" altLang="en-US">
              <a:solidFill>
                <a:srgbClr val="ED6B06"/>
              </a:solidFill>
              <a:ea typeface="ヒラギノ角ゴ Pro W3" pitchFamily="127" charset="-128"/>
              <a:cs typeface="Arial" pitchFamily="34" charset="0"/>
            </a:endParaRPr>
          </a:p>
        </p:txBody>
      </p:sp>
      <p:sp>
        <p:nvSpPr>
          <p:cNvPr id="30723" name="Content Placeholder 2"/>
          <p:cNvSpPr>
            <a:spLocks noGrp="1"/>
          </p:cNvSpPr>
          <p:nvPr>
            <p:ph idx="1"/>
          </p:nvPr>
        </p:nvSpPr>
        <p:spPr>
          <a:xfrm>
            <a:off x="365125" y="1141413"/>
            <a:ext cx="8229600" cy="4130675"/>
          </a:xfrm>
        </p:spPr>
        <p:txBody>
          <a:bodyPr/>
          <a:lstStyle/>
          <a:p>
            <a:r>
              <a:rPr lang="en-US" altLang="en-US">
                <a:ea typeface="ヒラギノ角ゴ Pro W3" pitchFamily="127" charset="-128"/>
              </a:rPr>
              <a:t>In 1909, Ernest Rutherford (1871–1937), who had worked under Thomson and subscribed to his plum-pudding model, performed an experiment in an attempt to confirm Thomson’</a:t>
            </a:r>
            <a:r>
              <a:rPr lang="en-US" altLang="ja-JP">
                <a:ea typeface="ヒラギノ角ゴ Pro W3" pitchFamily="127" charset="-128"/>
              </a:rPr>
              <a:t>s model.</a:t>
            </a:r>
          </a:p>
          <a:p>
            <a:r>
              <a:rPr lang="en-US" altLang="en-US">
                <a:ea typeface="ヒラギノ角ゴ Pro W3" pitchFamily="127" charset="-128"/>
              </a:rPr>
              <a:t>In the experiment, Rutherford directed the positively charged particles at an ultra thin sheet of gold foil.</a:t>
            </a:r>
          </a:p>
        </p:txBody>
      </p:sp>
    </p:spTree>
    <p:extLst>
      <p:ext uri="{BB962C8B-B14F-4D97-AF65-F5344CB8AC3E}">
        <p14:creationId xmlns:p14="http://schemas.microsoft.com/office/powerpoint/2010/main" val="33071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Rutherford’</a:t>
            </a:r>
            <a:r>
              <a:rPr lang="en-US" altLang="ja-JP">
                <a:solidFill>
                  <a:srgbClr val="ED6B06"/>
                </a:solidFill>
                <a:ea typeface="ヒラギノ角ゴ Pro W3" pitchFamily="127" charset="-128"/>
                <a:cs typeface="Arial" pitchFamily="34" charset="0"/>
              </a:rPr>
              <a:t>s Gold Foil Experiment</a:t>
            </a:r>
            <a:endParaRPr lang="en-US" altLang="en-US">
              <a:solidFill>
                <a:srgbClr val="ED6B06"/>
              </a:solidFill>
              <a:ea typeface="ヒラギノ角ゴ Pro W3" pitchFamily="127" charset="-128"/>
              <a:cs typeface="Arial" pitchFamily="34" charset="0"/>
            </a:endParaRPr>
          </a:p>
        </p:txBody>
      </p:sp>
      <p:pic>
        <p:nvPicPr>
          <p:cNvPr id="31747" name="Picture 5" descr="Z:\50627 IRDVD Tro Chemistry A Molecular Approach\Working Files 50627\JPEG 50627\ch02\02_06_Figure.jpg"/>
          <p:cNvPicPr>
            <a:picLocks noChangeAspect="1" noChangeArrowheads="1"/>
          </p:cNvPicPr>
          <p:nvPr/>
        </p:nvPicPr>
        <p:blipFill>
          <a:blip r:embed="rId2">
            <a:extLst>
              <a:ext uri="{28A0092B-C50C-407E-A947-70E740481C1C}">
                <a14:useLocalDpi xmlns:a14="http://schemas.microsoft.com/office/drawing/2010/main" val="0"/>
              </a:ext>
            </a:extLst>
          </a:blip>
          <a:srcRect b="2699"/>
          <a:stretch>
            <a:fillRect/>
          </a:stretch>
        </p:blipFill>
        <p:spPr bwMode="auto">
          <a:xfrm>
            <a:off x="647700" y="809625"/>
            <a:ext cx="78486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21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Rutherford’</a:t>
            </a:r>
            <a:r>
              <a:rPr lang="en-US" altLang="ja-JP">
                <a:solidFill>
                  <a:srgbClr val="ED6B06"/>
                </a:solidFill>
                <a:ea typeface="ヒラギノ角ゴ Pro W3" pitchFamily="127" charset="-128"/>
                <a:cs typeface="Arial" pitchFamily="34" charset="0"/>
              </a:rPr>
              <a:t>s Gold Foil Experiment</a:t>
            </a:r>
            <a:endParaRPr lang="en-US" altLang="en-US">
              <a:solidFill>
                <a:srgbClr val="ED6B06"/>
              </a:solidFill>
              <a:ea typeface="ヒラギノ角ゴ Pro W3" pitchFamily="127" charset="-128"/>
              <a:cs typeface="Arial" pitchFamily="34" charset="0"/>
            </a:endParaRPr>
          </a:p>
        </p:txBody>
      </p:sp>
      <p:sp>
        <p:nvSpPr>
          <p:cNvPr id="32771" name="Content Placeholder 2"/>
          <p:cNvSpPr>
            <a:spLocks noGrp="1"/>
          </p:cNvSpPr>
          <p:nvPr>
            <p:ph idx="1"/>
          </p:nvPr>
        </p:nvSpPr>
        <p:spPr>
          <a:xfrm>
            <a:off x="381000" y="914400"/>
            <a:ext cx="8474075" cy="5705475"/>
          </a:xfrm>
        </p:spPr>
        <p:txBody>
          <a:bodyPr/>
          <a:lstStyle/>
          <a:p>
            <a:r>
              <a:rPr lang="en-US" altLang="en-US">
                <a:ea typeface="ヒラギノ角ゴ Pro W3" pitchFamily="127" charset="-128"/>
              </a:rPr>
              <a:t>The Rutherford experiment gave an unexpected result. A majority of the particles did pass directly through the foil, but some particles were deflected, and some (approximately 1 in 20,000) even bounced back. </a:t>
            </a:r>
          </a:p>
          <a:p>
            <a:pPr>
              <a:buFontTx/>
              <a:buNone/>
            </a:pPr>
            <a:endParaRPr lang="en-US" altLang="en-US">
              <a:ea typeface="ヒラギノ角ゴ Pro W3" pitchFamily="127" charset="-128"/>
            </a:endParaRPr>
          </a:p>
          <a:p>
            <a:r>
              <a:rPr lang="en-US" altLang="en-US">
                <a:ea typeface="ヒラギノ角ゴ Pro W3" pitchFamily="127" charset="-128"/>
              </a:rPr>
              <a:t>Rutherford created a new model—a modern version of which is shown in Figure 2.7 alongside the plum-pudding model—to explain his results.</a:t>
            </a:r>
          </a:p>
        </p:txBody>
      </p:sp>
    </p:spTree>
    <p:extLst>
      <p:ext uri="{BB962C8B-B14F-4D97-AF65-F5344CB8AC3E}">
        <p14:creationId xmlns:p14="http://schemas.microsoft.com/office/powerpoint/2010/main" val="154574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Rutherford’</a:t>
            </a:r>
            <a:r>
              <a:rPr lang="en-US" altLang="ja-JP">
                <a:solidFill>
                  <a:srgbClr val="ED6B06"/>
                </a:solidFill>
                <a:ea typeface="ヒラギノ角ゴ Pro W3" pitchFamily="127" charset="-128"/>
                <a:cs typeface="Arial" pitchFamily="34" charset="0"/>
              </a:rPr>
              <a:t>s Gold Foil Experiment</a:t>
            </a:r>
            <a:endParaRPr lang="en-US" altLang="en-US">
              <a:solidFill>
                <a:srgbClr val="ED6B06"/>
              </a:solidFill>
              <a:ea typeface="ヒラギノ角ゴ Pro W3" pitchFamily="127" charset="-128"/>
              <a:cs typeface="Arial" pitchFamily="34" charset="0"/>
            </a:endParaRPr>
          </a:p>
        </p:txBody>
      </p:sp>
      <p:sp>
        <p:nvSpPr>
          <p:cNvPr id="33795" name="Content Placeholder 2"/>
          <p:cNvSpPr>
            <a:spLocks noGrp="1"/>
          </p:cNvSpPr>
          <p:nvPr>
            <p:ph idx="1"/>
          </p:nvPr>
        </p:nvSpPr>
        <p:spPr>
          <a:xfrm>
            <a:off x="304800" y="3657600"/>
            <a:ext cx="8229600" cy="2652713"/>
          </a:xfrm>
        </p:spPr>
        <p:txBody>
          <a:bodyPr/>
          <a:lstStyle/>
          <a:p>
            <a:endParaRPr lang="en-US" altLang="en-US" b="1">
              <a:ea typeface="ヒラギノ角ゴ Pro W3" pitchFamily="127" charset="-128"/>
            </a:endParaRPr>
          </a:p>
          <a:p>
            <a:r>
              <a:rPr lang="en-US" altLang="en-US">
                <a:ea typeface="ヒラギノ角ゴ Pro W3" pitchFamily="127" charset="-128"/>
              </a:rPr>
              <a:t>He concluded that matter must not be as uniform as it appears. It must contain large regions of empty space dotted with small regions of very dense matter. </a:t>
            </a:r>
          </a:p>
        </p:txBody>
      </p:sp>
      <p:pic>
        <p:nvPicPr>
          <p:cNvPr id="33796" name="Picture 6" descr="Z:\50627 IRDVD Tro Chemistry A Molecular Approach\Working Files 50627\JPEG 50627\ch02\02_07_Figure.jpg"/>
          <p:cNvPicPr>
            <a:picLocks noChangeAspect="1" noChangeArrowheads="1"/>
          </p:cNvPicPr>
          <p:nvPr/>
        </p:nvPicPr>
        <p:blipFill>
          <a:blip r:embed="rId2">
            <a:extLst>
              <a:ext uri="{28A0092B-C50C-407E-A947-70E740481C1C}">
                <a14:useLocalDpi xmlns:a14="http://schemas.microsoft.com/office/drawing/2010/main" val="0"/>
              </a:ext>
            </a:extLst>
          </a:blip>
          <a:srcRect b="4326"/>
          <a:stretch>
            <a:fillRect/>
          </a:stretch>
        </p:blipFill>
        <p:spPr bwMode="auto">
          <a:xfrm>
            <a:off x="352425" y="549275"/>
            <a:ext cx="853440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44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Rutherford’</a:t>
            </a:r>
            <a:r>
              <a:rPr lang="en-US" altLang="ja-JP">
                <a:solidFill>
                  <a:srgbClr val="ED6B06"/>
                </a:solidFill>
                <a:ea typeface="ヒラギノ角ゴ Pro W3" pitchFamily="127" charset="-128"/>
                <a:cs typeface="Arial" pitchFamily="34" charset="0"/>
              </a:rPr>
              <a:t>s Gold Foil Experiment</a:t>
            </a:r>
            <a:endParaRPr lang="en-US" altLang="en-US">
              <a:solidFill>
                <a:srgbClr val="ED6B06"/>
              </a:solidFill>
              <a:ea typeface="ヒラギノ角ゴ Pro W3" pitchFamily="127" charset="-128"/>
              <a:cs typeface="Arial" pitchFamily="34" charset="0"/>
            </a:endParaRPr>
          </a:p>
        </p:txBody>
      </p:sp>
      <p:sp>
        <p:nvSpPr>
          <p:cNvPr id="34819" name="Content Placeholder 2"/>
          <p:cNvSpPr>
            <a:spLocks noGrp="1"/>
          </p:cNvSpPr>
          <p:nvPr>
            <p:ph idx="1"/>
          </p:nvPr>
        </p:nvSpPr>
        <p:spPr>
          <a:xfrm>
            <a:off x="457200" y="609600"/>
            <a:ext cx="8275638" cy="5854700"/>
          </a:xfrm>
        </p:spPr>
        <p:txBody>
          <a:bodyPr/>
          <a:lstStyle/>
          <a:p>
            <a:r>
              <a:rPr lang="en-US" altLang="en-US">
                <a:ea typeface="ヒラギノ角ゴ Pro W3" pitchFamily="127" charset="-128"/>
              </a:rPr>
              <a:t>Building on this idea, he proposed the </a:t>
            </a:r>
            <a:r>
              <a:rPr lang="en-US" altLang="en-US" b="1">
                <a:ea typeface="ヒラギノ角ゴ Pro W3" pitchFamily="127" charset="-128"/>
              </a:rPr>
              <a:t>nuclear theory</a:t>
            </a:r>
            <a:r>
              <a:rPr lang="en-US" altLang="en-US">
                <a:ea typeface="ヒラギノ角ゴ Pro W3" pitchFamily="127" charset="-128"/>
              </a:rPr>
              <a:t> of the atom, with three basic parts:</a:t>
            </a:r>
          </a:p>
          <a:p>
            <a:pPr lvl="2">
              <a:buFontTx/>
              <a:buNone/>
            </a:pPr>
            <a:r>
              <a:rPr lang="en-US" altLang="en-US" b="1">
                <a:ea typeface="ヒラギノ角ゴ Pro W3" pitchFamily="127" charset="-128"/>
              </a:rPr>
              <a:t>1.	</a:t>
            </a:r>
            <a:r>
              <a:rPr lang="en-US" altLang="en-US">
                <a:ea typeface="ヒラギノ角ゴ Pro W3" pitchFamily="127" charset="-128"/>
              </a:rPr>
              <a:t>Most of the atom’</a:t>
            </a:r>
            <a:r>
              <a:rPr lang="en-US" altLang="ja-JP">
                <a:ea typeface="ヒラギノ角ゴ Pro W3" pitchFamily="127" charset="-128"/>
              </a:rPr>
              <a:t>s mass and all of its positive 	charge are contained in a small core called a 	</a:t>
            </a:r>
            <a:r>
              <a:rPr lang="en-US" altLang="ja-JP" b="1">
                <a:ea typeface="ヒラギノ角ゴ Pro W3" pitchFamily="127" charset="-128"/>
              </a:rPr>
              <a:t>nucleus</a:t>
            </a:r>
            <a:r>
              <a:rPr lang="en-US" altLang="ja-JP">
                <a:ea typeface="ヒラギノ角ゴ Pro W3" pitchFamily="127" charset="-128"/>
              </a:rPr>
              <a:t>. </a:t>
            </a:r>
          </a:p>
          <a:p>
            <a:pPr lvl="2">
              <a:buFontTx/>
              <a:buNone/>
            </a:pPr>
            <a:r>
              <a:rPr lang="en-US" altLang="en-US" b="1">
                <a:ea typeface="ヒラギノ角ゴ Pro W3" pitchFamily="127" charset="-128"/>
              </a:rPr>
              <a:t>2.	</a:t>
            </a:r>
            <a:r>
              <a:rPr lang="en-US" altLang="en-US">
                <a:ea typeface="ヒラギノ角ゴ Pro W3" pitchFamily="127" charset="-128"/>
              </a:rPr>
              <a:t>Most of the volume of the atom is empty 	space, throughout which tiny, negatively 	charged electrons are dispersed.</a:t>
            </a:r>
          </a:p>
          <a:p>
            <a:pPr lvl="2">
              <a:buFontTx/>
              <a:buNone/>
            </a:pPr>
            <a:r>
              <a:rPr lang="en-US" altLang="en-US" b="1">
                <a:ea typeface="ヒラギノ角ゴ Pro W3" pitchFamily="127" charset="-128"/>
              </a:rPr>
              <a:t>3.	</a:t>
            </a:r>
            <a:r>
              <a:rPr lang="en-US" altLang="en-US">
                <a:ea typeface="ヒラギノ角ゴ Pro W3" pitchFamily="127" charset="-128"/>
              </a:rPr>
              <a:t>There are as many negatively charged 	electrons outside the nucleus as there are 	positively charged particles (named </a:t>
            </a:r>
            <a:r>
              <a:rPr lang="en-US" altLang="en-US" b="1">
                <a:ea typeface="ヒラギノ角ゴ Pro W3" pitchFamily="127" charset="-128"/>
              </a:rPr>
              <a:t>protons</a:t>
            </a:r>
            <a:r>
              <a:rPr lang="en-US" altLang="en-US">
                <a:ea typeface="ヒラギノ角ゴ Pro W3" pitchFamily="127" charset="-128"/>
              </a:rPr>
              <a:t>) 	within the nucleus, so that the atom is 	electrically neutral. </a:t>
            </a:r>
          </a:p>
        </p:txBody>
      </p:sp>
    </p:spTree>
    <p:extLst>
      <p:ext uri="{BB962C8B-B14F-4D97-AF65-F5344CB8AC3E}">
        <p14:creationId xmlns:p14="http://schemas.microsoft.com/office/powerpoint/2010/main" val="361323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Neutrons</a:t>
            </a:r>
          </a:p>
        </p:txBody>
      </p:sp>
      <p:sp>
        <p:nvSpPr>
          <p:cNvPr id="35843" name="Content Placeholder 2"/>
          <p:cNvSpPr>
            <a:spLocks noGrp="1"/>
          </p:cNvSpPr>
          <p:nvPr>
            <p:ph idx="1"/>
          </p:nvPr>
        </p:nvSpPr>
        <p:spPr>
          <a:xfrm>
            <a:off x="381000" y="914400"/>
            <a:ext cx="8229600" cy="5213350"/>
          </a:xfrm>
        </p:spPr>
        <p:txBody>
          <a:bodyPr/>
          <a:lstStyle/>
          <a:p>
            <a:r>
              <a:rPr lang="en-US" altLang="en-US">
                <a:ea typeface="ヒラギノ角ゴ Pro W3" pitchFamily="127" charset="-128"/>
              </a:rPr>
              <a:t>Although Rutherford</a:t>
            </a:r>
            <a:r>
              <a:rPr lang="ja-JP" altLang="en-US">
                <a:ea typeface="ヒラギノ角ゴ Pro W3" pitchFamily="127" charset="-128"/>
              </a:rPr>
              <a:t>’</a:t>
            </a:r>
            <a:r>
              <a:rPr lang="en-US" altLang="ja-JP">
                <a:ea typeface="ヒラギノ角ゴ Pro W3" pitchFamily="127" charset="-128"/>
              </a:rPr>
              <a:t>s model was highly successful, scientists realized that it was incomplete. </a:t>
            </a:r>
          </a:p>
          <a:p>
            <a:pPr>
              <a:buFontTx/>
              <a:buNone/>
            </a:pPr>
            <a:endParaRPr lang="en-US" altLang="en-US">
              <a:ea typeface="ヒラギノ角ゴ Pro W3" pitchFamily="127" charset="-128"/>
            </a:endParaRPr>
          </a:p>
          <a:p>
            <a:r>
              <a:rPr lang="en-US" altLang="en-US">
                <a:ea typeface="ヒラギノ角ゴ Pro W3" pitchFamily="127" charset="-128"/>
              </a:rPr>
              <a:t>Later work by Rutherford and one of his students, British scientist James Chadwick (1891–1974), demonstrated that the previously unaccounted for mass was due to </a:t>
            </a:r>
            <a:r>
              <a:rPr lang="en-US" altLang="en-US" b="1">
                <a:ea typeface="ヒラギノ角ゴ Pro W3" pitchFamily="127" charset="-128"/>
              </a:rPr>
              <a:t>neutrons</a:t>
            </a:r>
            <a:r>
              <a:rPr lang="en-US" altLang="en-US">
                <a:ea typeface="ヒラギノ角ゴ Pro W3" pitchFamily="127" charset="-128"/>
              </a:rPr>
              <a:t>, neutral particles within the nucleus. </a:t>
            </a:r>
          </a:p>
        </p:txBody>
      </p:sp>
    </p:spTree>
    <p:extLst>
      <p:ext uri="{BB962C8B-B14F-4D97-AF65-F5344CB8AC3E}">
        <p14:creationId xmlns:p14="http://schemas.microsoft.com/office/powerpoint/2010/main" val="294944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Neutrons</a:t>
            </a:r>
          </a:p>
        </p:txBody>
      </p:sp>
      <p:sp>
        <p:nvSpPr>
          <p:cNvPr id="3" name="Content Placeholder 2"/>
          <p:cNvSpPr>
            <a:spLocks noGrp="1"/>
          </p:cNvSpPr>
          <p:nvPr>
            <p:ph idx="1"/>
          </p:nvPr>
        </p:nvSpPr>
        <p:spPr>
          <a:xfrm>
            <a:off x="365125" y="1141413"/>
            <a:ext cx="8229600" cy="5078412"/>
          </a:xfrm>
        </p:spPr>
        <p:txBody>
          <a:bodyPr/>
          <a:lstStyle/>
          <a:p>
            <a:pPr>
              <a:defRPr/>
            </a:pPr>
            <a:r>
              <a:rPr lang="en-US" dirty="0">
                <a:ea typeface="+mn-ea"/>
                <a:cs typeface="+mn-cs"/>
              </a:rPr>
              <a:t>The mass of a neutron is similar to that of a proton. </a:t>
            </a:r>
          </a:p>
          <a:p>
            <a:pPr>
              <a:defRPr/>
            </a:pPr>
            <a:r>
              <a:rPr lang="en-US" dirty="0">
                <a:ea typeface="+mn-ea"/>
                <a:cs typeface="+mn-cs"/>
              </a:rPr>
              <a:t>However, a neutron has no electrical charge.</a:t>
            </a:r>
          </a:p>
          <a:p>
            <a:pPr lvl="1">
              <a:defRPr/>
            </a:pPr>
            <a:r>
              <a:rPr lang="en-US" dirty="0">
                <a:ea typeface="+mn-ea"/>
                <a:cs typeface="+mn-cs"/>
              </a:rPr>
              <a:t>The helium atom is four times as massive as the hydrogen atom because </a:t>
            </a:r>
          </a:p>
          <a:p>
            <a:pPr lvl="2">
              <a:defRPr/>
            </a:pPr>
            <a:r>
              <a:rPr lang="en-US" dirty="0">
                <a:ea typeface="+mn-ea"/>
                <a:cs typeface="+mn-cs"/>
              </a:rPr>
              <a:t>it contains two protons </a:t>
            </a:r>
          </a:p>
          <a:p>
            <a:pPr lvl="2">
              <a:defRPr/>
            </a:pPr>
            <a:r>
              <a:rPr lang="en-US" i="1" dirty="0">
                <a:ea typeface="+mn-ea"/>
                <a:cs typeface="+mn-cs"/>
              </a:rPr>
              <a:t>and two neutrons. </a:t>
            </a:r>
            <a:r>
              <a:rPr lang="en-US" dirty="0">
                <a:ea typeface="+mn-ea"/>
                <a:cs typeface="+mn-cs"/>
              </a:rPr>
              <a:t> </a:t>
            </a:r>
          </a:p>
          <a:p>
            <a:pPr>
              <a:defRPr/>
            </a:pPr>
            <a:r>
              <a:rPr lang="en-US" dirty="0">
                <a:ea typeface="+mn-ea"/>
                <a:cs typeface="+mn-cs"/>
              </a:rPr>
              <a:t>Hydrogen, on the other hand, contains only one proton and no neutrons.</a:t>
            </a:r>
          </a:p>
        </p:txBody>
      </p:sp>
    </p:spTree>
    <p:extLst>
      <p:ext uri="{BB962C8B-B14F-4D97-AF65-F5344CB8AC3E}">
        <p14:creationId xmlns:p14="http://schemas.microsoft.com/office/powerpoint/2010/main" val="312243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Subatomic Particles</a:t>
            </a:r>
          </a:p>
        </p:txBody>
      </p:sp>
      <p:sp>
        <p:nvSpPr>
          <p:cNvPr id="3" name="Content Placeholder 2"/>
          <p:cNvSpPr>
            <a:spLocks noGrp="1"/>
          </p:cNvSpPr>
          <p:nvPr>
            <p:ph idx="1"/>
          </p:nvPr>
        </p:nvSpPr>
        <p:spPr>
          <a:xfrm>
            <a:off x="381000" y="914400"/>
            <a:ext cx="8397875" cy="5262563"/>
          </a:xfrm>
        </p:spPr>
        <p:txBody>
          <a:bodyPr/>
          <a:lstStyle/>
          <a:p>
            <a:pPr>
              <a:defRPr/>
            </a:pPr>
            <a:r>
              <a:rPr lang="en-US" dirty="0">
                <a:ea typeface="+mn-ea"/>
                <a:cs typeface="+mn-cs"/>
              </a:rPr>
              <a:t>All atoms are composed of the same subatomic particles: </a:t>
            </a:r>
          </a:p>
          <a:p>
            <a:pPr lvl="1">
              <a:defRPr/>
            </a:pPr>
            <a:r>
              <a:rPr lang="en-US" dirty="0">
                <a:ea typeface="+mn-ea"/>
                <a:cs typeface="+mn-cs"/>
              </a:rPr>
              <a:t>Protons </a:t>
            </a:r>
          </a:p>
          <a:p>
            <a:pPr lvl="1">
              <a:defRPr/>
            </a:pPr>
            <a:r>
              <a:rPr lang="en-US" dirty="0"/>
              <a:t>N</a:t>
            </a:r>
            <a:r>
              <a:rPr lang="en-US" dirty="0">
                <a:ea typeface="+mn-ea"/>
                <a:cs typeface="+mn-cs"/>
              </a:rPr>
              <a:t>eutrons </a:t>
            </a:r>
          </a:p>
          <a:p>
            <a:pPr lvl="1">
              <a:defRPr/>
            </a:pPr>
            <a:r>
              <a:rPr lang="en-US" dirty="0"/>
              <a:t>E</a:t>
            </a:r>
            <a:r>
              <a:rPr lang="en-US" dirty="0">
                <a:ea typeface="+mn-ea"/>
                <a:cs typeface="+mn-cs"/>
              </a:rPr>
              <a:t>lectrons </a:t>
            </a:r>
          </a:p>
          <a:p>
            <a:pPr>
              <a:defRPr/>
            </a:pPr>
            <a:r>
              <a:rPr lang="en-US" dirty="0">
                <a:ea typeface="+mn-ea"/>
                <a:cs typeface="+mn-cs"/>
              </a:rPr>
              <a:t>Protons and neutrons, as we saw earlier, have nearly identical masses. </a:t>
            </a:r>
          </a:p>
          <a:p>
            <a:pPr lvl="1">
              <a:defRPr/>
            </a:pPr>
            <a:r>
              <a:rPr lang="en-US" dirty="0">
                <a:ea typeface="+mn-ea"/>
                <a:cs typeface="+mn-cs"/>
              </a:rPr>
              <a:t>The mass of the proton is 1.67262 × 10</a:t>
            </a:r>
            <a:r>
              <a:rPr lang="en-US" baseline="30000" dirty="0">
                <a:ea typeface="+mn-ea"/>
                <a:cs typeface="+mn-cs"/>
              </a:rPr>
              <a:t>–27</a:t>
            </a:r>
            <a:r>
              <a:rPr lang="en-US" dirty="0">
                <a:ea typeface="+mn-ea"/>
                <a:cs typeface="+mn-cs"/>
              </a:rPr>
              <a:t> kg. </a:t>
            </a:r>
          </a:p>
          <a:p>
            <a:pPr lvl="1">
              <a:defRPr/>
            </a:pPr>
            <a:r>
              <a:rPr lang="en-US" dirty="0">
                <a:ea typeface="+mn-ea"/>
                <a:cs typeface="+mn-cs"/>
              </a:rPr>
              <a:t>The mass of the neutron is 1.67493 × 10</a:t>
            </a:r>
            <a:r>
              <a:rPr lang="en-US" baseline="30000" dirty="0">
                <a:ea typeface="+mn-ea"/>
                <a:cs typeface="+mn-cs"/>
              </a:rPr>
              <a:t>–27</a:t>
            </a:r>
            <a:r>
              <a:rPr lang="en-US" dirty="0">
                <a:ea typeface="+mn-ea"/>
                <a:cs typeface="+mn-cs"/>
              </a:rPr>
              <a:t> kg.</a:t>
            </a:r>
          </a:p>
          <a:p>
            <a:pPr lvl="1">
              <a:defRPr/>
            </a:pPr>
            <a:r>
              <a:rPr lang="en-US" dirty="0"/>
              <a:t>The mass of the electron is 9.1 × 10</a:t>
            </a:r>
            <a:r>
              <a:rPr lang="en-US" baseline="30000" dirty="0"/>
              <a:t>–31</a:t>
            </a:r>
            <a:r>
              <a:rPr lang="en-US" dirty="0"/>
              <a:t> kg.</a:t>
            </a:r>
          </a:p>
        </p:txBody>
      </p:sp>
    </p:spTree>
    <p:extLst>
      <p:ext uri="{BB962C8B-B14F-4D97-AF65-F5344CB8AC3E}">
        <p14:creationId xmlns:p14="http://schemas.microsoft.com/office/powerpoint/2010/main" val="224093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Subatomic Particles</a:t>
            </a:r>
          </a:p>
        </p:txBody>
      </p:sp>
      <p:sp>
        <p:nvSpPr>
          <p:cNvPr id="38915" name="Content Placeholder 2"/>
          <p:cNvSpPr>
            <a:spLocks noGrp="1"/>
          </p:cNvSpPr>
          <p:nvPr>
            <p:ph idx="1"/>
          </p:nvPr>
        </p:nvSpPr>
        <p:spPr>
          <a:xfrm>
            <a:off x="304800" y="3962400"/>
            <a:ext cx="8229600" cy="1570038"/>
          </a:xfrm>
        </p:spPr>
        <p:txBody>
          <a:bodyPr/>
          <a:lstStyle/>
          <a:p>
            <a:r>
              <a:rPr lang="en-US" altLang="en-US" i="1">
                <a:ea typeface="ヒラギノ角ゴ Pro W3" pitchFamily="127" charset="-128"/>
              </a:rPr>
              <a:t>The charge of the proton and the electron are equal in magnitude but opposite in sign</a:t>
            </a:r>
            <a:r>
              <a:rPr lang="en-US" altLang="en-US">
                <a:ea typeface="ヒラギノ角ゴ Pro W3" pitchFamily="127" charset="-128"/>
              </a:rPr>
              <a:t>. The neutron has no charge.</a:t>
            </a:r>
          </a:p>
        </p:txBody>
      </p:sp>
      <p:pic>
        <p:nvPicPr>
          <p:cNvPr id="38916" name="Picture 6" descr="Z:\50627 IRDVD Tro Chemistry A Molecular Approach\Working Files 50627\JPEG 50627\ch02\02_01_Table.jpg"/>
          <p:cNvPicPr>
            <a:picLocks noChangeAspect="1" noChangeArrowheads="1"/>
          </p:cNvPicPr>
          <p:nvPr/>
        </p:nvPicPr>
        <p:blipFill>
          <a:blip r:embed="rId2">
            <a:extLst>
              <a:ext uri="{28A0092B-C50C-407E-A947-70E740481C1C}">
                <a14:useLocalDpi xmlns:a14="http://schemas.microsoft.com/office/drawing/2010/main" val="0"/>
              </a:ext>
            </a:extLst>
          </a:blip>
          <a:srcRect b="7217"/>
          <a:stretch>
            <a:fillRect/>
          </a:stretch>
        </p:blipFill>
        <p:spPr bwMode="auto">
          <a:xfrm>
            <a:off x="304800" y="1279525"/>
            <a:ext cx="85344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3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Discovery of the Electron</a:t>
            </a:r>
          </a:p>
        </p:txBody>
      </p:sp>
      <p:pic>
        <p:nvPicPr>
          <p:cNvPr id="22531" name="Picture 5" descr="Z:\50627 IRDVD Tro Chemistry A Molecular Approach\Working Files 50627\JPEG 50627\ch02\02_03_Figure.jpg"/>
          <p:cNvPicPr>
            <a:picLocks noChangeAspect="1" noChangeArrowheads="1"/>
          </p:cNvPicPr>
          <p:nvPr/>
        </p:nvPicPr>
        <p:blipFill>
          <a:blip r:embed="rId2">
            <a:extLst>
              <a:ext uri="{28A0092B-C50C-407E-A947-70E740481C1C}">
                <a14:useLocalDpi xmlns:a14="http://schemas.microsoft.com/office/drawing/2010/main" val="0"/>
              </a:ext>
            </a:extLst>
          </a:blip>
          <a:srcRect b="4816"/>
          <a:stretch>
            <a:fillRect/>
          </a:stretch>
        </p:blipFill>
        <p:spPr bwMode="auto">
          <a:xfrm>
            <a:off x="371475" y="1858963"/>
            <a:ext cx="8534400"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17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Discovery of the Electron</a:t>
            </a:r>
          </a:p>
        </p:txBody>
      </p:sp>
      <p:sp>
        <p:nvSpPr>
          <p:cNvPr id="3" name="Content Placeholder 2"/>
          <p:cNvSpPr>
            <a:spLocks noGrp="1"/>
          </p:cNvSpPr>
          <p:nvPr>
            <p:ph idx="1"/>
          </p:nvPr>
        </p:nvSpPr>
        <p:spPr>
          <a:xfrm>
            <a:off x="152400" y="1141413"/>
            <a:ext cx="8763000" cy="3846512"/>
          </a:xfrm>
        </p:spPr>
        <p:txBody>
          <a:bodyPr/>
          <a:lstStyle/>
          <a:p>
            <a:r>
              <a:rPr lang="en-US" altLang="en-US">
                <a:ea typeface="ヒラギノ角ゴ Pro W3" pitchFamily="127" charset="-128"/>
              </a:rPr>
              <a:t>Thomson found that the particles that compose the cathode ray have the following properties: </a:t>
            </a:r>
          </a:p>
          <a:p>
            <a:pPr lvl="1">
              <a:buFontTx/>
              <a:buNone/>
            </a:pPr>
            <a:endParaRPr lang="en-US" altLang="en-US" sz="1600">
              <a:ea typeface="ヒラギノ角ゴ Pro W3" pitchFamily="127" charset="-128"/>
            </a:endParaRPr>
          </a:p>
          <a:p>
            <a:pPr lvl="1"/>
            <a:r>
              <a:rPr lang="en-US" altLang="en-US">
                <a:ea typeface="ヒラギノ角ゴ Pro W3" pitchFamily="127" charset="-128"/>
              </a:rPr>
              <a:t>They travel in straight lines. </a:t>
            </a:r>
          </a:p>
          <a:p>
            <a:pPr lvl="1"/>
            <a:r>
              <a:rPr lang="en-US" altLang="en-US">
                <a:ea typeface="ヒラギノ角ゴ Pro W3" pitchFamily="127" charset="-128"/>
              </a:rPr>
              <a:t>They are independent of the composition of the material from which they originate (the cathode). </a:t>
            </a:r>
          </a:p>
          <a:p>
            <a:pPr lvl="1"/>
            <a:r>
              <a:rPr lang="en-US" altLang="en-US">
                <a:ea typeface="ヒラギノ角ゴ Pro W3" pitchFamily="127" charset="-128"/>
              </a:rPr>
              <a:t>They carry a negative </a:t>
            </a:r>
            <a:r>
              <a:rPr lang="en-US" altLang="en-US" b="1">
                <a:ea typeface="ヒラギノ角ゴ Pro W3" pitchFamily="127" charset="-128"/>
              </a:rPr>
              <a:t>electrical charge</a:t>
            </a:r>
            <a:r>
              <a:rPr lang="en-US" altLang="en-US">
                <a:ea typeface="ヒラギノ角ゴ Pro W3" pitchFamily="127" charset="-128"/>
              </a:rPr>
              <a:t>. </a:t>
            </a:r>
          </a:p>
        </p:txBody>
      </p:sp>
    </p:spTree>
    <p:extLst>
      <p:ext uri="{BB962C8B-B14F-4D97-AF65-F5344CB8AC3E}">
        <p14:creationId xmlns:p14="http://schemas.microsoft.com/office/powerpoint/2010/main" val="127409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Z:\50627 IRDVD Tro Chemistry A Molecular Approach\Working Files 50627\JPEG 50627\ch02\02_04_Figure.jpg"/>
          <p:cNvPicPr>
            <a:picLocks noChangeAspect="1" noChangeArrowheads="1"/>
          </p:cNvPicPr>
          <p:nvPr/>
        </p:nvPicPr>
        <p:blipFill>
          <a:blip r:embed="rId2">
            <a:extLst>
              <a:ext uri="{28A0092B-C50C-407E-A947-70E740481C1C}">
                <a14:useLocalDpi xmlns:a14="http://schemas.microsoft.com/office/drawing/2010/main" val="0"/>
              </a:ext>
            </a:extLst>
          </a:blip>
          <a:srcRect b="3410"/>
          <a:stretch>
            <a:fillRect/>
          </a:stretch>
        </p:blipFill>
        <p:spPr bwMode="auto">
          <a:xfrm>
            <a:off x="3495675" y="3660775"/>
            <a:ext cx="541972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4"/>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Discovery of the Electron</a:t>
            </a:r>
          </a:p>
        </p:txBody>
      </p:sp>
      <p:sp>
        <p:nvSpPr>
          <p:cNvPr id="24580" name="Content Placeholder 5"/>
          <p:cNvSpPr>
            <a:spLocks noGrp="1"/>
          </p:cNvSpPr>
          <p:nvPr>
            <p:ph sz="half" idx="1"/>
          </p:nvPr>
        </p:nvSpPr>
        <p:spPr>
          <a:xfrm>
            <a:off x="152400" y="838200"/>
            <a:ext cx="8267700" cy="4056063"/>
          </a:xfrm>
        </p:spPr>
        <p:txBody>
          <a:bodyPr/>
          <a:lstStyle/>
          <a:p>
            <a:r>
              <a:rPr lang="en-US" altLang="en-US">
                <a:ea typeface="ヒラギノ角ゴ Pro W3" pitchFamily="127" charset="-128"/>
              </a:rPr>
              <a:t>J. J. Thomson measured the charge-to-mass ratio of the cathode ray particles by deflecting them using electric and magnetic fields, as shown in the figure.</a:t>
            </a:r>
          </a:p>
          <a:p>
            <a:r>
              <a:rPr lang="en-US" altLang="en-US">
                <a:ea typeface="ヒラギノ角ゴ Pro W3" pitchFamily="127" charset="-128"/>
              </a:rPr>
              <a:t>The value he measured was –1.76 × 10</a:t>
            </a:r>
            <a:r>
              <a:rPr lang="en-US" altLang="en-US" baseline="30000">
                <a:ea typeface="ヒラギノ角ゴ Pro W3" pitchFamily="127" charset="-128"/>
              </a:rPr>
              <a:t>3 </a:t>
            </a:r>
            <a:r>
              <a:rPr lang="en-US" altLang="en-US">
                <a:ea typeface="ヒラギノ角ゴ Pro W3" pitchFamily="127" charset="-128"/>
              </a:rPr>
              <a:t>coulombs (C) per gram.</a:t>
            </a:r>
          </a:p>
        </p:txBody>
      </p:sp>
    </p:spTree>
    <p:extLst>
      <p:ext uri="{BB962C8B-B14F-4D97-AF65-F5344CB8AC3E}">
        <p14:creationId xmlns:p14="http://schemas.microsoft.com/office/powerpoint/2010/main" val="38949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bwMode="auto">
          <a:xfrm>
            <a:off x="0" y="0"/>
            <a:ext cx="9144000"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Millikan’</a:t>
            </a:r>
            <a:r>
              <a:rPr lang="en-US" altLang="ja-JP">
                <a:solidFill>
                  <a:srgbClr val="ED6B06"/>
                </a:solidFill>
                <a:ea typeface="ヒラギノ角ゴ Pro W3" pitchFamily="127" charset="-128"/>
                <a:cs typeface="Arial" pitchFamily="34" charset="0"/>
              </a:rPr>
              <a:t>s Oil Drop Experiment: The Charge of the Electron</a:t>
            </a:r>
            <a:endParaRPr lang="en-US" altLang="en-US">
              <a:solidFill>
                <a:srgbClr val="ED6B06"/>
              </a:solidFill>
              <a:ea typeface="ヒラギノ角ゴ Pro W3" pitchFamily="127" charset="-128"/>
              <a:cs typeface="Arial" pitchFamily="34" charset="0"/>
            </a:endParaRPr>
          </a:p>
        </p:txBody>
      </p:sp>
      <p:sp>
        <p:nvSpPr>
          <p:cNvPr id="25603" name="Content Placeholder 7"/>
          <p:cNvSpPr>
            <a:spLocks noGrp="1"/>
          </p:cNvSpPr>
          <p:nvPr>
            <p:ph sz="half" idx="1"/>
          </p:nvPr>
        </p:nvSpPr>
        <p:spPr>
          <a:xfrm>
            <a:off x="365125" y="1141413"/>
            <a:ext cx="4038600" cy="3970337"/>
          </a:xfrm>
        </p:spPr>
        <p:txBody>
          <a:bodyPr/>
          <a:lstStyle/>
          <a:p>
            <a:r>
              <a:rPr lang="en-US" altLang="en-US">
                <a:ea typeface="ヒラギノ角ゴ Pro W3" pitchFamily="127" charset="-128"/>
              </a:rPr>
              <a:t>American physicist Robert Millikan (1868–1953), performed his now famous oil drop experiment in which he deduced the charge of a single electron.</a:t>
            </a:r>
          </a:p>
        </p:txBody>
      </p:sp>
      <p:pic>
        <p:nvPicPr>
          <p:cNvPr id="25604" name="Picture 6" descr="Z:\50627 IRDVD Tro Chemistry A Molecular Approach\Working Files 50627\JPEG 50627\ch02\02_05_Figure.jpg"/>
          <p:cNvPicPr>
            <a:picLocks noChangeAspect="1" noChangeArrowheads="1"/>
          </p:cNvPicPr>
          <p:nvPr/>
        </p:nvPicPr>
        <p:blipFill>
          <a:blip r:embed="rId2">
            <a:extLst>
              <a:ext uri="{28A0092B-C50C-407E-A947-70E740481C1C}">
                <a14:useLocalDpi xmlns:a14="http://schemas.microsoft.com/office/drawing/2010/main" val="0"/>
              </a:ext>
            </a:extLst>
          </a:blip>
          <a:srcRect b="2856"/>
          <a:stretch>
            <a:fillRect/>
          </a:stretch>
        </p:blipFill>
        <p:spPr bwMode="auto">
          <a:xfrm>
            <a:off x="4041775" y="1171575"/>
            <a:ext cx="4902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67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Millikan’</a:t>
            </a:r>
            <a:r>
              <a:rPr lang="en-US" altLang="ja-JP">
                <a:solidFill>
                  <a:srgbClr val="ED6B06"/>
                </a:solidFill>
                <a:ea typeface="ヒラギノ角ゴ Pro W3" pitchFamily="127" charset="-128"/>
                <a:cs typeface="Arial" pitchFamily="34" charset="0"/>
              </a:rPr>
              <a:t>s Oil Drop Experiment</a:t>
            </a:r>
            <a:endParaRPr lang="en-US" altLang="en-US">
              <a:solidFill>
                <a:srgbClr val="ED6B06"/>
              </a:solidFill>
              <a:ea typeface="ヒラギノ角ゴ Pro W3" pitchFamily="127" charset="-128"/>
              <a:cs typeface="Arial" pitchFamily="34" charset="0"/>
            </a:endParaRPr>
          </a:p>
        </p:txBody>
      </p:sp>
      <p:sp>
        <p:nvSpPr>
          <p:cNvPr id="26627" name="Content Placeholder 2"/>
          <p:cNvSpPr>
            <a:spLocks noGrp="1"/>
          </p:cNvSpPr>
          <p:nvPr>
            <p:ph sz="half" idx="1"/>
          </p:nvPr>
        </p:nvSpPr>
        <p:spPr>
          <a:xfrm>
            <a:off x="365125" y="1141413"/>
            <a:ext cx="4038600" cy="4832350"/>
          </a:xfrm>
        </p:spPr>
        <p:txBody>
          <a:bodyPr/>
          <a:lstStyle/>
          <a:p>
            <a:r>
              <a:rPr lang="en-US" altLang="en-US">
                <a:ea typeface="ヒラギノ角ゴ Pro W3" pitchFamily="127" charset="-128"/>
              </a:rPr>
              <a:t>By measuring the strength of the electric field required to halt the free fall of the drops, and by figuring out the masses of the drops themselves (determined from their radii and density), Millikan calculated the charge of each drop. </a:t>
            </a:r>
          </a:p>
        </p:txBody>
      </p:sp>
      <p:sp>
        <p:nvSpPr>
          <p:cNvPr id="26628" name="Content Placeholder 3"/>
          <p:cNvSpPr>
            <a:spLocks noGrp="1"/>
          </p:cNvSpPr>
          <p:nvPr>
            <p:ph sz="half" idx="2"/>
          </p:nvPr>
        </p:nvSpPr>
        <p:spPr>
          <a:xfrm>
            <a:off x="4556125" y="1141413"/>
            <a:ext cx="4038600" cy="3108325"/>
          </a:xfrm>
        </p:spPr>
        <p:txBody>
          <a:bodyPr/>
          <a:lstStyle/>
          <a:p>
            <a:r>
              <a:rPr lang="en-US" altLang="en-US">
                <a:ea typeface="ヒラギノ角ゴ Pro W3" pitchFamily="127" charset="-128"/>
              </a:rPr>
              <a:t>The measured charge on any drop was always a whole-number multiple of     –1.96 × 10</a:t>
            </a:r>
            <a:r>
              <a:rPr lang="en-US" altLang="en-US" baseline="30000">
                <a:ea typeface="ヒラギノ角ゴ Pro W3" pitchFamily="127" charset="-128"/>
              </a:rPr>
              <a:t>–19</a:t>
            </a:r>
            <a:r>
              <a:rPr lang="en-US" altLang="en-US">
                <a:ea typeface="ヒラギノ角ゴ Pro W3" pitchFamily="127" charset="-128"/>
              </a:rPr>
              <a:t>, the fundamental charge of a single electron. </a:t>
            </a:r>
          </a:p>
        </p:txBody>
      </p:sp>
    </p:spTree>
    <p:extLst>
      <p:ext uri="{BB962C8B-B14F-4D97-AF65-F5344CB8AC3E}">
        <p14:creationId xmlns:p14="http://schemas.microsoft.com/office/powerpoint/2010/main" val="408265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Discovery of the Electron</a:t>
            </a:r>
          </a:p>
        </p:txBody>
      </p:sp>
      <p:sp>
        <p:nvSpPr>
          <p:cNvPr id="27651" name="Content Placeholder 7"/>
          <p:cNvSpPr>
            <a:spLocks noGrp="1"/>
          </p:cNvSpPr>
          <p:nvPr>
            <p:ph sz="half" idx="1"/>
          </p:nvPr>
        </p:nvSpPr>
        <p:spPr>
          <a:xfrm>
            <a:off x="365125" y="1141413"/>
            <a:ext cx="4038600" cy="2678112"/>
          </a:xfrm>
        </p:spPr>
        <p:txBody>
          <a:bodyPr/>
          <a:lstStyle/>
          <a:p>
            <a:r>
              <a:rPr lang="en-US" altLang="en-US">
                <a:ea typeface="ヒラギノ角ゴ Pro W3" pitchFamily="127" charset="-128"/>
              </a:rPr>
              <a:t>J. J. Thomson had discovered the </a:t>
            </a:r>
            <a:r>
              <a:rPr lang="en-US" altLang="en-US" b="1">
                <a:ea typeface="ヒラギノ角ゴ Pro W3" pitchFamily="127" charset="-128"/>
              </a:rPr>
              <a:t>electron</a:t>
            </a:r>
            <a:r>
              <a:rPr lang="en-US" altLang="en-US">
                <a:ea typeface="ヒラギノ角ゴ Pro W3" pitchFamily="127" charset="-128"/>
              </a:rPr>
              <a:t>, a negatively charged, low mass particle present within all atoms. </a:t>
            </a:r>
          </a:p>
        </p:txBody>
      </p:sp>
      <p:pic>
        <p:nvPicPr>
          <p:cNvPr id="27652" name="Picture 6" descr="Z:\50627 IRDVD Tro Chemistry A Molecular Approach\Working Files 50627\JPEG 50627\ch02\02_Pg52_UnFigure.jpg"/>
          <p:cNvPicPr>
            <a:picLocks noChangeAspect="1" noChangeArrowheads="1"/>
          </p:cNvPicPr>
          <p:nvPr/>
        </p:nvPicPr>
        <p:blipFill>
          <a:blip r:embed="rId2">
            <a:extLst>
              <a:ext uri="{28A0092B-C50C-407E-A947-70E740481C1C}">
                <a14:useLocalDpi xmlns:a14="http://schemas.microsoft.com/office/drawing/2010/main" val="0"/>
              </a:ext>
            </a:extLst>
          </a:blip>
          <a:srcRect b="3040"/>
          <a:stretch>
            <a:fillRect/>
          </a:stretch>
        </p:blipFill>
        <p:spPr bwMode="auto">
          <a:xfrm>
            <a:off x="5014913" y="731838"/>
            <a:ext cx="3559175" cy="591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94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Millikan’</a:t>
            </a:r>
            <a:r>
              <a:rPr lang="en-US" altLang="ja-JP">
                <a:solidFill>
                  <a:srgbClr val="ED6B06"/>
                </a:solidFill>
                <a:ea typeface="ヒラギノ角ゴ Pro W3" pitchFamily="127" charset="-128"/>
                <a:cs typeface="Arial" pitchFamily="34" charset="0"/>
              </a:rPr>
              <a:t>s Oil Drop Experiment</a:t>
            </a:r>
            <a:endParaRPr lang="en-US" altLang="en-US">
              <a:solidFill>
                <a:srgbClr val="ED6B06"/>
              </a:solidFill>
              <a:ea typeface="ヒラギノ角ゴ Pro W3" pitchFamily="127" charset="-128"/>
              <a:cs typeface="Arial" pitchFamily="34" charset="0"/>
            </a:endParaRPr>
          </a:p>
        </p:txBody>
      </p:sp>
      <p:sp>
        <p:nvSpPr>
          <p:cNvPr id="28675" name="Content Placeholder 6"/>
          <p:cNvSpPr>
            <a:spLocks noGrp="1"/>
          </p:cNvSpPr>
          <p:nvPr>
            <p:ph idx="1"/>
          </p:nvPr>
        </p:nvSpPr>
        <p:spPr>
          <a:xfrm>
            <a:off x="365125" y="1141413"/>
            <a:ext cx="8229600" cy="2062162"/>
          </a:xfrm>
        </p:spPr>
        <p:txBody>
          <a:bodyPr/>
          <a:lstStyle/>
          <a:p>
            <a:r>
              <a:rPr lang="en-US" altLang="en-US">
                <a:ea typeface="ヒラギノ角ゴ Pro W3" pitchFamily="127" charset="-128"/>
              </a:rPr>
              <a:t>With this number in hand, and knowing Thomson’</a:t>
            </a:r>
            <a:r>
              <a:rPr lang="en-US" altLang="ja-JP">
                <a:ea typeface="ヒラギノ角ゴ Pro W3" pitchFamily="127" charset="-128"/>
              </a:rPr>
              <a:t>s mass-to-charge ratio for electrons, we can deduce the mass of an electron:</a:t>
            </a:r>
            <a:endParaRPr lang="en-US" altLang="en-US">
              <a:ea typeface="ヒラギノ角ゴ Pro W3" pitchFamily="127" charset="-128"/>
            </a:endParaRPr>
          </a:p>
        </p:txBody>
      </p:sp>
      <p:sp>
        <p:nvSpPr>
          <p:cNvPr id="286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itchFamily="127" charset="0"/>
                <a:ea typeface="ヒラギノ角ゴ Pro W3" pitchFamily="127" charset="-128"/>
              </a:defRPr>
            </a:lvl1pPr>
            <a:lvl2pPr marL="742950" indent="-285750">
              <a:defRPr sz="2400">
                <a:solidFill>
                  <a:schemeClr val="tx1"/>
                </a:solidFill>
                <a:latin typeface="Times" pitchFamily="127" charset="0"/>
                <a:ea typeface="ヒラギノ角ゴ Pro W3" pitchFamily="127" charset="-128"/>
              </a:defRPr>
            </a:lvl2pPr>
            <a:lvl3pPr marL="1143000" indent="-228600">
              <a:defRPr sz="2400">
                <a:solidFill>
                  <a:schemeClr val="tx1"/>
                </a:solidFill>
                <a:latin typeface="Times" pitchFamily="127" charset="0"/>
                <a:ea typeface="ヒラギノ角ゴ Pro W3" pitchFamily="127" charset="-128"/>
              </a:defRPr>
            </a:lvl3pPr>
            <a:lvl4pPr marL="1600200" indent="-228600">
              <a:defRPr sz="2400">
                <a:solidFill>
                  <a:schemeClr val="tx1"/>
                </a:solidFill>
                <a:latin typeface="Times" pitchFamily="127" charset="0"/>
                <a:ea typeface="ヒラギノ角ゴ Pro W3" pitchFamily="127" charset="-128"/>
              </a:defRPr>
            </a:lvl4pPr>
            <a:lvl5pPr marL="2057400" indent="-228600">
              <a:defRPr sz="2400">
                <a:solidFill>
                  <a:schemeClr val="tx1"/>
                </a:solidFill>
                <a:latin typeface="Times" pitchFamily="127" charset="0"/>
                <a:ea typeface="ヒラギノ角ゴ Pro W3" pitchFamily="127" charset="-128"/>
              </a:defRPr>
            </a:lvl5pPr>
            <a:lvl6pPr marL="25146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6pPr>
            <a:lvl7pPr marL="29718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7pPr>
            <a:lvl8pPr marL="34290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8pPr>
            <a:lvl9pPr marL="3886200" indent="-228600" eaLnBrk="0" fontAlgn="base" hangingPunct="0">
              <a:spcBef>
                <a:spcPct val="0"/>
              </a:spcBef>
              <a:spcAft>
                <a:spcPct val="0"/>
              </a:spcAft>
              <a:defRPr sz="2400">
                <a:solidFill>
                  <a:schemeClr val="tx1"/>
                </a:solidFill>
                <a:latin typeface="Times" pitchFamily="127" charset="0"/>
                <a:ea typeface="ヒラギノ角ゴ Pro W3" pitchFamily="127" charset="-128"/>
              </a:defRPr>
            </a:lvl9pPr>
          </a:lstStyle>
          <a:p>
            <a:endParaRPr lang="en-US" altLang="en-US"/>
          </a:p>
        </p:txBody>
      </p:sp>
      <p:pic>
        <p:nvPicPr>
          <p:cNvPr id="28677" name="Picture 7" descr="C:\Documents and Settings\GEX User\Desktop\IRDVDs\50627 Tro IRDVD\Lecture\component\02_pg53 equ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3505200"/>
            <a:ext cx="39719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21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0" y="0"/>
            <a:ext cx="91440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0" tIns="45720" rIns="91440" bIns="45720" numCol="1" anchor="t" anchorCtr="0" compatLnSpc="1">
            <a:prstTxWarp prst="textNoShape">
              <a:avLst/>
            </a:prstTxWarp>
            <a:spAutoFit/>
          </a:bodyPr>
          <a:lstStyle/>
          <a:p>
            <a:pPr eaLnBrk="1" hangingPunct="1"/>
            <a:r>
              <a:rPr lang="en-US" altLang="en-US">
                <a:solidFill>
                  <a:srgbClr val="ED6B06"/>
                </a:solidFill>
                <a:ea typeface="ヒラギノ角ゴ Pro W3" pitchFamily="127" charset="-128"/>
                <a:cs typeface="Arial" pitchFamily="34" charset="0"/>
              </a:rPr>
              <a:t>The Structure of the Atom</a:t>
            </a:r>
          </a:p>
        </p:txBody>
      </p:sp>
      <p:sp>
        <p:nvSpPr>
          <p:cNvPr id="29699" name="Content Placeholder 2"/>
          <p:cNvSpPr>
            <a:spLocks noGrp="1"/>
          </p:cNvSpPr>
          <p:nvPr>
            <p:ph idx="1"/>
          </p:nvPr>
        </p:nvSpPr>
        <p:spPr>
          <a:xfrm>
            <a:off x="304800" y="990600"/>
            <a:ext cx="8474075" cy="5016500"/>
          </a:xfrm>
        </p:spPr>
        <p:txBody>
          <a:bodyPr/>
          <a:lstStyle/>
          <a:p>
            <a:r>
              <a:rPr lang="en-US" altLang="en-US">
                <a:ea typeface="ヒラギノ角ゴ Pro W3" pitchFamily="127" charset="-128"/>
              </a:rPr>
              <a:t>J. J. Thomson proposed that the negatively charged electrons were small particles held within a positively charged sphere.</a:t>
            </a:r>
          </a:p>
          <a:p>
            <a:pPr>
              <a:buFontTx/>
              <a:buNone/>
            </a:pPr>
            <a:endParaRPr lang="en-US" altLang="en-US">
              <a:ea typeface="ヒラギノ角ゴ Pro W3" pitchFamily="127" charset="-128"/>
            </a:endParaRPr>
          </a:p>
          <a:p>
            <a:pPr>
              <a:buFontTx/>
              <a:buNone/>
            </a:pPr>
            <a:endParaRPr lang="en-US" altLang="en-US">
              <a:ea typeface="ヒラギノ角ゴ Pro W3" pitchFamily="127" charset="-128"/>
            </a:endParaRPr>
          </a:p>
          <a:p>
            <a:endParaRPr lang="en-US" altLang="en-US">
              <a:ea typeface="ヒラギノ角ゴ Pro W3" pitchFamily="127" charset="-128"/>
            </a:endParaRPr>
          </a:p>
          <a:p>
            <a:pPr>
              <a:buFontTx/>
              <a:buNone/>
            </a:pPr>
            <a:endParaRPr lang="en-US" altLang="en-US">
              <a:ea typeface="ヒラギノ角ゴ Pro W3" pitchFamily="127" charset="-128"/>
            </a:endParaRPr>
          </a:p>
          <a:p>
            <a:r>
              <a:rPr lang="en-US" altLang="en-US">
                <a:ea typeface="ヒラギノ角ゴ Pro W3" pitchFamily="127" charset="-128"/>
              </a:rPr>
              <a:t>This model, the most popular of the time, became known as the plum-pudding model.</a:t>
            </a:r>
          </a:p>
        </p:txBody>
      </p:sp>
      <p:pic>
        <p:nvPicPr>
          <p:cNvPr id="29700" name="Picture 6" descr="Z:\50627 IRDVD Tro Chemistry A Molecular Approach\Working Files 50627\JPEG 50627\ch02\02_Pg54_UnFigure.jpg"/>
          <p:cNvPicPr>
            <a:picLocks noChangeAspect="1" noChangeArrowheads="1"/>
          </p:cNvPicPr>
          <p:nvPr/>
        </p:nvPicPr>
        <p:blipFill>
          <a:blip r:embed="rId2">
            <a:extLst>
              <a:ext uri="{28A0092B-C50C-407E-A947-70E740481C1C}">
                <a14:useLocalDpi xmlns:a14="http://schemas.microsoft.com/office/drawing/2010/main" val="0"/>
              </a:ext>
            </a:extLst>
          </a:blip>
          <a:srcRect b="4147"/>
          <a:stretch>
            <a:fillRect/>
          </a:stretch>
        </p:blipFill>
        <p:spPr bwMode="auto">
          <a:xfrm>
            <a:off x="3340100" y="2586038"/>
            <a:ext cx="2470150"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20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On-screen Show (4:3)</PresentationFormat>
  <Paragraphs>70</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PGothic</vt:lpstr>
      <vt:lpstr>MS PGothic</vt:lpstr>
      <vt:lpstr>ヒラギノ角ゴ Pro W3</vt:lpstr>
      <vt:lpstr>Arial</vt:lpstr>
      <vt:lpstr>Calibri</vt:lpstr>
      <vt:lpstr>Times</vt:lpstr>
      <vt:lpstr>Office Theme</vt:lpstr>
      <vt:lpstr>PowerPoint Presentation</vt:lpstr>
      <vt:lpstr>The Discovery of the Electron</vt:lpstr>
      <vt:lpstr>The Discovery of the Electron</vt:lpstr>
      <vt:lpstr>The Discovery of the Electron</vt:lpstr>
      <vt:lpstr>Millikan’s Oil Drop Experiment: The Charge of the Electron</vt:lpstr>
      <vt:lpstr>Millikan’s Oil Drop Experiment</vt:lpstr>
      <vt:lpstr>The Discovery of the Electron</vt:lpstr>
      <vt:lpstr>Millikan’s Oil Drop Experiment</vt:lpstr>
      <vt:lpstr>The Structure of the Atom</vt:lpstr>
      <vt:lpstr>Rutherford’s Gold Foil Experiment</vt:lpstr>
      <vt:lpstr>Rutherford’s Gold Foil Experiment</vt:lpstr>
      <vt:lpstr>Rutherford’s Gold Foil Experiment</vt:lpstr>
      <vt:lpstr>Rutherford’s Gold Foil Experiment</vt:lpstr>
      <vt:lpstr>Rutherford’s Gold Foil Experiment</vt:lpstr>
      <vt:lpstr>The Neutrons</vt:lpstr>
      <vt:lpstr>The Neutrons</vt:lpstr>
      <vt:lpstr>Subatomic Particles</vt:lpstr>
      <vt:lpstr>Subatomic Particles</vt:lpstr>
    </vt:vector>
  </TitlesOfParts>
  <Company>Delaware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G. Kim</dc:creator>
  <cp:lastModifiedBy>Ian Cooper</cp:lastModifiedBy>
  <cp:revision>1</cp:revision>
  <dcterms:created xsi:type="dcterms:W3CDTF">2015-09-04T14:58:45Z</dcterms:created>
  <dcterms:modified xsi:type="dcterms:W3CDTF">2017-09-29T19:36:24Z</dcterms:modified>
</cp:coreProperties>
</file>