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40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1" name="object 11"/>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9" name="object 9"/>
          <p:cNvSpPr/>
          <p:nvPr/>
        </p:nvSpPr>
        <p:spPr>
          <a:xfrm>
            <a:off x="7368743" y="558603"/>
            <a:ext cx="1228725" cy="1057275"/>
          </a:xfrm>
          <a:custGeom>
            <a:avLst/>
            <a:gdLst/>
            <a:ahLst/>
            <a:cxnLst/>
            <a:rect l="l" t="t" r="r" b="b"/>
            <a:pathLst>
              <a:path w="1228725" h="1057275">
                <a:moveTo>
                  <a:pt x="0" y="528701"/>
                </a:moveTo>
                <a:lnTo>
                  <a:pt x="264312" y="1057275"/>
                </a:lnTo>
                <a:lnTo>
                  <a:pt x="964438" y="1057275"/>
                </a:lnTo>
                <a:lnTo>
                  <a:pt x="1228725" y="528701"/>
                </a:lnTo>
                <a:lnTo>
                  <a:pt x="964438" y="0"/>
                </a:lnTo>
                <a:lnTo>
                  <a:pt x="264312" y="0"/>
                </a:lnTo>
                <a:lnTo>
                  <a:pt x="0" y="528701"/>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1447800" y="3309937"/>
            <a:ext cx="647700" cy="561975"/>
          </a:xfrm>
          <a:custGeom>
            <a:avLst/>
            <a:gdLst/>
            <a:ahLst/>
            <a:cxnLst/>
            <a:rect l="l" t="t" r="r" b="b"/>
            <a:pathLst>
              <a:path w="647700" h="561975">
                <a:moveTo>
                  <a:pt x="0" y="280924"/>
                </a:moveTo>
                <a:lnTo>
                  <a:pt x="140462" y="561975"/>
                </a:lnTo>
                <a:lnTo>
                  <a:pt x="507238" y="561975"/>
                </a:lnTo>
                <a:lnTo>
                  <a:pt x="647700" y="280924"/>
                </a:lnTo>
                <a:lnTo>
                  <a:pt x="507238" y="0"/>
                </a:lnTo>
                <a:lnTo>
                  <a:pt x="140462" y="0"/>
                </a:lnTo>
                <a:lnTo>
                  <a:pt x="0" y="280924"/>
                </a:lnTo>
                <a:close/>
              </a:path>
            </a:pathLst>
          </a:custGeom>
          <a:solidFill>
            <a:srgbClr val="2D936B"/>
          </a:solidFill>
        </p:spPr>
        <p:txBody>
          <a:bodyPr wrap="square" lIns="0" tIns="0" rIns="0" bIns="0" rtlCol="0">
            <a:noAutofit/>
          </a:bodyPr>
          <a:lstStyle/>
          <a:p>
            <a:endParaRPr dirty="0"/>
          </a:p>
        </p:txBody>
      </p:sp>
      <p:sp>
        <p:nvSpPr>
          <p:cNvPr id="8" name="object 8"/>
          <p:cNvSpPr/>
          <p:nvPr/>
        </p:nvSpPr>
        <p:spPr>
          <a:xfrm>
            <a:off x="7813830" y="3786187"/>
            <a:ext cx="1666875" cy="1438275"/>
          </a:xfrm>
          <a:custGeom>
            <a:avLst/>
            <a:gdLst/>
            <a:ahLst/>
            <a:cxnLst/>
            <a:rect l="l" t="t" r="r" b="b"/>
            <a:pathLst>
              <a:path w="1666875" h="1438275">
                <a:moveTo>
                  <a:pt x="0" y="719074"/>
                </a:moveTo>
                <a:lnTo>
                  <a:pt x="359537" y="1438275"/>
                </a:lnTo>
                <a:lnTo>
                  <a:pt x="1307338" y="1438275"/>
                </a:lnTo>
                <a:lnTo>
                  <a:pt x="1666875" y="719074"/>
                </a:lnTo>
                <a:lnTo>
                  <a:pt x="1307338" y="0"/>
                </a:lnTo>
                <a:lnTo>
                  <a:pt x="359537" y="0"/>
                </a:lnTo>
                <a:lnTo>
                  <a:pt x="0" y="719074"/>
                </a:lnTo>
                <a:close/>
              </a:path>
            </a:pathLst>
          </a:custGeom>
          <a:solidFill>
            <a:srgbClr val="42D0A1"/>
          </a:solidFill>
        </p:spPr>
        <p:txBody>
          <a:bodyPr wrap="square" lIns="0" tIns="0" rIns="0" bIns="0" rtlCol="0">
            <a:noAutofit/>
          </a:bodyPr>
          <a:lstStyle/>
          <a:p>
            <a:endParaRPr dirty="0"/>
          </a:p>
        </p:txBody>
      </p:sp>
      <p:sp>
        <p:nvSpPr>
          <p:cNvPr id="7" name="object 7"/>
          <p:cNvSpPr/>
          <p:nvPr/>
        </p:nvSpPr>
        <p:spPr>
          <a:xfrm>
            <a:off x="575622" y="685800"/>
            <a:ext cx="723900" cy="619125"/>
          </a:xfrm>
          <a:custGeom>
            <a:avLst/>
            <a:gdLst/>
            <a:ahLst/>
            <a:cxnLst/>
            <a:rect l="l" t="t" r="r" b="b"/>
            <a:pathLst>
              <a:path w="723900" h="619125">
                <a:moveTo>
                  <a:pt x="0" y="309625"/>
                </a:moveTo>
                <a:lnTo>
                  <a:pt x="154812" y="619125"/>
                </a:lnTo>
                <a:lnTo>
                  <a:pt x="569087" y="619125"/>
                </a:lnTo>
                <a:lnTo>
                  <a:pt x="723900" y="309625"/>
                </a:lnTo>
                <a:lnTo>
                  <a:pt x="569087" y="0"/>
                </a:lnTo>
                <a:lnTo>
                  <a:pt x="154812" y="0"/>
                </a:lnTo>
                <a:lnTo>
                  <a:pt x="0" y="309625"/>
                </a:lnTo>
                <a:close/>
              </a:path>
            </a:pathLst>
          </a:custGeom>
          <a:solidFill>
            <a:srgbClr val="42AF51"/>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5" name="object 5"/>
          <p:cNvSpPr txBox="1"/>
          <p:nvPr/>
        </p:nvSpPr>
        <p:spPr>
          <a:xfrm>
            <a:off x="2596197" y="1447800"/>
            <a:ext cx="2980690" cy="734208"/>
          </a:xfrm>
          <a:prstGeom prst="rect">
            <a:avLst/>
          </a:prstGeom>
        </p:spPr>
        <p:txBody>
          <a:bodyPr wrap="square" lIns="0" tIns="0" rIns="0" bIns="0" rtlCol="0">
            <a:noAutofit/>
          </a:bodyPr>
          <a:lstStyle/>
          <a:p>
            <a:pPr marL="12700">
              <a:lnSpc>
                <a:spcPts val="3425"/>
              </a:lnSpc>
              <a:spcBef>
                <a:spcPts val="171"/>
              </a:spcBef>
            </a:pPr>
            <a:r>
              <a:rPr lang="en-US" sz="2800" dirty="0" err="1">
                <a:latin typeface="Trebuchet MS"/>
                <a:cs typeface="Trebuchet MS"/>
              </a:rPr>
              <a:t>Dasari</a:t>
            </a:r>
            <a:r>
              <a:rPr lang="en-US" sz="2800" dirty="0">
                <a:latin typeface="Trebuchet MS"/>
                <a:cs typeface="Trebuchet MS"/>
              </a:rPr>
              <a:t> Bharath</a:t>
            </a:r>
            <a:endParaRPr sz="2800" dirty="0">
              <a:latin typeface="Trebuchet MS"/>
              <a:cs typeface="Trebuchet MS"/>
            </a:endParaRPr>
          </a:p>
        </p:txBody>
      </p:sp>
      <p:sp>
        <p:nvSpPr>
          <p:cNvPr id="4" name="object 4"/>
          <p:cNvSpPr txBox="1"/>
          <p:nvPr/>
        </p:nvSpPr>
        <p:spPr>
          <a:xfrm>
            <a:off x="5170170" y="2347639"/>
            <a:ext cx="3192780" cy="330517"/>
          </a:xfrm>
          <a:prstGeom prst="rect">
            <a:avLst/>
          </a:prstGeom>
        </p:spPr>
        <p:txBody>
          <a:bodyPr wrap="square" lIns="0" tIns="0" rIns="0" bIns="0" rtlCol="0">
            <a:noAutofit/>
          </a:bodyPr>
          <a:lstStyle/>
          <a:p>
            <a:pPr marL="12700">
              <a:lnSpc>
                <a:spcPts val="2575"/>
              </a:lnSpc>
              <a:spcBef>
                <a:spcPts val="128"/>
              </a:spcBef>
            </a:pPr>
            <a:endParaRPr sz="2400" dirty="0">
              <a:latin typeface="Trebuchet MS"/>
              <a:cs typeface="Trebuchet MS"/>
            </a:endParaRPr>
          </a:p>
        </p:txBody>
      </p:sp>
      <p:sp>
        <p:nvSpPr>
          <p:cNvPr id="3" name="object 3"/>
          <p:cNvSpPr txBox="1"/>
          <p:nvPr/>
        </p:nvSpPr>
        <p:spPr>
          <a:xfrm>
            <a:off x="2195450" y="381000"/>
            <a:ext cx="4205350" cy="619125"/>
          </a:xfrm>
          <a:prstGeom prst="rect">
            <a:avLst/>
          </a:prstGeom>
        </p:spPr>
        <p:txBody>
          <a:bodyPr wrap="square" lIns="0" tIns="0" rIns="0" bIns="0" rtlCol="0">
            <a:noAutofit/>
          </a:bodyPr>
          <a:lstStyle/>
          <a:p>
            <a:pPr marL="12700">
              <a:lnSpc>
                <a:spcPts val="2575"/>
              </a:lnSpc>
              <a:spcBef>
                <a:spcPts val="128"/>
              </a:spcBef>
            </a:pPr>
            <a:r>
              <a:rPr lang="en-IN" sz="2400" b="1" spc="9" dirty="0">
                <a:solidFill>
                  <a:schemeClr val="accent1"/>
                </a:solidFill>
                <a:latin typeface="Trebuchet MS"/>
                <a:cs typeface="Trebuchet MS"/>
              </a:rPr>
              <a:t>LANGUAGE TRASLATION USING CNN</a:t>
            </a:r>
            <a:endParaRPr sz="2400" dirty="0">
              <a:solidFill>
                <a:schemeClr val="accent1"/>
              </a:solidFill>
              <a:latin typeface="Trebuchet MS"/>
              <a:cs typeface="Trebuchet MS"/>
            </a:endParaRPr>
          </a:p>
        </p:txBody>
      </p:sp>
      <p:sp>
        <p:nvSpPr>
          <p:cNvPr id="2" name="object 2"/>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1</a:t>
            </a:r>
            <a:endParaRPr sz="1100" dirty="0">
              <a:latin typeface="Trebuchet MS"/>
              <a:cs typeface="Trebuchet MS"/>
            </a:endParaRPr>
          </a:p>
        </p:txBody>
      </p:sp>
      <p:sp>
        <p:nvSpPr>
          <p:cNvPr id="22" name="TextBox 21">
            <a:extLst>
              <a:ext uri="{FF2B5EF4-FFF2-40B4-BE49-F238E27FC236}">
                <a16:creationId xmlns:a16="http://schemas.microsoft.com/office/drawing/2014/main" id="{D992BAE9-A7FB-1D90-C222-3892FE05508E}"/>
              </a:ext>
            </a:extLst>
          </p:cNvPr>
          <p:cNvSpPr txBox="1"/>
          <p:nvPr/>
        </p:nvSpPr>
        <p:spPr>
          <a:xfrm>
            <a:off x="2629391" y="1924139"/>
            <a:ext cx="4396312" cy="923330"/>
          </a:xfrm>
          <a:prstGeom prst="rect">
            <a:avLst/>
          </a:prstGeom>
          <a:noFill/>
        </p:spPr>
        <p:txBody>
          <a:bodyPr wrap="square" rtlCol="0">
            <a:spAutoFit/>
          </a:bodyPr>
          <a:lstStyle/>
          <a:p>
            <a:r>
              <a:rPr lang="en-IN" dirty="0"/>
              <a:t>REG NO:211521243037</a:t>
            </a:r>
          </a:p>
          <a:p>
            <a:r>
              <a:rPr lang="en-IN" dirty="0" err="1"/>
              <a:t>COLLEGE:Panimalar</a:t>
            </a:r>
            <a:r>
              <a:rPr lang="en-IN" dirty="0"/>
              <a:t> Institute of Technology</a:t>
            </a:r>
          </a:p>
          <a:p>
            <a:r>
              <a:rPr lang="en-IN" dirty="0"/>
              <a:t>MAIL ID:dasari.bharath0307@gmail.com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10410952" y="5576798"/>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2" name="object 22"/>
          <p:cNvSpPr/>
          <p:nvPr/>
        </p:nvSpPr>
        <p:spPr>
          <a:xfrm>
            <a:off x="9920224" y="5862728"/>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1" name="object 11"/>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10387013" y="975915"/>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9" name="object 9"/>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txBox="1"/>
          <p:nvPr/>
        </p:nvSpPr>
        <p:spPr>
          <a:xfrm>
            <a:off x="755332" y="502205"/>
            <a:ext cx="2528002" cy="635635"/>
          </a:xfrm>
          <a:prstGeom prst="rect">
            <a:avLst/>
          </a:prstGeom>
        </p:spPr>
        <p:txBody>
          <a:bodyPr wrap="square" lIns="0" tIns="0" rIns="0" bIns="0" rtlCol="0">
            <a:noAutofit/>
          </a:bodyPr>
          <a:lstStyle/>
          <a:p>
            <a:pPr marL="12700">
              <a:lnSpc>
                <a:spcPts val="5005"/>
              </a:lnSpc>
              <a:spcBef>
                <a:spcPts val="250"/>
              </a:spcBef>
            </a:pPr>
            <a:r>
              <a:rPr sz="4800" b="1" spc="0" dirty="0">
                <a:latin typeface="Trebuchet MS"/>
                <a:cs typeface="Trebuchet MS"/>
              </a:rPr>
              <a:t>R</a:t>
            </a:r>
            <a:r>
              <a:rPr sz="4800" b="1" spc="-34" dirty="0">
                <a:latin typeface="Trebuchet MS"/>
                <a:cs typeface="Trebuchet MS"/>
              </a:rPr>
              <a:t>E</a:t>
            </a:r>
            <a:r>
              <a:rPr sz="4800" b="1" spc="19" dirty="0">
                <a:latin typeface="Trebuchet MS"/>
                <a:cs typeface="Trebuchet MS"/>
              </a:rPr>
              <a:t>S</a:t>
            </a:r>
            <a:r>
              <a:rPr sz="4800" b="1" spc="-29" dirty="0">
                <a:latin typeface="Trebuchet MS"/>
                <a:cs typeface="Trebuchet MS"/>
              </a:rPr>
              <a:t>U</a:t>
            </a:r>
            <a:r>
              <a:rPr sz="4800" b="1" spc="-404" dirty="0">
                <a:latin typeface="Trebuchet MS"/>
                <a:cs typeface="Trebuchet MS"/>
              </a:rPr>
              <a:t>L</a:t>
            </a:r>
            <a:r>
              <a:rPr sz="4800" b="1" spc="0" dirty="0">
                <a:latin typeface="Trebuchet MS"/>
                <a:cs typeface="Trebuchet MS"/>
              </a:rPr>
              <a:t>TS</a:t>
            </a:r>
            <a:endParaRPr sz="4800" dirty="0">
              <a:latin typeface="Trebuchet MS"/>
              <a:cs typeface="Trebuchet MS"/>
            </a:endParaRPr>
          </a:p>
        </p:txBody>
      </p:sp>
      <p:sp>
        <p:nvSpPr>
          <p:cNvPr id="7" name="object 7"/>
          <p:cNvSpPr txBox="1"/>
          <p:nvPr/>
        </p:nvSpPr>
        <p:spPr>
          <a:xfrm>
            <a:off x="683260" y="6161203"/>
            <a:ext cx="1269177" cy="283210"/>
          </a:xfrm>
          <a:prstGeom prst="rect">
            <a:avLst/>
          </a:prstGeom>
        </p:spPr>
        <p:txBody>
          <a:bodyPr wrap="square" lIns="0" tIns="0" rIns="0" bIns="0" rtlCol="0">
            <a:noAutofit/>
          </a:bodyPr>
          <a:lstStyle/>
          <a:p>
            <a:pPr marL="12700">
              <a:lnSpc>
                <a:spcPts val="2185"/>
              </a:lnSpc>
              <a:spcBef>
                <a:spcPts val="109"/>
              </a:spcBef>
            </a:pPr>
            <a:endParaRPr sz="2000" dirty="0">
              <a:latin typeface="Trebuchet MS"/>
              <a:cs typeface="Trebuchet MS"/>
            </a:endParaRPr>
          </a:p>
        </p:txBody>
      </p:sp>
      <p:sp>
        <p:nvSpPr>
          <p:cNvPr id="6" name="object 6"/>
          <p:cNvSpPr txBox="1"/>
          <p:nvPr/>
        </p:nvSpPr>
        <p:spPr>
          <a:xfrm>
            <a:off x="11302619" y="6491954"/>
            <a:ext cx="199349" cy="168275"/>
          </a:xfrm>
          <a:prstGeom prst="rect">
            <a:avLst/>
          </a:prstGeom>
        </p:spPr>
        <p:txBody>
          <a:bodyPr wrap="square" lIns="0" tIns="0" rIns="0" bIns="0" rtlCol="0">
            <a:noAutofit/>
          </a:bodyPr>
          <a:lstStyle/>
          <a:p>
            <a:pPr marL="12700">
              <a:lnSpc>
                <a:spcPts val="1255"/>
              </a:lnSpc>
              <a:spcBef>
                <a:spcPts val="62"/>
              </a:spcBef>
            </a:pPr>
            <a:r>
              <a:rPr sz="1100" spc="9" dirty="0">
                <a:solidFill>
                  <a:srgbClr val="2D936B"/>
                </a:solidFill>
                <a:latin typeface="Trebuchet MS"/>
                <a:cs typeface="Trebuchet MS"/>
              </a:rPr>
              <a:t>10</a:t>
            </a:r>
            <a:endParaRPr sz="1100" dirty="0">
              <a:latin typeface="Trebuchet MS"/>
              <a:cs typeface="Trebuchet MS"/>
            </a:endParaRPr>
          </a:p>
        </p:txBody>
      </p:sp>
      <p:sp>
        <p:nvSpPr>
          <p:cNvPr id="5" name="object 5"/>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4" name="object 4"/>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1348121" y="6242685"/>
            <a:ext cx="71253" cy="152400"/>
          </a:xfrm>
          <a:prstGeom prst="rect">
            <a:avLst/>
          </a:prstGeom>
        </p:spPr>
        <p:txBody>
          <a:bodyPr wrap="square" lIns="0" tIns="0" rIns="0" bIns="0" rtlCol="0">
            <a:noAutofit/>
          </a:bodyPr>
          <a:lstStyle/>
          <a:p>
            <a:pPr marL="25400">
              <a:lnSpc>
                <a:spcPts val="1000"/>
              </a:lnSpc>
            </a:pPr>
            <a:endParaRPr sz="1000" dirty="0"/>
          </a:p>
        </p:txBody>
      </p:sp>
      <p:pic>
        <p:nvPicPr>
          <p:cNvPr id="27" name="Picture 26">
            <a:extLst>
              <a:ext uri="{FF2B5EF4-FFF2-40B4-BE49-F238E27FC236}">
                <a16:creationId xmlns:a16="http://schemas.microsoft.com/office/drawing/2014/main" id="{D436C605-C762-F4D4-B4E9-017321A707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940" y="1299765"/>
            <a:ext cx="6997343" cy="2992528"/>
          </a:xfrm>
          <a:prstGeom prst="rect">
            <a:avLst/>
          </a:prstGeom>
        </p:spPr>
      </p:pic>
      <p:sp>
        <p:nvSpPr>
          <p:cNvPr id="28" name="TextBox 27">
            <a:extLst>
              <a:ext uri="{FF2B5EF4-FFF2-40B4-BE49-F238E27FC236}">
                <a16:creationId xmlns:a16="http://schemas.microsoft.com/office/drawing/2014/main" id="{375E0003-0009-71E6-3F3C-B43572D98A17}"/>
              </a:ext>
            </a:extLst>
          </p:cNvPr>
          <p:cNvSpPr txBox="1"/>
          <p:nvPr/>
        </p:nvSpPr>
        <p:spPr>
          <a:xfrm>
            <a:off x="479995" y="4295220"/>
            <a:ext cx="8891589" cy="2023665"/>
          </a:xfrm>
          <a:prstGeom prst="rect">
            <a:avLst/>
          </a:prstGeom>
          <a:noFill/>
        </p:spPr>
        <p:txBody>
          <a:bodyPr wrap="square" rtlCol="0">
            <a:spAutoFit/>
          </a:bodyPr>
          <a:lstStyle/>
          <a:p>
            <a:br>
              <a:rPr lang="en-US" dirty="0"/>
            </a:br>
            <a:r>
              <a:rPr lang="en-US" b="0" i="0" dirty="0">
                <a:effectLst/>
                <a:latin typeface="Söhne"/>
              </a:rPr>
              <a:t>Language translation using Convolutional Neural Networks (CNNs) delivers accurate and fluent translations across different languages. Trained on extensive datasets, CNN-based models grasp semantic nuances and syntactic structures, ensuring natural and coherent translations. Their efficiency makes them suitable for real-time applications, though challenges like domain adaptation persist. Nonetheless, CNNs represent a transformative leap in breaking down language barriers and fostering global connectivity.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23" name="object 23"/>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1F1F1"/>
          </a:solidFill>
        </p:spPr>
        <p:txBody>
          <a:bodyPr wrap="square" lIns="0" tIns="0" rIns="0" bIns="0" rtlCol="0">
            <a:noAutofit/>
          </a:bodyPr>
          <a:lstStyle/>
          <a:p>
            <a:endParaRPr dirty="0"/>
          </a:p>
        </p:txBody>
      </p:sp>
      <p:sp>
        <p:nvSpPr>
          <p:cNvPr id="12" name="object 12"/>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3" name="object 13"/>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9" name="object 19"/>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0" name="object 20"/>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2" name="object 22"/>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9" name="object 9"/>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0" name="object 10"/>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11" name="object 11"/>
          <p:cNvSpPr/>
          <p:nvPr/>
        </p:nvSpPr>
        <p:spPr>
          <a:xfrm>
            <a:off x="466725" y="6410325"/>
            <a:ext cx="3705225" cy="295275"/>
          </a:xfrm>
          <a:prstGeom prst="rect">
            <a:avLst/>
          </a:prstGeom>
          <a:blipFill>
            <a:blip r:embed="rId3" cstate="print"/>
            <a:stretch>
              <a:fillRect/>
            </a:stretch>
          </a:blipFill>
        </p:spPr>
        <p:txBody>
          <a:bodyPr wrap="square" lIns="0" tIns="0" rIns="0" bIns="0" rtlCol="0">
            <a:noAutofit/>
          </a:bodyPr>
          <a:lstStyle/>
          <a:p>
            <a:endParaRPr dirty="0"/>
          </a:p>
        </p:txBody>
      </p:sp>
      <p:sp>
        <p:nvSpPr>
          <p:cNvPr id="8" name="object 8"/>
          <p:cNvSpPr/>
          <p:nvPr/>
        </p:nvSpPr>
        <p:spPr>
          <a:xfrm>
            <a:off x="6696075" y="169545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7" name="object 7"/>
          <p:cNvSpPr txBox="1"/>
          <p:nvPr/>
        </p:nvSpPr>
        <p:spPr>
          <a:xfrm>
            <a:off x="739775" y="933691"/>
            <a:ext cx="2393786" cy="569277"/>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a:t>
            </a:r>
            <a:r>
              <a:rPr sz="4250" b="1" spc="-25" dirty="0">
                <a:latin typeface="Trebuchet MS"/>
                <a:cs typeface="Trebuchet MS"/>
              </a:rPr>
              <a:t>J</a:t>
            </a:r>
            <a:r>
              <a:rPr sz="4250" b="1" spc="-34" dirty="0">
                <a:latin typeface="Trebuchet MS"/>
                <a:cs typeface="Trebuchet MS"/>
              </a:rPr>
              <a:t>E</a:t>
            </a:r>
            <a:r>
              <a:rPr sz="4250" b="1" spc="0" dirty="0">
                <a:latin typeface="Trebuchet MS"/>
                <a:cs typeface="Trebuchet MS"/>
              </a:rPr>
              <a:t>CT</a:t>
            </a:r>
            <a:endParaRPr sz="4250" dirty="0">
              <a:latin typeface="Trebuchet MS"/>
              <a:cs typeface="Trebuchet MS"/>
            </a:endParaRPr>
          </a:p>
        </p:txBody>
      </p:sp>
      <p:sp>
        <p:nvSpPr>
          <p:cNvPr id="6" name="object 6"/>
          <p:cNvSpPr txBox="1"/>
          <p:nvPr/>
        </p:nvSpPr>
        <p:spPr>
          <a:xfrm>
            <a:off x="3189943" y="933691"/>
            <a:ext cx="1540559" cy="569277"/>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T</a:t>
            </a:r>
            <a:r>
              <a:rPr sz="4250" b="1" spc="9" dirty="0">
                <a:latin typeface="Trebuchet MS"/>
                <a:cs typeface="Trebuchet MS"/>
              </a:rPr>
              <a:t>I</a:t>
            </a:r>
            <a:r>
              <a:rPr sz="4250" b="1" spc="0" dirty="0">
                <a:latin typeface="Trebuchet MS"/>
                <a:cs typeface="Trebuchet MS"/>
              </a:rPr>
              <a:t>T</a:t>
            </a:r>
            <a:r>
              <a:rPr sz="4250" b="1" spc="39" dirty="0">
                <a:latin typeface="Trebuchet MS"/>
                <a:cs typeface="Trebuchet MS"/>
              </a:rPr>
              <a:t>L</a:t>
            </a:r>
            <a:r>
              <a:rPr sz="4250" b="1" spc="0" dirty="0">
                <a:latin typeface="Trebuchet MS"/>
                <a:cs typeface="Trebuchet MS"/>
              </a:rPr>
              <a:t>E</a:t>
            </a:r>
            <a:endParaRPr sz="425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2</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5" name="TextBox 24">
            <a:extLst>
              <a:ext uri="{FF2B5EF4-FFF2-40B4-BE49-F238E27FC236}">
                <a16:creationId xmlns:a16="http://schemas.microsoft.com/office/drawing/2014/main" id="{4CAD0F1E-2C00-A3EB-4FB3-75AE8C7079E7}"/>
              </a:ext>
            </a:extLst>
          </p:cNvPr>
          <p:cNvSpPr txBox="1"/>
          <p:nvPr/>
        </p:nvSpPr>
        <p:spPr>
          <a:xfrm>
            <a:off x="3002725" y="2209800"/>
            <a:ext cx="4876800" cy="2123658"/>
          </a:xfrm>
          <a:prstGeom prst="rect">
            <a:avLst/>
          </a:prstGeom>
          <a:noFill/>
        </p:spPr>
        <p:txBody>
          <a:bodyPr wrap="square" rtlCol="0">
            <a:spAutoFit/>
          </a:bodyPr>
          <a:lstStyle/>
          <a:p>
            <a:pPr algn="ctr"/>
            <a:r>
              <a:rPr lang="en-IN" sz="4400" dirty="0">
                <a:solidFill>
                  <a:schemeClr val="accent1"/>
                </a:solidFill>
              </a:rPr>
              <a:t>LANGUAGE TRANSLATION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466725" y="6410325"/>
            <a:ext cx="3705225" cy="295275"/>
          </a:xfrm>
          <a:prstGeom prst="rect">
            <a:avLst/>
          </a:prstGeom>
        </p:spPr>
        <p:txBody>
          <a:bodyPr wrap="square" lIns="0" tIns="0" rIns="0" bIns="0" rtlCol="0">
            <a:noAutofit/>
          </a:bodyPr>
          <a:lstStyle/>
          <a:p>
            <a:pPr>
              <a:lnSpc>
                <a:spcPts val="600"/>
              </a:lnSpc>
              <a:spcBef>
                <a:spcPts val="19"/>
              </a:spcBef>
            </a:pPr>
            <a:endParaRPr sz="600" dirty="0"/>
          </a:p>
          <a:p>
            <a:pPr marL="285750">
              <a:lnSpc>
                <a:spcPct val="96761"/>
              </a:lnSpc>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9" name="object 19"/>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1F1F1"/>
          </a:solidFill>
        </p:spPr>
        <p:txBody>
          <a:bodyPr wrap="square" lIns="0" tIns="0" rIns="0" bIns="0" rtlCol="0">
            <a:noAutofit/>
          </a:bodyPr>
          <a:lstStyle/>
          <a:p>
            <a:endParaRPr dirty="0"/>
          </a:p>
        </p:txBody>
      </p:sp>
      <p:sp>
        <p:nvSpPr>
          <p:cNvPr id="8" name="object 8"/>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9" name="object 9"/>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3" name="object 13"/>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5" name="object 15"/>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6" name="object 16"/>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7" name="object 17"/>
          <p:cNvSpPr/>
          <p:nvPr/>
        </p:nvSpPr>
        <p:spPr>
          <a:xfrm>
            <a:off x="11010900" y="5610225"/>
            <a:ext cx="647700" cy="647700"/>
          </a:xfrm>
          <a:custGeom>
            <a:avLst/>
            <a:gdLst/>
            <a:ahLst/>
            <a:cxnLst/>
            <a:rect l="l" t="t" r="r" b="b"/>
            <a:pathLst>
              <a:path w="647700" h="647700">
                <a:moveTo>
                  <a:pt x="0" y="323850"/>
                </a:moveTo>
                <a:lnTo>
                  <a:pt x="1073" y="350410"/>
                </a:lnTo>
                <a:lnTo>
                  <a:pt x="4239" y="376379"/>
                </a:lnTo>
                <a:lnTo>
                  <a:pt x="9414" y="401673"/>
                </a:lnTo>
                <a:lnTo>
                  <a:pt x="16514" y="426210"/>
                </a:lnTo>
                <a:lnTo>
                  <a:pt x="25455" y="449905"/>
                </a:lnTo>
                <a:lnTo>
                  <a:pt x="36155" y="472676"/>
                </a:lnTo>
                <a:lnTo>
                  <a:pt x="48530" y="494438"/>
                </a:lnTo>
                <a:lnTo>
                  <a:pt x="62496" y="515110"/>
                </a:lnTo>
                <a:lnTo>
                  <a:pt x="77970" y="534606"/>
                </a:lnTo>
                <a:lnTo>
                  <a:pt x="94868" y="552845"/>
                </a:lnTo>
                <a:lnTo>
                  <a:pt x="113108" y="569742"/>
                </a:lnTo>
                <a:lnTo>
                  <a:pt x="132606" y="585214"/>
                </a:lnTo>
                <a:lnTo>
                  <a:pt x="153278" y="599179"/>
                </a:lnTo>
                <a:lnTo>
                  <a:pt x="175040" y="611551"/>
                </a:lnTo>
                <a:lnTo>
                  <a:pt x="197810" y="622249"/>
                </a:lnTo>
                <a:lnTo>
                  <a:pt x="221504" y="631189"/>
                </a:lnTo>
                <a:lnTo>
                  <a:pt x="246038" y="638287"/>
                </a:lnTo>
                <a:lnTo>
                  <a:pt x="271329" y="643461"/>
                </a:lnTo>
                <a:lnTo>
                  <a:pt x="297294" y="646626"/>
                </a:lnTo>
                <a:lnTo>
                  <a:pt x="323850" y="647700"/>
                </a:lnTo>
                <a:lnTo>
                  <a:pt x="350405" y="646626"/>
                </a:lnTo>
                <a:lnTo>
                  <a:pt x="376370" y="643461"/>
                </a:lnTo>
                <a:lnTo>
                  <a:pt x="401661" y="638287"/>
                </a:lnTo>
                <a:lnTo>
                  <a:pt x="426195" y="631189"/>
                </a:lnTo>
                <a:lnTo>
                  <a:pt x="449889" y="622249"/>
                </a:lnTo>
                <a:lnTo>
                  <a:pt x="472659" y="611551"/>
                </a:lnTo>
                <a:lnTo>
                  <a:pt x="494421" y="599179"/>
                </a:lnTo>
                <a:lnTo>
                  <a:pt x="515093" y="585214"/>
                </a:lnTo>
                <a:lnTo>
                  <a:pt x="534591" y="569742"/>
                </a:lnTo>
                <a:lnTo>
                  <a:pt x="552830" y="552845"/>
                </a:lnTo>
                <a:lnTo>
                  <a:pt x="569729" y="534606"/>
                </a:lnTo>
                <a:lnTo>
                  <a:pt x="585203" y="515110"/>
                </a:lnTo>
                <a:lnTo>
                  <a:pt x="599169" y="494438"/>
                </a:lnTo>
                <a:lnTo>
                  <a:pt x="611544" y="472676"/>
                </a:lnTo>
                <a:lnTo>
                  <a:pt x="622244" y="449905"/>
                </a:lnTo>
                <a:lnTo>
                  <a:pt x="631185" y="426210"/>
                </a:lnTo>
                <a:lnTo>
                  <a:pt x="638285" y="401673"/>
                </a:lnTo>
                <a:lnTo>
                  <a:pt x="643460" y="376379"/>
                </a:lnTo>
                <a:lnTo>
                  <a:pt x="646626" y="350410"/>
                </a:lnTo>
                <a:lnTo>
                  <a:pt x="647700" y="323850"/>
                </a:lnTo>
                <a:lnTo>
                  <a:pt x="646626" y="297289"/>
                </a:lnTo>
                <a:lnTo>
                  <a:pt x="643460" y="271320"/>
                </a:lnTo>
                <a:lnTo>
                  <a:pt x="638285" y="246026"/>
                </a:lnTo>
                <a:lnTo>
                  <a:pt x="631185" y="221489"/>
                </a:lnTo>
                <a:lnTo>
                  <a:pt x="622244" y="197794"/>
                </a:lnTo>
                <a:lnTo>
                  <a:pt x="611544" y="175023"/>
                </a:lnTo>
                <a:lnTo>
                  <a:pt x="599169" y="153261"/>
                </a:lnTo>
                <a:lnTo>
                  <a:pt x="585203" y="132589"/>
                </a:lnTo>
                <a:lnTo>
                  <a:pt x="569729" y="113093"/>
                </a:lnTo>
                <a:lnTo>
                  <a:pt x="552830" y="94854"/>
                </a:lnTo>
                <a:lnTo>
                  <a:pt x="534591" y="77957"/>
                </a:lnTo>
                <a:lnTo>
                  <a:pt x="515093" y="62485"/>
                </a:lnTo>
                <a:lnTo>
                  <a:pt x="494421" y="48520"/>
                </a:lnTo>
                <a:lnTo>
                  <a:pt x="472659" y="36148"/>
                </a:lnTo>
                <a:lnTo>
                  <a:pt x="449889" y="25450"/>
                </a:lnTo>
                <a:lnTo>
                  <a:pt x="426195" y="16510"/>
                </a:lnTo>
                <a:lnTo>
                  <a:pt x="401661" y="9412"/>
                </a:lnTo>
                <a:lnTo>
                  <a:pt x="376370" y="4238"/>
                </a:lnTo>
                <a:lnTo>
                  <a:pt x="350405" y="1073"/>
                </a:lnTo>
                <a:lnTo>
                  <a:pt x="323850" y="0"/>
                </a:lnTo>
                <a:lnTo>
                  <a:pt x="297294" y="1073"/>
                </a:lnTo>
                <a:lnTo>
                  <a:pt x="271329" y="4238"/>
                </a:lnTo>
                <a:lnTo>
                  <a:pt x="246038" y="9412"/>
                </a:lnTo>
                <a:lnTo>
                  <a:pt x="221504" y="16510"/>
                </a:lnTo>
                <a:lnTo>
                  <a:pt x="197810" y="25450"/>
                </a:lnTo>
                <a:lnTo>
                  <a:pt x="175040" y="36148"/>
                </a:lnTo>
                <a:lnTo>
                  <a:pt x="153278" y="48520"/>
                </a:lnTo>
                <a:lnTo>
                  <a:pt x="132606" y="62485"/>
                </a:lnTo>
                <a:lnTo>
                  <a:pt x="113108" y="77957"/>
                </a:lnTo>
                <a:lnTo>
                  <a:pt x="94868" y="94854"/>
                </a:lnTo>
                <a:lnTo>
                  <a:pt x="77970" y="113093"/>
                </a:lnTo>
                <a:lnTo>
                  <a:pt x="62496" y="132589"/>
                </a:lnTo>
                <a:lnTo>
                  <a:pt x="48530" y="153261"/>
                </a:lnTo>
                <a:lnTo>
                  <a:pt x="36155" y="175023"/>
                </a:lnTo>
                <a:lnTo>
                  <a:pt x="25455" y="197794"/>
                </a:lnTo>
                <a:lnTo>
                  <a:pt x="16514" y="221489"/>
                </a:lnTo>
                <a:lnTo>
                  <a:pt x="9414" y="246026"/>
                </a:lnTo>
                <a:lnTo>
                  <a:pt x="4239" y="271320"/>
                </a:lnTo>
                <a:lnTo>
                  <a:pt x="1073" y="297289"/>
                </a:lnTo>
                <a:lnTo>
                  <a:pt x="0" y="323850"/>
                </a:lnTo>
                <a:close/>
              </a:path>
            </a:pathLst>
          </a:custGeom>
          <a:solidFill>
            <a:srgbClr val="2D83C3"/>
          </a:solidFill>
        </p:spPr>
        <p:txBody>
          <a:bodyPr wrap="square" lIns="0" tIns="0" rIns="0" bIns="0" rtlCol="0">
            <a:noAutofit/>
          </a:bodyPr>
          <a:lstStyle/>
          <a:p>
            <a:endParaRPr dirty="0"/>
          </a:p>
        </p:txBody>
      </p:sp>
      <p:sp>
        <p:nvSpPr>
          <p:cNvPr id="18" name="object 18"/>
          <p:cNvSpPr/>
          <p:nvPr/>
        </p:nvSpPr>
        <p:spPr>
          <a:xfrm>
            <a:off x="10687050" y="6134100"/>
            <a:ext cx="247650" cy="247650"/>
          </a:xfrm>
          <a:custGeom>
            <a:avLst/>
            <a:gdLst/>
            <a:ahLst/>
            <a:cxnLst/>
            <a:rect l="l" t="t" r="r" b="b"/>
            <a:pathLst>
              <a:path w="247650" h="247650">
                <a:moveTo>
                  <a:pt x="0" y="123825"/>
                </a:moveTo>
                <a:lnTo>
                  <a:pt x="536" y="135423"/>
                </a:lnTo>
                <a:lnTo>
                  <a:pt x="2708" y="149691"/>
                </a:lnTo>
                <a:lnTo>
                  <a:pt x="6456" y="163377"/>
                </a:lnTo>
                <a:lnTo>
                  <a:pt x="11684" y="176382"/>
                </a:lnTo>
                <a:lnTo>
                  <a:pt x="18293" y="188610"/>
                </a:lnTo>
                <a:lnTo>
                  <a:pt x="26186" y="199964"/>
                </a:lnTo>
                <a:lnTo>
                  <a:pt x="35265" y="210346"/>
                </a:lnTo>
                <a:lnTo>
                  <a:pt x="45432" y="219660"/>
                </a:lnTo>
                <a:lnTo>
                  <a:pt x="56590" y="227807"/>
                </a:lnTo>
                <a:lnTo>
                  <a:pt x="68642" y="234691"/>
                </a:lnTo>
                <a:lnTo>
                  <a:pt x="81488" y="240215"/>
                </a:lnTo>
                <a:lnTo>
                  <a:pt x="95033" y="244280"/>
                </a:lnTo>
                <a:lnTo>
                  <a:pt x="109177" y="246791"/>
                </a:lnTo>
                <a:lnTo>
                  <a:pt x="123825" y="247650"/>
                </a:lnTo>
                <a:lnTo>
                  <a:pt x="135414" y="247113"/>
                </a:lnTo>
                <a:lnTo>
                  <a:pt x="149673" y="244944"/>
                </a:lnTo>
                <a:lnTo>
                  <a:pt x="163352" y="241199"/>
                </a:lnTo>
                <a:lnTo>
                  <a:pt x="176354" y="235975"/>
                </a:lnTo>
                <a:lnTo>
                  <a:pt x="188582" y="229371"/>
                </a:lnTo>
                <a:lnTo>
                  <a:pt x="199937" y="221483"/>
                </a:lnTo>
                <a:lnTo>
                  <a:pt x="210322" y="212408"/>
                </a:lnTo>
                <a:lnTo>
                  <a:pt x="219639" y="202243"/>
                </a:lnTo>
                <a:lnTo>
                  <a:pt x="227791" y="191087"/>
                </a:lnTo>
                <a:lnTo>
                  <a:pt x="234680" y="179035"/>
                </a:lnTo>
                <a:lnTo>
                  <a:pt x="240207" y="166186"/>
                </a:lnTo>
                <a:lnTo>
                  <a:pt x="244277" y="152636"/>
                </a:lnTo>
                <a:lnTo>
                  <a:pt x="246790" y="138483"/>
                </a:lnTo>
                <a:lnTo>
                  <a:pt x="247650" y="123825"/>
                </a:lnTo>
                <a:lnTo>
                  <a:pt x="247113" y="112226"/>
                </a:lnTo>
                <a:lnTo>
                  <a:pt x="244941" y="97958"/>
                </a:lnTo>
                <a:lnTo>
                  <a:pt x="241193" y="84272"/>
                </a:lnTo>
                <a:lnTo>
                  <a:pt x="235965" y="71267"/>
                </a:lnTo>
                <a:lnTo>
                  <a:pt x="229356" y="59039"/>
                </a:lnTo>
                <a:lnTo>
                  <a:pt x="221463" y="47685"/>
                </a:lnTo>
                <a:lnTo>
                  <a:pt x="212384" y="37303"/>
                </a:lnTo>
                <a:lnTo>
                  <a:pt x="202217" y="27989"/>
                </a:lnTo>
                <a:lnTo>
                  <a:pt x="191059" y="19842"/>
                </a:lnTo>
                <a:lnTo>
                  <a:pt x="179007" y="12958"/>
                </a:lnTo>
                <a:lnTo>
                  <a:pt x="166161" y="7434"/>
                </a:lnTo>
                <a:lnTo>
                  <a:pt x="152616" y="3369"/>
                </a:lnTo>
                <a:lnTo>
                  <a:pt x="138472" y="858"/>
                </a:lnTo>
                <a:lnTo>
                  <a:pt x="123825" y="0"/>
                </a:lnTo>
                <a:lnTo>
                  <a:pt x="112235" y="536"/>
                </a:lnTo>
                <a:lnTo>
                  <a:pt x="97976" y="2705"/>
                </a:lnTo>
                <a:lnTo>
                  <a:pt x="84297" y="6450"/>
                </a:lnTo>
                <a:lnTo>
                  <a:pt x="71295" y="11674"/>
                </a:lnTo>
                <a:lnTo>
                  <a:pt x="59067" y="18278"/>
                </a:lnTo>
                <a:lnTo>
                  <a:pt x="47712" y="26166"/>
                </a:lnTo>
                <a:lnTo>
                  <a:pt x="37327" y="35241"/>
                </a:lnTo>
                <a:lnTo>
                  <a:pt x="28010" y="45406"/>
                </a:lnTo>
                <a:lnTo>
                  <a:pt x="19858" y="56562"/>
                </a:lnTo>
                <a:lnTo>
                  <a:pt x="12969" y="68614"/>
                </a:lnTo>
                <a:lnTo>
                  <a:pt x="7442" y="81463"/>
                </a:lnTo>
                <a:lnTo>
                  <a:pt x="3372" y="95013"/>
                </a:lnTo>
                <a:lnTo>
                  <a:pt x="859" y="109166"/>
                </a:lnTo>
                <a:lnTo>
                  <a:pt x="0" y="123825"/>
                </a:lnTo>
                <a:close/>
              </a:path>
            </a:pathLst>
          </a:custGeom>
          <a:solidFill>
            <a:srgbClr val="2D936B"/>
          </a:solidFill>
        </p:spPr>
        <p:txBody>
          <a:bodyPr wrap="square" lIns="0" tIns="0" rIns="0" bIns="0" rtlCol="0">
            <a:noAutofit/>
          </a:bodyPr>
          <a:lstStyle/>
          <a:p>
            <a:endParaRPr dirty="0"/>
          </a:p>
        </p:txBody>
      </p:sp>
      <p:sp>
        <p:nvSpPr>
          <p:cNvPr id="5" name="object 5"/>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6" name="object 6"/>
          <p:cNvSpPr/>
          <p:nvPr/>
        </p:nvSpPr>
        <p:spPr>
          <a:xfrm>
            <a:off x="466725" y="6410325"/>
            <a:ext cx="3705225" cy="295275"/>
          </a:xfrm>
          <a:prstGeom prst="rect">
            <a:avLst/>
          </a:prstGeom>
          <a:blipFill>
            <a:blip r:embed="rId2" cstate="print"/>
            <a:stretch>
              <a:fillRect/>
            </a:stretch>
          </a:blipFill>
        </p:spPr>
        <p:txBody>
          <a:bodyPr wrap="square" lIns="0" tIns="0" rIns="0" bIns="0" rtlCol="0">
            <a:noAutofit/>
          </a:bodyPr>
          <a:lstStyle/>
          <a:p>
            <a:endParaRPr dirty="0"/>
          </a:p>
        </p:txBody>
      </p:sp>
      <p:sp>
        <p:nvSpPr>
          <p:cNvPr id="7" name="object 7"/>
          <p:cNvSpPr/>
          <p:nvPr/>
        </p:nvSpPr>
        <p:spPr>
          <a:xfrm>
            <a:off x="47625" y="3819523"/>
            <a:ext cx="1733550" cy="3009900"/>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7362825" y="447675"/>
            <a:ext cx="361950" cy="361950"/>
          </a:xfrm>
          <a:custGeom>
            <a:avLst/>
            <a:gdLst/>
            <a:ahLst/>
            <a:cxnLst/>
            <a:rect l="l" t="t" r="r" b="b"/>
            <a:pathLst>
              <a:path w="361950" h="361950">
                <a:moveTo>
                  <a:pt x="0" y="180975"/>
                </a:moveTo>
                <a:lnTo>
                  <a:pt x="599" y="195817"/>
                </a:lnTo>
                <a:lnTo>
                  <a:pt x="2368" y="210329"/>
                </a:lnTo>
                <a:lnTo>
                  <a:pt x="5259" y="224465"/>
                </a:lnTo>
                <a:lnTo>
                  <a:pt x="9226" y="238176"/>
                </a:lnTo>
                <a:lnTo>
                  <a:pt x="14222" y="251418"/>
                </a:lnTo>
                <a:lnTo>
                  <a:pt x="20200" y="264143"/>
                </a:lnTo>
                <a:lnTo>
                  <a:pt x="27114" y="276304"/>
                </a:lnTo>
                <a:lnTo>
                  <a:pt x="34917" y="287856"/>
                </a:lnTo>
                <a:lnTo>
                  <a:pt x="43564" y="298751"/>
                </a:lnTo>
                <a:lnTo>
                  <a:pt x="53006" y="308943"/>
                </a:lnTo>
                <a:lnTo>
                  <a:pt x="63198" y="318385"/>
                </a:lnTo>
                <a:lnTo>
                  <a:pt x="74093" y="327032"/>
                </a:lnTo>
                <a:lnTo>
                  <a:pt x="85645" y="334835"/>
                </a:lnTo>
                <a:lnTo>
                  <a:pt x="97806" y="341749"/>
                </a:lnTo>
                <a:lnTo>
                  <a:pt x="110531" y="347727"/>
                </a:lnTo>
                <a:lnTo>
                  <a:pt x="123773" y="352723"/>
                </a:lnTo>
                <a:lnTo>
                  <a:pt x="137484" y="356690"/>
                </a:lnTo>
                <a:lnTo>
                  <a:pt x="151620" y="359581"/>
                </a:lnTo>
                <a:lnTo>
                  <a:pt x="166132" y="361350"/>
                </a:lnTo>
                <a:lnTo>
                  <a:pt x="180975" y="361950"/>
                </a:lnTo>
                <a:lnTo>
                  <a:pt x="195817" y="361350"/>
                </a:lnTo>
                <a:lnTo>
                  <a:pt x="210329" y="359581"/>
                </a:lnTo>
                <a:lnTo>
                  <a:pt x="224465" y="356690"/>
                </a:lnTo>
                <a:lnTo>
                  <a:pt x="238176" y="352723"/>
                </a:lnTo>
                <a:lnTo>
                  <a:pt x="251418" y="347727"/>
                </a:lnTo>
                <a:lnTo>
                  <a:pt x="264143" y="341749"/>
                </a:lnTo>
                <a:lnTo>
                  <a:pt x="276304" y="334835"/>
                </a:lnTo>
                <a:lnTo>
                  <a:pt x="287856" y="327032"/>
                </a:lnTo>
                <a:lnTo>
                  <a:pt x="298751" y="318385"/>
                </a:lnTo>
                <a:lnTo>
                  <a:pt x="308943" y="308943"/>
                </a:lnTo>
                <a:lnTo>
                  <a:pt x="318385" y="298751"/>
                </a:lnTo>
                <a:lnTo>
                  <a:pt x="327032" y="287856"/>
                </a:lnTo>
                <a:lnTo>
                  <a:pt x="334835" y="276304"/>
                </a:lnTo>
                <a:lnTo>
                  <a:pt x="341749" y="264143"/>
                </a:lnTo>
                <a:lnTo>
                  <a:pt x="347727" y="251418"/>
                </a:lnTo>
                <a:lnTo>
                  <a:pt x="352723" y="238176"/>
                </a:lnTo>
                <a:lnTo>
                  <a:pt x="356690" y="224465"/>
                </a:lnTo>
                <a:lnTo>
                  <a:pt x="359581" y="210329"/>
                </a:lnTo>
                <a:lnTo>
                  <a:pt x="361350" y="195817"/>
                </a:lnTo>
                <a:lnTo>
                  <a:pt x="361950" y="180975"/>
                </a:lnTo>
                <a:lnTo>
                  <a:pt x="361350" y="166132"/>
                </a:lnTo>
                <a:lnTo>
                  <a:pt x="359581" y="151620"/>
                </a:lnTo>
                <a:lnTo>
                  <a:pt x="356690" y="137484"/>
                </a:lnTo>
                <a:lnTo>
                  <a:pt x="352723" y="123773"/>
                </a:lnTo>
                <a:lnTo>
                  <a:pt x="347727" y="110531"/>
                </a:lnTo>
                <a:lnTo>
                  <a:pt x="341749" y="97806"/>
                </a:lnTo>
                <a:lnTo>
                  <a:pt x="334835" y="85645"/>
                </a:lnTo>
                <a:lnTo>
                  <a:pt x="327032" y="74093"/>
                </a:lnTo>
                <a:lnTo>
                  <a:pt x="318385" y="63198"/>
                </a:lnTo>
                <a:lnTo>
                  <a:pt x="308943" y="53006"/>
                </a:lnTo>
                <a:lnTo>
                  <a:pt x="298751" y="43564"/>
                </a:lnTo>
                <a:lnTo>
                  <a:pt x="287856" y="34917"/>
                </a:lnTo>
                <a:lnTo>
                  <a:pt x="276304" y="27114"/>
                </a:lnTo>
                <a:lnTo>
                  <a:pt x="264143" y="20200"/>
                </a:lnTo>
                <a:lnTo>
                  <a:pt x="251418" y="14222"/>
                </a:lnTo>
                <a:lnTo>
                  <a:pt x="238176" y="9226"/>
                </a:lnTo>
                <a:lnTo>
                  <a:pt x="224465" y="5259"/>
                </a:lnTo>
                <a:lnTo>
                  <a:pt x="210329" y="2368"/>
                </a:lnTo>
                <a:lnTo>
                  <a:pt x="195817" y="599"/>
                </a:lnTo>
                <a:lnTo>
                  <a:pt x="180975" y="0"/>
                </a:lnTo>
                <a:lnTo>
                  <a:pt x="166132" y="599"/>
                </a:lnTo>
                <a:lnTo>
                  <a:pt x="151620" y="2368"/>
                </a:lnTo>
                <a:lnTo>
                  <a:pt x="137484" y="5259"/>
                </a:lnTo>
                <a:lnTo>
                  <a:pt x="123773" y="9226"/>
                </a:lnTo>
                <a:lnTo>
                  <a:pt x="110531" y="14222"/>
                </a:lnTo>
                <a:lnTo>
                  <a:pt x="97806" y="20200"/>
                </a:lnTo>
                <a:lnTo>
                  <a:pt x="85645" y="27114"/>
                </a:lnTo>
                <a:lnTo>
                  <a:pt x="74093" y="34917"/>
                </a:lnTo>
                <a:lnTo>
                  <a:pt x="63198" y="43564"/>
                </a:lnTo>
                <a:lnTo>
                  <a:pt x="53006" y="53006"/>
                </a:lnTo>
                <a:lnTo>
                  <a:pt x="43564" y="63198"/>
                </a:lnTo>
                <a:lnTo>
                  <a:pt x="34917" y="74093"/>
                </a:lnTo>
                <a:lnTo>
                  <a:pt x="27114" y="85645"/>
                </a:lnTo>
                <a:lnTo>
                  <a:pt x="20200" y="97806"/>
                </a:lnTo>
                <a:lnTo>
                  <a:pt x="14222" y="110531"/>
                </a:lnTo>
                <a:lnTo>
                  <a:pt x="9226" y="123773"/>
                </a:lnTo>
                <a:lnTo>
                  <a:pt x="5259" y="137484"/>
                </a:lnTo>
                <a:lnTo>
                  <a:pt x="2368" y="151620"/>
                </a:lnTo>
                <a:lnTo>
                  <a:pt x="599" y="166132"/>
                </a:lnTo>
                <a:lnTo>
                  <a:pt x="0" y="180975"/>
                </a:lnTo>
                <a:close/>
              </a:path>
            </a:pathLst>
          </a:custGeom>
          <a:solidFill>
            <a:srgbClr val="EBEBEB"/>
          </a:solidFill>
        </p:spPr>
        <p:txBody>
          <a:bodyPr wrap="square" lIns="0" tIns="0" rIns="0" bIns="0" rtlCol="0">
            <a:noAutofit/>
          </a:bodyPr>
          <a:lstStyle/>
          <a:p>
            <a:endParaRPr dirty="0"/>
          </a:p>
        </p:txBody>
      </p:sp>
      <p:sp>
        <p:nvSpPr>
          <p:cNvPr id="3" name="object 3"/>
          <p:cNvSpPr txBox="1"/>
          <p:nvPr/>
        </p:nvSpPr>
        <p:spPr>
          <a:xfrm>
            <a:off x="739775" y="562149"/>
            <a:ext cx="2447959" cy="635635"/>
          </a:xfrm>
          <a:prstGeom prst="rect">
            <a:avLst/>
          </a:prstGeom>
        </p:spPr>
        <p:txBody>
          <a:bodyPr wrap="square" lIns="0" tIns="0" rIns="0" bIns="0" rtlCol="0">
            <a:noAutofit/>
          </a:bodyPr>
          <a:lstStyle/>
          <a:p>
            <a:pPr marL="12700">
              <a:lnSpc>
                <a:spcPts val="5005"/>
              </a:lnSpc>
              <a:spcBef>
                <a:spcPts val="250"/>
              </a:spcBef>
            </a:pPr>
            <a:r>
              <a:rPr sz="4800" b="1" spc="25" dirty="0">
                <a:latin typeface="Trebuchet MS"/>
                <a:cs typeface="Trebuchet MS"/>
              </a:rPr>
              <a:t>A</a:t>
            </a:r>
            <a:r>
              <a:rPr sz="4800" b="1" spc="0" dirty="0">
                <a:latin typeface="Trebuchet MS"/>
                <a:cs typeface="Trebuchet MS"/>
              </a:rPr>
              <a:t>G</a:t>
            </a:r>
            <a:r>
              <a:rPr sz="4800" b="1" spc="-29" dirty="0">
                <a:latin typeface="Trebuchet MS"/>
                <a:cs typeface="Trebuchet MS"/>
              </a:rPr>
              <a:t>E</a:t>
            </a:r>
            <a:r>
              <a:rPr sz="4800" b="1" spc="14" dirty="0">
                <a:latin typeface="Trebuchet MS"/>
                <a:cs typeface="Trebuchet MS"/>
              </a:rPr>
              <a:t>N</a:t>
            </a:r>
            <a:r>
              <a:rPr sz="4800" b="1" spc="0" dirty="0">
                <a:latin typeface="Trebuchet MS"/>
                <a:cs typeface="Trebuchet MS"/>
              </a:rPr>
              <a:t>DA</a:t>
            </a:r>
            <a:endParaRPr sz="4800" dirty="0">
              <a:latin typeface="Trebuchet MS"/>
              <a:cs typeface="Trebuchet MS"/>
            </a:endParaRPr>
          </a:p>
        </p:txBody>
      </p:sp>
      <p:sp>
        <p:nvSpPr>
          <p:cNvPr id="2" name="object 2"/>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3</a:t>
            </a:r>
            <a:endParaRPr sz="1100" dirty="0">
              <a:latin typeface="Trebuchet MS"/>
              <a:cs typeface="Trebuchet MS"/>
            </a:endParaRPr>
          </a:p>
        </p:txBody>
      </p:sp>
      <p:sp>
        <p:nvSpPr>
          <p:cNvPr id="22" name="TextBox 21">
            <a:extLst>
              <a:ext uri="{FF2B5EF4-FFF2-40B4-BE49-F238E27FC236}">
                <a16:creationId xmlns:a16="http://schemas.microsoft.com/office/drawing/2014/main" id="{6495C4FE-972E-A50A-8CB2-623097965FE7}"/>
              </a:ext>
            </a:extLst>
          </p:cNvPr>
          <p:cNvSpPr txBox="1"/>
          <p:nvPr/>
        </p:nvSpPr>
        <p:spPr>
          <a:xfrm>
            <a:off x="2971800" y="1905000"/>
            <a:ext cx="3429000" cy="3416320"/>
          </a:xfrm>
          <a:prstGeom prst="rect">
            <a:avLst/>
          </a:prstGeom>
          <a:noFill/>
        </p:spPr>
        <p:txBody>
          <a:bodyPr wrap="square" rtlCol="0">
            <a:spAutoFit/>
          </a:bodyPr>
          <a:lstStyle/>
          <a:p>
            <a:pPr marL="342900" indent="-342900">
              <a:buAutoNum type="arabicPeriod"/>
            </a:pPr>
            <a:r>
              <a:rPr lang="en-IN" dirty="0"/>
              <a:t>Introduction &amp; Objectives</a:t>
            </a:r>
          </a:p>
          <a:p>
            <a:pPr marL="342900" indent="-342900">
              <a:buAutoNum type="arabicPeriod"/>
            </a:pPr>
            <a:endParaRPr lang="en-IN" dirty="0"/>
          </a:p>
          <a:p>
            <a:pPr marL="342900" indent="-342900">
              <a:buAutoNum type="arabicPeriod"/>
            </a:pPr>
            <a:r>
              <a:rPr lang="en-IN" dirty="0"/>
              <a:t>Literature Review</a:t>
            </a:r>
          </a:p>
          <a:p>
            <a:pPr marL="342900" indent="-342900">
              <a:buAutoNum type="arabicPeriod"/>
            </a:pPr>
            <a:endParaRPr lang="en-IN" dirty="0"/>
          </a:p>
          <a:p>
            <a:pPr marL="342900" indent="-342900">
              <a:buAutoNum type="arabicPeriod"/>
            </a:pPr>
            <a:r>
              <a:rPr lang="en-IN" dirty="0"/>
              <a:t>Methodology</a:t>
            </a:r>
          </a:p>
          <a:p>
            <a:pPr marL="342900" indent="-342900">
              <a:buAutoNum type="arabicPeriod"/>
            </a:pPr>
            <a:endParaRPr lang="en-IN" dirty="0"/>
          </a:p>
          <a:p>
            <a:pPr marL="342900" indent="-342900">
              <a:buAutoNum type="arabicPeriod"/>
            </a:pPr>
            <a:r>
              <a:rPr lang="en-IN" dirty="0"/>
              <a:t>Implementation</a:t>
            </a:r>
          </a:p>
          <a:p>
            <a:pPr marL="342900" indent="-342900">
              <a:buAutoNum type="arabicPeriod"/>
            </a:pPr>
            <a:endParaRPr lang="en-IN" dirty="0"/>
          </a:p>
          <a:p>
            <a:pPr marL="342900" indent="-342900">
              <a:buAutoNum type="arabicPeriod"/>
            </a:pPr>
            <a:r>
              <a:rPr lang="en-IN" dirty="0" err="1"/>
              <a:t>Results,Analysis</a:t>
            </a:r>
            <a:endParaRPr lang="en-IN" dirty="0"/>
          </a:p>
          <a:p>
            <a:pPr marL="342900" indent="-342900">
              <a:buAutoNum type="arabicPeriod"/>
            </a:pPr>
            <a:endParaRPr lang="en-IN" dirty="0"/>
          </a:p>
          <a:p>
            <a:pPr marL="342900" indent="-342900">
              <a:buAutoNum type="arabicPeriod"/>
            </a:pPr>
            <a:r>
              <a:rPr lang="en-IN" dirty="0"/>
              <a:t>Conclusion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9" name="object 9"/>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1" name="object 11"/>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5" name="object 15"/>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6" name="object 16"/>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7" name="object 17"/>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10791952" y="5250341"/>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19" name="object 19"/>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8" name="object 8"/>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7" name="object 7"/>
          <p:cNvSpPr/>
          <p:nvPr/>
        </p:nvSpPr>
        <p:spPr>
          <a:xfrm>
            <a:off x="8516249" y="377225"/>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5" name="object 5"/>
          <p:cNvSpPr txBox="1"/>
          <p:nvPr/>
        </p:nvSpPr>
        <p:spPr>
          <a:xfrm>
            <a:off x="834072" y="679059"/>
            <a:ext cx="2475288" cy="568960"/>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ROB</a:t>
            </a:r>
            <a:r>
              <a:rPr sz="4250" b="1" spc="44" dirty="0">
                <a:latin typeface="Trebuchet MS"/>
                <a:cs typeface="Trebuchet MS"/>
              </a:rPr>
              <a:t>L</a:t>
            </a:r>
            <a:r>
              <a:rPr sz="4250" b="1" spc="-34" dirty="0">
                <a:latin typeface="Trebuchet MS"/>
                <a:cs typeface="Trebuchet MS"/>
              </a:rPr>
              <a:t>E</a:t>
            </a:r>
            <a:r>
              <a:rPr sz="4250" b="1" spc="0" dirty="0">
                <a:latin typeface="Trebuchet MS"/>
                <a:cs typeface="Trebuchet MS"/>
              </a:rPr>
              <a:t>M</a:t>
            </a:r>
            <a:endParaRPr sz="4250" dirty="0">
              <a:latin typeface="Trebuchet MS"/>
              <a:cs typeface="Trebuchet MS"/>
            </a:endParaRPr>
          </a:p>
        </p:txBody>
      </p:sp>
      <p:sp>
        <p:nvSpPr>
          <p:cNvPr id="4" name="object 4"/>
          <p:cNvSpPr txBox="1"/>
          <p:nvPr/>
        </p:nvSpPr>
        <p:spPr>
          <a:xfrm>
            <a:off x="3549154" y="679059"/>
            <a:ext cx="3003726"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S</a:t>
            </a:r>
            <a:r>
              <a:rPr sz="4250" b="1" spc="-379" dirty="0">
                <a:latin typeface="Trebuchet MS"/>
                <a:cs typeface="Trebuchet MS"/>
              </a:rPr>
              <a:t>T</a:t>
            </a:r>
            <a:r>
              <a:rPr sz="4250" b="1" spc="-384" dirty="0">
                <a:latin typeface="Trebuchet MS"/>
                <a:cs typeface="Trebuchet MS"/>
              </a:rPr>
              <a:t>A</a:t>
            </a:r>
            <a:r>
              <a:rPr sz="4250" b="1" spc="0" dirty="0">
                <a:latin typeface="Trebuchet MS"/>
                <a:cs typeface="Trebuchet MS"/>
              </a:rPr>
              <a:t>T</a:t>
            </a:r>
            <a:r>
              <a:rPr sz="4250" b="1" spc="-25" dirty="0">
                <a:latin typeface="Trebuchet MS"/>
                <a:cs typeface="Trebuchet MS"/>
              </a:rPr>
              <a:t>E</a:t>
            </a:r>
            <a:r>
              <a:rPr sz="4250" b="1" spc="-34" dirty="0">
                <a:latin typeface="Trebuchet MS"/>
                <a:cs typeface="Trebuchet MS"/>
              </a:rPr>
              <a:t>ME</a:t>
            </a:r>
            <a:r>
              <a:rPr sz="4250" b="1" spc="0" dirty="0">
                <a:latin typeface="Trebuchet MS"/>
                <a:cs typeface="Trebuchet MS"/>
              </a:rPr>
              <a:t>NT</a:t>
            </a:r>
            <a:endParaRPr sz="4250" dirty="0">
              <a:latin typeface="Trebuchet MS"/>
              <a:cs typeface="Trebuchet MS"/>
            </a:endParaRPr>
          </a:p>
        </p:txBody>
      </p:sp>
      <p:sp>
        <p:nvSpPr>
          <p:cNvPr id="3" name="object 3"/>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4</a:t>
            </a:r>
            <a:endParaRPr sz="1100" dirty="0">
              <a:latin typeface="Trebuchet MS"/>
              <a:cs typeface="Trebuchet MS"/>
            </a:endParaRPr>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6" name="TextBox 25">
            <a:extLst>
              <a:ext uri="{FF2B5EF4-FFF2-40B4-BE49-F238E27FC236}">
                <a16:creationId xmlns:a16="http://schemas.microsoft.com/office/drawing/2014/main" id="{352FB4A4-7AEA-5BFC-BEDA-1012BEFCFD87}"/>
              </a:ext>
            </a:extLst>
          </p:cNvPr>
          <p:cNvSpPr txBox="1"/>
          <p:nvPr/>
        </p:nvSpPr>
        <p:spPr>
          <a:xfrm>
            <a:off x="152400" y="1451646"/>
            <a:ext cx="10972800" cy="1754326"/>
          </a:xfrm>
          <a:prstGeom prst="rect">
            <a:avLst/>
          </a:prstGeom>
          <a:noFill/>
        </p:spPr>
        <p:txBody>
          <a:bodyPr wrap="square" rtlCol="0">
            <a:spAutoFit/>
          </a:bodyPr>
          <a:lstStyle/>
          <a:p>
            <a:r>
              <a:rPr lang="en-US" b="0" i="0" dirty="0">
                <a:effectLst/>
                <a:latin typeface="Söhne"/>
              </a:rPr>
              <a:t>Language translation is a critical component of cross-cultural communication and has applications in various fields, including business, education, and international diplomacy. While traditional rule-based and statistical machine translation methods have made significant strides, they often struggle with handling complex linguistic structures and capturing contextual nuances. Convolutional Neural Networks (CNNs) have emerged as a powerful tool in natural language processing (NLP), offering the potential to address these challenges and improve translation accuracy.</a:t>
            </a:r>
            <a:endParaRPr lang="en-IN" dirty="0"/>
          </a:p>
        </p:txBody>
      </p:sp>
      <p:sp>
        <p:nvSpPr>
          <p:cNvPr id="27" name="TextBox 26">
            <a:extLst>
              <a:ext uri="{FF2B5EF4-FFF2-40B4-BE49-F238E27FC236}">
                <a16:creationId xmlns:a16="http://schemas.microsoft.com/office/drawing/2014/main" id="{45F4DF05-0540-8E01-F8A9-34A638FC27A1}"/>
              </a:ext>
            </a:extLst>
          </p:cNvPr>
          <p:cNvSpPr txBox="1"/>
          <p:nvPr/>
        </p:nvSpPr>
        <p:spPr>
          <a:xfrm>
            <a:off x="253614" y="3433793"/>
            <a:ext cx="10719186" cy="1477328"/>
          </a:xfrm>
          <a:prstGeom prst="rect">
            <a:avLst/>
          </a:prstGeom>
          <a:noFill/>
        </p:spPr>
        <p:txBody>
          <a:bodyPr wrap="square" rtlCol="0">
            <a:spAutoFit/>
          </a:bodyPr>
          <a:lstStyle/>
          <a:p>
            <a:r>
              <a:rPr lang="en-US" b="0" i="0" dirty="0">
                <a:effectLst/>
                <a:latin typeface="Söhne"/>
              </a:rPr>
              <a:t>This project contributes to advancing the state-of-the-art in machine translation by leveraging CNNs to improve translation accuracy and efficiency. The developed system has the potential to facilitate seamless communication across language barriers, benefiting individuals, businesses, and global communities. Additionally, the research findings and methodologies can inform future developments in NLP, deep learning, and multilingual communication technologies.</a:t>
            </a:r>
            <a:endParaRPr lang="en-IN" dirty="0"/>
          </a:p>
        </p:txBody>
      </p:sp>
      <p:sp>
        <p:nvSpPr>
          <p:cNvPr id="29" name="TextBox 28">
            <a:extLst>
              <a:ext uri="{FF2B5EF4-FFF2-40B4-BE49-F238E27FC236}">
                <a16:creationId xmlns:a16="http://schemas.microsoft.com/office/drawing/2014/main" id="{2505F004-6046-718B-6734-17CA580372B2}"/>
              </a:ext>
            </a:extLst>
          </p:cNvPr>
          <p:cNvSpPr txBox="1"/>
          <p:nvPr/>
        </p:nvSpPr>
        <p:spPr>
          <a:xfrm>
            <a:off x="339789" y="4972645"/>
            <a:ext cx="8527986" cy="923330"/>
          </a:xfrm>
          <a:prstGeom prst="rect">
            <a:avLst/>
          </a:prstGeom>
          <a:noFill/>
        </p:spPr>
        <p:txBody>
          <a:bodyPr wrap="square" rtlCol="0">
            <a:spAutoFit/>
          </a:bodyPr>
          <a:lstStyle/>
          <a:p>
            <a:r>
              <a:rPr lang="en-US" b="0" i="0" dirty="0">
                <a:effectLst/>
                <a:latin typeface="Söhne"/>
              </a:rPr>
              <a:t>The objective of this project is to develop a language translation system using Convolutional Neural Networks (CNNs) to accurately translate text from a source language to a target language.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9" name="object 9"/>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0" name="object 10"/>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1" name="object 11"/>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4" name="object 14"/>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5" name="object 15"/>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16" name="object 16"/>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17" name="object 17"/>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19" name="object 19"/>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20" name="object 20"/>
          <p:cNvSpPr/>
          <p:nvPr/>
        </p:nvSpPr>
        <p:spPr>
          <a:xfrm>
            <a:off x="9658350" y="2672429"/>
            <a:ext cx="3810000" cy="3810000"/>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7" name="object 7"/>
          <p:cNvSpPr/>
          <p:nvPr/>
        </p:nvSpPr>
        <p:spPr>
          <a:xfrm>
            <a:off x="9777413" y="435275"/>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6" name="object 6"/>
          <p:cNvSpPr/>
          <p:nvPr/>
        </p:nvSpPr>
        <p:spPr>
          <a:xfrm>
            <a:off x="676275" y="6467475"/>
            <a:ext cx="2143125" cy="200025"/>
          </a:xfrm>
          <a:prstGeom prst="rect">
            <a:avLst/>
          </a:prstGeom>
          <a:blipFill>
            <a:blip r:embed="rId3" cstate="print"/>
            <a:stretch>
              <a:fillRect/>
            </a:stretch>
          </a:blipFill>
        </p:spPr>
        <p:txBody>
          <a:bodyPr wrap="square" lIns="0" tIns="0" rIns="0" bIns="0" rtlCol="0">
            <a:noAutofit/>
          </a:bodyPr>
          <a:lstStyle/>
          <a:p>
            <a:endParaRPr dirty="0"/>
          </a:p>
        </p:txBody>
      </p:sp>
      <p:sp>
        <p:nvSpPr>
          <p:cNvPr id="5" name="object 5"/>
          <p:cNvSpPr txBox="1"/>
          <p:nvPr/>
        </p:nvSpPr>
        <p:spPr>
          <a:xfrm>
            <a:off x="739775" y="933691"/>
            <a:ext cx="2393786" cy="569277"/>
          </a:xfrm>
          <a:prstGeom prst="rect">
            <a:avLst/>
          </a:prstGeom>
        </p:spPr>
        <p:txBody>
          <a:bodyPr wrap="square" lIns="0" tIns="0" rIns="0" bIns="0" rtlCol="0">
            <a:noAutofit/>
          </a:bodyPr>
          <a:lstStyle/>
          <a:p>
            <a:pPr marL="12700">
              <a:lnSpc>
                <a:spcPts val="4480"/>
              </a:lnSpc>
              <a:spcBef>
                <a:spcPts val="223"/>
              </a:spcBef>
            </a:pPr>
            <a:r>
              <a:rPr sz="4250" b="1" spc="-34" dirty="0">
                <a:latin typeface="Trebuchet MS"/>
                <a:cs typeface="Trebuchet MS"/>
              </a:rPr>
              <a:t>P</a:t>
            </a:r>
            <a:r>
              <a:rPr sz="4250" b="1" spc="0" dirty="0">
                <a:latin typeface="Trebuchet MS"/>
                <a:cs typeface="Trebuchet MS"/>
              </a:rPr>
              <a:t>RO</a:t>
            </a:r>
            <a:r>
              <a:rPr sz="4250" b="1" spc="-25" dirty="0">
                <a:latin typeface="Trebuchet MS"/>
                <a:cs typeface="Trebuchet MS"/>
              </a:rPr>
              <a:t>J</a:t>
            </a:r>
            <a:r>
              <a:rPr sz="4250" b="1" spc="-34" dirty="0">
                <a:latin typeface="Trebuchet MS"/>
                <a:cs typeface="Trebuchet MS"/>
              </a:rPr>
              <a:t>E</a:t>
            </a:r>
            <a:r>
              <a:rPr sz="4250" b="1" spc="0" dirty="0">
                <a:latin typeface="Trebuchet MS"/>
                <a:cs typeface="Trebuchet MS"/>
              </a:rPr>
              <a:t>CT</a:t>
            </a:r>
            <a:endParaRPr sz="4250" dirty="0">
              <a:latin typeface="Trebuchet MS"/>
              <a:cs typeface="Trebuchet MS"/>
            </a:endParaRPr>
          </a:p>
        </p:txBody>
      </p:sp>
      <p:sp>
        <p:nvSpPr>
          <p:cNvPr id="4" name="object 4"/>
          <p:cNvSpPr txBox="1"/>
          <p:nvPr/>
        </p:nvSpPr>
        <p:spPr>
          <a:xfrm>
            <a:off x="3370510" y="933691"/>
            <a:ext cx="2714215" cy="569277"/>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O</a:t>
            </a:r>
            <a:r>
              <a:rPr sz="4250" b="1" spc="-39" dirty="0">
                <a:latin typeface="Trebuchet MS"/>
                <a:cs typeface="Trebuchet MS"/>
              </a:rPr>
              <a:t>V</a:t>
            </a:r>
            <a:r>
              <a:rPr sz="4250" b="1" spc="-34" dirty="0">
                <a:latin typeface="Trebuchet MS"/>
                <a:cs typeface="Trebuchet MS"/>
              </a:rPr>
              <a:t>E</a:t>
            </a:r>
            <a:r>
              <a:rPr sz="4250" b="1" spc="-134" dirty="0">
                <a:latin typeface="Trebuchet MS"/>
                <a:cs typeface="Trebuchet MS"/>
              </a:rPr>
              <a:t>R</a:t>
            </a:r>
            <a:r>
              <a:rPr sz="4250" b="1" spc="-29" dirty="0">
                <a:latin typeface="Trebuchet MS"/>
                <a:cs typeface="Trebuchet MS"/>
              </a:rPr>
              <a:t>V</a:t>
            </a:r>
            <a:r>
              <a:rPr sz="4250" b="1" spc="0" dirty="0">
                <a:latin typeface="Trebuchet MS"/>
                <a:cs typeface="Trebuchet MS"/>
              </a:rPr>
              <a:t>I</a:t>
            </a:r>
            <a:r>
              <a:rPr sz="4250" b="1" spc="-25" dirty="0">
                <a:latin typeface="Trebuchet MS"/>
                <a:cs typeface="Trebuchet MS"/>
              </a:rPr>
              <a:t>E</a:t>
            </a:r>
            <a:r>
              <a:rPr sz="4250" b="1" spc="0" dirty="0">
                <a:latin typeface="Trebuchet MS"/>
                <a:cs typeface="Trebuchet MS"/>
              </a:rPr>
              <a:t>W</a:t>
            </a:r>
            <a:endParaRPr sz="4250" dirty="0">
              <a:latin typeface="Trebuchet MS"/>
              <a:cs typeface="Trebuchet MS"/>
            </a:endParaRPr>
          </a:p>
        </p:txBody>
      </p:sp>
      <p:sp>
        <p:nvSpPr>
          <p:cNvPr id="3" name="object 3"/>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5</a:t>
            </a:r>
            <a:endParaRPr sz="1100" dirty="0">
              <a:latin typeface="Trebuchet MS"/>
              <a:cs typeface="Trebuchet MS"/>
            </a:endParaRPr>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3" name="TextBox 22">
            <a:extLst>
              <a:ext uri="{FF2B5EF4-FFF2-40B4-BE49-F238E27FC236}">
                <a16:creationId xmlns:a16="http://schemas.microsoft.com/office/drawing/2014/main" id="{E948B2CF-5D06-94BB-A404-414FAD419438}"/>
              </a:ext>
            </a:extLst>
          </p:cNvPr>
          <p:cNvSpPr txBox="1"/>
          <p:nvPr/>
        </p:nvSpPr>
        <p:spPr>
          <a:xfrm>
            <a:off x="181183" y="1845872"/>
            <a:ext cx="9596230" cy="3416320"/>
          </a:xfrm>
          <a:prstGeom prst="rect">
            <a:avLst/>
          </a:prstGeom>
          <a:noFill/>
        </p:spPr>
        <p:txBody>
          <a:bodyPr wrap="square" rtlCol="0">
            <a:spAutoFit/>
          </a:bodyPr>
          <a:lstStyle/>
          <a:p>
            <a:r>
              <a:rPr lang="en-US" b="0" i="0" dirty="0">
                <a:effectLst/>
                <a:latin typeface="Söhne"/>
              </a:rPr>
              <a:t>This project aims to develop a robust language translation system employing Convolutional Neural Networks (CNNs) to bridge language barriers efficiently and accurately. Language translation is essential for facilitating global communication, yet traditional methods often struggle to capture the nuances of different languages. CNNs offer a promising avenue for addressing these challenges by leveraging their ability to extract hierarchical features from input data. The project will involve designing and training a CNN architecture tailored for language translation tasks, utilizing parallel text corpora to learn the mappings between source and target languages. Special attention will be given to preprocessing techniques, model optimization, and evaluation metrics to ensure high translation quality. Ultimately, the project seeks to deploy the trained CNN model into practical applications, enabling seamless cross-lingual communication for diverse users and domains. Through this endeavor, the project aims to contribute to advancements in natural language processing and facilitate greater linguistic inclusivity in an interconnected world.</a:t>
            </a:r>
            <a:endParaRPr lang="en-IN" dirty="0"/>
          </a:p>
        </p:txBody>
      </p:sp>
      <p:sp>
        <p:nvSpPr>
          <p:cNvPr id="24" name="Rectangle 1">
            <a:extLst>
              <a:ext uri="{FF2B5EF4-FFF2-40B4-BE49-F238E27FC236}">
                <a16:creationId xmlns:a16="http://schemas.microsoft.com/office/drawing/2014/main" id="{E2F7BF46-6A4E-F3E0-CAD6-EBDEC9EA320B}"/>
              </a:ext>
            </a:extLst>
          </p:cNvPr>
          <p:cNvSpPr>
            <a:spLocks noChangeArrowheads="1"/>
          </p:cNvSpPr>
          <p:nvPr/>
        </p:nvSpPr>
        <p:spPr bwMode="auto">
          <a:xfrm>
            <a:off x="0" y="0"/>
            <a:ext cx="292893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project overview for Language Translation using Convolutional Neural Networks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2C58BC9C-AF8F-B056-5A3A-3004D525F579}"/>
              </a:ext>
            </a:extLst>
          </p:cNvPr>
          <p:cNvSpPr txBox="1"/>
          <p:nvPr/>
        </p:nvSpPr>
        <p:spPr>
          <a:xfrm>
            <a:off x="247650" y="5231575"/>
            <a:ext cx="7715250" cy="914400"/>
          </a:xfrm>
          <a:prstGeom prst="rect">
            <a:avLst/>
          </a:prstGeom>
          <a:noFill/>
        </p:spPr>
        <p:txBody>
          <a:bodyPr wrap="square" rtlCol="0">
            <a:spAutoFit/>
          </a:bodyPr>
          <a:lstStyle/>
          <a:p>
            <a:r>
              <a:rPr lang="en-US" b="0" i="0" dirty="0">
                <a:effectLst/>
                <a:latin typeface="Söhne"/>
              </a:rPr>
              <a:t>Traditional translation methods often rely on rule-based or statistical approaches, which may struggle to capture the complexities inherent in natural language.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723900" y="6172200"/>
            <a:ext cx="2181225" cy="485775"/>
          </a:xfrm>
          <a:prstGeom prst="rect">
            <a:avLst/>
          </a:prstGeom>
        </p:spPr>
        <p:txBody>
          <a:bodyPr wrap="square" lIns="0" tIns="0" rIns="0" bIns="0" rtlCol="0">
            <a:noAutofit/>
          </a:bodyPr>
          <a:lstStyle/>
          <a:p>
            <a:pPr>
              <a:lnSpc>
                <a:spcPts val="1000"/>
              </a:lnSpc>
            </a:pPr>
            <a:endParaRPr sz="1000" dirty="0"/>
          </a:p>
          <a:p>
            <a:pPr marL="28575">
              <a:lnSpc>
                <a:spcPct val="96761"/>
              </a:lnSpc>
              <a:spcBef>
                <a:spcPts val="1494"/>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4" name="object 14"/>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6" name="object 16"/>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8" name="object 18"/>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0" name="object 20"/>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1" name="object 21"/>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2" name="object 22"/>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3" name="object 23"/>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4" name="object 24"/>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2" name="object 12"/>
          <p:cNvSpPr/>
          <p:nvPr/>
        </p:nvSpPr>
        <p:spPr>
          <a:xfrm>
            <a:off x="7619047" y="45720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1" name="object 11"/>
          <p:cNvSpPr/>
          <p:nvPr/>
        </p:nvSpPr>
        <p:spPr>
          <a:xfrm>
            <a:off x="723900" y="6172200"/>
            <a:ext cx="2181225" cy="485775"/>
          </a:xfrm>
          <a:prstGeom prst="rect">
            <a:avLst/>
          </a:prstGeom>
          <a:blipFill>
            <a:blip r:embed="rId2" cstate="print"/>
            <a:stretch>
              <a:fillRect/>
            </a:stretch>
          </a:blipFill>
        </p:spPr>
        <p:txBody>
          <a:bodyPr wrap="square" lIns="0" tIns="0" rIns="0" bIns="0" rtlCol="0">
            <a:noAutofit/>
          </a:bodyPr>
          <a:lstStyle/>
          <a:p>
            <a:endParaRPr dirty="0"/>
          </a:p>
        </p:txBody>
      </p:sp>
      <p:sp>
        <p:nvSpPr>
          <p:cNvPr id="10" name="object 10"/>
          <p:cNvSpPr txBox="1"/>
          <p:nvPr/>
        </p:nvSpPr>
        <p:spPr>
          <a:xfrm>
            <a:off x="699452" y="970282"/>
            <a:ext cx="1013647" cy="435610"/>
          </a:xfrm>
          <a:prstGeom prst="rect">
            <a:avLst/>
          </a:prstGeom>
        </p:spPr>
        <p:txBody>
          <a:bodyPr wrap="square" lIns="0" tIns="0" rIns="0" bIns="0" rtlCol="0">
            <a:noAutofit/>
          </a:bodyPr>
          <a:lstStyle/>
          <a:p>
            <a:pPr marL="12700">
              <a:lnSpc>
                <a:spcPts val="3425"/>
              </a:lnSpc>
              <a:spcBef>
                <a:spcPts val="171"/>
              </a:spcBef>
            </a:pPr>
            <a:r>
              <a:rPr sz="3200" b="1" dirty="0">
                <a:latin typeface="Trebuchet MS"/>
                <a:cs typeface="Trebuchet MS"/>
              </a:rPr>
              <a:t>W</a:t>
            </a:r>
            <a:r>
              <a:rPr sz="3200" b="1" spc="-34" dirty="0">
                <a:latin typeface="Trebuchet MS"/>
                <a:cs typeface="Trebuchet MS"/>
              </a:rPr>
              <a:t>H</a:t>
            </a:r>
            <a:r>
              <a:rPr sz="3200" b="1" spc="0" dirty="0">
                <a:latin typeface="Trebuchet MS"/>
                <a:cs typeface="Trebuchet MS"/>
              </a:rPr>
              <a:t>O</a:t>
            </a:r>
            <a:endParaRPr sz="3200" dirty="0">
              <a:latin typeface="Trebuchet MS"/>
              <a:cs typeface="Trebuchet MS"/>
            </a:endParaRPr>
          </a:p>
        </p:txBody>
      </p:sp>
      <p:sp>
        <p:nvSpPr>
          <p:cNvPr id="9" name="object 9"/>
          <p:cNvSpPr txBox="1"/>
          <p:nvPr/>
        </p:nvSpPr>
        <p:spPr>
          <a:xfrm>
            <a:off x="1718824" y="970282"/>
            <a:ext cx="825247" cy="435610"/>
          </a:xfrm>
          <a:prstGeom prst="rect">
            <a:avLst/>
          </a:prstGeom>
        </p:spPr>
        <p:txBody>
          <a:bodyPr wrap="square" lIns="0" tIns="0" rIns="0" bIns="0" rtlCol="0">
            <a:noAutofit/>
          </a:bodyPr>
          <a:lstStyle/>
          <a:p>
            <a:pPr marL="12700">
              <a:lnSpc>
                <a:spcPts val="3425"/>
              </a:lnSpc>
              <a:spcBef>
                <a:spcPts val="171"/>
              </a:spcBef>
            </a:pPr>
            <a:r>
              <a:rPr sz="3200" b="1" spc="-19" dirty="0">
                <a:latin typeface="Trebuchet MS"/>
                <a:cs typeface="Trebuchet MS"/>
              </a:rPr>
              <a:t>AR</a:t>
            </a:r>
            <a:r>
              <a:rPr sz="3200" b="1" spc="0" dirty="0">
                <a:latin typeface="Trebuchet MS"/>
                <a:cs typeface="Trebuchet MS"/>
              </a:rPr>
              <a:t>E</a:t>
            </a:r>
            <a:endParaRPr sz="3200" dirty="0">
              <a:latin typeface="Trebuchet MS"/>
              <a:cs typeface="Trebuchet MS"/>
            </a:endParaRPr>
          </a:p>
        </p:txBody>
      </p:sp>
      <p:sp>
        <p:nvSpPr>
          <p:cNvPr id="8" name="object 8"/>
          <p:cNvSpPr txBox="1"/>
          <p:nvPr/>
        </p:nvSpPr>
        <p:spPr>
          <a:xfrm>
            <a:off x="2575753" y="970282"/>
            <a:ext cx="844526" cy="435610"/>
          </a:xfrm>
          <a:prstGeom prst="rect">
            <a:avLst/>
          </a:prstGeom>
        </p:spPr>
        <p:txBody>
          <a:bodyPr wrap="square" lIns="0" tIns="0" rIns="0" bIns="0" rtlCol="0">
            <a:noAutofit/>
          </a:bodyPr>
          <a:lstStyle/>
          <a:p>
            <a:pPr marL="12700">
              <a:lnSpc>
                <a:spcPts val="3425"/>
              </a:lnSpc>
              <a:spcBef>
                <a:spcPts val="171"/>
              </a:spcBef>
            </a:pPr>
            <a:r>
              <a:rPr sz="3200" b="1" spc="-20" dirty="0">
                <a:latin typeface="Trebuchet MS"/>
                <a:cs typeface="Trebuchet MS"/>
              </a:rPr>
              <a:t>T</a:t>
            </a:r>
            <a:r>
              <a:rPr sz="3200" b="1" spc="-35" dirty="0">
                <a:latin typeface="Trebuchet MS"/>
                <a:cs typeface="Trebuchet MS"/>
              </a:rPr>
              <a:t>H</a:t>
            </a:r>
            <a:r>
              <a:rPr sz="3200" b="1" spc="0" dirty="0">
                <a:latin typeface="Trebuchet MS"/>
                <a:cs typeface="Trebuchet MS"/>
              </a:rPr>
              <a:t>E</a:t>
            </a:r>
            <a:endParaRPr sz="3200" dirty="0">
              <a:latin typeface="Trebuchet MS"/>
              <a:cs typeface="Trebuchet MS"/>
            </a:endParaRPr>
          </a:p>
        </p:txBody>
      </p:sp>
      <p:sp>
        <p:nvSpPr>
          <p:cNvPr id="7" name="object 7"/>
          <p:cNvSpPr txBox="1"/>
          <p:nvPr/>
        </p:nvSpPr>
        <p:spPr>
          <a:xfrm>
            <a:off x="3451961" y="970282"/>
            <a:ext cx="855081" cy="435610"/>
          </a:xfrm>
          <a:prstGeom prst="rect">
            <a:avLst/>
          </a:prstGeom>
        </p:spPr>
        <p:txBody>
          <a:bodyPr wrap="square" lIns="0" tIns="0" rIns="0" bIns="0" rtlCol="0">
            <a:noAutofit/>
          </a:bodyPr>
          <a:lstStyle/>
          <a:p>
            <a:pPr marL="12700">
              <a:lnSpc>
                <a:spcPts val="3425"/>
              </a:lnSpc>
              <a:spcBef>
                <a:spcPts val="171"/>
              </a:spcBef>
            </a:pPr>
            <a:r>
              <a:rPr sz="3200" b="1" spc="-35" dirty="0">
                <a:latin typeface="Trebuchet MS"/>
                <a:cs typeface="Trebuchet MS"/>
              </a:rPr>
              <a:t>E</a:t>
            </a:r>
            <a:r>
              <a:rPr sz="3200" b="1" spc="15" dirty="0">
                <a:latin typeface="Trebuchet MS"/>
                <a:cs typeface="Trebuchet MS"/>
              </a:rPr>
              <a:t>N</a:t>
            </a:r>
            <a:r>
              <a:rPr sz="3200" b="1" spc="0" dirty="0">
                <a:latin typeface="Trebuchet MS"/>
                <a:cs typeface="Trebuchet MS"/>
              </a:rPr>
              <a:t>D</a:t>
            </a:r>
            <a:endParaRPr sz="3200" dirty="0">
              <a:latin typeface="Trebuchet MS"/>
              <a:cs typeface="Trebuchet MS"/>
            </a:endParaRPr>
          </a:p>
        </p:txBody>
      </p:sp>
      <p:sp>
        <p:nvSpPr>
          <p:cNvPr id="6" name="object 6"/>
          <p:cNvSpPr txBox="1"/>
          <p:nvPr/>
        </p:nvSpPr>
        <p:spPr>
          <a:xfrm>
            <a:off x="4337194" y="970282"/>
            <a:ext cx="1438252" cy="435610"/>
          </a:xfrm>
          <a:prstGeom prst="rect">
            <a:avLst/>
          </a:prstGeom>
        </p:spPr>
        <p:txBody>
          <a:bodyPr wrap="square" lIns="0" tIns="0" rIns="0" bIns="0" rtlCol="0">
            <a:noAutofit/>
          </a:bodyPr>
          <a:lstStyle/>
          <a:p>
            <a:pPr marL="12700">
              <a:lnSpc>
                <a:spcPts val="3425"/>
              </a:lnSpc>
              <a:spcBef>
                <a:spcPts val="171"/>
              </a:spcBef>
            </a:pPr>
            <a:r>
              <a:rPr sz="3200" b="1" spc="-15" dirty="0">
                <a:latin typeface="Trebuchet MS"/>
                <a:cs typeface="Trebuchet MS"/>
              </a:rPr>
              <a:t>U</a:t>
            </a:r>
            <a:r>
              <a:rPr sz="3200" b="1" spc="0" dirty="0">
                <a:latin typeface="Trebuchet MS"/>
                <a:cs typeface="Trebuchet MS"/>
              </a:rPr>
              <a:t>S</a:t>
            </a:r>
            <a:r>
              <a:rPr sz="3200" b="1" spc="-40" dirty="0">
                <a:latin typeface="Trebuchet MS"/>
                <a:cs typeface="Trebuchet MS"/>
              </a:rPr>
              <a:t>E</a:t>
            </a:r>
            <a:r>
              <a:rPr sz="3200" b="1" spc="-20" dirty="0">
                <a:latin typeface="Trebuchet MS"/>
                <a:cs typeface="Trebuchet MS"/>
              </a:rPr>
              <a:t>R</a:t>
            </a:r>
            <a:r>
              <a:rPr sz="3200" b="1" spc="0" dirty="0">
                <a:latin typeface="Trebuchet MS"/>
                <a:cs typeface="Trebuchet MS"/>
              </a:rPr>
              <a:t>S?</a:t>
            </a:r>
            <a:endParaRPr sz="32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6</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7" name="TextBox 26">
            <a:extLst>
              <a:ext uri="{FF2B5EF4-FFF2-40B4-BE49-F238E27FC236}">
                <a16:creationId xmlns:a16="http://schemas.microsoft.com/office/drawing/2014/main" id="{432A7D5F-0192-D1B5-94C2-1089C07F0B61}"/>
              </a:ext>
            </a:extLst>
          </p:cNvPr>
          <p:cNvSpPr txBox="1"/>
          <p:nvPr/>
        </p:nvSpPr>
        <p:spPr>
          <a:xfrm>
            <a:off x="712398" y="1600200"/>
            <a:ext cx="8584002" cy="914400"/>
          </a:xfrm>
          <a:prstGeom prst="rect">
            <a:avLst/>
          </a:prstGeom>
          <a:noFill/>
        </p:spPr>
        <p:txBody>
          <a:bodyPr wrap="square" rtlCol="0">
            <a:spAutoFit/>
          </a:bodyPr>
          <a:lstStyle/>
          <a:p>
            <a:r>
              <a:rPr lang="en-US" b="0" i="0" dirty="0">
                <a:effectLst/>
                <a:latin typeface="Söhne"/>
              </a:rPr>
              <a:t>The end users for Language Translation using Convolutional Neural Networks (CNNs) encompass a broad range of individuals, organizations, and industries. Here are some examples:</a:t>
            </a:r>
            <a:endParaRPr lang="en-IN" dirty="0"/>
          </a:p>
        </p:txBody>
      </p:sp>
      <p:sp>
        <p:nvSpPr>
          <p:cNvPr id="28" name="TextBox 27">
            <a:extLst>
              <a:ext uri="{FF2B5EF4-FFF2-40B4-BE49-F238E27FC236}">
                <a16:creationId xmlns:a16="http://schemas.microsoft.com/office/drawing/2014/main" id="{6FABA3B6-9965-AA44-C900-C71F2A0A8B7B}"/>
              </a:ext>
            </a:extLst>
          </p:cNvPr>
          <p:cNvSpPr txBox="1"/>
          <p:nvPr/>
        </p:nvSpPr>
        <p:spPr>
          <a:xfrm>
            <a:off x="726415" y="2708908"/>
            <a:ext cx="7009710" cy="3323987"/>
          </a:xfrm>
          <a:prstGeom prst="rect">
            <a:avLst/>
          </a:prstGeom>
          <a:noFill/>
        </p:spPr>
        <p:txBody>
          <a:bodyPr wrap="square" rtlCol="0">
            <a:spAutoFit/>
          </a:bodyPr>
          <a:lstStyle/>
          <a:p>
            <a:r>
              <a:rPr lang="en-IN" sz="2400" b="1" i="0" dirty="0">
                <a:effectLst/>
                <a:latin typeface="Söhne"/>
              </a:rPr>
              <a:t>Individuals</a:t>
            </a:r>
            <a:endParaRPr lang="en-IN" sz="2400" dirty="0">
              <a:latin typeface="Söhne"/>
            </a:endParaRPr>
          </a:p>
          <a:p>
            <a:r>
              <a:rPr lang="en-IN" sz="2400" b="1" i="0" dirty="0">
                <a:effectLst/>
                <a:latin typeface="Söhne"/>
              </a:rPr>
              <a:t>Businesses</a:t>
            </a:r>
          </a:p>
          <a:p>
            <a:r>
              <a:rPr lang="en-IN" sz="2400" b="1" i="0" dirty="0">
                <a:effectLst/>
                <a:latin typeface="Söhne"/>
              </a:rPr>
              <a:t>Educational Institutions</a:t>
            </a:r>
          </a:p>
          <a:p>
            <a:r>
              <a:rPr lang="en-IN" sz="2400" b="1" i="0" dirty="0">
                <a:effectLst/>
                <a:latin typeface="Söhne"/>
              </a:rPr>
              <a:t>Government Agencies</a:t>
            </a:r>
          </a:p>
          <a:p>
            <a:r>
              <a:rPr lang="en-IN" sz="2400" b="1" i="0" dirty="0">
                <a:effectLst/>
                <a:latin typeface="Söhne"/>
              </a:rPr>
              <a:t>Media and Publishing</a:t>
            </a:r>
          </a:p>
          <a:p>
            <a:r>
              <a:rPr lang="en-IN" sz="2400" b="1" i="0" dirty="0">
                <a:effectLst/>
                <a:latin typeface="Söhne"/>
              </a:rPr>
              <a:t>Healthcare and Legal Services</a:t>
            </a:r>
          </a:p>
          <a:p>
            <a:r>
              <a:rPr lang="en-IN" sz="2400" b="1" i="0" dirty="0">
                <a:effectLst/>
                <a:latin typeface="Söhne"/>
              </a:rPr>
              <a:t>Non-Profit Organizations</a:t>
            </a:r>
            <a:endParaRPr lang="en-IN" sz="2400" b="1" dirty="0">
              <a:latin typeface="Söhne"/>
            </a:endParaRPr>
          </a:p>
          <a:p>
            <a:r>
              <a:rPr lang="en-IN" sz="2400" b="1" i="0" dirty="0">
                <a:effectLst/>
                <a:latin typeface="Söhne"/>
              </a:rPr>
              <a:t>Technology Providers</a:t>
            </a:r>
          </a:p>
          <a:p>
            <a:endParaRPr lang="en-IN" dirty="0">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6" name="object 16"/>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7" name="object 17"/>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8" name="object 18"/>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9" name="object 19"/>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20" name="object 20"/>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21" name="object 21"/>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3" name="object 23"/>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4" name="object 24"/>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5" name="object 25"/>
          <p:cNvSpPr/>
          <p:nvPr/>
        </p:nvSpPr>
        <p:spPr>
          <a:xfrm>
            <a:off x="9353550" y="5362575"/>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6" name="object 26"/>
          <p:cNvSpPr/>
          <p:nvPr/>
        </p:nvSpPr>
        <p:spPr>
          <a:xfrm>
            <a:off x="9353550" y="5895975"/>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4" name="object 14"/>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5" name="object 15"/>
          <p:cNvSpPr/>
          <p:nvPr/>
        </p:nvSpPr>
        <p:spPr>
          <a:xfrm>
            <a:off x="10034524" y="4486245"/>
            <a:ext cx="2160397" cy="1807939"/>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p:nvPr/>
        </p:nvSpPr>
        <p:spPr>
          <a:xfrm>
            <a:off x="10782930" y="1695450"/>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2" name="object 12"/>
          <p:cNvSpPr/>
          <p:nvPr/>
        </p:nvSpPr>
        <p:spPr>
          <a:xfrm>
            <a:off x="676275" y="6467475"/>
            <a:ext cx="2143125" cy="200025"/>
          </a:xfrm>
          <a:prstGeom prst="rect">
            <a:avLst/>
          </a:prstGeom>
          <a:blipFill>
            <a:blip r:embed="rId3" cstate="print"/>
            <a:stretch>
              <a:fillRect/>
            </a:stretch>
          </a:blipFill>
        </p:spPr>
        <p:txBody>
          <a:bodyPr wrap="square" lIns="0" tIns="0" rIns="0" bIns="0" rtlCol="0">
            <a:noAutofit/>
          </a:bodyPr>
          <a:lstStyle/>
          <a:p>
            <a:endParaRPr dirty="0"/>
          </a:p>
        </p:txBody>
      </p:sp>
      <p:sp>
        <p:nvSpPr>
          <p:cNvPr id="11" name="object 11"/>
          <p:cNvSpPr txBox="1"/>
          <p:nvPr/>
        </p:nvSpPr>
        <p:spPr>
          <a:xfrm>
            <a:off x="558165" y="945485"/>
            <a:ext cx="1287577" cy="483235"/>
          </a:xfrm>
          <a:prstGeom prst="rect">
            <a:avLst/>
          </a:prstGeom>
        </p:spPr>
        <p:txBody>
          <a:bodyPr wrap="square" lIns="0" tIns="0" rIns="0" bIns="0" rtlCol="0">
            <a:noAutofit/>
          </a:bodyPr>
          <a:lstStyle/>
          <a:p>
            <a:pPr marL="12700">
              <a:lnSpc>
                <a:spcPts val="3804"/>
              </a:lnSpc>
              <a:spcBef>
                <a:spcPts val="190"/>
              </a:spcBef>
            </a:pPr>
            <a:r>
              <a:rPr sz="3600" b="1" spc="-34" dirty="0">
                <a:latin typeface="Trebuchet MS"/>
                <a:cs typeface="Trebuchet MS"/>
              </a:rPr>
              <a:t>Y</a:t>
            </a:r>
            <a:r>
              <a:rPr sz="3600" b="1" spc="14" dirty="0">
                <a:latin typeface="Trebuchet MS"/>
                <a:cs typeface="Trebuchet MS"/>
              </a:rPr>
              <a:t>O</a:t>
            </a:r>
            <a:r>
              <a:rPr sz="3600" b="1" spc="29" dirty="0">
                <a:latin typeface="Trebuchet MS"/>
                <a:cs typeface="Trebuchet MS"/>
              </a:rPr>
              <a:t>U</a:t>
            </a:r>
            <a:r>
              <a:rPr sz="3600" b="1" spc="0" dirty="0">
                <a:latin typeface="Trebuchet MS"/>
                <a:cs typeface="Trebuchet MS"/>
              </a:rPr>
              <a:t>R</a:t>
            </a:r>
            <a:endParaRPr sz="3600" dirty="0">
              <a:latin typeface="Trebuchet MS"/>
              <a:cs typeface="Trebuchet MS"/>
            </a:endParaRPr>
          </a:p>
        </p:txBody>
      </p:sp>
      <p:sp>
        <p:nvSpPr>
          <p:cNvPr id="10" name="object 10"/>
          <p:cNvSpPr txBox="1"/>
          <p:nvPr/>
        </p:nvSpPr>
        <p:spPr>
          <a:xfrm>
            <a:off x="1890464" y="945485"/>
            <a:ext cx="2255276" cy="483235"/>
          </a:xfrm>
          <a:prstGeom prst="rect">
            <a:avLst/>
          </a:prstGeom>
        </p:spPr>
        <p:txBody>
          <a:bodyPr wrap="square" lIns="0" tIns="0" rIns="0" bIns="0" rtlCol="0">
            <a:noAutofit/>
          </a:bodyPr>
          <a:lstStyle/>
          <a:p>
            <a:pPr marL="12700">
              <a:lnSpc>
                <a:spcPts val="3804"/>
              </a:lnSpc>
              <a:spcBef>
                <a:spcPts val="190"/>
              </a:spcBef>
            </a:pPr>
            <a:r>
              <a:rPr sz="3600" b="1" spc="29" dirty="0">
                <a:latin typeface="Trebuchet MS"/>
                <a:cs typeface="Trebuchet MS"/>
              </a:rPr>
              <a:t>S</a:t>
            </a:r>
            <a:r>
              <a:rPr sz="3600" b="1" spc="14" dirty="0">
                <a:latin typeface="Trebuchet MS"/>
                <a:cs typeface="Trebuchet MS"/>
              </a:rPr>
              <a:t>O</a:t>
            </a:r>
            <a:r>
              <a:rPr sz="3600" b="1" spc="29" dirty="0">
                <a:latin typeface="Trebuchet MS"/>
                <a:cs typeface="Trebuchet MS"/>
              </a:rPr>
              <a:t>LU</a:t>
            </a:r>
            <a:r>
              <a:rPr sz="3600" b="1" spc="-29" dirty="0">
                <a:latin typeface="Trebuchet MS"/>
                <a:cs typeface="Trebuchet MS"/>
              </a:rPr>
              <a:t>TI</a:t>
            </a:r>
            <a:r>
              <a:rPr sz="3600" b="1" spc="14" dirty="0">
                <a:latin typeface="Trebuchet MS"/>
                <a:cs typeface="Trebuchet MS"/>
              </a:rPr>
              <a:t>O</a:t>
            </a:r>
            <a:r>
              <a:rPr sz="3600" b="1" spc="0" dirty="0">
                <a:latin typeface="Trebuchet MS"/>
                <a:cs typeface="Trebuchet MS"/>
              </a:rPr>
              <a:t>N</a:t>
            </a:r>
            <a:endParaRPr sz="3600" dirty="0">
              <a:latin typeface="Trebuchet MS"/>
              <a:cs typeface="Trebuchet MS"/>
            </a:endParaRPr>
          </a:p>
        </p:txBody>
      </p:sp>
      <p:sp>
        <p:nvSpPr>
          <p:cNvPr id="9" name="object 9"/>
          <p:cNvSpPr txBox="1"/>
          <p:nvPr/>
        </p:nvSpPr>
        <p:spPr>
          <a:xfrm>
            <a:off x="4146217" y="945485"/>
            <a:ext cx="979554" cy="483235"/>
          </a:xfrm>
          <a:prstGeom prst="rect">
            <a:avLst/>
          </a:prstGeom>
        </p:spPr>
        <p:txBody>
          <a:bodyPr wrap="square" lIns="0" tIns="0" rIns="0" bIns="0" rtlCol="0">
            <a:noAutofit/>
          </a:bodyPr>
          <a:lstStyle/>
          <a:p>
            <a:pPr marL="12700">
              <a:lnSpc>
                <a:spcPts val="3804"/>
              </a:lnSpc>
              <a:spcBef>
                <a:spcPts val="190"/>
              </a:spcBef>
            </a:pPr>
            <a:r>
              <a:rPr sz="3600" b="1" spc="-34" dirty="0">
                <a:latin typeface="Trebuchet MS"/>
                <a:cs typeface="Trebuchet MS"/>
              </a:rPr>
              <a:t>A</a:t>
            </a:r>
            <a:r>
              <a:rPr sz="3600" b="1" spc="0" dirty="0">
                <a:latin typeface="Trebuchet MS"/>
                <a:cs typeface="Trebuchet MS"/>
              </a:rPr>
              <a:t>ND</a:t>
            </a:r>
            <a:endParaRPr sz="3600" dirty="0">
              <a:latin typeface="Trebuchet MS"/>
              <a:cs typeface="Trebuchet MS"/>
            </a:endParaRPr>
          </a:p>
        </p:txBody>
      </p:sp>
      <p:sp>
        <p:nvSpPr>
          <p:cNvPr id="8" name="object 8"/>
          <p:cNvSpPr txBox="1"/>
          <p:nvPr/>
        </p:nvSpPr>
        <p:spPr>
          <a:xfrm>
            <a:off x="5174515" y="945485"/>
            <a:ext cx="727824" cy="483235"/>
          </a:xfrm>
          <a:prstGeom prst="rect">
            <a:avLst/>
          </a:prstGeom>
        </p:spPr>
        <p:txBody>
          <a:bodyPr wrap="square" lIns="0" tIns="0" rIns="0" bIns="0" rtlCol="0">
            <a:noAutofit/>
          </a:bodyPr>
          <a:lstStyle/>
          <a:p>
            <a:pPr marL="12700">
              <a:lnSpc>
                <a:spcPts val="3804"/>
              </a:lnSpc>
              <a:spcBef>
                <a:spcPts val="190"/>
              </a:spcBef>
            </a:pPr>
            <a:r>
              <a:rPr sz="3600" b="1" spc="-29" dirty="0">
                <a:latin typeface="Trebuchet MS"/>
                <a:cs typeface="Trebuchet MS"/>
              </a:rPr>
              <a:t>IT</a:t>
            </a:r>
            <a:r>
              <a:rPr sz="3600" b="1" spc="0" dirty="0">
                <a:latin typeface="Trebuchet MS"/>
                <a:cs typeface="Trebuchet MS"/>
              </a:rPr>
              <a:t>S</a:t>
            </a:r>
            <a:endParaRPr sz="3600" dirty="0">
              <a:latin typeface="Trebuchet MS"/>
              <a:cs typeface="Trebuchet MS"/>
            </a:endParaRPr>
          </a:p>
        </p:txBody>
      </p:sp>
      <p:sp>
        <p:nvSpPr>
          <p:cNvPr id="7" name="object 7"/>
          <p:cNvSpPr txBox="1"/>
          <p:nvPr/>
        </p:nvSpPr>
        <p:spPr>
          <a:xfrm>
            <a:off x="5954208" y="945485"/>
            <a:ext cx="1458811" cy="483235"/>
          </a:xfrm>
          <a:prstGeom prst="rect">
            <a:avLst/>
          </a:prstGeom>
        </p:spPr>
        <p:txBody>
          <a:bodyPr wrap="square" lIns="0" tIns="0" rIns="0" bIns="0" rtlCol="0">
            <a:noAutofit/>
          </a:bodyPr>
          <a:lstStyle/>
          <a:p>
            <a:pPr marL="12700">
              <a:lnSpc>
                <a:spcPts val="3804"/>
              </a:lnSpc>
              <a:spcBef>
                <a:spcPts val="190"/>
              </a:spcBef>
            </a:pPr>
            <a:r>
              <a:rPr sz="3600" b="1" spc="-289" dirty="0">
                <a:latin typeface="Trebuchet MS"/>
                <a:cs typeface="Trebuchet MS"/>
              </a:rPr>
              <a:t>V</a:t>
            </a:r>
            <a:r>
              <a:rPr sz="3600" b="1" spc="-34" dirty="0">
                <a:latin typeface="Trebuchet MS"/>
                <a:cs typeface="Trebuchet MS"/>
              </a:rPr>
              <a:t>A</a:t>
            </a:r>
            <a:r>
              <a:rPr sz="3600" b="1" spc="29" dirty="0">
                <a:latin typeface="Trebuchet MS"/>
                <a:cs typeface="Trebuchet MS"/>
              </a:rPr>
              <a:t>LU</a:t>
            </a:r>
            <a:r>
              <a:rPr sz="3600" b="1" spc="0" dirty="0">
                <a:latin typeface="Trebuchet MS"/>
                <a:cs typeface="Trebuchet MS"/>
              </a:rPr>
              <a:t>E</a:t>
            </a:r>
            <a:endParaRPr sz="3600" dirty="0">
              <a:latin typeface="Trebuchet MS"/>
              <a:cs typeface="Trebuchet MS"/>
            </a:endParaRPr>
          </a:p>
        </p:txBody>
      </p:sp>
      <p:sp>
        <p:nvSpPr>
          <p:cNvPr id="6" name="object 6"/>
          <p:cNvSpPr txBox="1"/>
          <p:nvPr/>
        </p:nvSpPr>
        <p:spPr>
          <a:xfrm>
            <a:off x="7449039" y="945485"/>
            <a:ext cx="2941571" cy="483235"/>
          </a:xfrm>
          <a:prstGeom prst="rect">
            <a:avLst/>
          </a:prstGeom>
        </p:spPr>
        <p:txBody>
          <a:bodyPr wrap="square" lIns="0" tIns="0" rIns="0" bIns="0" rtlCol="0">
            <a:noAutofit/>
          </a:bodyPr>
          <a:lstStyle/>
          <a:p>
            <a:pPr marL="12700">
              <a:lnSpc>
                <a:spcPts val="3804"/>
              </a:lnSpc>
              <a:spcBef>
                <a:spcPts val="190"/>
              </a:spcBef>
            </a:pPr>
            <a:r>
              <a:rPr sz="3600" b="1" spc="-14" dirty="0">
                <a:latin typeface="Trebuchet MS"/>
                <a:cs typeface="Trebuchet MS"/>
              </a:rPr>
              <a:t>P</a:t>
            </a:r>
            <a:r>
              <a:rPr sz="3600" b="1" spc="-29" dirty="0">
                <a:latin typeface="Trebuchet MS"/>
                <a:cs typeface="Trebuchet MS"/>
              </a:rPr>
              <a:t>R</a:t>
            </a:r>
            <a:r>
              <a:rPr sz="3600" b="1" spc="14" dirty="0">
                <a:latin typeface="Trebuchet MS"/>
                <a:cs typeface="Trebuchet MS"/>
              </a:rPr>
              <a:t>O</a:t>
            </a:r>
            <a:r>
              <a:rPr sz="3600" b="1" spc="-14" dirty="0">
                <a:latin typeface="Trebuchet MS"/>
                <a:cs typeface="Trebuchet MS"/>
              </a:rPr>
              <a:t>P</a:t>
            </a:r>
            <a:r>
              <a:rPr sz="3600" b="1" spc="14" dirty="0">
                <a:latin typeface="Trebuchet MS"/>
                <a:cs typeface="Trebuchet MS"/>
              </a:rPr>
              <a:t>O</a:t>
            </a:r>
            <a:r>
              <a:rPr sz="3600" b="1" spc="29" dirty="0">
                <a:latin typeface="Trebuchet MS"/>
                <a:cs typeface="Trebuchet MS"/>
              </a:rPr>
              <a:t>S</a:t>
            </a:r>
            <a:r>
              <a:rPr sz="3600" b="1" spc="-29" dirty="0">
                <a:latin typeface="Trebuchet MS"/>
                <a:cs typeface="Trebuchet MS"/>
              </a:rPr>
              <a:t>ITI</a:t>
            </a:r>
            <a:r>
              <a:rPr sz="3600" b="1" spc="14" dirty="0">
                <a:latin typeface="Trebuchet MS"/>
                <a:cs typeface="Trebuchet MS"/>
              </a:rPr>
              <a:t>O</a:t>
            </a:r>
            <a:r>
              <a:rPr sz="3600" b="1" spc="0" dirty="0">
                <a:latin typeface="Trebuchet MS"/>
                <a:cs typeface="Trebuchet MS"/>
              </a:rPr>
              <a:t>N</a:t>
            </a:r>
            <a:endParaRPr sz="36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7</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9" name="TextBox 28">
            <a:extLst>
              <a:ext uri="{FF2B5EF4-FFF2-40B4-BE49-F238E27FC236}">
                <a16:creationId xmlns:a16="http://schemas.microsoft.com/office/drawing/2014/main" id="{4B319D36-E4CA-CB0E-601E-8E3B7B840720}"/>
              </a:ext>
            </a:extLst>
          </p:cNvPr>
          <p:cNvSpPr txBox="1"/>
          <p:nvPr/>
        </p:nvSpPr>
        <p:spPr>
          <a:xfrm>
            <a:off x="660460" y="1720168"/>
            <a:ext cx="8437631" cy="1477328"/>
          </a:xfrm>
          <a:prstGeom prst="rect">
            <a:avLst/>
          </a:prstGeom>
          <a:noFill/>
        </p:spPr>
        <p:txBody>
          <a:bodyPr wrap="square" rtlCol="0">
            <a:spAutoFit/>
          </a:bodyPr>
          <a:lstStyle/>
          <a:p>
            <a:r>
              <a:rPr lang="en-US" b="0" i="0" dirty="0">
                <a:effectLst/>
                <a:latin typeface="Söhne"/>
              </a:rPr>
              <a:t>Our solution for language translation using Convolutional Neural Networks (CNNs) represents a cutting-edge approach to overcoming the challenges inherent in cross-lingual communication. By harnessing the power of deep learning, specifically CNNs, we aim to revolutionize the way languages are translated, offering unparalleled accuracy, efficiency, and adaptability.</a:t>
            </a:r>
            <a:endParaRPr lang="en-IN" dirty="0"/>
          </a:p>
        </p:txBody>
      </p:sp>
      <p:sp>
        <p:nvSpPr>
          <p:cNvPr id="30" name="TextBox 29">
            <a:extLst>
              <a:ext uri="{FF2B5EF4-FFF2-40B4-BE49-F238E27FC236}">
                <a16:creationId xmlns:a16="http://schemas.microsoft.com/office/drawing/2014/main" id="{E2F1DFB5-4B72-97B5-DE3A-FD5C287E1672}"/>
              </a:ext>
            </a:extLst>
          </p:cNvPr>
          <p:cNvSpPr txBox="1"/>
          <p:nvPr/>
        </p:nvSpPr>
        <p:spPr>
          <a:xfrm>
            <a:off x="622902" y="3321725"/>
            <a:ext cx="8789773" cy="2031325"/>
          </a:xfrm>
          <a:prstGeom prst="rect">
            <a:avLst/>
          </a:prstGeom>
          <a:noFill/>
        </p:spPr>
        <p:txBody>
          <a:bodyPr wrap="square" rtlCol="0">
            <a:spAutoFit/>
          </a:bodyPr>
          <a:lstStyle/>
          <a:p>
            <a:r>
              <a:rPr lang="en-US" b="0" i="0" dirty="0">
                <a:effectLst/>
                <a:latin typeface="Söhne"/>
              </a:rPr>
              <a:t>At the core of our solution lies a meticulously designed CNN architecture, optimized specifically for the complexities of language translation tasks. This architecture incorporates state-of-the-art techniques such as encoder-decoder frameworks and attention mechanisms, allowing the model to capture semantic nuances and syntactic structures inherent in diverse languages. Through extensive training on vast datasets comprising parallel text corpora, our CNN model learns to understand and accurately translate between multiple language pairs, effectively breaking down barriers to global communication.</a:t>
            </a:r>
            <a:endParaRPr lang="en-IN" dirty="0"/>
          </a:p>
        </p:txBody>
      </p:sp>
      <p:sp>
        <p:nvSpPr>
          <p:cNvPr id="32" name="TextBox 31">
            <a:extLst>
              <a:ext uri="{FF2B5EF4-FFF2-40B4-BE49-F238E27FC236}">
                <a16:creationId xmlns:a16="http://schemas.microsoft.com/office/drawing/2014/main" id="{17EFF1FC-DF6E-0D0D-3C6B-9C99555013E4}"/>
              </a:ext>
            </a:extLst>
          </p:cNvPr>
          <p:cNvSpPr txBox="1"/>
          <p:nvPr/>
        </p:nvSpPr>
        <p:spPr>
          <a:xfrm>
            <a:off x="714374" y="5497985"/>
            <a:ext cx="8301102" cy="1200329"/>
          </a:xfrm>
          <a:prstGeom prst="rect">
            <a:avLst/>
          </a:prstGeom>
          <a:noFill/>
        </p:spPr>
        <p:txBody>
          <a:bodyPr wrap="square" rtlCol="0">
            <a:spAutoFit/>
          </a:bodyPr>
          <a:lstStyle/>
          <a:p>
            <a:r>
              <a:rPr lang="en-US" b="0" i="0" dirty="0">
                <a:effectLst/>
                <a:latin typeface="Söhne"/>
              </a:rPr>
              <a:t>Moreover, our commitment to continuous improvement ensures that our translation system remains at the forefront of innovation. Through ongoing fine-tuning, optimization, and adaptation to evolving language dynamics and user feedback, we guarantee that our solution not only meets but exceeds the expectations of our users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txBox="1"/>
          <p:nvPr/>
        </p:nvSpPr>
        <p:spPr>
          <a:xfrm>
            <a:off x="66675" y="3381373"/>
            <a:ext cx="2493045" cy="3419475"/>
          </a:xfrm>
          <a:prstGeom prst="rect">
            <a:avLst/>
          </a:prstGeom>
        </p:spPr>
        <p:txBody>
          <a:bodyPr wrap="square" lIns="0" tIns="0" rIns="0" bIns="0" rtlCol="0">
            <a:noAutofit/>
          </a:bodyPr>
          <a:lstStyle/>
          <a:p>
            <a:pPr marR="26070">
              <a:lnSpc>
                <a:spcPts val="1000"/>
              </a:lnSpc>
            </a:pPr>
            <a:endParaRPr sz="1000" dirty="0"/>
          </a:p>
          <a:p>
            <a:pPr marL="685800">
              <a:lnSpc>
                <a:spcPct val="96761"/>
              </a:lnSpc>
              <a:spcBef>
                <a:spcPts val="23469"/>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4" name="object 14"/>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6" name="object 16"/>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8" name="object 18"/>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20" name="object 20"/>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1" name="object 21"/>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2" name="object 22"/>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3" name="object 23"/>
          <p:cNvSpPr/>
          <p:nvPr/>
        </p:nvSpPr>
        <p:spPr>
          <a:xfrm>
            <a:off x="10863326" y="2615781"/>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4" name="object 24"/>
          <p:cNvSpPr/>
          <p:nvPr/>
        </p:nvSpPr>
        <p:spPr>
          <a:xfrm>
            <a:off x="11417600" y="3456740"/>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3" name="object 13"/>
          <p:cNvSpPr/>
          <p:nvPr/>
        </p:nvSpPr>
        <p:spPr>
          <a:xfrm>
            <a:off x="10306050" y="4572000"/>
            <a:ext cx="1882150" cy="2090737"/>
          </a:xfrm>
          <a:prstGeom prst="rect">
            <a:avLst/>
          </a:prstGeom>
          <a:blipFill>
            <a:blip r:embed="rId2" cstate="print"/>
            <a:stretch>
              <a:fillRect/>
            </a:stretch>
          </a:blipFill>
        </p:spPr>
        <p:txBody>
          <a:bodyPr wrap="square" lIns="0" tIns="0" rIns="0" bIns="0" rtlCol="0">
            <a:noAutofit/>
          </a:bodyPr>
          <a:lstStyle/>
          <a:p>
            <a:endParaRPr dirty="0"/>
          </a:p>
        </p:txBody>
      </p:sp>
      <p:sp>
        <p:nvSpPr>
          <p:cNvPr id="11" name="object 11"/>
          <p:cNvSpPr/>
          <p:nvPr/>
        </p:nvSpPr>
        <p:spPr>
          <a:xfrm>
            <a:off x="9653587" y="435092"/>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txBox="1"/>
          <p:nvPr/>
        </p:nvSpPr>
        <p:spPr>
          <a:xfrm>
            <a:off x="739775" y="758942"/>
            <a:ext cx="1120269"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THE</a:t>
            </a:r>
            <a:endParaRPr sz="4250" dirty="0">
              <a:latin typeface="Trebuchet MS"/>
              <a:cs typeface="Trebuchet MS"/>
            </a:endParaRPr>
          </a:p>
        </p:txBody>
      </p:sp>
      <p:sp>
        <p:nvSpPr>
          <p:cNvPr id="9" name="object 9"/>
          <p:cNvSpPr txBox="1"/>
          <p:nvPr/>
        </p:nvSpPr>
        <p:spPr>
          <a:xfrm>
            <a:off x="1920930" y="758942"/>
            <a:ext cx="1446219" cy="568960"/>
          </a:xfrm>
          <a:prstGeom prst="rect">
            <a:avLst/>
          </a:prstGeom>
        </p:spPr>
        <p:txBody>
          <a:bodyPr wrap="square" lIns="0" tIns="0" rIns="0" bIns="0" rtlCol="0">
            <a:noAutofit/>
          </a:bodyPr>
          <a:lstStyle/>
          <a:p>
            <a:pPr marL="12700">
              <a:lnSpc>
                <a:spcPts val="4480"/>
              </a:lnSpc>
              <a:spcBef>
                <a:spcPts val="223"/>
              </a:spcBef>
            </a:pPr>
            <a:r>
              <a:rPr sz="4250" b="1" spc="-29" dirty="0">
                <a:latin typeface="Trebuchet MS"/>
                <a:cs typeface="Trebuchet MS"/>
              </a:rPr>
              <a:t>W</a:t>
            </a:r>
            <a:r>
              <a:rPr sz="4250" b="1" spc="0" dirty="0">
                <a:latin typeface="Trebuchet MS"/>
                <a:cs typeface="Trebuchet MS"/>
              </a:rPr>
              <a:t>OW</a:t>
            </a:r>
            <a:endParaRPr sz="4250" dirty="0">
              <a:latin typeface="Trebuchet MS"/>
              <a:cs typeface="Trebuchet MS"/>
            </a:endParaRPr>
          </a:p>
        </p:txBody>
      </p:sp>
      <p:sp>
        <p:nvSpPr>
          <p:cNvPr id="8" name="object 8"/>
          <p:cNvSpPr txBox="1"/>
          <p:nvPr/>
        </p:nvSpPr>
        <p:spPr>
          <a:xfrm>
            <a:off x="3435832" y="758942"/>
            <a:ext cx="621033"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IN</a:t>
            </a:r>
            <a:endParaRPr sz="4250" dirty="0">
              <a:latin typeface="Trebuchet MS"/>
              <a:cs typeface="Trebuchet MS"/>
            </a:endParaRPr>
          </a:p>
        </p:txBody>
      </p:sp>
      <p:sp>
        <p:nvSpPr>
          <p:cNvPr id="7" name="object 7"/>
          <p:cNvSpPr txBox="1"/>
          <p:nvPr/>
        </p:nvSpPr>
        <p:spPr>
          <a:xfrm>
            <a:off x="4113108" y="758942"/>
            <a:ext cx="1524451"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YO</a:t>
            </a:r>
            <a:r>
              <a:rPr sz="4250" b="1" spc="9" dirty="0">
                <a:latin typeface="Trebuchet MS"/>
                <a:cs typeface="Trebuchet MS"/>
              </a:rPr>
              <a:t>U</a:t>
            </a:r>
            <a:r>
              <a:rPr sz="4250" b="1" spc="0" dirty="0">
                <a:latin typeface="Trebuchet MS"/>
                <a:cs typeface="Trebuchet MS"/>
              </a:rPr>
              <a:t>R</a:t>
            </a:r>
            <a:endParaRPr sz="4250" dirty="0">
              <a:latin typeface="Trebuchet MS"/>
              <a:cs typeface="Trebuchet MS"/>
            </a:endParaRPr>
          </a:p>
        </p:txBody>
      </p:sp>
      <p:sp>
        <p:nvSpPr>
          <p:cNvPr id="6" name="object 6"/>
          <p:cNvSpPr txBox="1"/>
          <p:nvPr/>
        </p:nvSpPr>
        <p:spPr>
          <a:xfrm>
            <a:off x="5694324" y="758942"/>
            <a:ext cx="2670692" cy="568960"/>
          </a:xfrm>
          <a:prstGeom prst="rect">
            <a:avLst/>
          </a:prstGeom>
        </p:spPr>
        <p:txBody>
          <a:bodyPr wrap="square" lIns="0" tIns="0" rIns="0" bIns="0" rtlCol="0">
            <a:noAutofit/>
          </a:bodyPr>
          <a:lstStyle/>
          <a:p>
            <a:pPr marL="12700">
              <a:lnSpc>
                <a:spcPts val="4480"/>
              </a:lnSpc>
              <a:spcBef>
                <a:spcPts val="223"/>
              </a:spcBef>
            </a:pPr>
            <a:r>
              <a:rPr sz="4250" b="1" spc="0" dirty="0">
                <a:latin typeface="Trebuchet MS"/>
                <a:cs typeface="Trebuchet MS"/>
              </a:rPr>
              <a:t>S</a:t>
            </a:r>
            <a:r>
              <a:rPr sz="4250" b="1" spc="-19" dirty="0">
                <a:latin typeface="Trebuchet MS"/>
                <a:cs typeface="Trebuchet MS"/>
              </a:rPr>
              <a:t>O</a:t>
            </a:r>
            <a:r>
              <a:rPr sz="4250" b="1" spc="29" dirty="0">
                <a:latin typeface="Trebuchet MS"/>
                <a:cs typeface="Trebuchet MS"/>
              </a:rPr>
              <a:t>L</a:t>
            </a:r>
            <a:r>
              <a:rPr sz="4250" b="1" spc="25" dirty="0">
                <a:latin typeface="Trebuchet MS"/>
                <a:cs typeface="Trebuchet MS"/>
              </a:rPr>
              <a:t>U</a:t>
            </a:r>
            <a:r>
              <a:rPr sz="4250" b="1" spc="0" dirty="0">
                <a:latin typeface="Trebuchet MS"/>
                <a:cs typeface="Trebuchet MS"/>
              </a:rPr>
              <a:t>T</a:t>
            </a:r>
            <a:r>
              <a:rPr sz="4250" b="1" spc="9" dirty="0">
                <a:latin typeface="Trebuchet MS"/>
                <a:cs typeface="Trebuchet MS"/>
              </a:rPr>
              <a:t>I</a:t>
            </a:r>
            <a:r>
              <a:rPr sz="4250" b="1" spc="0" dirty="0">
                <a:latin typeface="Trebuchet MS"/>
                <a:cs typeface="Trebuchet MS"/>
              </a:rPr>
              <a:t>ON</a:t>
            </a:r>
            <a:endParaRPr sz="425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8</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7" name="TextBox 26">
            <a:extLst>
              <a:ext uri="{FF2B5EF4-FFF2-40B4-BE49-F238E27FC236}">
                <a16:creationId xmlns:a16="http://schemas.microsoft.com/office/drawing/2014/main" id="{0A2482A1-A502-CB6D-FA6A-5B328BE6702A}"/>
              </a:ext>
            </a:extLst>
          </p:cNvPr>
          <p:cNvSpPr txBox="1"/>
          <p:nvPr/>
        </p:nvSpPr>
        <p:spPr>
          <a:xfrm>
            <a:off x="295273" y="1693015"/>
            <a:ext cx="9710803" cy="4247317"/>
          </a:xfrm>
          <a:prstGeom prst="rect">
            <a:avLst/>
          </a:prstGeom>
          <a:noFill/>
        </p:spPr>
        <p:txBody>
          <a:bodyPr wrap="square" rtlCol="0">
            <a:spAutoFit/>
          </a:bodyPr>
          <a:lstStyle/>
          <a:p>
            <a:pPr algn="l"/>
            <a:r>
              <a:rPr lang="en-US" b="0" i="0" dirty="0">
                <a:effectLst/>
                <a:latin typeface="Söhne"/>
              </a:rPr>
              <a:t>Prepare to be amazed by our revolutionary solution for language translation using Convolutional Neural Networks (CNNs)! Imagine a world where language barriers vanish before your eyes, where communication transcends borders effortlessly, and where understanding becomes universal. Our solution is more than just a translation tool; it's a marvel of modern technology that will leave you in awe.</a:t>
            </a:r>
          </a:p>
          <a:p>
            <a:pPr algn="l"/>
            <a:r>
              <a:rPr lang="en-US" b="0" i="0" dirty="0">
                <a:effectLst/>
                <a:latin typeface="Söhne"/>
              </a:rPr>
              <a:t>What makes our solution truly wow-worthy is its ability to comprehend not just words, but the intricate nuances and subtleties of language. Our CNN model doesn't just translate text; it captures the essence of each message, preserving tone, context, and meaning with astonishing accuracy. It's like having a personal language expert at your service, capable of bridging the gap between languages with unparalleled precision.</a:t>
            </a:r>
          </a:p>
          <a:p>
            <a:pPr algn="l"/>
            <a:r>
              <a:rPr lang="en-US" b="0" i="0" dirty="0">
                <a:effectLst/>
                <a:latin typeface="Söhne"/>
              </a:rPr>
              <a:t>But the wow-factor doesn't end there. Our solution is lightning-fast, delivering translations in real-time with the speed and efficiency of a seasoned linguist. Whether you're conducting international business negotiations, exploring new cultures, or connecting with friends from around the world, our solution ensures that communication flows seamlessly, no matter the language.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676275" y="6467475"/>
            <a:ext cx="2143125" cy="200025"/>
          </a:xfrm>
          <a:prstGeom prst="rect">
            <a:avLst/>
          </a:prstGeom>
        </p:spPr>
        <p:txBody>
          <a:bodyPr wrap="square" lIns="0" tIns="0" rIns="0" bIns="0" rtlCol="0">
            <a:noAutofit/>
          </a:bodyPr>
          <a:lstStyle/>
          <a:p>
            <a:pPr marL="76200">
              <a:lnSpc>
                <a:spcPct val="96761"/>
              </a:lnSpc>
              <a:spcBef>
                <a:spcPts val="170"/>
              </a:spcBef>
            </a:pPr>
            <a:r>
              <a:rPr sz="1100" spc="9" dirty="0">
                <a:solidFill>
                  <a:srgbClr val="2D83C3"/>
                </a:solidFill>
                <a:latin typeface="Trebuchet MS"/>
                <a:cs typeface="Trebuchet MS"/>
              </a:rPr>
              <a:t>3/21/202</a:t>
            </a:r>
            <a:r>
              <a:rPr sz="1100" spc="0" dirty="0">
                <a:solidFill>
                  <a:srgbClr val="2D83C3"/>
                </a:solidFill>
                <a:latin typeface="Trebuchet MS"/>
                <a:cs typeface="Trebuchet MS"/>
              </a:rPr>
              <a:t>4 </a:t>
            </a:r>
            <a:r>
              <a:rPr sz="1100" spc="233" dirty="0">
                <a:solidFill>
                  <a:srgbClr val="2D83C3"/>
                </a:solidFill>
                <a:latin typeface="Trebuchet MS"/>
                <a:cs typeface="Trebuchet MS"/>
              </a:rPr>
              <a:t> </a:t>
            </a:r>
            <a:r>
              <a:rPr sz="1100" b="1" spc="34" dirty="0">
                <a:solidFill>
                  <a:srgbClr val="2D83C3"/>
                </a:solidFill>
                <a:latin typeface="Trebuchet MS"/>
                <a:cs typeface="Trebuchet MS"/>
              </a:rPr>
              <a:t>A</a:t>
            </a:r>
            <a:r>
              <a:rPr sz="1100" b="1" spc="9" dirty="0">
                <a:solidFill>
                  <a:srgbClr val="2D83C3"/>
                </a:solidFill>
                <a:latin typeface="Trebuchet MS"/>
                <a:cs typeface="Trebuchet MS"/>
              </a:rPr>
              <a:t>nnu</a:t>
            </a:r>
            <a:r>
              <a:rPr sz="1100" b="1" spc="0" dirty="0">
                <a:solidFill>
                  <a:srgbClr val="2D83C3"/>
                </a:solidFill>
                <a:latin typeface="Trebuchet MS"/>
                <a:cs typeface="Trebuchet MS"/>
              </a:rPr>
              <a:t>al</a:t>
            </a:r>
            <a:r>
              <a:rPr sz="1100" b="1" spc="-63" dirty="0">
                <a:solidFill>
                  <a:srgbClr val="2D83C3"/>
                </a:solidFill>
                <a:latin typeface="Trebuchet MS"/>
                <a:cs typeface="Trebuchet MS"/>
              </a:rPr>
              <a:t> </a:t>
            </a:r>
            <a:r>
              <a:rPr sz="1100" b="1" spc="-9" dirty="0">
                <a:solidFill>
                  <a:srgbClr val="2D83C3"/>
                </a:solidFill>
                <a:latin typeface="Trebuchet MS"/>
                <a:cs typeface="Trebuchet MS"/>
              </a:rPr>
              <a:t>R</a:t>
            </a:r>
            <a:r>
              <a:rPr sz="1100" b="1" spc="25" dirty="0">
                <a:solidFill>
                  <a:srgbClr val="2D83C3"/>
                </a:solidFill>
                <a:latin typeface="Trebuchet MS"/>
                <a:cs typeface="Trebuchet MS"/>
              </a:rPr>
              <a:t>e</a:t>
            </a:r>
            <a:r>
              <a:rPr sz="1100" b="1" spc="79" dirty="0">
                <a:solidFill>
                  <a:srgbClr val="2D83C3"/>
                </a:solidFill>
                <a:latin typeface="Trebuchet MS"/>
                <a:cs typeface="Trebuchet MS"/>
              </a:rPr>
              <a:t>v</a:t>
            </a:r>
            <a:r>
              <a:rPr sz="1100" b="1" spc="-34" dirty="0">
                <a:solidFill>
                  <a:srgbClr val="2D83C3"/>
                </a:solidFill>
                <a:latin typeface="Trebuchet MS"/>
                <a:cs typeface="Trebuchet MS"/>
              </a:rPr>
              <a:t>i</a:t>
            </a:r>
            <a:r>
              <a:rPr sz="1100" b="1" spc="25" dirty="0">
                <a:solidFill>
                  <a:srgbClr val="2D83C3"/>
                </a:solidFill>
                <a:latin typeface="Trebuchet MS"/>
                <a:cs typeface="Trebuchet MS"/>
              </a:rPr>
              <a:t>e</a:t>
            </a:r>
            <a:r>
              <a:rPr sz="1100" b="1" spc="0" dirty="0">
                <a:solidFill>
                  <a:srgbClr val="2D83C3"/>
                </a:solidFill>
                <a:latin typeface="Trebuchet MS"/>
                <a:cs typeface="Trebuchet MS"/>
              </a:rPr>
              <a:t>w</a:t>
            </a:r>
            <a:endParaRPr sz="1100" dirty="0">
              <a:latin typeface="Trebuchet MS"/>
              <a:cs typeface="Trebuchet MS"/>
            </a:endParaRPr>
          </a:p>
        </p:txBody>
      </p:sp>
      <p:sp>
        <p:nvSpPr>
          <p:cNvPr id="13" name="object 13"/>
          <p:cNvSpPr/>
          <p:nvPr/>
        </p:nvSpPr>
        <p:spPr>
          <a:xfrm>
            <a:off x="9377426" y="4825"/>
            <a:ext cx="1219200" cy="6857936"/>
          </a:xfrm>
          <a:custGeom>
            <a:avLst/>
            <a:gdLst/>
            <a:ahLst/>
            <a:cxnLst/>
            <a:rect l="l" t="t" r="r" b="b"/>
            <a:pathLst>
              <a:path w="1219200" h="6857936">
                <a:moveTo>
                  <a:pt x="0" y="1"/>
                </a:moveTo>
                <a:lnTo>
                  <a:pt x="1218352" y="6853171"/>
                </a:lnTo>
              </a:path>
              <a:path w="1219200" h="6857936">
                <a:moveTo>
                  <a:pt x="1218352" y="6853171"/>
                </a:moveTo>
                <a:lnTo>
                  <a:pt x="0" y="0"/>
                </a:lnTo>
              </a:path>
            </a:pathLst>
          </a:custGeom>
          <a:ln w="9525">
            <a:solidFill>
              <a:srgbClr val="5FCAEE"/>
            </a:solidFill>
          </a:ln>
        </p:spPr>
        <p:txBody>
          <a:bodyPr wrap="square" lIns="0" tIns="0" rIns="0" bIns="0" rtlCol="0">
            <a:noAutofit/>
          </a:bodyPr>
          <a:lstStyle/>
          <a:p>
            <a:endParaRPr dirty="0"/>
          </a:p>
        </p:txBody>
      </p:sp>
      <p:sp>
        <p:nvSpPr>
          <p:cNvPr id="14" name="object 14"/>
          <p:cNvSpPr/>
          <p:nvPr/>
        </p:nvSpPr>
        <p:spPr>
          <a:xfrm>
            <a:off x="7434326" y="3691001"/>
            <a:ext cx="4763516" cy="3176524"/>
          </a:xfrm>
          <a:custGeom>
            <a:avLst/>
            <a:gdLst/>
            <a:ahLst/>
            <a:cxnLst/>
            <a:rect l="l" t="t" r="r" b="b"/>
            <a:pathLst>
              <a:path w="4763516" h="3176524">
                <a:moveTo>
                  <a:pt x="4757674" y="3895"/>
                </a:moveTo>
                <a:lnTo>
                  <a:pt x="14286" y="3166997"/>
                </a:lnTo>
              </a:path>
              <a:path w="4763516" h="3176524">
                <a:moveTo>
                  <a:pt x="14286" y="3166997"/>
                </a:moveTo>
                <a:lnTo>
                  <a:pt x="4757674" y="3896"/>
                </a:lnTo>
              </a:path>
            </a:pathLst>
          </a:custGeom>
          <a:ln w="9525">
            <a:solidFill>
              <a:srgbClr val="5FCAEE"/>
            </a:solidFill>
          </a:ln>
        </p:spPr>
        <p:txBody>
          <a:bodyPr wrap="square" lIns="0" tIns="0" rIns="0" bIns="0" rtlCol="0">
            <a:noAutofit/>
          </a:bodyPr>
          <a:lstStyle/>
          <a:p>
            <a:endParaRPr dirty="0"/>
          </a:p>
        </p:txBody>
      </p:sp>
      <p:sp>
        <p:nvSpPr>
          <p:cNvPr id="15" name="object 15"/>
          <p:cNvSpPr/>
          <p:nvPr/>
        </p:nvSpPr>
        <p:spPr>
          <a:xfrm>
            <a:off x="9182100" y="-9525"/>
            <a:ext cx="3009900" cy="6867524"/>
          </a:xfrm>
          <a:custGeom>
            <a:avLst/>
            <a:gdLst/>
            <a:ahLst/>
            <a:cxnLst/>
            <a:rect l="l" t="t" r="r" b="b"/>
            <a:pathLst>
              <a:path w="3009900" h="6867524">
                <a:moveTo>
                  <a:pt x="3009900" y="9525"/>
                </a:moveTo>
                <a:lnTo>
                  <a:pt x="2044400" y="9525"/>
                </a:lnTo>
                <a:lnTo>
                  <a:pt x="0" y="6867521"/>
                </a:lnTo>
                <a:lnTo>
                  <a:pt x="3009900" y="6867521"/>
                </a:lnTo>
                <a:lnTo>
                  <a:pt x="3009900" y="9525"/>
                </a:lnTo>
                <a:close/>
              </a:path>
            </a:pathLst>
          </a:custGeom>
          <a:solidFill>
            <a:srgbClr val="5FCAEE"/>
          </a:solidFill>
        </p:spPr>
        <p:txBody>
          <a:bodyPr wrap="square" lIns="0" tIns="0" rIns="0" bIns="0" rtlCol="0">
            <a:noAutofit/>
          </a:bodyPr>
          <a:lstStyle/>
          <a:p>
            <a:endParaRPr dirty="0"/>
          </a:p>
        </p:txBody>
      </p:sp>
      <p:sp>
        <p:nvSpPr>
          <p:cNvPr id="16" name="object 16"/>
          <p:cNvSpPr/>
          <p:nvPr/>
        </p:nvSpPr>
        <p:spPr>
          <a:xfrm>
            <a:off x="9601200" y="-9525"/>
            <a:ext cx="2590800" cy="6867524"/>
          </a:xfrm>
          <a:custGeom>
            <a:avLst/>
            <a:gdLst/>
            <a:ahLst/>
            <a:cxnLst/>
            <a:rect l="l" t="t" r="r" b="b"/>
            <a:pathLst>
              <a:path w="2590800" h="6867524">
                <a:moveTo>
                  <a:pt x="2590800" y="9525"/>
                </a:moveTo>
                <a:lnTo>
                  <a:pt x="1679" y="9525"/>
                </a:lnTo>
                <a:lnTo>
                  <a:pt x="1210563" y="6867521"/>
                </a:lnTo>
                <a:lnTo>
                  <a:pt x="2590800" y="6867521"/>
                </a:lnTo>
                <a:lnTo>
                  <a:pt x="2590800" y="9525"/>
                </a:lnTo>
                <a:close/>
              </a:path>
            </a:pathLst>
          </a:custGeom>
          <a:solidFill>
            <a:srgbClr val="5FCAEE"/>
          </a:solidFill>
        </p:spPr>
        <p:txBody>
          <a:bodyPr wrap="square" lIns="0" tIns="0" rIns="0" bIns="0" rtlCol="0">
            <a:noAutofit/>
          </a:bodyPr>
          <a:lstStyle/>
          <a:p>
            <a:endParaRPr dirty="0"/>
          </a:p>
        </p:txBody>
      </p:sp>
      <p:sp>
        <p:nvSpPr>
          <p:cNvPr id="17" name="object 17"/>
          <p:cNvSpPr/>
          <p:nvPr/>
        </p:nvSpPr>
        <p:spPr>
          <a:xfrm>
            <a:off x="8934450" y="3048000"/>
            <a:ext cx="3257550" cy="3810000"/>
          </a:xfrm>
          <a:custGeom>
            <a:avLst/>
            <a:gdLst/>
            <a:ahLst/>
            <a:cxnLst/>
            <a:rect l="l" t="t" r="r" b="b"/>
            <a:pathLst>
              <a:path w="3257550" h="3810000">
                <a:moveTo>
                  <a:pt x="3257550" y="0"/>
                </a:moveTo>
                <a:lnTo>
                  <a:pt x="2" y="3809996"/>
                </a:lnTo>
                <a:lnTo>
                  <a:pt x="3257550" y="3809996"/>
                </a:lnTo>
                <a:lnTo>
                  <a:pt x="3257550" y="0"/>
                </a:lnTo>
                <a:close/>
              </a:path>
            </a:pathLst>
          </a:custGeom>
          <a:solidFill>
            <a:srgbClr val="17AFE3"/>
          </a:solidFill>
        </p:spPr>
        <p:txBody>
          <a:bodyPr wrap="square" lIns="0" tIns="0" rIns="0" bIns="0" rtlCol="0">
            <a:noAutofit/>
          </a:bodyPr>
          <a:lstStyle/>
          <a:p>
            <a:endParaRPr dirty="0"/>
          </a:p>
        </p:txBody>
      </p:sp>
      <p:sp>
        <p:nvSpPr>
          <p:cNvPr id="18" name="object 18"/>
          <p:cNvSpPr/>
          <p:nvPr/>
        </p:nvSpPr>
        <p:spPr>
          <a:xfrm>
            <a:off x="9334500" y="-9525"/>
            <a:ext cx="2857500" cy="6867524"/>
          </a:xfrm>
          <a:custGeom>
            <a:avLst/>
            <a:gdLst/>
            <a:ahLst/>
            <a:cxnLst/>
            <a:rect l="l" t="t" r="r" b="b"/>
            <a:pathLst>
              <a:path w="2857500" h="6867524">
                <a:moveTo>
                  <a:pt x="2857500" y="9525"/>
                </a:moveTo>
                <a:lnTo>
                  <a:pt x="3430" y="9525"/>
                </a:lnTo>
                <a:lnTo>
                  <a:pt x="2473450" y="6867521"/>
                </a:lnTo>
                <a:lnTo>
                  <a:pt x="2857500" y="6867521"/>
                </a:lnTo>
                <a:lnTo>
                  <a:pt x="2857500" y="9525"/>
                </a:lnTo>
                <a:close/>
              </a:path>
            </a:pathLst>
          </a:custGeom>
          <a:solidFill>
            <a:srgbClr val="17AFE3"/>
          </a:solidFill>
        </p:spPr>
        <p:txBody>
          <a:bodyPr wrap="square" lIns="0" tIns="0" rIns="0" bIns="0" rtlCol="0">
            <a:noAutofit/>
          </a:bodyPr>
          <a:lstStyle/>
          <a:p>
            <a:endParaRPr dirty="0"/>
          </a:p>
        </p:txBody>
      </p:sp>
      <p:sp>
        <p:nvSpPr>
          <p:cNvPr id="19" name="object 19"/>
          <p:cNvSpPr/>
          <p:nvPr/>
        </p:nvSpPr>
        <p:spPr>
          <a:xfrm>
            <a:off x="10896600" y="-9525"/>
            <a:ext cx="1295400" cy="6867524"/>
          </a:xfrm>
          <a:custGeom>
            <a:avLst/>
            <a:gdLst/>
            <a:ahLst/>
            <a:cxnLst/>
            <a:rect l="l" t="t" r="r" b="b"/>
            <a:pathLst>
              <a:path w="1295400" h="6867524">
                <a:moveTo>
                  <a:pt x="1295400" y="9525"/>
                </a:moveTo>
                <a:lnTo>
                  <a:pt x="1022453" y="9525"/>
                </a:lnTo>
                <a:lnTo>
                  <a:pt x="0" y="6867521"/>
                </a:lnTo>
                <a:lnTo>
                  <a:pt x="1295400" y="6867521"/>
                </a:lnTo>
                <a:lnTo>
                  <a:pt x="1295400" y="9525"/>
                </a:lnTo>
                <a:close/>
              </a:path>
            </a:pathLst>
          </a:custGeom>
          <a:solidFill>
            <a:srgbClr val="2D83C3"/>
          </a:solidFill>
        </p:spPr>
        <p:txBody>
          <a:bodyPr wrap="square" lIns="0" tIns="0" rIns="0" bIns="0" rtlCol="0">
            <a:noAutofit/>
          </a:bodyPr>
          <a:lstStyle/>
          <a:p>
            <a:endParaRPr dirty="0"/>
          </a:p>
        </p:txBody>
      </p:sp>
      <p:sp>
        <p:nvSpPr>
          <p:cNvPr id="20" name="object 20"/>
          <p:cNvSpPr/>
          <p:nvPr/>
        </p:nvSpPr>
        <p:spPr>
          <a:xfrm>
            <a:off x="10934700" y="-9525"/>
            <a:ext cx="1257300" cy="6867524"/>
          </a:xfrm>
          <a:custGeom>
            <a:avLst/>
            <a:gdLst/>
            <a:ahLst/>
            <a:cxnLst/>
            <a:rect l="l" t="t" r="r" b="b"/>
            <a:pathLst>
              <a:path w="1257300" h="6867524">
                <a:moveTo>
                  <a:pt x="1257300" y="9525"/>
                </a:moveTo>
                <a:lnTo>
                  <a:pt x="1547" y="9525"/>
                </a:lnTo>
                <a:lnTo>
                  <a:pt x="1116075" y="6867521"/>
                </a:lnTo>
                <a:lnTo>
                  <a:pt x="1257300" y="6867521"/>
                </a:lnTo>
                <a:lnTo>
                  <a:pt x="1257300" y="9525"/>
                </a:lnTo>
                <a:close/>
              </a:path>
            </a:pathLst>
          </a:custGeom>
          <a:solidFill>
            <a:srgbClr val="226192"/>
          </a:solidFill>
        </p:spPr>
        <p:txBody>
          <a:bodyPr wrap="square" lIns="0" tIns="0" rIns="0" bIns="0" rtlCol="0">
            <a:noAutofit/>
          </a:bodyPr>
          <a:lstStyle/>
          <a:p>
            <a:endParaRPr dirty="0"/>
          </a:p>
        </p:txBody>
      </p:sp>
      <p:sp>
        <p:nvSpPr>
          <p:cNvPr id="21" name="object 21"/>
          <p:cNvSpPr/>
          <p:nvPr/>
        </p:nvSpPr>
        <p:spPr>
          <a:xfrm>
            <a:off x="10372725" y="3590925"/>
            <a:ext cx="1819275" cy="3267075"/>
          </a:xfrm>
          <a:custGeom>
            <a:avLst/>
            <a:gdLst/>
            <a:ahLst/>
            <a:cxnLst/>
            <a:rect l="l" t="t" r="r" b="b"/>
            <a:pathLst>
              <a:path w="1819275" h="3267075">
                <a:moveTo>
                  <a:pt x="1819275" y="0"/>
                </a:moveTo>
                <a:lnTo>
                  <a:pt x="0" y="3267073"/>
                </a:lnTo>
                <a:lnTo>
                  <a:pt x="1819275" y="3267073"/>
                </a:lnTo>
                <a:lnTo>
                  <a:pt x="1819275" y="0"/>
                </a:lnTo>
                <a:close/>
              </a:path>
            </a:pathLst>
          </a:custGeom>
          <a:solidFill>
            <a:srgbClr val="17AFE3"/>
          </a:solidFill>
        </p:spPr>
        <p:txBody>
          <a:bodyPr wrap="square" lIns="0" tIns="0" rIns="0" bIns="0" rtlCol="0">
            <a:noAutofit/>
          </a:bodyPr>
          <a:lstStyle/>
          <a:p>
            <a:endParaRPr dirty="0"/>
          </a:p>
        </p:txBody>
      </p:sp>
      <p:sp>
        <p:nvSpPr>
          <p:cNvPr id="22" name="object 22"/>
          <p:cNvSpPr/>
          <p:nvPr/>
        </p:nvSpPr>
        <p:spPr>
          <a:xfrm>
            <a:off x="11034649" y="5539326"/>
            <a:ext cx="457200" cy="457200"/>
          </a:xfrm>
          <a:custGeom>
            <a:avLst/>
            <a:gdLst/>
            <a:ahLst/>
            <a:cxnLst/>
            <a:rect l="l" t="t" r="r" b="b"/>
            <a:pathLst>
              <a:path w="457200" h="457200">
                <a:moveTo>
                  <a:pt x="0" y="457200"/>
                </a:moveTo>
                <a:lnTo>
                  <a:pt x="457200" y="457200"/>
                </a:lnTo>
                <a:lnTo>
                  <a:pt x="457200" y="0"/>
                </a:lnTo>
                <a:lnTo>
                  <a:pt x="0" y="0"/>
                </a:lnTo>
                <a:lnTo>
                  <a:pt x="0" y="457200"/>
                </a:lnTo>
                <a:close/>
              </a:path>
            </a:pathLst>
          </a:custGeom>
          <a:solidFill>
            <a:srgbClr val="42AF51"/>
          </a:solidFill>
        </p:spPr>
        <p:txBody>
          <a:bodyPr wrap="square" lIns="0" tIns="0" rIns="0" bIns="0" rtlCol="0">
            <a:noAutofit/>
          </a:bodyPr>
          <a:lstStyle/>
          <a:p>
            <a:endParaRPr dirty="0"/>
          </a:p>
        </p:txBody>
      </p:sp>
      <p:sp>
        <p:nvSpPr>
          <p:cNvPr id="23" name="object 23"/>
          <p:cNvSpPr/>
          <p:nvPr/>
        </p:nvSpPr>
        <p:spPr>
          <a:xfrm>
            <a:off x="11500575" y="6404761"/>
            <a:ext cx="180975" cy="180975"/>
          </a:xfrm>
          <a:custGeom>
            <a:avLst/>
            <a:gdLst/>
            <a:ahLst/>
            <a:cxnLst/>
            <a:rect l="l" t="t" r="r" b="b"/>
            <a:pathLst>
              <a:path w="180975" h="180975">
                <a:moveTo>
                  <a:pt x="0" y="180975"/>
                </a:moveTo>
                <a:lnTo>
                  <a:pt x="180975" y="180975"/>
                </a:lnTo>
                <a:lnTo>
                  <a:pt x="180975" y="0"/>
                </a:lnTo>
                <a:lnTo>
                  <a:pt x="0" y="0"/>
                </a:lnTo>
                <a:lnTo>
                  <a:pt x="0" y="180975"/>
                </a:lnTo>
                <a:close/>
              </a:path>
            </a:pathLst>
          </a:custGeom>
          <a:solidFill>
            <a:srgbClr val="2D936B"/>
          </a:solidFill>
        </p:spPr>
        <p:txBody>
          <a:bodyPr wrap="square" lIns="0" tIns="0" rIns="0" bIns="0" rtlCol="0">
            <a:noAutofit/>
          </a:bodyPr>
          <a:lstStyle/>
          <a:p>
            <a:endParaRPr dirty="0"/>
          </a:p>
        </p:txBody>
      </p:sp>
      <p:sp>
        <p:nvSpPr>
          <p:cNvPr id="12" name="object 12"/>
          <p:cNvSpPr/>
          <p:nvPr/>
        </p:nvSpPr>
        <p:spPr>
          <a:xfrm>
            <a:off x="0" y="4010025"/>
            <a:ext cx="447675" cy="2847975"/>
          </a:xfrm>
          <a:custGeom>
            <a:avLst/>
            <a:gdLst/>
            <a:ahLst/>
            <a:cxnLst/>
            <a:rect l="l" t="t" r="r" b="b"/>
            <a:pathLst>
              <a:path w="447675" h="2847975">
                <a:moveTo>
                  <a:pt x="0" y="0"/>
                </a:moveTo>
                <a:lnTo>
                  <a:pt x="0" y="2847971"/>
                </a:lnTo>
                <a:lnTo>
                  <a:pt x="447674" y="2847971"/>
                </a:lnTo>
                <a:lnTo>
                  <a:pt x="0" y="0"/>
                </a:lnTo>
                <a:close/>
              </a:path>
            </a:pathLst>
          </a:custGeom>
          <a:solidFill>
            <a:srgbClr val="5FCAEE"/>
          </a:solidFill>
        </p:spPr>
        <p:txBody>
          <a:bodyPr wrap="square" lIns="0" tIns="0" rIns="0" bIns="0" rtlCol="0">
            <a:noAutofit/>
          </a:bodyPr>
          <a:lstStyle/>
          <a:p>
            <a:endParaRPr dirty="0"/>
          </a:p>
        </p:txBody>
      </p:sp>
      <p:sp>
        <p:nvSpPr>
          <p:cNvPr id="11" name="object 11"/>
          <p:cNvSpPr/>
          <p:nvPr/>
        </p:nvSpPr>
        <p:spPr>
          <a:xfrm>
            <a:off x="10608500" y="1033463"/>
            <a:ext cx="314325" cy="323850"/>
          </a:xfrm>
          <a:custGeom>
            <a:avLst/>
            <a:gdLst/>
            <a:ahLst/>
            <a:cxnLst/>
            <a:rect l="l" t="t" r="r" b="b"/>
            <a:pathLst>
              <a:path w="314325" h="323850">
                <a:moveTo>
                  <a:pt x="0" y="323850"/>
                </a:moveTo>
                <a:lnTo>
                  <a:pt x="314325" y="323850"/>
                </a:lnTo>
                <a:lnTo>
                  <a:pt x="314325" y="0"/>
                </a:lnTo>
                <a:lnTo>
                  <a:pt x="0" y="0"/>
                </a:lnTo>
                <a:lnTo>
                  <a:pt x="0" y="323850"/>
                </a:lnTo>
                <a:close/>
              </a:path>
            </a:pathLst>
          </a:custGeom>
          <a:solidFill>
            <a:srgbClr val="2D83C3"/>
          </a:solidFill>
        </p:spPr>
        <p:txBody>
          <a:bodyPr wrap="square" lIns="0" tIns="0" rIns="0" bIns="0" rtlCol="0">
            <a:noAutofit/>
          </a:bodyPr>
          <a:lstStyle/>
          <a:p>
            <a:endParaRPr dirty="0"/>
          </a:p>
        </p:txBody>
      </p:sp>
      <p:sp>
        <p:nvSpPr>
          <p:cNvPr id="10" name="object 10"/>
          <p:cNvSpPr/>
          <p:nvPr/>
        </p:nvSpPr>
        <p:spPr>
          <a:xfrm>
            <a:off x="676275" y="6467475"/>
            <a:ext cx="2143125" cy="200025"/>
          </a:xfrm>
          <a:prstGeom prst="rect">
            <a:avLst/>
          </a:prstGeom>
          <a:blipFill>
            <a:blip r:embed="rId2" cstate="print"/>
            <a:stretch>
              <a:fillRect/>
            </a:stretch>
          </a:blipFill>
        </p:spPr>
        <p:txBody>
          <a:bodyPr wrap="square" lIns="0" tIns="0" rIns="0" bIns="0" rtlCol="0">
            <a:noAutofit/>
          </a:bodyPr>
          <a:lstStyle/>
          <a:p>
            <a:endParaRPr dirty="0"/>
          </a:p>
        </p:txBody>
      </p:sp>
      <p:sp>
        <p:nvSpPr>
          <p:cNvPr id="9" name="object 9"/>
          <p:cNvSpPr txBox="1"/>
          <p:nvPr/>
        </p:nvSpPr>
        <p:spPr>
          <a:xfrm>
            <a:off x="739775" y="407968"/>
            <a:ext cx="3395275" cy="635952"/>
          </a:xfrm>
          <a:prstGeom prst="rect">
            <a:avLst/>
          </a:prstGeom>
        </p:spPr>
        <p:txBody>
          <a:bodyPr wrap="square" lIns="0" tIns="0" rIns="0" bIns="0" rtlCol="0">
            <a:noAutofit/>
          </a:bodyPr>
          <a:lstStyle/>
          <a:p>
            <a:pPr marL="12700">
              <a:lnSpc>
                <a:spcPts val="5005"/>
              </a:lnSpc>
              <a:spcBef>
                <a:spcPts val="250"/>
              </a:spcBef>
            </a:pPr>
            <a:r>
              <a:rPr sz="4800" b="1" spc="14" dirty="0">
                <a:latin typeface="Trebuchet MS"/>
                <a:cs typeface="Trebuchet MS"/>
              </a:rPr>
              <a:t>M</a:t>
            </a:r>
            <a:r>
              <a:rPr sz="4800" b="1" spc="0" dirty="0">
                <a:latin typeface="Trebuchet MS"/>
                <a:cs typeface="Trebuchet MS"/>
              </a:rPr>
              <a:t>O</a:t>
            </a:r>
            <a:r>
              <a:rPr sz="4800" b="1" spc="-14" dirty="0">
                <a:latin typeface="Trebuchet MS"/>
                <a:cs typeface="Trebuchet MS"/>
              </a:rPr>
              <a:t>D</a:t>
            </a:r>
            <a:r>
              <a:rPr sz="4800" b="1" spc="-34" dirty="0">
                <a:latin typeface="Trebuchet MS"/>
                <a:cs typeface="Trebuchet MS"/>
              </a:rPr>
              <a:t>E</a:t>
            </a:r>
            <a:r>
              <a:rPr sz="4800" b="1" spc="-29" dirty="0">
                <a:latin typeface="Trebuchet MS"/>
                <a:cs typeface="Trebuchet MS"/>
              </a:rPr>
              <a:t>LL</a:t>
            </a:r>
            <a:r>
              <a:rPr sz="4800" b="1" spc="0" dirty="0">
                <a:latin typeface="Trebuchet MS"/>
                <a:cs typeface="Trebuchet MS"/>
              </a:rPr>
              <a:t>I</a:t>
            </a:r>
            <a:r>
              <a:rPr sz="4800" b="1" spc="25" dirty="0">
                <a:latin typeface="Trebuchet MS"/>
                <a:cs typeface="Trebuchet MS"/>
              </a:rPr>
              <a:t>N</a:t>
            </a:r>
            <a:r>
              <a:rPr sz="4800" b="1" spc="0" dirty="0">
                <a:latin typeface="Trebuchet MS"/>
                <a:cs typeface="Trebuchet MS"/>
              </a:rPr>
              <a:t>G</a:t>
            </a:r>
            <a:endParaRPr sz="4800" dirty="0">
              <a:latin typeface="Trebuchet MS"/>
              <a:cs typeface="Trebuchet MS"/>
            </a:endParaRPr>
          </a:p>
        </p:txBody>
      </p:sp>
      <p:sp>
        <p:nvSpPr>
          <p:cNvPr id="8" name="object 8"/>
          <p:cNvSpPr txBox="1"/>
          <p:nvPr/>
        </p:nvSpPr>
        <p:spPr>
          <a:xfrm>
            <a:off x="739775" y="1411653"/>
            <a:ext cx="694723" cy="254317"/>
          </a:xfrm>
          <a:prstGeom prst="rect">
            <a:avLst/>
          </a:prstGeom>
        </p:spPr>
        <p:txBody>
          <a:bodyPr wrap="square" lIns="0" tIns="0" rIns="0" bIns="0" rtlCol="0">
            <a:noAutofit/>
          </a:bodyPr>
          <a:lstStyle/>
          <a:p>
            <a:pPr marL="12700">
              <a:lnSpc>
                <a:spcPts val="1960"/>
              </a:lnSpc>
              <a:spcBef>
                <a:spcPts val="98"/>
              </a:spcBef>
            </a:pPr>
            <a:endParaRPr sz="1800" dirty="0">
              <a:latin typeface="Trebuchet MS"/>
              <a:cs typeface="Trebuchet MS"/>
            </a:endParaRPr>
          </a:p>
        </p:txBody>
      </p:sp>
      <p:sp>
        <p:nvSpPr>
          <p:cNvPr id="7" name="object 7"/>
          <p:cNvSpPr txBox="1"/>
          <p:nvPr/>
        </p:nvSpPr>
        <p:spPr>
          <a:xfrm>
            <a:off x="1444154" y="1411653"/>
            <a:ext cx="920039" cy="254317"/>
          </a:xfrm>
          <a:prstGeom prst="rect">
            <a:avLst/>
          </a:prstGeom>
        </p:spPr>
        <p:txBody>
          <a:bodyPr wrap="square" lIns="0" tIns="0" rIns="0" bIns="0" rtlCol="0">
            <a:noAutofit/>
          </a:bodyPr>
          <a:lstStyle/>
          <a:p>
            <a:pPr marL="12700">
              <a:lnSpc>
                <a:spcPts val="1960"/>
              </a:lnSpc>
              <a:spcBef>
                <a:spcPts val="98"/>
              </a:spcBef>
            </a:pPr>
            <a:endParaRPr sz="1800" dirty="0">
              <a:latin typeface="Trebuchet MS"/>
              <a:cs typeface="Trebuchet MS"/>
            </a:endParaRPr>
          </a:p>
        </p:txBody>
      </p:sp>
      <p:sp>
        <p:nvSpPr>
          <p:cNvPr id="6" name="object 6"/>
          <p:cNvSpPr txBox="1"/>
          <p:nvPr/>
        </p:nvSpPr>
        <p:spPr>
          <a:xfrm>
            <a:off x="772234" y="1371600"/>
            <a:ext cx="1208966" cy="254317"/>
          </a:xfrm>
          <a:prstGeom prst="rect">
            <a:avLst/>
          </a:prstGeom>
        </p:spPr>
        <p:txBody>
          <a:bodyPr wrap="square" lIns="0" tIns="0" rIns="0" bIns="0" rtlCol="0">
            <a:noAutofit/>
          </a:bodyPr>
          <a:lstStyle/>
          <a:p>
            <a:pPr marL="12700">
              <a:lnSpc>
                <a:spcPts val="1960"/>
              </a:lnSpc>
              <a:spcBef>
                <a:spcPts val="98"/>
              </a:spcBef>
            </a:pPr>
            <a:endParaRPr sz="1800" dirty="0">
              <a:latin typeface="Trebuchet MS"/>
              <a:cs typeface="Trebuchet MS"/>
            </a:endParaRPr>
          </a:p>
        </p:txBody>
      </p:sp>
      <p:sp>
        <p:nvSpPr>
          <p:cNvPr id="5" name="object 5"/>
          <p:cNvSpPr txBox="1"/>
          <p:nvPr/>
        </p:nvSpPr>
        <p:spPr>
          <a:xfrm>
            <a:off x="11378819" y="6491954"/>
            <a:ext cx="121756" cy="168275"/>
          </a:xfrm>
          <a:prstGeom prst="rect">
            <a:avLst/>
          </a:prstGeom>
        </p:spPr>
        <p:txBody>
          <a:bodyPr wrap="square" lIns="0" tIns="0" rIns="0" bIns="0" rtlCol="0">
            <a:noAutofit/>
          </a:bodyPr>
          <a:lstStyle/>
          <a:p>
            <a:pPr marL="12700">
              <a:lnSpc>
                <a:spcPts val="1255"/>
              </a:lnSpc>
              <a:spcBef>
                <a:spcPts val="62"/>
              </a:spcBef>
            </a:pPr>
            <a:r>
              <a:rPr sz="1100" spc="0" dirty="0">
                <a:solidFill>
                  <a:srgbClr val="2D936B"/>
                </a:solidFill>
                <a:latin typeface="Trebuchet MS"/>
                <a:cs typeface="Trebuchet MS"/>
              </a:rPr>
              <a:t>9</a:t>
            </a:r>
            <a:endParaRPr sz="1100" dirty="0">
              <a:latin typeface="Trebuchet MS"/>
              <a:cs typeface="Trebuchet MS"/>
            </a:endParaRPr>
          </a:p>
        </p:txBody>
      </p:sp>
      <p:sp>
        <p:nvSpPr>
          <p:cNvPr id="4" name="object 4"/>
          <p:cNvSpPr txBox="1"/>
          <p:nvPr/>
        </p:nvSpPr>
        <p:spPr>
          <a:xfrm>
            <a:off x="9353550" y="5895975"/>
            <a:ext cx="180975" cy="180975"/>
          </a:xfrm>
          <a:prstGeom prst="rect">
            <a:avLst/>
          </a:prstGeom>
        </p:spPr>
        <p:txBody>
          <a:bodyPr wrap="square" lIns="0" tIns="0" rIns="0" bIns="0" rtlCol="0">
            <a:noAutofit/>
          </a:bodyPr>
          <a:lstStyle/>
          <a:p>
            <a:pPr marL="25400">
              <a:lnSpc>
                <a:spcPts val="1000"/>
              </a:lnSpc>
            </a:pPr>
            <a:endParaRPr sz="1000" dirty="0"/>
          </a:p>
        </p:txBody>
      </p:sp>
      <p:sp>
        <p:nvSpPr>
          <p:cNvPr id="3" name="object 3"/>
          <p:cNvSpPr txBox="1"/>
          <p:nvPr/>
        </p:nvSpPr>
        <p:spPr>
          <a:xfrm>
            <a:off x="9353550" y="5362575"/>
            <a:ext cx="457200" cy="457200"/>
          </a:xfrm>
          <a:prstGeom prst="rect">
            <a:avLst/>
          </a:prstGeom>
        </p:spPr>
        <p:txBody>
          <a:bodyPr wrap="square" lIns="0" tIns="0" rIns="0" bIns="0" rtlCol="0">
            <a:noAutofit/>
          </a:bodyPr>
          <a:lstStyle/>
          <a:p>
            <a:pPr marL="25400">
              <a:lnSpc>
                <a:spcPts val="1000"/>
              </a:lnSpc>
            </a:pPr>
            <a:endParaRPr sz="1000" dirty="0"/>
          </a:p>
        </p:txBody>
      </p:sp>
      <p:sp>
        <p:nvSpPr>
          <p:cNvPr id="2" name="object 2"/>
          <p:cNvSpPr txBox="1"/>
          <p:nvPr/>
        </p:nvSpPr>
        <p:spPr>
          <a:xfrm>
            <a:off x="6696075" y="1695450"/>
            <a:ext cx="314325" cy="323850"/>
          </a:xfrm>
          <a:prstGeom prst="rect">
            <a:avLst/>
          </a:prstGeom>
        </p:spPr>
        <p:txBody>
          <a:bodyPr wrap="square" lIns="0" tIns="0" rIns="0" bIns="0" rtlCol="0">
            <a:noAutofit/>
          </a:bodyPr>
          <a:lstStyle/>
          <a:p>
            <a:pPr marL="25400">
              <a:lnSpc>
                <a:spcPts val="1000"/>
              </a:lnSpc>
            </a:pPr>
            <a:endParaRPr sz="1000" dirty="0"/>
          </a:p>
        </p:txBody>
      </p:sp>
      <p:sp>
        <p:nvSpPr>
          <p:cNvPr id="26" name="TextBox 25">
            <a:extLst>
              <a:ext uri="{FF2B5EF4-FFF2-40B4-BE49-F238E27FC236}">
                <a16:creationId xmlns:a16="http://schemas.microsoft.com/office/drawing/2014/main" id="{F2880AEF-E107-E54F-11DD-902871777009}"/>
              </a:ext>
            </a:extLst>
          </p:cNvPr>
          <p:cNvSpPr txBox="1"/>
          <p:nvPr/>
        </p:nvSpPr>
        <p:spPr>
          <a:xfrm>
            <a:off x="112322" y="1206399"/>
            <a:ext cx="9477003" cy="6740307"/>
          </a:xfrm>
          <a:prstGeom prst="rect">
            <a:avLst/>
          </a:prstGeom>
          <a:noFill/>
        </p:spPr>
        <p:txBody>
          <a:bodyPr wrap="square" rtlCol="0">
            <a:spAutoFit/>
          </a:bodyPr>
          <a:lstStyle/>
          <a:p>
            <a:pPr algn="l"/>
            <a:r>
              <a:rPr lang="en-US" b="0" i="0" dirty="0">
                <a:effectLst/>
                <a:latin typeface="Söhne"/>
              </a:rPr>
              <a:t>To develop a language translation model using Convolutional Neural Networks (CNNs), we need to design an architecture that effectively captures the semantic and syntactic information of the input text and generates accurate translations. Here's a high-level overview of the modeling process:</a:t>
            </a:r>
          </a:p>
          <a:p>
            <a:pPr algn="l">
              <a:buFont typeface="+mj-lt"/>
              <a:buAutoNum type="arabicPeriod"/>
            </a:pPr>
            <a:r>
              <a:rPr lang="en-US" b="1" i="0" dirty="0">
                <a:effectLst/>
                <a:latin typeface="Söhne"/>
              </a:rPr>
              <a:t>Encoder-Decoder </a:t>
            </a:r>
            <a:r>
              <a:rPr lang="en-US" b="1" i="0" dirty="0" err="1">
                <a:effectLst/>
                <a:latin typeface="Söhne"/>
              </a:rPr>
              <a:t>Architecture</a:t>
            </a:r>
            <a:r>
              <a:rPr lang="en-US" b="0" i="0" dirty="0" err="1">
                <a:effectLst/>
                <a:latin typeface="Söhne"/>
              </a:rPr>
              <a:t>:The</a:t>
            </a:r>
            <a:r>
              <a:rPr lang="en-US" b="0" i="0" dirty="0">
                <a:effectLst/>
                <a:latin typeface="Söhne"/>
              </a:rPr>
              <a:t> model typically follows an encoder-decoder architecture, where the encoder processes the input sentence and encodes it into a fixed-size representation, and the decoder generates the output translation based on this representation.</a:t>
            </a:r>
          </a:p>
          <a:p>
            <a:pPr algn="l"/>
            <a:r>
              <a:rPr lang="en-US" b="1" i="0" dirty="0">
                <a:effectLst/>
                <a:latin typeface="Söhne"/>
              </a:rPr>
              <a:t>2.Embeddings</a:t>
            </a:r>
            <a:r>
              <a:rPr lang="en-US" b="0" i="0" dirty="0">
                <a:effectLst/>
                <a:latin typeface="Söhne"/>
              </a:rPr>
              <a:t>:Before feeding the input text into the encoder, it's common to represent the words as dense vectors using word embeddings such as Word2Vec, </a:t>
            </a:r>
            <a:r>
              <a:rPr lang="en-US" b="0" i="0" dirty="0" err="1">
                <a:effectLst/>
                <a:latin typeface="Söhne"/>
              </a:rPr>
              <a:t>GloVe</a:t>
            </a:r>
            <a:r>
              <a:rPr lang="en-US" b="0" i="0" dirty="0">
                <a:effectLst/>
                <a:latin typeface="Söhne"/>
              </a:rPr>
              <a:t>, or </a:t>
            </a:r>
            <a:r>
              <a:rPr lang="en-US" b="0" i="0" dirty="0" err="1">
                <a:effectLst/>
                <a:latin typeface="Söhne"/>
              </a:rPr>
              <a:t>FastText</a:t>
            </a:r>
            <a:r>
              <a:rPr lang="en-US" b="0" i="0" dirty="0">
                <a:effectLst/>
                <a:latin typeface="Söhne"/>
              </a:rPr>
              <a:t>. These embeddings capture semantic similarities between words and provide a continuous representation of the vocabulary.</a:t>
            </a:r>
          </a:p>
          <a:p>
            <a:pPr algn="l"/>
            <a:r>
              <a:rPr lang="en-US" b="1" i="0" dirty="0">
                <a:effectLst/>
                <a:latin typeface="Söhne"/>
              </a:rPr>
              <a:t>3.Training </a:t>
            </a:r>
            <a:r>
              <a:rPr lang="en-US" b="1" i="0" dirty="0" err="1">
                <a:effectLst/>
                <a:latin typeface="Söhne"/>
              </a:rPr>
              <a:t>Objective</a:t>
            </a:r>
            <a:r>
              <a:rPr lang="en-US" b="0" i="0" dirty="0" err="1">
                <a:effectLst/>
                <a:latin typeface="Söhne"/>
              </a:rPr>
              <a:t>:The</a:t>
            </a:r>
            <a:r>
              <a:rPr lang="en-US" b="0" i="0" dirty="0">
                <a:effectLst/>
                <a:latin typeface="Söhne"/>
              </a:rPr>
              <a:t> model is trained using a sequence-to-sequence learning framework, where the goal is to minimize the discrepancy between the predicted translation and the ground truth translation.</a:t>
            </a:r>
          </a:p>
          <a:p>
            <a:pPr algn="l"/>
            <a:r>
              <a:rPr lang="en-US" b="1" i="0" dirty="0">
                <a:effectLst/>
                <a:latin typeface="Söhne"/>
              </a:rPr>
              <a:t>4.Training </a:t>
            </a:r>
            <a:r>
              <a:rPr lang="en-US" b="1" i="0" dirty="0" err="1">
                <a:effectLst/>
                <a:latin typeface="Söhne"/>
              </a:rPr>
              <a:t>Procedure</a:t>
            </a:r>
            <a:r>
              <a:rPr lang="en-US" b="0" i="0" dirty="0" err="1">
                <a:effectLst/>
                <a:latin typeface="Söhne"/>
              </a:rPr>
              <a:t>:The</a:t>
            </a:r>
            <a:r>
              <a:rPr lang="en-US" b="0" i="0" dirty="0">
                <a:effectLst/>
                <a:latin typeface="Söhne"/>
              </a:rPr>
              <a:t> model is trained on parallel text corpora containing pairs of sentences in the source language and their corresponding translations in the target language.\</a:t>
            </a:r>
          </a:p>
          <a:p>
            <a:pPr algn="l"/>
            <a:r>
              <a:rPr lang="en-US" b="1" i="0" dirty="0">
                <a:effectLst/>
                <a:latin typeface="Söhne"/>
              </a:rPr>
              <a:t>5.Evaluation</a:t>
            </a:r>
            <a:r>
              <a:rPr lang="en-US" b="0" i="0" dirty="0">
                <a:effectLst/>
                <a:latin typeface="Söhne"/>
              </a:rPr>
              <a:t>:The performance of the model is evaluated using metrics such as BLEU score, ROUGE score, or human evaluation on a held-out validation set.</a:t>
            </a:r>
          </a:p>
          <a:p>
            <a:pPr algn="l"/>
            <a:r>
              <a:rPr lang="en-US" b="1" i="0" dirty="0">
                <a:effectLst/>
                <a:latin typeface="Söhne"/>
              </a:rPr>
              <a:t>6.Hyperparameter </a:t>
            </a:r>
            <a:r>
              <a:rPr lang="en-US" b="1" i="0" dirty="0" err="1">
                <a:effectLst/>
                <a:latin typeface="Söhne"/>
              </a:rPr>
              <a:t>Tuning</a:t>
            </a:r>
            <a:r>
              <a:rPr lang="en-US" b="0" i="0" dirty="0" err="1">
                <a:effectLst/>
                <a:latin typeface="Söhne"/>
              </a:rPr>
              <a:t>:The</a:t>
            </a:r>
            <a:r>
              <a:rPr lang="en-US" b="0" i="0" dirty="0">
                <a:effectLst/>
                <a:latin typeface="Söhne"/>
              </a:rPr>
              <a:t> model's hyperparameters, including the number of convolutional layers, filter sizes, learning rate, dropout rate, and batch size, are tuned using techniques such as grid search </a:t>
            </a:r>
          </a:p>
          <a:p>
            <a:pPr algn="l"/>
            <a:endParaRPr lang="en-US" b="0" i="0" dirty="0">
              <a:effectLst/>
              <a:latin typeface="Söhne"/>
            </a:endParaRPr>
          </a:p>
          <a:p>
            <a:pPr algn="l"/>
            <a:endParaRPr lang="en-US" b="0" i="0" dirty="0">
              <a:effectLst/>
              <a:latin typeface="Söhne"/>
            </a:endParaRPr>
          </a:p>
          <a:p>
            <a:pPr marL="742950" lvl="1" indent="-285750" algn="l">
              <a:buFont typeface="+mj-lt"/>
              <a:buAutoNum type="arabicPeriod"/>
            </a:pPr>
            <a:endParaRPr lang="en-US" b="0" i="0" dirty="0">
              <a:solidFill>
                <a:srgbClr val="ECECEC"/>
              </a:solidFill>
              <a:effectLst/>
              <a:latin typeface="Söhne"/>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1255</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Söhne</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Charan</dc:creator>
  <cp:lastModifiedBy>M Charan</cp:lastModifiedBy>
  <cp:revision>2</cp:revision>
  <dcterms:modified xsi:type="dcterms:W3CDTF">2024-04-01T17:51:56Z</dcterms:modified>
</cp:coreProperties>
</file>