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iri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5BB2-8488-4D68-9FFB-E798ED78E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Iris Dataset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EA529-7365-44EF-B607-5DAEAB14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Debabrata Bhattacharya</a:t>
            </a:r>
          </a:p>
          <a:p>
            <a:r>
              <a:rPr lang="en-US" dirty="0"/>
              <a:t>12 January 2020</a:t>
            </a:r>
          </a:p>
        </p:txBody>
      </p:sp>
    </p:spTree>
    <p:extLst>
      <p:ext uri="{BB962C8B-B14F-4D97-AF65-F5344CB8AC3E}">
        <p14:creationId xmlns:p14="http://schemas.microsoft.com/office/powerpoint/2010/main" val="321143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CD2A-3D95-4D4D-A2D1-568FCD3A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Visualization &amp; analysis</a:t>
            </a:r>
            <a:br>
              <a:rPr lang="en-US" b="1" dirty="0"/>
            </a:br>
            <a:r>
              <a:rPr lang="en-US" b="1" dirty="0"/>
              <a:t>____________</a:t>
            </a:r>
            <a:br>
              <a:rPr lang="en-US" b="1" dirty="0"/>
            </a:br>
            <a:r>
              <a:rPr lang="en-GB" b="1" dirty="0"/>
              <a:t>Box and whisker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77F6FB-4BA9-4EEF-B047-74B1579121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52" y="1229673"/>
            <a:ext cx="5852172" cy="43891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580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9540-31B1-4AF9-B3D4-093937FD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Visualization &amp; analysis</a:t>
            </a:r>
            <a:br>
              <a:rPr lang="en-US" b="1" dirty="0"/>
            </a:br>
            <a:r>
              <a:rPr lang="en-US" b="1" dirty="0"/>
              <a:t>____________</a:t>
            </a:r>
            <a:br>
              <a:rPr lang="en-US" b="1" dirty="0"/>
            </a:br>
            <a:r>
              <a:rPr lang="en-GB" b="1" dirty="0"/>
              <a:t>Box and whisker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CCEA-3B84-4A76-BC5D-CCA86BE02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b="1" dirty="0"/>
              <a:t>Sepal length</a:t>
            </a:r>
            <a:endParaRPr lang="en-US" dirty="0"/>
          </a:p>
          <a:p>
            <a:r>
              <a:rPr lang="en-IE" dirty="0"/>
              <a:t>We can see a well-balanced dataset. There is no visible skew. The max data point seems to be well above the 75% quartile.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Sepal width</a:t>
            </a:r>
            <a:endParaRPr lang="en-US" dirty="0"/>
          </a:p>
          <a:p>
            <a:r>
              <a:rPr lang="en-IE" dirty="0"/>
              <a:t>We can see some outliers here, above the max point. There is slight skew towards the 75% quartile and, the data is probably skewed to the right.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Petal length</a:t>
            </a:r>
            <a:endParaRPr lang="en-US" dirty="0"/>
          </a:p>
          <a:p>
            <a:r>
              <a:rPr lang="en-IE" dirty="0"/>
              <a:t>No outliers, but the data is very much skewed towards the 25% quartile. The 75% quartile is much closer to the mean than the 25% quartile. The minimum value is quite far from the mean.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Petal width</a:t>
            </a:r>
            <a:endParaRPr lang="en-US" dirty="0"/>
          </a:p>
          <a:p>
            <a:r>
              <a:rPr lang="en-IE" dirty="0"/>
              <a:t>Again, the data is very much skewed towards the 25% quartile. The minimum value is quite far from the mean.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Conclusion</a:t>
            </a:r>
            <a:endParaRPr lang="en-US" dirty="0"/>
          </a:p>
          <a:p>
            <a:r>
              <a:rPr lang="en-IE" dirty="0"/>
              <a:t>Petal length and width are both on the smaller side. Values in these 2 columns are skewed to the left. Very interesting.</a:t>
            </a:r>
            <a:endParaRPr lang="en-US" dirty="0"/>
          </a:p>
          <a:p>
            <a:r>
              <a:rPr lang="en-IE" dirty="0"/>
              <a:t>In contrast, sepal length and width are much more 'normal'.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0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4E15-B7EF-4F25-9B5B-AF2FE396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Visualization &amp; analysis</a:t>
            </a:r>
            <a:br>
              <a:rPr lang="en-US" b="1" dirty="0"/>
            </a:br>
            <a:r>
              <a:rPr lang="en-US" b="1" dirty="0"/>
              <a:t>____________</a:t>
            </a:r>
            <a:br>
              <a:rPr lang="en-US" b="1" dirty="0"/>
            </a:br>
            <a:r>
              <a:rPr lang="en-GB" b="1" dirty="0"/>
              <a:t>Histogram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289D2-1FB8-44CF-9980-8FAF2CA288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52" y="1229673"/>
            <a:ext cx="5852172" cy="43891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704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7CDB-4AF3-4D8C-8A52-322B8C87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Visualization &amp; analysis</a:t>
            </a:r>
            <a:br>
              <a:rPr lang="en-US" b="1" dirty="0"/>
            </a:br>
            <a:r>
              <a:rPr lang="en-US" b="1" dirty="0"/>
              <a:t>____________</a:t>
            </a:r>
            <a:br>
              <a:rPr lang="en-US" b="1" dirty="0"/>
            </a:br>
            <a:r>
              <a:rPr lang="en-GB" b="1" dirty="0"/>
              <a:t>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941A-1842-4054-9F4B-602994E2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As expected, petal length and width are both heavily skewed to the left. You could draw a diagonal line from the left to the right across the Maxima of the petal width data.</a:t>
            </a:r>
            <a:endParaRPr lang="en-US" dirty="0"/>
          </a:p>
          <a:p>
            <a:r>
              <a:rPr lang="en-IE" dirty="0"/>
              <a:t>Sepal length and width assume a very broken, but still imaginable bell curve.</a:t>
            </a:r>
            <a:endParaRPr lang="en-US" dirty="0"/>
          </a:p>
          <a:p>
            <a:r>
              <a:rPr lang="en-IE" dirty="0"/>
              <a:t>Overall, the data seems very interesting.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7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5815-A9C1-4693-87E9-68467C52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Visualization &amp; analysis</a:t>
            </a:r>
            <a:br>
              <a:rPr lang="en-US" b="1" dirty="0"/>
            </a:br>
            <a:r>
              <a:rPr lang="en-US" b="1" dirty="0"/>
              <a:t>____________</a:t>
            </a:r>
            <a:br>
              <a:rPr lang="en-US" b="1" dirty="0"/>
            </a:br>
            <a:r>
              <a:rPr lang="en-GB" b="1" dirty="0"/>
              <a:t>Scatter matrix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2358C7-814E-4BD0-AE8C-62EFD14A90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52" y="1229673"/>
            <a:ext cx="5852172" cy="43891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308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8597-DE41-41BF-B19B-BB9996B2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Visualization &amp; analysis</a:t>
            </a:r>
            <a:br>
              <a:rPr lang="en-US" b="1" dirty="0"/>
            </a:br>
            <a:r>
              <a:rPr lang="en-US" b="1" dirty="0"/>
              <a:t>____________</a:t>
            </a:r>
            <a:br>
              <a:rPr lang="en-US" b="1" dirty="0"/>
            </a:br>
            <a:r>
              <a:rPr lang="en-GB" b="1" dirty="0"/>
              <a:t>Scatter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561A-A8CC-4272-B883-1B375398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There's a slight correlation between sepal length and sepal width for one of the classes. This is also the case for sepal length and petal length.</a:t>
            </a:r>
            <a:endParaRPr lang="en-US" dirty="0"/>
          </a:p>
          <a:p>
            <a:r>
              <a:rPr lang="en-IE" dirty="0"/>
              <a:t>Petal length and width also have a correlation for a part of the data.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Conclusion</a:t>
            </a:r>
            <a:endParaRPr lang="en-US" dirty="0"/>
          </a:p>
          <a:p>
            <a:r>
              <a:rPr lang="en-IE" dirty="0"/>
              <a:t>The data has some slight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1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EE45-7B19-47B8-9F22-365BF8A0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A578-139E-4B0D-82F1-777EE5AD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 functions were considered to build the model:</a:t>
            </a:r>
            <a:endParaRPr lang="en-US" dirty="0"/>
          </a:p>
          <a:p>
            <a:pPr lvl="0"/>
            <a:r>
              <a:rPr lang="en-GB" dirty="0"/>
              <a:t>Linear Regression</a:t>
            </a:r>
            <a:endParaRPr lang="en-US" dirty="0"/>
          </a:p>
          <a:p>
            <a:pPr lvl="0"/>
            <a:r>
              <a:rPr lang="en-GB" dirty="0"/>
              <a:t>Linear Discriminant Analysis</a:t>
            </a:r>
            <a:endParaRPr lang="en-US" dirty="0"/>
          </a:p>
          <a:p>
            <a:pPr lvl="0"/>
            <a:r>
              <a:rPr lang="en-GB" dirty="0"/>
              <a:t>K-Nearest Neighbors</a:t>
            </a:r>
            <a:endParaRPr lang="en-US" dirty="0"/>
          </a:p>
          <a:p>
            <a:pPr lvl="0"/>
            <a:r>
              <a:rPr lang="en-GB" dirty="0"/>
              <a:t>CART</a:t>
            </a:r>
            <a:endParaRPr lang="en-US" dirty="0"/>
          </a:p>
          <a:p>
            <a:pPr lvl="0"/>
            <a:r>
              <a:rPr lang="en-GB" dirty="0"/>
              <a:t>Gaussian Naïve Bayes</a:t>
            </a:r>
            <a:endParaRPr lang="en-US" dirty="0"/>
          </a:p>
          <a:p>
            <a:pPr lvl="0"/>
            <a:r>
              <a:rPr lang="en-GB" dirty="0"/>
              <a:t>Support Vector Machine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50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8F8D-BB58-4F68-8338-A9DF01CB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Spot Checking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E392-3EBC-4F66-9A11-47C243BE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models were spot checked on training dataset using a 10-k KFold Harness.</a:t>
            </a:r>
            <a:endParaRPr lang="en-US" dirty="0"/>
          </a:p>
          <a:p>
            <a:pPr marL="0" indent="0">
              <a:buNone/>
            </a:pPr>
            <a:r>
              <a:rPr lang="en-GB" b="1" dirty="0"/>
              <a:t>Results</a:t>
            </a:r>
            <a:endParaRPr lang="en-US" b="1" dirty="0"/>
          </a:p>
          <a:p>
            <a:r>
              <a:rPr lang="en-GB" dirty="0" err="1"/>
              <a:t>lr</a:t>
            </a:r>
            <a:r>
              <a:rPr lang="en-GB" dirty="0"/>
              <a:t>: 0.9666666666666666 (0.04082482904638632)</a:t>
            </a:r>
            <a:endParaRPr lang="en-US" dirty="0"/>
          </a:p>
          <a:p>
            <a:r>
              <a:rPr lang="en-GB" dirty="0" err="1"/>
              <a:t>lda</a:t>
            </a:r>
            <a:r>
              <a:rPr lang="en-GB" dirty="0"/>
              <a:t>: 0.975 (0.03818813079129868)</a:t>
            </a:r>
            <a:endParaRPr lang="en-US" dirty="0"/>
          </a:p>
          <a:p>
            <a:r>
              <a:rPr lang="en-GB" dirty="0" err="1"/>
              <a:t>knn</a:t>
            </a:r>
            <a:r>
              <a:rPr lang="en-GB" dirty="0"/>
              <a:t>: 0.9833333333333332 (0.03333333333333335)</a:t>
            </a:r>
            <a:endParaRPr lang="en-US" dirty="0"/>
          </a:p>
          <a:p>
            <a:r>
              <a:rPr lang="en-GB" dirty="0"/>
              <a:t>cart: 0.975 (0.03818813079129868)</a:t>
            </a:r>
            <a:endParaRPr lang="en-US" dirty="0"/>
          </a:p>
          <a:p>
            <a:r>
              <a:rPr lang="en-GB" dirty="0" err="1"/>
              <a:t>nb</a:t>
            </a:r>
            <a:r>
              <a:rPr lang="en-GB" dirty="0"/>
              <a:t>: 0.975 (0.053359368645273735)</a:t>
            </a:r>
            <a:endParaRPr lang="en-US" dirty="0"/>
          </a:p>
          <a:p>
            <a:r>
              <a:rPr lang="en-GB" dirty="0" err="1"/>
              <a:t>svm</a:t>
            </a:r>
            <a:r>
              <a:rPr lang="en-GB" dirty="0"/>
              <a:t>: 0.9916666666666666 (0.025000000000000012)</a:t>
            </a:r>
            <a:endParaRPr lang="en-US" dirty="0"/>
          </a:p>
          <a:p>
            <a:r>
              <a:rPr lang="en-GB" dirty="0"/>
              <a:t>From the figure we can see the nearly all the non-linear models reach near 1.00 accuracy.</a:t>
            </a:r>
            <a:endParaRPr lang="en-US" dirty="0"/>
          </a:p>
          <a:p>
            <a:r>
              <a:rPr lang="en-GB" dirty="0"/>
              <a:t>SVM and KNN seem to have the highest estimated accuracy scores. We have chosen the KNN.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2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6B19-13EA-41B3-B39E-42850976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F8A3-F0B9-4B9F-84B9-D99DB1CA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Accuracy</a:t>
            </a:r>
            <a:r>
              <a:rPr lang="en-GB" dirty="0"/>
              <a:t> = 0.9666666666666667</a:t>
            </a:r>
            <a:endParaRPr lang="en-US" dirty="0"/>
          </a:p>
          <a:p>
            <a:pPr marL="0" indent="0">
              <a:buNone/>
            </a:pPr>
            <a:r>
              <a:rPr lang="en-GB" b="1" dirty="0"/>
              <a:t>Classification</a:t>
            </a:r>
            <a:r>
              <a:rPr lang="en-GB" dirty="0"/>
              <a:t> </a:t>
            </a:r>
            <a:r>
              <a:rPr lang="en-GB" b="1" dirty="0"/>
              <a:t>report</a:t>
            </a:r>
            <a:r>
              <a:rPr lang="en-GB" dirty="0"/>
              <a:t>:</a:t>
            </a:r>
            <a:endParaRPr lang="en-US" dirty="0"/>
          </a:p>
          <a:p>
            <a:r>
              <a:rPr lang="en-GB" dirty="0"/>
              <a:t>                     </a:t>
            </a:r>
            <a:r>
              <a:rPr lang="en-GB" b="1" dirty="0"/>
              <a:t>precision</a:t>
            </a:r>
            <a:r>
              <a:rPr lang="en-GB" dirty="0"/>
              <a:t>    </a:t>
            </a:r>
            <a:r>
              <a:rPr lang="en-GB" b="1" dirty="0"/>
              <a:t>recall</a:t>
            </a:r>
            <a:r>
              <a:rPr lang="en-GB" dirty="0"/>
              <a:t> </a:t>
            </a:r>
            <a:r>
              <a:rPr lang="en-GB" b="1" dirty="0"/>
              <a:t>f1-score</a:t>
            </a:r>
            <a:r>
              <a:rPr lang="en-GB" dirty="0"/>
              <a:t>   </a:t>
            </a:r>
            <a:r>
              <a:rPr lang="en-GB" b="1" dirty="0"/>
              <a:t>support</a:t>
            </a:r>
            <a:endParaRPr lang="en-US" b="1" dirty="0"/>
          </a:p>
          <a:p>
            <a:r>
              <a:rPr lang="en-GB" dirty="0"/>
              <a:t> </a:t>
            </a:r>
            <a:endParaRPr lang="en-US" dirty="0"/>
          </a:p>
          <a:p>
            <a:r>
              <a:rPr lang="en-GB" b="1" dirty="0"/>
              <a:t>Iris-setosa</a:t>
            </a:r>
            <a:r>
              <a:rPr lang="en-GB" dirty="0"/>
              <a:t>             1.00      1.00      1.00          50</a:t>
            </a:r>
            <a:endParaRPr lang="en-US" dirty="0"/>
          </a:p>
          <a:p>
            <a:r>
              <a:rPr lang="en-GB" b="1" dirty="0"/>
              <a:t>Iris-versicolor</a:t>
            </a:r>
            <a:r>
              <a:rPr lang="en-GB" dirty="0"/>
              <a:t>       0.96      0.94      0.95         50</a:t>
            </a:r>
            <a:endParaRPr lang="en-US" dirty="0"/>
          </a:p>
          <a:p>
            <a:r>
              <a:rPr lang="en-GB" b="1" dirty="0"/>
              <a:t>Iris-virginica</a:t>
            </a:r>
            <a:r>
              <a:rPr lang="en-GB" dirty="0"/>
              <a:t>          0.94      0.96      0.95         50</a:t>
            </a:r>
            <a:endParaRPr lang="en-US" dirty="0"/>
          </a:p>
          <a:p>
            <a:r>
              <a:rPr lang="en-GB" dirty="0"/>
              <a:t> </a:t>
            </a:r>
            <a:r>
              <a:rPr lang="en-GB" b="1" dirty="0"/>
              <a:t>accuracy</a:t>
            </a:r>
            <a:r>
              <a:rPr lang="en-GB" dirty="0"/>
              <a:t>                 0.97                                     150</a:t>
            </a:r>
            <a:endParaRPr lang="en-US" dirty="0"/>
          </a:p>
          <a:p>
            <a:r>
              <a:rPr lang="en-GB" dirty="0"/>
              <a:t> </a:t>
            </a:r>
            <a:r>
              <a:rPr lang="en-GB" b="1" dirty="0"/>
              <a:t>macro</a:t>
            </a:r>
            <a:r>
              <a:rPr lang="en-GB" dirty="0"/>
              <a:t> </a:t>
            </a:r>
            <a:r>
              <a:rPr lang="en-GB" b="1" dirty="0" err="1"/>
              <a:t>avg</a:t>
            </a:r>
            <a:r>
              <a:rPr lang="en-GB" dirty="0"/>
              <a:t>               0.97      0.97      0.97       150</a:t>
            </a:r>
            <a:endParaRPr lang="en-US" dirty="0"/>
          </a:p>
          <a:p>
            <a:r>
              <a:rPr lang="en-GB" b="1" dirty="0"/>
              <a:t>weighted</a:t>
            </a:r>
            <a:r>
              <a:rPr lang="en-GB" dirty="0"/>
              <a:t> </a:t>
            </a:r>
            <a:r>
              <a:rPr lang="en-GB" b="1" dirty="0" err="1"/>
              <a:t>avg</a:t>
            </a:r>
            <a:r>
              <a:rPr lang="en-GB" dirty="0"/>
              <a:t>          0.97      0.97      0.97       150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E563-5D59-4DC4-9D16-1C852769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A99E-A9B5-4F8E-ACA9-04C0E5D5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things were tested:</a:t>
            </a:r>
            <a:endParaRPr lang="en-US" dirty="0"/>
          </a:p>
          <a:p>
            <a:pPr lvl="1"/>
            <a:r>
              <a:rPr lang="en-GB" dirty="0"/>
              <a:t>Loading and partitioning of data</a:t>
            </a:r>
            <a:endParaRPr lang="en-US" dirty="0"/>
          </a:p>
          <a:p>
            <a:pPr lvl="1"/>
            <a:r>
              <a:rPr lang="en-GB" dirty="0"/>
              <a:t>Accuracy of finalized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4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96DB-448F-4649-8365-B42CC72C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9183-97C8-41FA-B9B6-5103016F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build a model of the iris dataset. This model can be further used to classify unknown data. </a:t>
            </a:r>
          </a:p>
        </p:txBody>
      </p:sp>
    </p:spTree>
    <p:extLst>
      <p:ext uri="{BB962C8B-B14F-4D97-AF65-F5344CB8AC3E}">
        <p14:creationId xmlns:p14="http://schemas.microsoft.com/office/powerpoint/2010/main" val="72062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6280-64AB-41CA-9C2D-081BD3F5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 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50FE6E-66FF-4A32-9F07-01326986A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23837"/>
            <a:ext cx="7819680" cy="46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4C24-3D82-46CE-B6E9-8CABB754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About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EFB5-57F2-4911-82E7-EC4F9D77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the Iris classification project. The aim of this project is to build a model that can classify the iris dataset.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9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2CAD-77D9-4E52-8952-92DA0AF1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AB91-27EF-4182-9302-22406F5A0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Data Download</a:t>
            </a:r>
            <a:endParaRPr lang="en-US" dirty="0"/>
          </a:p>
          <a:p>
            <a:pPr lvl="0"/>
            <a:r>
              <a:rPr lang="en-GB" dirty="0"/>
              <a:t>Data Loading</a:t>
            </a:r>
            <a:endParaRPr lang="en-US" dirty="0"/>
          </a:p>
          <a:p>
            <a:pPr lvl="0"/>
            <a:r>
              <a:rPr lang="en-GB" dirty="0"/>
              <a:t>Data Summarization</a:t>
            </a:r>
            <a:endParaRPr lang="en-US" dirty="0"/>
          </a:p>
          <a:p>
            <a:pPr lvl="0"/>
            <a:r>
              <a:rPr lang="en-GB" dirty="0"/>
              <a:t>Data Visualization</a:t>
            </a:r>
            <a:endParaRPr lang="en-US" dirty="0"/>
          </a:p>
          <a:p>
            <a:pPr lvl="0"/>
            <a:r>
              <a:rPr lang="en-GB" dirty="0"/>
              <a:t>Partitioning of dataset into Training dataset and Validation dataset</a:t>
            </a:r>
            <a:endParaRPr lang="en-US" dirty="0"/>
          </a:p>
          <a:p>
            <a:pPr lvl="0"/>
            <a:r>
              <a:rPr lang="en-GB" dirty="0"/>
              <a:t>Model Creation</a:t>
            </a:r>
            <a:endParaRPr lang="en-US" dirty="0"/>
          </a:p>
          <a:p>
            <a:pPr lvl="0"/>
            <a:r>
              <a:rPr lang="en-GB" dirty="0"/>
              <a:t>Model Selection</a:t>
            </a:r>
            <a:endParaRPr lang="en-US" dirty="0"/>
          </a:p>
          <a:p>
            <a:pPr lvl="1"/>
            <a:r>
              <a:rPr lang="en-GB" dirty="0"/>
              <a:t>Create test harness using K-Fold Cross Validation, with scoring set to 'accuracy'</a:t>
            </a:r>
            <a:endParaRPr lang="en-US" dirty="0"/>
          </a:p>
          <a:p>
            <a:pPr lvl="1"/>
            <a:r>
              <a:rPr lang="en-GB" dirty="0"/>
              <a:t>Evaluation of models using test harness</a:t>
            </a:r>
            <a:endParaRPr lang="en-US" dirty="0"/>
          </a:p>
          <a:p>
            <a:pPr lvl="1"/>
            <a:r>
              <a:rPr lang="en-GB" dirty="0"/>
              <a:t>Summarization, Visualization and Comparison of Results</a:t>
            </a:r>
            <a:endParaRPr lang="en-US" dirty="0"/>
          </a:p>
          <a:p>
            <a:pPr lvl="1"/>
            <a:r>
              <a:rPr lang="en-GB" dirty="0"/>
              <a:t>Model Selection</a:t>
            </a:r>
            <a:endParaRPr lang="en-US" dirty="0"/>
          </a:p>
          <a:p>
            <a:pPr lvl="0"/>
            <a:r>
              <a:rPr lang="en-GB" dirty="0"/>
              <a:t>Making Predictions using Selected Model</a:t>
            </a:r>
            <a:endParaRPr lang="en-US" dirty="0"/>
          </a:p>
          <a:p>
            <a:pPr lvl="0"/>
            <a:r>
              <a:rPr lang="en-GB" dirty="0"/>
              <a:t>Summarization of Results</a:t>
            </a:r>
            <a:endParaRPr lang="en-US" dirty="0"/>
          </a:p>
          <a:p>
            <a:pPr lvl="0"/>
            <a:r>
              <a:rPr lang="en-GB" dirty="0"/>
              <a:t>Saving the Pipelined Project</a:t>
            </a:r>
            <a:endParaRPr lang="en-US" dirty="0"/>
          </a:p>
          <a:p>
            <a:pPr lvl="0"/>
            <a:r>
              <a:rPr lang="en-GB" dirty="0"/>
              <a:t>Testing the saved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1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C87F-CBB3-4309-8AF7-F21065D9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F7D2-2A87-4DB5-A6E2-59F6829F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dirty="0"/>
              <a:t>Dataset</a:t>
            </a:r>
            <a:endParaRPr lang="en-US" dirty="0"/>
          </a:p>
          <a:p>
            <a:pPr lvl="0"/>
            <a:r>
              <a:rPr lang="en-GB" dirty="0"/>
              <a:t>Python file (using template.py as the base)</a:t>
            </a:r>
            <a:endParaRPr lang="en-US" dirty="0"/>
          </a:p>
          <a:p>
            <a:pPr lvl="0"/>
            <a:r>
              <a:rPr lang="en-GB" dirty="0"/>
              <a:t>Model files</a:t>
            </a:r>
            <a:endParaRPr lang="en-US" dirty="0"/>
          </a:p>
          <a:p>
            <a:pPr lvl="0"/>
            <a:r>
              <a:rPr lang="en-GB" dirty="0"/>
              <a:t>Image files</a:t>
            </a:r>
            <a:endParaRPr lang="en-US" dirty="0"/>
          </a:p>
          <a:p>
            <a:pPr lvl="0"/>
            <a:r>
              <a:rPr lang="en-GB" dirty="0"/>
              <a:t>Documentation</a:t>
            </a:r>
            <a:endParaRPr lang="en-US" dirty="0"/>
          </a:p>
          <a:p>
            <a:pPr lvl="0"/>
            <a:r>
              <a:rPr lang="en-GB" dirty="0"/>
              <a:t>README.md</a:t>
            </a:r>
            <a:endParaRPr lang="en-US" dirty="0"/>
          </a:p>
          <a:p>
            <a:pPr lvl="0"/>
            <a:r>
              <a:rPr lang="en-GB" dirty="0"/>
              <a:t>Project Report</a:t>
            </a:r>
            <a:endParaRPr lang="en-US" dirty="0"/>
          </a:p>
          <a:p>
            <a:pPr lvl="0"/>
            <a:r>
              <a:rPr lang="en-GB" dirty="0"/>
              <a:t>Slide deck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1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F54F-EE1A-4C48-8043-2FDB3643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About the Iris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A422-7DDF-4ADE-A9ED-BAE7A2CC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repository is hosted at </a:t>
            </a:r>
            <a:r>
              <a:rPr lang="en-GB" u="sng" dirty="0">
                <a:hlinkClick r:id="rId2"/>
              </a:rPr>
              <a:t>UCI Machine Learning Repository</a:t>
            </a:r>
            <a:endParaRPr lang="en-US" dirty="0"/>
          </a:p>
          <a:p>
            <a:r>
              <a:rPr lang="en-GB" dirty="0"/>
              <a:t>The data set is multivariate and contains ratio(numerical) and nominal data. There are 150 instances and 4 attributes.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F7E7-66C8-4A4C-946C-859CA281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79303" cy="4860911"/>
          </a:xfrm>
        </p:spPr>
        <p:txBody>
          <a:bodyPr/>
          <a:lstStyle/>
          <a:p>
            <a:pPr algn="ctr"/>
            <a:r>
              <a:rPr lang="en-GB" b="1" dirty="0"/>
              <a:t>Dataset Summarization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23A3-5DF5-4BBA-8D8B-C4A9F135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Shape of the dataset (instance, attribute)</a:t>
            </a:r>
            <a:endParaRPr lang="en-US" b="1" dirty="0"/>
          </a:p>
          <a:p>
            <a:r>
              <a:rPr lang="en-IE" i="1" dirty="0"/>
              <a:t>(150, 5)</a:t>
            </a:r>
          </a:p>
          <a:p>
            <a:r>
              <a:rPr lang="en-IE" b="1" dirty="0"/>
              <a:t>We can see that there are 150 instances (or rows) and 5 attributes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9C48-B58F-4B1C-B2F5-578530A6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Statistical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10E1-6454-40A9-93BE-B4C4BF840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/>
              <a:t> sepal-length  sepal-width  petal-length  petal-width</a:t>
            </a:r>
            <a:endParaRPr lang="en-US" b="1" dirty="0"/>
          </a:p>
          <a:p>
            <a:pPr marL="0" indent="0">
              <a:buNone/>
            </a:pPr>
            <a:r>
              <a:rPr lang="en-IE" b="1" dirty="0"/>
              <a:t>count</a:t>
            </a:r>
            <a:r>
              <a:rPr lang="en-IE" dirty="0"/>
              <a:t>    150.000000   150.000000    150.000000   150.000000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mean</a:t>
            </a:r>
            <a:r>
              <a:rPr lang="en-IE" dirty="0"/>
              <a:t>       5.843333     3.054000      3.758667     1.198667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std</a:t>
            </a:r>
            <a:r>
              <a:rPr lang="en-IE" dirty="0"/>
              <a:t>        0.828066     0.433594      1.764420     0.763161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min</a:t>
            </a:r>
            <a:r>
              <a:rPr lang="en-IE" dirty="0"/>
              <a:t>        4.300000     2.000000      1.000000     0.100000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25%</a:t>
            </a:r>
            <a:r>
              <a:rPr lang="en-IE" dirty="0"/>
              <a:t>        5.100000     2.800000      1.600000     0.300000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50%  </a:t>
            </a:r>
            <a:r>
              <a:rPr lang="en-IE" dirty="0"/>
              <a:t>      5.800000     3.000000      4.350000     1.300000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75%  </a:t>
            </a:r>
            <a:r>
              <a:rPr lang="en-IE" dirty="0"/>
              <a:t>      6.400000     3.300000      5.100000     1.800000</a:t>
            </a:r>
            <a:endParaRPr lang="en-US" dirty="0"/>
          </a:p>
          <a:p>
            <a:pPr marL="0" indent="0">
              <a:buNone/>
            </a:pPr>
            <a:r>
              <a:rPr lang="en-IE" b="1" dirty="0"/>
              <a:t>max  </a:t>
            </a:r>
            <a:r>
              <a:rPr lang="en-IE" dirty="0"/>
              <a:t>      7.900000     4.400000      6.900000     2.500000</a:t>
            </a:r>
          </a:p>
          <a:p>
            <a:r>
              <a:rPr lang="en-IE" dirty="0"/>
              <a:t>From the summary we can see that the data is of 150 count. The values lie between 0 and 8.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2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5D6C-ACB2-4AA2-B617-03F886DA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Class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B585-3336-4192-AB4B-A423E264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class</a:t>
            </a:r>
            <a:endParaRPr lang="en-US" dirty="0"/>
          </a:p>
          <a:p>
            <a:pPr lvl="1"/>
            <a:r>
              <a:rPr lang="en-IE" dirty="0"/>
              <a:t>Iris-setosa     =   50</a:t>
            </a:r>
            <a:endParaRPr lang="en-US" dirty="0"/>
          </a:p>
          <a:p>
            <a:pPr lvl="1"/>
            <a:r>
              <a:rPr lang="en-IE" dirty="0"/>
              <a:t>Iris-versicolor  =  50</a:t>
            </a:r>
            <a:endParaRPr lang="en-US" dirty="0"/>
          </a:p>
          <a:p>
            <a:pPr lvl="1"/>
            <a:r>
              <a:rPr lang="en-IE" dirty="0"/>
              <a:t>Iris-virginica  =   50</a:t>
            </a:r>
            <a:endParaRPr lang="en-US" dirty="0"/>
          </a:p>
          <a:p>
            <a:r>
              <a:rPr lang="en-IE" dirty="0" err="1"/>
              <a:t>dtype</a:t>
            </a:r>
            <a:r>
              <a:rPr lang="en-IE" dirty="0"/>
              <a:t>: int64</a:t>
            </a:r>
            <a:endParaRPr lang="en-US" dirty="0"/>
          </a:p>
          <a:p>
            <a:r>
              <a:rPr lang="en-IE" dirty="0"/>
              <a:t>We can see that the class distributions are well balanced, with each of the 3 classes comprising a neat third of the dataset.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662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</TotalTime>
  <Words>847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Frame</vt:lpstr>
      <vt:lpstr>Iris Dataset Classification</vt:lpstr>
      <vt:lpstr>Aim of the Project</vt:lpstr>
      <vt:lpstr>About the Project</vt:lpstr>
      <vt:lpstr>Project Steps</vt:lpstr>
      <vt:lpstr>Project Files</vt:lpstr>
      <vt:lpstr>About the Iris Dataset</vt:lpstr>
      <vt:lpstr>Dataset Summarization</vt:lpstr>
      <vt:lpstr>Statistical Summary</vt:lpstr>
      <vt:lpstr>Class Distribution</vt:lpstr>
      <vt:lpstr>Data Visualization &amp; analysis ____________ Box and whisker</vt:lpstr>
      <vt:lpstr>Data Visualization &amp; analysis ____________ Box and whisker</vt:lpstr>
      <vt:lpstr>Data Visualization &amp; analysis ____________ Histogram</vt:lpstr>
      <vt:lpstr>Data Visualization &amp; analysis ____________ Histogram</vt:lpstr>
      <vt:lpstr>Data Visualization &amp; analysis ____________ Scatter matrix</vt:lpstr>
      <vt:lpstr>Data Visualization &amp; analysis ____________ Scatter matrix</vt:lpstr>
      <vt:lpstr>Model Creation</vt:lpstr>
      <vt:lpstr>Spot Checking</vt:lpstr>
      <vt:lpstr>Results</vt:lpstr>
      <vt:lpstr>Tests</vt:lpstr>
      <vt:lpstr>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Dataset Analysis</dc:title>
  <dc:creator>d.12321@outlook.com</dc:creator>
  <cp:lastModifiedBy>d.12321@outlook.com</cp:lastModifiedBy>
  <cp:revision>24</cp:revision>
  <dcterms:created xsi:type="dcterms:W3CDTF">2020-01-12T17:46:59Z</dcterms:created>
  <dcterms:modified xsi:type="dcterms:W3CDTF">2020-01-12T18:09:41Z</dcterms:modified>
</cp:coreProperties>
</file>