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237DC3-C377-413E-B2B1-736C76303388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6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1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12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76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3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6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9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4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1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EC3D00-BFB4-4BAF-A36D-B98043DDEF0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D622-847F-4B07-B300-E9BBBC08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2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dtools.com/pages/article/newTMC_5W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B015-6712-C92E-82E7-244C26258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D5A5-6277-D8C9-48CC-BAD2B3319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Douglas Buckley</a:t>
            </a:r>
          </a:p>
          <a:p>
            <a:r>
              <a:rPr lang="en-US" dirty="0"/>
              <a:t>Professor Konishi</a:t>
            </a:r>
          </a:p>
          <a:p>
            <a:r>
              <a:rPr lang="en-US" dirty="0"/>
              <a:t>CS-250-T1132</a:t>
            </a:r>
          </a:p>
          <a:p>
            <a:r>
              <a:rPr lang="en-US" dirty="0"/>
              <a:t>October 16, 2022</a:t>
            </a:r>
          </a:p>
        </p:txBody>
      </p:sp>
    </p:spTree>
    <p:extLst>
      <p:ext uri="{BB962C8B-B14F-4D97-AF65-F5344CB8AC3E}">
        <p14:creationId xmlns:p14="http://schemas.microsoft.com/office/powerpoint/2010/main" val="315356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ED3C-BE6B-9FEA-8D6F-F69A6C16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Resources: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5F20-97C6-4DF9-75C1-811EDBC4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Hoory, L. (2022, August 10). </a:t>
            </a:r>
            <a:r>
              <a:rPr lang="en-US" i="1" dirty="0">
                <a:effectLst/>
              </a:rPr>
              <a:t>Agile vs. waterfall: Which project management methodology is best for you?</a:t>
            </a:r>
            <a:r>
              <a:rPr lang="en-US" dirty="0">
                <a:effectLst/>
              </a:rPr>
              <a:t> Forbes. Retrieved October 16, 2022, from https://www.forbes.com/advisor/business/agile-vs-waterfall-methodology/ </a:t>
            </a:r>
          </a:p>
          <a:p>
            <a:r>
              <a:rPr lang="en-US" dirty="0">
                <a:effectLst/>
              </a:rPr>
              <a:t>Landau, P. (2022, October 11). </a:t>
            </a:r>
            <a:r>
              <a:rPr lang="en-US" i="1" dirty="0">
                <a:effectLst/>
              </a:rPr>
              <a:t>Scrum roles: The anatomy of a Scrum team</a:t>
            </a:r>
            <a:r>
              <a:rPr lang="en-US" dirty="0">
                <a:effectLst/>
              </a:rPr>
              <a:t>. ProjectManager. Retrieved October 16, 2022, from https://www.projectmanager.com/blog/scrum-roles-the-anatomy-of-a-scrum-team </a:t>
            </a:r>
          </a:p>
          <a:p>
            <a:r>
              <a:rPr lang="en-US" dirty="0">
                <a:effectLst/>
              </a:rPr>
              <a:t>Martin, M. (2022, September 17). </a:t>
            </a:r>
            <a:r>
              <a:rPr lang="en-US" i="1" dirty="0">
                <a:effectLst/>
              </a:rPr>
              <a:t>What is waterfall model in SDLC? advantages and disadvantages</a:t>
            </a:r>
            <a:r>
              <a:rPr lang="en-US" dirty="0">
                <a:effectLst/>
              </a:rPr>
              <a:t>. Guru99. Retrieved October 16, 2022, from https://www.guru99.com/what-is-sdlc-or-waterfall-model.html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3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626-E301-4AAA-2433-4B5907FA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075"/>
          </a:xfrm>
        </p:spPr>
        <p:txBody>
          <a:bodyPr/>
          <a:lstStyle/>
          <a:p>
            <a:r>
              <a:rPr lang="en-US" sz="3600" dirty="0"/>
              <a:t>Scrum-Agile 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9EDA-00B8-03A2-5BE2-6940F79C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9990"/>
            <a:ext cx="8946541" cy="5018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Product Owner:</a:t>
            </a:r>
          </a:p>
          <a:p>
            <a:pPr lvl="1"/>
            <a:r>
              <a:rPr lang="en-US" sz="1100" dirty="0"/>
              <a:t>Responsible for maximizing value of product and work of Development Team (Cobb, 2015)</a:t>
            </a:r>
          </a:p>
          <a:p>
            <a:pPr lvl="1"/>
            <a:r>
              <a:rPr lang="en-US" sz="1100" dirty="0"/>
              <a:t>Managing a clean and understandable product backlog (Landau, 2022)</a:t>
            </a:r>
          </a:p>
          <a:p>
            <a:pPr lvl="1"/>
            <a:r>
              <a:rPr lang="en-US" sz="1100" dirty="0"/>
              <a:t>Creating product vision and proper marketing strategies that align with customer’s needs (Duggal, 2022)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Scrum Master: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entury Gothic" panose="020B0502020202020204"/>
              </a:rPr>
              <a:t>Ensures team complies and upholds Agile Principles (Duggal, 2022)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entury Gothic" panose="020B0502020202020204"/>
              </a:rPr>
              <a:t>Assists Product Owner arrange Product Backlog for maximum value (Cobb, 2015)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entury Gothic" panose="020B0502020202020204"/>
              </a:rPr>
              <a:t>Leads Scrum Events such as: sprint planning, daily scrum, sprint review and scrum retrospective (Landau, 2022)</a:t>
            </a:r>
          </a:p>
          <a:p>
            <a:r>
              <a:rPr lang="en-US" u="sng" dirty="0"/>
              <a:t>Development Team:</a:t>
            </a:r>
          </a:p>
          <a:p>
            <a:pPr lvl="1"/>
            <a:r>
              <a:rPr lang="en-US" sz="1200" dirty="0"/>
              <a:t>Cooperate as a group without tradition management structure or chain-of-command (Duggal, 2022)</a:t>
            </a:r>
          </a:p>
          <a:p>
            <a:pPr lvl="1"/>
            <a:r>
              <a:rPr lang="en-US" sz="1400" dirty="0"/>
              <a:t>Self-organizing team of professionals who can create a product increment. No one tells this team how to turn backlog items into functional components. (Cobb, 2015)</a:t>
            </a:r>
          </a:p>
          <a:p>
            <a:pPr lvl="1"/>
            <a:r>
              <a:rPr lang="en-US" sz="1400" dirty="0"/>
              <a:t>Accomplishes goals that are established in the backlog by the scrum master and product owner (Landau, 2022)</a:t>
            </a:r>
          </a:p>
          <a:p>
            <a:pPr lvl="1"/>
            <a:r>
              <a:rPr lang="en-US" sz="1400" dirty="0"/>
              <a:t>Cross functional with all the skills capable of creating a product increment (Cobb, 2015)</a:t>
            </a:r>
          </a:p>
        </p:txBody>
      </p:sp>
    </p:spTree>
    <p:extLst>
      <p:ext uri="{BB962C8B-B14F-4D97-AF65-F5344CB8AC3E}">
        <p14:creationId xmlns:p14="http://schemas.microsoft.com/office/powerpoint/2010/main" val="406600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F8A-2C2D-1E8A-C164-9A035AB8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7339"/>
          </a:xfrm>
        </p:spPr>
        <p:txBody>
          <a:bodyPr/>
          <a:lstStyle/>
          <a:p>
            <a:r>
              <a:rPr lang="en-US" sz="3600" dirty="0"/>
              <a:t>SDLC Phases and Agile: Do they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B914-EF92-0FF6-DE1C-3AA826C4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6173"/>
            <a:ext cx="8946541" cy="5002226"/>
          </a:xfrm>
        </p:spPr>
        <p:txBody>
          <a:bodyPr>
            <a:normAutofit fontScale="92500" lnSpcReduction="10000"/>
          </a:bodyPr>
          <a:lstStyle/>
          <a:p>
            <a:r>
              <a:rPr lang="en-US" sz="2200" u="sng" dirty="0"/>
              <a:t>Planning/Initial Requirements:</a:t>
            </a:r>
          </a:p>
          <a:p>
            <a:pPr lvl="1"/>
            <a:r>
              <a:rPr lang="en-US" sz="1500" dirty="0"/>
              <a:t>According to Cobb’s “</a:t>
            </a:r>
            <a:r>
              <a:rPr lang="en-US" sz="1500" i="1" dirty="0"/>
              <a:t>The Project Manager’s Guide to Mastering Agile,” </a:t>
            </a:r>
            <a:r>
              <a:rPr lang="en-US" sz="1500" dirty="0"/>
              <a:t>Agile likes to use the “Rolling-wave” style of planning:</a:t>
            </a:r>
          </a:p>
          <a:p>
            <a:pPr lvl="2"/>
            <a:r>
              <a:rPr lang="en-US" sz="1300" dirty="0"/>
              <a:t>Initial plan has enough information for scope and objectives</a:t>
            </a:r>
          </a:p>
          <a:p>
            <a:pPr lvl="2"/>
            <a:r>
              <a:rPr lang="en-US" sz="1300" dirty="0"/>
              <a:t>More information is revealed as project progresses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2200" u="sng" dirty="0">
                <a:solidFill>
                  <a:prstClr val="white"/>
                </a:solidFill>
                <a:latin typeface="Century Gothic" panose="020B0502020202020204"/>
              </a:rPr>
              <a:t>Defining Requirements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:</a:t>
            </a:r>
          </a:p>
          <a:p>
            <a:pPr lvl="1" indent="-342900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kumimoji="0" lang="en-US" sz="15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Defining the requirements so that they’re “just barely good enough” to prevent excess; makes adding on to the project later down the road easier (Cobb, 2015)</a:t>
            </a:r>
          </a:p>
          <a:p>
            <a:pPr lvl="1" indent="-342900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lang="en-US" sz="1500" dirty="0">
                <a:solidFill>
                  <a:prstClr val="white"/>
                </a:solidFill>
                <a:latin typeface="Century Gothic" panose="020B0502020202020204"/>
              </a:rPr>
              <a:t>Separate wants and needs with “five whys” method to find root cause of problem (</a:t>
            </a:r>
            <a:r>
              <a:rPr lang="en-US" sz="1500" dirty="0">
                <a:solidFill>
                  <a:prstClr val="white"/>
                </a:solidFill>
                <a:latin typeface="Century Gothic" panose="020B0502020202020204"/>
                <a:hlinkClick r:id="rId2"/>
              </a:rPr>
              <a:t>https://www.mindtools.com/pages/article/newTMC_5W.htm</a:t>
            </a:r>
            <a:r>
              <a:rPr lang="en-US" sz="1500" dirty="0">
                <a:solidFill>
                  <a:prstClr val="white"/>
                </a:solidFill>
                <a:latin typeface="Century Gothic" panose="020B0502020202020204"/>
              </a:rPr>
              <a:t>)</a:t>
            </a:r>
          </a:p>
          <a:p>
            <a:r>
              <a:rPr lang="en-US" sz="2200" u="sng" dirty="0"/>
              <a:t>Designing/Develop Product:</a:t>
            </a:r>
          </a:p>
          <a:p>
            <a:pPr lvl="1"/>
            <a:r>
              <a:rPr lang="en-US" sz="1500" dirty="0"/>
              <a:t>As stated by Cobb in his work, “</a:t>
            </a:r>
            <a:r>
              <a:rPr lang="en-US" sz="1500" i="1" dirty="0"/>
              <a:t>The Project Manager’s Guide to Mastering Agile,” </a:t>
            </a:r>
            <a:r>
              <a:rPr lang="en-US" sz="1500" b="1" i="1" dirty="0"/>
              <a:t>c</a:t>
            </a:r>
            <a:r>
              <a:rPr lang="en-US" sz="1500" b="1" dirty="0"/>
              <a:t>ode refactoring </a:t>
            </a:r>
            <a:r>
              <a:rPr lang="en-US" sz="1500" dirty="0"/>
              <a:t>(one of many development practices) is used for the goal of:</a:t>
            </a:r>
          </a:p>
          <a:p>
            <a:pPr lvl="2"/>
            <a:r>
              <a:rPr lang="en-US" sz="1300" dirty="0"/>
              <a:t>Removing redundancy</a:t>
            </a:r>
          </a:p>
          <a:p>
            <a:pPr lvl="2"/>
            <a:r>
              <a:rPr lang="en-US" sz="1300" dirty="0"/>
              <a:t>Eliminating unused functionality</a:t>
            </a:r>
          </a:p>
          <a:p>
            <a:pPr lvl="2"/>
            <a:r>
              <a:rPr lang="en-US" sz="1300" dirty="0"/>
              <a:t>Improving the design of existing software</a:t>
            </a:r>
          </a:p>
          <a:p>
            <a:pPr marL="400050" lvl="1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2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05A7-3444-128B-AF0F-D5745597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7597"/>
          </a:xfrm>
        </p:spPr>
        <p:txBody>
          <a:bodyPr/>
          <a:lstStyle/>
          <a:p>
            <a:r>
              <a:rPr lang="en-US" sz="3600" dirty="0"/>
              <a:t>SDLC Phases and Agile: Do they work?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7A6F-0BF6-66EB-AA62-9487C2AEE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0316"/>
            <a:ext cx="8946541" cy="5247684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Designing/Develop Product (</a:t>
            </a:r>
            <a:r>
              <a:rPr kumimoji="0" lang="en-US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Cont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):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Another well used practice is </a:t>
            </a:r>
            <a:r>
              <a:rPr lang="en-US" sz="1400" b="1" dirty="0">
                <a:solidFill>
                  <a:prstClr val="white"/>
                </a:solidFill>
                <a:latin typeface="Century Gothic" panose="020B0502020202020204"/>
              </a:rPr>
              <a:t>continuous integration</a:t>
            </a:r>
            <a:r>
              <a:rPr lang="en-US" sz="1400" dirty="0">
                <a:solidFill>
                  <a:prstClr val="white"/>
                </a:solidFill>
                <a:latin typeface="Century Gothic" panose="020B0502020202020204"/>
              </a:rPr>
              <a:t>, which has some strengths and weaknesses to it, according to Cobb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:</a:t>
            </a:r>
          </a:p>
          <a:p>
            <a:pPr lvl="2" indent="-285750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/>
              </a:rPr>
              <a:t>(S) Has a constant availability of “current” builds used for testing and demos</a:t>
            </a:r>
          </a:p>
          <a:p>
            <a:pPr lvl="2" indent="-285750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(S) Immediate feedback to developers of quality and functionality. With constant code check-ins, it encourages less complex and modular code</a:t>
            </a:r>
          </a:p>
          <a:p>
            <a:pPr lvl="2" indent="-285750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/>
              </a:rPr>
              <a:t>(W) Requires close teamwork with a level of sophistication needed to be able to work on large, complex projects</a:t>
            </a:r>
          </a:p>
          <a:p>
            <a:pPr lvl="2" indent="-285750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(W</a:t>
            </a:r>
            <a:r>
              <a:rPr lang="en-US" sz="1200" dirty="0">
                <a:solidFill>
                  <a:prstClr val="white"/>
                </a:solidFill>
                <a:latin typeface="Century Gothic" panose="020B0502020202020204"/>
              </a:rPr>
              <a:t>) With continuous integration and building, costs can become expensive.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42FB-E7FD-C20D-F038-5C0E49EB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SDLC Phases and Agile: Do they work?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60C7-0383-1EC0-0AF6-1DE1557C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Testing:</a:t>
            </a:r>
          </a:p>
          <a:p>
            <a:pPr lvl="1"/>
            <a:r>
              <a:rPr lang="en-US" b="1" dirty="0"/>
              <a:t>Concurrent Testing </a:t>
            </a:r>
            <a:r>
              <a:rPr lang="en-US" dirty="0"/>
              <a:t>is a practice that involves testing the software as soon as possible to immediately begin improving the quality of the software (Cobb, 2015)</a:t>
            </a:r>
          </a:p>
          <a:p>
            <a:pPr lvl="1"/>
            <a:r>
              <a:rPr lang="en-US" b="1" dirty="0"/>
              <a:t>Acceptance Test-Driven Development </a:t>
            </a:r>
            <a:r>
              <a:rPr lang="en-US" dirty="0"/>
              <a:t>is like test driven development, but done so at a more acceptable level to keep the team more focuses on functionality (Cobb, 2015)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Deployment:</a:t>
            </a:r>
          </a:p>
          <a:p>
            <a:pPr lvl="1" indent="-342900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This can either be the official launch or part of the deployment per the development cycle strategy.</a:t>
            </a:r>
          </a:p>
          <a:p>
            <a:pPr lvl="1" indent="-342900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kumimoji="0" lang="en-US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If part of development cycle, product is released to important stakeholders who will give their opinion on the product for potential future reworking</a:t>
            </a:r>
          </a:p>
        </p:txBody>
      </p:sp>
    </p:spTree>
    <p:extLst>
      <p:ext uri="{BB962C8B-B14F-4D97-AF65-F5344CB8AC3E}">
        <p14:creationId xmlns:p14="http://schemas.microsoft.com/office/powerpoint/2010/main" val="378111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B495-126F-A5E3-1F55-EFFAA6D7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if it were a Waterfall approach?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33ED-370D-8518-4D42-124F71B3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7162"/>
            <a:ext cx="8946541" cy="5091238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Planning:</a:t>
            </a:r>
          </a:p>
          <a:p>
            <a:pPr lvl="1"/>
            <a:r>
              <a:rPr lang="en-US" dirty="0"/>
              <a:t>Result of product is established from the beginning, little to no room for adaptability and all predictions are made at this stage. (Hoory, 2022)</a:t>
            </a:r>
          </a:p>
          <a:p>
            <a:pPr lvl="1"/>
            <a:r>
              <a:rPr lang="en-US" dirty="0"/>
              <a:t>*In agile, we gain as much information as necessary to start the project. Agile understands that predictability is still uncertainty, therefore adaptability is preferred.*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Design:</a:t>
            </a:r>
          </a:p>
          <a:p>
            <a:pPr lvl="1" indent="-342900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Planning the program language, database, and other hardware/software that is required for the program to operate </a:t>
            </a:r>
            <a:r>
              <a:rPr lang="en-US" dirty="0"/>
              <a:t>(Martin, 2022)</a:t>
            </a:r>
          </a:p>
          <a:p>
            <a:pPr lvl="1" indent="-342900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lang="en-US" dirty="0"/>
              <a:t>*Design also includes formatting a functional version of the program, not the prettiest but “just barely good enough” (Cobb, 2015)*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u="sng" dirty="0">
                <a:solidFill>
                  <a:prstClr val="white"/>
                </a:solidFill>
                <a:latin typeface="Century Gothic" panose="020B0502020202020204"/>
              </a:rPr>
              <a:t>Build/Develop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:</a:t>
            </a:r>
          </a:p>
          <a:p>
            <a:pPr lvl="1" indent="-342900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kumimoji="0" lang="en-US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“Strictly coding </a:t>
            </a: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the software for the product” (Martin, 2022)</a:t>
            </a:r>
          </a:p>
          <a:p>
            <a:pPr lvl="1" indent="-342900">
              <a:buClr>
                <a:srgbClr val="1E5155">
                  <a:lumMod val="40000"/>
                  <a:lumOff val="60000"/>
                </a:srgbClr>
              </a:buClr>
              <a:defRPr/>
            </a:pPr>
            <a:r>
              <a:rPr lang="en-US" dirty="0">
                <a:solidFill>
                  <a:prstClr val="white"/>
                </a:solidFill>
                <a:latin typeface="Century Gothic" panose="020B0502020202020204"/>
              </a:rPr>
              <a:t>*Again, code will already exist and be able to be functional, this could be where user stories are tested and then further worked on.*</a:t>
            </a:r>
          </a:p>
          <a:p>
            <a:pPr marL="400050" lvl="1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endParaRPr kumimoji="0" lang="en-US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400050" lvl="1" indent="0">
              <a:buClr>
                <a:srgbClr val="1E5155">
                  <a:lumMod val="40000"/>
                  <a:lumOff val="60000"/>
                </a:srgbClr>
              </a:buClr>
              <a:buNone/>
              <a:defRPr/>
            </a:pPr>
            <a:endParaRPr kumimoji="0" lang="en-US" b="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5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C0B6-1E66-E817-1764-299D8ECF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if it were a Waterfall approach?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07E0-1B89-9477-BE69-B8C8AFAA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Testing Stage:</a:t>
            </a:r>
          </a:p>
          <a:p>
            <a:pPr lvl="1"/>
            <a:r>
              <a:rPr lang="en-US" dirty="0"/>
              <a:t>Test the product, and ensure that it operates to the standards given by the client (Martin, 2022)</a:t>
            </a:r>
          </a:p>
          <a:p>
            <a:pPr lvl="1"/>
            <a:r>
              <a:rPr lang="en-US" dirty="0"/>
              <a:t>*Program is tested by the tested, making sure that all the user stories function as intended*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Deployment Stage:</a:t>
            </a:r>
          </a:p>
          <a:p>
            <a:pPr lvl="1"/>
            <a:r>
              <a:rPr lang="en-US" dirty="0"/>
              <a:t>Launch program in respective environment to respective client (Martin, 2022)</a:t>
            </a:r>
          </a:p>
          <a:p>
            <a:pPr lvl="1"/>
            <a:r>
              <a:rPr lang="en-US" dirty="0"/>
              <a:t>*Program could either be deployed to the general target audience or a group of important stakeholders, who will share their opinion on the product and present any more changes that need to occur.*</a:t>
            </a:r>
          </a:p>
        </p:txBody>
      </p:sp>
    </p:spTree>
    <p:extLst>
      <p:ext uri="{BB962C8B-B14F-4D97-AF65-F5344CB8AC3E}">
        <p14:creationId xmlns:p14="http://schemas.microsoft.com/office/powerpoint/2010/main" val="219831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11F8-5922-FF87-9250-0D72F610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179"/>
          </a:xfrm>
        </p:spPr>
        <p:txBody>
          <a:bodyPr/>
          <a:lstStyle/>
          <a:p>
            <a:r>
              <a:rPr lang="en-US" sz="3600" dirty="0"/>
              <a:t>What to choose: Waterfall or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1166-E389-C7B4-E511-A80A4514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1898"/>
            <a:ext cx="8946541" cy="563610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Key Factors for methodology choice:</a:t>
            </a:r>
          </a:p>
          <a:p>
            <a:pPr lvl="1"/>
            <a:r>
              <a:rPr lang="en-US" b="1" dirty="0"/>
              <a:t>Timeline:</a:t>
            </a:r>
          </a:p>
          <a:p>
            <a:pPr lvl="2"/>
            <a:r>
              <a:rPr lang="en-US" dirty="0"/>
              <a:t>(W) – If timeline of project needs to have a start and end date</a:t>
            </a:r>
          </a:p>
          <a:p>
            <a:pPr lvl="2"/>
            <a:r>
              <a:rPr lang="en-US" dirty="0"/>
              <a:t>(S) – Schedule adapts as project progresses. Early program with continuous improvement</a:t>
            </a:r>
          </a:p>
          <a:p>
            <a:pPr lvl="1"/>
            <a:r>
              <a:rPr lang="en-US" b="1" dirty="0"/>
              <a:t>Client Engagement:</a:t>
            </a:r>
          </a:p>
          <a:p>
            <a:pPr lvl="2"/>
            <a:r>
              <a:rPr lang="en-US" dirty="0"/>
              <a:t>(W) – Little to no engagement required during process. Feedback gathered at end</a:t>
            </a:r>
          </a:p>
          <a:p>
            <a:pPr lvl="2"/>
            <a:r>
              <a:rPr lang="en-US" dirty="0"/>
              <a:t>(S) – Continuous engage to see the continuous improvement of product</a:t>
            </a:r>
            <a:endParaRPr lang="en-US" b="1" dirty="0"/>
          </a:p>
          <a:p>
            <a:pPr lvl="1"/>
            <a:r>
              <a:rPr lang="en-US" b="1" dirty="0"/>
              <a:t>Flexibility:</a:t>
            </a:r>
          </a:p>
          <a:p>
            <a:pPr lvl="2"/>
            <a:r>
              <a:rPr lang="en-US" dirty="0"/>
              <a:t>(W) – Little to no flexibility. A phase needs to be completed in its entirety before progression can continue</a:t>
            </a:r>
          </a:p>
          <a:p>
            <a:pPr lvl="2"/>
            <a:r>
              <a:rPr lang="en-US" dirty="0"/>
              <a:t>(S) – Flexibility is the name and adaptability is the game. </a:t>
            </a:r>
            <a:endParaRPr lang="en-US" b="1" dirty="0"/>
          </a:p>
          <a:p>
            <a:pPr lvl="1"/>
            <a:r>
              <a:rPr lang="en-US" b="1" dirty="0"/>
              <a:t>Budget:</a:t>
            </a:r>
          </a:p>
          <a:p>
            <a:pPr lvl="2"/>
            <a:r>
              <a:rPr lang="en-US" dirty="0"/>
              <a:t>(W) – Fixed budget, is usually established during the planning section of the development cycle. </a:t>
            </a:r>
          </a:p>
          <a:p>
            <a:pPr lvl="2"/>
            <a:r>
              <a:rPr lang="en-US" dirty="0"/>
              <a:t>(S) – Budget being as flexible as the project needs it to be, can end up being on the pricier end of things once everything </a:t>
            </a:r>
            <a:r>
              <a:rPr lang="en-US"/>
              <a:t>is said and done</a:t>
            </a:r>
            <a:endParaRPr lang="en-US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58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F7F9-DF9F-258D-5530-1B27D8B4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A79E2-1644-B49F-DF4D-5BD5C2B5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045064"/>
          </a:xfrm>
        </p:spPr>
        <p:txBody>
          <a:bodyPr>
            <a:normAutofit/>
          </a:bodyPr>
          <a:lstStyle/>
          <a:p>
            <a:r>
              <a:rPr lang="en-US" i="1" dirty="0">
                <a:effectLst/>
              </a:rPr>
              <a:t>5 whys: Getting to the root of a problem quickly</a:t>
            </a:r>
            <a:r>
              <a:rPr lang="en-US" dirty="0">
                <a:effectLst/>
              </a:rPr>
              <a:t>. Problem-Solving Skills From MindTools.com. (n.d.). Retrieved October 16, 2022, from https://www.mindtools.com/pages/article/newTMC_5W.htm </a:t>
            </a:r>
          </a:p>
          <a:p>
            <a:r>
              <a:rPr lang="en-US" dirty="0">
                <a:effectLst/>
              </a:rPr>
              <a:t>Charles G. Cobb. (2015). The Project Manager’s Guide to Mastering Agile : Principles and Practices for an Adaptive Approach. Wiley.</a:t>
            </a:r>
          </a:p>
          <a:p>
            <a:r>
              <a:rPr lang="en-US" dirty="0">
                <a:effectLst/>
              </a:rPr>
              <a:t>Duggal, N. (2022, October 13). </a:t>
            </a:r>
            <a:r>
              <a:rPr lang="en-US" i="1" dirty="0">
                <a:effectLst/>
              </a:rPr>
              <a:t>What is Scrum team: Structure, roles and Responsibilities</a:t>
            </a:r>
            <a:r>
              <a:rPr lang="en-US" dirty="0">
                <a:effectLst/>
              </a:rPr>
              <a:t>. Simplilearn.com. Retrieved October 16, 2022, from https://www.simplilearn.com/what-is-scrum-team-article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9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779</TotalTime>
  <Words>1298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Agile Presentation</vt:lpstr>
      <vt:lpstr>Scrum-Agile Team Roles</vt:lpstr>
      <vt:lpstr>SDLC Phases and Agile: Do they work?</vt:lpstr>
      <vt:lpstr>SDLC Phases and Agile: Do they work? (Cont.)</vt:lpstr>
      <vt:lpstr>SDLC Phases and Agile: Do they work? (Cont.)</vt:lpstr>
      <vt:lpstr>What if it were a Waterfall approach? </vt:lpstr>
      <vt:lpstr>What if it were a Waterfall approach? (Cont.)</vt:lpstr>
      <vt:lpstr>What to choose: Waterfall or Agile?</vt:lpstr>
      <vt:lpstr>Resources:</vt:lpstr>
      <vt:lpstr>Resources: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BUCKLEY, DOUGLAS</dc:creator>
  <cp:lastModifiedBy>BUCKLEY, DOUGLAS</cp:lastModifiedBy>
  <cp:revision>43</cp:revision>
  <dcterms:created xsi:type="dcterms:W3CDTF">2022-10-16T13:39:44Z</dcterms:created>
  <dcterms:modified xsi:type="dcterms:W3CDTF">2022-10-17T02:39:16Z</dcterms:modified>
</cp:coreProperties>
</file>