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4"/>
  </p:notesMasterIdLst>
  <p:handoutMasterIdLst>
    <p:handoutMasterId r:id="rId15"/>
  </p:handoutMasterIdLst>
  <p:sldIdLst>
    <p:sldId id="256" r:id="rId5"/>
    <p:sldId id="303" r:id="rId6"/>
    <p:sldId id="310" r:id="rId7"/>
    <p:sldId id="328" r:id="rId8"/>
    <p:sldId id="329" r:id="rId9"/>
    <p:sldId id="325" r:id="rId10"/>
    <p:sldId id="290" r:id="rId11"/>
    <p:sldId id="330"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78" d="100"/>
          <a:sy n="78" d="100"/>
        </p:scale>
        <p:origin x="456" y="8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1800" dirty="0">
              <a:solidFill>
                <a:schemeClr val="accent1"/>
              </a:solidFill>
            </a:rPr>
            <a:t>Vishnu</a:t>
          </a:r>
          <a:br>
            <a:rPr lang="en-US" sz="1600" dirty="0">
              <a:solidFill>
                <a:sysClr val="windowText" lastClr="000000"/>
              </a:solidFill>
            </a:rPr>
          </a:br>
          <a:endParaRPr lang="en-US" sz="1600" b="0" dirty="0">
            <a:solidFill>
              <a:sysClr val="windowText" lastClr="000000"/>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1800" dirty="0">
              <a:solidFill>
                <a:schemeClr val="accent1"/>
              </a:solidFill>
            </a:rPr>
            <a:t>Junaid</a:t>
          </a:r>
          <a:br>
            <a:rPr lang="en-US" sz="1600" dirty="0">
              <a:solidFill>
                <a:schemeClr val="accent1"/>
              </a:solidFill>
            </a:rPr>
          </a:br>
          <a:endParaRPr lang="en-US" sz="1600" b="0" dirty="0">
            <a:solidFill>
              <a:schemeClr val="tx2"/>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1800" dirty="0">
              <a:solidFill>
                <a:schemeClr val="accent1"/>
              </a:solidFill>
            </a:rPr>
            <a:t>Rohith</a:t>
          </a:r>
          <a:br>
            <a:rPr lang="en-US" sz="1600" dirty="0">
              <a:solidFill>
                <a:schemeClr val="tx1"/>
              </a:solidFill>
            </a:rPr>
          </a:b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1800" dirty="0">
              <a:solidFill>
                <a:schemeClr val="accent1"/>
              </a:solidFill>
            </a:rPr>
            <a:t>Pawan</a:t>
          </a:r>
        </a:p>
        <a:p>
          <a:pPr algn="ctr">
            <a:lnSpc>
              <a:spcPct val="100000"/>
            </a:lnSpc>
            <a:defRPr b="1" spc="20">
              <a:latin typeface="+mj-lt"/>
            </a:defRPr>
          </a:pPr>
          <a:r>
            <a:rPr lang="en-US" sz="1600" dirty="0">
              <a:solidFill>
                <a:schemeClr val="accent1"/>
              </a:solidFill>
            </a:rPr>
            <a:t>And</a:t>
          </a:r>
        </a:p>
        <a:p>
          <a:pPr algn="ctr">
            <a:lnSpc>
              <a:spcPct val="100000"/>
            </a:lnSpc>
            <a:defRPr b="1" spc="20">
              <a:latin typeface="+mj-lt"/>
            </a:defRPr>
          </a:pPr>
          <a:r>
            <a:rPr lang="en-US" sz="1800" dirty="0">
              <a:solidFill>
                <a:schemeClr val="accent1"/>
              </a:solidFill>
            </a:rPr>
            <a:t>Chaturved</a:t>
          </a:r>
          <a:br>
            <a:rPr lang="en-US" sz="1600" dirty="0">
              <a:solidFill>
                <a:schemeClr val="tx1"/>
              </a:solidFill>
            </a:rPr>
          </a:b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custLinFactNeighborX="-14581" custLinFactNeighborY="-2000"/>
      <dgm:spPr>
        <a:prstGeom prst="roundRect">
          <a:avLst/>
        </a:prstGeom>
        <a:solidFill>
          <a:schemeClr val="tx1">
            <a:lumMod val="50000"/>
            <a:lumOff val="50000"/>
          </a:schemeClr>
        </a:solid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X="-10662" custLinFactNeighborY="671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custLinFactNeighborX="-6529" custLinFactNeighborY="-2000"/>
      <dgm:spPr>
        <a:prstGeom prst="roundRect">
          <a:avLst/>
        </a:prstGeom>
        <a:solidFill>
          <a:schemeClr val="tx1">
            <a:lumMod val="65000"/>
            <a:lumOff val="35000"/>
          </a:schemeClr>
        </a:solid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custLinFactNeighborX="1388" custLinFactNeighborY="2327"/>
      <dgm:spPr>
        <a:prstGeom prst="roundRect">
          <a:avLst/>
        </a:prstGeom>
        <a:solidFill>
          <a:schemeClr val="tx1">
            <a:lumMod val="75000"/>
            <a:lumOff val="25000"/>
          </a:schemeClr>
        </a:solid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custLinFactNeighborX="-5390" custLinFactNeighborY="-2000"/>
      <dgm:spPr>
        <a:prstGeom prst="roundRect">
          <a:avLst/>
        </a:prstGeom>
        <a:solidFill>
          <a:schemeClr val="tx1">
            <a:lumMod val="85000"/>
            <a:lumOff val="15000"/>
          </a:schemeClr>
        </a:solid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272202" y="441054"/>
          <a:ext cx="2278690" cy="2278690"/>
        </a:xfrm>
        <a:prstGeom prst="roundRect">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77862" y="2796008"/>
          <a:ext cx="2273037" cy="463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accent1"/>
              </a:solidFill>
            </a:rPr>
            <a:t>Vishnu</a:t>
          </a:r>
          <a:br>
            <a:rPr lang="en-US" sz="1600" kern="1200" dirty="0">
              <a:solidFill>
                <a:sysClr val="windowText" lastClr="000000"/>
              </a:solidFill>
            </a:rPr>
          </a:br>
          <a:endParaRPr lang="en-US" sz="1600" b="0" kern="1200" dirty="0">
            <a:solidFill>
              <a:sysClr val="windowText" lastClr="000000"/>
            </a:solidFill>
            <a:latin typeface="+mn-lt"/>
          </a:endParaRPr>
        </a:p>
      </dsp:txBody>
      <dsp:txXfrm>
        <a:off x="277862" y="2796008"/>
        <a:ext cx="2273037" cy="463128"/>
      </dsp:txXfrm>
    </dsp:sp>
    <dsp:sp modelId="{7D166BBB-55AF-452C-B9A0-94A1EE55FF4F}">
      <dsp:nvSpPr>
        <dsp:cNvPr id="0" name=""/>
        <dsp:cNvSpPr/>
      </dsp:nvSpPr>
      <dsp:spPr>
        <a:xfrm>
          <a:off x="520214" y="3290087"/>
          <a:ext cx="2273037" cy="573742"/>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084072" y="441054"/>
          <a:ext cx="2278690" cy="2278690"/>
        </a:xfrm>
        <a:prstGeom prst="roundRect">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96686" y="2847702"/>
          <a:ext cx="2273037" cy="463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accent1"/>
              </a:solidFill>
            </a:rPr>
            <a:t>Junaid</a:t>
          </a:r>
          <a:br>
            <a:rPr lang="en-US" sz="1600" kern="1200" dirty="0">
              <a:solidFill>
                <a:schemeClr val="accent1"/>
              </a:solidFill>
            </a:rPr>
          </a:br>
          <a:endParaRPr lang="en-US" sz="1600" b="0" kern="1200" dirty="0">
            <a:solidFill>
              <a:schemeClr val="tx2"/>
            </a:solidFill>
            <a:latin typeface="+mn-lt"/>
          </a:endParaRPr>
        </a:p>
      </dsp:txBody>
      <dsp:txXfrm>
        <a:off x="3196686" y="2847702"/>
        <a:ext cx="2273037" cy="463128"/>
      </dsp:txXfrm>
    </dsp:sp>
    <dsp:sp modelId="{1223E777-77CB-4A9A-BF21-12B513842696}">
      <dsp:nvSpPr>
        <dsp:cNvPr id="0" name=""/>
        <dsp:cNvSpPr/>
      </dsp:nvSpPr>
      <dsp:spPr>
        <a:xfrm>
          <a:off x="3196686" y="3290087"/>
          <a:ext cx="2273037" cy="573742"/>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893671" y="513814"/>
          <a:ext cx="2278690" cy="2278690"/>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873157" y="2847702"/>
          <a:ext cx="2273037" cy="463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accent1"/>
              </a:solidFill>
            </a:rPr>
            <a:t>Rohith</a:t>
          </a:r>
          <a:br>
            <a:rPr lang="en-US" sz="1600" kern="1200" dirty="0">
              <a:solidFill>
                <a:schemeClr val="tx1"/>
              </a:solidFill>
            </a:rPr>
          </a:br>
          <a:endParaRPr lang="en-US" sz="1600" b="0" kern="1200" dirty="0">
            <a:solidFill>
              <a:schemeClr val="tx1"/>
            </a:solidFill>
            <a:latin typeface="+mn-lt"/>
          </a:endParaRPr>
        </a:p>
      </dsp:txBody>
      <dsp:txXfrm>
        <a:off x="5873157" y="2847702"/>
        <a:ext cx="2273037" cy="463128"/>
      </dsp:txXfrm>
    </dsp:sp>
    <dsp:sp modelId="{EE420F84-477D-4635-BEF8-66426E9A259D}">
      <dsp:nvSpPr>
        <dsp:cNvPr id="0" name=""/>
        <dsp:cNvSpPr/>
      </dsp:nvSpPr>
      <dsp:spPr>
        <a:xfrm>
          <a:off x="6193679" y="2456640"/>
          <a:ext cx="2273037" cy="573742"/>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56168" y="441054"/>
          <a:ext cx="2278690" cy="2278690"/>
        </a:xfrm>
        <a:prstGeom prst="roundRect">
          <a:avLst/>
        </a:prstGeom>
        <a:solidFill>
          <a:schemeClr val="tx1">
            <a:lumMod val="85000"/>
            <a:lumOff val="1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549629" y="2847702"/>
          <a:ext cx="2273037" cy="463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spc="20">
              <a:latin typeface="+mj-lt"/>
            </a:defRPr>
          </a:pPr>
          <a:r>
            <a:rPr lang="en-US" sz="1800" kern="1200" dirty="0">
              <a:solidFill>
                <a:schemeClr val="accent1"/>
              </a:solidFill>
            </a:rPr>
            <a:t>Pawan</a:t>
          </a:r>
        </a:p>
        <a:p>
          <a:pPr marL="0" lvl="0" indent="0" algn="ctr" defTabSz="800100">
            <a:lnSpc>
              <a:spcPct val="100000"/>
            </a:lnSpc>
            <a:spcBef>
              <a:spcPct val="0"/>
            </a:spcBef>
            <a:spcAft>
              <a:spcPct val="35000"/>
            </a:spcAft>
            <a:buNone/>
            <a:defRPr b="1" spc="20">
              <a:latin typeface="+mj-lt"/>
            </a:defRPr>
          </a:pPr>
          <a:r>
            <a:rPr lang="en-US" sz="1600" kern="1200" dirty="0">
              <a:solidFill>
                <a:schemeClr val="accent1"/>
              </a:solidFill>
            </a:rPr>
            <a:t>And</a:t>
          </a:r>
        </a:p>
        <a:p>
          <a:pPr marL="0" lvl="0" indent="0" algn="ctr" defTabSz="800100">
            <a:lnSpc>
              <a:spcPct val="100000"/>
            </a:lnSpc>
            <a:spcBef>
              <a:spcPct val="0"/>
            </a:spcBef>
            <a:spcAft>
              <a:spcPct val="35000"/>
            </a:spcAft>
            <a:buNone/>
            <a:defRPr b="1" spc="20">
              <a:latin typeface="+mj-lt"/>
            </a:defRPr>
          </a:pPr>
          <a:r>
            <a:rPr lang="en-US" sz="1800" kern="1200" dirty="0">
              <a:solidFill>
                <a:schemeClr val="accent1"/>
              </a:solidFill>
            </a:rPr>
            <a:t>Chaturved</a:t>
          </a:r>
          <a:br>
            <a:rPr lang="en-US" sz="1600" kern="1200" dirty="0">
              <a:solidFill>
                <a:schemeClr val="tx1"/>
              </a:solidFill>
            </a:rPr>
          </a:br>
          <a:endParaRPr lang="en-US" sz="1600" b="0" kern="1200" dirty="0">
            <a:solidFill>
              <a:schemeClr val="tx1"/>
            </a:solidFill>
            <a:latin typeface="+mn-lt"/>
          </a:endParaRPr>
        </a:p>
      </dsp:txBody>
      <dsp:txXfrm>
        <a:off x="8549629" y="2847702"/>
        <a:ext cx="2273037" cy="463128"/>
      </dsp:txXfrm>
    </dsp:sp>
    <dsp:sp modelId="{5A7600AF-A34B-4D03-B3D6-B3C760AE8E06}">
      <dsp:nvSpPr>
        <dsp:cNvPr id="0" name=""/>
        <dsp:cNvSpPr/>
      </dsp:nvSpPr>
      <dsp:spPr>
        <a:xfrm>
          <a:off x="8590976" y="3248709"/>
          <a:ext cx="2273037" cy="5737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2/27/2023</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231393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www.acfe.com/about-the-acfe/newsroom-for-media/press-releases/press-release-detail?s=ACFE-Estimates-Organizations-Lose-5-percent-to-Frau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719522"/>
            <a:ext cx="12191998" cy="3200134"/>
          </a:xfrm>
        </p:spPr>
        <p:txBody>
          <a:bodyPr/>
          <a:lstStyle/>
          <a:p>
            <a:r>
              <a:rPr lang="en-US" dirty="0"/>
              <a:t>CreditCard Fraudulent</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867747" y="6064898"/>
            <a:ext cx="4116355" cy="487040"/>
          </a:xfrm>
        </p:spPr>
        <p:txBody>
          <a:bodyPr/>
          <a:lstStyle/>
          <a:p>
            <a:r>
              <a:rPr lang="en-US" b="1" i="0" dirty="0">
                <a:solidFill>
                  <a:srgbClr val="212B36"/>
                </a:solidFill>
                <a:effectLst/>
                <a:latin typeface="Metropolis"/>
              </a:rPr>
              <a:t> Detection in Python</a:t>
            </a:r>
          </a:p>
          <a:p>
            <a:endParaRPr lang="en-US" dirty="0"/>
          </a:p>
        </p:txBody>
      </p:sp>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Team</a:t>
            </a:r>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graphicFrame>
        <p:nvGraphicFramePr>
          <p:cNvPr id="20" name="Content Placeholder 2" descr="Team Placeholder ">
            <a:extLst>
              <a:ext uri="{FF2B5EF4-FFF2-40B4-BE49-F238E27FC236}">
                <a16:creationId xmlns:a16="http://schemas.microsoft.com/office/drawing/2014/main" id="{525C5852-7E11-44FA-9740-D63B474DDA56}"/>
              </a:ext>
            </a:extLst>
          </p:cNvPr>
          <p:cNvGraphicFramePr>
            <a:graphicFrameLocks noGrp="1"/>
          </p:cNvGraphicFramePr>
          <p:nvPr>
            <p:ph sz="quarter" idx="13"/>
            <p:extLst>
              <p:ext uri="{D42A27DB-BD31-4B8C-83A1-F6EECF244321}">
                <p14:modId xmlns:p14="http://schemas.microsoft.com/office/powerpoint/2010/main" val="2949396993"/>
              </p:ext>
            </p:extLst>
          </p:nvPr>
        </p:nvGraphicFramePr>
        <p:xfrm>
          <a:off x="466531" y="169863"/>
          <a:ext cx="11342882" cy="414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05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b="1" dirty="0"/>
              <a:t>Abstract</a:t>
            </a:r>
          </a:p>
          <a:p>
            <a:r>
              <a:rPr lang="en-IN" b="1" i="0" dirty="0">
                <a:solidFill>
                  <a:srgbClr val="212B36"/>
                </a:solidFill>
                <a:effectLst/>
              </a:rPr>
              <a:t>Fraud Detection Classifier</a:t>
            </a:r>
            <a:endParaRPr lang="en-US" dirty="0"/>
          </a:p>
          <a:p>
            <a:r>
              <a:rPr lang="en-US" b="1" dirty="0"/>
              <a:t>Dataset</a:t>
            </a:r>
          </a:p>
          <a:p>
            <a:r>
              <a:rPr lang="en-US" b="1" dirty="0"/>
              <a:t>GitHub Commits</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dirty="0"/>
              <a:t>2/2/20XX</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Abstract</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1" y="2501376"/>
            <a:ext cx="6028339" cy="2942987"/>
          </a:xfrm>
        </p:spPr>
        <p:txBody>
          <a:bodyPr/>
          <a:lstStyle/>
          <a:p>
            <a:pPr algn="l"/>
            <a:r>
              <a:rPr lang="en-US" sz="5000" dirty="0">
                <a:solidFill>
                  <a:srgbClr val="212B36"/>
                </a:solidFill>
                <a:latin typeface="Metropolis"/>
              </a:rPr>
              <a:t>A</a:t>
            </a:r>
            <a:r>
              <a:rPr lang="en-US" dirty="0">
                <a:solidFill>
                  <a:srgbClr val="212B36"/>
                </a:solidFill>
                <a:latin typeface="Metropolis"/>
              </a:rPr>
              <a:t>n average business loses not less than 5% of its annual profits to fraud, according to a </a:t>
            </a:r>
            <a:r>
              <a:rPr lang="en-US" dirty="0">
                <a:solidFill>
                  <a:srgbClr val="212B36"/>
                </a:solidFill>
                <a:latin typeface="Metropolis"/>
                <a:hlinkClick r:id="rId3">
                  <a:extLst>
                    <a:ext uri="{A12FA001-AC4F-418D-AE19-62706E023703}">
                      <ahyp:hlinkClr xmlns:ahyp="http://schemas.microsoft.com/office/drawing/2018/hyperlinkcolor" val="tx"/>
                    </a:ext>
                  </a:extLst>
                </a:hlinkClick>
              </a:rPr>
              <a:t>survey</a:t>
            </a:r>
            <a:r>
              <a:rPr lang="en-US" dirty="0">
                <a:solidFill>
                  <a:srgbClr val="212B36"/>
                </a:solidFill>
                <a:latin typeface="Metropolis"/>
              </a:rPr>
              <a:t> of Certified Fraud Examiners (CFEs), and this number is likely to keep growing if companies don’t take precautions.</a:t>
            </a:r>
          </a:p>
          <a:p>
            <a:pPr algn="l"/>
            <a:r>
              <a:rPr lang="en-US" dirty="0">
                <a:solidFill>
                  <a:srgbClr val="212B36"/>
                </a:solidFill>
                <a:latin typeface="Metropolis"/>
              </a:rPr>
              <a:t>Luckily, these days IT specialists can detect fraudulent transactions with the help of various techniques, such as fraud detection in Python, applying Machine Learning (ML) to analyze huge datasets, and other tools.</a:t>
            </a:r>
          </a:p>
          <a:p>
            <a:r>
              <a:rPr lang="en-US" dirty="0"/>
              <a:t>​</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2/2/20XX</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1666467" y="0"/>
            <a:ext cx="10656372" cy="1126426"/>
          </a:xfrm>
        </p:spPr>
        <p:txBody>
          <a:bodyPr/>
          <a:lstStyle/>
          <a:p>
            <a:r>
              <a:rPr lang="en-US" dirty="0"/>
              <a:t>Fraud Detection Classifier</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223711" y="603036"/>
            <a:ext cx="11366634" cy="610996"/>
          </a:xfrm>
        </p:spPr>
        <p:txBody>
          <a:bodyPr/>
          <a:lstStyle/>
          <a:p>
            <a:pPr fontAlgn="base"/>
            <a:endParaRPr lang="en-US" sz="1600" dirty="0"/>
          </a:p>
          <a:p>
            <a:pPr fontAlgn="base"/>
            <a:r>
              <a:rPr lang="en-US" sz="2000" u="sng" dirty="0"/>
              <a:t>Importing the dataset</a:t>
            </a:r>
            <a:r>
              <a:rPr lang="en-US" sz="2000" dirty="0"/>
              <a:t>: </a:t>
            </a:r>
            <a:r>
              <a:rPr lang="en-US" dirty="0"/>
              <a:t>The first step is to import the credit card fraud dataset and load it into a Pandas Data Frame.</a:t>
            </a:r>
          </a:p>
          <a:p>
            <a:pPr fontAlgn="base"/>
            <a:r>
              <a:rPr lang="en-US" sz="2000" u="sng" dirty="0"/>
              <a:t>Exploratory Data Analysis (EDA</a:t>
            </a:r>
            <a:r>
              <a:rPr lang="en-US" sz="2000" dirty="0"/>
              <a:t>): </a:t>
            </a:r>
            <a:r>
              <a:rPr lang="en-US" dirty="0"/>
              <a:t>Next, performs EDA on the dataset to gain insights into the data and identify any issues with it.</a:t>
            </a:r>
          </a:p>
          <a:p>
            <a:pPr fontAlgn="base"/>
            <a:r>
              <a:rPr lang="en-US" sz="2000" u="sng" dirty="0"/>
              <a:t>Data preprocessing</a:t>
            </a:r>
            <a:r>
              <a:rPr lang="en-US" sz="2000" dirty="0"/>
              <a:t>: </a:t>
            </a:r>
            <a:r>
              <a:rPr lang="en-US" dirty="0"/>
              <a:t>Then preprocesses the data by scaling the features and creating a balanced sample of the data to account for the class imbalance problem in the dataset.</a:t>
            </a:r>
          </a:p>
          <a:p>
            <a:pPr fontAlgn="base"/>
            <a:r>
              <a:rPr lang="en-US" sz="2000" u="sng" dirty="0"/>
              <a:t>Model selection</a:t>
            </a:r>
            <a:r>
              <a:rPr lang="en-US" sz="2000" dirty="0"/>
              <a:t>: </a:t>
            </a:r>
            <a:r>
              <a:rPr lang="en-US" dirty="0"/>
              <a:t>Tries out different Machine Learning models, including Logistic Regression, Decision Tree, to see which one performs best on the dataset.</a:t>
            </a:r>
            <a:endParaRPr lang="en-US" sz="2000"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r>
              <a:rPr lang="en-US" dirty="0"/>
              <a:t>2/2/20XX</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265255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3346986" y="168275"/>
            <a:ext cx="10656372" cy="1126426"/>
          </a:xfrm>
        </p:spPr>
        <p:txBody>
          <a:bodyPr/>
          <a:lstStyle/>
          <a:p>
            <a:r>
              <a:rPr lang="en-US" dirty="0"/>
              <a:t>Context</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47963" y="1420982"/>
            <a:ext cx="5164137" cy="772972"/>
          </a:xfrm>
        </p:spPr>
        <p:txBody>
          <a:bodyPr/>
          <a:lstStyle/>
          <a:p>
            <a:pPr algn="l" fontAlgn="base"/>
            <a:endParaRPr lang="en-US" dirty="0"/>
          </a:p>
          <a:p>
            <a:pPr fontAlgn="base"/>
            <a:r>
              <a:rPr lang="en-US" dirty="0"/>
              <a:t>It is important that credit card companies are able to recognize fraudulent credit card transactions so that customers are not charged for items that they did not purchase</a:t>
            </a:r>
            <a:endParaRPr lang="en-US" b="0" i="0" dirty="0">
              <a:solidFill>
                <a:srgbClr val="3C4043"/>
              </a:solidFill>
              <a:effectLst/>
              <a:latin typeface="Inter"/>
            </a:endParaRPr>
          </a:p>
          <a:p>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r>
              <a:rPr lang="en-US" dirty="0"/>
              <a:t>2/2/20XX</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6" name="Title 32">
            <a:extLst>
              <a:ext uri="{FF2B5EF4-FFF2-40B4-BE49-F238E27FC236}">
                <a16:creationId xmlns:a16="http://schemas.microsoft.com/office/drawing/2014/main" id="{61507B94-414F-BAD6-E1A4-60B15BB6C550}"/>
              </a:ext>
            </a:extLst>
          </p:cNvPr>
          <p:cNvSpPr txBox="1">
            <a:spLocks/>
          </p:cNvSpPr>
          <p:nvPr/>
        </p:nvSpPr>
        <p:spPr>
          <a:xfrm>
            <a:off x="3536414" y="142875"/>
            <a:ext cx="10656372" cy="1126426"/>
          </a:xfrm>
          <a:prstGeom prst="rect">
            <a:avLst/>
          </a:prstGeom>
        </p:spPr>
        <p:txBody>
          <a:bodyPr anchor="ctr"/>
          <a:lst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a:lstStyle>
          <a:p>
            <a:r>
              <a:rPr lang="en-US" dirty="0"/>
              <a:t>Tools</a:t>
            </a:r>
          </a:p>
        </p:txBody>
      </p:sp>
      <p:sp>
        <p:nvSpPr>
          <p:cNvPr id="7" name="Text Placeholder 40">
            <a:extLst>
              <a:ext uri="{FF2B5EF4-FFF2-40B4-BE49-F238E27FC236}">
                <a16:creationId xmlns:a16="http://schemas.microsoft.com/office/drawing/2014/main" id="{287ADEC5-CE75-22F0-B424-D531C6A65E83}"/>
              </a:ext>
            </a:extLst>
          </p:cNvPr>
          <p:cNvSpPr txBox="1">
            <a:spLocks/>
          </p:cNvSpPr>
          <p:nvPr/>
        </p:nvSpPr>
        <p:spPr>
          <a:xfrm>
            <a:off x="6825747" y="1294701"/>
            <a:ext cx="5164137" cy="772972"/>
          </a:xfrm>
          <a:prstGeom prst="rect">
            <a:avLst/>
          </a:prstGeom>
        </p:spPr>
        <p:txBody>
          <a:bodyPr/>
          <a:lstStyle>
            <a:lvl1pPr marL="0" indent="0" algn="l" defTabSz="914400" rtl="0" eaLnBrk="1" latinLnBrk="0" hangingPunct="1">
              <a:lnSpc>
                <a:spcPct val="110000"/>
              </a:lnSpc>
              <a:spcBef>
                <a:spcPts val="1000"/>
              </a:spcBef>
              <a:buClr>
                <a:schemeClr val="bg1"/>
              </a:buClr>
              <a:buSzPct val="75000"/>
              <a:buFont typeface="+mj-lt"/>
              <a:buNone/>
              <a:defRPr sz="2800" b="1" kern="1200">
                <a:solidFill>
                  <a:schemeClr val="accent5"/>
                </a:solidFill>
                <a:latin typeface="+mj-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a:p>
          <a:p>
            <a:pPr fontAlgn="base"/>
            <a:r>
              <a:rPr lang="en-US" dirty="0"/>
              <a:t>   -&gt;Google Collab</a:t>
            </a:r>
          </a:p>
        </p:txBody>
      </p:sp>
    </p:spTree>
    <p:extLst>
      <p:ext uri="{BB962C8B-B14F-4D97-AF65-F5344CB8AC3E}">
        <p14:creationId xmlns:p14="http://schemas.microsoft.com/office/powerpoint/2010/main" val="334410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202116" y="475291"/>
            <a:ext cx="5410197" cy="1982171"/>
          </a:xfrm>
        </p:spPr>
        <p:txBody>
          <a:bodyPr/>
          <a:lstStyle/>
          <a:p>
            <a:r>
              <a:rPr lang="en-US" dirty="0"/>
              <a:t>Dataset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328753" y="2706903"/>
            <a:ext cx="4082610" cy="3358733"/>
          </a:xfrm>
        </p:spPr>
        <p:txBody>
          <a:bodyPr>
            <a:normAutofit/>
          </a:bodyPr>
          <a:lstStyle/>
          <a:p>
            <a:r>
              <a:rPr lang="en-US" b="0" i="0" dirty="0">
                <a:solidFill>
                  <a:srgbClr val="3C4043"/>
                </a:solidFill>
                <a:effectLst/>
                <a:latin typeface="Inter"/>
              </a:rPr>
              <a:t>The dataset contains transactions made by credit cards in September 2013 by European cardholders.</a:t>
            </a:r>
            <a:br>
              <a:rPr lang="en-US" dirty="0"/>
            </a:br>
            <a:r>
              <a:rPr lang="en-US" b="0" i="0" dirty="0">
                <a:solidFill>
                  <a:srgbClr val="3C4043"/>
                </a:solidFill>
                <a:effectLst/>
                <a:latin typeface="Inter"/>
              </a:rPr>
              <a:t>This dataset presents transactions that occurred in two days, where we have 492 frauds out of 284,807 transactions</a:t>
            </a:r>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5" name="Picture 4">
            <a:extLst>
              <a:ext uri="{FF2B5EF4-FFF2-40B4-BE49-F238E27FC236}">
                <a16:creationId xmlns:a16="http://schemas.microsoft.com/office/drawing/2014/main" id="{CE6DB97E-8749-00AC-9CA9-4DACBDD83FE0}"/>
              </a:ext>
            </a:extLst>
          </p:cNvPr>
          <p:cNvPicPr>
            <a:picLocks noChangeAspect="1"/>
          </p:cNvPicPr>
          <p:nvPr/>
        </p:nvPicPr>
        <p:blipFill>
          <a:blip r:embed="rId3"/>
          <a:stretch>
            <a:fillRect/>
          </a:stretch>
        </p:blipFill>
        <p:spPr>
          <a:xfrm>
            <a:off x="4873716" y="1216734"/>
            <a:ext cx="7116168" cy="4848902"/>
          </a:xfrm>
          <a:prstGeom prst="rect">
            <a:avLst/>
          </a:prstGeom>
        </p:spPr>
      </p:pic>
    </p:spTree>
    <p:extLst>
      <p:ext uri="{BB962C8B-B14F-4D97-AF65-F5344CB8AC3E}">
        <p14:creationId xmlns:p14="http://schemas.microsoft.com/office/powerpoint/2010/main" val="346561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13C6-6EA7-7766-86F1-20A5C74FAA6A}"/>
              </a:ext>
            </a:extLst>
          </p:cNvPr>
          <p:cNvSpPr>
            <a:spLocks noGrp="1"/>
          </p:cNvSpPr>
          <p:nvPr>
            <p:ph type="title"/>
          </p:nvPr>
        </p:nvSpPr>
        <p:spPr>
          <a:xfrm>
            <a:off x="0" y="86497"/>
            <a:ext cx="12191998" cy="6786506"/>
          </a:xfrm>
        </p:spPr>
        <p:txBody>
          <a:bodyPr/>
          <a:lstStyle/>
          <a:p>
            <a:endParaRPr lang="en-IN" dirty="0"/>
          </a:p>
        </p:txBody>
      </p:sp>
      <p:pic>
        <p:nvPicPr>
          <p:cNvPr id="8" name="Picture 7">
            <a:extLst>
              <a:ext uri="{FF2B5EF4-FFF2-40B4-BE49-F238E27FC236}">
                <a16:creationId xmlns:a16="http://schemas.microsoft.com/office/drawing/2014/main" id="{06652B84-9B7F-019A-77EC-FA53525B9895}"/>
              </a:ext>
            </a:extLst>
          </p:cNvPr>
          <p:cNvPicPr>
            <a:picLocks noChangeAspect="1"/>
          </p:cNvPicPr>
          <p:nvPr/>
        </p:nvPicPr>
        <p:blipFill>
          <a:blip r:embed="rId2"/>
          <a:stretch>
            <a:fillRect/>
          </a:stretch>
        </p:blipFill>
        <p:spPr>
          <a:xfrm>
            <a:off x="-2" y="871060"/>
            <a:ext cx="12192000" cy="5217379"/>
          </a:xfrm>
          <a:prstGeom prst="rect">
            <a:avLst/>
          </a:prstGeom>
        </p:spPr>
      </p:pic>
    </p:spTree>
    <p:extLst>
      <p:ext uri="{BB962C8B-B14F-4D97-AF65-F5344CB8AC3E}">
        <p14:creationId xmlns:p14="http://schemas.microsoft.com/office/powerpoint/2010/main" val="212224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2/2/20XX</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0681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205</TotalTime>
  <Words>324</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Inter</vt:lpstr>
      <vt:lpstr>Metropolis</vt:lpstr>
      <vt:lpstr>Posterama</vt:lpstr>
      <vt:lpstr>SineVTI</vt:lpstr>
      <vt:lpstr>CreditCard Fraudulent</vt:lpstr>
      <vt:lpstr>Team</vt:lpstr>
      <vt:lpstr>Agenda</vt:lpstr>
      <vt:lpstr>Abstract</vt:lpstr>
      <vt:lpstr>Fraud Detection Classifier</vt:lpstr>
      <vt:lpstr>Context</vt:lpstr>
      <vt:lpstr>Dataset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CreditCard Fraudulent</dc:title>
  <dc:creator>Sri sai pawan Sakinala</dc:creator>
  <cp:lastModifiedBy>Vishnu vardhan</cp:lastModifiedBy>
  <cp:revision>3</cp:revision>
  <dcterms:created xsi:type="dcterms:W3CDTF">2023-02-20T05:54:46Z</dcterms:created>
  <dcterms:modified xsi:type="dcterms:W3CDTF">2023-02-27T08:54:42Z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