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0.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6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9" r:id="rId1"/>
  </p:sldMasterIdLst>
  <p:notesMasterIdLst>
    <p:notesMasterId r:id="rId80"/>
  </p:notesMasterIdLst>
  <p:handoutMasterIdLst>
    <p:handoutMasterId r:id="rId81"/>
  </p:handoutMasterIdLst>
  <p:sldIdLst>
    <p:sldId id="280" r:id="rId2"/>
    <p:sldId id="282" r:id="rId3"/>
    <p:sldId id="334" r:id="rId4"/>
    <p:sldId id="346" r:id="rId5"/>
    <p:sldId id="416" r:id="rId6"/>
    <p:sldId id="417" r:id="rId7"/>
    <p:sldId id="418" r:id="rId8"/>
    <p:sldId id="419" r:id="rId9"/>
    <p:sldId id="420" r:id="rId10"/>
    <p:sldId id="421" r:id="rId11"/>
    <p:sldId id="361" r:id="rId12"/>
    <p:sldId id="423" r:id="rId13"/>
    <p:sldId id="424" r:id="rId14"/>
    <p:sldId id="425" r:id="rId15"/>
    <p:sldId id="426" r:id="rId16"/>
    <p:sldId id="427" r:id="rId17"/>
    <p:sldId id="428" r:id="rId18"/>
    <p:sldId id="429" r:id="rId19"/>
    <p:sldId id="430" r:id="rId20"/>
    <p:sldId id="431" r:id="rId21"/>
    <p:sldId id="442" r:id="rId22"/>
    <p:sldId id="446" r:id="rId23"/>
    <p:sldId id="447" r:id="rId24"/>
    <p:sldId id="441" r:id="rId25"/>
    <p:sldId id="448" r:id="rId26"/>
    <p:sldId id="449" r:id="rId27"/>
    <p:sldId id="450" r:id="rId28"/>
    <p:sldId id="443" r:id="rId29"/>
    <p:sldId id="452" r:id="rId30"/>
    <p:sldId id="451" r:id="rId31"/>
    <p:sldId id="454" r:id="rId32"/>
    <p:sldId id="453" r:id="rId33"/>
    <p:sldId id="455" r:id="rId34"/>
    <p:sldId id="456" r:id="rId35"/>
    <p:sldId id="457" r:id="rId36"/>
    <p:sldId id="459" r:id="rId37"/>
    <p:sldId id="458" r:id="rId38"/>
    <p:sldId id="460" r:id="rId39"/>
    <p:sldId id="461" r:id="rId40"/>
    <p:sldId id="405" r:id="rId41"/>
    <p:sldId id="432" r:id="rId42"/>
    <p:sldId id="434" r:id="rId43"/>
    <p:sldId id="433" r:id="rId44"/>
    <p:sldId id="435" r:id="rId45"/>
    <p:sldId id="436" r:id="rId46"/>
    <p:sldId id="437" r:id="rId47"/>
    <p:sldId id="463" r:id="rId48"/>
    <p:sldId id="462" r:id="rId49"/>
    <p:sldId id="438" r:id="rId50"/>
    <p:sldId id="464" r:id="rId51"/>
    <p:sldId id="465" r:id="rId52"/>
    <p:sldId id="466" r:id="rId53"/>
    <p:sldId id="439" r:id="rId54"/>
    <p:sldId id="468" r:id="rId55"/>
    <p:sldId id="471" r:id="rId56"/>
    <p:sldId id="473" r:id="rId57"/>
    <p:sldId id="472" r:id="rId58"/>
    <p:sldId id="474" r:id="rId59"/>
    <p:sldId id="475" r:id="rId60"/>
    <p:sldId id="476" r:id="rId61"/>
    <p:sldId id="477" r:id="rId62"/>
    <p:sldId id="478" r:id="rId63"/>
    <p:sldId id="470" r:id="rId64"/>
    <p:sldId id="480" r:id="rId65"/>
    <p:sldId id="406" r:id="rId66"/>
    <p:sldId id="440" r:id="rId67"/>
    <p:sldId id="482" r:id="rId68"/>
    <p:sldId id="481" r:id="rId69"/>
    <p:sldId id="483" r:id="rId70"/>
    <p:sldId id="486" r:id="rId71"/>
    <p:sldId id="487" r:id="rId72"/>
    <p:sldId id="488" r:id="rId73"/>
    <p:sldId id="484" r:id="rId74"/>
    <p:sldId id="489" r:id="rId75"/>
    <p:sldId id="490" r:id="rId76"/>
    <p:sldId id="492" r:id="rId77"/>
    <p:sldId id="493" r:id="rId78"/>
    <p:sldId id="404" r:id="rId79"/>
  </p:sldIdLst>
  <p:sldSz cx="9144000" cy="6858000" type="screen4x3"/>
  <p:notesSz cx="6797675" cy="9928225"/>
  <p:defaultTextStyle>
    <a:defPPr>
      <a:defRPr lang="fr-F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521415D9-36F7-43E2-AB2F-B90AF26B5E84}">
      <p14:sectionLst xmlns:p14="http://schemas.microsoft.com/office/powerpoint/2010/main">
        <p14:section name="Section par défaut" id="{8079375B-D461-496A-91B2-7EF064D2FEB2}">
          <p14:sldIdLst>
            <p14:sldId id="280"/>
            <p14:sldId id="282"/>
            <p14:sldId id="334"/>
          </p14:sldIdLst>
        </p14:section>
        <p14:section name="1. La sécurité du protocole IP" id="{DA901257-F0DF-4D21-9AD3-062A07184F72}">
          <p14:sldIdLst>
            <p14:sldId id="346"/>
            <p14:sldId id="416"/>
            <p14:sldId id="417"/>
            <p14:sldId id="418"/>
            <p14:sldId id="419"/>
            <p14:sldId id="420"/>
            <p14:sldId id="421"/>
          </p14:sldIdLst>
        </p14:section>
        <p14:section name="2. Sécurisation d’un réseau" id="{193179EB-E7D2-44E6-BE50-A77694E37B14}">
          <p14:sldIdLst>
            <p14:sldId id="361"/>
            <p14:sldId id="423"/>
            <p14:sldId id="424"/>
            <p14:sldId id="425"/>
            <p14:sldId id="426"/>
            <p14:sldId id="427"/>
            <p14:sldId id="428"/>
            <p14:sldId id="429"/>
            <p14:sldId id="430"/>
            <p14:sldId id="431"/>
            <p14:sldId id="442"/>
            <p14:sldId id="446"/>
            <p14:sldId id="447"/>
            <p14:sldId id="441"/>
            <p14:sldId id="448"/>
            <p14:sldId id="449"/>
            <p14:sldId id="450"/>
            <p14:sldId id="443"/>
            <p14:sldId id="452"/>
            <p14:sldId id="451"/>
            <p14:sldId id="454"/>
            <p14:sldId id="453"/>
            <p14:sldId id="455"/>
            <p14:sldId id="456"/>
            <p14:sldId id="457"/>
            <p14:sldId id="459"/>
            <p14:sldId id="458"/>
            <p14:sldId id="460"/>
            <p14:sldId id="461"/>
          </p14:sldIdLst>
        </p14:section>
        <p14:section name="3. Les bases de la cryptographie" id="{1C6E5B36-D30A-4D29-9AFB-5395C7E1B0EC}">
          <p14:sldIdLst>
            <p14:sldId id="405"/>
            <p14:sldId id="432"/>
            <p14:sldId id="434"/>
            <p14:sldId id="433"/>
            <p14:sldId id="435"/>
            <p14:sldId id="436"/>
            <p14:sldId id="437"/>
            <p14:sldId id="463"/>
            <p14:sldId id="462"/>
            <p14:sldId id="438"/>
            <p14:sldId id="464"/>
            <p14:sldId id="465"/>
            <p14:sldId id="466"/>
            <p14:sldId id="439"/>
            <p14:sldId id="468"/>
            <p14:sldId id="471"/>
            <p14:sldId id="473"/>
            <p14:sldId id="472"/>
            <p14:sldId id="474"/>
            <p14:sldId id="475"/>
            <p14:sldId id="476"/>
            <p14:sldId id="477"/>
            <p14:sldId id="478"/>
            <p14:sldId id="470"/>
            <p14:sldId id="480"/>
          </p14:sldIdLst>
        </p14:section>
        <p14:section name="4. La sécurité des applications web" id="{DD1BF7D9-8D8B-4FB3-9F55-A189C212BE41}">
          <p14:sldIdLst>
            <p14:sldId id="406"/>
            <p14:sldId id="440"/>
            <p14:sldId id="482"/>
            <p14:sldId id="481"/>
            <p14:sldId id="483"/>
            <p14:sldId id="486"/>
            <p14:sldId id="487"/>
            <p14:sldId id="488"/>
            <p14:sldId id="484"/>
            <p14:sldId id="489"/>
            <p14:sldId id="490"/>
            <p14:sldId id="492"/>
            <p14:sldId id="493"/>
          </p14:sldIdLst>
        </p14:section>
        <p14:section name="Fin" id="{7C944739-0359-4924-8BE6-0DB321A68929}">
          <p14:sldIdLst>
            <p14:sldId id="40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2B3C"/>
    <a:srgbClr val="943634"/>
    <a:srgbClr val="5F5F5F"/>
    <a:srgbClr val="752B29"/>
    <a:srgbClr val="FFFF66"/>
    <a:srgbClr val="FFFF99"/>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3" autoAdjust="0"/>
    <p:restoredTop sz="87330" autoAdjust="0"/>
  </p:normalViewPr>
  <p:slideViewPr>
    <p:cSldViewPr>
      <p:cViewPr varScale="1">
        <p:scale>
          <a:sx n="104" d="100"/>
          <a:sy n="104" d="100"/>
        </p:scale>
        <p:origin x="-70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260" d="100"/>
          <a:sy n="260" d="100"/>
        </p:scale>
        <p:origin x="-72" y="570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1ECBBEB-130E-4721-B6CF-E42BA531F737}" type="datetimeFigureOut">
              <a:rPr lang="fr-FR"/>
              <a:pPr>
                <a:defRPr/>
              </a:pPr>
              <a:t>09/11/2015</a:t>
            </a:fld>
            <a:endParaRPr lang="fr-FR"/>
          </a:p>
        </p:txBody>
      </p:sp>
      <p:sp>
        <p:nvSpPr>
          <p:cNvPr id="4" name="Espace réservé du pied de page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5" name="Espace réservé du numéro de diapositive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978EE3C-D3D8-41F2-BD55-54687F83FC7A}" type="slidenum">
              <a:rPr lang="fr-FR"/>
              <a:pPr>
                <a:defRPr/>
              </a:pPr>
              <a:t>‹N°›</a:t>
            </a:fld>
            <a:endParaRPr lang="fr-FR"/>
          </a:p>
        </p:txBody>
      </p:sp>
    </p:spTree>
    <p:extLst>
      <p:ext uri="{BB962C8B-B14F-4D97-AF65-F5344CB8AC3E}">
        <p14:creationId xmlns:p14="http://schemas.microsoft.com/office/powerpoint/2010/main" val="3068311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C529F3C-CF11-4BA1-9CC6-1AEFFA78263F}" type="datetimeFigureOut">
              <a:rPr lang="fr-FR"/>
              <a:pPr>
                <a:defRPr/>
              </a:pPr>
              <a:t>09/11/2015</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2B678C8-C3E0-4AFC-A2BB-1CFE65006EC4}" type="slidenum">
              <a:rPr lang="fr-FR"/>
              <a:pPr>
                <a:defRPr/>
              </a:pPr>
              <a:t>‹N°›</a:t>
            </a:fld>
            <a:endParaRPr lang="fr-FR"/>
          </a:p>
        </p:txBody>
      </p:sp>
    </p:spTree>
    <p:extLst>
      <p:ext uri="{BB962C8B-B14F-4D97-AF65-F5344CB8AC3E}">
        <p14:creationId xmlns:p14="http://schemas.microsoft.com/office/powerpoint/2010/main" val="20278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smtClean="0"/>
          </a:p>
        </p:txBody>
      </p:sp>
      <p:sp>
        <p:nvSpPr>
          <p:cNvPr id="76804" name="Espace réservé du numéro de diapositive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C9C4B16-6B73-4DC5-A130-18BCA28B7917}" type="slidenum">
              <a:rPr lang="fr-FR" altLang="fr-FR" smtClean="0"/>
              <a:pPr fontAlgn="base">
                <a:spcBef>
                  <a:spcPct val="0"/>
                </a:spcBef>
                <a:spcAft>
                  <a:spcPct val="0"/>
                </a:spcAft>
                <a:defRPr/>
              </a:pPr>
              <a:t>3</a:t>
            </a:fld>
            <a:endParaRPr lang="fr-FR" alt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64</a:t>
            </a:fld>
            <a:endParaRPr lang="fr-FR"/>
          </a:p>
        </p:txBody>
      </p:sp>
    </p:spTree>
    <p:extLst>
      <p:ext uri="{BB962C8B-B14F-4D97-AF65-F5344CB8AC3E}">
        <p14:creationId xmlns:p14="http://schemas.microsoft.com/office/powerpoint/2010/main" val="1059877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71</a:t>
            </a:fld>
            <a:endParaRPr lang="fr-FR"/>
          </a:p>
        </p:txBody>
      </p:sp>
    </p:spTree>
    <p:extLst>
      <p:ext uri="{BB962C8B-B14F-4D97-AF65-F5344CB8AC3E}">
        <p14:creationId xmlns:p14="http://schemas.microsoft.com/office/powerpoint/2010/main" val="1896663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73</a:t>
            </a:fld>
            <a:endParaRPr lang="fr-FR"/>
          </a:p>
        </p:txBody>
      </p:sp>
    </p:spTree>
    <p:extLst>
      <p:ext uri="{BB962C8B-B14F-4D97-AF65-F5344CB8AC3E}">
        <p14:creationId xmlns:p14="http://schemas.microsoft.com/office/powerpoint/2010/main" val="3180988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78</a:t>
            </a:fld>
            <a:endParaRPr lang="fr-FR"/>
          </a:p>
        </p:txBody>
      </p:sp>
    </p:spTree>
    <p:extLst>
      <p:ext uri="{BB962C8B-B14F-4D97-AF65-F5344CB8AC3E}">
        <p14:creationId xmlns:p14="http://schemas.microsoft.com/office/powerpoint/2010/main" val="416355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dirty="0" smtClean="0"/>
          </a:p>
        </p:txBody>
      </p:sp>
      <p:sp>
        <p:nvSpPr>
          <p:cNvPr id="77828" name="Espace réservé du numéro de diapositive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40F6267-2C15-423E-BB57-DD249BFA0F37}" type="slidenum">
              <a:rPr lang="fr-FR" altLang="fr-FR" smtClean="0"/>
              <a:pPr fontAlgn="base">
                <a:spcBef>
                  <a:spcPct val="0"/>
                </a:spcBef>
                <a:spcAft>
                  <a:spcPct val="0"/>
                </a:spcAft>
                <a:defRPr/>
              </a:pPr>
              <a:t>4</a:t>
            </a:fld>
            <a:endParaRPr lang="fr-FR" alt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réponse: </a:t>
            </a:r>
            <a:r>
              <a:rPr lang="fr-FR" dirty="0" err="1" smtClean="0"/>
              <a:t>CYBEREDU</a:t>
            </a:r>
            <a:endParaRPr lang="fr-FR" dirty="0" smtClean="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45</a:t>
            </a:fld>
            <a:endParaRPr lang="fr-FR"/>
          </a:p>
        </p:txBody>
      </p:sp>
    </p:spTree>
    <p:extLst>
      <p:ext uri="{BB962C8B-B14F-4D97-AF65-F5344CB8AC3E}">
        <p14:creationId xmlns:p14="http://schemas.microsoft.com/office/powerpoint/2010/main" val="2160438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46</a:t>
            </a:fld>
            <a:endParaRPr lang="fr-FR"/>
          </a:p>
        </p:txBody>
      </p:sp>
    </p:spTree>
    <p:extLst>
      <p:ext uri="{BB962C8B-B14F-4D97-AF65-F5344CB8AC3E}">
        <p14:creationId xmlns:p14="http://schemas.microsoft.com/office/powerpoint/2010/main" val="272103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48</a:t>
            </a:fld>
            <a:endParaRPr lang="fr-FR"/>
          </a:p>
        </p:txBody>
      </p:sp>
    </p:spTree>
    <p:extLst>
      <p:ext uri="{BB962C8B-B14F-4D97-AF65-F5344CB8AC3E}">
        <p14:creationId xmlns:p14="http://schemas.microsoft.com/office/powerpoint/2010/main" val="68728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49</a:t>
            </a:fld>
            <a:endParaRPr lang="fr-FR"/>
          </a:p>
        </p:txBody>
      </p:sp>
    </p:spTree>
    <p:extLst>
      <p:ext uri="{BB962C8B-B14F-4D97-AF65-F5344CB8AC3E}">
        <p14:creationId xmlns:p14="http://schemas.microsoft.com/office/powerpoint/2010/main" val="387327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55</a:t>
            </a:fld>
            <a:endParaRPr lang="fr-FR"/>
          </a:p>
        </p:txBody>
      </p:sp>
    </p:spTree>
    <p:extLst>
      <p:ext uri="{BB962C8B-B14F-4D97-AF65-F5344CB8AC3E}">
        <p14:creationId xmlns:p14="http://schemas.microsoft.com/office/powerpoint/2010/main" val="4203732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pratique,</a:t>
            </a:r>
            <a:r>
              <a:rPr lang="fr-FR" baseline="0" dirty="0" smtClean="0"/>
              <a:t> un certificat contient aussi des informations comme les usages de la clé publique, la date de validité, des informations concernant la révocation…</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59</a:t>
            </a:fld>
            <a:endParaRPr lang="fr-FR"/>
          </a:p>
        </p:txBody>
      </p:sp>
    </p:spTree>
    <p:extLst>
      <p:ext uri="{BB962C8B-B14F-4D97-AF65-F5344CB8AC3E}">
        <p14:creationId xmlns:p14="http://schemas.microsoft.com/office/powerpoint/2010/main" val="307995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60</a:t>
            </a:fld>
            <a:endParaRPr lang="fr-FR"/>
          </a:p>
        </p:txBody>
      </p:sp>
    </p:spTree>
    <p:extLst>
      <p:ext uri="{BB962C8B-B14F-4D97-AF65-F5344CB8AC3E}">
        <p14:creationId xmlns:p14="http://schemas.microsoft.com/office/powerpoint/2010/main" val="36841896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6" name="Rectangle 5"/>
          <p:cNvSpPr/>
          <p:nvPr userDrawn="1"/>
        </p:nvSpPr>
        <p:spPr>
          <a:xfrm>
            <a:off x="0" y="0"/>
            <a:ext cx="9144000" cy="4077072"/>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47564" y="1772816"/>
            <a:ext cx="7848872" cy="2016224"/>
          </a:xfrm>
        </p:spPr>
        <p:txBody>
          <a:bodyPr/>
          <a:lstStyle>
            <a:lvl1pPr algn="ctr">
              <a:defRPr sz="4000">
                <a:latin typeface="Arial" panose="020B0604020202020204" pitchFamily="34" charset="0"/>
                <a:cs typeface="Arial" panose="020B060402020202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575557" y="4221088"/>
            <a:ext cx="7992887" cy="763224"/>
          </a:xfrm>
        </p:spPr>
        <p:txBody>
          <a:bodyPr/>
          <a:lstStyle>
            <a:lvl1pPr marL="0" indent="0" algn="l">
              <a:buNone/>
              <a:defRPr>
                <a:solidFill>
                  <a:srgbClr val="5F5F5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Modifiez le style des sous-titres du masque</a:t>
            </a:r>
          </a:p>
        </p:txBody>
      </p:sp>
      <p:sp>
        <p:nvSpPr>
          <p:cNvPr id="16" name="Espace réservé de la date 2"/>
          <p:cNvSpPr>
            <a:spLocks noGrp="1"/>
          </p:cNvSpPr>
          <p:nvPr>
            <p:ph type="dt" sz="half" idx="10"/>
          </p:nvPr>
        </p:nvSpPr>
        <p:spPr>
          <a:xfrm>
            <a:off x="3613212" y="5085184"/>
            <a:ext cx="1917576" cy="365125"/>
          </a:xfrm>
          <a:prstGeom prst="rect">
            <a:avLst/>
          </a:prstGeom>
        </p:spPr>
        <p:txBody>
          <a:bodyPr/>
          <a:lstStyle>
            <a:lvl1pPr>
              <a:defRPr i="1">
                <a:solidFill>
                  <a:srgbClr val="5F5F5F"/>
                </a:solidFill>
                <a:latin typeface="Arial" panose="020B0604020202020204" pitchFamily="34" charset="0"/>
                <a:cs typeface="Arial" panose="020B0604020202020204" pitchFamily="34" charset="0"/>
              </a:defRPr>
            </a:lvl1pPr>
          </a:lstStyle>
          <a:p>
            <a:pPr>
              <a:defRPr/>
            </a:pPr>
            <a:fld id="{B4A6DEBB-3E13-4E84-9226-F1DBB75B686E}" type="datetime1">
              <a:rPr lang="fr-FR" smtClean="0"/>
              <a:t>09/11/2015</a:t>
            </a:fld>
            <a:endParaRPr lang="fr-FR" dirty="0"/>
          </a:p>
        </p:txBody>
      </p:sp>
      <p:sp>
        <p:nvSpPr>
          <p:cNvPr id="17" name="Rectangle 16"/>
          <p:cNvSpPr/>
          <p:nvPr userDrawn="1"/>
        </p:nvSpPr>
        <p:spPr>
          <a:xfrm>
            <a:off x="0" y="6593262"/>
            <a:ext cx="7164288"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intranet.fr\sgdsn\utilisateurs_mercure\bureaux\chavanne\logo_a_plat_CYBEREDU(300dpi).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51760" y="404664"/>
            <a:ext cx="3040480" cy="10158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Logo_INSARennes-developpe-quadri_RV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75417" y="5877942"/>
            <a:ext cx="10191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ag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50646" y="5763642"/>
            <a:ext cx="10858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Y:\SDE\CFSSI\Intégration SSI dans ESR\MARCHE_CYBEREDU\Archives\img\ueb.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5263" y="5735834"/>
            <a:ext cx="685800" cy="58578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Y:\SDE\CFSSI\Intégration SSI dans ESR\MARCHE_CYBEREDU\Archives\img\u-rennes1.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237115" y="5829167"/>
            <a:ext cx="987276" cy="33567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Y:\SDE\CFSSI\Intégration SSI dans ESR\MARCHE_CYBEREDU\Archives\img\ubo.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580443" y="5706112"/>
            <a:ext cx="786382" cy="52425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Y:\SDE\CFSSI\Intégration SSI dans ESR\MARCHE_CYBEREDU\Archives\img\ubs.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722877" y="5627701"/>
            <a:ext cx="485800" cy="68107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Y:\SDE\CFSSI\Intégration SSI dans ESR\MARCHE_CYBEREDU\Archives\img\telecom_bretagne.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64729" y="5664937"/>
            <a:ext cx="649694" cy="64969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7" descr="Y:\SDE\CFSSI\Intégration SSI dans ESR\MARCHE_CYBEREDU\Archives\img\ens.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5570475" y="5665423"/>
            <a:ext cx="648890" cy="605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078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19" name="Espace réservé de la date 18"/>
          <p:cNvSpPr>
            <a:spLocks noGrp="1"/>
          </p:cNvSpPr>
          <p:nvPr>
            <p:ph type="dt" sz="half" idx="11"/>
          </p:nvPr>
        </p:nvSpPr>
        <p:spPr/>
        <p:txBody>
          <a:bodyPr/>
          <a:lstStyle/>
          <a:p>
            <a:pPr>
              <a:defRPr/>
            </a:pPr>
            <a:fld id="{0A9BB7D2-BAEC-42C3-9824-31AD995652F0}" type="datetime1">
              <a:rPr lang="fr-FR" smtClean="0"/>
              <a:t>09/11/2015</a:t>
            </a:fld>
            <a:endParaRPr lang="fr-FR" dirty="0"/>
          </a:p>
        </p:txBody>
      </p:sp>
      <p:sp>
        <p:nvSpPr>
          <p:cNvPr id="20" name="Espace réservé du pied de page 19"/>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21" name="Espace réservé du numéro de diapositive 20"/>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4806552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a:defRPr/>
            </a:pPr>
            <a:fld id="{CD0DB983-DB3C-4F2D-A531-DACC7843737B}" type="datetime1">
              <a:rPr lang="fr-FR" smtClean="0"/>
              <a:t>09/11/2015</a:t>
            </a:fld>
            <a:endParaRPr lang="fr-FR" dirty="0"/>
          </a:p>
        </p:txBody>
      </p:sp>
      <p:sp>
        <p:nvSpPr>
          <p:cNvPr id="4" name="Espace réservé du pied de page 3"/>
          <p:cNvSpPr>
            <a:spLocks noGrp="1"/>
          </p:cNvSpPr>
          <p:nvPr>
            <p:ph type="ftr" sz="quarter" idx="11"/>
          </p:nvPr>
        </p:nvSpPr>
        <p:spPr/>
        <p:txBody>
          <a:bodyPr/>
          <a:lstStyle/>
          <a:p>
            <a:pPr>
              <a:defRPr/>
            </a:pPr>
            <a:r>
              <a:rPr lang="fr-FR" smtClean="0"/>
              <a:t>Sensibilisation et initiation à la cybersécurité</a:t>
            </a:r>
            <a:endParaRPr lang="fr-FR" dirty="0"/>
          </a:p>
        </p:txBody>
      </p:sp>
      <p:sp>
        <p:nvSpPr>
          <p:cNvPr id="5" name="Espace réservé du numéro de diapositive 4"/>
          <p:cNvSpPr>
            <a:spLocks noGrp="1"/>
          </p:cNvSpPr>
          <p:nvPr>
            <p:ph type="sldNum" sz="quarter" idx="12"/>
          </p:nvPr>
        </p:nvSpPr>
        <p:spPr/>
        <p:txBody>
          <a:bodyPr/>
          <a:lstStyle/>
          <a:p>
            <a:pPr>
              <a:defRPr/>
            </a:pPr>
            <a:fld id="{DAC45385-D604-40AE-9F53-03BDB8FC03CC}" type="slidenum">
              <a:rPr lang="fr-FR" smtClean="0"/>
              <a:pPr>
                <a:defRPr/>
              </a:pPr>
              <a:t>‹N°›</a:t>
            </a:fld>
            <a:endParaRPr lang="fr-FR" dirty="0"/>
          </a:p>
        </p:txBody>
      </p:sp>
      <p:sp>
        <p:nvSpPr>
          <p:cNvPr id="6" name="Rectangle 5"/>
          <p:cNvSpPr/>
          <p:nvPr userDrawn="1"/>
        </p:nvSpPr>
        <p:spPr>
          <a:xfrm>
            <a:off x="0" y="1894545"/>
            <a:ext cx="9144000" cy="1584176"/>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2060848"/>
            <a:ext cx="8229600" cy="1296144"/>
          </a:xfrm>
        </p:spPr>
        <p:txBody>
          <a:bodyPr/>
          <a:lstStyle>
            <a:lvl1pPr algn="ctr">
              <a:defRPr sz="3600"/>
            </a:lvl1pPr>
          </a:lstStyle>
          <a:p>
            <a:r>
              <a:rPr lang="fr-FR" dirty="0" smtClean="0"/>
              <a:t>Modifiez le style du titre</a:t>
            </a:r>
            <a:endParaRPr lang="fr-FR" dirty="0"/>
          </a:p>
        </p:txBody>
      </p:sp>
      <p:sp>
        <p:nvSpPr>
          <p:cNvPr id="10" name="Rectangle 9"/>
          <p:cNvSpPr/>
          <p:nvPr userDrawn="1"/>
        </p:nvSpPr>
        <p:spPr>
          <a:xfrm>
            <a:off x="0" y="-4152"/>
            <a:ext cx="9144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18" descr="logo_cybereduv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434" y="462798"/>
            <a:ext cx="2927132" cy="94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texte 13"/>
          <p:cNvSpPr>
            <a:spLocks noGrp="1"/>
          </p:cNvSpPr>
          <p:nvPr>
            <p:ph type="body" sz="quarter" idx="13"/>
          </p:nvPr>
        </p:nvSpPr>
        <p:spPr>
          <a:xfrm>
            <a:off x="468313" y="3716338"/>
            <a:ext cx="8207375" cy="1368425"/>
          </a:xfrm>
        </p:spPr>
        <p:txBody>
          <a:bodyPr/>
          <a:lstStyle>
            <a:lvl1pPr marL="0" indent="0" algn="ctr">
              <a:buNone/>
              <a:defRPr sz="2400">
                <a:solidFill>
                  <a:srgbClr val="5F5F5F"/>
                </a:solidFill>
              </a:defRPr>
            </a:lvl1pPr>
          </a:lstStyle>
          <a:p>
            <a:pPr lvl="0"/>
            <a:r>
              <a:rPr lang="fr-FR" dirty="0" smtClean="0"/>
              <a:t>Modifiez les styles du texte du masque</a:t>
            </a:r>
          </a:p>
        </p:txBody>
      </p:sp>
    </p:spTree>
    <p:extLst>
      <p:ext uri="{BB962C8B-B14F-4D97-AF65-F5344CB8AC3E}">
        <p14:creationId xmlns:p14="http://schemas.microsoft.com/office/powerpoint/2010/main" val="5796980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4" name="ZoneTexte 3"/>
          <p:cNvSpPr txBox="1">
            <a:spLocks noChangeArrowheads="1"/>
          </p:cNvSpPr>
          <p:nvPr userDrawn="1"/>
        </p:nvSpPr>
        <p:spPr bwMode="auto">
          <a:xfrm>
            <a:off x="8675688" y="6524625"/>
            <a:ext cx="4206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fld id="{EF940623-6C50-4B87-9209-F5B47B5DFC3A}" type="slidenum">
              <a:rPr lang="fr-FR" altLang="fr-FR" sz="1100" smtClean="0"/>
              <a:pPr>
                <a:defRPr/>
              </a:pPr>
              <a:t>‹N°›</a:t>
            </a:fld>
            <a:endParaRPr lang="fr-FR" altLang="fr-FR" sz="1100" smtClean="0"/>
          </a:p>
        </p:txBody>
      </p:sp>
      <p:sp>
        <p:nvSpPr>
          <p:cNvPr id="2" name="Titre 1"/>
          <p:cNvSpPr>
            <a:spLocks noGrp="1"/>
          </p:cNvSpPr>
          <p:nvPr>
            <p:ph type="title"/>
          </p:nvPr>
        </p:nvSpPr>
        <p:spPr/>
        <p:txBody>
          <a:bodyPr/>
          <a:lstStyle>
            <a:lvl1pPr algn="l">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0343C9FF-DA90-4FF6-85BE-F1DB4755C8AB}" type="datetime1">
              <a:rPr lang="fr-FR" smtClean="0"/>
              <a:t>09/11/2015</a:t>
            </a:fld>
            <a:endParaRPr lang="fr-FR" dirty="0"/>
          </a:p>
        </p:txBody>
      </p:sp>
      <p:sp>
        <p:nvSpPr>
          <p:cNvPr id="8" name="Espace réservé du pied de page 4"/>
          <p:cNvSpPr>
            <a:spLocks noGrp="1"/>
          </p:cNvSpPr>
          <p:nvPr>
            <p:ph type="ftr" sz="quarter" idx="11"/>
          </p:nvPr>
        </p:nvSpPr>
        <p:spPr/>
        <p:txBody>
          <a:bodyPr/>
          <a:lstStyle>
            <a:lvl1pPr>
              <a:defRPr/>
            </a:lvl1pPr>
          </a:lstStyle>
          <a:p>
            <a:pPr>
              <a:defRPr/>
            </a:pPr>
            <a:r>
              <a:rPr lang="fr-FR" smtClean="0"/>
              <a:t>Sensibilisation et initiation à la cybersécurité</a:t>
            </a:r>
            <a:endParaRPr lang="fr-FR"/>
          </a:p>
        </p:txBody>
      </p:sp>
    </p:spTree>
    <p:extLst>
      <p:ext uri="{BB962C8B-B14F-4D97-AF65-F5344CB8AC3E}">
        <p14:creationId xmlns:p14="http://schemas.microsoft.com/office/powerpoint/2010/main" val="347741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merci">
    <p:spTree>
      <p:nvGrpSpPr>
        <p:cNvPr id="1" name=""/>
        <p:cNvGrpSpPr/>
        <p:nvPr/>
      </p:nvGrpSpPr>
      <p:grpSpPr>
        <a:xfrm>
          <a:off x="0" y="0"/>
          <a:ext cx="0" cy="0"/>
          <a:chOff x="0" y="0"/>
          <a:chExt cx="0" cy="0"/>
        </a:xfrm>
      </p:grpSpPr>
      <p:sp>
        <p:nvSpPr>
          <p:cNvPr id="2" name="Titre 1"/>
          <p:cNvSpPr>
            <a:spLocks noGrp="1"/>
          </p:cNvSpPr>
          <p:nvPr>
            <p:ph type="title"/>
          </p:nvPr>
        </p:nvSpPr>
        <p:spPr>
          <a:xfrm>
            <a:off x="1049128" y="2565400"/>
            <a:ext cx="7051885" cy="982800"/>
          </a:xfrm>
        </p:spPr>
        <p:txBody>
          <a:bodyPr/>
          <a:lstStyle>
            <a:lvl1pPr algn="l">
              <a:defRPr sz="6600">
                <a:latin typeface="Helvetica 35 Thin" pitchFamily="34" charset="0"/>
              </a:defRPr>
            </a:lvl1pPr>
          </a:lstStyle>
          <a:p>
            <a:r>
              <a:rPr lang="fr-FR" smtClean="0"/>
              <a:t>Modifiez le style du titre</a:t>
            </a:r>
            <a:endParaRPr lang="fr-FR" dirty="0"/>
          </a:p>
        </p:txBody>
      </p:sp>
    </p:spTree>
    <p:extLst>
      <p:ext uri="{BB962C8B-B14F-4D97-AF65-F5344CB8AC3E}">
        <p14:creationId xmlns:p14="http://schemas.microsoft.com/office/powerpoint/2010/main" val="2171797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980728"/>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6" name="Espace réservé du titre 1"/>
          <p:cNvSpPr>
            <a:spLocks noGrp="1"/>
          </p:cNvSpPr>
          <p:nvPr>
            <p:ph type="title"/>
          </p:nvPr>
        </p:nvSpPr>
        <p:spPr bwMode="auto">
          <a:xfrm>
            <a:off x="457200" y="9220"/>
            <a:ext cx="8229600" cy="97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smtClean="0"/>
              <a:t>Modifiez le style du titre</a:t>
            </a:r>
          </a:p>
        </p:txBody>
      </p:sp>
      <p:sp>
        <p:nvSpPr>
          <p:cNvPr id="1027" name="Espace réservé du texte 2"/>
          <p:cNvSpPr>
            <a:spLocks noGrp="1"/>
          </p:cNvSpPr>
          <p:nvPr>
            <p:ph type="body" idx="1"/>
          </p:nvPr>
        </p:nvSpPr>
        <p:spPr bwMode="auto">
          <a:xfrm>
            <a:off x="457200" y="1700808"/>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14" name="Rectangle 13"/>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e la date 3"/>
          <p:cNvSpPr>
            <a:spLocks noGrp="1"/>
          </p:cNvSpPr>
          <p:nvPr>
            <p:ph type="dt" sz="half" idx="2"/>
          </p:nvPr>
        </p:nvSpPr>
        <p:spPr>
          <a:xfrm>
            <a:off x="3419872" y="6448752"/>
            <a:ext cx="1008112" cy="365125"/>
          </a:xfrm>
          <a:prstGeom prst="rect">
            <a:avLst/>
          </a:prstGeom>
        </p:spPr>
        <p:txBody>
          <a:bodyPr anchor="ctr"/>
          <a:lstStyle>
            <a:lvl1pPr algn="ctr">
              <a:defRPr sz="1050">
                <a:latin typeface="Arial" panose="020B0604020202020204" pitchFamily="34" charset="0"/>
                <a:cs typeface="Arial" panose="020B0604020202020204" pitchFamily="34" charset="0"/>
              </a:defRPr>
            </a:lvl1pPr>
          </a:lstStyle>
          <a:p>
            <a:pPr>
              <a:defRPr/>
            </a:pPr>
            <a:fld id="{D3C2C5EA-A4BD-4D55-B534-B7F5D3FC84C7}" type="datetime1">
              <a:rPr lang="fr-FR" smtClean="0"/>
              <a:t>09/11/2015</a:t>
            </a:fld>
            <a:endParaRPr lang="fr-FR" dirty="0"/>
          </a:p>
        </p:txBody>
      </p:sp>
      <p:sp>
        <p:nvSpPr>
          <p:cNvPr id="16" name="Espace réservé du pied de page 4"/>
          <p:cNvSpPr>
            <a:spLocks noGrp="1"/>
          </p:cNvSpPr>
          <p:nvPr>
            <p:ph type="ftr" sz="quarter" idx="3"/>
          </p:nvPr>
        </p:nvSpPr>
        <p:spPr>
          <a:xfrm>
            <a:off x="4499992" y="6448752"/>
            <a:ext cx="3031976" cy="36512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a:defRPr/>
            </a:pPr>
            <a:r>
              <a:rPr lang="fr-FR" dirty="0" smtClean="0"/>
              <a:t>Sensibilisation et initiation à la cybersécurité</a:t>
            </a:r>
            <a:endParaRPr lang="fr-FR" dirty="0"/>
          </a:p>
        </p:txBody>
      </p:sp>
      <p:sp>
        <p:nvSpPr>
          <p:cNvPr id="17" name="Espace réservé du numéro de diapositive 5"/>
          <p:cNvSpPr>
            <a:spLocks noGrp="1"/>
          </p:cNvSpPr>
          <p:nvPr>
            <p:ph type="sldNum" sz="quarter" idx="4"/>
          </p:nvPr>
        </p:nvSpPr>
        <p:spPr>
          <a:xfrm>
            <a:off x="8676456" y="6448752"/>
            <a:ext cx="432048" cy="36512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a:defRPr/>
            </a:pPr>
            <a:fld id="{DAC45385-D604-40AE-9F53-03BDB8FC03CC}" type="slidenum">
              <a:rPr lang="fr-FR" smtClean="0"/>
              <a:pPr>
                <a:defRPr/>
              </a:pPr>
              <a:t>‹N°›</a:t>
            </a:fld>
            <a:endParaRPr lang="fr-FR" dirty="0"/>
          </a:p>
        </p:txBody>
      </p:sp>
      <p:pic>
        <p:nvPicPr>
          <p:cNvPr id="18" name="Picture 18" descr="logo_cybereduv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6" r:id="rId1"/>
    <p:sldLayoutId id="2147483865" r:id="rId2"/>
    <p:sldLayoutId id="2147483869" r:id="rId3"/>
    <p:sldLayoutId id="2147483870" r:id="rId4"/>
    <p:sldLayoutId id="2147483871" r:id="rId5"/>
  </p:sldLayoutIdLst>
  <p:timing>
    <p:tnLst>
      <p:par>
        <p:cTn id="1" dur="indefinite" restart="never" nodeType="tmRoot"/>
      </p:par>
    </p:tnLst>
  </p:timing>
  <p:hf hdr="0"/>
  <p:txStyles>
    <p:titleStyle>
      <a:lvl1pPr algn="l" rtl="0" eaLnBrk="0" fontAlgn="base" hangingPunct="0">
        <a:spcBef>
          <a:spcPct val="0"/>
        </a:spcBef>
        <a:spcAft>
          <a:spcPct val="0"/>
        </a:spcAft>
        <a:defRPr sz="2800" b="1" kern="1200">
          <a:solidFill>
            <a:schemeClr val="bg1">
              <a:lumMod val="95000"/>
            </a:schemeClr>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18.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55.wmf"/><Relationship Id="rId2"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8.png"/><Relationship Id="rId2"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4.xml"/><Relationship Id="rId4" Type="http://schemas.openxmlformats.org/officeDocument/2006/relationships/image" Target="../media/image62.jpe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66.png"/><Relationship Id="rId2"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9.png"/><Relationship Id="rId7"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4.xml"/><Relationship Id="rId6" Type="http://schemas.openxmlformats.org/officeDocument/2006/relationships/image" Target="../media/image67.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5.wmf"/></Relationships>
</file>

<file path=ppt/slides/_rels/slide5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67.png"/><Relationship Id="rId7" Type="http://schemas.openxmlformats.org/officeDocument/2006/relationships/image" Target="../media/image29.png"/><Relationship Id="rId2" Type="http://schemas.openxmlformats.org/officeDocument/2006/relationships/image" Target="../media/image68.png"/><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3.png"/><Relationship Id="rId4" Type="http://schemas.openxmlformats.org/officeDocument/2006/relationships/image" Target="../media/image65.png"/><Relationship Id="rId9" Type="http://schemas.openxmlformats.org/officeDocument/2006/relationships/image" Target="../media/image55.wmf"/></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5.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64.png"/><Relationship Id="rId4" Type="http://schemas.openxmlformats.org/officeDocument/2006/relationships/image" Target="../media/image7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19.png"/><Relationship Id="rId7" Type="http://schemas.openxmlformats.org/officeDocument/2006/relationships/image" Target="../media/image74.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64.png"/><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76.png"/><Relationship Id="rId5" Type="http://schemas.openxmlformats.org/officeDocument/2006/relationships/image" Target="../media/image19.png"/><Relationship Id="rId4" Type="http://schemas.openxmlformats.org/officeDocument/2006/relationships/image" Target="../media/image7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7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77.png"/><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2" name="Rectangle 10"/>
          <p:cNvSpPr>
            <a:spLocks noChangeArrowheads="1"/>
          </p:cNvSpPr>
          <p:nvPr/>
        </p:nvSpPr>
        <p:spPr bwMode="auto">
          <a:xfrm>
            <a:off x="0" y="523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3" name="Rectangle 11"/>
          <p:cNvSpPr>
            <a:spLocks noChangeArrowheads="1"/>
          </p:cNvSpPr>
          <p:nvPr/>
        </p:nvSpPr>
        <p:spPr bwMode="auto">
          <a:xfrm>
            <a:off x="0" y="847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4" name="Rectangle 12"/>
          <p:cNvSpPr>
            <a:spLocks noChangeArrowheads="1"/>
          </p:cNvSpPr>
          <p:nvPr/>
        </p:nvSpPr>
        <p:spPr bwMode="auto">
          <a:xfrm>
            <a:off x="0"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5" name="Rectangle 13"/>
          <p:cNvSpPr>
            <a:spLocks noChangeArrowheads="1"/>
          </p:cNvSpPr>
          <p:nvPr/>
        </p:nvSpPr>
        <p:spPr bwMode="auto">
          <a:xfrm>
            <a:off x="0" y="1990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6" name="Rectangle 14"/>
          <p:cNvSpPr>
            <a:spLocks noChangeArrowheads="1"/>
          </p:cNvSpPr>
          <p:nvPr/>
        </p:nvSpPr>
        <p:spPr bwMode="auto">
          <a:xfrm>
            <a:off x="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7" name="Rectangle 15"/>
          <p:cNvSpPr>
            <a:spLocks noChangeArrowheads="1"/>
          </p:cNvSpPr>
          <p:nvPr/>
        </p:nvSpPr>
        <p:spPr bwMode="auto">
          <a:xfrm>
            <a:off x="0" y="3057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8" name="Rectangle 16"/>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000">
                <a:latin typeface="Arial" charset="0"/>
                <a:ea typeface="Times New Roman" pitchFamily="18" charset="0"/>
              </a:rPr>
              <a:t> </a:t>
            </a:r>
            <a:endParaRPr lang="fr-FR" altLang="fr-FR" sz="1800">
              <a:latin typeface="Arial" charset="0"/>
              <a:ea typeface="Times New Roman" pitchFamily="18" charset="0"/>
            </a:endParaRPr>
          </a:p>
        </p:txBody>
      </p:sp>
      <p:sp>
        <p:nvSpPr>
          <p:cNvPr id="15379" name="Rectangle 17"/>
          <p:cNvSpPr>
            <a:spLocks noChangeArrowheads="1"/>
          </p:cNvSpPr>
          <p:nvPr/>
        </p:nvSpPr>
        <p:spPr bwMode="auto">
          <a:xfrm>
            <a:off x="0" y="3762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800">
                <a:latin typeface="Arial" charset="0"/>
              </a:rPr>
              <a:t> </a:t>
            </a:r>
            <a:endParaRPr lang="fr-FR" altLang="fr-FR" sz="1800">
              <a:latin typeface="Arial" charset="0"/>
            </a:endParaRPr>
          </a:p>
        </p:txBody>
      </p:sp>
      <p:sp>
        <p:nvSpPr>
          <p:cNvPr id="3" name="Titre 2"/>
          <p:cNvSpPr>
            <a:spLocks noGrp="1"/>
          </p:cNvSpPr>
          <p:nvPr>
            <p:ph type="ctrTitle"/>
          </p:nvPr>
        </p:nvSpPr>
        <p:spPr/>
        <p:txBody>
          <a:bodyPr/>
          <a:lstStyle/>
          <a:p>
            <a:r>
              <a:rPr lang="fr-FR" dirty="0" smtClean="0"/>
              <a:t>Sensibilisation et initiation à la cybersécurité</a:t>
            </a:r>
            <a:endParaRPr lang="fr-FR" dirty="0"/>
          </a:p>
        </p:txBody>
      </p:sp>
      <p:sp>
        <p:nvSpPr>
          <p:cNvPr id="5" name="Sous-titre 4"/>
          <p:cNvSpPr>
            <a:spLocks noGrp="1"/>
          </p:cNvSpPr>
          <p:nvPr>
            <p:ph type="subTitle" idx="1"/>
          </p:nvPr>
        </p:nvSpPr>
        <p:spPr/>
        <p:txBody>
          <a:bodyPr/>
          <a:lstStyle/>
          <a:p>
            <a:r>
              <a:rPr lang="fr-FR" dirty="0" smtClean="0"/>
              <a:t>Module 3 : les </a:t>
            </a:r>
            <a:r>
              <a:rPr lang="fr-FR" dirty="0"/>
              <a:t>aspects réseau et applicatifs</a:t>
            </a:r>
          </a:p>
          <a:p>
            <a:endParaRPr lang="fr-FR" dirty="0"/>
          </a:p>
        </p:txBody>
      </p:sp>
      <p:sp>
        <p:nvSpPr>
          <p:cNvPr id="8" name="Espace réservé de la date 7"/>
          <p:cNvSpPr>
            <a:spLocks noGrp="1"/>
          </p:cNvSpPr>
          <p:nvPr>
            <p:ph type="dt" sz="half" idx="10"/>
          </p:nvPr>
        </p:nvSpPr>
        <p:spPr/>
        <p:txBody>
          <a:bodyPr/>
          <a:lstStyle/>
          <a:p>
            <a:pPr>
              <a:defRPr/>
            </a:pPr>
            <a:fld id="{C9D856DF-005E-406D-9B24-013B5BC0E15A}" type="datetime1">
              <a:rPr lang="fr-FR" smtClean="0"/>
              <a:t>09/11/2015</a:t>
            </a:fld>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3" name="Espace réservé du contenu 2"/>
          <p:cNvSpPr>
            <a:spLocks noGrp="1"/>
          </p:cNvSpPr>
          <p:nvPr>
            <p:ph idx="1"/>
          </p:nvPr>
        </p:nvSpPr>
        <p:spPr/>
        <p:txBody>
          <a:bodyPr/>
          <a:lstStyle/>
          <a:p>
            <a:pPr marL="0" indent="0" algn="just">
              <a:buNone/>
            </a:pPr>
            <a:r>
              <a:rPr lang="fr-FR" sz="2000" dirty="0"/>
              <a:t>Ainsi, il est nécessaire de </a:t>
            </a:r>
            <a:r>
              <a:rPr lang="fr-FR" sz="2000" b="1" dirty="0">
                <a:solidFill>
                  <a:srgbClr val="943634"/>
                </a:solidFill>
              </a:rPr>
              <a:t>mettre en œuvre des mécanismes de sécurité complémentaires</a:t>
            </a:r>
            <a:r>
              <a:rPr lang="fr-FR" sz="2000" dirty="0"/>
              <a:t> afin de réduire et maitriser les risques émanant des protocoles historiques régissant les réseaux.</a:t>
            </a:r>
          </a:p>
          <a:p>
            <a:pPr marL="0" indent="0" algn="just">
              <a:buNone/>
            </a:pPr>
            <a:endParaRPr lang="fr-FR" sz="2000" dirty="0"/>
          </a:p>
          <a:p>
            <a:pPr marL="0" indent="0" algn="just">
              <a:buNone/>
            </a:pPr>
            <a:r>
              <a:rPr lang="fr-FR" sz="2000" dirty="0"/>
              <a:t>Exemple de </a:t>
            </a:r>
            <a:r>
              <a:rPr lang="fr-FR" sz="2000" dirty="0" smtClean="0"/>
              <a:t>mécanismes :</a:t>
            </a:r>
            <a:endParaRPr lang="fr-FR" sz="2000" dirty="0"/>
          </a:p>
          <a:p>
            <a:pPr algn="just"/>
            <a:r>
              <a:rPr lang="fr-FR" sz="1600" dirty="0"/>
              <a:t>Chiffrement des </a:t>
            </a:r>
            <a:r>
              <a:rPr lang="fr-FR" sz="1600" dirty="0" smtClean="0"/>
              <a:t>communications ;</a:t>
            </a:r>
            <a:endParaRPr lang="fr-FR" sz="1600" dirty="0"/>
          </a:p>
          <a:p>
            <a:pPr algn="just"/>
            <a:r>
              <a:rPr lang="fr-FR" sz="1600" dirty="0"/>
              <a:t>Authentification des </a:t>
            </a:r>
            <a:r>
              <a:rPr lang="fr-FR" sz="1600" dirty="0" smtClean="0"/>
              <a:t>entités ;</a:t>
            </a:r>
            <a:endParaRPr lang="fr-FR" sz="1600" dirty="0"/>
          </a:p>
          <a:p>
            <a:pPr algn="just"/>
            <a:r>
              <a:rPr lang="fr-FR" sz="1600" dirty="0"/>
              <a:t>Cloisonnement </a:t>
            </a:r>
            <a:r>
              <a:rPr lang="fr-FR" sz="1600" dirty="0" smtClean="0"/>
              <a:t>réseau ;</a:t>
            </a:r>
            <a:endParaRPr lang="fr-FR" sz="1600" dirty="0"/>
          </a:p>
          <a:p>
            <a:pPr algn="just"/>
            <a:r>
              <a:rPr lang="fr-FR" sz="1600" dirty="0" smtClean="0"/>
              <a:t>Filtrage ;</a:t>
            </a:r>
            <a:endParaRPr lang="fr-FR" sz="1600" dirty="0"/>
          </a:p>
          <a:p>
            <a:pPr algn="just"/>
            <a:r>
              <a:rPr lang="fr-FR" sz="1600" dirty="0"/>
              <a:t>Dimensionnement adapté des </a:t>
            </a:r>
            <a:r>
              <a:rPr lang="fr-FR" sz="1600" dirty="0" smtClean="0"/>
              <a:t>infrastructures ;</a:t>
            </a:r>
            <a:endParaRPr lang="fr-FR" sz="1600" dirty="0"/>
          </a:p>
          <a:p>
            <a:pPr algn="just"/>
            <a:r>
              <a:rPr lang="fr-FR" sz="1600" dirty="0"/>
              <a:t>Règles de renforcement des configurations des </a:t>
            </a:r>
            <a:r>
              <a:rPr lang="fr-FR" sz="1600" dirty="0" smtClean="0"/>
              <a:t>équipements ;</a:t>
            </a:r>
            <a:endParaRPr lang="fr-FR" sz="1600" dirty="0"/>
          </a:p>
          <a:p>
            <a:pPr algn="just"/>
            <a:r>
              <a:rPr lang="fr-FR" sz="1600" dirty="0"/>
              <a:t>Supervision des </a:t>
            </a:r>
            <a:r>
              <a:rPr lang="fr-FR" sz="1600" dirty="0" smtClean="0"/>
              <a:t>équipements ;</a:t>
            </a:r>
            <a:endParaRPr lang="fr-FR" sz="1600" dirty="0"/>
          </a:p>
          <a:p>
            <a:pPr algn="just"/>
            <a:r>
              <a:rPr lang="fr-FR" sz="1600" dirty="0"/>
              <a:t>etc.</a:t>
            </a:r>
          </a:p>
          <a:p>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algn="just"/>
            <a:r>
              <a:rPr lang="fr-FR" dirty="0"/>
              <a:t>e</a:t>
            </a:r>
            <a:r>
              <a:rPr lang="fr-FR" dirty="0" smtClean="0"/>
              <a:t>. Sécurisation du protocole IP</a:t>
            </a:r>
            <a:endParaRPr lang="fr-FR" dirty="0"/>
          </a:p>
        </p:txBody>
      </p:sp>
    </p:spTree>
    <p:extLst>
      <p:ext uri="{BB962C8B-B14F-4D97-AF65-F5344CB8AC3E}">
        <p14:creationId xmlns:p14="http://schemas.microsoft.com/office/powerpoint/2010/main" val="185228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58BCEC46-A2BD-4C63-8302-FE4B3DCC7CC8}"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r>
              <a:rPr lang="fr-FR" smtClean="0"/>
              <a:t>Sensibilisation et initiation à la cybersécurité</a:t>
            </a:r>
            <a:endParaRPr lang="fr-FR" dirty="0"/>
          </a:p>
        </p:txBody>
      </p:sp>
      <p:sp>
        <p:nvSpPr>
          <p:cNvPr id="6" name="Espace réservé du numéro de diapositive 5"/>
          <p:cNvSpPr>
            <a:spLocks noGrp="1"/>
          </p:cNvSpPr>
          <p:nvPr>
            <p:ph type="sldNum" sz="quarter" idx="12"/>
          </p:nvPr>
        </p:nvSpPr>
        <p:spPr/>
        <p:txBody>
          <a:bodyPr/>
          <a:lstStyle/>
          <a:p>
            <a:fld id="{DAC45385-D604-40AE-9F53-03BDB8FC03CC}" type="slidenum">
              <a:rPr lang="fr-FR" smtClean="0"/>
              <a:pPr/>
              <a:t>11</a:t>
            </a:fld>
            <a:endParaRPr lang="fr-FR" dirty="0"/>
          </a:p>
        </p:txBody>
      </p:sp>
      <p:sp>
        <p:nvSpPr>
          <p:cNvPr id="8" name="Titre 7"/>
          <p:cNvSpPr>
            <a:spLocks noGrp="1"/>
          </p:cNvSpPr>
          <p:nvPr>
            <p:ph type="title"/>
          </p:nvPr>
        </p:nvSpPr>
        <p:spPr/>
        <p:txBody>
          <a:bodyPr/>
          <a:lstStyle/>
          <a:p>
            <a:r>
              <a:rPr lang="fr-FR" dirty="0" smtClean="0"/>
              <a:t>2. Sécurisation </a:t>
            </a:r>
            <a:r>
              <a:rPr lang="fr-FR" dirty="0"/>
              <a:t>d’un </a:t>
            </a:r>
            <a:r>
              <a:rPr lang="fr-FR" dirty="0" smtClean="0"/>
              <a:t>réseau</a:t>
            </a:r>
            <a:endParaRPr lang="fr-FR" dirty="0"/>
          </a:p>
        </p:txBody>
      </p:sp>
      <p:sp>
        <p:nvSpPr>
          <p:cNvPr id="13" name="Espace réservé du texte 12"/>
          <p:cNvSpPr>
            <a:spLocks noGrp="1"/>
          </p:cNvSpPr>
          <p:nvPr>
            <p:ph type="body" sz="quarter" idx="13"/>
          </p:nvPr>
        </p:nvSpPr>
        <p:spPr>
          <a:xfrm>
            <a:off x="468313" y="3716338"/>
            <a:ext cx="8207375" cy="2376958"/>
          </a:xfrm>
        </p:spPr>
        <p:txBody>
          <a:bodyPr/>
          <a:lstStyle/>
          <a:p>
            <a:pPr marL="457200" indent="-457200" algn="l">
              <a:buFont typeface="+mj-lt"/>
              <a:buAutoNum type="alphaLcParenR"/>
            </a:pPr>
            <a:r>
              <a:rPr lang="fr-FR" sz="2000" dirty="0" smtClean="0"/>
              <a:t>Pare-feu</a:t>
            </a:r>
          </a:p>
          <a:p>
            <a:pPr marL="457200" indent="-457200" algn="l">
              <a:buFont typeface="+mj-lt"/>
              <a:buAutoNum type="alphaLcParenR"/>
            </a:pPr>
            <a:r>
              <a:rPr lang="fr-FR" sz="2000" dirty="0" smtClean="0"/>
              <a:t>Répartiteur de charge</a:t>
            </a:r>
          </a:p>
          <a:p>
            <a:pPr marL="457200" indent="-457200" algn="l">
              <a:buFont typeface="+mj-lt"/>
              <a:buAutoNum type="alphaLcParenR"/>
            </a:pPr>
            <a:r>
              <a:rPr lang="fr-FR" sz="2000" dirty="0" smtClean="0"/>
              <a:t>Anti-virus</a:t>
            </a:r>
          </a:p>
          <a:p>
            <a:pPr marL="457200" indent="-457200" algn="l">
              <a:buFont typeface="+mj-lt"/>
              <a:buAutoNum type="alphaLcParenR"/>
            </a:pPr>
            <a:r>
              <a:rPr lang="fr-FR" sz="2000" dirty="0" err="1" smtClean="0"/>
              <a:t>IDS</a:t>
            </a:r>
            <a:r>
              <a:rPr lang="fr-FR" sz="2000" dirty="0" smtClean="0"/>
              <a:t> et </a:t>
            </a:r>
            <a:r>
              <a:rPr lang="fr-FR" sz="2000" dirty="0" err="1" smtClean="0"/>
              <a:t>IPS</a:t>
            </a:r>
            <a:endParaRPr lang="fr-FR" sz="2000" dirty="0" smtClean="0"/>
          </a:p>
          <a:p>
            <a:pPr marL="457200" indent="-457200" algn="l">
              <a:buFont typeface="+mj-lt"/>
              <a:buAutoNum type="alphaLcParenR"/>
            </a:pPr>
            <a:r>
              <a:rPr lang="fr-FR" sz="2000" dirty="0" smtClean="0"/>
              <a:t>VPN</a:t>
            </a:r>
          </a:p>
          <a:p>
            <a:pPr marL="457200" indent="-457200" algn="l">
              <a:buFont typeface="+mj-lt"/>
              <a:buAutoNum type="alphaLcParenR"/>
            </a:pPr>
            <a:r>
              <a:rPr lang="fr-FR" sz="2000" dirty="0" smtClean="0"/>
              <a:t>Segmentation</a:t>
            </a:r>
          </a:p>
          <a:p>
            <a:pPr marL="457200" indent="-457200" algn="l">
              <a:buFont typeface="+mj-lt"/>
              <a:buAutoNum type="alphaLcParenR"/>
            </a:pPr>
            <a:r>
              <a:rPr lang="fr-FR" sz="2000" dirty="0" smtClean="0"/>
              <a:t>Exemple pratique de sécurisation avec un réseau simple</a:t>
            </a:r>
            <a:endParaRPr lang="fr-FR" sz="2000" dirty="0"/>
          </a:p>
        </p:txBody>
      </p:sp>
    </p:spTree>
    <p:extLst>
      <p:ext uri="{BB962C8B-B14F-4D97-AF65-F5344CB8AC3E}">
        <p14:creationId xmlns:p14="http://schemas.microsoft.com/office/powerpoint/2010/main" val="2108392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algn="just"/>
            <a:r>
              <a:rPr lang="fr-FR" sz="2000" b="1" dirty="0" smtClean="0">
                <a:solidFill>
                  <a:srgbClr val="943634"/>
                </a:solidFill>
              </a:rPr>
              <a:t>Équipement </a:t>
            </a:r>
            <a:r>
              <a:rPr lang="fr-FR" sz="2000" b="1" dirty="0">
                <a:solidFill>
                  <a:srgbClr val="943634"/>
                </a:solidFill>
              </a:rPr>
              <a:t>en coupure entre 2 ou plusieurs </a:t>
            </a:r>
            <a:r>
              <a:rPr lang="fr-FR" sz="2000" b="1" dirty="0" smtClean="0">
                <a:solidFill>
                  <a:srgbClr val="943634"/>
                </a:solidFill>
              </a:rPr>
              <a:t>réseaux ;</a:t>
            </a:r>
            <a:endParaRPr lang="fr-FR" sz="2000" b="1" dirty="0">
              <a:solidFill>
                <a:srgbClr val="943634"/>
              </a:solidFill>
            </a:endParaRPr>
          </a:p>
          <a:p>
            <a:pPr algn="just"/>
            <a:r>
              <a:rPr lang="fr-FR" sz="2000" dirty="0"/>
              <a:t>Inspecte les paquets réseaux entrants et sortants d’un réseau à </a:t>
            </a:r>
            <a:r>
              <a:rPr lang="fr-FR" sz="2000" dirty="0" smtClean="0"/>
              <a:t>l’autre ;</a:t>
            </a:r>
            <a:endParaRPr lang="fr-FR" sz="2000" dirty="0"/>
          </a:p>
          <a:p>
            <a:pPr algn="just"/>
            <a:r>
              <a:rPr lang="fr-FR" sz="2000" dirty="0"/>
              <a:t>Implémente un </a:t>
            </a:r>
            <a:r>
              <a:rPr lang="fr-FR" sz="2000" b="1" dirty="0">
                <a:solidFill>
                  <a:srgbClr val="943634"/>
                </a:solidFill>
              </a:rPr>
              <a:t>mécanisme de filtrage basé sur des </a:t>
            </a:r>
            <a:r>
              <a:rPr lang="fr-FR" sz="2000" b="1" dirty="0" smtClean="0">
                <a:solidFill>
                  <a:srgbClr val="943634"/>
                </a:solidFill>
              </a:rPr>
              <a:t>règles :</a:t>
            </a:r>
            <a:r>
              <a:rPr lang="fr-FR" sz="2000" dirty="0" smtClean="0"/>
              <a:t> </a:t>
            </a:r>
            <a:r>
              <a:rPr lang="fr-FR" sz="2000" dirty="0"/>
              <a:t>il ne transmet donc que les paquets réseaux qui respectent les règles de filtrage implémentées dans la configuration du pare-feu.</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a. </a:t>
            </a:r>
            <a:r>
              <a:rPr lang="fr-FR" dirty="0" smtClean="0"/>
              <a:t>Pare-feu</a:t>
            </a:r>
            <a:endParaRPr lang="fr-FR"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485" y="3704332"/>
            <a:ext cx="963571"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347" y="4130707"/>
            <a:ext cx="810461" cy="810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4067054"/>
            <a:ext cx="584869" cy="802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Connecteur droit avec flèche 9"/>
          <p:cNvCxnSpPr/>
          <p:nvPr/>
        </p:nvCxnSpPr>
        <p:spPr>
          <a:xfrm>
            <a:off x="3004096" y="4746014"/>
            <a:ext cx="1349236" cy="0"/>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4520035" y="4746014"/>
            <a:ext cx="2068189" cy="0"/>
          </a:xfrm>
          <a:prstGeom prst="straightConnector1">
            <a:avLst/>
          </a:prstGeom>
          <a:ln w="38100">
            <a:solidFill>
              <a:schemeClr val="tx2"/>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12" name="Groupe 11"/>
          <p:cNvGrpSpPr/>
          <p:nvPr/>
        </p:nvGrpSpPr>
        <p:grpSpPr>
          <a:xfrm>
            <a:off x="4268852" y="4610916"/>
            <a:ext cx="321360" cy="258244"/>
            <a:chOff x="2699792" y="5619028"/>
            <a:chExt cx="321360" cy="258244"/>
          </a:xfrm>
        </p:grpSpPr>
        <p:cxnSp>
          <p:nvCxnSpPr>
            <p:cNvPr id="13" name="Connecteur droit avec flèche 12"/>
            <p:cNvCxnSpPr/>
            <p:nvPr/>
          </p:nvCxnSpPr>
          <p:spPr>
            <a:xfrm flipH="1">
              <a:off x="26997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28521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15" name="Connecteur droit avec flèche 14"/>
          <p:cNvCxnSpPr/>
          <p:nvPr/>
        </p:nvCxnSpPr>
        <p:spPr>
          <a:xfrm flipH="1">
            <a:off x="4572000" y="4323049"/>
            <a:ext cx="1905064" cy="1"/>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2915816" y="4323050"/>
            <a:ext cx="1496169" cy="1"/>
          </a:xfrm>
          <a:prstGeom prst="straightConnector1">
            <a:avLst/>
          </a:prstGeom>
          <a:ln w="38100">
            <a:solidFill>
              <a:schemeClr val="tx2"/>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17" name="Groupe 16"/>
          <p:cNvGrpSpPr/>
          <p:nvPr/>
        </p:nvGrpSpPr>
        <p:grpSpPr>
          <a:xfrm rot="10800000">
            <a:off x="4345052" y="4178868"/>
            <a:ext cx="321360" cy="258244"/>
            <a:chOff x="2699792" y="5619028"/>
            <a:chExt cx="321360" cy="258244"/>
          </a:xfrm>
        </p:grpSpPr>
        <p:cxnSp>
          <p:nvCxnSpPr>
            <p:cNvPr id="18" name="Connecteur droit avec flèche 17"/>
            <p:cNvCxnSpPr/>
            <p:nvPr/>
          </p:nvCxnSpPr>
          <p:spPr>
            <a:xfrm flipH="1">
              <a:off x="26997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28521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pic>
        <p:nvPicPr>
          <p:cNvPr id="20" name="Picture 15" descr="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4189" y="5517157"/>
            <a:ext cx="792163" cy="792163"/>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4937802" y="5373216"/>
            <a:ext cx="4206198" cy="784830"/>
          </a:xfrm>
          <a:prstGeom prst="rect">
            <a:avLst/>
          </a:prstGeom>
          <a:noFill/>
        </p:spPr>
        <p:txBody>
          <a:bodyPr wrap="square" rtlCol="0">
            <a:spAutoFit/>
          </a:bodyPr>
          <a:lstStyle/>
          <a:p>
            <a:pPr algn="just"/>
            <a:r>
              <a:rPr lang="fr-FR" sz="1500" dirty="0" smtClean="0">
                <a:latin typeface="Arial" panose="020B0604020202020204" pitchFamily="34" charset="0"/>
                <a:cs typeface="Arial" panose="020B0604020202020204" pitchFamily="34" charset="0"/>
              </a:rPr>
              <a:t>Pour chaque flux entrant ou sortant, le pare-feu interroge ses règles de filtrage pour déterminer s’il doit laisser le paquet réseau ou non.</a:t>
            </a:r>
            <a:endParaRPr lang="fr-FR"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22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1800" dirty="0"/>
              <a:t>Règles de </a:t>
            </a:r>
            <a:r>
              <a:rPr lang="fr-FR" sz="1800" dirty="0" smtClean="0"/>
              <a:t>filtrage :</a:t>
            </a:r>
            <a:endParaRPr lang="fr-FR" sz="1800" dirty="0"/>
          </a:p>
          <a:p>
            <a:pPr algn="just"/>
            <a:r>
              <a:rPr lang="fr-FR" sz="1600" dirty="0"/>
              <a:t>Historiquement, elles étaient basées sur les couches basses de la pile protocolaire (réseau, transport), et portaient uniquement sur les paramètres comme les adresses IP et les ports </a:t>
            </a:r>
            <a:r>
              <a:rPr lang="fr-FR" sz="1600" dirty="0" smtClean="0"/>
              <a:t>TCP/UDP ;</a:t>
            </a:r>
            <a:endParaRPr lang="fr-FR" sz="1600" dirty="0"/>
          </a:p>
          <a:p>
            <a:pPr algn="just"/>
            <a:r>
              <a:rPr lang="fr-FR" sz="1600" dirty="0"/>
              <a:t>Les pare-feu sont également capables de filtrer selon les données de la </a:t>
            </a:r>
            <a:r>
              <a:rPr lang="fr-FR" sz="1600" b="1" dirty="0">
                <a:solidFill>
                  <a:srgbClr val="943634"/>
                </a:solidFill>
              </a:rPr>
              <a:t>couche</a:t>
            </a:r>
            <a:r>
              <a:rPr lang="fr-FR" sz="1600" b="1" dirty="0">
                <a:solidFill>
                  <a:schemeClr val="tx2"/>
                </a:solidFill>
              </a:rPr>
              <a:t> </a:t>
            </a:r>
            <a:r>
              <a:rPr lang="fr-FR" sz="1600" b="1" dirty="0">
                <a:solidFill>
                  <a:srgbClr val="943634"/>
                </a:solidFill>
              </a:rPr>
              <a:t>applicative</a:t>
            </a:r>
            <a:r>
              <a:rPr lang="fr-FR" sz="1600" dirty="0">
                <a:solidFill>
                  <a:srgbClr val="943634"/>
                </a:solidFill>
              </a:rPr>
              <a:t> </a:t>
            </a:r>
            <a:r>
              <a:rPr lang="fr-FR" sz="1600" dirty="0"/>
              <a:t>(protocole et contenu des données). Ex</a:t>
            </a:r>
            <a:r>
              <a:rPr lang="fr-FR" sz="1600" dirty="0" smtClean="0"/>
              <a:t>. : </a:t>
            </a:r>
            <a:r>
              <a:rPr lang="fr-FR" sz="1600" dirty="0"/>
              <a:t>HTTP, SMTP, DNS, etc.</a:t>
            </a:r>
          </a:p>
          <a:p>
            <a:pPr lvl="1" algn="just"/>
            <a:r>
              <a:rPr lang="fr-FR" sz="1400" dirty="0"/>
              <a:t>Les </a:t>
            </a:r>
            <a:r>
              <a:rPr lang="fr-FR" sz="1400" b="1" dirty="0">
                <a:solidFill>
                  <a:srgbClr val="943634"/>
                </a:solidFill>
              </a:rPr>
              <a:t>proxy et reverse-proxy peuvent être vus comme des pare-feu applicatifs dédiés</a:t>
            </a:r>
            <a:r>
              <a:rPr lang="fr-FR" sz="1400" dirty="0"/>
              <a:t>. Ils permettent </a:t>
            </a:r>
            <a:r>
              <a:rPr lang="fr-FR" sz="1400" b="1" dirty="0">
                <a:solidFill>
                  <a:srgbClr val="943634"/>
                </a:solidFill>
              </a:rPr>
              <a:t>d’analyser finement </a:t>
            </a:r>
            <a:r>
              <a:rPr lang="fr-FR" sz="1400" dirty="0"/>
              <a:t>les flux applicatifs (par exemple </a:t>
            </a:r>
            <a:r>
              <a:rPr lang="fr-FR" sz="1400" dirty="0" smtClean="0"/>
              <a:t>la navigation web </a:t>
            </a:r>
            <a:r>
              <a:rPr lang="fr-FR" sz="1400" dirty="0"/>
              <a:t>des utilisateurs ou les flux web entrants sur un server de e-commerce).</a:t>
            </a:r>
          </a:p>
          <a:p>
            <a:pPr algn="just"/>
            <a:r>
              <a:rPr lang="fr-FR" sz="1600" dirty="0"/>
              <a:t>Un anti-virus ou un mécanisme de détection d’intrusion peuvent également être implémentés sur le pare-feu de façon à détecter un malware en transit ou certaines attaques</a:t>
            </a:r>
            <a:r>
              <a:rPr lang="fr-FR" sz="1400" dirty="0" smtClean="0"/>
              <a:t>.</a:t>
            </a:r>
          </a:p>
          <a:p>
            <a:endParaRPr lang="fr-FR" sz="1400" dirty="0"/>
          </a:p>
          <a:p>
            <a:pPr marL="0" indent="0">
              <a:buNone/>
            </a:pPr>
            <a:r>
              <a:rPr lang="fr-FR" sz="1800" dirty="0" smtClean="0"/>
              <a:t>Avantage sécurité :</a:t>
            </a:r>
            <a:endParaRPr lang="fr-FR" sz="1800" dirty="0"/>
          </a:p>
          <a:p>
            <a:r>
              <a:rPr lang="fr-FR" sz="1600" dirty="0"/>
              <a:t>L’exploitant d’un réseau peut donc restreindre le trafic entrant et sortant aux seules connexions qu’il estime légitime. Toutes les autres connexions sont donc bloquées</a:t>
            </a:r>
            <a:r>
              <a:rPr lang="fr-FR" sz="1400" dirty="0" smtClean="0"/>
              <a:t>.</a:t>
            </a:r>
            <a:endParaRPr lang="fr-FR" sz="14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a</a:t>
            </a:r>
            <a:r>
              <a:rPr lang="fr-FR" dirty="0" smtClean="0"/>
              <a:t>. Pare-feu </a:t>
            </a:r>
            <a:endParaRPr lang="fr-FR" dirty="0"/>
          </a:p>
        </p:txBody>
      </p:sp>
    </p:spTree>
    <p:extLst>
      <p:ext uri="{BB962C8B-B14F-4D97-AF65-F5344CB8AC3E}">
        <p14:creationId xmlns:p14="http://schemas.microsoft.com/office/powerpoint/2010/main" val="14627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algn="just"/>
            <a:r>
              <a:rPr lang="fr-FR" sz="2000" dirty="0"/>
              <a:t>« </a:t>
            </a:r>
            <a:r>
              <a:rPr lang="fr-FR" sz="2000" dirty="0" err="1"/>
              <a:t>Load</a:t>
            </a:r>
            <a:r>
              <a:rPr lang="fr-FR" sz="2000" dirty="0"/>
              <a:t>-balancer » en </a:t>
            </a:r>
            <a:r>
              <a:rPr lang="fr-FR" sz="2000" dirty="0" smtClean="0"/>
              <a:t>anglais ;</a:t>
            </a:r>
            <a:endParaRPr lang="fr-FR" sz="2000" dirty="0"/>
          </a:p>
          <a:p>
            <a:pPr algn="just"/>
            <a:endParaRPr lang="fr-FR" sz="2000" dirty="0"/>
          </a:p>
          <a:p>
            <a:pPr algn="just"/>
            <a:r>
              <a:rPr lang="fr-FR" sz="2000" dirty="0" smtClean="0"/>
              <a:t>Équipement </a:t>
            </a:r>
            <a:r>
              <a:rPr lang="fr-FR" sz="2000" dirty="0"/>
              <a:t>rencontré sur les grosses infrastructures où les serveurs doivent faire face à de très fortes bandes passantes et charges élevées de </a:t>
            </a:r>
            <a:r>
              <a:rPr lang="fr-FR" sz="2000" dirty="0" smtClean="0"/>
              <a:t>trafic ;</a:t>
            </a:r>
            <a:endParaRPr lang="fr-FR" sz="2000" dirty="0"/>
          </a:p>
          <a:p>
            <a:pPr algn="just"/>
            <a:endParaRPr lang="fr-FR" sz="2000" dirty="0"/>
          </a:p>
          <a:p>
            <a:pPr algn="just"/>
            <a:r>
              <a:rPr lang="fr-FR" sz="2000" dirty="0" smtClean="0"/>
              <a:t>Équipement </a:t>
            </a:r>
            <a:r>
              <a:rPr lang="fr-FR" sz="2000" dirty="0"/>
              <a:t>chargé de </a:t>
            </a:r>
            <a:r>
              <a:rPr lang="fr-FR" sz="2000" b="1" dirty="0">
                <a:solidFill>
                  <a:srgbClr val="943634"/>
                </a:solidFill>
              </a:rPr>
              <a:t>répartir/distribuer la charge réseau </a:t>
            </a:r>
            <a:r>
              <a:rPr lang="fr-FR" sz="2000" dirty="0"/>
              <a:t>en fonction des caractéristiques de celui-ci et de la disponibilité des </a:t>
            </a:r>
            <a:r>
              <a:rPr lang="fr-FR" sz="2000" dirty="0" smtClean="0"/>
              <a:t>serveurs ;</a:t>
            </a:r>
            <a:endParaRPr lang="fr-FR" sz="2000" dirty="0"/>
          </a:p>
          <a:p>
            <a:pPr algn="just"/>
            <a:endParaRPr lang="fr-FR" sz="2000" dirty="0"/>
          </a:p>
          <a:p>
            <a:pPr algn="just"/>
            <a:r>
              <a:rPr lang="fr-FR" sz="2000" dirty="0"/>
              <a:t>Avantage </a:t>
            </a:r>
            <a:r>
              <a:rPr lang="fr-FR" sz="2000" dirty="0" smtClean="0"/>
              <a:t>sécurité : </a:t>
            </a:r>
            <a:r>
              <a:rPr lang="fr-FR" sz="2000" dirty="0"/>
              <a:t>permet de mieux se protéger contre les </a:t>
            </a:r>
            <a:r>
              <a:rPr lang="fr-FR" sz="2000" b="1" dirty="0">
                <a:solidFill>
                  <a:srgbClr val="943634"/>
                </a:solidFill>
              </a:rPr>
              <a:t>dénis de service distribués</a:t>
            </a:r>
            <a:r>
              <a:rPr lang="fr-FR" sz="2000" b="1" dirty="0" smtClean="0">
                <a:solidFill>
                  <a:srgbClr val="943634"/>
                </a:solidFill>
              </a:rPr>
              <a:t>.</a:t>
            </a:r>
            <a:endParaRPr lang="fr-FR" sz="2000" b="1" dirty="0">
              <a:solidFill>
                <a:srgbClr val="943634"/>
              </a:solidFill>
            </a:endParaRP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algn="just"/>
            <a:r>
              <a:rPr lang="fr-FR" dirty="0" smtClean="0"/>
              <a:t>b. Répartiteur de charge</a:t>
            </a:r>
            <a:endParaRPr lang="fr-FR" dirty="0"/>
          </a:p>
        </p:txBody>
      </p:sp>
    </p:spTree>
    <p:extLst>
      <p:ext uri="{BB962C8B-B14F-4D97-AF65-F5344CB8AC3E}">
        <p14:creationId xmlns:p14="http://schemas.microsoft.com/office/powerpoint/2010/main" val="176818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7" name="Espace réservé du texte 55"/>
          <p:cNvSpPr txBox="1">
            <a:spLocks/>
          </p:cNvSpPr>
          <p:nvPr/>
        </p:nvSpPr>
        <p:spPr>
          <a:xfrm>
            <a:off x="250825" y="1052511"/>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 Répartiteur de </a:t>
            </a:r>
            <a:r>
              <a:rPr lang="fr-FR" dirty="0" smtClean="0"/>
              <a:t>charge </a:t>
            </a:r>
            <a:endParaRPr lang="fr-FR" dirty="0"/>
          </a:p>
        </p:txBody>
      </p:sp>
      <p:pic>
        <p:nvPicPr>
          <p:cNvPr id="23" name="Picture 61" descr="gau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846" y="1956866"/>
            <a:ext cx="617538" cy="617538"/>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p:cNvSpPr txBox="1"/>
          <p:nvPr/>
        </p:nvSpPr>
        <p:spPr>
          <a:xfrm>
            <a:off x="5436096" y="2492896"/>
            <a:ext cx="3312368" cy="1015663"/>
          </a:xfrm>
          <a:prstGeom prst="rect">
            <a:avLst/>
          </a:prstGeom>
          <a:noFill/>
        </p:spPr>
        <p:txBody>
          <a:bodyPr wrap="square" rtlCol="0">
            <a:spAutoFit/>
          </a:bodyPr>
          <a:lstStyle/>
          <a:p>
            <a:pPr algn="just"/>
            <a:r>
              <a:rPr lang="fr-FR" sz="1500" dirty="0" smtClean="0">
                <a:latin typeface="Arial" panose="020B0604020202020204" pitchFamily="34" charset="0"/>
                <a:cs typeface="Arial" panose="020B0604020202020204" pitchFamily="34" charset="0"/>
              </a:rPr>
              <a:t>Sans répartiteur de charge, ce seul serveur web pourrait ne plus pouvoir faire face aux nombreuses demandes, et devenir indisponible.</a:t>
            </a:r>
            <a:endParaRPr lang="fr-FR" sz="1500" dirty="0">
              <a:latin typeface="Arial" panose="020B0604020202020204" pitchFamily="34" charset="0"/>
              <a:cs typeface="Arial" panose="020B0604020202020204" pitchFamily="34" charset="0"/>
            </a:endParaRPr>
          </a:p>
        </p:txBody>
      </p:sp>
      <p:pic>
        <p:nvPicPr>
          <p:cNvPr id="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8677" y="4653376"/>
            <a:ext cx="875425" cy="72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e 64"/>
          <p:cNvGrpSpPr/>
          <p:nvPr/>
        </p:nvGrpSpPr>
        <p:grpSpPr>
          <a:xfrm>
            <a:off x="169632" y="3964601"/>
            <a:ext cx="3393141" cy="2304256"/>
            <a:chOff x="169632" y="3964601"/>
            <a:chExt cx="3393141" cy="2304256"/>
          </a:xfrm>
        </p:grpSpPr>
        <p:pic>
          <p:nvPicPr>
            <p:cNvPr id="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48" y="3964601"/>
              <a:ext cx="635893" cy="63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720" y="4756689"/>
              <a:ext cx="635893" cy="63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979" y="4756689"/>
              <a:ext cx="635893" cy="63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720" y="3981346"/>
              <a:ext cx="775343" cy="77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666" y="5548777"/>
              <a:ext cx="630239" cy="61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7824" y="4073912"/>
              <a:ext cx="297161" cy="579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6537" y="5493514"/>
              <a:ext cx="775343" cy="77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699" y="5548777"/>
              <a:ext cx="630239" cy="61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632" y="4684681"/>
              <a:ext cx="775343" cy="77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7" name="Connecteur droit avec flèche 36"/>
            <p:cNvCxnSpPr/>
            <p:nvPr/>
          </p:nvCxnSpPr>
          <p:spPr>
            <a:xfrm>
              <a:off x="2545896" y="4522844"/>
              <a:ext cx="930932" cy="130532"/>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a:off x="2545896" y="4908915"/>
              <a:ext cx="930932" cy="63798"/>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flipV="1">
              <a:off x="2545896" y="5252365"/>
              <a:ext cx="1016877" cy="525286"/>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flipV="1">
              <a:off x="2545896" y="5125113"/>
              <a:ext cx="930932" cy="185936"/>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grpSp>
      <p:grpSp>
        <p:nvGrpSpPr>
          <p:cNvPr id="66" name="Groupe 65"/>
          <p:cNvGrpSpPr/>
          <p:nvPr/>
        </p:nvGrpSpPr>
        <p:grpSpPr>
          <a:xfrm>
            <a:off x="4815858" y="3914135"/>
            <a:ext cx="3764148" cy="2308099"/>
            <a:chOff x="4815858" y="3914135"/>
            <a:chExt cx="3764148" cy="2308099"/>
          </a:xfrm>
        </p:grpSpPr>
        <p:pic>
          <p:nvPicPr>
            <p:cNvPr id="2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0392" y="3914135"/>
              <a:ext cx="455008" cy="624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998" y="4690546"/>
              <a:ext cx="455008" cy="624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998" y="5598223"/>
              <a:ext cx="455008" cy="624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60554" y="4570194"/>
              <a:ext cx="104775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Connecteur droit avec flèche 43"/>
            <p:cNvCxnSpPr/>
            <p:nvPr/>
          </p:nvCxnSpPr>
          <p:spPr>
            <a:xfrm>
              <a:off x="4815858" y="5017538"/>
              <a:ext cx="1368152" cy="0"/>
            </a:xfrm>
            <a:prstGeom prst="straightConnector1">
              <a:avLst/>
            </a:prstGeom>
            <a:ln w="317500">
              <a:solidFill>
                <a:schemeClr val="accent2">
                  <a:lumMod val="75000"/>
                </a:schemeClr>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V="1">
              <a:off x="7449663" y="4588110"/>
              <a:ext cx="578721" cy="320806"/>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7449663" y="5125113"/>
              <a:ext cx="578721" cy="0"/>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a:off x="7449663" y="5382897"/>
              <a:ext cx="578721" cy="394754"/>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grpSp>
      <p:sp>
        <p:nvSpPr>
          <p:cNvPr id="48" name="ZoneTexte 47"/>
          <p:cNvSpPr txBox="1"/>
          <p:nvPr/>
        </p:nvSpPr>
        <p:spPr>
          <a:xfrm>
            <a:off x="3491880" y="5373216"/>
            <a:ext cx="3312368" cy="1015663"/>
          </a:xfrm>
          <a:prstGeom prst="rect">
            <a:avLst/>
          </a:prstGeom>
          <a:noFill/>
        </p:spPr>
        <p:txBody>
          <a:bodyPr wrap="square" rtlCol="0">
            <a:spAutoFit/>
          </a:bodyPr>
          <a:lstStyle/>
          <a:p>
            <a:pPr algn="just"/>
            <a:r>
              <a:rPr lang="fr-FR" sz="1500" dirty="0" smtClean="0">
                <a:latin typeface="Arial" panose="020B0604020202020204" pitchFamily="34" charset="0"/>
                <a:cs typeface="Arial" panose="020B0604020202020204" pitchFamily="34" charset="0"/>
              </a:rPr>
              <a:t>Avec un répartiteur de charge, le trafic est distribué sur plusieurs serveurs. La répartition s’adapte en temps réel au trafic.</a:t>
            </a:r>
            <a:endParaRPr lang="fr-FR" sz="1500" dirty="0">
              <a:latin typeface="Arial" panose="020B0604020202020204" pitchFamily="34" charset="0"/>
              <a:cs typeface="Arial" panose="020B0604020202020204" pitchFamily="34" charset="0"/>
            </a:endParaRPr>
          </a:p>
        </p:txBody>
      </p:sp>
      <p:grpSp>
        <p:nvGrpSpPr>
          <p:cNvPr id="68" name="Groupe 67"/>
          <p:cNvGrpSpPr/>
          <p:nvPr/>
        </p:nvGrpSpPr>
        <p:grpSpPr>
          <a:xfrm>
            <a:off x="395536" y="1414959"/>
            <a:ext cx="7704856" cy="2446089"/>
            <a:chOff x="395536" y="1414959"/>
            <a:chExt cx="7704856" cy="2446089"/>
          </a:xfrm>
        </p:grpSpPr>
        <p:grpSp>
          <p:nvGrpSpPr>
            <p:cNvPr id="63" name="Groupe 62"/>
            <p:cNvGrpSpPr/>
            <p:nvPr/>
          </p:nvGrpSpPr>
          <p:grpSpPr>
            <a:xfrm>
              <a:off x="395536" y="1556792"/>
              <a:ext cx="4331809" cy="2304256"/>
              <a:chOff x="395536" y="1556792"/>
              <a:chExt cx="4331809" cy="2304256"/>
            </a:xfrm>
          </p:grpSpPr>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556792"/>
                <a:ext cx="635893" cy="63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348880"/>
                <a:ext cx="635893" cy="63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883" y="2348880"/>
                <a:ext cx="635893" cy="63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573537"/>
                <a:ext cx="775343" cy="77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570" y="3140968"/>
                <a:ext cx="630239" cy="61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8" y="1666103"/>
                <a:ext cx="297161" cy="579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2441" y="3085705"/>
                <a:ext cx="775343" cy="77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603" y="3140968"/>
                <a:ext cx="630239" cy="61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276872"/>
                <a:ext cx="775343" cy="77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682987"/>
                <a:ext cx="875425" cy="72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Connecteur droit avec flèche 18"/>
              <p:cNvCxnSpPr/>
              <p:nvPr/>
            </p:nvCxnSpPr>
            <p:spPr>
              <a:xfrm flipV="1">
                <a:off x="2771800" y="1874738"/>
                <a:ext cx="930932" cy="240297"/>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2771800" y="2069058"/>
                <a:ext cx="930932" cy="432048"/>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2771800" y="2399184"/>
                <a:ext cx="1224136" cy="970658"/>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V="1">
                <a:off x="2771800" y="2245567"/>
                <a:ext cx="1016877" cy="657674"/>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grpSp>
        <p:grpSp>
          <p:nvGrpSpPr>
            <p:cNvPr id="67" name="Groupe 66"/>
            <p:cNvGrpSpPr/>
            <p:nvPr/>
          </p:nvGrpSpPr>
          <p:grpSpPr>
            <a:xfrm>
              <a:off x="5004048" y="1414959"/>
              <a:ext cx="3096344" cy="1056233"/>
              <a:chOff x="5004048" y="1414959"/>
              <a:chExt cx="3096344" cy="1056233"/>
            </a:xfrm>
          </p:grpSpPr>
          <p:cxnSp>
            <p:nvCxnSpPr>
              <p:cNvPr id="22" name="Connecteur droit avec flèche 21"/>
              <p:cNvCxnSpPr/>
              <p:nvPr/>
            </p:nvCxnSpPr>
            <p:spPr>
              <a:xfrm>
                <a:off x="5004048" y="2069058"/>
                <a:ext cx="1368152" cy="0"/>
              </a:xfrm>
              <a:prstGeom prst="straightConnector1">
                <a:avLst/>
              </a:prstGeom>
              <a:ln w="317500">
                <a:solidFill>
                  <a:schemeClr val="accent2">
                    <a:lumMod val="75000"/>
                  </a:schemeClr>
                </a:solidFill>
                <a:prstDash val="solid"/>
                <a:tailEnd type="triangle" w="sm" len="sm"/>
              </a:ln>
            </p:spPr>
            <p:style>
              <a:lnRef idx="1">
                <a:schemeClr val="accent1"/>
              </a:lnRef>
              <a:fillRef idx="0">
                <a:schemeClr val="accent1"/>
              </a:fillRef>
              <a:effectRef idx="0">
                <a:schemeClr val="accent1"/>
              </a:effectRef>
              <a:fontRef idx="minor">
                <a:schemeClr val="tx1"/>
              </a:fontRef>
            </p:style>
          </p:cxnSp>
          <p:grpSp>
            <p:nvGrpSpPr>
              <p:cNvPr id="64" name="Groupe 63"/>
              <p:cNvGrpSpPr/>
              <p:nvPr/>
            </p:nvGrpSpPr>
            <p:grpSpPr>
              <a:xfrm>
                <a:off x="6614889" y="1414959"/>
                <a:ext cx="1485503" cy="1056233"/>
                <a:chOff x="6614889" y="1414959"/>
                <a:chExt cx="1485503" cy="1056233"/>
              </a:xfrm>
            </p:grpSpPr>
            <p:pic>
              <p:nvPicPr>
                <p:cNvPr id="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4889" y="1556792"/>
                  <a:ext cx="6667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42" descr="bom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2855" y="1414959"/>
                  <a:ext cx="617537" cy="617538"/>
                </a:xfrm>
                <a:prstGeom prst="rect">
                  <a:avLst/>
                </a:prstGeom>
                <a:noFill/>
                <a:extLst>
                  <a:ext uri="{909E8E84-426E-40DD-AFC4-6F175D3DCCD1}">
                    <a14:hiddenFill xmlns:a14="http://schemas.microsoft.com/office/drawing/2010/main">
                      <a:solidFill>
                        <a:srgbClr val="FFFFFF"/>
                      </a:solidFill>
                    </a14:hiddenFill>
                  </a:ext>
                </a:extLst>
              </p:spPr>
            </p:pic>
          </p:grpSp>
        </p:grpSp>
      </p:grpSp>
    </p:spTree>
    <p:extLst>
      <p:ext uri="{BB962C8B-B14F-4D97-AF65-F5344CB8AC3E}">
        <p14:creationId xmlns:p14="http://schemas.microsoft.com/office/powerpoint/2010/main" val="232438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2000" dirty="0"/>
              <a:t>Logiciel chargé de détecter et stopper les </a:t>
            </a:r>
            <a:r>
              <a:rPr lang="fr-FR" sz="2000" b="1" dirty="0">
                <a:solidFill>
                  <a:srgbClr val="943634"/>
                </a:solidFill>
              </a:rPr>
              <a:t>malware </a:t>
            </a:r>
            <a:r>
              <a:rPr lang="fr-FR" sz="2000" b="1" dirty="0" smtClean="0">
                <a:solidFill>
                  <a:srgbClr val="943634"/>
                </a:solidFill>
              </a:rPr>
              <a:t>connus :</a:t>
            </a:r>
            <a:endParaRPr lang="fr-FR" sz="2000" dirty="0"/>
          </a:p>
          <a:p>
            <a:pPr algn="just"/>
            <a:r>
              <a:rPr lang="fr-FR" sz="2000" dirty="0"/>
              <a:t>Virus, vers, </a:t>
            </a:r>
            <a:r>
              <a:rPr lang="fr-FR" sz="2000" i="1" dirty="0" err="1" smtClean="0"/>
              <a:t>keylogger</a:t>
            </a:r>
            <a:r>
              <a:rPr lang="fr-FR" sz="2000" dirty="0" smtClean="0"/>
              <a:t> </a:t>
            </a:r>
            <a:r>
              <a:rPr lang="fr-FR" sz="2000" dirty="0"/>
              <a:t>(</a:t>
            </a:r>
            <a:r>
              <a:rPr lang="fr-FR" sz="2000" dirty="0" smtClean="0"/>
              <a:t>enregistreur </a:t>
            </a:r>
            <a:r>
              <a:rPr lang="fr-FR" sz="2000" dirty="0"/>
              <a:t>de frappe), chevaux de Troie, etc.</a:t>
            </a:r>
          </a:p>
          <a:p>
            <a:endParaRPr lang="fr-FR" sz="2000" dirty="0"/>
          </a:p>
          <a:p>
            <a:pPr algn="just"/>
            <a:r>
              <a:rPr lang="fr-FR" sz="2000" dirty="0"/>
              <a:t>Ces logiciels fonctionnent en général avec une base de données qui contient les signatures des malware connus. Ils analysent en permanence les fichiers et les exécutables du système hébergeant </a:t>
            </a:r>
            <a:r>
              <a:rPr lang="fr-FR" sz="2000" dirty="0" smtClean="0"/>
              <a:t>l’anti-virus ;</a:t>
            </a:r>
            <a:endParaRPr lang="fr-FR" sz="2000" dirty="0"/>
          </a:p>
          <a:p>
            <a:endParaRPr lang="fr-FR" sz="2000" dirty="0"/>
          </a:p>
          <a:p>
            <a:pPr algn="just"/>
            <a:r>
              <a:rPr lang="fr-FR" sz="2000" b="1" dirty="0">
                <a:solidFill>
                  <a:srgbClr val="922B3C"/>
                </a:solidFill>
              </a:rPr>
              <a:t>Limite des </a:t>
            </a:r>
            <a:r>
              <a:rPr lang="fr-FR" sz="2000" b="1" dirty="0" smtClean="0">
                <a:solidFill>
                  <a:srgbClr val="922B3C"/>
                </a:solidFill>
              </a:rPr>
              <a:t>anti-virus :</a:t>
            </a:r>
            <a:r>
              <a:rPr lang="fr-FR" sz="2000" dirty="0" smtClean="0"/>
              <a:t> </a:t>
            </a:r>
            <a:r>
              <a:rPr lang="fr-FR" sz="2000" dirty="0"/>
              <a:t>ils ne détectent (en général) que les malware </a:t>
            </a:r>
            <a:r>
              <a:rPr lang="fr-FR" sz="2000" dirty="0" smtClean="0"/>
              <a:t>déjà répertoriés </a:t>
            </a:r>
            <a:r>
              <a:rPr lang="fr-FR" sz="2000" dirty="0"/>
              <a:t>par les éditeurs. Ainsi, les nouveaux virus ou les malware ciblés ne sont souvent pas détectés. D’autre part, il est impératif que l’anti-virus soit mis à jour quotidiennement</a:t>
            </a:r>
            <a:r>
              <a:rPr lang="fr-FR" sz="2000" dirty="0" smtClean="0"/>
              <a:t>.</a:t>
            </a:r>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c. Anti-virus</a:t>
            </a:r>
            <a:endParaRPr lang="fr-FR" dirty="0"/>
          </a:p>
        </p:txBody>
      </p:sp>
    </p:spTree>
    <p:extLst>
      <p:ext uri="{BB962C8B-B14F-4D97-AF65-F5344CB8AC3E}">
        <p14:creationId xmlns:p14="http://schemas.microsoft.com/office/powerpoint/2010/main" val="22678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2000" dirty="0"/>
              <a:t>Un anti-virus peut être </a:t>
            </a:r>
            <a:r>
              <a:rPr lang="fr-FR" sz="2000" dirty="0" smtClean="0"/>
              <a:t>déployé :</a:t>
            </a:r>
            <a:endParaRPr lang="fr-FR" sz="2000" dirty="0"/>
          </a:p>
          <a:p>
            <a:pPr algn="just"/>
            <a:r>
              <a:rPr lang="fr-FR" sz="1800" dirty="0"/>
              <a:t>En </a:t>
            </a:r>
            <a:r>
              <a:rPr lang="fr-FR" sz="1800" b="1" dirty="0" smtClean="0">
                <a:solidFill>
                  <a:srgbClr val="943634"/>
                </a:solidFill>
              </a:rPr>
              <a:t>local :</a:t>
            </a:r>
            <a:r>
              <a:rPr lang="fr-FR" sz="1800" dirty="0" smtClean="0"/>
              <a:t> </a:t>
            </a:r>
            <a:r>
              <a:rPr lang="fr-FR" sz="1800" dirty="0"/>
              <a:t>sur un système (poste de travail ou serveur) afin de détecter les virus affectant cette </a:t>
            </a:r>
            <a:r>
              <a:rPr lang="fr-FR" sz="1800" dirty="0" smtClean="0"/>
              <a:t>machine ;</a:t>
            </a:r>
          </a:p>
          <a:p>
            <a:pPr marL="0" indent="0">
              <a:buNone/>
            </a:pPr>
            <a:endParaRPr lang="fr-FR" sz="800" dirty="0"/>
          </a:p>
          <a:p>
            <a:pPr algn="just"/>
            <a:r>
              <a:rPr lang="fr-FR" sz="1800" dirty="0"/>
              <a:t>En </a:t>
            </a:r>
            <a:r>
              <a:rPr lang="fr-FR" sz="1800" b="1" dirty="0">
                <a:solidFill>
                  <a:srgbClr val="943634"/>
                </a:solidFill>
              </a:rPr>
              <a:t>coupure des flux </a:t>
            </a:r>
            <a:r>
              <a:rPr lang="fr-FR" sz="1800" b="1" dirty="0" smtClean="0">
                <a:solidFill>
                  <a:srgbClr val="943634"/>
                </a:solidFill>
              </a:rPr>
              <a:t>réseaux :</a:t>
            </a:r>
            <a:r>
              <a:rPr lang="fr-FR" sz="1800" dirty="0" smtClean="0"/>
              <a:t> </a:t>
            </a:r>
            <a:r>
              <a:rPr lang="fr-FR" sz="1800" dirty="0"/>
              <a:t>sur un pare-feu afin d’analyser les flux réseau et détecter les malware avant même qu’ils n’atteignent leur cible. Ce fonctionnement peut être assimilé à un IDS (Intrusion Detection System), mécanisme présenté dans la section suivante.</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c. Anti-virus</a:t>
            </a:r>
            <a:endParaRPr lang="fr-FR"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857" y="4277230"/>
            <a:ext cx="1192215" cy="1960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419" y="4604770"/>
            <a:ext cx="1201389" cy="1201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505598"/>
            <a:ext cx="936104" cy="128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Connecteur droit avec flèche 9"/>
          <p:cNvCxnSpPr/>
          <p:nvPr/>
        </p:nvCxnSpPr>
        <p:spPr>
          <a:xfrm>
            <a:off x="3004096" y="5204416"/>
            <a:ext cx="1349236"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4520035" y="5204416"/>
            <a:ext cx="2068189" cy="0"/>
          </a:xfrm>
          <a:prstGeom prst="straightConnector1">
            <a:avLst/>
          </a:prstGeom>
          <a:ln w="38100">
            <a:solidFill>
              <a:schemeClr val="accent2">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12" name="Groupe 11"/>
          <p:cNvGrpSpPr/>
          <p:nvPr/>
        </p:nvGrpSpPr>
        <p:grpSpPr>
          <a:xfrm>
            <a:off x="1642419" y="4509120"/>
            <a:ext cx="936998" cy="936999"/>
            <a:chOff x="758703" y="3229671"/>
            <a:chExt cx="936998" cy="936999"/>
          </a:xfrm>
        </p:grpSpPr>
        <p:pic>
          <p:nvPicPr>
            <p:cNvPr id="13" name="Picture 121" descr="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58702" y="3229672"/>
              <a:ext cx="936999" cy="9369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19" descr="exec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881" y="3356993"/>
              <a:ext cx="504057" cy="5040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e 14"/>
          <p:cNvGrpSpPr/>
          <p:nvPr/>
        </p:nvGrpSpPr>
        <p:grpSpPr>
          <a:xfrm>
            <a:off x="3800353" y="4795074"/>
            <a:ext cx="936998" cy="936999"/>
            <a:chOff x="758703" y="3229671"/>
            <a:chExt cx="936998" cy="936999"/>
          </a:xfrm>
        </p:grpSpPr>
        <p:pic>
          <p:nvPicPr>
            <p:cNvPr id="16" name="Picture 121" descr="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58702" y="3229672"/>
              <a:ext cx="936999" cy="9369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19" descr="exec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881" y="3356993"/>
              <a:ext cx="504057" cy="5040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e 17"/>
          <p:cNvGrpSpPr/>
          <p:nvPr/>
        </p:nvGrpSpPr>
        <p:grpSpPr>
          <a:xfrm>
            <a:off x="6319128" y="5257271"/>
            <a:ext cx="936998" cy="936999"/>
            <a:chOff x="758703" y="3229671"/>
            <a:chExt cx="936998" cy="936999"/>
          </a:xfrm>
        </p:grpSpPr>
        <p:pic>
          <p:nvPicPr>
            <p:cNvPr id="19" name="Picture 121" descr="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58702" y="3229672"/>
              <a:ext cx="936999" cy="9369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19" descr="exec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881" y="3356993"/>
              <a:ext cx="504057" cy="50405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62222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a:xfrm>
            <a:off x="457200" y="1700808"/>
            <a:ext cx="8363272" cy="4608512"/>
          </a:xfrm>
        </p:spPr>
        <p:txBody>
          <a:bodyPr/>
          <a:lstStyle/>
          <a:p>
            <a:pPr marL="0" indent="0">
              <a:buNone/>
            </a:pPr>
            <a:r>
              <a:rPr lang="fr-FR" sz="1600" dirty="0"/>
              <a:t>IDS	</a:t>
            </a:r>
            <a:r>
              <a:rPr lang="fr-FR" sz="2000" b="1" dirty="0">
                <a:solidFill>
                  <a:srgbClr val="943634"/>
                </a:solidFill>
              </a:rPr>
              <a:t>I</a:t>
            </a:r>
            <a:r>
              <a:rPr lang="fr-FR" sz="1600" dirty="0"/>
              <a:t>ntrusion </a:t>
            </a:r>
            <a:r>
              <a:rPr lang="fr-FR" sz="2000" b="1" dirty="0">
                <a:solidFill>
                  <a:srgbClr val="943634"/>
                </a:solidFill>
              </a:rPr>
              <a:t>D</a:t>
            </a:r>
            <a:r>
              <a:rPr lang="fr-FR" sz="1600" dirty="0"/>
              <a:t>etection </a:t>
            </a:r>
            <a:r>
              <a:rPr lang="fr-FR" sz="2000" b="1" dirty="0">
                <a:solidFill>
                  <a:srgbClr val="943634"/>
                </a:solidFill>
              </a:rPr>
              <a:t>S</a:t>
            </a:r>
            <a:r>
              <a:rPr lang="fr-FR" sz="1600" dirty="0"/>
              <a:t>ystem</a:t>
            </a:r>
          </a:p>
          <a:p>
            <a:pPr marL="0" indent="0">
              <a:buNone/>
            </a:pPr>
            <a:r>
              <a:rPr lang="fr-FR" sz="1600" dirty="0"/>
              <a:t>IPS	</a:t>
            </a:r>
            <a:r>
              <a:rPr lang="fr-FR" sz="2000" b="1" dirty="0">
                <a:solidFill>
                  <a:srgbClr val="943634"/>
                </a:solidFill>
              </a:rPr>
              <a:t>I</a:t>
            </a:r>
            <a:r>
              <a:rPr lang="fr-FR" sz="1600" dirty="0"/>
              <a:t>ntrusion </a:t>
            </a:r>
            <a:r>
              <a:rPr lang="fr-FR" sz="2000" b="1" dirty="0">
                <a:solidFill>
                  <a:srgbClr val="943634"/>
                </a:solidFill>
              </a:rPr>
              <a:t>P</a:t>
            </a:r>
            <a:r>
              <a:rPr lang="fr-FR" sz="1600" dirty="0"/>
              <a:t>revention </a:t>
            </a:r>
            <a:r>
              <a:rPr lang="fr-FR" sz="2000" b="1" dirty="0">
                <a:solidFill>
                  <a:srgbClr val="943634"/>
                </a:solidFill>
              </a:rPr>
              <a:t>S</a:t>
            </a:r>
            <a:r>
              <a:rPr lang="fr-FR" sz="1600" dirty="0"/>
              <a:t>ystem</a:t>
            </a:r>
          </a:p>
          <a:p>
            <a:pPr marL="0" indent="0">
              <a:buNone/>
            </a:pPr>
            <a:endParaRPr lang="fr-FR" sz="600" dirty="0"/>
          </a:p>
          <a:p>
            <a:pPr marL="0" indent="0">
              <a:buNone/>
            </a:pPr>
            <a:r>
              <a:rPr lang="fr-FR" sz="1800" dirty="0"/>
              <a:t>Chargés d’analyser le trafic réseau pour y </a:t>
            </a:r>
            <a:r>
              <a:rPr lang="fr-FR" sz="1800" b="1" dirty="0">
                <a:solidFill>
                  <a:srgbClr val="943634"/>
                </a:solidFill>
              </a:rPr>
              <a:t>détecter des tentatives </a:t>
            </a:r>
            <a:r>
              <a:rPr lang="fr-FR" sz="1800" b="1" dirty="0" smtClean="0">
                <a:solidFill>
                  <a:srgbClr val="943634"/>
                </a:solidFill>
              </a:rPr>
              <a:t>d’intrusion</a:t>
            </a:r>
            <a:r>
              <a:rPr lang="fr-FR" sz="1800" dirty="0" smtClean="0"/>
              <a:t> :</a:t>
            </a:r>
            <a:endParaRPr lang="fr-FR" sz="1800" dirty="0"/>
          </a:p>
          <a:p>
            <a:r>
              <a:rPr lang="fr-FR" sz="1600" dirty="0"/>
              <a:t>soit en analysant le comportement des flux </a:t>
            </a:r>
            <a:r>
              <a:rPr lang="fr-FR" sz="1600" dirty="0" smtClean="0"/>
              <a:t>réseaux ;</a:t>
            </a:r>
            <a:endParaRPr lang="fr-FR" sz="1600" dirty="0"/>
          </a:p>
          <a:p>
            <a:r>
              <a:rPr lang="fr-FR" sz="1600" dirty="0"/>
              <a:t>soit en se basant sur une base de signatures identifiant des données malveillantes (principe similaire à celui des anti-virus).</a:t>
            </a:r>
          </a:p>
          <a:p>
            <a:pPr marL="0" indent="0">
              <a:buNone/>
            </a:pPr>
            <a:endParaRPr lang="fr-FR" sz="1000" dirty="0"/>
          </a:p>
          <a:p>
            <a:pPr marL="0" indent="0">
              <a:buNone/>
            </a:pPr>
            <a:r>
              <a:rPr lang="fr-FR" sz="1800" dirty="0"/>
              <a:t>En cas de détection d’une </a:t>
            </a:r>
            <a:r>
              <a:rPr lang="fr-FR" sz="1800" dirty="0" smtClean="0"/>
              <a:t>intrusion :</a:t>
            </a:r>
            <a:endParaRPr lang="fr-FR" sz="1800" dirty="0"/>
          </a:p>
          <a:p>
            <a:r>
              <a:rPr lang="fr-FR" sz="1600" dirty="0"/>
              <a:t>Les </a:t>
            </a:r>
            <a:r>
              <a:rPr lang="fr-FR" sz="1600" b="1" dirty="0">
                <a:solidFill>
                  <a:srgbClr val="943634"/>
                </a:solidFill>
              </a:rPr>
              <a:t>IDS alertent </a:t>
            </a:r>
            <a:r>
              <a:rPr lang="fr-FR" sz="1600" dirty="0"/>
              <a:t>les administrateurs, libre à eux d’intervenir ou </a:t>
            </a:r>
            <a:r>
              <a:rPr lang="fr-FR" sz="1600" dirty="0" smtClean="0"/>
              <a:t>non ;</a:t>
            </a:r>
            <a:endParaRPr lang="fr-FR" sz="1600" dirty="0"/>
          </a:p>
          <a:p>
            <a:r>
              <a:rPr lang="fr-FR" sz="1600" dirty="0"/>
              <a:t>Les </a:t>
            </a:r>
            <a:r>
              <a:rPr lang="fr-FR" sz="1600" b="1" dirty="0" err="1">
                <a:solidFill>
                  <a:srgbClr val="943634"/>
                </a:solidFill>
              </a:rPr>
              <a:t>IPS</a:t>
            </a:r>
            <a:r>
              <a:rPr lang="fr-FR" sz="1600" b="1" dirty="0">
                <a:solidFill>
                  <a:srgbClr val="943634"/>
                </a:solidFill>
              </a:rPr>
              <a:t> bloquent </a:t>
            </a:r>
            <a:r>
              <a:rPr lang="fr-FR" sz="1600" dirty="0"/>
              <a:t>les flux réseau concernés.</a:t>
            </a:r>
          </a:p>
          <a:p>
            <a:pPr marL="0" indent="0">
              <a:buNone/>
            </a:pPr>
            <a:endParaRPr lang="fr-FR" sz="1000" dirty="0"/>
          </a:p>
          <a:p>
            <a:pPr marL="0" indent="0">
              <a:buNone/>
            </a:pPr>
            <a:r>
              <a:rPr lang="fr-FR" sz="1800" dirty="0"/>
              <a:t>Les IDS/IPS demandent un configuration fine et </a:t>
            </a:r>
            <a:r>
              <a:rPr lang="fr-FR" sz="1800" dirty="0" smtClean="0"/>
              <a:t>maintenue :</a:t>
            </a:r>
            <a:endParaRPr lang="fr-FR" sz="1800" dirty="0"/>
          </a:p>
          <a:p>
            <a:r>
              <a:rPr lang="fr-FR" sz="1600" dirty="0"/>
              <a:t>Ils sont en effet connus pour présenter de nombreux faux-positifs (i.e. ils détectent à tort une tentative d’intrusion</a:t>
            </a:r>
            <a:r>
              <a:rPr lang="fr-FR" sz="1600" dirty="0" smtClean="0"/>
              <a:t>) ;</a:t>
            </a:r>
            <a:endParaRPr lang="fr-FR" sz="1600" dirty="0"/>
          </a:p>
          <a:p>
            <a:r>
              <a:rPr lang="fr-FR" sz="1600" dirty="0"/>
              <a:t>De plus, les </a:t>
            </a:r>
            <a:r>
              <a:rPr lang="fr-FR" sz="1600" dirty="0" err="1"/>
              <a:t>IDS</a:t>
            </a:r>
            <a:r>
              <a:rPr lang="fr-FR" sz="1600" dirty="0"/>
              <a:t>/</a:t>
            </a:r>
            <a:r>
              <a:rPr lang="fr-FR" sz="1600" dirty="0" err="1"/>
              <a:t>IPS</a:t>
            </a:r>
            <a:r>
              <a:rPr lang="fr-FR" sz="1600" dirty="0"/>
              <a:t> basés sur des signatures ne peuvent détecter que les intrusions dont les caractéristiques techniques sont déjà connues et référencées.</a:t>
            </a:r>
          </a:p>
          <a:p>
            <a:pPr lvl="1"/>
            <a:endParaRPr lang="fr-FR" sz="1100" dirty="0"/>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d. </a:t>
            </a:r>
            <a:r>
              <a:rPr lang="fr-FR" dirty="0" err="1" smtClean="0"/>
              <a:t>IDS</a:t>
            </a:r>
            <a:r>
              <a:rPr lang="fr-FR" dirty="0" smtClean="0"/>
              <a:t> et </a:t>
            </a:r>
            <a:r>
              <a:rPr lang="fr-FR" dirty="0" err="1" smtClean="0"/>
              <a:t>IPS</a:t>
            </a:r>
            <a:endParaRPr lang="fr-FR" dirty="0"/>
          </a:p>
        </p:txBody>
      </p:sp>
    </p:spTree>
    <p:extLst>
      <p:ext uri="{BB962C8B-B14F-4D97-AF65-F5344CB8AC3E}">
        <p14:creationId xmlns:p14="http://schemas.microsoft.com/office/powerpoint/2010/main" val="3555979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1800" dirty="0"/>
              <a:t>Un </a:t>
            </a:r>
            <a:r>
              <a:rPr lang="fr-FR" sz="1800" dirty="0" err="1"/>
              <a:t>IDS</a:t>
            </a:r>
            <a:r>
              <a:rPr lang="fr-FR" sz="1800" dirty="0"/>
              <a:t> peut être soit en coupure du flux réseaux, soit </a:t>
            </a:r>
            <a:r>
              <a:rPr lang="fr-FR" sz="1800" b="1" dirty="0">
                <a:solidFill>
                  <a:srgbClr val="943634"/>
                </a:solidFill>
              </a:rPr>
              <a:t>positionné en écoute</a:t>
            </a:r>
            <a:r>
              <a:rPr lang="fr-FR" sz="1800" b="1" dirty="0" smtClean="0">
                <a:solidFill>
                  <a:schemeClr val="tx2"/>
                </a:solidFill>
              </a:rPr>
              <a:t>.</a:t>
            </a:r>
          </a:p>
          <a:p>
            <a:pPr marL="0" indent="0">
              <a:buNone/>
            </a:pPr>
            <a:endParaRPr lang="fr-FR" sz="800" b="1" dirty="0">
              <a:solidFill>
                <a:schemeClr val="tx2"/>
              </a:solidFill>
            </a:endParaRPr>
          </a:p>
          <a:p>
            <a:pPr marL="0" indent="0">
              <a:buNone/>
            </a:pPr>
            <a:r>
              <a:rPr lang="fr-FR" sz="1800" dirty="0"/>
              <a:t>Un </a:t>
            </a:r>
            <a:r>
              <a:rPr lang="fr-FR" sz="1800" dirty="0" err="1"/>
              <a:t>IPS</a:t>
            </a:r>
            <a:r>
              <a:rPr lang="fr-FR" sz="1800" dirty="0"/>
              <a:t> </a:t>
            </a:r>
            <a:r>
              <a:rPr lang="fr-FR" sz="1800" b="1" u="sng" dirty="0"/>
              <a:t>doit forcément </a:t>
            </a:r>
            <a:r>
              <a:rPr lang="fr-FR" sz="1800" dirty="0"/>
              <a:t>être en </a:t>
            </a:r>
            <a:r>
              <a:rPr lang="fr-FR" sz="1800" b="1" dirty="0">
                <a:solidFill>
                  <a:srgbClr val="943634"/>
                </a:solidFill>
              </a:rPr>
              <a:t>coupure du flux </a:t>
            </a:r>
            <a:r>
              <a:rPr lang="fr-FR" sz="1800" dirty="0"/>
              <a:t>de façon à pourvoir bloquer le trafic lorsque cela est nécessaire.</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d. </a:t>
            </a:r>
            <a:r>
              <a:rPr lang="fr-FR" dirty="0" err="1" smtClean="0"/>
              <a:t>IDS</a:t>
            </a:r>
            <a:r>
              <a:rPr lang="fr-FR" dirty="0" smtClean="0"/>
              <a:t> et </a:t>
            </a:r>
            <a:r>
              <a:rPr lang="fr-FR" dirty="0" err="1" smtClean="0"/>
              <a:t>IPS</a:t>
            </a:r>
            <a:endParaRPr lang="fr-FR" dirty="0"/>
          </a:p>
        </p:txBody>
      </p:sp>
      <p:grpSp>
        <p:nvGrpSpPr>
          <p:cNvPr id="35" name="Groupe 34"/>
          <p:cNvGrpSpPr/>
          <p:nvPr/>
        </p:nvGrpSpPr>
        <p:grpSpPr>
          <a:xfrm>
            <a:off x="2294077" y="3140968"/>
            <a:ext cx="5545205" cy="1084360"/>
            <a:chOff x="2294077" y="3005047"/>
            <a:chExt cx="5545205" cy="108436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005047"/>
              <a:ext cx="816984" cy="1084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0408" y="3050045"/>
              <a:ext cx="748874" cy="1027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071" y="3228870"/>
              <a:ext cx="848202" cy="848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Connecteur droit avec flèche 10"/>
            <p:cNvCxnSpPr/>
            <p:nvPr/>
          </p:nvCxnSpPr>
          <p:spPr>
            <a:xfrm>
              <a:off x="3359551" y="3615109"/>
              <a:ext cx="1138250"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4875490" y="3615109"/>
              <a:ext cx="1744777" cy="0"/>
            </a:xfrm>
            <a:prstGeom prst="straightConnector1">
              <a:avLst/>
            </a:prstGeom>
            <a:ln w="38100">
              <a:solidFill>
                <a:schemeClr val="accent2">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4624307" y="3501175"/>
              <a:ext cx="271107" cy="237079"/>
              <a:chOff x="2699792" y="5619028"/>
              <a:chExt cx="321360" cy="258244"/>
            </a:xfrm>
          </p:grpSpPr>
          <p:cxnSp>
            <p:nvCxnSpPr>
              <p:cNvPr id="14" name="Connecteur droit avec flèche 13"/>
              <p:cNvCxnSpPr/>
              <p:nvPr/>
            </p:nvCxnSpPr>
            <p:spPr>
              <a:xfrm flipH="1">
                <a:off x="26997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28521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pic>
          <p:nvPicPr>
            <p:cNvPr id="16"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r="-534"/>
            <a:stretch>
              <a:fillRect/>
            </a:stretch>
          </p:blipFill>
          <p:spPr bwMode="auto">
            <a:xfrm>
              <a:off x="2294077" y="3128691"/>
              <a:ext cx="388251" cy="516333"/>
            </a:xfrm>
            <a:prstGeom prst="rect">
              <a:avLst/>
            </a:prstGeom>
            <a:noFill/>
            <a:ln>
              <a:noFill/>
            </a:ln>
            <a:effectLst/>
            <a:extLst>
              <a:ext uri="{909E8E84-426E-40DD-AFC4-6F175D3DCCD1}">
                <a14:hiddenFill xmlns:a14="http://schemas.microsoft.com/office/drawing/2010/main">
                  <a:blipFill dpi="0" rotWithShape="0">
                    <a:blip/>
                    <a:srcRect r="-534"/>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7" name="ZoneTexte 16"/>
          <p:cNvSpPr txBox="1"/>
          <p:nvPr/>
        </p:nvSpPr>
        <p:spPr>
          <a:xfrm>
            <a:off x="518533" y="3522494"/>
            <a:ext cx="1738536" cy="338554"/>
          </a:xfrm>
          <a:prstGeom prst="rect">
            <a:avLst/>
          </a:prstGeom>
          <a:noFill/>
        </p:spPr>
        <p:txBody>
          <a:bodyPr wrap="square" rtlCol="0">
            <a:spAutoFit/>
          </a:bodyPr>
          <a:lstStyle/>
          <a:p>
            <a:r>
              <a:rPr lang="fr-FR" sz="1600" dirty="0" smtClean="0">
                <a:latin typeface="Arial" panose="020B0604020202020204" pitchFamily="34" charset="0"/>
                <a:cs typeface="Arial" panose="020B0604020202020204" pitchFamily="34" charset="0"/>
              </a:rPr>
              <a:t>IPS, en coupure</a:t>
            </a:r>
            <a:endParaRPr lang="fr-FR" sz="1600" dirty="0">
              <a:latin typeface="Arial" panose="020B0604020202020204" pitchFamily="34" charset="0"/>
              <a:cs typeface="Arial" panose="020B0604020202020204" pitchFamily="34" charset="0"/>
            </a:endParaRPr>
          </a:p>
        </p:txBody>
      </p:sp>
      <p:sp>
        <p:nvSpPr>
          <p:cNvPr id="24" name="ZoneTexte 23"/>
          <p:cNvSpPr txBox="1"/>
          <p:nvPr/>
        </p:nvSpPr>
        <p:spPr>
          <a:xfrm>
            <a:off x="547381" y="4930376"/>
            <a:ext cx="1728192" cy="338554"/>
          </a:xfrm>
          <a:prstGeom prst="rect">
            <a:avLst/>
          </a:prstGeom>
          <a:noFill/>
        </p:spPr>
        <p:txBody>
          <a:bodyPr wrap="square" rtlCol="0">
            <a:spAutoFit/>
          </a:bodyPr>
          <a:lstStyle/>
          <a:p>
            <a:r>
              <a:rPr lang="fr-FR" sz="1600" dirty="0" smtClean="0">
                <a:latin typeface="Arial" panose="020B0604020202020204" pitchFamily="34" charset="0"/>
                <a:cs typeface="Arial" panose="020B0604020202020204" pitchFamily="34" charset="0"/>
              </a:rPr>
              <a:t>IDS, en écoute</a:t>
            </a:r>
            <a:endParaRPr lang="fr-FR" sz="1600" dirty="0">
              <a:latin typeface="Arial" panose="020B0604020202020204" pitchFamily="34" charset="0"/>
              <a:cs typeface="Arial" panose="020B0604020202020204" pitchFamily="34" charset="0"/>
            </a:endParaRPr>
          </a:p>
        </p:txBody>
      </p:sp>
      <p:grpSp>
        <p:nvGrpSpPr>
          <p:cNvPr id="36" name="Groupe 35"/>
          <p:cNvGrpSpPr/>
          <p:nvPr/>
        </p:nvGrpSpPr>
        <p:grpSpPr>
          <a:xfrm>
            <a:off x="2344315" y="4530038"/>
            <a:ext cx="5655466" cy="1923298"/>
            <a:chOff x="2344315" y="4424069"/>
            <a:chExt cx="5655466" cy="1923298"/>
          </a:xfrm>
        </p:grpSpPr>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4579622"/>
              <a:ext cx="789475" cy="65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486144"/>
              <a:ext cx="648867" cy="861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646" y="4424069"/>
              <a:ext cx="748874" cy="1027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309" y="4602894"/>
              <a:ext cx="848202" cy="848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r="-534"/>
            <a:stretch>
              <a:fillRect/>
            </a:stretch>
          </p:blipFill>
          <p:spPr bwMode="auto">
            <a:xfrm>
              <a:off x="2344315" y="4496843"/>
              <a:ext cx="388251" cy="516333"/>
            </a:xfrm>
            <a:prstGeom prst="rect">
              <a:avLst/>
            </a:prstGeom>
            <a:noFill/>
            <a:ln>
              <a:noFill/>
            </a:ln>
            <a:effectLst/>
            <a:extLst>
              <a:ext uri="{909E8E84-426E-40DD-AFC4-6F175D3DCCD1}">
                <a14:hiddenFill xmlns:a14="http://schemas.microsoft.com/office/drawing/2010/main">
                  <a:blipFill dpi="0" rotWithShape="0">
                    <a:blip/>
                    <a:srcRect r="-534"/>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22" name="Connecteur droit avec flèche 21"/>
            <p:cNvCxnSpPr/>
            <p:nvPr/>
          </p:nvCxnSpPr>
          <p:spPr>
            <a:xfrm>
              <a:off x="3407516" y="4879204"/>
              <a:ext cx="3212751" cy="0"/>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4779824" y="5013176"/>
              <a:ext cx="21274" cy="603030"/>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5876287" y="5877272"/>
              <a:ext cx="2123494" cy="307777"/>
            </a:xfrm>
            <a:prstGeom prst="rect">
              <a:avLst/>
            </a:prstGeom>
            <a:noFill/>
          </p:spPr>
          <p:txBody>
            <a:bodyPr wrap="square" rtlCol="0">
              <a:spAutoFit/>
            </a:bodyPr>
            <a:lstStyle/>
            <a:p>
              <a:r>
                <a:rPr lang="fr-FR" sz="1400" dirty="0" smtClean="0">
                  <a:latin typeface="Arial" panose="020B0604020202020204" pitchFamily="34" charset="0"/>
                  <a:cs typeface="Arial" panose="020B0604020202020204" pitchFamily="34" charset="0"/>
                </a:rPr>
                <a:t>génération d’alertes</a:t>
              </a:r>
              <a:endParaRPr lang="fr-FR" sz="1400" dirty="0">
                <a:latin typeface="Arial" panose="020B0604020202020204" pitchFamily="34" charset="0"/>
                <a:cs typeface="Arial" panose="020B0604020202020204" pitchFamily="34" charset="0"/>
              </a:endParaRPr>
            </a:p>
          </p:txBody>
        </p:sp>
        <p:pic>
          <p:nvPicPr>
            <p:cNvPr id="26" name="Picture 140" descr="flag_re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088" y="5733256"/>
              <a:ext cx="559638" cy="5596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487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r>
              <a:rPr lang="fr-FR" altLang="fr-FR" smtClean="0"/>
              <a:t>Contributeurs</a:t>
            </a:r>
            <a:endParaRPr lang="fr-FR" altLang="fr-FR" dirty="0"/>
          </a:p>
        </p:txBody>
      </p:sp>
      <p:sp>
        <p:nvSpPr>
          <p:cNvPr id="3" name="Espace réservé de la date 2"/>
          <p:cNvSpPr>
            <a:spLocks noGrp="1"/>
          </p:cNvSpPr>
          <p:nvPr>
            <p:ph type="dt" sz="half" idx="11"/>
          </p:nvPr>
        </p:nvSpPr>
        <p:spPr>
          <a:xfrm>
            <a:off x="3419872" y="6448752"/>
            <a:ext cx="1008112" cy="365125"/>
          </a:xfrm>
        </p:spPr>
        <p:txBody>
          <a:bodyPr/>
          <a:lstStyle/>
          <a:p>
            <a:fld id="{9D3349F4-DD2C-401C-BF82-FD3229338D88}" type="datetime1">
              <a:rPr lang="fr-FR" smtClean="0"/>
              <a:t>09/11/2015</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3"/>
          </p:nvPr>
        </p:nvSpPr>
        <p:spPr>
          <a:xfrm>
            <a:off x="8676456" y="6448752"/>
            <a:ext cx="432048" cy="365125"/>
          </a:xfrm>
        </p:spPr>
        <p:txBody>
          <a:bodyPr/>
          <a:lstStyle/>
          <a:p>
            <a:fld id="{DAC45385-D604-40AE-9F53-03BDB8FC03CC}" type="slidenum">
              <a:rPr lang="fr-FR" smtClean="0"/>
              <a:pPr/>
              <a:t>2</a:t>
            </a:fld>
            <a:endParaRPr lang="fr-FR" dirty="0"/>
          </a:p>
        </p:txBody>
      </p:sp>
      <p:graphicFrame>
        <p:nvGraphicFramePr>
          <p:cNvPr id="18" name="Tableau 17"/>
          <p:cNvGraphicFramePr>
            <a:graphicFrameLocks noGrp="1"/>
          </p:cNvGraphicFramePr>
          <p:nvPr>
            <p:extLst>
              <p:ext uri="{D42A27DB-BD31-4B8C-83A1-F6EECF244321}">
                <p14:modId xmlns:p14="http://schemas.microsoft.com/office/powerpoint/2010/main" val="3947013153"/>
              </p:ext>
            </p:extLst>
          </p:nvPr>
        </p:nvGraphicFramePr>
        <p:xfrm>
          <a:off x="467519" y="1124744"/>
          <a:ext cx="8208963" cy="3936429"/>
        </p:xfrm>
        <a:graphic>
          <a:graphicData uri="http://schemas.openxmlformats.org/drawingml/2006/table">
            <a:tbl>
              <a:tblPr firstRow="1" firstCol="1" lastRow="1" lastCol="1" bandRow="1" bandCol="1">
                <a:tableStyleId>{5C22544A-7EE6-4342-B048-85BDC9FD1C3A}</a:tableStyleId>
              </a:tblPr>
              <a:tblGrid>
                <a:gridCol w="3299937"/>
                <a:gridCol w="4909026"/>
              </a:tblGrid>
              <a:tr h="368081">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Organisme</a:t>
                      </a:r>
                      <a:endParaRPr lang="fr-FR" sz="14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922B3C"/>
                    </a:solidFill>
                  </a:tcPr>
                </a:tc>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Nom</a:t>
                      </a:r>
                      <a:endParaRPr lang="fr-FR" sz="14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922B3C"/>
                    </a:solidFill>
                  </a:tcPr>
                </a:tc>
              </a:tr>
              <a:tr h="440089">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Université européenne de Bretagne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Dominique LE TALLEC, Aline BOUCARD</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Université de Rennes 1</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Gilles LESVENTES, Sébastien GAMBS</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Université de Bretagne Occidentale</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Laurent NANA</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Université de Bretagne Sud</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Guy COGNIAT</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87725">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Télécom Bretagne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r>
                        <a:rPr lang="pl-PL" sz="1400" dirty="0">
                          <a:solidFill>
                            <a:schemeClr val="tx1"/>
                          </a:solidFill>
                          <a:effectLst/>
                          <a:latin typeface="Arial" panose="020B0604020202020204" pitchFamily="34" charset="0"/>
                          <a:cs typeface="Arial" panose="020B0604020202020204" pitchFamily="34" charset="0"/>
                        </a:rPr>
                        <a:t>Frédéric CUPPENS, Nora CUPPENS</a:t>
                      </a:r>
                      <a:r>
                        <a:rPr lang="pl-PL" sz="1400" dirty="0" smtClean="0">
                          <a:solidFill>
                            <a:schemeClr val="tx1"/>
                          </a:solidFill>
                          <a:effectLst/>
                          <a:latin typeface="Arial" panose="020B0604020202020204" pitchFamily="34" charset="0"/>
                          <a:cs typeface="Arial" panose="020B0604020202020204" pitchFamily="34" charset="0"/>
                        </a:rPr>
                        <a:t>, </a:t>
                      </a:r>
                      <a:r>
                        <a:rPr lang="fr-FR" sz="1400" dirty="0">
                          <a:solidFill>
                            <a:schemeClr val="tx1"/>
                          </a:solidFill>
                          <a:effectLst/>
                          <a:latin typeface="Arial" panose="020B0604020202020204" pitchFamily="34" charset="0"/>
                          <a:cs typeface="Arial" panose="020B0604020202020204" pitchFamily="34" charset="0"/>
                        </a:rPr>
                        <a:t>Gouenou </a:t>
                      </a:r>
                      <a:r>
                        <a:rPr lang="fr-FR" sz="1400" dirty="0" smtClean="0">
                          <a:solidFill>
                            <a:schemeClr val="tx1"/>
                          </a:solidFill>
                          <a:effectLst/>
                          <a:latin typeface="Arial" panose="020B0604020202020204" pitchFamily="34" charset="0"/>
                          <a:cs typeface="Arial" panose="020B0604020202020204" pitchFamily="34" charset="0"/>
                        </a:rPr>
                        <a:t>COATRIEUX</a:t>
                      </a:r>
                      <a:r>
                        <a:rPr lang="fr-FR" sz="1400" baseline="0" dirty="0" smtClean="0">
                          <a:solidFill>
                            <a:schemeClr val="tx1"/>
                          </a:solidFill>
                          <a:effectLst/>
                          <a:latin typeface="Arial" panose="020B0604020202020204" pitchFamily="34" charset="0"/>
                          <a:cs typeface="Arial" panose="020B0604020202020204" pitchFamily="34" charset="0"/>
                        </a:rPr>
                        <a:t>, </a:t>
                      </a:r>
                      <a:r>
                        <a:rPr lang="fr-FR" sz="1400" smtClean="0">
                          <a:solidFill>
                            <a:schemeClr val="tx1"/>
                          </a:solidFill>
                          <a:effectLst/>
                          <a:latin typeface="Arial" panose="020B0604020202020204" pitchFamily="34" charset="0"/>
                          <a:cs typeface="Arial" panose="020B0604020202020204" pitchFamily="34" charset="0"/>
                        </a:rPr>
                        <a:t>Patrick ERARD</a:t>
                      </a:r>
                      <a:endParaRPr lang="fr-FR" sz="1400" dirty="0" smtClean="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Ecole Normale Supérieure Rennes</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David PICHARDIE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INSA Rennes</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Gildas AVOINE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Orange Consulting</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Alain MARCAY, David </a:t>
                      </a:r>
                      <a:r>
                        <a:rPr lang="fr-FR" sz="1400" dirty="0" smtClean="0">
                          <a:solidFill>
                            <a:schemeClr val="tx1"/>
                          </a:solidFill>
                          <a:effectLst/>
                          <a:latin typeface="Arial" panose="020B0604020202020204" pitchFamily="34" charset="0"/>
                          <a:cs typeface="Arial" panose="020B0604020202020204" pitchFamily="34" charset="0"/>
                        </a:rPr>
                        <a:t>BOUCHER, Stéphanie</a:t>
                      </a:r>
                      <a:r>
                        <a:rPr lang="fr-FR" sz="1400" baseline="0" dirty="0" smtClean="0">
                          <a:solidFill>
                            <a:schemeClr val="tx1"/>
                          </a:solidFill>
                          <a:effectLst/>
                          <a:latin typeface="Arial" panose="020B0604020202020204" pitchFamily="34" charset="0"/>
                          <a:cs typeface="Arial" panose="020B0604020202020204" pitchFamily="34" charset="0"/>
                        </a:rPr>
                        <a:t> MBAPPE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bl>
          </a:graphicData>
        </a:graphic>
      </p:graphicFrame>
      <p:graphicFrame>
        <p:nvGraphicFramePr>
          <p:cNvPr id="19" name="Tableau 18"/>
          <p:cNvGraphicFramePr>
            <a:graphicFrameLocks noGrp="1"/>
          </p:cNvGraphicFramePr>
          <p:nvPr>
            <p:extLst>
              <p:ext uri="{D42A27DB-BD31-4B8C-83A1-F6EECF244321}">
                <p14:modId xmlns:p14="http://schemas.microsoft.com/office/powerpoint/2010/main" val="1506542815"/>
              </p:ext>
            </p:extLst>
          </p:nvPr>
        </p:nvGraphicFramePr>
        <p:xfrm>
          <a:off x="539552" y="5157192"/>
          <a:ext cx="8135938" cy="1260140"/>
        </p:xfrm>
        <a:graphic>
          <a:graphicData uri="http://schemas.openxmlformats.org/drawingml/2006/table">
            <a:tbl>
              <a:tblPr firstRow="1" firstCol="1" lastRow="1" lastCol="1" bandRow="1" bandCol="1">
                <a:tableStyleId>{5C22544A-7EE6-4342-B048-85BDC9FD1C3A}</a:tableStyleId>
              </a:tblPr>
              <a:tblGrid>
                <a:gridCol w="2540222"/>
                <a:gridCol w="5595716"/>
              </a:tblGrid>
              <a:tr h="252028">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Version et Date</a:t>
                      </a:r>
                      <a:endParaRPr lang="fr-FR" sz="1400" dirty="0">
                        <a:effectLst/>
                        <a:latin typeface="Arial" panose="020B0604020202020204" pitchFamily="34" charset="0"/>
                        <a:ea typeface="Times New Roman"/>
                        <a:cs typeface="Arial" panose="020B0604020202020204" pitchFamily="34" charset="0"/>
                      </a:endParaRPr>
                    </a:p>
                  </a:txBody>
                  <a:tcPr marL="68572" marR="68572" marT="0" marB="0" anchor="ctr">
                    <a:solidFill>
                      <a:srgbClr val="922B3C"/>
                    </a:solidFill>
                  </a:tcPr>
                </a:tc>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Modifications</a:t>
                      </a:r>
                      <a:endParaRPr lang="fr-FR" sz="1400" dirty="0">
                        <a:effectLst/>
                        <a:latin typeface="Arial" panose="020B0604020202020204" pitchFamily="34" charset="0"/>
                        <a:ea typeface="Times New Roman"/>
                        <a:cs typeface="Arial" panose="020B0604020202020204" pitchFamily="34" charset="0"/>
                      </a:endParaRPr>
                    </a:p>
                  </a:txBody>
                  <a:tcPr marL="68572" marR="68572" marT="0" marB="0" anchor="ctr">
                    <a:solidFill>
                      <a:srgbClr val="922B3C"/>
                    </a:solidFill>
                  </a:tcPr>
                </a:tc>
              </a:tr>
              <a:tr h="252028">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V </a:t>
                      </a:r>
                      <a:r>
                        <a:rPr lang="fr-FR" sz="1400" dirty="0" smtClean="0">
                          <a:solidFill>
                            <a:schemeClr val="tx1"/>
                          </a:solidFill>
                          <a:effectLst/>
                          <a:latin typeface="Arial" panose="020B0604020202020204" pitchFamily="34" charset="0"/>
                          <a:cs typeface="Arial" panose="020B0604020202020204" pitchFamily="34" charset="0"/>
                        </a:rPr>
                        <a:t>1.0 </a:t>
                      </a:r>
                      <a:r>
                        <a:rPr lang="fr-FR" sz="1400" dirty="0">
                          <a:solidFill>
                            <a:schemeClr val="tx1"/>
                          </a:solidFill>
                          <a:effectLst/>
                          <a:latin typeface="Arial" panose="020B0604020202020204" pitchFamily="34" charset="0"/>
                          <a:cs typeface="Arial" panose="020B0604020202020204" pitchFamily="34" charset="0"/>
                        </a:rPr>
                        <a:t>– </a:t>
                      </a:r>
                      <a:r>
                        <a:rPr lang="fr-FR" sz="1400" dirty="0" smtClean="0">
                          <a:solidFill>
                            <a:schemeClr val="tx1"/>
                          </a:solidFill>
                          <a:effectLst/>
                          <a:latin typeface="Arial" panose="020B0604020202020204" pitchFamily="34" charset="0"/>
                          <a:cs typeface="Arial" panose="020B0604020202020204" pitchFamily="34" charset="0"/>
                        </a:rPr>
                        <a:t>24/12/2014</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c>
                  <a:txBody>
                    <a:bodyPr/>
                    <a:lstStyle/>
                    <a:p>
                      <a:pPr algn="just">
                        <a:spcBef>
                          <a:spcPts val="300"/>
                        </a:spcBef>
                        <a:spcAft>
                          <a:spcPts val="0"/>
                        </a:spcAft>
                      </a:pPr>
                      <a:r>
                        <a:rPr lang="fr-FR" sz="1400" dirty="0">
                          <a:solidFill>
                            <a:schemeClr val="tx1"/>
                          </a:solidFill>
                          <a:effectLst/>
                          <a:latin typeface="Arial" panose="020B0604020202020204" pitchFamily="34" charset="0"/>
                          <a:cs typeface="Arial" panose="020B0604020202020204" pitchFamily="34" charset="0"/>
                        </a:rPr>
                        <a:t>Création du document</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r>
              <a:tr h="252028">
                <a:tc>
                  <a:txBody>
                    <a:bodyPr/>
                    <a:lstStyle/>
                    <a:p>
                      <a:pPr algn="ctr">
                        <a:spcBef>
                          <a:spcPts val="300"/>
                        </a:spcBef>
                        <a:spcAft>
                          <a:spcPts val="30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V 1</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.1 – 04/02/2015</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c>
                  <a:txBody>
                    <a:bodyPr/>
                    <a:lstStyle/>
                    <a:p>
                      <a:pPr algn="just">
                        <a:spcBef>
                          <a:spcPts val="300"/>
                        </a:spcBef>
                        <a:spcAft>
                          <a:spcPts val="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Modifications</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 suite aux remarques de l’</a:t>
                      </a:r>
                      <a:r>
                        <a:rPr lang="fr-FR" sz="1400" baseline="0" dirty="0" err="1" smtClean="0">
                          <a:solidFill>
                            <a:schemeClr val="tx1"/>
                          </a:solidFill>
                          <a:effectLst/>
                          <a:latin typeface="Arial" panose="020B0604020202020204" pitchFamily="34" charset="0"/>
                          <a:ea typeface="Times New Roman"/>
                          <a:cs typeface="Arial" panose="020B0604020202020204" pitchFamily="34" charset="0"/>
                        </a:rPr>
                        <a:t>ANSSI</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r>
              <a:tr h="252028">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fr-FR" sz="1400" dirty="0" smtClean="0">
                          <a:solidFill>
                            <a:schemeClr val="tx1"/>
                          </a:solidFill>
                          <a:effectLst/>
                          <a:latin typeface="Arial" panose="020B0604020202020204" pitchFamily="34" charset="0"/>
                          <a:ea typeface="Times New Roman"/>
                          <a:cs typeface="Arial" panose="020B0604020202020204" pitchFamily="34" charset="0"/>
                        </a:rPr>
                        <a:t>V 1</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.2 – 13/02/2015</a:t>
                      </a:r>
                      <a:endParaRPr lang="fr-FR" sz="1400" dirty="0" smtClean="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c>
                  <a:txBody>
                    <a:bodyPr/>
                    <a:lstStyle/>
                    <a:p>
                      <a:pPr algn="just">
                        <a:spcBef>
                          <a:spcPts val="300"/>
                        </a:spcBef>
                        <a:spcAft>
                          <a:spcPts val="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Modifications</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 suite aux remarques de l’ANSSI</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r>
              <a:tr h="252028">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fr-FR" sz="1400" dirty="0" smtClean="0">
                          <a:solidFill>
                            <a:schemeClr val="tx1"/>
                          </a:solidFill>
                          <a:effectLst/>
                          <a:latin typeface="Arial" panose="020B0604020202020204" pitchFamily="34" charset="0"/>
                          <a:ea typeface="Times New Roman"/>
                          <a:cs typeface="Arial" panose="020B0604020202020204" pitchFamily="34" charset="0"/>
                        </a:rPr>
                        <a:t>V 1</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.3 – 05/06/2015</a:t>
                      </a:r>
                      <a:endParaRPr lang="fr-FR" sz="1400" dirty="0" smtClean="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c>
                  <a:txBody>
                    <a:bodyPr/>
                    <a:lstStyle/>
                    <a:p>
                      <a:pPr algn="just">
                        <a:spcBef>
                          <a:spcPts val="300"/>
                        </a:spcBef>
                        <a:spcAft>
                          <a:spcPts val="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version </a:t>
                      </a:r>
                      <a:r>
                        <a:rPr lang="fr-FR" sz="1400" dirty="0" err="1" smtClean="0">
                          <a:solidFill>
                            <a:schemeClr val="tx1"/>
                          </a:solidFill>
                          <a:effectLst/>
                          <a:latin typeface="Arial" panose="020B0604020202020204" pitchFamily="34" charset="0"/>
                          <a:ea typeface="Times New Roman"/>
                          <a:cs typeface="Arial" panose="020B0604020202020204" pitchFamily="34" charset="0"/>
                        </a:rPr>
                        <a:t>finle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1800" dirty="0"/>
              <a:t>VPN	</a:t>
            </a:r>
            <a:r>
              <a:rPr lang="fr-FR" sz="1800" b="1" dirty="0">
                <a:solidFill>
                  <a:srgbClr val="943634"/>
                </a:solidFill>
              </a:rPr>
              <a:t>V</a:t>
            </a:r>
            <a:r>
              <a:rPr lang="fr-FR" sz="1800" dirty="0"/>
              <a:t>irtual </a:t>
            </a:r>
            <a:r>
              <a:rPr lang="fr-FR" sz="1800" b="1" dirty="0" err="1">
                <a:solidFill>
                  <a:srgbClr val="943634"/>
                </a:solidFill>
              </a:rPr>
              <a:t>P</a:t>
            </a:r>
            <a:r>
              <a:rPr lang="fr-FR" sz="1800" dirty="0" err="1"/>
              <a:t>rivate</a:t>
            </a:r>
            <a:r>
              <a:rPr lang="fr-FR" sz="1800" dirty="0"/>
              <a:t> </a:t>
            </a:r>
            <a:r>
              <a:rPr lang="fr-FR" sz="1800" b="1" dirty="0">
                <a:solidFill>
                  <a:srgbClr val="943634"/>
                </a:solidFill>
              </a:rPr>
              <a:t>N</a:t>
            </a:r>
            <a:r>
              <a:rPr lang="fr-FR" sz="1800" dirty="0"/>
              <a:t>etwork</a:t>
            </a:r>
          </a:p>
          <a:p>
            <a:pPr marL="0" indent="0">
              <a:buNone/>
            </a:pPr>
            <a:endParaRPr lang="fr-FR" sz="1000" dirty="0"/>
          </a:p>
          <a:p>
            <a:pPr marL="0" indent="0" algn="just">
              <a:buNone/>
            </a:pPr>
            <a:r>
              <a:rPr lang="fr-FR" sz="1800" dirty="0"/>
              <a:t>Un VPN est un </a:t>
            </a:r>
            <a:r>
              <a:rPr lang="fr-FR" sz="1800" b="1" dirty="0">
                <a:solidFill>
                  <a:srgbClr val="943634"/>
                </a:solidFill>
              </a:rPr>
              <a:t>réseau virtuel </a:t>
            </a:r>
            <a:r>
              <a:rPr lang="fr-FR" sz="1800" dirty="0"/>
              <a:t>qui permet à </a:t>
            </a:r>
            <a:r>
              <a:rPr lang="fr-FR" sz="1800" b="1" dirty="0">
                <a:solidFill>
                  <a:srgbClr val="943634"/>
                </a:solidFill>
              </a:rPr>
              <a:t>deux réseaux distants de communiquer en toute sécurité</a:t>
            </a:r>
            <a:r>
              <a:rPr lang="fr-FR" sz="1800" dirty="0"/>
              <a:t>, y compris si la communication s’effectue via des réseaux inconnus et auxquels nous ne faisons pas confiance.</a:t>
            </a:r>
          </a:p>
          <a:p>
            <a:pPr marL="0" indent="0">
              <a:buNone/>
            </a:pPr>
            <a:endParaRPr lang="fr-FR" sz="1000" dirty="0"/>
          </a:p>
          <a:p>
            <a:pPr marL="0" indent="0" algn="just">
              <a:buNone/>
            </a:pPr>
            <a:r>
              <a:rPr lang="fr-FR" sz="1800" dirty="0"/>
              <a:t>Exemple avec une entreprise qui possède deux sites distants et qui ont besoin de communiquer entre eux via </a:t>
            </a:r>
            <a:r>
              <a:rPr lang="fr-FR" sz="1800" dirty="0" smtClean="0"/>
              <a:t>internet : </a:t>
            </a:r>
            <a:r>
              <a:rPr lang="fr-FR" sz="1800" dirty="0"/>
              <a:t>comment faire passer les flux en toute sécurité via </a:t>
            </a:r>
            <a:r>
              <a:rPr lang="fr-FR" sz="1800" dirty="0" smtClean="0"/>
              <a:t>Internet que </a:t>
            </a:r>
            <a:r>
              <a:rPr lang="fr-FR" sz="1800" dirty="0"/>
              <a:t>l’on ne maitrise </a:t>
            </a:r>
            <a:r>
              <a:rPr lang="fr-FR" sz="1800" dirty="0" smtClean="0"/>
              <a:t>pas ?</a:t>
            </a:r>
            <a:endParaRPr lang="fr-FR" sz="1800" dirty="0"/>
          </a:p>
          <a:p>
            <a:pPr marL="0" indent="0">
              <a:buNone/>
            </a:pPr>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e. VPN</a:t>
            </a:r>
            <a:endParaRPr lang="fr-FR"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51920"/>
            <a:ext cx="82105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5" descr="robohel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508555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27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2000" dirty="0" smtClean="0"/>
              <a:t>Solution : </a:t>
            </a:r>
            <a:r>
              <a:rPr lang="fr-FR" sz="2000" dirty="0"/>
              <a:t>grâce à des mécanismes cryptographiques, </a:t>
            </a:r>
            <a:r>
              <a:rPr lang="fr-FR" sz="2000" dirty="0" smtClean="0"/>
              <a:t>appliquer un </a:t>
            </a:r>
            <a:r>
              <a:rPr lang="fr-FR" sz="2000" b="1" dirty="0">
                <a:solidFill>
                  <a:srgbClr val="943634"/>
                </a:solidFill>
              </a:rPr>
              <a:t>chiffrement des données, ainsi </a:t>
            </a:r>
            <a:r>
              <a:rPr lang="fr-FR" sz="2000" b="1" dirty="0" smtClean="0">
                <a:solidFill>
                  <a:srgbClr val="943634"/>
                </a:solidFill>
              </a:rPr>
              <a:t>qu’un motif d’intégrité, à tous </a:t>
            </a:r>
            <a:r>
              <a:rPr lang="fr-FR" sz="2000" b="1" dirty="0">
                <a:solidFill>
                  <a:srgbClr val="943634"/>
                </a:solidFill>
              </a:rPr>
              <a:t>les flux entre les 2 sites</a:t>
            </a:r>
            <a:r>
              <a:rPr lang="fr-FR" sz="2000" dirty="0"/>
              <a:t>. On obtient ainsi un </a:t>
            </a:r>
            <a:r>
              <a:rPr lang="fr-FR" sz="2000" b="1" dirty="0">
                <a:solidFill>
                  <a:srgbClr val="943634"/>
                </a:solidFill>
              </a:rPr>
              <a:t>tunnel virtuel </a:t>
            </a:r>
            <a:r>
              <a:rPr lang="fr-FR" sz="2000" dirty="0"/>
              <a:t>qui ne contient que des données chiffrées et protégées en </a:t>
            </a:r>
            <a:r>
              <a:rPr lang="fr-FR" sz="2000" dirty="0" smtClean="0"/>
              <a:t>intégrité :</a:t>
            </a:r>
            <a:endParaRPr lang="fr-FR" sz="2000" dirty="0"/>
          </a:p>
          <a:p>
            <a:pPr algn="just"/>
            <a:r>
              <a:rPr lang="fr-FR" sz="1800" dirty="0"/>
              <a:t>Les données qui passent sur Internet sont donc chiffrées et non compréhensibles par un attaquant qui écouterait les </a:t>
            </a:r>
            <a:r>
              <a:rPr lang="fr-FR" sz="1800" dirty="0" smtClean="0"/>
              <a:t>flux ;</a:t>
            </a:r>
            <a:endParaRPr lang="fr-FR" sz="1800" dirty="0"/>
          </a:p>
          <a:p>
            <a:pPr algn="just"/>
            <a:r>
              <a:rPr lang="fr-FR" sz="1800" dirty="0"/>
              <a:t>En cas de modification malveillante des flux, le mécanisme d’intégrité permettra au destinataire de déterminer que les données reçues ne sont pas intègres, et qu’il ne faut donc pas traiter ces données.</a:t>
            </a:r>
          </a:p>
          <a:p>
            <a:pPr lvl="1" algn="just"/>
            <a:endParaRPr lang="fr-FR" sz="1600" dirty="0"/>
          </a:p>
          <a:p>
            <a:pPr marL="0" indent="0" algn="just">
              <a:buNone/>
            </a:pPr>
            <a:r>
              <a:rPr lang="fr-FR" sz="2000" dirty="0"/>
              <a:t>Il existe différents types de VPN, représentés sur les diapositives suivantes.</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e. VPN</a:t>
            </a:r>
            <a:endParaRPr lang="fr-FR" dirty="0"/>
          </a:p>
        </p:txBody>
      </p:sp>
    </p:spTree>
    <p:extLst>
      <p:ext uri="{BB962C8B-B14F-4D97-AF65-F5344CB8AC3E}">
        <p14:creationId xmlns:p14="http://schemas.microsoft.com/office/powerpoint/2010/main" val="3607834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e. VPN</a:t>
            </a:r>
            <a:endParaRPr lang="fr-FR"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4321572"/>
            <a:ext cx="483870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472084"/>
            <a:ext cx="82105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6328" y="2513222"/>
            <a:ext cx="2415903" cy="366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ZoneTexte 9"/>
          <p:cNvSpPr txBox="1"/>
          <p:nvPr/>
        </p:nvSpPr>
        <p:spPr>
          <a:xfrm>
            <a:off x="1835696" y="3348281"/>
            <a:ext cx="5472608" cy="584775"/>
          </a:xfrm>
          <a:prstGeom prst="rect">
            <a:avLst/>
          </a:prstGeom>
          <a:noFill/>
        </p:spPr>
        <p:txBody>
          <a:bodyPr wrap="square" rtlCol="0">
            <a:spAutoFit/>
          </a:bodyPr>
          <a:lstStyle/>
          <a:p>
            <a:pPr algn="ctr"/>
            <a:r>
              <a:rPr lang="fr-FR" sz="1600" dirty="0" smtClean="0">
                <a:latin typeface="Arial" panose="020B0604020202020204" pitchFamily="34" charset="0"/>
                <a:cs typeface="Arial" panose="020B0604020202020204" pitchFamily="34" charset="0"/>
              </a:rPr>
              <a:t>VPN de site à site, dont le tunnel est géré par les routeurs </a:t>
            </a:r>
          </a:p>
          <a:p>
            <a:pPr algn="ctr"/>
            <a:r>
              <a:rPr lang="fr-FR" sz="1600" b="1" dirty="0" err="1" smtClean="0">
                <a:solidFill>
                  <a:srgbClr val="943634"/>
                </a:solidFill>
                <a:latin typeface="Arial" panose="020B0604020202020204" pitchFamily="34" charset="0"/>
                <a:cs typeface="Arial" panose="020B0604020202020204" pitchFamily="34" charset="0"/>
              </a:rPr>
              <a:t>IPsec</a:t>
            </a:r>
            <a:r>
              <a:rPr lang="fr-FR" sz="1600" dirty="0" smtClean="0">
                <a:solidFill>
                  <a:srgbClr val="943634"/>
                </a:solidFill>
                <a:latin typeface="Arial" panose="020B0604020202020204" pitchFamily="34" charset="0"/>
                <a:cs typeface="Arial" panose="020B0604020202020204" pitchFamily="34" charset="0"/>
              </a:rPr>
              <a:t> </a:t>
            </a:r>
            <a:r>
              <a:rPr lang="fr-FR" sz="1600" dirty="0" smtClean="0">
                <a:latin typeface="Arial" panose="020B0604020202020204" pitchFamily="34" charset="0"/>
                <a:cs typeface="Arial" panose="020B0604020202020204" pitchFamily="34" charset="0"/>
              </a:rPr>
              <a:t>– au niveau de la couche Internet</a:t>
            </a:r>
            <a:endParaRPr lang="fr-FR" sz="1600" dirty="0">
              <a:latin typeface="Arial" panose="020B0604020202020204" pitchFamily="34" charset="0"/>
              <a:cs typeface="Arial" panose="020B0604020202020204" pitchFamily="34" charset="0"/>
            </a:endParaRPr>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4943748"/>
            <a:ext cx="2952328" cy="366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ZoneTexte 11"/>
          <p:cNvSpPr txBox="1"/>
          <p:nvPr/>
        </p:nvSpPr>
        <p:spPr>
          <a:xfrm>
            <a:off x="1691680" y="5805264"/>
            <a:ext cx="5616624" cy="584775"/>
          </a:xfrm>
          <a:prstGeom prst="rect">
            <a:avLst/>
          </a:prstGeom>
          <a:noFill/>
        </p:spPr>
        <p:txBody>
          <a:bodyPr wrap="square" rtlCol="0">
            <a:spAutoFit/>
          </a:bodyPr>
          <a:lstStyle/>
          <a:p>
            <a:pPr algn="ctr"/>
            <a:r>
              <a:rPr lang="fr-FR" sz="1600" dirty="0" smtClean="0">
                <a:latin typeface="Arial" panose="020B0604020202020204" pitchFamily="34" charset="0"/>
                <a:cs typeface="Arial" panose="020B0604020202020204" pitchFamily="34" charset="0"/>
              </a:rPr>
              <a:t>VPN entre systèmes</a:t>
            </a:r>
          </a:p>
          <a:p>
            <a:pPr algn="ctr"/>
            <a:r>
              <a:rPr lang="fr-FR" sz="1600" b="1" dirty="0" smtClean="0">
                <a:solidFill>
                  <a:srgbClr val="943634"/>
                </a:solidFill>
                <a:latin typeface="Arial" panose="020B0604020202020204" pitchFamily="34" charset="0"/>
                <a:cs typeface="Arial" panose="020B0604020202020204" pitchFamily="34" charset="0"/>
              </a:rPr>
              <a:t>TLS</a:t>
            </a:r>
            <a:r>
              <a:rPr lang="fr-FR" sz="1600" dirty="0" smtClean="0">
                <a:solidFill>
                  <a:srgbClr val="943634"/>
                </a:solidFill>
                <a:latin typeface="Arial" panose="020B0604020202020204" pitchFamily="34" charset="0"/>
                <a:cs typeface="Arial" panose="020B0604020202020204" pitchFamily="34" charset="0"/>
              </a:rPr>
              <a:t> </a:t>
            </a:r>
            <a:r>
              <a:rPr lang="fr-FR" sz="1600" dirty="0" smtClean="0">
                <a:latin typeface="Arial" panose="020B0604020202020204" pitchFamily="34" charset="0"/>
                <a:cs typeface="Arial" panose="020B0604020202020204" pitchFamily="34" charset="0"/>
              </a:rPr>
              <a:t>– au niveau de la couche Transport</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176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2000" dirty="0"/>
              <a:t>Il existe également des VPN qui n’ont pas recours à de la cryptographie, mais qui font appel aux infrastructures d’opérateurs. Dans ce cas, la protection du réseau est assurée par l’opérateur.</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e. VPN</a:t>
            </a:r>
            <a:endParaRPr lang="fr-FR"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2955776"/>
            <a:ext cx="82105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Connecteur droit avec flèche 7"/>
          <p:cNvCxnSpPr/>
          <p:nvPr/>
        </p:nvCxnSpPr>
        <p:spPr>
          <a:xfrm flipH="1" flipV="1">
            <a:off x="4572000" y="4509120"/>
            <a:ext cx="252028" cy="7920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015716" y="5292497"/>
            <a:ext cx="5616624" cy="584775"/>
          </a:xfrm>
          <a:prstGeom prst="rect">
            <a:avLst/>
          </a:prstGeom>
          <a:noFill/>
        </p:spPr>
        <p:txBody>
          <a:bodyPr wrap="square" rtlCol="0">
            <a:spAutoFit/>
          </a:bodyPr>
          <a:lstStyle/>
          <a:p>
            <a:pPr algn="ctr"/>
            <a:r>
              <a:rPr lang="fr-FR" sz="1600" dirty="0" smtClean="0">
                <a:latin typeface="Arial" panose="020B0604020202020204" pitchFamily="34" charset="0"/>
                <a:cs typeface="Arial" panose="020B0604020202020204" pitchFamily="34" charset="0"/>
              </a:rPr>
              <a:t>Réseau opérateur </a:t>
            </a:r>
            <a:r>
              <a:rPr lang="fr-FR" sz="1600" b="1" dirty="0" smtClean="0">
                <a:latin typeface="Arial" panose="020B0604020202020204" pitchFamily="34" charset="0"/>
                <a:cs typeface="Arial" panose="020B0604020202020204" pitchFamily="34" charset="0"/>
              </a:rPr>
              <a:t>MPLS</a:t>
            </a:r>
            <a:r>
              <a:rPr lang="fr-FR" sz="1600" dirty="0" smtClean="0">
                <a:latin typeface="Arial" panose="020B0604020202020204" pitchFamily="34" charset="0"/>
                <a:cs typeface="Arial" panose="020B0604020202020204" pitchFamily="34" charset="0"/>
              </a:rPr>
              <a:t>, dont le cœur est inaccessible aux clients se connectant sur ce réseau </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588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2000" dirty="0"/>
              <a:t>Un principe majeur de la Sécurité est celui du </a:t>
            </a:r>
            <a:r>
              <a:rPr lang="fr-FR" sz="2000" b="1" dirty="0">
                <a:solidFill>
                  <a:srgbClr val="943634"/>
                </a:solidFill>
              </a:rPr>
              <a:t>moindre </a:t>
            </a:r>
            <a:r>
              <a:rPr lang="fr-FR" sz="2000" b="1" dirty="0" smtClean="0">
                <a:solidFill>
                  <a:srgbClr val="943634"/>
                </a:solidFill>
              </a:rPr>
              <a:t>privilège :</a:t>
            </a:r>
            <a:endParaRPr lang="fr-FR" sz="2000" b="1" dirty="0">
              <a:solidFill>
                <a:srgbClr val="943634"/>
              </a:solidFill>
            </a:endParaRPr>
          </a:p>
          <a:p>
            <a:pPr marL="0" indent="0" algn="just">
              <a:buNone/>
            </a:pPr>
            <a:r>
              <a:rPr lang="fr-FR" sz="2000" dirty="0"/>
              <a:t>On ne doit donner les droits d’accès à une </a:t>
            </a:r>
            <a:r>
              <a:rPr lang="fr-FR" sz="2000" dirty="0" smtClean="0"/>
              <a:t>ressource </a:t>
            </a:r>
            <a:r>
              <a:rPr lang="fr-FR" sz="2000" dirty="0"/>
              <a:t>qu’aux seules personnes/entités ayant un besoin légitime d’y accéder.</a:t>
            </a:r>
          </a:p>
          <a:p>
            <a:pPr algn="just"/>
            <a:endParaRPr lang="fr-FR" sz="2000" dirty="0"/>
          </a:p>
          <a:p>
            <a:pPr marL="0" indent="0" algn="just">
              <a:buNone/>
            </a:pPr>
            <a:r>
              <a:rPr lang="fr-FR" sz="2000" dirty="0"/>
              <a:t>Appliqué au domaine réseau, il est donc fait </a:t>
            </a:r>
            <a:r>
              <a:rPr lang="fr-FR" sz="2000" b="1" dirty="0">
                <a:solidFill>
                  <a:srgbClr val="943634"/>
                </a:solidFill>
              </a:rPr>
              <a:t>recours à de la segmentation</a:t>
            </a:r>
            <a:r>
              <a:rPr lang="fr-FR" sz="2000" b="1" dirty="0">
                <a:solidFill>
                  <a:schemeClr val="tx2"/>
                </a:solidFill>
              </a:rPr>
              <a:t> </a:t>
            </a:r>
            <a:r>
              <a:rPr lang="fr-FR" sz="2000" dirty="0"/>
              <a:t>afin de séparer le réseau en différentes zones.</a:t>
            </a:r>
          </a:p>
          <a:p>
            <a:pPr marL="0" indent="0" algn="just">
              <a:buNone/>
            </a:pPr>
            <a:endParaRPr lang="fr-FR" sz="2000" dirty="0"/>
          </a:p>
          <a:p>
            <a:pPr marL="0" indent="0" algn="just">
              <a:buNone/>
            </a:pPr>
            <a:r>
              <a:rPr lang="fr-FR" sz="2000" dirty="0"/>
              <a:t>Les droits d’accès à ces zones doivent ensuite être </a:t>
            </a:r>
            <a:r>
              <a:rPr lang="fr-FR" sz="2000" b="1" dirty="0">
                <a:solidFill>
                  <a:srgbClr val="943634"/>
                </a:solidFill>
              </a:rPr>
              <a:t>filtrés</a:t>
            </a:r>
            <a:r>
              <a:rPr lang="fr-FR" sz="2000" dirty="0">
                <a:solidFill>
                  <a:srgbClr val="943634"/>
                </a:solidFill>
              </a:rPr>
              <a:t> </a:t>
            </a:r>
            <a:r>
              <a:rPr lang="fr-FR" sz="2000" dirty="0"/>
              <a:t>afin de n’autoriser que les flux nécessaires entre chaque zone.</a:t>
            </a:r>
          </a:p>
          <a:p>
            <a:pPr algn="just"/>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Segmentation</a:t>
            </a:r>
            <a:endParaRPr lang="fr-FR" dirty="0"/>
          </a:p>
        </p:txBody>
      </p:sp>
    </p:spTree>
    <p:extLst>
      <p:ext uri="{BB962C8B-B14F-4D97-AF65-F5344CB8AC3E}">
        <p14:creationId xmlns:p14="http://schemas.microsoft.com/office/powerpoint/2010/main" val="13362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1800" dirty="0"/>
              <a:t>Il existe plusieurs techniques pour procéder à de la segmentation. La technique la plus </a:t>
            </a:r>
            <a:r>
              <a:rPr lang="fr-FR" sz="1800" dirty="0" smtClean="0"/>
              <a:t>évidente : </a:t>
            </a:r>
            <a:r>
              <a:rPr lang="fr-FR" sz="1800" dirty="0"/>
              <a:t>implémenter deux réseaux distincts </a:t>
            </a:r>
            <a:r>
              <a:rPr lang="fr-FR" sz="1800" dirty="0" smtClean="0"/>
              <a:t>non </a:t>
            </a:r>
            <a:r>
              <a:rPr lang="fr-FR" sz="1800" dirty="0"/>
              <a:t>connectés</a:t>
            </a:r>
            <a:r>
              <a:rPr lang="fr-FR" sz="2000" dirty="0"/>
              <a:t>.</a:t>
            </a:r>
          </a:p>
          <a:p>
            <a:pPr algn="just"/>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Segmentation</a:t>
            </a:r>
            <a:endParaRPr lang="fr-FR" dirty="0"/>
          </a:p>
        </p:txBody>
      </p:sp>
      <p:grpSp>
        <p:nvGrpSpPr>
          <p:cNvPr id="31" name="Groupe 30"/>
          <p:cNvGrpSpPr/>
          <p:nvPr/>
        </p:nvGrpSpPr>
        <p:grpSpPr>
          <a:xfrm>
            <a:off x="905105" y="2420888"/>
            <a:ext cx="7197569" cy="2448272"/>
            <a:chOff x="530604" y="2492896"/>
            <a:chExt cx="7197569" cy="2448272"/>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529" y="3873227"/>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871583"/>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04" y="3873227"/>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492896"/>
              <a:ext cx="1334473" cy="111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Connecteur en angle 10"/>
            <p:cNvCxnSpPr/>
            <p:nvPr/>
          </p:nvCxnSpPr>
          <p:spPr>
            <a:xfrm rot="5400000" flipH="1" flipV="1">
              <a:off x="1037519" y="3219066"/>
              <a:ext cx="732259" cy="5760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Connecteur en angle 11"/>
            <p:cNvCxnSpPr>
              <a:stCxn id="7" idx="0"/>
            </p:cNvCxnSpPr>
            <p:nvPr/>
          </p:nvCxnSpPr>
          <p:spPr>
            <a:xfrm rot="16200000" flipV="1">
              <a:off x="1550363" y="3507097"/>
              <a:ext cx="73225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V="1">
              <a:off x="3026154" y="3871583"/>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2378454" y="3522712"/>
              <a:ext cx="0" cy="19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2378454" y="3717032"/>
              <a:ext cx="609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2987824" y="3717032"/>
              <a:ext cx="0" cy="216024"/>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017" y="4017243"/>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015599"/>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092" y="4017243"/>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636912"/>
              <a:ext cx="1334473" cy="111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Connecteur en angle 20"/>
            <p:cNvCxnSpPr/>
            <p:nvPr/>
          </p:nvCxnSpPr>
          <p:spPr>
            <a:xfrm rot="5400000" flipH="1" flipV="1">
              <a:off x="5430007" y="3363082"/>
              <a:ext cx="732259" cy="5760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eur en angle 21"/>
            <p:cNvCxnSpPr>
              <a:stCxn id="17" idx="0"/>
            </p:cNvCxnSpPr>
            <p:nvPr/>
          </p:nvCxnSpPr>
          <p:spPr>
            <a:xfrm rot="16200000" flipV="1">
              <a:off x="5942851" y="3651113"/>
              <a:ext cx="73225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7418642" y="4015599"/>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6770942" y="3666728"/>
              <a:ext cx="0" cy="19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6770942" y="3861048"/>
              <a:ext cx="609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7380312" y="3861048"/>
              <a:ext cx="0" cy="2160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ZoneTexte 26"/>
          <p:cNvSpPr txBox="1"/>
          <p:nvPr/>
        </p:nvSpPr>
        <p:spPr>
          <a:xfrm>
            <a:off x="827584" y="4869160"/>
            <a:ext cx="7275090" cy="323165"/>
          </a:xfrm>
          <a:prstGeom prst="rect">
            <a:avLst/>
          </a:prstGeom>
          <a:noFill/>
        </p:spPr>
        <p:txBody>
          <a:bodyPr wrap="square" rtlCol="0">
            <a:spAutoFit/>
          </a:bodyPr>
          <a:lstStyle/>
          <a:p>
            <a:pPr algn="ctr"/>
            <a:r>
              <a:rPr lang="fr-FR" sz="1500" dirty="0" smtClean="0">
                <a:latin typeface="Arial" panose="020B0604020202020204" pitchFamily="34" charset="0"/>
                <a:cs typeface="Arial" panose="020B0604020202020204" pitchFamily="34" charset="0"/>
              </a:rPr>
              <a:t>Implémentation de deux réseaux physiques différents, non connectés.</a:t>
            </a:r>
            <a:endParaRPr lang="fr-FR" sz="1500" dirty="0">
              <a:latin typeface="Arial" panose="020B0604020202020204" pitchFamily="34" charset="0"/>
              <a:cs typeface="Arial" panose="020B0604020202020204" pitchFamily="34" charset="0"/>
            </a:endParaRPr>
          </a:p>
        </p:txBody>
      </p:sp>
      <p:sp>
        <p:nvSpPr>
          <p:cNvPr id="28" name="ZoneTexte 27"/>
          <p:cNvSpPr txBox="1"/>
          <p:nvPr/>
        </p:nvSpPr>
        <p:spPr>
          <a:xfrm>
            <a:off x="467544" y="5373216"/>
            <a:ext cx="8459126" cy="1077218"/>
          </a:xfrm>
          <a:prstGeom prst="rect">
            <a:avLst/>
          </a:prstGeom>
          <a:noFill/>
        </p:spPr>
        <p:txBody>
          <a:bodyPr wrap="square" rtlCol="0">
            <a:spAutoFit/>
          </a:bodyPr>
          <a:lstStyle/>
          <a:p>
            <a:pPr algn="just"/>
            <a:r>
              <a:rPr lang="fr-FR" sz="1600" dirty="0" smtClean="0">
                <a:latin typeface="Arial" panose="020B0604020202020204" pitchFamily="34" charset="0"/>
                <a:cs typeface="Arial" panose="020B0604020202020204" pitchFamily="34" charset="0"/>
              </a:rPr>
              <a:t>Avantage : </a:t>
            </a:r>
            <a:r>
              <a:rPr lang="fr-FR" sz="1600" b="1" dirty="0" smtClean="0">
                <a:solidFill>
                  <a:srgbClr val="943634"/>
                </a:solidFill>
                <a:latin typeface="Arial" panose="020B0604020202020204" pitchFamily="34" charset="0"/>
                <a:cs typeface="Arial" panose="020B0604020202020204" pitchFamily="34" charset="0"/>
              </a:rPr>
              <a:t>étanchéité réseau parfaite </a:t>
            </a:r>
            <a:r>
              <a:rPr lang="fr-FR" sz="1600" dirty="0" smtClean="0">
                <a:latin typeface="Arial" panose="020B0604020202020204" pitchFamily="34" charset="0"/>
                <a:cs typeface="Arial" panose="020B0604020202020204" pitchFamily="34" charset="0"/>
              </a:rPr>
              <a:t>(aucune communication possible entre ces deux zones).</a:t>
            </a:r>
          </a:p>
          <a:p>
            <a:pPr algn="just"/>
            <a:r>
              <a:rPr lang="fr-FR" sz="1600" dirty="0" smtClean="0">
                <a:latin typeface="Arial" panose="020B0604020202020204" pitchFamily="34" charset="0"/>
                <a:cs typeface="Arial" panose="020B0604020202020204" pitchFamily="34" charset="0"/>
              </a:rPr>
              <a:t>Inconvénient : adapté à certains réseaux très sensibles seulement, </a:t>
            </a:r>
            <a:r>
              <a:rPr lang="fr-FR" sz="1600" b="1" dirty="0" smtClean="0">
                <a:solidFill>
                  <a:srgbClr val="943634"/>
                </a:solidFill>
                <a:latin typeface="Arial" panose="020B0604020202020204" pitchFamily="34" charset="0"/>
                <a:cs typeface="Arial" panose="020B0604020202020204" pitchFamily="34" charset="0"/>
              </a:rPr>
              <a:t>peu adapté aux réseaux d’entreprise </a:t>
            </a:r>
            <a:r>
              <a:rPr lang="fr-FR" sz="1600" dirty="0" smtClean="0">
                <a:latin typeface="Arial" panose="020B0604020202020204" pitchFamily="34" charset="0"/>
                <a:cs typeface="Arial" panose="020B0604020202020204" pitchFamily="34" charset="0"/>
              </a:rPr>
              <a:t>qui ont besoin de communiquer.</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08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2000" dirty="0"/>
              <a:t>Autre technique de </a:t>
            </a:r>
            <a:r>
              <a:rPr lang="fr-FR" sz="2000" dirty="0" smtClean="0"/>
              <a:t>segmentation : </a:t>
            </a:r>
            <a:r>
              <a:rPr lang="fr-FR" sz="2000" b="1" dirty="0"/>
              <a:t>VLAN</a:t>
            </a:r>
            <a:r>
              <a:rPr lang="fr-FR" sz="2000" dirty="0"/>
              <a:t> (Virtual LAN).</a:t>
            </a:r>
          </a:p>
          <a:p>
            <a:pPr marL="0" indent="0" algn="just">
              <a:buNone/>
            </a:pPr>
            <a:endParaRPr lang="fr-FR" sz="1000" dirty="0"/>
          </a:p>
          <a:p>
            <a:pPr marL="0" indent="0" algn="just">
              <a:buNone/>
            </a:pPr>
            <a:r>
              <a:rPr lang="fr-FR" sz="2000" dirty="0"/>
              <a:t>Les VLAN sont des </a:t>
            </a:r>
            <a:r>
              <a:rPr lang="fr-FR" sz="2000" b="1" dirty="0">
                <a:solidFill>
                  <a:srgbClr val="943634"/>
                </a:solidFill>
              </a:rPr>
              <a:t>réseaux virtuels implémentés par les switches</a:t>
            </a:r>
            <a:r>
              <a:rPr lang="fr-FR" sz="2000" dirty="0"/>
              <a:t>. Ceux-ci </a:t>
            </a:r>
            <a:r>
              <a:rPr lang="fr-FR" sz="2000" b="1" dirty="0">
                <a:solidFill>
                  <a:srgbClr val="943634"/>
                </a:solidFill>
              </a:rPr>
              <a:t>restreignent la communication entre systèmes selon des règles configurées </a:t>
            </a:r>
            <a:r>
              <a:rPr lang="fr-FR" sz="2000" dirty="0"/>
              <a:t>sur l’équipement </a:t>
            </a:r>
            <a:r>
              <a:rPr lang="fr-FR" sz="2000" dirty="0" smtClean="0"/>
              <a:t>réseau :</a:t>
            </a:r>
            <a:endParaRPr lang="fr-FR" sz="2000" dirty="0"/>
          </a:p>
          <a:p>
            <a:pPr algn="just"/>
            <a:r>
              <a:rPr lang="fr-FR" sz="1800" dirty="0"/>
              <a:t>La segmentation peut se faire grâce aux ports </a:t>
            </a:r>
            <a:r>
              <a:rPr lang="fr-FR" sz="1800" dirty="0" smtClean="0"/>
              <a:t>Ethernet </a:t>
            </a:r>
            <a:r>
              <a:rPr lang="fr-FR" sz="1800" dirty="0"/>
              <a:t>de chaque switch (on affecte un VLAN particulier à chaque port des switches, les deux switches étant reliés entre eux par un lien TRUNK afin de véhiculer les </a:t>
            </a:r>
            <a:r>
              <a:rPr lang="fr-FR" sz="1800" dirty="0" smtClean="0"/>
              <a:t>étiquettes des VLAN) ;</a:t>
            </a:r>
            <a:endParaRPr lang="fr-FR" sz="1800" dirty="0"/>
          </a:p>
          <a:p>
            <a:pPr algn="just"/>
            <a:r>
              <a:rPr lang="fr-FR" sz="1800" dirty="0"/>
              <a:t>La segmentation aussi se faire grâce aux adresses MAC des systèmes.</a:t>
            </a:r>
          </a:p>
          <a:p>
            <a:pPr lvl="1" algn="just"/>
            <a:r>
              <a:rPr lang="fr-FR" sz="1700" dirty="0" smtClean="0"/>
              <a:t>Attention : </a:t>
            </a:r>
            <a:r>
              <a:rPr lang="fr-FR" sz="1700" dirty="0"/>
              <a:t>les adresses MAC des cartes réseaux pouvant facilement être modifiées par les utilisateurs, le filtrage sur les adresses MAC est à considérer – logiquement – avec précaution car le niveau de sécurité effectif est limité</a:t>
            </a:r>
            <a:r>
              <a:rPr lang="fr-FR" sz="1700" dirty="0" smtClean="0"/>
              <a:t>.</a:t>
            </a:r>
          </a:p>
          <a:p>
            <a:pPr lvl="1" algn="just"/>
            <a:endParaRPr lang="fr-FR" sz="1000" dirty="0"/>
          </a:p>
          <a:p>
            <a:pPr marL="0" indent="0" algn="just">
              <a:buNone/>
            </a:pPr>
            <a:r>
              <a:rPr lang="fr-FR" sz="2000" i="1" dirty="0"/>
              <a:t>Voir exemple sur la diapositive suivante.</a:t>
            </a:r>
          </a:p>
          <a:p>
            <a:pPr algn="just"/>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Segmentation</a:t>
            </a:r>
            <a:endParaRPr lang="fr-FR" dirty="0"/>
          </a:p>
        </p:txBody>
      </p:sp>
    </p:spTree>
    <p:extLst>
      <p:ext uri="{BB962C8B-B14F-4D97-AF65-F5344CB8AC3E}">
        <p14:creationId xmlns:p14="http://schemas.microsoft.com/office/powerpoint/2010/main" val="17291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60127"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Segmentation</a:t>
            </a:r>
            <a:endParaRPr lang="fr-FR"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374" y="2886601"/>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478" y="2884957"/>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62" y="2886601"/>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84784"/>
            <a:ext cx="1334473" cy="111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Connecteur en angle 10"/>
          <p:cNvCxnSpPr>
            <a:stCxn id="9" idx="0"/>
          </p:cNvCxnSpPr>
          <p:nvPr/>
        </p:nvCxnSpPr>
        <p:spPr>
          <a:xfrm rot="5400000" flipH="1" flipV="1">
            <a:off x="1086199" y="1995369"/>
            <a:ext cx="732258" cy="1050206"/>
          </a:xfrm>
          <a:prstGeom prst="bentConnector2">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3311904" y="2884957"/>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H="1">
            <a:off x="2664204" y="2536086"/>
            <a:ext cx="1" cy="100826"/>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2664204" y="2636912"/>
            <a:ext cx="1324278"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3988482" y="2636912"/>
            <a:ext cx="0" cy="22211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767" y="2865115"/>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998" y="2863471"/>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842" y="2865115"/>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996" y="1448799"/>
            <a:ext cx="1334473" cy="111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Connecteur en angle 19"/>
          <p:cNvCxnSpPr/>
          <p:nvPr/>
        </p:nvCxnSpPr>
        <p:spPr>
          <a:xfrm rot="5400000" flipH="1" flipV="1">
            <a:off x="5715757" y="2210954"/>
            <a:ext cx="732259" cy="576064"/>
          </a:xfrm>
          <a:prstGeom prst="bentConnector3">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p:nvPr/>
        </p:nvCxnSpPr>
        <p:spPr>
          <a:xfrm rot="16200000" flipV="1">
            <a:off x="6147805" y="2498985"/>
            <a:ext cx="732259" cy="1"/>
          </a:xfrm>
          <a:prstGeom prst="bentConnector3">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flipV="1">
            <a:off x="7704392" y="2863471"/>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7056692" y="2514600"/>
            <a:ext cx="0" cy="194320"/>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7056692" y="2708920"/>
            <a:ext cx="609370" cy="0"/>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7666062" y="2708920"/>
            <a:ext cx="0" cy="216024"/>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1113334" y="4119766"/>
            <a:ext cx="7275090" cy="338554"/>
          </a:xfrm>
          <a:prstGeom prst="rect">
            <a:avLst/>
          </a:prstGeom>
          <a:noFill/>
        </p:spPr>
        <p:txBody>
          <a:bodyPr wrap="square" rtlCol="0">
            <a:spAutoFit/>
          </a:bodyPr>
          <a:lstStyle/>
          <a:p>
            <a:pPr algn="ctr"/>
            <a:r>
              <a:rPr lang="fr-FR" sz="1600" dirty="0" smtClean="0">
                <a:latin typeface="Arial" panose="020B0604020202020204" pitchFamily="34" charset="0"/>
                <a:cs typeface="Arial" panose="020B0604020202020204" pitchFamily="34" charset="0"/>
              </a:rPr>
              <a:t>Implémentation de 3 VLAN sur des réseaux distants.</a:t>
            </a:r>
            <a:endParaRPr lang="fr-FR" sz="1600" dirty="0">
              <a:latin typeface="Arial" panose="020B0604020202020204" pitchFamily="34" charset="0"/>
              <a:cs typeface="Arial" panose="020B0604020202020204" pitchFamily="34" charset="0"/>
            </a:endParaRPr>
          </a:p>
        </p:txBody>
      </p:sp>
      <p:cxnSp>
        <p:nvCxnSpPr>
          <p:cNvPr id="27" name="Connecteur droit 26"/>
          <p:cNvCxnSpPr/>
          <p:nvPr/>
        </p:nvCxnSpPr>
        <p:spPr>
          <a:xfrm>
            <a:off x="2121446" y="2208338"/>
            <a:ext cx="0" cy="774096"/>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043" y="2865115"/>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Connecteur droit 28"/>
          <p:cNvCxnSpPr/>
          <p:nvPr/>
        </p:nvCxnSpPr>
        <p:spPr>
          <a:xfrm>
            <a:off x="2409478" y="2420888"/>
            <a:ext cx="0" cy="356374"/>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a:off x="2409478" y="2775544"/>
            <a:ext cx="576064" cy="1718"/>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2985542" y="2780928"/>
            <a:ext cx="0" cy="120211"/>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2826684" y="1804174"/>
            <a:ext cx="3471226" cy="1"/>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44955" y="3810526"/>
            <a:ext cx="338554"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A</a:t>
            </a:r>
            <a:endParaRPr lang="fr-FR" dirty="0">
              <a:latin typeface="Arial" panose="020B0604020202020204" pitchFamily="34" charset="0"/>
              <a:cs typeface="Arial" panose="020B0604020202020204" pitchFamily="34" charset="0"/>
            </a:endParaRPr>
          </a:p>
        </p:txBody>
      </p:sp>
      <p:sp>
        <p:nvSpPr>
          <p:cNvPr id="34" name="ZoneTexte 33"/>
          <p:cNvSpPr txBox="1"/>
          <p:nvPr/>
        </p:nvSpPr>
        <p:spPr>
          <a:xfrm>
            <a:off x="1935336" y="3810526"/>
            <a:ext cx="338554"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B</a:t>
            </a:r>
          </a:p>
        </p:txBody>
      </p:sp>
      <p:sp>
        <p:nvSpPr>
          <p:cNvPr id="35" name="ZoneTexte 34"/>
          <p:cNvSpPr txBox="1"/>
          <p:nvPr/>
        </p:nvSpPr>
        <p:spPr>
          <a:xfrm>
            <a:off x="2826684" y="3811454"/>
            <a:ext cx="351378"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a:t>
            </a:r>
            <a:endParaRPr lang="fr-FR" dirty="0">
              <a:latin typeface="Arial" panose="020B0604020202020204" pitchFamily="34" charset="0"/>
              <a:cs typeface="Arial" panose="020B0604020202020204" pitchFamily="34" charset="0"/>
            </a:endParaRPr>
          </a:p>
        </p:txBody>
      </p:sp>
      <p:sp>
        <p:nvSpPr>
          <p:cNvPr id="36" name="ZoneTexte 35"/>
          <p:cNvSpPr txBox="1"/>
          <p:nvPr/>
        </p:nvSpPr>
        <p:spPr>
          <a:xfrm>
            <a:off x="3807544" y="3817020"/>
            <a:ext cx="351378"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D</a:t>
            </a:r>
          </a:p>
        </p:txBody>
      </p:sp>
      <p:sp>
        <p:nvSpPr>
          <p:cNvPr id="37" name="ZoneTexte 36"/>
          <p:cNvSpPr txBox="1"/>
          <p:nvPr/>
        </p:nvSpPr>
        <p:spPr>
          <a:xfrm>
            <a:off x="5679752" y="3802388"/>
            <a:ext cx="338554"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E</a:t>
            </a:r>
            <a:endParaRPr lang="fr-FR" dirty="0">
              <a:latin typeface="Arial" panose="020B0604020202020204" pitchFamily="34" charset="0"/>
              <a:cs typeface="Arial" panose="020B0604020202020204" pitchFamily="34" charset="0"/>
            </a:endParaRPr>
          </a:p>
        </p:txBody>
      </p:sp>
      <p:sp>
        <p:nvSpPr>
          <p:cNvPr id="38" name="ZoneTexte 37"/>
          <p:cNvSpPr txBox="1"/>
          <p:nvPr/>
        </p:nvSpPr>
        <p:spPr>
          <a:xfrm>
            <a:off x="6571100" y="3814440"/>
            <a:ext cx="32573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F</a:t>
            </a:r>
            <a:endParaRPr lang="fr-FR" dirty="0">
              <a:latin typeface="Arial" panose="020B0604020202020204" pitchFamily="34" charset="0"/>
              <a:cs typeface="Arial" panose="020B0604020202020204" pitchFamily="34" charset="0"/>
            </a:endParaRPr>
          </a:p>
        </p:txBody>
      </p:sp>
      <p:sp>
        <p:nvSpPr>
          <p:cNvPr id="39" name="ZoneTexte 38"/>
          <p:cNvSpPr txBox="1"/>
          <p:nvPr/>
        </p:nvSpPr>
        <p:spPr>
          <a:xfrm>
            <a:off x="7551960" y="3808882"/>
            <a:ext cx="364202"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G</a:t>
            </a:r>
            <a:endParaRPr lang="fr-FR" dirty="0">
              <a:latin typeface="Arial" panose="020B0604020202020204" pitchFamily="34" charset="0"/>
              <a:cs typeface="Arial" panose="020B0604020202020204" pitchFamily="34" charset="0"/>
            </a:endParaRPr>
          </a:p>
        </p:txBody>
      </p:sp>
      <p:sp>
        <p:nvSpPr>
          <p:cNvPr id="40" name="ZoneTexte 39"/>
          <p:cNvSpPr txBox="1"/>
          <p:nvPr/>
        </p:nvSpPr>
        <p:spPr>
          <a:xfrm>
            <a:off x="2843808" y="1516142"/>
            <a:ext cx="3531224" cy="584775"/>
          </a:xfrm>
          <a:prstGeom prst="rect">
            <a:avLst/>
          </a:prstGeom>
          <a:noFill/>
        </p:spPr>
        <p:txBody>
          <a:bodyPr wrap="none" rtlCol="0">
            <a:spAutoFit/>
          </a:bodyPr>
          <a:lstStyle/>
          <a:p>
            <a:pPr algn="ctr"/>
            <a:r>
              <a:rPr lang="fr-FR" sz="1600" dirty="0" smtClean="0">
                <a:latin typeface="Arial" panose="020B0604020202020204" pitchFamily="34" charset="0"/>
                <a:cs typeface="Arial" panose="020B0604020202020204" pitchFamily="34" charset="0"/>
              </a:rPr>
              <a:t>Lien TRUNK permettant de véhiculer</a:t>
            </a:r>
          </a:p>
          <a:p>
            <a:pPr algn="ctr"/>
            <a:r>
              <a:rPr lang="fr-FR" sz="1600" dirty="0" smtClean="0">
                <a:latin typeface="Arial" panose="020B0604020202020204" pitchFamily="34" charset="0"/>
                <a:cs typeface="Arial" panose="020B0604020202020204" pitchFamily="34" charset="0"/>
              </a:rPr>
              <a:t>les VLAN entre les switches </a:t>
            </a:r>
            <a:endParaRPr lang="fr-FR" sz="1600" dirty="0">
              <a:latin typeface="Arial" panose="020B0604020202020204" pitchFamily="34" charset="0"/>
              <a:cs typeface="Arial" panose="020B0604020202020204" pitchFamily="34" charset="0"/>
            </a:endParaRPr>
          </a:p>
        </p:txBody>
      </p:sp>
      <p:cxnSp>
        <p:nvCxnSpPr>
          <p:cNvPr id="41" name="Connecteur droit 40"/>
          <p:cNvCxnSpPr/>
          <p:nvPr/>
        </p:nvCxnSpPr>
        <p:spPr>
          <a:xfrm>
            <a:off x="559967" y="4900518"/>
            <a:ext cx="734516"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1473374" y="4612486"/>
            <a:ext cx="7275090" cy="553998"/>
          </a:xfrm>
          <a:prstGeom prst="rect">
            <a:avLst/>
          </a:prstGeom>
          <a:noFill/>
        </p:spPr>
        <p:txBody>
          <a:bodyPr wrap="square" rtlCol="0">
            <a:spAutoFit/>
          </a:bodyPr>
          <a:lstStyle/>
          <a:p>
            <a:r>
              <a:rPr lang="fr-FR" sz="1500" dirty="0" smtClean="0">
                <a:latin typeface="Arial" panose="020B0604020202020204" pitchFamily="34" charset="0"/>
                <a:cs typeface="Arial" panose="020B0604020202020204" pitchFamily="34" charset="0"/>
              </a:rPr>
              <a:t>VLAN 1. Les machines B et G sont segmentées des autres systèmes et peuvent communiquer entre-elles deux seulement.</a:t>
            </a:r>
            <a:endParaRPr lang="fr-FR" sz="1500" dirty="0">
              <a:latin typeface="Arial" panose="020B0604020202020204" pitchFamily="34" charset="0"/>
              <a:cs typeface="Arial" panose="020B0604020202020204" pitchFamily="34" charset="0"/>
            </a:endParaRPr>
          </a:p>
        </p:txBody>
      </p:sp>
      <p:cxnSp>
        <p:nvCxnSpPr>
          <p:cNvPr id="43" name="Connecteur droit 42"/>
          <p:cNvCxnSpPr/>
          <p:nvPr/>
        </p:nvCxnSpPr>
        <p:spPr>
          <a:xfrm>
            <a:off x="581645" y="5539879"/>
            <a:ext cx="6779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1475656" y="5251847"/>
            <a:ext cx="7275090" cy="553998"/>
          </a:xfrm>
          <a:prstGeom prst="rect">
            <a:avLst/>
          </a:prstGeom>
          <a:noFill/>
        </p:spPr>
        <p:txBody>
          <a:bodyPr wrap="square" rtlCol="0">
            <a:spAutoFit/>
          </a:bodyPr>
          <a:lstStyle/>
          <a:p>
            <a:r>
              <a:rPr lang="fr-FR" sz="1500" dirty="0" smtClean="0">
                <a:latin typeface="Arial" panose="020B0604020202020204" pitchFamily="34" charset="0"/>
                <a:cs typeface="Arial" panose="020B0604020202020204" pitchFamily="34" charset="0"/>
              </a:rPr>
              <a:t>VLAN 2. Les machines A, C et E sont segmentées des autres systèmes et peuvent communiquer entre-elles seulement.</a:t>
            </a:r>
            <a:endParaRPr lang="fr-FR" sz="1500" dirty="0">
              <a:latin typeface="Arial" panose="020B0604020202020204" pitchFamily="34" charset="0"/>
              <a:cs typeface="Arial" panose="020B0604020202020204" pitchFamily="34" charset="0"/>
            </a:endParaRPr>
          </a:p>
        </p:txBody>
      </p:sp>
      <p:cxnSp>
        <p:nvCxnSpPr>
          <p:cNvPr id="45" name="Connecteur droit 44"/>
          <p:cNvCxnSpPr/>
          <p:nvPr/>
        </p:nvCxnSpPr>
        <p:spPr>
          <a:xfrm>
            <a:off x="577818" y="6192307"/>
            <a:ext cx="681814"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1508442" y="5899919"/>
            <a:ext cx="7275090" cy="553998"/>
          </a:xfrm>
          <a:prstGeom prst="rect">
            <a:avLst/>
          </a:prstGeom>
          <a:noFill/>
        </p:spPr>
        <p:txBody>
          <a:bodyPr wrap="square" rtlCol="0">
            <a:spAutoFit/>
          </a:bodyPr>
          <a:lstStyle/>
          <a:p>
            <a:r>
              <a:rPr lang="fr-FR" sz="1500" dirty="0" smtClean="0">
                <a:latin typeface="Arial" panose="020B0604020202020204" pitchFamily="34" charset="0"/>
                <a:cs typeface="Arial" panose="020B0604020202020204" pitchFamily="34" charset="0"/>
              </a:rPr>
              <a:t>VLAN 3. Les machines D et F sont segmentées des autres systèmes et peuvent communiquer entre-elles deux seulement.</a:t>
            </a:r>
            <a:endParaRPr lang="fr-FR" sz="1500" dirty="0">
              <a:latin typeface="Arial" panose="020B0604020202020204" pitchFamily="34" charset="0"/>
              <a:cs typeface="Arial" panose="020B0604020202020204" pitchFamily="34" charset="0"/>
            </a:endParaRPr>
          </a:p>
        </p:txBody>
      </p:sp>
      <p:cxnSp>
        <p:nvCxnSpPr>
          <p:cNvPr id="47" name="Connecteur droit 46"/>
          <p:cNvCxnSpPr/>
          <p:nvPr/>
        </p:nvCxnSpPr>
        <p:spPr>
          <a:xfrm>
            <a:off x="597124" y="4900518"/>
            <a:ext cx="734516" cy="0"/>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a:off x="618802" y="5539879"/>
            <a:ext cx="677987"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614975" y="6192307"/>
            <a:ext cx="681814"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964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2000" dirty="0"/>
              <a:t>Prenons l’exemple d’un réseau d’entreprise « à plat ». Caractéristiques de cette </a:t>
            </a:r>
            <a:r>
              <a:rPr lang="fr-FR" sz="2000" dirty="0" smtClean="0"/>
              <a:t>entreprise :</a:t>
            </a:r>
          </a:p>
          <a:p>
            <a:pPr marL="0" indent="0">
              <a:buNone/>
            </a:pPr>
            <a:endParaRPr lang="fr-FR" sz="1000" dirty="0"/>
          </a:p>
          <a:p>
            <a:r>
              <a:rPr lang="fr-FR" sz="1800" dirty="0" smtClean="0"/>
              <a:t>Elle </a:t>
            </a:r>
            <a:r>
              <a:rPr lang="fr-FR" sz="1800" dirty="0"/>
              <a:t>fournit un </a:t>
            </a:r>
            <a:r>
              <a:rPr lang="fr-FR" sz="1800" b="1" dirty="0">
                <a:solidFill>
                  <a:srgbClr val="943634"/>
                </a:solidFill>
              </a:rPr>
              <a:t>site WEB de </a:t>
            </a:r>
            <a:r>
              <a:rPr lang="fr-FR" sz="1800" b="1" dirty="0" smtClean="0">
                <a:solidFill>
                  <a:srgbClr val="943634"/>
                </a:solidFill>
              </a:rPr>
              <a:t>e-commerce</a:t>
            </a:r>
            <a:r>
              <a:rPr lang="fr-FR" sz="1800" dirty="0" smtClean="0"/>
              <a:t> ;</a:t>
            </a:r>
            <a:endParaRPr lang="fr-FR" sz="1800" dirty="0"/>
          </a:p>
          <a:p>
            <a:r>
              <a:rPr lang="fr-FR" sz="1800" dirty="0"/>
              <a:t>Certains employés se connectent sur le </a:t>
            </a:r>
            <a:r>
              <a:rPr lang="fr-FR" sz="1800" b="1" dirty="0">
                <a:solidFill>
                  <a:srgbClr val="943634"/>
                </a:solidFill>
              </a:rPr>
              <a:t>réseau local filaire</a:t>
            </a:r>
            <a:r>
              <a:rPr lang="fr-FR" sz="1800" dirty="0"/>
              <a:t>, d’autres se connectent en </a:t>
            </a:r>
            <a:r>
              <a:rPr lang="fr-FR" sz="1800" b="1" dirty="0" smtClean="0">
                <a:solidFill>
                  <a:srgbClr val="943634"/>
                </a:solidFill>
              </a:rPr>
              <a:t>wifi</a:t>
            </a:r>
            <a:r>
              <a:rPr lang="fr-FR" sz="1800" dirty="0" smtClean="0"/>
              <a:t> ;</a:t>
            </a:r>
            <a:endParaRPr lang="fr-FR" sz="1800" dirty="0"/>
          </a:p>
          <a:p>
            <a:r>
              <a:rPr lang="fr-FR" sz="1800" dirty="0"/>
              <a:t>Certains employés sont </a:t>
            </a:r>
            <a:r>
              <a:rPr lang="fr-FR" sz="1800" b="1" dirty="0">
                <a:solidFill>
                  <a:srgbClr val="943634"/>
                </a:solidFill>
              </a:rPr>
              <a:t>nomades</a:t>
            </a:r>
            <a:r>
              <a:rPr lang="fr-FR" sz="1800" dirty="0">
                <a:solidFill>
                  <a:srgbClr val="943634"/>
                </a:solidFill>
              </a:rPr>
              <a:t> </a:t>
            </a:r>
            <a:r>
              <a:rPr lang="fr-FR" sz="1800" dirty="0"/>
              <a:t>et doivent donc se </a:t>
            </a:r>
            <a:r>
              <a:rPr lang="fr-FR" sz="1800" b="1" dirty="0">
                <a:solidFill>
                  <a:srgbClr val="943634"/>
                </a:solidFill>
              </a:rPr>
              <a:t>connecter à </a:t>
            </a:r>
            <a:r>
              <a:rPr lang="fr-FR" sz="1800" b="1" dirty="0" smtClean="0">
                <a:solidFill>
                  <a:srgbClr val="943634"/>
                </a:solidFill>
              </a:rPr>
              <a:t>distance</a:t>
            </a:r>
            <a:r>
              <a:rPr lang="fr-FR" sz="1800" dirty="0" smtClean="0"/>
              <a:t> ;</a:t>
            </a:r>
            <a:endParaRPr lang="fr-FR" sz="1800" dirty="0"/>
          </a:p>
          <a:p>
            <a:r>
              <a:rPr lang="fr-FR" sz="1800" dirty="0"/>
              <a:t>Il existe deux catégories principales </a:t>
            </a:r>
            <a:r>
              <a:rPr lang="fr-FR" sz="1800" dirty="0" smtClean="0"/>
              <a:t>d’utilisateurs : </a:t>
            </a:r>
            <a:r>
              <a:rPr lang="fr-FR" sz="1800" dirty="0"/>
              <a:t>les </a:t>
            </a:r>
            <a:r>
              <a:rPr lang="fr-FR" sz="1800" b="1" dirty="0">
                <a:solidFill>
                  <a:srgbClr val="943634"/>
                </a:solidFill>
              </a:rPr>
              <a:t>utilisateurs « standard</a:t>
            </a:r>
            <a:r>
              <a:rPr lang="fr-FR" sz="1800" dirty="0">
                <a:solidFill>
                  <a:srgbClr val="943634"/>
                </a:solidFill>
              </a:rPr>
              <a:t> </a:t>
            </a:r>
            <a:r>
              <a:rPr lang="fr-FR" sz="1800" b="1" dirty="0">
                <a:solidFill>
                  <a:srgbClr val="943634"/>
                </a:solidFill>
              </a:rPr>
              <a:t>»</a:t>
            </a:r>
            <a:r>
              <a:rPr lang="fr-FR" sz="1800" dirty="0">
                <a:solidFill>
                  <a:srgbClr val="943634"/>
                </a:solidFill>
              </a:rPr>
              <a:t> </a:t>
            </a:r>
            <a:r>
              <a:rPr lang="fr-FR" sz="1800" dirty="0"/>
              <a:t>et les </a:t>
            </a:r>
            <a:r>
              <a:rPr lang="fr-FR" sz="1800" b="1" dirty="0">
                <a:solidFill>
                  <a:srgbClr val="943634"/>
                </a:solidFill>
              </a:rPr>
              <a:t>administrateurs</a:t>
            </a:r>
            <a:r>
              <a:rPr lang="fr-FR" sz="1800" dirty="0">
                <a:solidFill>
                  <a:srgbClr val="943634"/>
                </a:solidFill>
              </a:rPr>
              <a:t> </a:t>
            </a:r>
            <a:r>
              <a:rPr lang="fr-FR" sz="1800" dirty="0"/>
              <a:t>du S.I</a:t>
            </a:r>
            <a:r>
              <a:rPr lang="fr-FR" sz="1800" dirty="0" smtClean="0"/>
              <a:t>. ;</a:t>
            </a:r>
            <a:endParaRPr lang="fr-FR" sz="1800" dirty="0"/>
          </a:p>
          <a:p>
            <a:r>
              <a:rPr lang="fr-FR" sz="1800" dirty="0"/>
              <a:t>Afin de fonctionner, l’entreprise possède également des </a:t>
            </a:r>
            <a:r>
              <a:rPr lang="fr-FR" sz="1800" b="1" dirty="0">
                <a:solidFill>
                  <a:srgbClr val="943634"/>
                </a:solidFill>
              </a:rPr>
              <a:t>serveurs internes</a:t>
            </a:r>
            <a:r>
              <a:rPr lang="fr-FR" sz="1800" b="1" dirty="0">
                <a:solidFill>
                  <a:schemeClr val="tx2"/>
                </a:solidFill>
              </a:rPr>
              <a:t> </a:t>
            </a:r>
            <a:r>
              <a:rPr lang="fr-FR" sz="1800" dirty="0"/>
              <a:t>(comptabilité, wiki, etc</a:t>
            </a:r>
            <a:r>
              <a:rPr lang="fr-FR" sz="1800" dirty="0" smtClean="0"/>
              <a:t>.) ;</a:t>
            </a:r>
            <a:endParaRPr lang="fr-FR" sz="1800" dirty="0"/>
          </a:p>
          <a:p>
            <a:r>
              <a:rPr lang="fr-FR" sz="1800" dirty="0"/>
              <a:t>L’entreprise souhaite permettre à ses </a:t>
            </a:r>
            <a:r>
              <a:rPr lang="fr-FR" sz="1800" b="1" dirty="0">
                <a:solidFill>
                  <a:srgbClr val="943634"/>
                </a:solidFill>
              </a:rPr>
              <a:t>visiteurs</a:t>
            </a:r>
            <a:r>
              <a:rPr lang="fr-FR" sz="1800" b="1" dirty="0">
                <a:solidFill>
                  <a:schemeClr val="tx2"/>
                </a:solidFill>
              </a:rPr>
              <a:t> </a:t>
            </a:r>
            <a:r>
              <a:rPr lang="fr-FR" sz="1800" dirty="0"/>
              <a:t>de se connecter en </a:t>
            </a:r>
            <a:r>
              <a:rPr lang="fr-FR" sz="1800" b="1" dirty="0">
                <a:solidFill>
                  <a:srgbClr val="943634"/>
                </a:solidFill>
              </a:rPr>
              <a:t>wifi</a:t>
            </a:r>
            <a:r>
              <a:rPr lang="fr-FR" sz="1800" b="1" dirty="0">
                <a:solidFill>
                  <a:schemeClr val="tx2"/>
                </a:solidFill>
              </a:rPr>
              <a:t> </a:t>
            </a:r>
            <a:r>
              <a:rPr lang="fr-FR" sz="1800" dirty="0"/>
              <a:t>afin de </a:t>
            </a:r>
            <a:r>
              <a:rPr lang="fr-FR" sz="1800" dirty="0" smtClean="0"/>
              <a:t>naviguer </a:t>
            </a:r>
            <a:r>
              <a:rPr lang="fr-FR" sz="1800" dirty="0"/>
              <a:t>sur internet.</a:t>
            </a:r>
          </a:p>
          <a:p>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Tree>
    <p:extLst>
      <p:ext uri="{BB962C8B-B14F-4D97-AF65-F5344CB8AC3E}">
        <p14:creationId xmlns:p14="http://schemas.microsoft.com/office/powerpoint/2010/main" val="1745524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
        <p:nvSpPr>
          <p:cNvPr id="7" name="ZoneTexte 6"/>
          <p:cNvSpPr txBox="1"/>
          <p:nvPr/>
        </p:nvSpPr>
        <p:spPr>
          <a:xfrm>
            <a:off x="2450018" y="5548590"/>
            <a:ext cx="4806822" cy="369332"/>
          </a:xfrm>
          <a:prstGeom prst="rect">
            <a:avLst/>
          </a:prstGeom>
          <a:noFill/>
        </p:spPr>
        <p:txBody>
          <a:bodyPr wrap="square" rtlCol="0">
            <a:spAutoFit/>
          </a:bodyPr>
          <a:lstStyle/>
          <a:p>
            <a:pPr algn="ctr"/>
            <a:r>
              <a:rPr lang="fr-FR" u="sng" dirty="0" smtClean="0">
                <a:latin typeface="Arial" panose="020B0604020202020204" pitchFamily="34" charset="0"/>
                <a:cs typeface="Arial" panose="020B0604020202020204" pitchFamily="34" charset="0"/>
              </a:rPr>
              <a:t>Réseau « à plat », avant sécurisation</a:t>
            </a:r>
            <a:endParaRPr lang="fr-FR" u="sng" dirty="0">
              <a:latin typeface="Arial" panose="020B0604020202020204" pitchFamily="34" charset="0"/>
              <a:cs typeface="Arial" panose="020B0604020202020204" pitchFamily="34" charset="0"/>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1749524"/>
            <a:ext cx="8982075"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89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fr-FR" altLang="fr-FR" dirty="0" smtClean="0"/>
              <a:t>Plan du module</a:t>
            </a:r>
            <a:endParaRPr lang="fr-FR" altLang="fr-FR" dirty="0"/>
          </a:p>
        </p:txBody>
      </p:sp>
      <p:sp>
        <p:nvSpPr>
          <p:cNvPr id="3" name="Espace réservé du contenu 2"/>
          <p:cNvSpPr>
            <a:spLocks noGrp="1"/>
          </p:cNvSpPr>
          <p:nvPr>
            <p:ph idx="1"/>
          </p:nvPr>
        </p:nvSpPr>
        <p:spPr/>
        <p:txBody>
          <a:bodyPr/>
          <a:lstStyle/>
          <a:p>
            <a:pPr marL="457200" indent="-457200">
              <a:lnSpc>
                <a:spcPct val="150000"/>
              </a:lnSpc>
              <a:buFont typeface="+mj-lt"/>
              <a:buAutoNum type="arabicPeriod"/>
            </a:pPr>
            <a:r>
              <a:rPr lang="fr-FR" sz="2400" b="1" dirty="0" smtClean="0"/>
              <a:t>La sécurité du protocole IP</a:t>
            </a:r>
          </a:p>
          <a:p>
            <a:pPr marL="457200" indent="-457200">
              <a:lnSpc>
                <a:spcPct val="150000"/>
              </a:lnSpc>
              <a:buFont typeface="+mj-lt"/>
              <a:buAutoNum type="arabicPeriod"/>
            </a:pPr>
            <a:r>
              <a:rPr lang="fr-FR" sz="2400" b="1" dirty="0" smtClean="0"/>
              <a:t>Sécurisation d’un réseau</a:t>
            </a:r>
          </a:p>
          <a:p>
            <a:pPr marL="457200" indent="-457200">
              <a:lnSpc>
                <a:spcPct val="150000"/>
              </a:lnSpc>
              <a:buFont typeface="+mj-lt"/>
              <a:buAutoNum type="arabicPeriod"/>
            </a:pPr>
            <a:r>
              <a:rPr lang="fr-FR" sz="2400" b="1" dirty="0" smtClean="0"/>
              <a:t>Les bases de la cryptographie</a:t>
            </a:r>
          </a:p>
          <a:p>
            <a:pPr marL="457200" indent="-457200">
              <a:lnSpc>
                <a:spcPct val="150000"/>
              </a:lnSpc>
              <a:buFont typeface="+mj-lt"/>
              <a:buAutoNum type="arabicPeriod"/>
            </a:pPr>
            <a:r>
              <a:rPr lang="fr-FR" sz="2400" b="1" dirty="0" smtClean="0"/>
              <a:t>La sécurité des applications web</a:t>
            </a:r>
          </a:p>
          <a:p>
            <a:endParaRPr lang="fr-FR" dirty="0" smtClean="0"/>
          </a:p>
          <a:p>
            <a:endParaRPr lang="fr-FR" dirty="0"/>
          </a:p>
        </p:txBody>
      </p:sp>
      <p:sp>
        <p:nvSpPr>
          <p:cNvPr id="2" name="Espace réservé de la date 1"/>
          <p:cNvSpPr>
            <a:spLocks noGrp="1"/>
          </p:cNvSpPr>
          <p:nvPr>
            <p:ph type="dt" sz="half" idx="11"/>
          </p:nvPr>
        </p:nvSpPr>
        <p:spPr>
          <a:xfrm>
            <a:off x="3419872" y="6448752"/>
            <a:ext cx="1008112" cy="365125"/>
          </a:xfrm>
        </p:spPr>
        <p:txBody>
          <a:bodyPr/>
          <a:lstStyle/>
          <a:p>
            <a:fld id="{0F621A1D-FB38-4613-A38A-2F9444842B14}" type="datetime1">
              <a:rPr lang="fr-FR" smtClean="0"/>
              <a:t>09/11/2015</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3"/>
          </p:nvPr>
        </p:nvSpPr>
        <p:spPr>
          <a:xfrm>
            <a:off x="8676456" y="6448752"/>
            <a:ext cx="432048" cy="365125"/>
          </a:xfrm>
        </p:spPr>
        <p:txBody>
          <a:bodyPr/>
          <a:lstStyle/>
          <a:p>
            <a:fld id="{DAC45385-D604-40AE-9F53-03BDB8FC03CC}" type="slidenum">
              <a:rPr lang="fr-FR" smtClean="0"/>
              <a:pPr/>
              <a:t>3</a:t>
            </a:fld>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1800" dirty="0"/>
              <a:t>Voyons comment nous allons pouvoir sécuriser ce réseau.</a:t>
            </a:r>
          </a:p>
          <a:p>
            <a:pPr algn="just"/>
            <a:r>
              <a:rPr lang="fr-FR" sz="1700" dirty="0" smtClean="0"/>
              <a:t>Note : </a:t>
            </a:r>
            <a:r>
              <a:rPr lang="fr-FR" sz="1700" dirty="0"/>
              <a:t>il existe plusieurs façons d’améliorer la sécurité de ce réseau, nous en présentons ici uniquement les grandes lignes. Cet exercice n’est ni exhaustif ni la seule solution possible.</a:t>
            </a:r>
          </a:p>
          <a:p>
            <a:pPr marL="0" indent="0" algn="just">
              <a:buNone/>
            </a:pPr>
            <a:endParaRPr lang="fr-FR" sz="1400" dirty="0"/>
          </a:p>
          <a:p>
            <a:pPr marL="0" indent="0" algn="just">
              <a:buNone/>
            </a:pPr>
            <a:r>
              <a:rPr lang="fr-FR" sz="1800" dirty="0" smtClean="0"/>
              <a:t>Parmi </a:t>
            </a:r>
            <a:r>
              <a:rPr lang="fr-FR" sz="1800" dirty="0"/>
              <a:t>les nombreuses faiblesses architecturales de ce réseau, nous pouvons identifier au moins le problème </a:t>
            </a:r>
            <a:r>
              <a:rPr lang="fr-FR" sz="1800" dirty="0" smtClean="0"/>
              <a:t>suivant :</a:t>
            </a:r>
            <a:endParaRPr lang="fr-FR" sz="1800" dirty="0"/>
          </a:p>
          <a:p>
            <a:pPr algn="just"/>
            <a:r>
              <a:rPr lang="fr-FR" sz="1700" dirty="0"/>
              <a:t>Le réseau est </a:t>
            </a:r>
            <a:r>
              <a:rPr lang="fr-FR" sz="1700" b="1" dirty="0">
                <a:solidFill>
                  <a:srgbClr val="922B3C"/>
                </a:solidFill>
              </a:rPr>
              <a:t>directement connecté à </a:t>
            </a:r>
            <a:r>
              <a:rPr lang="fr-FR" sz="1700" b="1" dirty="0" smtClean="0">
                <a:solidFill>
                  <a:srgbClr val="922B3C"/>
                </a:solidFill>
              </a:rPr>
              <a:t>Internet</a:t>
            </a:r>
            <a:r>
              <a:rPr lang="fr-FR" sz="1700" dirty="0" smtClean="0"/>
              <a:t>, </a:t>
            </a:r>
            <a:r>
              <a:rPr lang="fr-FR" sz="1700" dirty="0"/>
              <a:t>i.e. tous les systèmes et utilisateurs et systèmes peuvent communiquer avec l’extérieur (attention aux </a:t>
            </a:r>
            <a:r>
              <a:rPr lang="fr-FR" sz="1700" b="1" dirty="0">
                <a:solidFill>
                  <a:srgbClr val="922B3C"/>
                </a:solidFill>
              </a:rPr>
              <a:t>fuites de </a:t>
            </a:r>
            <a:r>
              <a:rPr lang="fr-FR" sz="1700" b="1" dirty="0" smtClean="0">
                <a:solidFill>
                  <a:srgbClr val="922B3C"/>
                </a:solidFill>
              </a:rPr>
              <a:t>données !</a:t>
            </a:r>
            <a:r>
              <a:rPr lang="fr-FR" sz="1700" dirty="0" smtClean="0"/>
              <a:t>) </a:t>
            </a:r>
            <a:r>
              <a:rPr lang="fr-FR" sz="1700" dirty="0"/>
              <a:t>et </a:t>
            </a:r>
            <a:r>
              <a:rPr lang="fr-FR" sz="1700" b="1" dirty="0">
                <a:solidFill>
                  <a:srgbClr val="922B3C"/>
                </a:solidFill>
              </a:rPr>
              <a:t>tout </a:t>
            </a:r>
            <a:r>
              <a:rPr lang="fr-FR" sz="1700" b="1" dirty="0" smtClean="0">
                <a:solidFill>
                  <a:srgbClr val="922B3C"/>
                </a:solidFill>
              </a:rPr>
              <a:t>Internet peut </a:t>
            </a:r>
            <a:r>
              <a:rPr lang="fr-FR" sz="1700" b="1" dirty="0">
                <a:solidFill>
                  <a:srgbClr val="922B3C"/>
                </a:solidFill>
              </a:rPr>
              <a:t>se connecter sur notre réseau interne.</a:t>
            </a:r>
          </a:p>
          <a:p>
            <a:pPr marL="0" indent="0" algn="just">
              <a:buNone/>
            </a:pPr>
            <a:endParaRPr lang="fr-FR" sz="1400" dirty="0"/>
          </a:p>
          <a:p>
            <a:pPr marL="0" indent="0" algn="just">
              <a:buNone/>
            </a:pPr>
            <a:r>
              <a:rPr lang="fr-FR" sz="1800" dirty="0"/>
              <a:t>Corrigeons cela en implémentant un </a:t>
            </a:r>
            <a:r>
              <a:rPr lang="fr-FR" sz="1800" b="1" dirty="0">
                <a:solidFill>
                  <a:srgbClr val="922B3C"/>
                </a:solidFill>
              </a:rPr>
              <a:t>pare-feu</a:t>
            </a:r>
            <a:r>
              <a:rPr lang="fr-FR" sz="1800" dirty="0">
                <a:solidFill>
                  <a:srgbClr val="922B3C"/>
                </a:solidFill>
              </a:rPr>
              <a:t> </a:t>
            </a:r>
            <a:r>
              <a:rPr lang="fr-FR" sz="1800" dirty="0"/>
              <a:t>en frontal qui va autoriser uniquement les flux entrants vers le serveur WEB (TCP/80 et TCP/443) et </a:t>
            </a:r>
            <a:r>
              <a:rPr lang="fr-FR" sz="1800" dirty="0" smtClean="0"/>
              <a:t>le serveur DNS </a:t>
            </a:r>
            <a:r>
              <a:rPr lang="fr-FR" sz="1800" dirty="0"/>
              <a:t>(</a:t>
            </a:r>
            <a:r>
              <a:rPr lang="fr-FR" sz="1800" dirty="0" smtClean="0"/>
              <a:t>UDP/53 et TCP/53). </a:t>
            </a:r>
            <a:r>
              <a:rPr lang="fr-FR" sz="1800" dirty="0"/>
              <a:t>Ainsi, </a:t>
            </a:r>
            <a:r>
              <a:rPr lang="fr-FR" sz="1800" dirty="0" smtClean="0"/>
              <a:t>Internet </a:t>
            </a:r>
            <a:r>
              <a:rPr lang="fr-FR" sz="1800" dirty="0"/>
              <a:t>ne pourra plus accéder au reste du réseau interne.</a:t>
            </a:r>
          </a:p>
          <a:p>
            <a:pPr algn="just"/>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Tree>
    <p:extLst>
      <p:ext uri="{BB962C8B-B14F-4D97-AF65-F5344CB8AC3E}">
        <p14:creationId xmlns:p14="http://schemas.microsoft.com/office/powerpoint/2010/main" val="2129987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4083"/>
            <a:ext cx="9108504" cy="3734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2051720" y="5548590"/>
            <a:ext cx="5362342" cy="369332"/>
          </a:xfrm>
          <a:prstGeom prst="rect">
            <a:avLst/>
          </a:prstGeom>
          <a:noFill/>
        </p:spPr>
        <p:txBody>
          <a:bodyPr wrap="square" rtlCol="0">
            <a:spAutoFit/>
          </a:bodyPr>
          <a:lstStyle/>
          <a:p>
            <a:pPr algn="ctr"/>
            <a:r>
              <a:rPr lang="fr-FR" u="sng" dirty="0" smtClean="0">
                <a:latin typeface="Arial" panose="020B0604020202020204" pitchFamily="34" charset="0"/>
                <a:cs typeface="Arial" panose="020B0604020202020204" pitchFamily="34" charset="0"/>
              </a:rPr>
              <a:t>Réseau « à plat », avec un pare-feu en frontal</a:t>
            </a:r>
            <a:endParaRPr lang="fr-FR" u="sng" dirty="0">
              <a:latin typeface="Arial" panose="020B0604020202020204" pitchFamily="34" charset="0"/>
              <a:cs typeface="Arial" panose="020B0604020202020204" pitchFamily="34" charset="0"/>
            </a:endParaRPr>
          </a:p>
        </p:txBody>
      </p:sp>
      <p:sp>
        <p:nvSpPr>
          <p:cNvPr id="9" name="Forme libre 8"/>
          <p:cNvSpPr/>
          <p:nvPr/>
        </p:nvSpPr>
        <p:spPr>
          <a:xfrm>
            <a:off x="971600" y="2286000"/>
            <a:ext cx="2952329" cy="1791072"/>
          </a:xfrm>
          <a:custGeom>
            <a:avLst/>
            <a:gdLst>
              <a:gd name="connsiteX0" fmla="*/ 0 w 3160395"/>
              <a:gd name="connsiteY0" fmla="*/ 1950720 h 1950720"/>
              <a:gd name="connsiteX1" fmla="*/ 213360 w 3160395"/>
              <a:gd name="connsiteY1" fmla="*/ 1615440 h 1950720"/>
              <a:gd name="connsiteX2" fmla="*/ 670560 w 3160395"/>
              <a:gd name="connsiteY2" fmla="*/ 1402080 h 1950720"/>
              <a:gd name="connsiteX3" fmla="*/ 1341120 w 3160395"/>
              <a:gd name="connsiteY3" fmla="*/ 1310640 h 1950720"/>
              <a:gd name="connsiteX4" fmla="*/ 1783080 w 3160395"/>
              <a:gd name="connsiteY4" fmla="*/ 1219200 h 1950720"/>
              <a:gd name="connsiteX5" fmla="*/ 2301240 w 3160395"/>
              <a:gd name="connsiteY5" fmla="*/ 1173480 h 1950720"/>
              <a:gd name="connsiteX6" fmla="*/ 2956560 w 3160395"/>
              <a:gd name="connsiteY6" fmla="*/ 1097280 h 1950720"/>
              <a:gd name="connsiteX7" fmla="*/ 3139440 w 3160395"/>
              <a:gd name="connsiteY7" fmla="*/ 685800 h 1950720"/>
              <a:gd name="connsiteX8" fmla="*/ 3154680 w 3160395"/>
              <a:gd name="connsiteY8" fmla="*/ 0 h 195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395" h="1950720">
                <a:moveTo>
                  <a:pt x="0" y="1950720"/>
                </a:moveTo>
                <a:cubicBezTo>
                  <a:pt x="50800" y="1828800"/>
                  <a:pt x="101600" y="1706880"/>
                  <a:pt x="213360" y="1615440"/>
                </a:cubicBezTo>
                <a:cubicBezTo>
                  <a:pt x="325120" y="1524000"/>
                  <a:pt x="482600" y="1452880"/>
                  <a:pt x="670560" y="1402080"/>
                </a:cubicBezTo>
                <a:cubicBezTo>
                  <a:pt x="858520" y="1351280"/>
                  <a:pt x="1155700" y="1341120"/>
                  <a:pt x="1341120" y="1310640"/>
                </a:cubicBezTo>
                <a:cubicBezTo>
                  <a:pt x="1526540" y="1280160"/>
                  <a:pt x="1623060" y="1242060"/>
                  <a:pt x="1783080" y="1219200"/>
                </a:cubicBezTo>
                <a:cubicBezTo>
                  <a:pt x="1943100" y="1196340"/>
                  <a:pt x="2105660" y="1193800"/>
                  <a:pt x="2301240" y="1173480"/>
                </a:cubicBezTo>
                <a:cubicBezTo>
                  <a:pt x="2496820" y="1153160"/>
                  <a:pt x="2816860" y="1178560"/>
                  <a:pt x="2956560" y="1097280"/>
                </a:cubicBezTo>
                <a:cubicBezTo>
                  <a:pt x="3096260" y="1016000"/>
                  <a:pt x="3106420" y="868680"/>
                  <a:pt x="3139440" y="685800"/>
                </a:cubicBezTo>
                <a:cubicBezTo>
                  <a:pt x="3172460" y="502920"/>
                  <a:pt x="3157220" y="114300"/>
                  <a:pt x="3154680" y="0"/>
                </a:cubicBezTo>
              </a:path>
            </a:pathLst>
          </a:custGeom>
          <a:noFill/>
          <a:ln w="38100">
            <a:solidFill>
              <a:schemeClr val="accent3">
                <a:lumMod val="75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p:nvSpPr>
        <p:spPr>
          <a:xfrm>
            <a:off x="3535680" y="2529840"/>
            <a:ext cx="3413760" cy="841934"/>
          </a:xfrm>
          <a:custGeom>
            <a:avLst/>
            <a:gdLst>
              <a:gd name="connsiteX0" fmla="*/ 0 w 3413760"/>
              <a:gd name="connsiteY0" fmla="*/ 807720 h 841934"/>
              <a:gd name="connsiteX1" fmla="*/ 1508760 w 3413760"/>
              <a:gd name="connsiteY1" fmla="*/ 838200 h 841934"/>
              <a:gd name="connsiteX2" fmla="*/ 3093720 w 3413760"/>
              <a:gd name="connsiteY2" fmla="*/ 746760 h 841934"/>
              <a:gd name="connsiteX3" fmla="*/ 3413760 w 3413760"/>
              <a:gd name="connsiteY3" fmla="*/ 0 h 841934"/>
            </a:gdLst>
            <a:ahLst/>
            <a:cxnLst>
              <a:cxn ang="0">
                <a:pos x="connsiteX0" y="connsiteY0"/>
              </a:cxn>
              <a:cxn ang="0">
                <a:pos x="connsiteX1" y="connsiteY1"/>
              </a:cxn>
              <a:cxn ang="0">
                <a:pos x="connsiteX2" y="connsiteY2"/>
              </a:cxn>
              <a:cxn ang="0">
                <a:pos x="connsiteX3" y="connsiteY3"/>
              </a:cxn>
            </a:cxnLst>
            <a:rect l="l" t="t" r="r" b="b"/>
            <a:pathLst>
              <a:path w="3413760" h="841934">
                <a:moveTo>
                  <a:pt x="0" y="807720"/>
                </a:moveTo>
                <a:cubicBezTo>
                  <a:pt x="496570" y="828040"/>
                  <a:pt x="993140" y="848360"/>
                  <a:pt x="1508760" y="838200"/>
                </a:cubicBezTo>
                <a:cubicBezTo>
                  <a:pt x="2024380" y="828040"/>
                  <a:pt x="2776220" y="886460"/>
                  <a:pt x="3093720" y="746760"/>
                </a:cubicBezTo>
                <a:cubicBezTo>
                  <a:pt x="3411220" y="607060"/>
                  <a:pt x="3368040" y="127000"/>
                  <a:pt x="3413760" y="0"/>
                </a:cubicBezTo>
              </a:path>
            </a:pathLst>
          </a:custGeom>
          <a:noFill/>
          <a:ln w="38100">
            <a:solidFill>
              <a:schemeClr val="accent3">
                <a:lumMod val="75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23601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a:xfrm>
            <a:off x="457200" y="1628800"/>
            <a:ext cx="8229600" cy="4608512"/>
          </a:xfrm>
        </p:spPr>
        <p:txBody>
          <a:bodyPr/>
          <a:lstStyle/>
          <a:p>
            <a:pPr marL="0" indent="0" algn="just">
              <a:buNone/>
            </a:pPr>
            <a:r>
              <a:rPr lang="fr-FR" sz="1400" dirty="0"/>
              <a:t>Le pare-feu empêche – certes – la connexion directe entre internet et le réseau interne, </a:t>
            </a:r>
            <a:r>
              <a:rPr lang="fr-FR" sz="1400" dirty="0" smtClean="0"/>
              <a:t>mais :</a:t>
            </a:r>
            <a:endParaRPr lang="fr-FR" sz="1400" dirty="0"/>
          </a:p>
          <a:p>
            <a:pPr algn="just"/>
            <a:r>
              <a:rPr lang="fr-FR" sz="1400" dirty="0"/>
              <a:t>Au cas où le serveur WEB présente une </a:t>
            </a:r>
            <a:r>
              <a:rPr lang="fr-FR" sz="1400" b="1" dirty="0">
                <a:solidFill>
                  <a:srgbClr val="943634"/>
                </a:solidFill>
              </a:rPr>
              <a:t>vulnérabilité</a:t>
            </a:r>
            <a:r>
              <a:rPr lang="fr-FR" sz="1400" dirty="0"/>
              <a:t>, un hacker présent sur </a:t>
            </a:r>
            <a:r>
              <a:rPr lang="fr-FR" sz="1400" dirty="0" smtClean="0"/>
              <a:t>Internet peut </a:t>
            </a:r>
            <a:r>
              <a:rPr lang="fr-FR" sz="1400" dirty="0"/>
              <a:t>potentiellement </a:t>
            </a:r>
            <a:r>
              <a:rPr lang="fr-FR" sz="1400" b="1" dirty="0">
                <a:solidFill>
                  <a:srgbClr val="943634"/>
                </a:solidFill>
              </a:rPr>
              <a:t>prendre la main sur ce serveur</a:t>
            </a:r>
            <a:r>
              <a:rPr lang="fr-FR" sz="1400" dirty="0"/>
              <a:t>, puis </a:t>
            </a:r>
            <a:r>
              <a:rPr lang="fr-FR" sz="1400" b="1" dirty="0">
                <a:solidFill>
                  <a:srgbClr val="943634"/>
                </a:solidFill>
              </a:rPr>
              <a:t>rebondir ensuite sur le réseau interne</a:t>
            </a:r>
            <a:r>
              <a:rPr lang="fr-FR" sz="1400" b="1" dirty="0">
                <a:solidFill>
                  <a:schemeClr val="tx2"/>
                </a:solidFill>
              </a:rPr>
              <a:t>.</a:t>
            </a:r>
          </a:p>
          <a:p>
            <a:pPr marL="0" indent="0" algn="just">
              <a:buNone/>
            </a:pPr>
            <a:endParaRPr lang="fr-FR" sz="800" dirty="0"/>
          </a:p>
          <a:p>
            <a:pPr marL="0" indent="0" algn="just">
              <a:buNone/>
            </a:pPr>
            <a:r>
              <a:rPr lang="fr-FR" sz="1400" dirty="0"/>
              <a:t>Nous allons donc </a:t>
            </a:r>
            <a:r>
              <a:rPr lang="fr-FR" sz="1400" b="1" dirty="0">
                <a:solidFill>
                  <a:srgbClr val="943634"/>
                </a:solidFill>
              </a:rPr>
              <a:t>segmenter</a:t>
            </a:r>
            <a:r>
              <a:rPr lang="fr-FR" sz="1400" dirty="0">
                <a:solidFill>
                  <a:srgbClr val="943634"/>
                </a:solidFill>
              </a:rPr>
              <a:t> </a:t>
            </a:r>
            <a:r>
              <a:rPr lang="fr-FR" sz="1400" dirty="0"/>
              <a:t>notre réseau en </a:t>
            </a:r>
            <a:r>
              <a:rPr lang="fr-FR" sz="1400" b="1" dirty="0">
                <a:solidFill>
                  <a:srgbClr val="943634"/>
                </a:solidFill>
              </a:rPr>
              <a:t>différentes zones de criticité</a:t>
            </a:r>
            <a:r>
              <a:rPr lang="fr-FR" sz="1400" dirty="0"/>
              <a:t>, </a:t>
            </a:r>
            <a:r>
              <a:rPr lang="fr-FR" sz="1400" dirty="0" smtClean="0"/>
              <a:t>notamment :</a:t>
            </a:r>
            <a:endParaRPr lang="fr-FR" sz="1400" dirty="0"/>
          </a:p>
          <a:p>
            <a:pPr algn="just"/>
            <a:r>
              <a:rPr lang="fr-FR" sz="1400" dirty="0"/>
              <a:t>Une </a:t>
            </a:r>
            <a:r>
              <a:rPr lang="fr-FR" sz="1400" b="1" dirty="0" err="1">
                <a:solidFill>
                  <a:srgbClr val="943634"/>
                </a:solidFill>
              </a:rPr>
              <a:t>DMZ</a:t>
            </a:r>
            <a:r>
              <a:rPr lang="fr-FR" sz="1400" b="1" dirty="0">
                <a:solidFill>
                  <a:srgbClr val="943634"/>
                </a:solidFill>
              </a:rPr>
              <a:t> (zone démilitarisée) </a:t>
            </a:r>
            <a:r>
              <a:rPr lang="fr-FR" sz="1400" dirty="0"/>
              <a:t>destinée à héberger tous les serveurs qui doivent être accessibles depuis internet, et uniquement ceux-ci. Ainsi, en cas de faille dans le serveur web, un attaquant aurait plus de difficultés pour rebondir sur le réseau </a:t>
            </a:r>
            <a:r>
              <a:rPr lang="fr-FR" sz="1400" dirty="0" smtClean="0"/>
              <a:t>interne ;</a:t>
            </a:r>
            <a:endParaRPr lang="fr-FR" sz="1400" dirty="0"/>
          </a:p>
          <a:p>
            <a:pPr algn="just"/>
            <a:r>
              <a:rPr lang="fr-FR" sz="1400" dirty="0"/>
              <a:t>Une zone destinée aux </a:t>
            </a:r>
            <a:r>
              <a:rPr lang="fr-FR" sz="1400" b="1" dirty="0">
                <a:solidFill>
                  <a:srgbClr val="943634"/>
                </a:solidFill>
              </a:rPr>
              <a:t>serveurs internes </a:t>
            </a:r>
            <a:r>
              <a:rPr lang="fr-FR" sz="1400" dirty="0"/>
              <a:t>de </a:t>
            </a:r>
            <a:r>
              <a:rPr lang="fr-FR" sz="1400" dirty="0" smtClean="0"/>
              <a:t>l’entreprise ;</a:t>
            </a:r>
            <a:endParaRPr lang="fr-FR" sz="1400" dirty="0"/>
          </a:p>
          <a:p>
            <a:pPr algn="just"/>
            <a:r>
              <a:rPr lang="fr-FR" sz="1400" dirty="0"/>
              <a:t>Une zone pour les </a:t>
            </a:r>
            <a:r>
              <a:rPr lang="fr-FR" sz="1400" b="1" dirty="0">
                <a:solidFill>
                  <a:srgbClr val="943634"/>
                </a:solidFill>
              </a:rPr>
              <a:t>postes de travail filaires des </a:t>
            </a:r>
            <a:r>
              <a:rPr lang="fr-FR" sz="1400" b="1" dirty="0" smtClean="0">
                <a:solidFill>
                  <a:srgbClr val="943634"/>
                </a:solidFill>
              </a:rPr>
              <a:t>utilisateurs ;</a:t>
            </a:r>
            <a:endParaRPr lang="fr-FR" sz="1400" b="1" dirty="0">
              <a:solidFill>
                <a:srgbClr val="943634"/>
              </a:solidFill>
            </a:endParaRPr>
          </a:p>
          <a:p>
            <a:pPr algn="just"/>
            <a:r>
              <a:rPr lang="fr-FR" sz="1400" dirty="0"/>
              <a:t>Une zone pour les </a:t>
            </a:r>
            <a:r>
              <a:rPr lang="fr-FR" sz="1400" b="1" dirty="0">
                <a:solidFill>
                  <a:srgbClr val="943634"/>
                </a:solidFill>
              </a:rPr>
              <a:t>postes de travail wifi des </a:t>
            </a:r>
            <a:r>
              <a:rPr lang="fr-FR" sz="1400" b="1" dirty="0" smtClean="0">
                <a:solidFill>
                  <a:srgbClr val="943634"/>
                </a:solidFill>
              </a:rPr>
              <a:t>utilisateurs ;</a:t>
            </a:r>
            <a:endParaRPr lang="fr-FR" sz="1400" b="1" dirty="0">
              <a:solidFill>
                <a:srgbClr val="943634"/>
              </a:solidFill>
            </a:endParaRPr>
          </a:p>
          <a:p>
            <a:pPr algn="just"/>
            <a:r>
              <a:rPr lang="fr-FR" sz="1400" dirty="0"/>
              <a:t>Une zone pour les </a:t>
            </a:r>
            <a:r>
              <a:rPr lang="fr-FR" sz="1400" b="1" dirty="0">
                <a:solidFill>
                  <a:srgbClr val="943634"/>
                </a:solidFill>
              </a:rPr>
              <a:t>postes wifi des </a:t>
            </a:r>
            <a:r>
              <a:rPr lang="fr-FR" sz="1400" b="1" dirty="0" smtClean="0">
                <a:solidFill>
                  <a:srgbClr val="943634"/>
                </a:solidFill>
              </a:rPr>
              <a:t>visiteurs ;</a:t>
            </a:r>
            <a:endParaRPr lang="fr-FR" sz="1400" b="1" dirty="0">
              <a:solidFill>
                <a:srgbClr val="943634"/>
              </a:solidFill>
            </a:endParaRPr>
          </a:p>
          <a:p>
            <a:pPr algn="just"/>
            <a:r>
              <a:rPr lang="fr-FR" sz="1400" dirty="0"/>
              <a:t>Une zone pour les </a:t>
            </a:r>
            <a:r>
              <a:rPr lang="fr-FR" sz="1400" b="1" dirty="0">
                <a:solidFill>
                  <a:srgbClr val="943634"/>
                </a:solidFill>
              </a:rPr>
              <a:t>postes de travail des administrateurs</a:t>
            </a:r>
            <a:r>
              <a:rPr lang="fr-FR" sz="1400" dirty="0">
                <a:solidFill>
                  <a:srgbClr val="943634"/>
                </a:solidFill>
              </a:rPr>
              <a:t>, </a:t>
            </a:r>
            <a:r>
              <a:rPr lang="fr-FR" sz="1400" dirty="0"/>
              <a:t>car ceux-ci ont besoin d’accéder à des interfaces d’administration (RDP, </a:t>
            </a:r>
            <a:r>
              <a:rPr lang="fr-FR" sz="1400" dirty="0" smtClean="0"/>
              <a:t>SSH…).</a:t>
            </a:r>
            <a:endParaRPr lang="fr-FR" sz="1400" dirty="0"/>
          </a:p>
          <a:p>
            <a:pPr marL="0" indent="0" algn="just">
              <a:buNone/>
            </a:pPr>
            <a:endParaRPr lang="fr-FR" sz="800" dirty="0"/>
          </a:p>
          <a:p>
            <a:pPr marL="0" indent="0" algn="just">
              <a:buNone/>
            </a:pPr>
            <a:r>
              <a:rPr lang="fr-FR" sz="1400" dirty="0"/>
              <a:t>Afin que cette segmentation réseau soit efficace, nous faisons </a:t>
            </a:r>
            <a:r>
              <a:rPr lang="fr-FR" sz="1600" b="1" dirty="0">
                <a:solidFill>
                  <a:srgbClr val="943634"/>
                </a:solidFill>
              </a:rPr>
              <a:t>passer tous les flux </a:t>
            </a:r>
            <a:r>
              <a:rPr lang="fr-FR" sz="1400" dirty="0"/>
              <a:t>(y compris internes) </a:t>
            </a:r>
            <a:r>
              <a:rPr lang="fr-FR" sz="1600" b="1" dirty="0">
                <a:solidFill>
                  <a:srgbClr val="943634"/>
                </a:solidFill>
              </a:rPr>
              <a:t>par un deuxième pare-feu (interne) </a:t>
            </a:r>
            <a:r>
              <a:rPr lang="fr-FR" sz="1400" dirty="0"/>
              <a:t>afin que seuls les flux que nous allons configurer soient autorisés.</a:t>
            </a:r>
          </a:p>
          <a:p>
            <a:pPr algn="just"/>
            <a:r>
              <a:rPr lang="fr-FR" sz="1400" dirty="0" smtClean="0"/>
              <a:t>Note : </a:t>
            </a:r>
            <a:r>
              <a:rPr lang="fr-FR" sz="1400" dirty="0"/>
              <a:t>on observe malheureusement souvent des réseaux segmentés mais non filtrés. Cela ne sert à rien en terme de sécurité, car toutes les zones peuvent communiquer entre-elles</a:t>
            </a:r>
            <a:r>
              <a:rPr lang="fr-FR" sz="1400" dirty="0" smtClean="0"/>
              <a:t>.</a:t>
            </a:r>
            <a:endParaRPr lang="fr-FR" sz="14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Tree>
    <p:extLst>
      <p:ext uri="{BB962C8B-B14F-4D97-AF65-F5344CB8AC3E}">
        <p14:creationId xmlns:p14="http://schemas.microsoft.com/office/powerpoint/2010/main" val="2292202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908720"/>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
        <p:nvSpPr>
          <p:cNvPr id="8" name="ZoneTexte 7"/>
          <p:cNvSpPr txBox="1"/>
          <p:nvPr/>
        </p:nvSpPr>
        <p:spPr>
          <a:xfrm>
            <a:off x="1369898" y="6012577"/>
            <a:ext cx="6514470" cy="553998"/>
          </a:xfrm>
          <a:prstGeom prst="rect">
            <a:avLst/>
          </a:prstGeom>
          <a:noFill/>
        </p:spPr>
        <p:txBody>
          <a:bodyPr wrap="square" rtlCol="0">
            <a:spAutoFit/>
          </a:bodyPr>
          <a:lstStyle/>
          <a:p>
            <a:pPr algn="ctr"/>
            <a:r>
              <a:rPr lang="fr-FR" sz="1500" u="sng" dirty="0" smtClean="0">
                <a:latin typeface="Arial" panose="020B0604020202020204" pitchFamily="34" charset="0"/>
                <a:cs typeface="Arial" panose="020B0604020202020204" pitchFamily="34" charset="0"/>
              </a:rPr>
              <a:t>Réseau avec des zones segmentées, et un filtrage systématique via le pare-feu, y compris pour les flux internes.</a:t>
            </a:r>
            <a:endParaRPr lang="fr-FR" sz="1500" u="sng" dirty="0">
              <a:latin typeface="Arial" panose="020B0604020202020204" pitchFamily="34" charset="0"/>
              <a:cs typeface="Arial" panose="020B0604020202020204" pitchFamily="34" charset="0"/>
            </a:endParaRPr>
          </a:p>
        </p:txBody>
      </p:sp>
      <p:grpSp>
        <p:nvGrpSpPr>
          <p:cNvPr id="17" name="Groupe 16"/>
          <p:cNvGrpSpPr/>
          <p:nvPr/>
        </p:nvGrpSpPr>
        <p:grpSpPr>
          <a:xfrm>
            <a:off x="179512" y="1268760"/>
            <a:ext cx="8785671" cy="4743817"/>
            <a:chOff x="42863" y="1277838"/>
            <a:chExt cx="9058275" cy="4743450"/>
          </a:xfrm>
        </p:grpSpPr>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1277838"/>
              <a:ext cx="9058275"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rme libre 9"/>
            <p:cNvSpPr/>
            <p:nvPr/>
          </p:nvSpPr>
          <p:spPr>
            <a:xfrm>
              <a:off x="4492764" y="3145507"/>
              <a:ext cx="1663412" cy="543766"/>
            </a:xfrm>
            <a:custGeom>
              <a:avLst/>
              <a:gdLst>
                <a:gd name="connsiteX0" fmla="*/ 0 w 1663412"/>
                <a:gd name="connsiteY0" fmla="*/ 0 h 543766"/>
                <a:gd name="connsiteX1" fmla="*/ 137160 w 1663412"/>
                <a:gd name="connsiteY1" fmla="*/ 472440 h 543766"/>
                <a:gd name="connsiteX2" fmla="*/ 487680 w 1663412"/>
                <a:gd name="connsiteY2" fmla="*/ 518160 h 543766"/>
                <a:gd name="connsiteX3" fmla="*/ 1478280 w 1663412"/>
                <a:gd name="connsiteY3" fmla="*/ 502920 h 543766"/>
                <a:gd name="connsiteX4" fmla="*/ 1661160 w 1663412"/>
                <a:gd name="connsiteY4" fmla="*/ 45720 h 543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412" h="543766">
                  <a:moveTo>
                    <a:pt x="0" y="0"/>
                  </a:moveTo>
                  <a:cubicBezTo>
                    <a:pt x="27940" y="193040"/>
                    <a:pt x="55880" y="386080"/>
                    <a:pt x="137160" y="472440"/>
                  </a:cubicBezTo>
                  <a:cubicBezTo>
                    <a:pt x="218440" y="558800"/>
                    <a:pt x="487680" y="518160"/>
                    <a:pt x="487680" y="518160"/>
                  </a:cubicBezTo>
                  <a:cubicBezTo>
                    <a:pt x="711200" y="523240"/>
                    <a:pt x="1282700" y="581660"/>
                    <a:pt x="1478280" y="502920"/>
                  </a:cubicBezTo>
                  <a:cubicBezTo>
                    <a:pt x="1673860" y="424180"/>
                    <a:pt x="1667510" y="234950"/>
                    <a:pt x="1661160" y="45720"/>
                  </a:cubicBezTo>
                </a:path>
              </a:pathLst>
            </a:custGeom>
            <a:noFill/>
            <a:ln w="38100">
              <a:solidFill>
                <a:srgbClr val="FFC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6084168" y="4335983"/>
              <a:ext cx="76571" cy="393700"/>
            </a:xfrm>
            <a:custGeom>
              <a:avLst/>
              <a:gdLst>
                <a:gd name="connsiteX0" fmla="*/ 6721 w 76571"/>
                <a:gd name="connsiteY0" fmla="*/ 336550 h 336550"/>
                <a:gd name="connsiteX1" fmla="*/ 6721 w 76571"/>
                <a:gd name="connsiteY1" fmla="*/ 203200 h 336550"/>
                <a:gd name="connsiteX2" fmla="*/ 76571 w 76571"/>
                <a:gd name="connsiteY2" fmla="*/ 0 h 336550"/>
              </a:gdLst>
              <a:ahLst/>
              <a:cxnLst>
                <a:cxn ang="0">
                  <a:pos x="connsiteX0" y="connsiteY0"/>
                </a:cxn>
                <a:cxn ang="0">
                  <a:pos x="connsiteX1" y="connsiteY1"/>
                </a:cxn>
                <a:cxn ang="0">
                  <a:pos x="connsiteX2" y="connsiteY2"/>
                </a:cxn>
              </a:cxnLst>
              <a:rect l="l" t="t" r="r" b="b"/>
              <a:pathLst>
                <a:path w="76571" h="336550">
                  <a:moveTo>
                    <a:pt x="6721" y="336550"/>
                  </a:moveTo>
                  <a:cubicBezTo>
                    <a:pt x="900" y="297921"/>
                    <a:pt x="-4921" y="259292"/>
                    <a:pt x="6721" y="203200"/>
                  </a:cubicBezTo>
                  <a:cubicBezTo>
                    <a:pt x="18363" y="147108"/>
                    <a:pt x="47467" y="73554"/>
                    <a:pt x="76571" y="0"/>
                  </a:cubicBezTo>
                </a:path>
              </a:pathLst>
            </a:custGeom>
            <a:noFill/>
            <a:ln w="38100">
              <a:solidFill>
                <a:schemeClr val="accent5"/>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163879" y="4279051"/>
              <a:ext cx="2937259" cy="468781"/>
            </a:xfrm>
            <a:prstGeom prst="rect">
              <a:avLst/>
            </a:prstGeom>
            <a:noFill/>
          </p:spPr>
          <p:txBody>
            <a:bodyPr wrap="square" rtlCol="0">
              <a:spAutoFit/>
            </a:bodyPr>
            <a:lstStyle/>
            <a:p>
              <a:r>
                <a:rPr lang="fr-FR" sz="1200" dirty="0" smtClean="0">
                  <a:latin typeface="Arial" panose="020B0604020202020204" pitchFamily="34" charset="0"/>
                  <a:cs typeface="Arial" panose="020B0604020202020204" pitchFamily="34" charset="0"/>
                </a:rPr>
                <a:t>vers tous les ports d’administration des zones</a:t>
              </a:r>
              <a:endParaRPr lang="fr-FR" sz="1200" dirty="0">
                <a:latin typeface="Arial" panose="020B0604020202020204" pitchFamily="34" charset="0"/>
                <a:cs typeface="Arial" panose="020B0604020202020204" pitchFamily="34" charset="0"/>
              </a:endParaRPr>
            </a:p>
          </p:txBody>
        </p:sp>
        <p:sp>
          <p:nvSpPr>
            <p:cNvPr id="13" name="ZoneTexte 12"/>
            <p:cNvSpPr txBox="1"/>
            <p:nvPr/>
          </p:nvSpPr>
          <p:spPr>
            <a:xfrm>
              <a:off x="1835696" y="4513659"/>
              <a:ext cx="1152128" cy="461629"/>
            </a:xfrm>
            <a:prstGeom prst="rect">
              <a:avLst/>
            </a:prstGeom>
            <a:noFill/>
          </p:spPr>
          <p:txBody>
            <a:bodyPr wrap="square" rtlCol="0">
              <a:spAutoFit/>
            </a:bodyPr>
            <a:lstStyle/>
            <a:p>
              <a:pPr algn="ctr"/>
              <a:r>
                <a:rPr lang="fr-FR" sz="1200" dirty="0" smtClean="0">
                  <a:latin typeface="Arial" panose="020B0604020202020204" pitchFamily="34" charset="0"/>
                  <a:cs typeface="Arial" panose="020B0604020202020204" pitchFamily="34" charset="0"/>
                </a:rPr>
                <a:t>navigation internet</a:t>
              </a:r>
              <a:endParaRPr lang="fr-FR" sz="1200" dirty="0">
                <a:latin typeface="Arial" panose="020B0604020202020204" pitchFamily="34" charset="0"/>
                <a:cs typeface="Arial" panose="020B0604020202020204" pitchFamily="34" charset="0"/>
              </a:endParaRPr>
            </a:p>
          </p:txBody>
        </p:sp>
        <p:sp>
          <p:nvSpPr>
            <p:cNvPr id="14" name="Forme libre 13"/>
            <p:cNvSpPr/>
            <p:nvPr/>
          </p:nvSpPr>
          <p:spPr>
            <a:xfrm>
              <a:off x="4994499" y="3144738"/>
              <a:ext cx="3033885" cy="1571625"/>
            </a:xfrm>
            <a:custGeom>
              <a:avLst/>
              <a:gdLst>
                <a:gd name="connsiteX0" fmla="*/ 99903 w 3033885"/>
                <a:gd name="connsiteY0" fmla="*/ 1571625 h 1571625"/>
                <a:gd name="connsiteX1" fmla="*/ 99903 w 3033885"/>
                <a:gd name="connsiteY1" fmla="*/ 1095375 h 1571625"/>
                <a:gd name="connsiteX2" fmla="*/ 1138128 w 3033885"/>
                <a:gd name="connsiteY2" fmla="*/ 1000125 h 1571625"/>
                <a:gd name="connsiteX3" fmla="*/ 1452453 w 3033885"/>
                <a:gd name="connsiteY3" fmla="*/ 828675 h 1571625"/>
                <a:gd name="connsiteX4" fmla="*/ 2843103 w 3033885"/>
                <a:gd name="connsiteY4" fmla="*/ 828675 h 1571625"/>
                <a:gd name="connsiteX5" fmla="*/ 2985978 w 3033885"/>
                <a:gd name="connsiteY5" fmla="*/ 0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3885" h="1571625">
                  <a:moveTo>
                    <a:pt x="99903" y="1571625"/>
                  </a:moveTo>
                  <a:cubicBezTo>
                    <a:pt x="13384" y="1381125"/>
                    <a:pt x="-73134" y="1190625"/>
                    <a:pt x="99903" y="1095375"/>
                  </a:cubicBezTo>
                  <a:cubicBezTo>
                    <a:pt x="272940" y="1000125"/>
                    <a:pt x="912703" y="1044575"/>
                    <a:pt x="1138128" y="1000125"/>
                  </a:cubicBezTo>
                  <a:cubicBezTo>
                    <a:pt x="1363553" y="955675"/>
                    <a:pt x="1168291" y="857250"/>
                    <a:pt x="1452453" y="828675"/>
                  </a:cubicBezTo>
                  <a:cubicBezTo>
                    <a:pt x="1736615" y="800100"/>
                    <a:pt x="2587516" y="966787"/>
                    <a:pt x="2843103" y="828675"/>
                  </a:cubicBezTo>
                  <a:cubicBezTo>
                    <a:pt x="3098691" y="690562"/>
                    <a:pt x="3042334" y="345281"/>
                    <a:pt x="2985978" y="0"/>
                  </a:cubicBezTo>
                </a:path>
              </a:pathLst>
            </a:custGeom>
            <a:noFill/>
            <a:ln w="38100">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2343150" y="3925788"/>
              <a:ext cx="3800911" cy="857250"/>
            </a:xfrm>
            <a:custGeom>
              <a:avLst/>
              <a:gdLst>
                <a:gd name="connsiteX0" fmla="*/ 2533650 w 3800911"/>
                <a:gd name="connsiteY0" fmla="*/ 857250 h 857250"/>
                <a:gd name="connsiteX1" fmla="*/ 2543175 w 3800911"/>
                <a:gd name="connsiteY1" fmla="*/ 247650 h 857250"/>
                <a:gd name="connsiteX2" fmla="*/ 3638550 w 3800911"/>
                <a:gd name="connsiteY2" fmla="*/ 152400 h 857250"/>
                <a:gd name="connsiteX3" fmla="*/ 3762375 w 3800911"/>
                <a:gd name="connsiteY3" fmla="*/ 114300 h 857250"/>
                <a:gd name="connsiteX4" fmla="*/ 3800475 w 3800911"/>
                <a:gd name="connsiteY4" fmla="*/ 19050 h 857250"/>
                <a:gd name="connsiteX5" fmla="*/ 3743325 w 3800911"/>
                <a:gd name="connsiteY5" fmla="*/ 0 h 857250"/>
                <a:gd name="connsiteX6" fmla="*/ 1085850 w 3800911"/>
                <a:gd name="connsiteY6" fmla="*/ 85725 h 857250"/>
                <a:gd name="connsiteX7" fmla="*/ 419100 w 3800911"/>
                <a:gd name="connsiteY7" fmla="*/ 209550 h 857250"/>
                <a:gd name="connsiteX8" fmla="*/ 104775 w 3800911"/>
                <a:gd name="connsiteY8" fmla="*/ 390525 h 857250"/>
                <a:gd name="connsiteX9" fmla="*/ 0 w 3800911"/>
                <a:gd name="connsiteY9" fmla="*/ 6286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0911" h="857250">
                  <a:moveTo>
                    <a:pt x="2533650" y="857250"/>
                  </a:moveTo>
                  <a:cubicBezTo>
                    <a:pt x="2446337" y="611187"/>
                    <a:pt x="2359025" y="365125"/>
                    <a:pt x="2543175" y="247650"/>
                  </a:cubicBezTo>
                  <a:cubicBezTo>
                    <a:pt x="2727325" y="130175"/>
                    <a:pt x="3435350" y="174625"/>
                    <a:pt x="3638550" y="152400"/>
                  </a:cubicBezTo>
                  <a:cubicBezTo>
                    <a:pt x="3841750" y="130175"/>
                    <a:pt x="3735388" y="136525"/>
                    <a:pt x="3762375" y="114300"/>
                  </a:cubicBezTo>
                  <a:cubicBezTo>
                    <a:pt x="3789362" y="92075"/>
                    <a:pt x="3803650" y="38100"/>
                    <a:pt x="3800475" y="19050"/>
                  </a:cubicBezTo>
                  <a:cubicBezTo>
                    <a:pt x="3797300" y="0"/>
                    <a:pt x="3743325" y="0"/>
                    <a:pt x="3743325" y="0"/>
                  </a:cubicBezTo>
                  <a:lnTo>
                    <a:pt x="1085850" y="85725"/>
                  </a:lnTo>
                  <a:cubicBezTo>
                    <a:pt x="531813" y="120650"/>
                    <a:pt x="582612" y="158750"/>
                    <a:pt x="419100" y="209550"/>
                  </a:cubicBezTo>
                  <a:cubicBezTo>
                    <a:pt x="255587" y="260350"/>
                    <a:pt x="174625" y="320675"/>
                    <a:pt x="104775" y="390525"/>
                  </a:cubicBezTo>
                  <a:cubicBezTo>
                    <a:pt x="34925" y="460375"/>
                    <a:pt x="15875" y="590550"/>
                    <a:pt x="0" y="628650"/>
                  </a:cubicBezTo>
                </a:path>
              </a:pathLst>
            </a:custGeom>
            <a:noFill/>
            <a:ln w="38100">
              <a:solidFill>
                <a:schemeClr val="accent3">
                  <a:lumMod val="75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15"/>
            <p:cNvSpPr/>
            <p:nvPr/>
          </p:nvSpPr>
          <p:spPr>
            <a:xfrm>
              <a:off x="1171575" y="3211413"/>
              <a:ext cx="5046580" cy="1285875"/>
            </a:xfrm>
            <a:custGeom>
              <a:avLst/>
              <a:gdLst>
                <a:gd name="connsiteX0" fmla="*/ 0 w 5046580"/>
                <a:gd name="connsiteY0" fmla="*/ 1285875 h 1285875"/>
                <a:gd name="connsiteX1" fmla="*/ 657225 w 5046580"/>
                <a:gd name="connsiteY1" fmla="*/ 695325 h 1285875"/>
                <a:gd name="connsiteX2" fmla="*/ 1552575 w 5046580"/>
                <a:gd name="connsiteY2" fmla="*/ 638175 h 1285875"/>
                <a:gd name="connsiteX3" fmla="*/ 2781300 w 5046580"/>
                <a:gd name="connsiteY3" fmla="*/ 657225 h 1285875"/>
                <a:gd name="connsiteX4" fmla="*/ 4010025 w 5046580"/>
                <a:gd name="connsiteY4" fmla="*/ 657225 h 1285875"/>
                <a:gd name="connsiteX5" fmla="*/ 4733925 w 5046580"/>
                <a:gd name="connsiteY5" fmla="*/ 657225 h 1285875"/>
                <a:gd name="connsiteX6" fmla="*/ 4924425 w 5046580"/>
                <a:gd name="connsiteY6" fmla="*/ 657225 h 1285875"/>
                <a:gd name="connsiteX7" fmla="*/ 4953000 w 5046580"/>
                <a:gd name="connsiteY7" fmla="*/ 609600 h 1285875"/>
                <a:gd name="connsiteX8" fmla="*/ 4905375 w 5046580"/>
                <a:gd name="connsiteY8" fmla="*/ 552450 h 1285875"/>
                <a:gd name="connsiteX9" fmla="*/ 3219450 w 5046580"/>
                <a:gd name="connsiteY9" fmla="*/ 561975 h 1285875"/>
                <a:gd name="connsiteX10" fmla="*/ 3057525 w 5046580"/>
                <a:gd name="connsiteY10"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6580" h="1285875">
                  <a:moveTo>
                    <a:pt x="0" y="1285875"/>
                  </a:moveTo>
                  <a:cubicBezTo>
                    <a:pt x="199231" y="1044575"/>
                    <a:pt x="398463" y="803275"/>
                    <a:pt x="657225" y="695325"/>
                  </a:cubicBezTo>
                  <a:cubicBezTo>
                    <a:pt x="915988" y="587375"/>
                    <a:pt x="1552575" y="638175"/>
                    <a:pt x="1552575" y="638175"/>
                  </a:cubicBezTo>
                  <a:lnTo>
                    <a:pt x="2781300" y="657225"/>
                  </a:lnTo>
                  <a:lnTo>
                    <a:pt x="4010025" y="657225"/>
                  </a:lnTo>
                  <a:lnTo>
                    <a:pt x="4733925" y="657225"/>
                  </a:lnTo>
                  <a:cubicBezTo>
                    <a:pt x="4886325" y="657225"/>
                    <a:pt x="4887913" y="665162"/>
                    <a:pt x="4924425" y="657225"/>
                  </a:cubicBezTo>
                  <a:cubicBezTo>
                    <a:pt x="4960937" y="649288"/>
                    <a:pt x="4956175" y="627062"/>
                    <a:pt x="4953000" y="609600"/>
                  </a:cubicBezTo>
                  <a:cubicBezTo>
                    <a:pt x="4949825" y="592137"/>
                    <a:pt x="5194300" y="560387"/>
                    <a:pt x="4905375" y="552450"/>
                  </a:cubicBezTo>
                  <a:cubicBezTo>
                    <a:pt x="4616450" y="544512"/>
                    <a:pt x="3527425" y="654050"/>
                    <a:pt x="3219450" y="561975"/>
                  </a:cubicBezTo>
                  <a:cubicBezTo>
                    <a:pt x="2911475" y="469900"/>
                    <a:pt x="3092450" y="101600"/>
                    <a:pt x="3057525" y="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039021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908497"/>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
        <p:nvSpPr>
          <p:cNvPr id="8" name="Espace réservé du contenu 2"/>
          <p:cNvSpPr txBox="1">
            <a:spLocks/>
          </p:cNvSpPr>
          <p:nvPr/>
        </p:nvSpPr>
        <p:spPr>
          <a:xfrm>
            <a:off x="330893" y="1312168"/>
            <a:ext cx="8813107" cy="13247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fr-FR" sz="1500" dirty="0" smtClean="0">
                <a:latin typeface="Arial" panose="020B0604020202020204" pitchFamily="34" charset="0"/>
                <a:cs typeface="Arial" panose="020B0604020202020204" pitchFamily="34" charset="0"/>
              </a:rPr>
              <a:t>Le point d’accès wifi doit être accessible aux visiteurs et aux employés internes. Puisque le besoin d’accès aux ressources est différent pour ces 2 populations, nous allons donc implémenter deux SSID (</a:t>
            </a:r>
            <a:r>
              <a:rPr lang="fr-FR" sz="1500" b="1" dirty="0" smtClean="0">
                <a:solidFill>
                  <a:srgbClr val="943634"/>
                </a:solidFill>
                <a:latin typeface="Arial" panose="020B0604020202020204" pitchFamily="34" charset="0"/>
                <a:cs typeface="Arial" panose="020B0604020202020204" pitchFamily="34" charset="0"/>
              </a:rPr>
              <a:t>deux réseaux wifi distincts</a:t>
            </a:r>
            <a:r>
              <a:rPr lang="fr-FR" sz="1500" dirty="0" smtClean="0">
                <a:latin typeface="Arial" panose="020B0604020202020204" pitchFamily="34" charset="0"/>
                <a:cs typeface="Arial" panose="020B0604020202020204" pitchFamily="34" charset="0"/>
              </a:rPr>
              <a:t>, portés par le même point d’accès, et dont le pare-feu filtrera les flux).</a:t>
            </a:r>
          </a:p>
        </p:txBody>
      </p:sp>
      <p:sp>
        <p:nvSpPr>
          <p:cNvPr id="10" name="ZoneTexte 9"/>
          <p:cNvSpPr txBox="1"/>
          <p:nvPr/>
        </p:nvSpPr>
        <p:spPr>
          <a:xfrm>
            <a:off x="-36512" y="6309320"/>
            <a:ext cx="4951164" cy="323165"/>
          </a:xfrm>
          <a:prstGeom prst="rect">
            <a:avLst/>
          </a:prstGeom>
          <a:noFill/>
        </p:spPr>
        <p:txBody>
          <a:bodyPr wrap="square" rtlCol="0">
            <a:spAutoFit/>
          </a:bodyPr>
          <a:lstStyle/>
          <a:p>
            <a:pPr algn="ctr"/>
            <a:r>
              <a:rPr lang="fr-FR" sz="1500" u="sng" dirty="0">
                <a:latin typeface="Arial" panose="020B0604020202020204" pitchFamily="34" charset="0"/>
                <a:cs typeface="Arial" panose="020B0604020202020204" pitchFamily="34" charset="0"/>
              </a:rPr>
              <a:t>Deux réseaux wifi, dont les flux sont filtrés différemment.</a:t>
            </a:r>
          </a:p>
        </p:txBody>
      </p:sp>
      <p:grpSp>
        <p:nvGrpSpPr>
          <p:cNvPr id="16" name="Groupe 15"/>
          <p:cNvGrpSpPr/>
          <p:nvPr/>
        </p:nvGrpSpPr>
        <p:grpSpPr>
          <a:xfrm>
            <a:off x="457200" y="2007210"/>
            <a:ext cx="8211890" cy="4374118"/>
            <a:chOff x="42863" y="1781894"/>
            <a:chExt cx="9058275" cy="4743450"/>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1781894"/>
              <a:ext cx="9058275"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p:cNvSpPr txBox="1"/>
            <p:nvPr/>
          </p:nvSpPr>
          <p:spPr>
            <a:xfrm>
              <a:off x="1763688" y="5065439"/>
              <a:ext cx="1152128" cy="500646"/>
            </a:xfrm>
            <a:prstGeom prst="rect">
              <a:avLst/>
            </a:prstGeom>
            <a:noFill/>
          </p:spPr>
          <p:txBody>
            <a:bodyPr wrap="square" rtlCol="0">
              <a:spAutoFit/>
            </a:bodyPr>
            <a:lstStyle/>
            <a:p>
              <a:pPr algn="ctr"/>
              <a:r>
                <a:rPr lang="fr-FR" sz="1200" dirty="0" smtClean="0">
                  <a:latin typeface="Arial" panose="020B0604020202020204" pitchFamily="34" charset="0"/>
                  <a:cs typeface="Arial" panose="020B0604020202020204" pitchFamily="34" charset="0"/>
                </a:rPr>
                <a:t>navigation internet</a:t>
              </a:r>
              <a:endParaRPr lang="fr-FR" sz="1200" dirty="0">
                <a:latin typeface="Arial" panose="020B0604020202020204" pitchFamily="34" charset="0"/>
                <a:cs typeface="Arial" panose="020B0604020202020204" pitchFamily="34" charset="0"/>
              </a:endParaRPr>
            </a:p>
          </p:txBody>
        </p:sp>
        <p:sp>
          <p:nvSpPr>
            <p:cNvPr id="11" name="Forme libre 10"/>
            <p:cNvSpPr/>
            <p:nvPr/>
          </p:nvSpPr>
          <p:spPr>
            <a:xfrm>
              <a:off x="7810500" y="3848100"/>
              <a:ext cx="332261" cy="1308100"/>
            </a:xfrm>
            <a:custGeom>
              <a:avLst/>
              <a:gdLst>
                <a:gd name="connsiteX0" fmla="*/ 0 w 332261"/>
                <a:gd name="connsiteY0" fmla="*/ 1308100 h 1308100"/>
                <a:gd name="connsiteX1" fmla="*/ 266700 w 332261"/>
                <a:gd name="connsiteY1" fmla="*/ 1028700 h 1308100"/>
                <a:gd name="connsiteX2" fmla="*/ 330200 w 332261"/>
                <a:gd name="connsiteY2" fmla="*/ 419100 h 1308100"/>
                <a:gd name="connsiteX3" fmla="*/ 215900 w 332261"/>
                <a:gd name="connsiteY3" fmla="*/ 0 h 1308100"/>
              </a:gdLst>
              <a:ahLst/>
              <a:cxnLst>
                <a:cxn ang="0">
                  <a:pos x="connsiteX0" y="connsiteY0"/>
                </a:cxn>
                <a:cxn ang="0">
                  <a:pos x="connsiteX1" y="connsiteY1"/>
                </a:cxn>
                <a:cxn ang="0">
                  <a:pos x="connsiteX2" y="connsiteY2"/>
                </a:cxn>
                <a:cxn ang="0">
                  <a:pos x="connsiteX3" y="connsiteY3"/>
                </a:cxn>
              </a:cxnLst>
              <a:rect l="l" t="t" r="r" b="b"/>
              <a:pathLst>
                <a:path w="332261" h="1308100">
                  <a:moveTo>
                    <a:pt x="0" y="1308100"/>
                  </a:moveTo>
                  <a:cubicBezTo>
                    <a:pt x="105833" y="1242483"/>
                    <a:pt x="211667" y="1176867"/>
                    <a:pt x="266700" y="1028700"/>
                  </a:cubicBezTo>
                  <a:cubicBezTo>
                    <a:pt x="321733" y="880533"/>
                    <a:pt x="338667" y="590550"/>
                    <a:pt x="330200" y="419100"/>
                  </a:cubicBezTo>
                  <a:cubicBezTo>
                    <a:pt x="321733" y="247650"/>
                    <a:pt x="215900" y="0"/>
                    <a:pt x="215900" y="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p:nvSpPr>
          <p:spPr>
            <a:xfrm>
              <a:off x="2366862" y="3949700"/>
              <a:ext cx="5344607" cy="1168400"/>
            </a:xfrm>
            <a:custGeom>
              <a:avLst/>
              <a:gdLst>
                <a:gd name="connsiteX0" fmla="*/ 5253138 w 5344607"/>
                <a:gd name="connsiteY0" fmla="*/ 0 h 1168400"/>
                <a:gd name="connsiteX1" fmla="*/ 5342038 w 5344607"/>
                <a:gd name="connsiteY1" fmla="*/ 508000 h 1168400"/>
                <a:gd name="connsiteX2" fmla="*/ 5164238 w 5344607"/>
                <a:gd name="connsiteY2" fmla="*/ 635000 h 1168400"/>
                <a:gd name="connsiteX3" fmla="*/ 4249838 w 5344607"/>
                <a:gd name="connsiteY3" fmla="*/ 647700 h 1168400"/>
                <a:gd name="connsiteX4" fmla="*/ 3119538 w 5344607"/>
                <a:gd name="connsiteY4" fmla="*/ 533400 h 1168400"/>
                <a:gd name="connsiteX5" fmla="*/ 858938 w 5344607"/>
                <a:gd name="connsiteY5" fmla="*/ 546100 h 1168400"/>
                <a:gd name="connsiteX6" fmla="*/ 58838 w 5344607"/>
                <a:gd name="connsiteY6" fmla="*/ 685800 h 1168400"/>
                <a:gd name="connsiteX7" fmla="*/ 122338 w 5344607"/>
                <a:gd name="connsiteY7" fmla="*/ 11684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44607" h="1168400">
                  <a:moveTo>
                    <a:pt x="5253138" y="0"/>
                  </a:moveTo>
                  <a:cubicBezTo>
                    <a:pt x="5304996" y="201083"/>
                    <a:pt x="5356855" y="402167"/>
                    <a:pt x="5342038" y="508000"/>
                  </a:cubicBezTo>
                  <a:cubicBezTo>
                    <a:pt x="5327221" y="613833"/>
                    <a:pt x="5346271" y="611717"/>
                    <a:pt x="5164238" y="635000"/>
                  </a:cubicBezTo>
                  <a:cubicBezTo>
                    <a:pt x="4982205" y="658283"/>
                    <a:pt x="4590621" y="664633"/>
                    <a:pt x="4249838" y="647700"/>
                  </a:cubicBezTo>
                  <a:cubicBezTo>
                    <a:pt x="3909055" y="630767"/>
                    <a:pt x="3684688" y="550333"/>
                    <a:pt x="3119538" y="533400"/>
                  </a:cubicBezTo>
                  <a:cubicBezTo>
                    <a:pt x="2554388" y="516467"/>
                    <a:pt x="1369055" y="520700"/>
                    <a:pt x="858938" y="546100"/>
                  </a:cubicBezTo>
                  <a:cubicBezTo>
                    <a:pt x="348821" y="571500"/>
                    <a:pt x="181605" y="582083"/>
                    <a:pt x="58838" y="685800"/>
                  </a:cubicBezTo>
                  <a:cubicBezTo>
                    <a:pt x="-63929" y="789517"/>
                    <a:pt x="29204" y="978958"/>
                    <a:pt x="122338" y="116840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12"/>
            <p:cNvSpPr/>
            <p:nvPr/>
          </p:nvSpPr>
          <p:spPr>
            <a:xfrm>
              <a:off x="8661400" y="3949700"/>
              <a:ext cx="160702" cy="1282700"/>
            </a:xfrm>
            <a:custGeom>
              <a:avLst/>
              <a:gdLst>
                <a:gd name="connsiteX0" fmla="*/ 0 w 160702"/>
                <a:gd name="connsiteY0" fmla="*/ 1282700 h 1282700"/>
                <a:gd name="connsiteX1" fmla="*/ 152400 w 160702"/>
                <a:gd name="connsiteY1" fmla="*/ 647700 h 1282700"/>
                <a:gd name="connsiteX2" fmla="*/ 127000 w 160702"/>
                <a:gd name="connsiteY2" fmla="*/ 0 h 1282700"/>
              </a:gdLst>
              <a:ahLst/>
              <a:cxnLst>
                <a:cxn ang="0">
                  <a:pos x="connsiteX0" y="connsiteY0"/>
                </a:cxn>
                <a:cxn ang="0">
                  <a:pos x="connsiteX1" y="connsiteY1"/>
                </a:cxn>
                <a:cxn ang="0">
                  <a:pos x="connsiteX2" y="connsiteY2"/>
                </a:cxn>
              </a:cxnLst>
              <a:rect l="l" t="t" r="r" b="b"/>
              <a:pathLst>
                <a:path w="160702" h="1282700">
                  <a:moveTo>
                    <a:pt x="0" y="1282700"/>
                  </a:moveTo>
                  <a:cubicBezTo>
                    <a:pt x="65616" y="1072091"/>
                    <a:pt x="131233" y="861483"/>
                    <a:pt x="152400" y="647700"/>
                  </a:cubicBezTo>
                  <a:cubicBezTo>
                    <a:pt x="173567" y="433917"/>
                    <a:pt x="150283" y="216958"/>
                    <a:pt x="127000" y="0"/>
                  </a:cubicBezTo>
                </a:path>
              </a:pathLst>
            </a:custGeom>
            <a:noFill/>
            <a:ln w="38100">
              <a:solidFill>
                <a:schemeClr val="accent1">
                  <a:lumMod val="60000"/>
                  <a:lumOff val="40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2194496" y="3025269"/>
              <a:ext cx="6136704" cy="2016631"/>
            </a:xfrm>
            <a:custGeom>
              <a:avLst/>
              <a:gdLst>
                <a:gd name="connsiteX0" fmla="*/ 6136704 w 6136704"/>
                <a:gd name="connsiteY0" fmla="*/ 98931 h 2016631"/>
                <a:gd name="connsiteX1" fmla="*/ 5743004 w 6136704"/>
                <a:gd name="connsiteY1" fmla="*/ 22731 h 2016631"/>
                <a:gd name="connsiteX2" fmla="*/ 5438204 w 6136704"/>
                <a:gd name="connsiteY2" fmla="*/ 454531 h 2016631"/>
                <a:gd name="connsiteX3" fmla="*/ 5285804 w 6136704"/>
                <a:gd name="connsiteY3" fmla="*/ 975231 h 2016631"/>
                <a:gd name="connsiteX4" fmla="*/ 5323904 w 6136704"/>
                <a:gd name="connsiteY4" fmla="*/ 1254631 h 2016631"/>
                <a:gd name="connsiteX5" fmla="*/ 5311204 w 6136704"/>
                <a:gd name="connsiteY5" fmla="*/ 1457831 h 2016631"/>
                <a:gd name="connsiteX6" fmla="*/ 4993704 w 6136704"/>
                <a:gd name="connsiteY6" fmla="*/ 1495931 h 2016631"/>
                <a:gd name="connsiteX7" fmla="*/ 4473004 w 6136704"/>
                <a:gd name="connsiteY7" fmla="*/ 1495931 h 2016631"/>
                <a:gd name="connsiteX8" fmla="*/ 3774504 w 6136704"/>
                <a:gd name="connsiteY8" fmla="*/ 1407031 h 2016631"/>
                <a:gd name="connsiteX9" fmla="*/ 2529904 w 6136704"/>
                <a:gd name="connsiteY9" fmla="*/ 1343531 h 2016631"/>
                <a:gd name="connsiteX10" fmla="*/ 967804 w 6136704"/>
                <a:gd name="connsiteY10" fmla="*/ 1356231 h 2016631"/>
                <a:gd name="connsiteX11" fmla="*/ 104204 w 6136704"/>
                <a:gd name="connsiteY11" fmla="*/ 1546731 h 2016631"/>
                <a:gd name="connsiteX12" fmla="*/ 15304 w 6136704"/>
                <a:gd name="connsiteY12" fmla="*/ 2016631 h 2016631"/>
                <a:gd name="connsiteX13" fmla="*/ 15304 w 6136704"/>
                <a:gd name="connsiteY13" fmla="*/ 2016631 h 201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6704" h="2016631">
                  <a:moveTo>
                    <a:pt x="6136704" y="98931"/>
                  </a:moveTo>
                  <a:cubicBezTo>
                    <a:pt x="5998062" y="31197"/>
                    <a:pt x="5859421" y="-36536"/>
                    <a:pt x="5743004" y="22731"/>
                  </a:cubicBezTo>
                  <a:cubicBezTo>
                    <a:pt x="5626587" y="81998"/>
                    <a:pt x="5514404" y="295781"/>
                    <a:pt x="5438204" y="454531"/>
                  </a:cubicBezTo>
                  <a:cubicBezTo>
                    <a:pt x="5362004" y="613281"/>
                    <a:pt x="5304854" y="841881"/>
                    <a:pt x="5285804" y="975231"/>
                  </a:cubicBezTo>
                  <a:cubicBezTo>
                    <a:pt x="5266754" y="1108581"/>
                    <a:pt x="5319671" y="1174198"/>
                    <a:pt x="5323904" y="1254631"/>
                  </a:cubicBezTo>
                  <a:cubicBezTo>
                    <a:pt x="5328137" y="1335064"/>
                    <a:pt x="5366237" y="1417614"/>
                    <a:pt x="5311204" y="1457831"/>
                  </a:cubicBezTo>
                  <a:cubicBezTo>
                    <a:pt x="5256171" y="1498048"/>
                    <a:pt x="5133404" y="1489581"/>
                    <a:pt x="4993704" y="1495931"/>
                  </a:cubicBezTo>
                  <a:cubicBezTo>
                    <a:pt x="4854004" y="1502281"/>
                    <a:pt x="4676204" y="1510748"/>
                    <a:pt x="4473004" y="1495931"/>
                  </a:cubicBezTo>
                  <a:cubicBezTo>
                    <a:pt x="4269804" y="1481114"/>
                    <a:pt x="4098354" y="1432431"/>
                    <a:pt x="3774504" y="1407031"/>
                  </a:cubicBezTo>
                  <a:cubicBezTo>
                    <a:pt x="3450654" y="1381631"/>
                    <a:pt x="2529904" y="1343531"/>
                    <a:pt x="2529904" y="1343531"/>
                  </a:cubicBezTo>
                  <a:cubicBezTo>
                    <a:pt x="2062121" y="1335064"/>
                    <a:pt x="1372087" y="1322364"/>
                    <a:pt x="967804" y="1356231"/>
                  </a:cubicBezTo>
                  <a:cubicBezTo>
                    <a:pt x="563521" y="1390098"/>
                    <a:pt x="262954" y="1436664"/>
                    <a:pt x="104204" y="1546731"/>
                  </a:cubicBezTo>
                  <a:cubicBezTo>
                    <a:pt x="-54546" y="1656798"/>
                    <a:pt x="15304" y="2016631"/>
                    <a:pt x="15304" y="2016631"/>
                  </a:cubicBezTo>
                  <a:lnTo>
                    <a:pt x="15304" y="2016631"/>
                  </a:lnTo>
                </a:path>
              </a:pathLst>
            </a:custGeom>
            <a:noFill/>
            <a:ln w="38100">
              <a:solidFill>
                <a:schemeClr val="accent1">
                  <a:lumMod val="60000"/>
                  <a:lumOff val="40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6461949" y="3733800"/>
              <a:ext cx="972658" cy="718343"/>
            </a:xfrm>
            <a:custGeom>
              <a:avLst/>
              <a:gdLst>
                <a:gd name="connsiteX0" fmla="*/ 929451 w 972658"/>
                <a:gd name="connsiteY0" fmla="*/ 368300 h 718343"/>
                <a:gd name="connsiteX1" fmla="*/ 954851 w 972658"/>
                <a:gd name="connsiteY1" fmla="*/ 584200 h 718343"/>
                <a:gd name="connsiteX2" fmla="*/ 904051 w 972658"/>
                <a:gd name="connsiteY2" fmla="*/ 698500 h 718343"/>
                <a:gd name="connsiteX3" fmla="*/ 243651 w 972658"/>
                <a:gd name="connsiteY3" fmla="*/ 711200 h 718343"/>
                <a:gd name="connsiteX4" fmla="*/ 15051 w 972658"/>
                <a:gd name="connsiteY4" fmla="*/ 622300 h 718343"/>
                <a:gd name="connsiteX5" fmla="*/ 65851 w 972658"/>
                <a:gd name="connsiteY5" fmla="*/ 495300 h 718343"/>
                <a:gd name="connsiteX6" fmla="*/ 421451 w 972658"/>
                <a:gd name="connsiteY6" fmla="*/ 469900 h 718343"/>
                <a:gd name="connsiteX7" fmla="*/ 472251 w 972658"/>
                <a:gd name="connsiteY7" fmla="*/ 0 h 71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2658" h="718343">
                  <a:moveTo>
                    <a:pt x="929451" y="368300"/>
                  </a:moveTo>
                  <a:cubicBezTo>
                    <a:pt x="944267" y="448733"/>
                    <a:pt x="959084" y="529167"/>
                    <a:pt x="954851" y="584200"/>
                  </a:cubicBezTo>
                  <a:cubicBezTo>
                    <a:pt x="950618" y="639233"/>
                    <a:pt x="1022584" y="677333"/>
                    <a:pt x="904051" y="698500"/>
                  </a:cubicBezTo>
                  <a:cubicBezTo>
                    <a:pt x="785518" y="719667"/>
                    <a:pt x="391818" y="723900"/>
                    <a:pt x="243651" y="711200"/>
                  </a:cubicBezTo>
                  <a:cubicBezTo>
                    <a:pt x="95484" y="698500"/>
                    <a:pt x="44684" y="658283"/>
                    <a:pt x="15051" y="622300"/>
                  </a:cubicBezTo>
                  <a:cubicBezTo>
                    <a:pt x="-14582" y="586317"/>
                    <a:pt x="-1882" y="520700"/>
                    <a:pt x="65851" y="495300"/>
                  </a:cubicBezTo>
                  <a:cubicBezTo>
                    <a:pt x="133584" y="469900"/>
                    <a:pt x="353718" y="552450"/>
                    <a:pt x="421451" y="469900"/>
                  </a:cubicBezTo>
                  <a:cubicBezTo>
                    <a:pt x="489184" y="387350"/>
                    <a:pt x="480717" y="193675"/>
                    <a:pt x="472251" y="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603431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1800" dirty="0"/>
              <a:t>Nous devons également permettre aux </a:t>
            </a:r>
            <a:r>
              <a:rPr lang="fr-FR" sz="1800" b="1" dirty="0">
                <a:solidFill>
                  <a:srgbClr val="943634"/>
                </a:solidFill>
              </a:rPr>
              <a:t>utilisateurs nomades de se connecter </a:t>
            </a:r>
            <a:r>
              <a:rPr lang="fr-FR" sz="1800" dirty="0"/>
              <a:t>au réseau interne depuis internet. Cela se fait via une DMZ spécifique, appelée zone de mise en conformité, dont le rôle est le </a:t>
            </a:r>
            <a:r>
              <a:rPr lang="fr-FR" sz="1800" dirty="0" smtClean="0"/>
              <a:t>suivant :</a:t>
            </a:r>
            <a:endParaRPr lang="fr-FR" sz="1800" dirty="0"/>
          </a:p>
          <a:p>
            <a:pPr algn="just"/>
            <a:endParaRPr lang="fr-FR" sz="1400" dirty="0"/>
          </a:p>
          <a:p>
            <a:pPr algn="just"/>
            <a:r>
              <a:rPr lang="fr-FR" sz="1600" dirty="0"/>
              <a:t>Fournir l’interface d’accès au réseau interne depuis internet, en général via un </a:t>
            </a:r>
            <a:r>
              <a:rPr lang="fr-FR" sz="1600" b="1" dirty="0">
                <a:solidFill>
                  <a:srgbClr val="943634"/>
                </a:solidFill>
              </a:rPr>
              <a:t>tunnel </a:t>
            </a:r>
            <a:r>
              <a:rPr lang="fr-FR" sz="1600" b="1" dirty="0" smtClean="0">
                <a:solidFill>
                  <a:srgbClr val="943634"/>
                </a:solidFill>
              </a:rPr>
              <a:t>VPN</a:t>
            </a:r>
            <a:r>
              <a:rPr lang="fr-FR" sz="1600" dirty="0" smtClean="0"/>
              <a:t> ;</a:t>
            </a:r>
            <a:endParaRPr lang="fr-FR" sz="1600" dirty="0"/>
          </a:p>
          <a:p>
            <a:pPr algn="just"/>
            <a:r>
              <a:rPr lang="fr-FR" sz="1600" b="1" dirty="0" smtClean="0">
                <a:solidFill>
                  <a:srgbClr val="943634"/>
                </a:solidFill>
              </a:rPr>
              <a:t>Vérifier que le poste nomade et son utilisateur sont habilités </a:t>
            </a:r>
            <a:r>
              <a:rPr lang="fr-FR" sz="1600" dirty="0" smtClean="0"/>
              <a:t>pour se connecter à distance ;</a:t>
            </a:r>
          </a:p>
          <a:p>
            <a:pPr algn="just"/>
            <a:r>
              <a:rPr lang="fr-FR" sz="1600" b="1" dirty="0" smtClean="0">
                <a:solidFill>
                  <a:srgbClr val="943634"/>
                </a:solidFill>
              </a:rPr>
              <a:t>Vérifier </a:t>
            </a:r>
            <a:r>
              <a:rPr lang="fr-FR" sz="1600" b="1" dirty="0">
                <a:solidFill>
                  <a:srgbClr val="943634"/>
                </a:solidFill>
              </a:rPr>
              <a:t>le niveau de sécurité du poste </a:t>
            </a:r>
            <a:r>
              <a:rPr lang="fr-FR" sz="1600" dirty="0"/>
              <a:t>avant d’autoriser la connexion (</a:t>
            </a:r>
            <a:r>
              <a:rPr lang="fr-FR" sz="1600" b="1" dirty="0">
                <a:solidFill>
                  <a:srgbClr val="943634"/>
                </a:solidFill>
              </a:rPr>
              <a:t>patches et anti-virus à jour</a:t>
            </a:r>
            <a:r>
              <a:rPr lang="fr-FR" sz="1600" dirty="0"/>
              <a:t> notamment</a:t>
            </a:r>
            <a:r>
              <a:rPr lang="fr-FR" sz="1600" dirty="0" smtClean="0"/>
              <a:t>) ;</a:t>
            </a:r>
            <a:endParaRPr lang="fr-FR" sz="1600" dirty="0"/>
          </a:p>
          <a:p>
            <a:pPr algn="just"/>
            <a:r>
              <a:rPr lang="fr-FR" sz="1600" dirty="0"/>
              <a:t>Si tout est OK, alors </a:t>
            </a:r>
            <a:r>
              <a:rPr lang="fr-FR" sz="1600" b="1" dirty="0">
                <a:solidFill>
                  <a:srgbClr val="943634"/>
                </a:solidFill>
              </a:rPr>
              <a:t>autoriser les flux vers les zones internes</a:t>
            </a:r>
            <a:r>
              <a:rPr lang="fr-FR" sz="1600" dirty="0">
                <a:solidFill>
                  <a:srgbClr val="943634"/>
                </a:solidFill>
              </a:rPr>
              <a:t> </a:t>
            </a:r>
            <a:r>
              <a:rPr lang="fr-FR" sz="1600" dirty="0"/>
              <a:t>(et seulement celles qui sont nécessaires pour le métier), toujours en passant par le </a:t>
            </a:r>
            <a:r>
              <a:rPr lang="fr-FR" sz="1600" b="1" dirty="0">
                <a:solidFill>
                  <a:srgbClr val="943634"/>
                </a:solidFill>
              </a:rPr>
              <a:t>pare-feu</a:t>
            </a:r>
            <a:r>
              <a:rPr lang="fr-FR" sz="1600" dirty="0"/>
              <a:t>.</a:t>
            </a:r>
          </a:p>
          <a:p>
            <a:pPr algn="just"/>
            <a:endParaRPr lang="fr-FR" sz="16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Tree>
    <p:extLst>
      <p:ext uri="{BB962C8B-B14F-4D97-AF65-F5344CB8AC3E}">
        <p14:creationId xmlns:p14="http://schemas.microsoft.com/office/powerpoint/2010/main" val="2171760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2203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grpSp>
        <p:nvGrpSpPr>
          <p:cNvPr id="11" name="Groupe 10"/>
          <p:cNvGrpSpPr/>
          <p:nvPr/>
        </p:nvGrpSpPr>
        <p:grpSpPr>
          <a:xfrm>
            <a:off x="42863" y="1412776"/>
            <a:ext cx="9058275" cy="4743450"/>
            <a:chOff x="42863" y="1412776"/>
            <a:chExt cx="9058275" cy="474345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1412776"/>
              <a:ext cx="9058275"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1043608" y="3188692"/>
              <a:ext cx="1152128" cy="307777"/>
            </a:xfrm>
            <a:prstGeom prst="rect">
              <a:avLst/>
            </a:prstGeom>
            <a:noFill/>
          </p:spPr>
          <p:txBody>
            <a:bodyPr wrap="square" rtlCol="0">
              <a:spAutoFit/>
            </a:bodyPr>
            <a:lstStyle/>
            <a:p>
              <a:r>
                <a:rPr lang="fr-FR" sz="1400" dirty="0" smtClean="0">
                  <a:latin typeface="Arial" panose="020B0604020202020204" pitchFamily="34" charset="0"/>
                  <a:cs typeface="Arial" panose="020B0604020202020204" pitchFamily="34" charset="0"/>
                </a:rPr>
                <a:t>tunnel VPN</a:t>
              </a:r>
              <a:endParaRPr lang="fr-FR" sz="1400" dirty="0">
                <a:latin typeface="Arial" panose="020B0604020202020204" pitchFamily="34" charset="0"/>
                <a:cs typeface="Arial" panose="020B0604020202020204" pitchFamily="34" charset="0"/>
              </a:endParaRPr>
            </a:p>
          </p:txBody>
        </p:sp>
        <p:sp>
          <p:nvSpPr>
            <p:cNvPr id="9" name="Forme libre 8"/>
            <p:cNvSpPr/>
            <p:nvPr/>
          </p:nvSpPr>
          <p:spPr>
            <a:xfrm>
              <a:off x="914400" y="3317065"/>
              <a:ext cx="5221847" cy="1201003"/>
            </a:xfrm>
            <a:custGeom>
              <a:avLst/>
              <a:gdLst>
                <a:gd name="connsiteX0" fmla="*/ 0 w 5221847"/>
                <a:gd name="connsiteY0" fmla="*/ 0 h 1201003"/>
                <a:gd name="connsiteX1" fmla="*/ 409433 w 5221847"/>
                <a:gd name="connsiteY1" fmla="*/ 327546 h 1201003"/>
                <a:gd name="connsiteX2" fmla="*/ 1146412 w 5221847"/>
                <a:gd name="connsiteY2" fmla="*/ 532263 h 1201003"/>
                <a:gd name="connsiteX3" fmla="*/ 4858603 w 5221847"/>
                <a:gd name="connsiteY3" fmla="*/ 614149 h 1201003"/>
                <a:gd name="connsiteX4" fmla="*/ 5063319 w 5221847"/>
                <a:gd name="connsiteY4" fmla="*/ 655093 h 1201003"/>
                <a:gd name="connsiteX5" fmla="*/ 4694830 w 5221847"/>
                <a:gd name="connsiteY5" fmla="*/ 723332 h 1201003"/>
                <a:gd name="connsiteX6" fmla="*/ 3166281 w 5221847"/>
                <a:gd name="connsiteY6" fmla="*/ 805218 h 1201003"/>
                <a:gd name="connsiteX7" fmla="*/ 2920621 w 5221847"/>
                <a:gd name="connsiteY7" fmla="*/ 1201003 h 12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1847" h="1201003">
                  <a:moveTo>
                    <a:pt x="0" y="0"/>
                  </a:moveTo>
                  <a:cubicBezTo>
                    <a:pt x="109182" y="119418"/>
                    <a:pt x="218364" y="238836"/>
                    <a:pt x="409433" y="327546"/>
                  </a:cubicBezTo>
                  <a:cubicBezTo>
                    <a:pt x="600502" y="416256"/>
                    <a:pt x="404884" y="484496"/>
                    <a:pt x="1146412" y="532263"/>
                  </a:cubicBezTo>
                  <a:cubicBezTo>
                    <a:pt x="1887940" y="580030"/>
                    <a:pt x="4205785" y="593677"/>
                    <a:pt x="4858603" y="614149"/>
                  </a:cubicBezTo>
                  <a:cubicBezTo>
                    <a:pt x="5511421" y="634621"/>
                    <a:pt x="5090614" y="636896"/>
                    <a:pt x="5063319" y="655093"/>
                  </a:cubicBezTo>
                  <a:cubicBezTo>
                    <a:pt x="5036024" y="673290"/>
                    <a:pt x="5011003" y="698311"/>
                    <a:pt x="4694830" y="723332"/>
                  </a:cubicBezTo>
                  <a:cubicBezTo>
                    <a:pt x="4378657" y="748353"/>
                    <a:pt x="3461983" y="725606"/>
                    <a:pt x="3166281" y="805218"/>
                  </a:cubicBezTo>
                  <a:cubicBezTo>
                    <a:pt x="2870579" y="884830"/>
                    <a:pt x="2895600" y="1042916"/>
                    <a:pt x="2920621" y="1201003"/>
                  </a:cubicBezTo>
                </a:path>
              </a:pathLst>
            </a:custGeom>
            <a:noFill/>
            <a:ln w="76200" cmpd="dbl">
              <a:solidFill>
                <a:schemeClr val="tx2"/>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p:nvSpPr>
          <p:spPr>
            <a:xfrm>
              <a:off x="4277969" y="3317065"/>
              <a:ext cx="2842624" cy="1228299"/>
            </a:xfrm>
            <a:custGeom>
              <a:avLst/>
              <a:gdLst>
                <a:gd name="connsiteX0" fmla="*/ 7428 w 2842624"/>
                <a:gd name="connsiteY0" fmla="*/ 1228299 h 1228299"/>
                <a:gd name="connsiteX1" fmla="*/ 34724 w 2842624"/>
                <a:gd name="connsiteY1" fmla="*/ 1078173 h 1228299"/>
                <a:gd name="connsiteX2" fmla="*/ 280383 w 2842624"/>
                <a:gd name="connsiteY2" fmla="*/ 996287 h 1228299"/>
                <a:gd name="connsiteX3" fmla="*/ 1481386 w 2842624"/>
                <a:gd name="connsiteY3" fmla="*/ 955343 h 1228299"/>
                <a:gd name="connsiteX4" fmla="*/ 2040944 w 2842624"/>
                <a:gd name="connsiteY4" fmla="*/ 846161 h 1228299"/>
                <a:gd name="connsiteX5" fmla="*/ 2382138 w 2842624"/>
                <a:gd name="connsiteY5" fmla="*/ 696036 h 1228299"/>
                <a:gd name="connsiteX6" fmla="*/ 2696037 w 2842624"/>
                <a:gd name="connsiteY6" fmla="*/ 696036 h 1228299"/>
                <a:gd name="connsiteX7" fmla="*/ 2832515 w 2842624"/>
                <a:gd name="connsiteY7" fmla="*/ 573206 h 1228299"/>
                <a:gd name="connsiteX8" fmla="*/ 2832515 w 2842624"/>
                <a:gd name="connsiteY8" fmla="*/ 0 h 122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42624" h="1228299">
                  <a:moveTo>
                    <a:pt x="7428" y="1228299"/>
                  </a:moveTo>
                  <a:cubicBezTo>
                    <a:pt x="-1670" y="1172570"/>
                    <a:pt x="-10768" y="1116842"/>
                    <a:pt x="34724" y="1078173"/>
                  </a:cubicBezTo>
                  <a:cubicBezTo>
                    <a:pt x="80216" y="1039504"/>
                    <a:pt x="39273" y="1016759"/>
                    <a:pt x="280383" y="996287"/>
                  </a:cubicBezTo>
                  <a:cubicBezTo>
                    <a:pt x="521493" y="975815"/>
                    <a:pt x="1187959" y="980364"/>
                    <a:pt x="1481386" y="955343"/>
                  </a:cubicBezTo>
                  <a:cubicBezTo>
                    <a:pt x="1774813" y="930322"/>
                    <a:pt x="1890819" y="889379"/>
                    <a:pt x="2040944" y="846161"/>
                  </a:cubicBezTo>
                  <a:cubicBezTo>
                    <a:pt x="2191069" y="802943"/>
                    <a:pt x="2272956" y="721057"/>
                    <a:pt x="2382138" y="696036"/>
                  </a:cubicBezTo>
                  <a:cubicBezTo>
                    <a:pt x="2491320" y="671015"/>
                    <a:pt x="2620974" y="716508"/>
                    <a:pt x="2696037" y="696036"/>
                  </a:cubicBezTo>
                  <a:cubicBezTo>
                    <a:pt x="2771100" y="675564"/>
                    <a:pt x="2809769" y="689212"/>
                    <a:pt x="2832515" y="573206"/>
                  </a:cubicBezTo>
                  <a:cubicBezTo>
                    <a:pt x="2855261" y="457200"/>
                    <a:pt x="2832515" y="0"/>
                    <a:pt x="2832515" y="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ZoneTexte 11"/>
          <p:cNvSpPr txBox="1"/>
          <p:nvPr/>
        </p:nvSpPr>
        <p:spPr>
          <a:xfrm>
            <a:off x="1043608" y="6186790"/>
            <a:ext cx="7056784" cy="338554"/>
          </a:xfrm>
          <a:prstGeom prst="rect">
            <a:avLst/>
          </a:prstGeom>
          <a:noFill/>
        </p:spPr>
        <p:txBody>
          <a:bodyPr wrap="square" rtlCol="0">
            <a:spAutoFit/>
          </a:bodyPr>
          <a:lstStyle/>
          <a:p>
            <a:pPr algn="ctr"/>
            <a:r>
              <a:rPr lang="fr-FR" sz="1600" u="sng" dirty="0" smtClean="0">
                <a:latin typeface="Arial" panose="020B0604020202020204" pitchFamily="34" charset="0"/>
                <a:cs typeface="Arial" panose="020B0604020202020204" pitchFamily="34" charset="0"/>
              </a:rPr>
              <a:t>Réseau avec DMZ de mise en conformité pour les postes nomades.</a:t>
            </a:r>
            <a:endParaRPr lang="fr-FR" sz="1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1670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1800" dirty="0"/>
              <a:t>Enfin, il serait souhaitable de </a:t>
            </a:r>
            <a:r>
              <a:rPr lang="fr-FR" sz="1800" b="1" dirty="0">
                <a:solidFill>
                  <a:srgbClr val="943634"/>
                </a:solidFill>
              </a:rPr>
              <a:t>mieux filtrer le trafic WEB</a:t>
            </a:r>
            <a:r>
              <a:rPr lang="fr-FR" sz="1800" b="1" dirty="0">
                <a:solidFill>
                  <a:schemeClr val="tx2"/>
                </a:solidFill>
              </a:rPr>
              <a:t> </a:t>
            </a:r>
            <a:r>
              <a:rPr lang="fr-FR" sz="1800" dirty="0"/>
              <a:t>entrant et </a:t>
            </a:r>
            <a:r>
              <a:rPr lang="fr-FR" sz="1800" dirty="0" smtClean="0"/>
              <a:t>sortant :</a:t>
            </a:r>
            <a:endParaRPr lang="fr-FR" sz="1800" dirty="0"/>
          </a:p>
          <a:p>
            <a:pPr algn="just"/>
            <a:r>
              <a:rPr lang="fr-FR" sz="1500" b="1" dirty="0"/>
              <a:t>Trafic </a:t>
            </a:r>
            <a:r>
              <a:rPr lang="fr-FR" sz="1500" b="1" dirty="0" smtClean="0"/>
              <a:t>sortant </a:t>
            </a:r>
            <a:r>
              <a:rPr lang="fr-FR" sz="1500" dirty="0" smtClean="0"/>
              <a:t>: </a:t>
            </a:r>
            <a:r>
              <a:rPr lang="fr-FR" sz="1500" dirty="0"/>
              <a:t>définir les catégories de sites WEB que les employés sont autorisés à </a:t>
            </a:r>
            <a:r>
              <a:rPr lang="fr-FR" sz="1500" dirty="0" smtClean="0"/>
              <a:t>naviguer, </a:t>
            </a:r>
            <a:r>
              <a:rPr lang="fr-FR" sz="1500" dirty="0"/>
              <a:t>implémenter une liste blanche ou noire de sites </a:t>
            </a:r>
            <a:r>
              <a:rPr lang="fr-FR" sz="1500" dirty="0" smtClean="0"/>
              <a:t>autorisés/interdits ;</a:t>
            </a:r>
            <a:endParaRPr lang="fr-FR" sz="1500" dirty="0"/>
          </a:p>
          <a:p>
            <a:pPr algn="just"/>
            <a:r>
              <a:rPr lang="fr-FR" sz="1500" b="1" dirty="0"/>
              <a:t>Trafic </a:t>
            </a:r>
            <a:r>
              <a:rPr lang="fr-FR" sz="1500" b="1" dirty="0" smtClean="0"/>
              <a:t>entrant </a:t>
            </a:r>
            <a:r>
              <a:rPr lang="fr-FR" sz="1500" dirty="0" smtClean="0"/>
              <a:t>: </a:t>
            </a:r>
            <a:r>
              <a:rPr lang="fr-FR" sz="1500" dirty="0"/>
              <a:t>analyser les requêtes WEB d’internet vers le serveur de e-commerce afin d’intercepter les requêtes malveillantes (injection, malware, etc.).</a:t>
            </a:r>
          </a:p>
          <a:p>
            <a:pPr algn="just"/>
            <a:endParaRPr lang="fr-FR" sz="1400" dirty="0"/>
          </a:p>
          <a:p>
            <a:pPr marL="0" indent="0" algn="just">
              <a:buNone/>
            </a:pPr>
            <a:r>
              <a:rPr lang="fr-FR" sz="1600" dirty="0"/>
              <a:t>Nous allons donc recourir à un </a:t>
            </a:r>
            <a:r>
              <a:rPr lang="fr-FR" sz="1600" b="1" dirty="0">
                <a:solidFill>
                  <a:srgbClr val="943634"/>
                </a:solidFill>
              </a:rPr>
              <a:t>proxy pour analyser les flux sortants</a:t>
            </a:r>
            <a:r>
              <a:rPr lang="fr-FR" sz="1600" dirty="0"/>
              <a:t>, et </a:t>
            </a:r>
            <a:r>
              <a:rPr lang="fr-FR" sz="1600" b="1" dirty="0">
                <a:solidFill>
                  <a:srgbClr val="943634"/>
                </a:solidFill>
              </a:rPr>
              <a:t>un reverse-proxy pour analyser les flux entrants</a:t>
            </a:r>
            <a:r>
              <a:rPr lang="fr-FR" sz="1600" dirty="0"/>
              <a:t>. Ces équipements étant en coupure, ils empêchent donc les postes de travail des utilisateurs d’être connectés directement à </a:t>
            </a:r>
            <a:r>
              <a:rPr lang="fr-FR" sz="1600" dirty="0" smtClean="0"/>
              <a:t>Internet tout </a:t>
            </a:r>
            <a:r>
              <a:rPr lang="fr-FR" sz="1600" dirty="0"/>
              <a:t>en leur permettant de </a:t>
            </a:r>
            <a:r>
              <a:rPr lang="fr-FR" sz="1600" dirty="0" smtClean="0"/>
              <a:t>naviguer </a:t>
            </a:r>
            <a:r>
              <a:rPr lang="fr-FR" sz="1600" dirty="0"/>
              <a:t>sur les sites autorisés. Même remarque pour le serveur </a:t>
            </a:r>
            <a:r>
              <a:rPr lang="fr-FR" sz="1600" dirty="0" smtClean="0"/>
              <a:t>WEB : </a:t>
            </a:r>
            <a:r>
              <a:rPr lang="fr-FR" sz="1600" dirty="0"/>
              <a:t>celui-ci n’est plus connecté directement sur </a:t>
            </a:r>
            <a:r>
              <a:rPr lang="fr-FR" sz="1600" dirty="0" smtClean="0"/>
              <a:t>Internet, </a:t>
            </a:r>
            <a:r>
              <a:rPr lang="fr-FR" sz="1600" dirty="0"/>
              <a:t>c’est le reverse-proxy qui est maintenant en frontal.</a:t>
            </a:r>
          </a:p>
          <a:p>
            <a:pPr marL="0" indent="0" algn="just">
              <a:buNone/>
            </a:pPr>
            <a:endParaRPr lang="fr-FR" sz="1600" dirty="0"/>
          </a:p>
          <a:p>
            <a:pPr marL="0" indent="0" algn="just">
              <a:buNone/>
            </a:pPr>
            <a:r>
              <a:rPr lang="fr-FR" sz="1600" dirty="0"/>
              <a:t>Puisque les </a:t>
            </a:r>
            <a:r>
              <a:rPr lang="fr-FR" sz="1600" dirty="0" err="1"/>
              <a:t>proxies</a:t>
            </a:r>
            <a:r>
              <a:rPr lang="fr-FR" sz="1600" dirty="0"/>
              <a:t> et reverse-</a:t>
            </a:r>
            <a:r>
              <a:rPr lang="fr-FR" sz="1600" dirty="0" err="1"/>
              <a:t>proxies</a:t>
            </a:r>
            <a:r>
              <a:rPr lang="fr-FR" sz="1600" dirty="0"/>
              <a:t> sont en frontal </a:t>
            </a:r>
            <a:r>
              <a:rPr lang="fr-FR" sz="1600" dirty="0" smtClean="0"/>
              <a:t>Internet, </a:t>
            </a:r>
            <a:r>
              <a:rPr lang="fr-FR" sz="1600" dirty="0"/>
              <a:t>ce sont donc eux qu’il faut </a:t>
            </a:r>
            <a:r>
              <a:rPr lang="fr-FR" sz="1600" b="1" dirty="0">
                <a:solidFill>
                  <a:srgbClr val="943634"/>
                </a:solidFill>
              </a:rPr>
              <a:t>placer dans la </a:t>
            </a:r>
            <a:r>
              <a:rPr lang="fr-FR" sz="1600" b="1" dirty="0" err="1">
                <a:solidFill>
                  <a:srgbClr val="943634"/>
                </a:solidFill>
              </a:rPr>
              <a:t>DMZ</a:t>
            </a:r>
            <a:r>
              <a:rPr lang="fr-FR" sz="1600" b="1" dirty="0">
                <a:solidFill>
                  <a:srgbClr val="943634"/>
                </a:solidFill>
              </a:rPr>
              <a:t> </a:t>
            </a:r>
            <a:r>
              <a:rPr lang="fr-FR" sz="1600" dirty="0"/>
              <a:t>maintenant.</a:t>
            </a:r>
          </a:p>
          <a:p>
            <a:pPr marL="0" indent="0" algn="just">
              <a:buNone/>
            </a:pPr>
            <a:endParaRPr lang="fr-FR" sz="16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Tree>
    <p:extLst>
      <p:ext uri="{BB962C8B-B14F-4D97-AF65-F5344CB8AC3E}">
        <p14:creationId xmlns:p14="http://schemas.microsoft.com/office/powerpoint/2010/main" val="2784297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980505"/>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grpSp>
        <p:nvGrpSpPr>
          <p:cNvPr id="15" name="Groupe 14"/>
          <p:cNvGrpSpPr/>
          <p:nvPr/>
        </p:nvGrpSpPr>
        <p:grpSpPr>
          <a:xfrm>
            <a:off x="120333" y="1360240"/>
            <a:ext cx="8889875" cy="4877072"/>
            <a:chOff x="38100" y="1372076"/>
            <a:chExt cx="9067800" cy="4886117"/>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1372076"/>
              <a:ext cx="9067800"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p:cNvSpPr txBox="1"/>
            <p:nvPr/>
          </p:nvSpPr>
          <p:spPr>
            <a:xfrm>
              <a:off x="611559" y="5796528"/>
              <a:ext cx="1512168" cy="461665"/>
            </a:xfrm>
            <a:prstGeom prst="rect">
              <a:avLst/>
            </a:prstGeom>
            <a:noFill/>
          </p:spPr>
          <p:txBody>
            <a:bodyPr wrap="square" rtlCol="0">
              <a:spAutoFit/>
            </a:bodyPr>
            <a:lstStyle/>
            <a:p>
              <a:pPr algn="ctr"/>
              <a:r>
                <a:rPr lang="fr-FR" sz="1200" dirty="0" smtClean="0">
                  <a:latin typeface="Arial" panose="020B0604020202020204" pitchFamily="34" charset="0"/>
                  <a:cs typeface="Arial" panose="020B0604020202020204" pitchFamily="34" charset="0"/>
                </a:rPr>
                <a:t>La DMZ est maintenant ici</a:t>
              </a:r>
              <a:endParaRPr lang="fr-FR" sz="1200" dirty="0">
                <a:latin typeface="Arial" panose="020B0604020202020204" pitchFamily="34" charset="0"/>
                <a:cs typeface="Arial" panose="020B0604020202020204" pitchFamily="34" charset="0"/>
              </a:endParaRPr>
            </a:p>
          </p:txBody>
        </p:sp>
        <p:sp>
          <p:nvSpPr>
            <p:cNvPr id="10" name="Forme libre 9"/>
            <p:cNvSpPr/>
            <p:nvPr/>
          </p:nvSpPr>
          <p:spPr>
            <a:xfrm>
              <a:off x="3491880" y="4324404"/>
              <a:ext cx="3114584" cy="581087"/>
            </a:xfrm>
            <a:custGeom>
              <a:avLst/>
              <a:gdLst>
                <a:gd name="connsiteX0" fmla="*/ 3357349 w 3385592"/>
                <a:gd name="connsiteY0" fmla="*/ 700353 h 700353"/>
                <a:gd name="connsiteX1" fmla="*/ 3316406 w 3385592"/>
                <a:gd name="connsiteY1" fmla="*/ 154442 h 700353"/>
                <a:gd name="connsiteX2" fmla="*/ 2756847 w 3385592"/>
                <a:gd name="connsiteY2" fmla="*/ 17965 h 700353"/>
                <a:gd name="connsiteX3" fmla="*/ 559558 w 3385592"/>
                <a:gd name="connsiteY3" fmla="*/ 45260 h 700353"/>
                <a:gd name="connsiteX4" fmla="*/ 0 w 3385592"/>
                <a:gd name="connsiteY4" fmla="*/ 413750 h 700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5592" h="700353">
                  <a:moveTo>
                    <a:pt x="3357349" y="700353"/>
                  </a:moveTo>
                  <a:cubicBezTo>
                    <a:pt x="3386919" y="484263"/>
                    <a:pt x="3416490" y="268173"/>
                    <a:pt x="3316406" y="154442"/>
                  </a:cubicBezTo>
                  <a:cubicBezTo>
                    <a:pt x="3216322" y="40711"/>
                    <a:pt x="3216322" y="36162"/>
                    <a:pt x="2756847" y="17965"/>
                  </a:cubicBezTo>
                  <a:cubicBezTo>
                    <a:pt x="2297372" y="-232"/>
                    <a:pt x="1019032" y="-20704"/>
                    <a:pt x="559558" y="45260"/>
                  </a:cubicBezTo>
                  <a:cubicBezTo>
                    <a:pt x="100084" y="111224"/>
                    <a:pt x="50042" y="262487"/>
                    <a:pt x="0" y="41375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1487606" y="3971057"/>
              <a:ext cx="4785728" cy="780036"/>
            </a:xfrm>
            <a:custGeom>
              <a:avLst/>
              <a:gdLst>
                <a:gd name="connsiteX0" fmla="*/ 1610436 w 4785728"/>
                <a:gd name="connsiteY0" fmla="*/ 588968 h 780036"/>
                <a:gd name="connsiteX1" fmla="*/ 1733266 w 4785728"/>
                <a:gd name="connsiteY1" fmla="*/ 384251 h 780036"/>
                <a:gd name="connsiteX2" fmla="*/ 2006221 w 4785728"/>
                <a:gd name="connsiteY2" fmla="*/ 234126 h 780036"/>
                <a:gd name="connsiteX3" fmla="*/ 2579427 w 4785728"/>
                <a:gd name="connsiteY3" fmla="*/ 179535 h 780036"/>
                <a:gd name="connsiteX4" fmla="*/ 4299045 w 4785728"/>
                <a:gd name="connsiteY4" fmla="*/ 152239 h 780036"/>
                <a:gd name="connsiteX5" fmla="*/ 4640239 w 4785728"/>
                <a:gd name="connsiteY5" fmla="*/ 124944 h 780036"/>
                <a:gd name="connsiteX6" fmla="*/ 4585648 w 4785728"/>
                <a:gd name="connsiteY6" fmla="*/ 15762 h 780036"/>
                <a:gd name="connsiteX7" fmla="*/ 2320119 w 4785728"/>
                <a:gd name="connsiteY7" fmla="*/ 43057 h 780036"/>
                <a:gd name="connsiteX8" fmla="*/ 764275 w 4785728"/>
                <a:gd name="connsiteY8" fmla="*/ 56705 h 780036"/>
                <a:gd name="connsiteX9" fmla="*/ 0 w 4785728"/>
                <a:gd name="connsiteY9" fmla="*/ 780036 h 78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5728" h="780036">
                  <a:moveTo>
                    <a:pt x="1610436" y="588968"/>
                  </a:moveTo>
                  <a:cubicBezTo>
                    <a:pt x="1638869" y="516179"/>
                    <a:pt x="1667302" y="443391"/>
                    <a:pt x="1733266" y="384251"/>
                  </a:cubicBezTo>
                  <a:cubicBezTo>
                    <a:pt x="1799230" y="325111"/>
                    <a:pt x="1865194" y="268245"/>
                    <a:pt x="2006221" y="234126"/>
                  </a:cubicBezTo>
                  <a:cubicBezTo>
                    <a:pt x="2147248" y="200007"/>
                    <a:pt x="2197290" y="193183"/>
                    <a:pt x="2579427" y="179535"/>
                  </a:cubicBezTo>
                  <a:cubicBezTo>
                    <a:pt x="2961564" y="165887"/>
                    <a:pt x="3955576" y="161337"/>
                    <a:pt x="4299045" y="152239"/>
                  </a:cubicBezTo>
                  <a:cubicBezTo>
                    <a:pt x="4642514" y="143141"/>
                    <a:pt x="4592472" y="147690"/>
                    <a:pt x="4640239" y="124944"/>
                  </a:cubicBezTo>
                  <a:cubicBezTo>
                    <a:pt x="4688006" y="102198"/>
                    <a:pt x="4972335" y="29410"/>
                    <a:pt x="4585648" y="15762"/>
                  </a:cubicBezTo>
                  <a:cubicBezTo>
                    <a:pt x="4198961" y="2114"/>
                    <a:pt x="2320119" y="43057"/>
                    <a:pt x="2320119" y="43057"/>
                  </a:cubicBezTo>
                  <a:cubicBezTo>
                    <a:pt x="1683224" y="49881"/>
                    <a:pt x="1150961" y="-66125"/>
                    <a:pt x="764275" y="56705"/>
                  </a:cubicBezTo>
                  <a:cubicBezTo>
                    <a:pt x="377589" y="179535"/>
                    <a:pt x="188794" y="479785"/>
                    <a:pt x="0" y="780036"/>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p:nvSpPr>
          <p:spPr>
            <a:xfrm>
              <a:off x="3305175" y="3355200"/>
              <a:ext cx="4972050" cy="1187907"/>
            </a:xfrm>
            <a:custGeom>
              <a:avLst/>
              <a:gdLst>
                <a:gd name="connsiteX0" fmla="*/ 4972050 w 4972050"/>
                <a:gd name="connsiteY0" fmla="*/ 435432 h 1187907"/>
                <a:gd name="connsiteX1" fmla="*/ 4705350 w 4972050"/>
                <a:gd name="connsiteY1" fmla="*/ 63957 h 1187907"/>
                <a:gd name="connsiteX2" fmla="*/ 4476750 w 4972050"/>
                <a:gd name="connsiteY2" fmla="*/ 73482 h 1187907"/>
                <a:gd name="connsiteX3" fmla="*/ 4391025 w 4972050"/>
                <a:gd name="connsiteY3" fmla="*/ 787857 h 1187907"/>
                <a:gd name="connsiteX4" fmla="*/ 3971925 w 4972050"/>
                <a:gd name="connsiteY4" fmla="*/ 930732 h 1187907"/>
                <a:gd name="connsiteX5" fmla="*/ 2514600 w 4972050"/>
                <a:gd name="connsiteY5" fmla="*/ 892632 h 1187907"/>
                <a:gd name="connsiteX6" fmla="*/ 1000125 w 4972050"/>
                <a:gd name="connsiteY6" fmla="*/ 892632 h 1187907"/>
                <a:gd name="connsiteX7" fmla="*/ 219075 w 4972050"/>
                <a:gd name="connsiteY7" fmla="*/ 997407 h 1187907"/>
                <a:gd name="connsiteX8" fmla="*/ 0 w 4972050"/>
                <a:gd name="connsiteY8" fmla="*/ 1187907 h 118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2050" h="1187907">
                  <a:moveTo>
                    <a:pt x="4972050" y="435432"/>
                  </a:moveTo>
                  <a:cubicBezTo>
                    <a:pt x="4879975" y="279857"/>
                    <a:pt x="4787900" y="124282"/>
                    <a:pt x="4705350" y="63957"/>
                  </a:cubicBezTo>
                  <a:cubicBezTo>
                    <a:pt x="4622800" y="3632"/>
                    <a:pt x="4529138" y="-47168"/>
                    <a:pt x="4476750" y="73482"/>
                  </a:cubicBezTo>
                  <a:cubicBezTo>
                    <a:pt x="4424362" y="194132"/>
                    <a:pt x="4475162" y="644982"/>
                    <a:pt x="4391025" y="787857"/>
                  </a:cubicBezTo>
                  <a:cubicBezTo>
                    <a:pt x="4306888" y="930732"/>
                    <a:pt x="4284662" y="913270"/>
                    <a:pt x="3971925" y="930732"/>
                  </a:cubicBezTo>
                  <a:cubicBezTo>
                    <a:pt x="3659188" y="948194"/>
                    <a:pt x="3009900" y="898982"/>
                    <a:pt x="2514600" y="892632"/>
                  </a:cubicBezTo>
                  <a:cubicBezTo>
                    <a:pt x="2019300" y="886282"/>
                    <a:pt x="1382712" y="875170"/>
                    <a:pt x="1000125" y="892632"/>
                  </a:cubicBezTo>
                  <a:cubicBezTo>
                    <a:pt x="617538" y="910094"/>
                    <a:pt x="385763" y="948194"/>
                    <a:pt x="219075" y="997407"/>
                  </a:cubicBezTo>
                  <a:cubicBezTo>
                    <a:pt x="52387" y="1046620"/>
                    <a:pt x="36512" y="1151395"/>
                    <a:pt x="0" y="1187907"/>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p:nvPr/>
          </p:nvCxnSpPr>
          <p:spPr>
            <a:xfrm flipV="1">
              <a:off x="1861244" y="5930116"/>
              <a:ext cx="910556" cy="97244"/>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971600" y="4665280"/>
              <a:ext cx="1152128" cy="523220"/>
            </a:xfrm>
            <a:prstGeom prst="rect">
              <a:avLst/>
            </a:prstGeom>
            <a:noFill/>
          </p:spPr>
          <p:txBody>
            <a:bodyPr wrap="square" rtlCol="0">
              <a:spAutoFit/>
            </a:bodyPr>
            <a:lstStyle/>
            <a:p>
              <a:pPr algn="ctr"/>
              <a:r>
                <a:rPr lang="fr-FR" sz="1400" dirty="0" smtClean="0"/>
                <a:t>navigation</a:t>
              </a:r>
            </a:p>
            <a:p>
              <a:pPr algn="ctr"/>
              <a:r>
                <a:rPr lang="fr-FR" sz="1400" dirty="0" smtClean="0"/>
                <a:t>internet</a:t>
              </a:r>
              <a:endParaRPr lang="fr-FR" sz="1400" dirty="0"/>
            </a:p>
          </p:txBody>
        </p:sp>
      </p:grpSp>
      <p:sp>
        <p:nvSpPr>
          <p:cNvPr id="16" name="ZoneTexte 15"/>
          <p:cNvSpPr txBox="1"/>
          <p:nvPr/>
        </p:nvSpPr>
        <p:spPr>
          <a:xfrm>
            <a:off x="250825" y="6186790"/>
            <a:ext cx="7972711" cy="338554"/>
          </a:xfrm>
          <a:prstGeom prst="rect">
            <a:avLst/>
          </a:prstGeom>
          <a:noFill/>
        </p:spPr>
        <p:txBody>
          <a:bodyPr wrap="square" rtlCol="0">
            <a:spAutoFit/>
          </a:bodyPr>
          <a:lstStyle/>
          <a:p>
            <a:pPr algn="ctr"/>
            <a:r>
              <a:rPr lang="fr-FR" sz="1600" u="sng" dirty="0" smtClean="0">
                <a:latin typeface="Arial" panose="020B0604020202020204" pitchFamily="34" charset="0"/>
                <a:cs typeface="Arial" panose="020B0604020202020204" pitchFamily="34" charset="0"/>
              </a:rPr>
              <a:t>Réseau avec un proxy et un reverse-proxy en coupure des flux de/vers Internet</a:t>
            </a:r>
            <a:endParaRPr lang="fr-FR" sz="1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841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99155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grpSp>
        <p:nvGrpSpPr>
          <p:cNvPr id="3" name="Groupe 2"/>
          <p:cNvGrpSpPr/>
          <p:nvPr/>
        </p:nvGrpSpPr>
        <p:grpSpPr>
          <a:xfrm>
            <a:off x="38100" y="1417662"/>
            <a:ext cx="9067800" cy="4819650"/>
            <a:chOff x="38100" y="1124744"/>
            <a:chExt cx="9067800" cy="481965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1124744"/>
              <a:ext cx="9067800"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431540" y="5384299"/>
              <a:ext cx="1512168" cy="461665"/>
            </a:xfrm>
            <a:prstGeom prst="rect">
              <a:avLst/>
            </a:prstGeom>
            <a:noFill/>
          </p:spPr>
          <p:txBody>
            <a:bodyPr wrap="square" rtlCol="0">
              <a:spAutoFit/>
            </a:bodyPr>
            <a:lstStyle/>
            <a:p>
              <a:pPr algn="ctr"/>
              <a:r>
                <a:rPr lang="fr-FR" sz="1200" dirty="0" smtClean="0">
                  <a:latin typeface="Arial" panose="020B0604020202020204" pitchFamily="34" charset="0"/>
                  <a:cs typeface="Arial" panose="020B0604020202020204" pitchFamily="34" charset="0"/>
                </a:rPr>
                <a:t>La DMZ est maintenant ici</a:t>
              </a:r>
              <a:endParaRPr lang="fr-FR" sz="1200" dirty="0">
                <a:latin typeface="Arial" panose="020B0604020202020204" pitchFamily="34" charset="0"/>
                <a:cs typeface="Arial" panose="020B0604020202020204" pitchFamily="34" charset="0"/>
              </a:endParaRPr>
            </a:p>
          </p:txBody>
        </p:sp>
        <p:cxnSp>
          <p:nvCxnSpPr>
            <p:cNvPr id="9" name="Connecteur droit avec flèche 8"/>
            <p:cNvCxnSpPr/>
            <p:nvPr/>
          </p:nvCxnSpPr>
          <p:spPr>
            <a:xfrm>
              <a:off x="1691680" y="5682784"/>
              <a:ext cx="1080120" cy="1"/>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orme libre 9"/>
            <p:cNvSpPr/>
            <p:nvPr/>
          </p:nvSpPr>
          <p:spPr>
            <a:xfrm>
              <a:off x="1133475" y="3741764"/>
              <a:ext cx="4891492" cy="725461"/>
            </a:xfrm>
            <a:custGeom>
              <a:avLst/>
              <a:gdLst>
                <a:gd name="connsiteX0" fmla="*/ 0 w 4891492"/>
                <a:gd name="connsiteY0" fmla="*/ 725461 h 725461"/>
                <a:gd name="connsiteX1" fmla="*/ 838200 w 4891492"/>
                <a:gd name="connsiteY1" fmla="*/ 68236 h 725461"/>
                <a:gd name="connsiteX2" fmla="*/ 1762125 w 4891492"/>
                <a:gd name="connsiteY2" fmla="*/ 20611 h 725461"/>
                <a:gd name="connsiteX3" fmla="*/ 3028950 w 4891492"/>
                <a:gd name="connsiteY3" fmla="*/ 39661 h 725461"/>
                <a:gd name="connsiteX4" fmla="*/ 4533900 w 4891492"/>
                <a:gd name="connsiteY4" fmla="*/ 39661 h 725461"/>
                <a:gd name="connsiteX5" fmla="*/ 4867275 w 4891492"/>
                <a:gd name="connsiteY5" fmla="*/ 39661 h 725461"/>
                <a:gd name="connsiteX6" fmla="*/ 4762500 w 4891492"/>
                <a:gd name="connsiteY6" fmla="*/ 163486 h 725461"/>
                <a:gd name="connsiteX7" fmla="*/ 3943350 w 4891492"/>
                <a:gd name="connsiteY7" fmla="*/ 153961 h 725461"/>
                <a:gd name="connsiteX8" fmla="*/ 2933700 w 4891492"/>
                <a:gd name="connsiteY8" fmla="*/ 153961 h 725461"/>
                <a:gd name="connsiteX9" fmla="*/ 2447925 w 4891492"/>
                <a:gd name="connsiteY9" fmla="*/ 163486 h 725461"/>
                <a:gd name="connsiteX10" fmla="*/ 2362200 w 4891492"/>
                <a:gd name="connsiteY10" fmla="*/ 487336 h 72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91492" h="725461">
                  <a:moveTo>
                    <a:pt x="0" y="725461"/>
                  </a:moveTo>
                  <a:cubicBezTo>
                    <a:pt x="272256" y="455586"/>
                    <a:pt x="544512" y="185711"/>
                    <a:pt x="838200" y="68236"/>
                  </a:cubicBezTo>
                  <a:cubicBezTo>
                    <a:pt x="1131888" y="-49239"/>
                    <a:pt x="1762125" y="20611"/>
                    <a:pt x="1762125" y="20611"/>
                  </a:cubicBezTo>
                  <a:lnTo>
                    <a:pt x="3028950" y="39661"/>
                  </a:lnTo>
                  <a:lnTo>
                    <a:pt x="4533900" y="39661"/>
                  </a:lnTo>
                  <a:cubicBezTo>
                    <a:pt x="4840287" y="39661"/>
                    <a:pt x="4829175" y="19024"/>
                    <a:pt x="4867275" y="39661"/>
                  </a:cubicBezTo>
                  <a:cubicBezTo>
                    <a:pt x="4905375" y="60298"/>
                    <a:pt x="4916488" y="144436"/>
                    <a:pt x="4762500" y="163486"/>
                  </a:cubicBezTo>
                  <a:cubicBezTo>
                    <a:pt x="4608513" y="182536"/>
                    <a:pt x="3943350" y="153961"/>
                    <a:pt x="3943350" y="153961"/>
                  </a:cubicBezTo>
                  <a:lnTo>
                    <a:pt x="2933700" y="153961"/>
                  </a:lnTo>
                  <a:cubicBezTo>
                    <a:pt x="2684463" y="155548"/>
                    <a:pt x="2543175" y="107923"/>
                    <a:pt x="2447925" y="163486"/>
                  </a:cubicBezTo>
                  <a:cubicBezTo>
                    <a:pt x="2352675" y="219048"/>
                    <a:pt x="2357437" y="353192"/>
                    <a:pt x="2362200" y="487336"/>
                  </a:cubicBezTo>
                </a:path>
              </a:pathLst>
            </a:custGeom>
            <a:noFill/>
            <a:ln w="38100">
              <a:solidFill>
                <a:schemeClr val="accent1">
                  <a:lumMod val="60000"/>
                  <a:lumOff val="40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3710548" y="3162300"/>
              <a:ext cx="2475636" cy="1114425"/>
            </a:xfrm>
            <a:custGeom>
              <a:avLst/>
              <a:gdLst>
                <a:gd name="connsiteX0" fmla="*/ 13727 w 2475636"/>
                <a:gd name="connsiteY0" fmla="*/ 1114425 h 1114425"/>
                <a:gd name="connsiteX1" fmla="*/ 32777 w 2475636"/>
                <a:gd name="connsiteY1" fmla="*/ 885825 h 1114425"/>
                <a:gd name="connsiteX2" fmla="*/ 299477 w 2475636"/>
                <a:gd name="connsiteY2" fmla="*/ 828675 h 1114425"/>
                <a:gd name="connsiteX3" fmla="*/ 1728227 w 2475636"/>
                <a:gd name="connsiteY3" fmla="*/ 876300 h 1114425"/>
                <a:gd name="connsiteX4" fmla="*/ 2375927 w 2475636"/>
                <a:gd name="connsiteY4" fmla="*/ 828675 h 1114425"/>
                <a:gd name="connsiteX5" fmla="*/ 2433077 w 2475636"/>
                <a:gd name="connsiteY5" fmla="*/ 533400 h 1114425"/>
                <a:gd name="connsiteX6" fmla="*/ 1975877 w 2475636"/>
                <a:gd name="connsiteY6" fmla="*/ 495300 h 1114425"/>
                <a:gd name="connsiteX7" fmla="*/ 690002 w 2475636"/>
                <a:gd name="connsiteY7" fmla="*/ 485775 h 1114425"/>
                <a:gd name="connsiteX8" fmla="*/ 499502 w 2475636"/>
                <a:gd name="connsiteY8" fmla="*/ 447675 h 1114425"/>
                <a:gd name="connsiteX9" fmla="*/ 461402 w 2475636"/>
                <a:gd name="connsiteY9" fmla="*/ 0 h 111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5636" h="1114425">
                  <a:moveTo>
                    <a:pt x="13727" y="1114425"/>
                  </a:moveTo>
                  <a:cubicBezTo>
                    <a:pt x="-561" y="1023937"/>
                    <a:pt x="-14848" y="933450"/>
                    <a:pt x="32777" y="885825"/>
                  </a:cubicBezTo>
                  <a:cubicBezTo>
                    <a:pt x="80402" y="838200"/>
                    <a:pt x="16902" y="830262"/>
                    <a:pt x="299477" y="828675"/>
                  </a:cubicBezTo>
                  <a:cubicBezTo>
                    <a:pt x="582052" y="827087"/>
                    <a:pt x="1382152" y="876300"/>
                    <a:pt x="1728227" y="876300"/>
                  </a:cubicBezTo>
                  <a:cubicBezTo>
                    <a:pt x="2074302" y="876300"/>
                    <a:pt x="2258452" y="885825"/>
                    <a:pt x="2375927" y="828675"/>
                  </a:cubicBezTo>
                  <a:cubicBezTo>
                    <a:pt x="2493402" y="771525"/>
                    <a:pt x="2499752" y="588962"/>
                    <a:pt x="2433077" y="533400"/>
                  </a:cubicBezTo>
                  <a:cubicBezTo>
                    <a:pt x="2366402" y="477838"/>
                    <a:pt x="2266389" y="503237"/>
                    <a:pt x="1975877" y="495300"/>
                  </a:cubicBezTo>
                  <a:cubicBezTo>
                    <a:pt x="1685365" y="487363"/>
                    <a:pt x="936064" y="493712"/>
                    <a:pt x="690002" y="485775"/>
                  </a:cubicBezTo>
                  <a:cubicBezTo>
                    <a:pt x="443940" y="477838"/>
                    <a:pt x="537602" y="528637"/>
                    <a:pt x="499502" y="447675"/>
                  </a:cubicBezTo>
                  <a:cubicBezTo>
                    <a:pt x="461402" y="366712"/>
                    <a:pt x="461402" y="0"/>
                    <a:pt x="461402" y="0"/>
                  </a:cubicBezTo>
                </a:path>
              </a:pathLst>
            </a:custGeom>
            <a:noFill/>
            <a:ln w="38100">
              <a:solidFill>
                <a:schemeClr val="accent1">
                  <a:lumMod val="60000"/>
                  <a:lumOff val="40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611560" y="6186790"/>
            <a:ext cx="7611976" cy="338554"/>
          </a:xfrm>
          <a:prstGeom prst="rect">
            <a:avLst/>
          </a:prstGeom>
          <a:noFill/>
        </p:spPr>
        <p:txBody>
          <a:bodyPr wrap="square" rtlCol="0">
            <a:spAutoFit/>
          </a:bodyPr>
          <a:lstStyle/>
          <a:p>
            <a:pPr algn="ctr"/>
            <a:r>
              <a:rPr lang="fr-FR" sz="1600" u="sng" dirty="0" smtClean="0">
                <a:latin typeface="Arial" panose="020B0604020202020204" pitchFamily="34" charset="0"/>
                <a:cs typeface="Arial" panose="020B0604020202020204" pitchFamily="34" charset="0"/>
              </a:rPr>
              <a:t>Réseau avec un proxy et un reverse-proxy en coupure des flux de/vers Internet.</a:t>
            </a:r>
            <a:endParaRPr lang="fr-FR" sz="1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91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965A9ED-B8BA-4888-95A0-98DEB09504CD}" type="datetime1">
              <a:rPr lang="fr-FR" smtClean="0"/>
              <a:t>09/11/2015</a:t>
            </a:fld>
            <a:endParaRPr lang="fr-FR" dirty="0"/>
          </a:p>
        </p:txBody>
      </p:sp>
      <p:sp>
        <p:nvSpPr>
          <p:cNvPr id="4" name="Espace réservé du pied de page 3"/>
          <p:cNvSpPr>
            <a:spLocks noGrp="1"/>
          </p:cNvSpPr>
          <p:nvPr>
            <p:ph type="ftr" sz="quarter" idx="11"/>
          </p:nvPr>
        </p:nvSpPr>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2"/>
          </p:nvPr>
        </p:nvSpPr>
        <p:spPr/>
        <p:txBody>
          <a:bodyPr/>
          <a:lstStyle/>
          <a:p>
            <a:fld id="{DAC45385-D604-40AE-9F53-03BDB8FC03CC}" type="slidenum">
              <a:rPr lang="fr-FR" smtClean="0"/>
              <a:pPr/>
              <a:t>4</a:t>
            </a:fld>
            <a:endParaRPr lang="fr-FR" dirty="0"/>
          </a:p>
        </p:txBody>
      </p:sp>
      <p:sp>
        <p:nvSpPr>
          <p:cNvPr id="18434" name="Titre 1"/>
          <p:cNvSpPr>
            <a:spLocks noGrp="1"/>
          </p:cNvSpPr>
          <p:nvPr>
            <p:ph type="title"/>
          </p:nvPr>
        </p:nvSpPr>
        <p:spPr/>
        <p:txBody>
          <a:bodyPr/>
          <a:lstStyle/>
          <a:p>
            <a:r>
              <a:rPr lang="fr-FR" altLang="fr-FR" dirty="0" smtClean="0"/>
              <a:t>1. </a:t>
            </a:r>
            <a:r>
              <a:rPr lang="fr-FR" dirty="0"/>
              <a:t>La sécurité du protocole </a:t>
            </a:r>
            <a:r>
              <a:rPr lang="fr-FR" dirty="0" smtClean="0"/>
              <a:t>IP</a:t>
            </a:r>
            <a:endParaRPr lang="fr-FR" altLang="fr-FR" dirty="0" smtClean="0"/>
          </a:p>
        </p:txBody>
      </p:sp>
      <p:sp>
        <p:nvSpPr>
          <p:cNvPr id="3" name="Espace réservé du contenu 2"/>
          <p:cNvSpPr>
            <a:spLocks noGrp="1"/>
          </p:cNvSpPr>
          <p:nvPr>
            <p:ph type="body" sz="quarter" idx="13"/>
          </p:nvPr>
        </p:nvSpPr>
        <p:spPr>
          <a:xfrm>
            <a:off x="468313" y="3573016"/>
            <a:ext cx="8496175" cy="2160240"/>
          </a:xfrm>
        </p:spPr>
        <p:txBody>
          <a:bodyPr/>
          <a:lstStyle/>
          <a:p>
            <a:pPr marL="457200" indent="-457200" algn="l">
              <a:buFont typeface="+mj-lt"/>
              <a:buAutoNum type="alphaLcParenR"/>
            </a:pPr>
            <a:r>
              <a:rPr lang="fr-FR" dirty="0" smtClean="0"/>
              <a:t>Préambule</a:t>
            </a:r>
          </a:p>
          <a:p>
            <a:pPr marL="457200" indent="-457200" algn="l">
              <a:buFont typeface="+mj-lt"/>
              <a:buAutoNum type="alphaLcParenR"/>
            </a:pPr>
            <a:r>
              <a:rPr lang="fr-FR" dirty="0" smtClean="0"/>
              <a:t>Exemple d’attaque par réflexion</a:t>
            </a:r>
          </a:p>
          <a:p>
            <a:pPr marL="457200" indent="-457200" algn="l">
              <a:buFont typeface="+mj-lt"/>
              <a:buAutoNum type="alphaLcParenR"/>
            </a:pPr>
            <a:r>
              <a:rPr lang="fr-FR" dirty="0" smtClean="0"/>
              <a:t>Exemples d’écoute de trafic</a:t>
            </a:r>
          </a:p>
          <a:p>
            <a:pPr marL="457200" indent="-457200" algn="l">
              <a:buFont typeface="+mj-lt"/>
              <a:buAutoNum type="alphaLcParenR"/>
            </a:pPr>
            <a:r>
              <a:rPr lang="fr-FR" dirty="0" smtClean="0"/>
              <a:t>Exemple de modification du routage des datagrammes IP</a:t>
            </a:r>
          </a:p>
          <a:p>
            <a:pPr marL="457200" indent="-457200" algn="l">
              <a:buFont typeface="+mj-lt"/>
              <a:buAutoNum type="alphaLcParenR"/>
            </a:pPr>
            <a:r>
              <a:rPr lang="fr-FR" dirty="0" smtClean="0"/>
              <a:t>Sécurisation du protocole IP</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Titre 5"/>
          <p:cNvSpPr>
            <a:spLocks noGrp="1"/>
          </p:cNvSpPr>
          <p:nvPr>
            <p:ph type="title"/>
          </p:nvPr>
        </p:nvSpPr>
        <p:spPr/>
        <p:txBody>
          <a:bodyPr/>
          <a:lstStyle/>
          <a:p>
            <a:r>
              <a:rPr lang="fr-FR" dirty="0" smtClean="0"/>
              <a:t>3. Les </a:t>
            </a:r>
            <a:r>
              <a:rPr lang="fr-FR" dirty="0"/>
              <a:t>bases de la </a:t>
            </a:r>
            <a:r>
              <a:rPr lang="fr-FR" dirty="0" smtClean="0"/>
              <a:t>cryptographie</a:t>
            </a:r>
            <a:endParaRPr lang="fr-FR" dirty="0"/>
          </a:p>
        </p:txBody>
      </p:sp>
      <p:sp>
        <p:nvSpPr>
          <p:cNvPr id="7" name="Espace réservé du texte 6"/>
          <p:cNvSpPr>
            <a:spLocks noGrp="1"/>
          </p:cNvSpPr>
          <p:nvPr>
            <p:ph type="body" sz="quarter" idx="13"/>
          </p:nvPr>
        </p:nvSpPr>
        <p:spPr>
          <a:xfrm>
            <a:off x="468313" y="3716338"/>
            <a:ext cx="8207375" cy="2736998"/>
          </a:xfrm>
        </p:spPr>
        <p:txBody>
          <a:bodyPr>
            <a:normAutofit fontScale="92500" lnSpcReduction="20000"/>
          </a:bodyPr>
          <a:lstStyle/>
          <a:p>
            <a:pPr marL="457200" indent="-457200" algn="l" eaLnBrk="1" fontAlgn="ctr" hangingPunct="1">
              <a:spcAft>
                <a:spcPts val="0"/>
              </a:spcAft>
              <a:buFont typeface="+mj-lt"/>
              <a:buAutoNum type="alphaLcParenR"/>
              <a:defRPr/>
            </a:pPr>
            <a:r>
              <a:rPr lang="fr-FR" dirty="0" smtClean="0"/>
              <a:t>Vocabulaire</a:t>
            </a:r>
          </a:p>
          <a:p>
            <a:pPr marL="457200" indent="-457200" algn="l" eaLnBrk="1" fontAlgn="ctr" hangingPunct="1">
              <a:spcAft>
                <a:spcPts val="0"/>
              </a:spcAft>
              <a:buFont typeface="+mj-lt"/>
              <a:buAutoNum type="alphaLcParenR"/>
              <a:defRPr/>
            </a:pPr>
            <a:r>
              <a:rPr lang="fr-FR" dirty="0" smtClean="0"/>
              <a:t>Un peu d’histoire</a:t>
            </a:r>
            <a:endParaRPr lang="fr-FR" dirty="0"/>
          </a:p>
          <a:p>
            <a:pPr marL="457200" indent="-457200" algn="l" eaLnBrk="1" fontAlgn="ctr" hangingPunct="1">
              <a:spcAft>
                <a:spcPts val="0"/>
              </a:spcAft>
              <a:buFont typeface="+mj-lt"/>
              <a:buAutoNum type="alphaLcParenR"/>
              <a:defRPr/>
            </a:pPr>
            <a:r>
              <a:rPr lang="fr-FR" dirty="0" smtClean="0"/>
              <a:t>Chiffrement symétrique</a:t>
            </a:r>
            <a:endParaRPr lang="fr-FR" dirty="0"/>
          </a:p>
          <a:p>
            <a:pPr marL="457200" indent="-457200" algn="l" eaLnBrk="1" fontAlgn="ctr" hangingPunct="1">
              <a:spcAft>
                <a:spcPts val="0"/>
              </a:spcAft>
              <a:buFont typeface="+mj-lt"/>
              <a:buAutoNum type="alphaLcParenR"/>
              <a:defRPr/>
            </a:pPr>
            <a:r>
              <a:rPr lang="fr-FR" dirty="0" smtClean="0"/>
              <a:t>Chiffrement asymétrique</a:t>
            </a:r>
          </a:p>
          <a:p>
            <a:pPr marL="457200" indent="-457200" algn="l" eaLnBrk="1" fontAlgn="ctr" hangingPunct="1">
              <a:spcAft>
                <a:spcPts val="0"/>
              </a:spcAft>
              <a:buFont typeface="+mj-lt"/>
              <a:buAutoNum type="alphaLcParenR"/>
              <a:defRPr/>
            </a:pPr>
            <a:r>
              <a:rPr lang="fr-FR" dirty="0" smtClean="0"/>
              <a:t>Chiffrement symétrique vs Chiffrement asymétrique</a:t>
            </a:r>
            <a:endParaRPr lang="fr-FR" dirty="0"/>
          </a:p>
          <a:p>
            <a:pPr marL="457200" indent="-457200" algn="l" eaLnBrk="1" fontAlgn="ctr" hangingPunct="1">
              <a:spcAft>
                <a:spcPts val="0"/>
              </a:spcAft>
              <a:buFont typeface="+mj-lt"/>
              <a:buAutoNum type="alphaLcParenR"/>
              <a:defRPr/>
            </a:pPr>
            <a:r>
              <a:rPr lang="fr-FR" dirty="0" smtClean="0"/>
              <a:t>Signature électronique</a:t>
            </a:r>
            <a:endParaRPr lang="fr-FR" dirty="0"/>
          </a:p>
          <a:p>
            <a:pPr marL="457200" indent="-457200" algn="l" eaLnBrk="1" fontAlgn="ctr" hangingPunct="1">
              <a:spcAft>
                <a:spcPts val="0"/>
              </a:spcAft>
              <a:buFont typeface="+mj-lt"/>
              <a:buAutoNum type="alphaLcParenR"/>
              <a:defRPr/>
            </a:pPr>
            <a:r>
              <a:rPr lang="fr-FR" dirty="0" smtClean="0"/>
              <a:t>Certificats électroniques</a:t>
            </a:r>
            <a:endParaRPr lang="fr-FR" dirty="0"/>
          </a:p>
          <a:p>
            <a:pPr marL="457200" indent="-457200" algn="l" eaLnBrk="1" fontAlgn="ctr" hangingPunct="1">
              <a:spcAft>
                <a:spcPts val="0"/>
              </a:spcAft>
              <a:buFont typeface="+mj-lt"/>
              <a:buAutoNum type="alphaLcParenR"/>
              <a:defRPr/>
            </a:pPr>
            <a:r>
              <a:rPr lang="fr-FR" dirty="0" smtClean="0"/>
              <a:t>Jetons cryptographiques</a:t>
            </a:r>
            <a:endParaRPr lang="fr-FR" dirty="0"/>
          </a:p>
          <a:p>
            <a:pPr marL="457200" indent="-457200" algn="l">
              <a:buFont typeface="+mj-lt"/>
              <a:buAutoNum type="alphaLcParenR"/>
            </a:pPr>
            <a:endParaRPr lang="fr-FR" dirty="0"/>
          </a:p>
        </p:txBody>
      </p:sp>
    </p:spTree>
    <p:extLst>
      <p:ext uri="{BB962C8B-B14F-4D97-AF65-F5344CB8AC3E}">
        <p14:creationId xmlns:p14="http://schemas.microsoft.com/office/powerpoint/2010/main" val="11648395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Vocabulaire </a:t>
            </a:r>
            <a:endParaRPr lang="fr-FR" dirty="0"/>
          </a:p>
        </p:txBody>
      </p:sp>
      <p:sp>
        <p:nvSpPr>
          <p:cNvPr id="7" name="Espace réservé du contenu 2"/>
          <p:cNvSpPr>
            <a:spLocks noGrp="1"/>
          </p:cNvSpPr>
          <p:nvPr>
            <p:ph idx="1"/>
          </p:nvPr>
        </p:nvSpPr>
        <p:spPr>
          <a:xfrm>
            <a:off x="457200" y="1556792"/>
            <a:ext cx="8229600" cy="1080120"/>
          </a:xfrm>
        </p:spPr>
        <p:txBody>
          <a:bodyPr>
            <a:normAutofit/>
          </a:bodyPr>
          <a:lstStyle/>
          <a:p>
            <a:pPr marL="0" indent="0" algn="just">
              <a:buNone/>
            </a:pPr>
            <a:r>
              <a:rPr lang="fr-FR" sz="2000" dirty="0" smtClean="0"/>
              <a:t>La cryptographie est une discipline consistant à manipuler des données de telle façon que les services suivants puissent être fournis :</a:t>
            </a:r>
          </a:p>
        </p:txBody>
      </p:sp>
      <p:sp>
        <p:nvSpPr>
          <p:cNvPr id="8" name="ZoneTexte 7"/>
          <p:cNvSpPr txBox="1"/>
          <p:nvPr/>
        </p:nvSpPr>
        <p:spPr>
          <a:xfrm>
            <a:off x="956018" y="2492896"/>
            <a:ext cx="1053495" cy="523220"/>
          </a:xfrm>
          <a:prstGeom prst="rect">
            <a:avLst/>
          </a:prstGeom>
          <a:noFill/>
        </p:spPr>
        <p:txBody>
          <a:bodyPr wrap="none" rtlCol="0">
            <a:spAutoFit/>
          </a:bodyPr>
          <a:lstStyle/>
          <a:p>
            <a:pPr algn="ctr"/>
            <a:r>
              <a:rPr lang="fr-FR" sz="2800" b="1" u="sng" dirty="0">
                <a:solidFill>
                  <a:srgbClr val="943634"/>
                </a:solidFill>
                <a:latin typeface="Arial" panose="020B0604020202020204" pitchFamily="34" charset="0"/>
                <a:cs typeface="Arial" panose="020B0604020202020204" pitchFamily="34" charset="0"/>
              </a:rPr>
              <a:t>I</a:t>
            </a:r>
            <a:r>
              <a:rPr lang="fr-FR" dirty="0" smtClean="0">
                <a:latin typeface="Arial" panose="020B0604020202020204" pitchFamily="34" charset="0"/>
                <a:cs typeface="Arial" panose="020B0604020202020204" pitchFamily="34" charset="0"/>
              </a:rPr>
              <a:t>ntégrité</a:t>
            </a:r>
            <a:endParaRPr lang="fr-FR" dirty="0">
              <a:latin typeface="Arial" panose="020B0604020202020204" pitchFamily="34" charset="0"/>
              <a:cs typeface="Arial" panose="020B0604020202020204" pitchFamily="34" charset="0"/>
            </a:endParaRPr>
          </a:p>
        </p:txBody>
      </p:sp>
      <p:sp>
        <p:nvSpPr>
          <p:cNvPr id="9" name="ZoneTexte 8"/>
          <p:cNvSpPr txBox="1"/>
          <p:nvPr/>
        </p:nvSpPr>
        <p:spPr>
          <a:xfrm>
            <a:off x="929733" y="4023208"/>
            <a:ext cx="1739579" cy="523220"/>
          </a:xfrm>
          <a:prstGeom prst="rect">
            <a:avLst/>
          </a:prstGeom>
          <a:noFill/>
        </p:spPr>
        <p:txBody>
          <a:bodyPr wrap="none" rtlCol="0">
            <a:spAutoFit/>
          </a:bodyPr>
          <a:lstStyle/>
          <a:p>
            <a:pPr algn="ctr"/>
            <a:r>
              <a:rPr lang="fr-FR" sz="2800" b="1" u="sng" dirty="0">
                <a:solidFill>
                  <a:srgbClr val="943634"/>
                </a:solidFill>
                <a:latin typeface="Arial" panose="020B0604020202020204" pitchFamily="34" charset="0"/>
                <a:cs typeface="Arial" panose="020B0604020202020204" pitchFamily="34" charset="0"/>
              </a:rPr>
              <a:t>C</a:t>
            </a:r>
            <a:r>
              <a:rPr lang="fr-FR" dirty="0" smtClean="0">
                <a:latin typeface="Arial" panose="020B0604020202020204" pitchFamily="34" charset="0"/>
                <a:cs typeface="Arial" panose="020B0604020202020204" pitchFamily="34" charset="0"/>
              </a:rPr>
              <a:t>onfidentialité</a:t>
            </a:r>
            <a:endParaRPr lang="fr-FR" dirty="0">
              <a:latin typeface="Arial" panose="020B0604020202020204" pitchFamily="34" charset="0"/>
              <a:cs typeface="Arial" panose="020B0604020202020204" pitchFamily="34" charset="0"/>
            </a:endParaRPr>
          </a:p>
        </p:txBody>
      </p:sp>
      <p:sp>
        <p:nvSpPr>
          <p:cNvPr id="10" name="ZoneTexte 9"/>
          <p:cNvSpPr txBox="1"/>
          <p:nvPr/>
        </p:nvSpPr>
        <p:spPr>
          <a:xfrm>
            <a:off x="1307435" y="2965154"/>
            <a:ext cx="7369021" cy="1077218"/>
          </a:xfrm>
          <a:prstGeom prst="rect">
            <a:avLst/>
          </a:prstGeom>
          <a:noFill/>
          <a:ln>
            <a:noFill/>
          </a:ln>
        </p:spPr>
        <p:txBody>
          <a:bodyPr wrap="square" rtlCol="0">
            <a:spAutoFit/>
          </a:bodyPr>
          <a:lstStyle/>
          <a:p>
            <a:pPr algn="just"/>
            <a:r>
              <a:rPr lang="fr-FR" sz="1600" dirty="0" smtClean="0">
                <a:latin typeface="Arial" panose="020B0604020202020204" pitchFamily="34" charset="0"/>
                <a:cs typeface="Arial" panose="020B0604020202020204" pitchFamily="34" charset="0"/>
              </a:rPr>
              <a:t>Objectif : s’assurer que les données n’ont pas été modifiées sans autorisation.</a:t>
            </a:r>
          </a:p>
          <a:p>
            <a:pPr algn="just"/>
            <a:r>
              <a:rPr lang="fr-FR" sz="1600" dirty="0" smtClean="0">
                <a:latin typeface="Arial" panose="020B0604020202020204" pitchFamily="34" charset="0"/>
                <a:cs typeface="Arial" panose="020B0604020202020204" pitchFamily="34" charset="0"/>
              </a:rPr>
              <a:t>Remarque : dans les faits, la cryptographie ne s’attache pas vraiment à empêcher une modification de données, mais plutôt à fournir un moyen sûr de détecter une modification malveillante.</a:t>
            </a:r>
            <a:endParaRPr lang="fr-FR" sz="1600" dirty="0">
              <a:latin typeface="Arial" panose="020B0604020202020204" pitchFamily="34" charset="0"/>
              <a:cs typeface="Arial" panose="020B0604020202020204" pitchFamily="34" charset="0"/>
            </a:endParaRPr>
          </a:p>
        </p:txBody>
      </p:sp>
      <p:sp>
        <p:nvSpPr>
          <p:cNvPr id="11" name="ZoneTexte 10"/>
          <p:cNvSpPr txBox="1"/>
          <p:nvPr/>
        </p:nvSpPr>
        <p:spPr>
          <a:xfrm>
            <a:off x="1288863" y="4546428"/>
            <a:ext cx="7518405" cy="338554"/>
          </a:xfrm>
          <a:prstGeom prst="rect">
            <a:avLst/>
          </a:prstGeom>
          <a:noFill/>
          <a:ln>
            <a:noFill/>
          </a:ln>
        </p:spPr>
        <p:txBody>
          <a:bodyPr wrap="none" rtlCol="0">
            <a:spAutoFit/>
          </a:bodyPr>
          <a:lstStyle/>
          <a:p>
            <a:pPr algn="just"/>
            <a:r>
              <a:rPr lang="fr-FR" sz="1600" dirty="0" smtClean="0">
                <a:latin typeface="Arial" panose="020B0604020202020204" pitchFamily="34" charset="0"/>
                <a:cs typeface="Arial" panose="020B0604020202020204" pitchFamily="34" charset="0"/>
              </a:rPr>
              <a:t>Objectif : ne permettre l’accès aux données qu’aux seules personnes autorisées.</a:t>
            </a:r>
            <a:endParaRPr lang="fr-FR" sz="1600" dirty="0">
              <a:solidFill>
                <a:schemeClr val="tx2"/>
              </a:solidFill>
              <a:latin typeface="Arial" panose="020B0604020202020204" pitchFamily="34" charset="0"/>
              <a:cs typeface="Arial" panose="020B0604020202020204" pitchFamily="34" charset="0"/>
            </a:endParaRPr>
          </a:p>
        </p:txBody>
      </p:sp>
      <p:sp>
        <p:nvSpPr>
          <p:cNvPr id="12" name="ZoneTexte 11"/>
          <p:cNvSpPr txBox="1"/>
          <p:nvPr/>
        </p:nvSpPr>
        <p:spPr>
          <a:xfrm>
            <a:off x="901438" y="4978476"/>
            <a:ext cx="4693914" cy="523220"/>
          </a:xfrm>
          <a:prstGeom prst="rect">
            <a:avLst/>
          </a:prstGeom>
          <a:noFill/>
        </p:spPr>
        <p:txBody>
          <a:bodyPr wrap="none" rtlCol="0">
            <a:spAutoFit/>
          </a:bodyPr>
          <a:lstStyle/>
          <a:p>
            <a:pPr algn="ctr"/>
            <a:r>
              <a:rPr lang="fr-FR" sz="2800" b="1" u="sng" dirty="0" smtClean="0">
                <a:solidFill>
                  <a:srgbClr val="943634"/>
                </a:solidFill>
                <a:latin typeface="Arial" panose="020B0604020202020204" pitchFamily="34" charset="0"/>
                <a:cs typeface="Arial" panose="020B0604020202020204" pitchFamily="34" charset="0"/>
              </a:rPr>
              <a:t>P</a:t>
            </a:r>
            <a:r>
              <a:rPr lang="fr-FR" dirty="0" smtClean="0">
                <a:latin typeface="Arial" panose="020B0604020202020204" pitchFamily="34" charset="0"/>
                <a:cs typeface="Arial" panose="020B0604020202020204" pitchFamily="34" charset="0"/>
              </a:rPr>
              <a:t>reuve (authentification et non-répudiation)</a:t>
            </a:r>
            <a:endParaRPr lang="fr-FR" dirty="0">
              <a:latin typeface="Arial" panose="020B0604020202020204" pitchFamily="34" charset="0"/>
              <a:cs typeface="Arial" panose="020B0604020202020204" pitchFamily="34" charset="0"/>
            </a:endParaRPr>
          </a:p>
        </p:txBody>
      </p:sp>
      <p:sp>
        <p:nvSpPr>
          <p:cNvPr id="13" name="ZoneTexte 12"/>
          <p:cNvSpPr txBox="1"/>
          <p:nvPr/>
        </p:nvSpPr>
        <p:spPr>
          <a:xfrm>
            <a:off x="1307435" y="5569056"/>
            <a:ext cx="7369021" cy="584775"/>
          </a:xfrm>
          <a:prstGeom prst="rect">
            <a:avLst/>
          </a:prstGeom>
          <a:noFill/>
          <a:ln>
            <a:noFill/>
          </a:ln>
        </p:spPr>
        <p:txBody>
          <a:bodyPr wrap="square" rtlCol="0">
            <a:spAutoFit/>
          </a:bodyPr>
          <a:lstStyle/>
          <a:p>
            <a:pPr algn="just"/>
            <a:r>
              <a:rPr lang="fr-FR" sz="1600" dirty="0" smtClean="0">
                <a:latin typeface="Arial" panose="020B0604020202020204" pitchFamily="34" charset="0"/>
                <a:cs typeface="Arial" panose="020B0604020202020204" pitchFamily="34" charset="0"/>
              </a:rPr>
              <a:t>Objectif : fournir un moyen de preuve garantissant la véritable identité des entités ainsi que l’imputation de leurs actions.</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257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Vocabulaire </a:t>
            </a:r>
            <a:endParaRPr lang="fr-FR"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73" y="2060848"/>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873" y="2060848"/>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8" descr="1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236416" y="2197053"/>
            <a:ext cx="271913" cy="5755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19" descr="exe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6372125" y="2260448"/>
            <a:ext cx="792163" cy="79216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avec flèche 10"/>
          <p:cNvCxnSpPr/>
          <p:nvPr/>
        </p:nvCxnSpPr>
        <p:spPr>
          <a:xfrm>
            <a:off x="5436096" y="2656529"/>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7237809" y="267815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254125" y="2085664"/>
            <a:ext cx="3959348" cy="15593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Chiffrer</a:t>
            </a:r>
          </a:p>
          <a:p>
            <a:pPr marL="0" indent="0">
              <a:buNone/>
            </a:pPr>
            <a:r>
              <a:rPr lang="fr-FR" sz="1600" dirty="0" smtClean="0">
                <a:latin typeface="Arial" panose="020B0604020202020204" pitchFamily="34" charset="0"/>
                <a:cs typeface="Arial" panose="020B0604020202020204" pitchFamily="34" charset="0"/>
              </a:rPr>
              <a:t>Transformer une donnée de telle façon qu’elle devienne incompréhensible. Seules les entités autorisées pourront comprendre cette donnée chiffrée.</a:t>
            </a:r>
            <a:endParaRPr lang="fr-FR" sz="1200" dirty="0" smtClean="0">
              <a:latin typeface="Arial" panose="020B0604020202020204" pitchFamily="34" charset="0"/>
              <a:cs typeface="Arial" panose="020B0604020202020204" pitchFamily="34" charset="0"/>
            </a:endParaRP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873" y="4150593"/>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150593"/>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8" descr="1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234903" y="4286798"/>
            <a:ext cx="271913" cy="5755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19" descr="exe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6370612" y="4350193"/>
            <a:ext cx="792163" cy="79216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avec flèche 17"/>
          <p:cNvCxnSpPr/>
          <p:nvPr/>
        </p:nvCxnSpPr>
        <p:spPr>
          <a:xfrm>
            <a:off x="5434583" y="474627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7236296" y="4767897"/>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Espace réservé du contenu 2"/>
          <p:cNvSpPr txBox="1">
            <a:spLocks/>
          </p:cNvSpPr>
          <p:nvPr/>
        </p:nvSpPr>
        <p:spPr>
          <a:xfrm>
            <a:off x="251520" y="4101889"/>
            <a:ext cx="3960440" cy="15593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Déchiffrer</a:t>
            </a:r>
          </a:p>
          <a:p>
            <a:pPr marL="0" indent="0">
              <a:buNone/>
            </a:pPr>
            <a:r>
              <a:rPr lang="fr-FR" sz="1600" dirty="0" smtClean="0">
                <a:latin typeface="Arial" panose="020B0604020202020204" pitchFamily="34" charset="0"/>
                <a:cs typeface="Arial" panose="020B0604020202020204" pitchFamily="34" charset="0"/>
              </a:rPr>
              <a:t>Transformer une donnée précédemment chiffrée pour reconstituer la donnée d’origine</a:t>
            </a:r>
            <a:r>
              <a:rPr lang="fr-FR" sz="1600" dirty="0">
                <a:latin typeface="Arial" panose="020B0604020202020204" pitchFamily="34" charset="0"/>
                <a:cs typeface="Arial" panose="020B0604020202020204" pitchFamily="34" charset="0"/>
              </a:rPr>
              <a:t>. Seules les entités autorisées </a:t>
            </a:r>
            <a:r>
              <a:rPr lang="fr-FR" sz="1600" dirty="0" smtClean="0">
                <a:latin typeface="Arial" panose="020B0604020202020204" pitchFamily="34" charset="0"/>
                <a:cs typeface="Arial" panose="020B0604020202020204" pitchFamily="34" charset="0"/>
              </a:rPr>
              <a:t>ont la capacité de procéder à cette action.</a:t>
            </a:r>
            <a:endParaRPr lang="fr-FR" sz="1600" dirty="0">
              <a:latin typeface="Arial" panose="020B0604020202020204" pitchFamily="34" charset="0"/>
              <a:cs typeface="Arial" panose="020B0604020202020204" pitchFamily="34" charset="0"/>
            </a:endParaRPr>
          </a:p>
          <a:p>
            <a:pPr marL="0" indent="0">
              <a:buNone/>
            </a:pPr>
            <a:endParaRPr lang="fr-FR" sz="1200" dirty="0" smtClean="0">
              <a:latin typeface="Arial" panose="020B0604020202020204" pitchFamily="34" charset="0"/>
              <a:cs typeface="Arial" panose="020B0604020202020204" pitchFamily="34" charset="0"/>
            </a:endParaRPr>
          </a:p>
        </p:txBody>
      </p:sp>
      <p:sp>
        <p:nvSpPr>
          <p:cNvPr id="21" name="Espace réservé du contenu 2"/>
          <p:cNvSpPr txBox="1">
            <a:spLocks/>
          </p:cNvSpPr>
          <p:nvPr/>
        </p:nvSpPr>
        <p:spPr>
          <a:xfrm>
            <a:off x="5508104" y="5445224"/>
            <a:ext cx="2157224" cy="60610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400" dirty="0" smtClean="0">
                <a:latin typeface="Arial" panose="020B0604020202020204" pitchFamily="34" charset="0"/>
                <a:cs typeface="Arial" panose="020B0604020202020204" pitchFamily="34" charset="0"/>
              </a:rPr>
              <a:t>Recours à un algorithme et à une clé cryptographique.</a:t>
            </a:r>
          </a:p>
          <a:p>
            <a:pPr marL="0" indent="0" algn="ctr">
              <a:buNone/>
            </a:pPr>
            <a:endParaRPr lang="fr-FR" sz="11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364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a. Vocabulaire </a:t>
            </a:r>
          </a:p>
        </p:txBody>
      </p:sp>
      <p:pic>
        <p:nvPicPr>
          <p:cNvPr id="7" name="Picture 48" descr="1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263691" y="4399328"/>
            <a:ext cx="271913" cy="5755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19" descr="exe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372125" y="2260448"/>
            <a:ext cx="792163" cy="7921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eur droit avec flèche 8"/>
          <p:cNvCxnSpPr/>
          <p:nvPr/>
        </p:nvCxnSpPr>
        <p:spPr>
          <a:xfrm>
            <a:off x="5436096" y="2656529"/>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7237809" y="267815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a:xfrm>
            <a:off x="254125" y="2085664"/>
            <a:ext cx="3959348" cy="15593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Signer</a:t>
            </a:r>
          </a:p>
          <a:p>
            <a:pPr marL="0" indent="0">
              <a:buNone/>
            </a:pPr>
            <a:r>
              <a:rPr lang="fr-FR" sz="1600" dirty="0" smtClean="0">
                <a:latin typeface="Arial" panose="020B0604020202020204" pitchFamily="34" charset="0"/>
                <a:cs typeface="Arial" panose="020B0604020202020204" pitchFamily="34" charset="0"/>
              </a:rPr>
              <a:t>Créer une signature électronique unique à la donnée et à son auteur. La signature lie donc la donnée d’origine et son auteur.</a:t>
            </a:r>
            <a:endParaRPr lang="fr-FR" sz="1200" dirty="0" smtClean="0">
              <a:latin typeface="Arial" panose="020B0604020202020204" pitchFamily="34" charset="0"/>
              <a:cs typeface="Arial" panose="020B0604020202020204" pitchFamily="34" charset="0"/>
            </a:endParaRPr>
          </a:p>
        </p:txBody>
      </p:sp>
      <p:pic>
        <p:nvPicPr>
          <p:cNvPr id="12" name="Picture 219" descr="exe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370612" y="4494209"/>
            <a:ext cx="792163" cy="79216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droit avec flèche 12"/>
          <p:cNvCxnSpPr/>
          <p:nvPr/>
        </p:nvCxnSpPr>
        <p:spPr>
          <a:xfrm>
            <a:off x="5434583" y="489029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7236296" y="4911913"/>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Espace réservé du contenu 2"/>
          <p:cNvSpPr txBox="1">
            <a:spLocks/>
          </p:cNvSpPr>
          <p:nvPr/>
        </p:nvSpPr>
        <p:spPr>
          <a:xfrm>
            <a:off x="251519" y="4245905"/>
            <a:ext cx="3903769" cy="15593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Vérifier la signature</a:t>
            </a:r>
          </a:p>
          <a:p>
            <a:pPr marL="0" indent="0">
              <a:buNone/>
            </a:pPr>
            <a:r>
              <a:rPr lang="fr-FR" sz="1600" dirty="0" smtClean="0">
                <a:latin typeface="Arial" panose="020B0604020202020204" pitchFamily="34" charset="0"/>
                <a:cs typeface="Arial" panose="020B0604020202020204" pitchFamily="34" charset="0"/>
              </a:rPr>
              <a:t>S’assurer que la donnée d’origine n’a pas été modifiée et que son auteur est authentifié. Si la signature n’est pas valide, alors il ne faut pas faire confiance au document.</a:t>
            </a:r>
          </a:p>
          <a:p>
            <a:pPr marL="0" indent="0">
              <a:buNone/>
            </a:pPr>
            <a:endParaRPr lang="fr-FR" sz="1200" dirty="0" smtClean="0">
              <a:latin typeface="Arial" panose="020B0604020202020204" pitchFamily="34" charset="0"/>
              <a:cs typeface="Arial" panose="020B0604020202020204" pitchFamily="34" charset="0"/>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773" y="2051380"/>
            <a:ext cx="1271818" cy="127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oupe 16"/>
          <p:cNvGrpSpPr/>
          <p:nvPr/>
        </p:nvGrpSpPr>
        <p:grpSpPr>
          <a:xfrm>
            <a:off x="7812360" y="2015361"/>
            <a:ext cx="1280808" cy="1413639"/>
            <a:chOff x="7812360" y="2015361"/>
            <a:chExt cx="1280808" cy="1413639"/>
          </a:xfrm>
        </p:grpSpPr>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360" y="2015361"/>
              <a:ext cx="1271818" cy="127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9" descr="scrol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3568" y="2819400"/>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e 19"/>
          <p:cNvGrpSpPr/>
          <p:nvPr/>
        </p:nvGrpSpPr>
        <p:grpSpPr>
          <a:xfrm>
            <a:off x="4155288" y="4294609"/>
            <a:ext cx="1280808" cy="1413639"/>
            <a:chOff x="7812360" y="2015361"/>
            <a:chExt cx="1280808" cy="1413639"/>
          </a:xfrm>
        </p:grpSpPr>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360" y="2015361"/>
              <a:ext cx="1271818" cy="127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9" descr="scrol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3568" y="2819400"/>
              <a:ext cx="609600" cy="609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158" descr="businessman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0077" y="5040027"/>
            <a:ext cx="417391" cy="417391"/>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p:cNvSpPr txBox="1"/>
          <p:nvPr/>
        </p:nvSpPr>
        <p:spPr>
          <a:xfrm>
            <a:off x="8521484" y="4305290"/>
            <a:ext cx="587020" cy="707886"/>
          </a:xfrm>
          <a:prstGeom prst="rect">
            <a:avLst/>
          </a:prstGeom>
          <a:noFill/>
        </p:spPr>
        <p:txBody>
          <a:bodyPr wrap="none" rtlCol="0">
            <a:spAutoFit/>
          </a:bodyPr>
          <a:lstStyle/>
          <a:p>
            <a:r>
              <a:rPr lang="fr-FR" sz="4000" dirty="0" smtClean="0">
                <a:solidFill>
                  <a:schemeClr val="tx2"/>
                </a:solidFill>
                <a:latin typeface="Arial" panose="020B0604020202020204" pitchFamily="34" charset="0"/>
                <a:cs typeface="Arial" panose="020B0604020202020204" pitchFamily="34" charset="0"/>
                <a:sym typeface="Wingdings"/>
              </a:rPr>
              <a:t></a:t>
            </a:r>
            <a:endParaRPr lang="fr-FR" sz="3200" dirty="0">
              <a:solidFill>
                <a:schemeClr val="tx2"/>
              </a:solidFill>
              <a:latin typeface="Arial" panose="020B0604020202020204" pitchFamily="34" charset="0"/>
              <a:cs typeface="Arial" panose="020B0604020202020204" pitchFamily="34" charset="0"/>
            </a:endParaRPr>
          </a:p>
        </p:txBody>
      </p:sp>
      <p:sp>
        <p:nvSpPr>
          <p:cNvPr id="25" name="ZoneTexte 24"/>
          <p:cNvSpPr txBox="1"/>
          <p:nvPr/>
        </p:nvSpPr>
        <p:spPr>
          <a:xfrm>
            <a:off x="8521484" y="4953362"/>
            <a:ext cx="587020" cy="707886"/>
          </a:xfrm>
          <a:prstGeom prst="rect">
            <a:avLst/>
          </a:prstGeom>
          <a:noFill/>
        </p:spPr>
        <p:txBody>
          <a:bodyPr wrap="none" rtlCol="0">
            <a:spAutoFit/>
          </a:bodyPr>
          <a:lstStyle/>
          <a:p>
            <a:r>
              <a:rPr lang="fr-FR" sz="4000" dirty="0" smtClean="0">
                <a:solidFill>
                  <a:schemeClr val="tx2"/>
                </a:solidFill>
                <a:latin typeface="Arial" panose="020B0604020202020204" pitchFamily="34" charset="0"/>
                <a:cs typeface="Arial" panose="020B0604020202020204" pitchFamily="34" charset="0"/>
                <a:sym typeface="Wingdings"/>
              </a:rPr>
              <a:t></a:t>
            </a:r>
            <a:endParaRPr lang="fr-FR" sz="3200" dirty="0">
              <a:solidFill>
                <a:schemeClr val="tx2"/>
              </a:solidFill>
              <a:latin typeface="Arial" panose="020B0604020202020204" pitchFamily="34" charset="0"/>
              <a:cs typeface="Arial" panose="020B0604020202020204" pitchFamily="34" charset="0"/>
            </a:endParaRPr>
          </a:p>
        </p:txBody>
      </p:sp>
      <p:pic>
        <p:nvPicPr>
          <p:cNvPr id="26" name="Picture 158" descr="businessman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7103" y="3006668"/>
            <a:ext cx="422332" cy="42233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9" descr="scrol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0077" y="4386847"/>
            <a:ext cx="577186" cy="5771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58" descr="businessman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9516" y="5304515"/>
            <a:ext cx="422332" cy="422332"/>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5436096" y="5307305"/>
            <a:ext cx="2558938" cy="60610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400" dirty="0" smtClean="0">
                <a:latin typeface="Arial" panose="020B0604020202020204" pitchFamily="34" charset="0"/>
                <a:cs typeface="Arial" panose="020B0604020202020204" pitchFamily="34" charset="0"/>
              </a:rPr>
              <a:t>Avec la clé publique, la signature et le message en entrée,</a:t>
            </a:r>
            <a:br>
              <a:rPr lang="fr-FR" sz="1400" dirty="0" smtClean="0">
                <a:latin typeface="Arial" panose="020B0604020202020204" pitchFamily="34" charset="0"/>
                <a:cs typeface="Arial" panose="020B0604020202020204" pitchFamily="34" charset="0"/>
              </a:rPr>
            </a:br>
            <a:r>
              <a:rPr lang="fr-FR" sz="1400" dirty="0" smtClean="0">
                <a:latin typeface="Arial" panose="020B0604020202020204" pitchFamily="34" charset="0"/>
                <a:cs typeface="Arial" panose="020B0604020202020204" pitchFamily="34" charset="0"/>
              </a:rPr>
              <a:t>on obtient un verdict</a:t>
            </a:r>
            <a:br>
              <a:rPr lang="fr-FR" sz="1400" dirty="0" smtClean="0">
                <a:latin typeface="Arial" panose="020B0604020202020204" pitchFamily="34" charset="0"/>
                <a:cs typeface="Arial" panose="020B0604020202020204" pitchFamily="34" charset="0"/>
              </a:rPr>
            </a:br>
            <a:r>
              <a:rPr lang="fr-FR" sz="1400" dirty="0" smtClean="0">
                <a:latin typeface="Arial" panose="020B0604020202020204" pitchFamily="34" charset="0"/>
                <a:cs typeface="Arial" panose="020B0604020202020204" pitchFamily="34" charset="0"/>
              </a:rPr>
              <a:t>OK/NOK en sortie</a:t>
            </a:r>
            <a:endParaRPr lang="fr-FR" sz="1100" dirty="0" smtClean="0">
              <a:latin typeface="Arial" panose="020B0604020202020204" pitchFamily="34" charset="0"/>
              <a:cs typeface="Arial" panose="020B0604020202020204" pitchFamily="34" charset="0"/>
            </a:endParaRPr>
          </a:p>
        </p:txBody>
      </p:sp>
      <p:pic>
        <p:nvPicPr>
          <p:cNvPr id="30" name="Picture 52" descr="BS00996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94099">
            <a:off x="6128439" y="2313712"/>
            <a:ext cx="522084" cy="319690"/>
          </a:xfrm>
          <a:prstGeom prst="rect">
            <a:avLst/>
          </a:prstGeom>
          <a:noFill/>
          <a:extLst>
            <a:ext uri="{909E8E84-426E-40DD-AFC4-6F175D3DCCD1}">
              <a14:hiddenFill xmlns:a14="http://schemas.microsoft.com/office/drawing/2010/main">
                <a:solidFill>
                  <a:srgbClr val="FFFFFF"/>
                </a:solidFill>
              </a14:hiddenFill>
            </a:ext>
          </a:extLst>
        </p:spPr>
      </p:pic>
      <p:sp>
        <p:nvSpPr>
          <p:cNvPr id="31" name="Espace réservé du contenu 2"/>
          <p:cNvSpPr txBox="1">
            <a:spLocks/>
          </p:cNvSpPr>
          <p:nvPr/>
        </p:nvSpPr>
        <p:spPr>
          <a:xfrm>
            <a:off x="5292079" y="3208580"/>
            <a:ext cx="2667997" cy="60610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400" dirty="0" smtClean="0">
                <a:latin typeface="Arial" panose="020B0604020202020204" pitchFamily="34" charset="0"/>
                <a:cs typeface="Arial" panose="020B0604020202020204" pitchFamily="34" charset="0"/>
              </a:rPr>
              <a:t>Avec une clé privée et un message en entrée, on obtient une signature en sortie</a:t>
            </a:r>
            <a:endParaRPr lang="fr-FR" sz="11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051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a. Vocabulaire </a:t>
            </a:r>
          </a:p>
        </p:txBody>
      </p:sp>
      <p:grpSp>
        <p:nvGrpSpPr>
          <p:cNvPr id="17" name="Groupe 16"/>
          <p:cNvGrpSpPr/>
          <p:nvPr/>
        </p:nvGrpSpPr>
        <p:grpSpPr>
          <a:xfrm>
            <a:off x="250663" y="1634505"/>
            <a:ext cx="8857841" cy="3471416"/>
            <a:chOff x="250663" y="1634505"/>
            <a:chExt cx="8857841" cy="3471416"/>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873" y="1965536"/>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965536"/>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19" descr="exec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370612" y="2165136"/>
              <a:ext cx="792163" cy="79216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avec flèche 9"/>
            <p:cNvCxnSpPr/>
            <p:nvPr/>
          </p:nvCxnSpPr>
          <p:spPr>
            <a:xfrm>
              <a:off x="5434583" y="2561217"/>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7236296" y="258284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251520" y="1916832"/>
              <a:ext cx="3960440" cy="12448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Décrypter</a:t>
              </a:r>
            </a:p>
            <a:p>
              <a:pPr marL="0" indent="0">
                <a:buNone/>
              </a:pPr>
              <a:r>
                <a:rPr lang="fr-FR" sz="1600" dirty="0" smtClean="0">
                  <a:latin typeface="Arial" panose="020B0604020202020204" pitchFamily="34" charset="0"/>
                  <a:cs typeface="Arial" panose="020B0604020202020204" pitchFamily="34" charset="0"/>
                </a:rPr>
                <a:t>Reconstituer la donnée d’origine en tentant de « casser » la donnée chiffrée ou l’algorithme cryptographique.</a:t>
              </a:r>
              <a:endParaRPr lang="fr-FR" sz="1200" dirty="0" smtClean="0">
                <a:latin typeface="Arial" panose="020B0604020202020204" pitchFamily="34" charset="0"/>
                <a:cs typeface="Arial" panose="020B0604020202020204" pitchFamily="34" charset="0"/>
              </a:endParaRPr>
            </a:p>
          </p:txBody>
        </p:sp>
        <p:pic>
          <p:nvPicPr>
            <p:cNvPr id="13" name="Picture 66" descr="hamm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9541" y="199392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6" descr="wrenc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3652" y="2561217"/>
              <a:ext cx="617537" cy="6175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9"/>
            <p:cNvPicPr>
              <a:picLocks noChangeAspect="1" noChangeArrowheads="1"/>
            </p:cNvPicPr>
            <p:nvPr/>
          </p:nvPicPr>
          <p:blipFill>
            <a:blip r:embed="rId7">
              <a:extLst>
                <a:ext uri="{28A0092B-C50C-407E-A947-70E740481C1C}">
                  <a14:useLocalDpi xmlns:a14="http://schemas.microsoft.com/office/drawing/2010/main" val="0"/>
                </a:ext>
              </a:extLst>
            </a:blip>
            <a:srcRect r="-534"/>
            <a:stretch>
              <a:fillRect/>
            </a:stretch>
          </p:blipFill>
          <p:spPr bwMode="auto">
            <a:xfrm>
              <a:off x="6934963" y="1634505"/>
              <a:ext cx="615950" cy="819150"/>
            </a:xfrm>
            <a:prstGeom prst="rect">
              <a:avLst/>
            </a:prstGeom>
            <a:noFill/>
            <a:ln>
              <a:noFill/>
            </a:ln>
            <a:effectLst/>
            <a:extLst>
              <a:ext uri="{909E8E84-426E-40DD-AFC4-6F175D3DCCD1}">
                <a14:hiddenFill xmlns:a14="http://schemas.microsoft.com/office/drawing/2010/main">
                  <a:blipFill dpi="0" rotWithShape="0">
                    <a:blip/>
                    <a:srcRect r="-534"/>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Espace réservé du contenu 2"/>
            <p:cNvSpPr txBox="1">
              <a:spLocks/>
            </p:cNvSpPr>
            <p:nvPr/>
          </p:nvSpPr>
          <p:spPr>
            <a:xfrm>
              <a:off x="250663" y="3861048"/>
              <a:ext cx="3960440" cy="12448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Crypter</a:t>
              </a:r>
            </a:p>
            <a:p>
              <a:pPr marL="0" indent="0">
                <a:buNone/>
              </a:pPr>
              <a:r>
                <a:rPr lang="fr-FR" sz="1600" dirty="0" smtClean="0">
                  <a:latin typeface="Arial" panose="020B0604020202020204" pitchFamily="34" charset="0"/>
                  <a:cs typeface="Arial" panose="020B0604020202020204" pitchFamily="34" charset="0"/>
                </a:rPr>
                <a:t>La notion de crypter n’existe pas. Il s’agit d’un abus de langage.</a:t>
              </a:r>
              <a:endParaRPr lang="fr-FR" sz="1200" dirty="0" smtClean="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37785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b. Un peu d’histoire : « Chiffrement de César »</a:t>
            </a:r>
            <a:endParaRPr lang="fr-FR" dirty="0"/>
          </a:p>
        </p:txBody>
      </p:sp>
      <p:sp>
        <p:nvSpPr>
          <p:cNvPr id="7" name="Espace réservé du contenu 2"/>
          <p:cNvSpPr>
            <a:spLocks noGrp="1"/>
          </p:cNvSpPr>
          <p:nvPr>
            <p:ph idx="1"/>
          </p:nvPr>
        </p:nvSpPr>
        <p:spPr>
          <a:xfrm>
            <a:off x="457200" y="1628800"/>
            <a:ext cx="8229600" cy="1152128"/>
          </a:xfrm>
        </p:spPr>
        <p:txBody>
          <a:bodyPr>
            <a:noAutofit/>
          </a:bodyPr>
          <a:lstStyle/>
          <a:p>
            <a:pPr marL="0" indent="0" algn="just">
              <a:buNone/>
            </a:pPr>
            <a:r>
              <a:rPr lang="fr-FR" sz="1800" dirty="0" smtClean="0"/>
              <a:t>Exemple d’algorithme cryptographiques historique. Les algorithmes sont maintenant basés sur des fonctions mathématiques.</a:t>
            </a:r>
            <a:endParaRPr lang="fr-FR" sz="1800" dirty="0"/>
          </a:p>
        </p:txBody>
      </p:sp>
      <p:sp>
        <p:nvSpPr>
          <p:cNvPr id="8" name="Espace réservé du contenu 2"/>
          <p:cNvSpPr txBox="1">
            <a:spLocks/>
          </p:cNvSpPr>
          <p:nvPr/>
        </p:nvSpPr>
        <p:spPr>
          <a:xfrm>
            <a:off x="251520" y="3840312"/>
            <a:ext cx="3960440" cy="12448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Chiffrement de César</a:t>
            </a:r>
          </a:p>
          <a:p>
            <a:pPr marL="0" indent="0">
              <a:buNone/>
            </a:pPr>
            <a:r>
              <a:rPr lang="fr-FR" sz="1600" dirty="0" smtClean="0">
                <a:latin typeface="Arial" panose="020B0604020202020204" pitchFamily="34" charset="0"/>
                <a:cs typeface="Arial" panose="020B0604020202020204" pitchFamily="34" charset="0"/>
              </a:rPr>
              <a:t>Méthode : il s’agit ici de « décaler » chaque caractère par un nombre déterminé.</a:t>
            </a:r>
            <a:endParaRPr lang="fr-FR" sz="1200" dirty="0" smtClean="0">
              <a:latin typeface="Arial" panose="020B0604020202020204" pitchFamily="34" charset="0"/>
              <a:cs typeface="Arial" panose="020B0604020202020204" pitchFamily="34" charset="0"/>
            </a:endParaRPr>
          </a:p>
        </p:txBody>
      </p:sp>
      <p:sp>
        <p:nvSpPr>
          <p:cNvPr id="9" name="Espace réservé du contenu 2"/>
          <p:cNvSpPr txBox="1">
            <a:spLocks/>
          </p:cNvSpPr>
          <p:nvPr/>
        </p:nvSpPr>
        <p:spPr>
          <a:xfrm>
            <a:off x="4447986" y="3356993"/>
            <a:ext cx="3960440" cy="12448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Exemple : </a:t>
            </a:r>
            <a:r>
              <a:rPr lang="fr-FR" sz="1600" dirty="0">
                <a:latin typeface="Arial" panose="020B0604020202020204" pitchFamily="34" charset="0"/>
                <a:cs typeface="Arial" panose="020B0604020202020204" pitchFamily="34" charset="0"/>
              </a:rPr>
              <a:t>clé = 3</a:t>
            </a:r>
            <a:endParaRPr lang="fr-FR" sz="1200" dirty="0">
              <a:latin typeface="Arial" panose="020B0604020202020204" pitchFamily="34" charset="0"/>
              <a:cs typeface="Arial" panose="020B0604020202020204" pitchFamily="34" charset="0"/>
            </a:endParaRPr>
          </a:p>
          <a:p>
            <a:pPr marL="0" indent="0">
              <a:buNone/>
            </a:pPr>
            <a:r>
              <a:rPr lang="fr-FR" sz="1600" dirty="0" smtClean="0">
                <a:latin typeface="Arial" panose="020B0604020202020204" pitchFamily="34" charset="0"/>
                <a:cs typeface="Arial" panose="020B0604020202020204" pitchFamily="34" charset="0"/>
              </a:rPr>
              <a:t>A  B  C  D  E  F  G  H  U  J  I  K   …</a:t>
            </a:r>
          </a:p>
          <a:p>
            <a:pPr marL="0" indent="0">
              <a:buNone/>
            </a:pPr>
            <a:endParaRPr lang="fr-FR" sz="1600" dirty="0">
              <a:latin typeface="Arial" panose="020B0604020202020204" pitchFamily="34" charset="0"/>
              <a:cs typeface="Arial" panose="020B0604020202020204" pitchFamily="34" charset="0"/>
            </a:endParaRPr>
          </a:p>
          <a:p>
            <a:pPr marL="0" indent="0">
              <a:buNone/>
            </a:pPr>
            <a:r>
              <a:rPr lang="fr-FR" sz="1600" dirty="0" smtClean="0">
                <a:latin typeface="Arial" panose="020B0604020202020204" pitchFamily="34" charset="0"/>
                <a:cs typeface="Arial" panose="020B0604020202020204" pitchFamily="34" charset="0"/>
              </a:rPr>
              <a:t>A  </a:t>
            </a:r>
            <a:r>
              <a:rPr lang="fr-FR" sz="1600" dirty="0">
                <a:latin typeface="Arial" panose="020B0604020202020204" pitchFamily="34" charset="0"/>
                <a:cs typeface="Arial" panose="020B0604020202020204" pitchFamily="34" charset="0"/>
              </a:rPr>
              <a:t>B  C  D  E  F  G  H  U  J  I  </a:t>
            </a:r>
            <a:r>
              <a:rPr lang="fr-FR" sz="1600" dirty="0" smtClean="0">
                <a:latin typeface="Arial" panose="020B0604020202020204" pitchFamily="34" charset="0"/>
                <a:cs typeface="Arial" panose="020B0604020202020204" pitchFamily="34" charset="0"/>
              </a:rPr>
              <a:t>K   …</a:t>
            </a:r>
            <a:endParaRPr lang="fr-FR" sz="1600" dirty="0">
              <a:latin typeface="Arial" panose="020B0604020202020204" pitchFamily="34" charset="0"/>
              <a:cs typeface="Arial" panose="020B0604020202020204" pitchFamily="34" charset="0"/>
            </a:endParaRPr>
          </a:p>
        </p:txBody>
      </p:sp>
      <p:cxnSp>
        <p:nvCxnSpPr>
          <p:cNvPr id="10" name="Connecteur droit avec flèche 9"/>
          <p:cNvCxnSpPr/>
          <p:nvPr/>
        </p:nvCxnSpPr>
        <p:spPr>
          <a:xfrm>
            <a:off x="4596383" y="3933057"/>
            <a:ext cx="756084"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4812407" y="3933057"/>
            <a:ext cx="756084"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5028431" y="3933057"/>
            <a:ext cx="767705"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5244455" y="3933057"/>
            <a:ext cx="767705"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4499992" y="4869161"/>
            <a:ext cx="3960440" cy="100811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Exercice :</a:t>
            </a:r>
          </a:p>
          <a:p>
            <a:pPr marL="266700" indent="0">
              <a:buNone/>
            </a:pPr>
            <a:r>
              <a:rPr lang="fr-FR" sz="1600" dirty="0" smtClean="0">
                <a:latin typeface="Arial" panose="020B0604020202020204" pitchFamily="34" charset="0"/>
                <a:cs typeface="Arial" panose="020B0604020202020204" pitchFamily="34" charset="0"/>
              </a:rPr>
              <a:t>Donnée chiffrée : FBEHUHGX</a:t>
            </a:r>
            <a:endParaRPr lang="fr-FR" sz="1600" dirty="0">
              <a:latin typeface="Arial" panose="020B0604020202020204" pitchFamily="34" charset="0"/>
              <a:cs typeface="Arial" panose="020B0604020202020204" pitchFamily="34" charset="0"/>
            </a:endParaRPr>
          </a:p>
          <a:p>
            <a:pPr marL="266700" indent="0">
              <a:buNone/>
            </a:pPr>
            <a:r>
              <a:rPr lang="fr-FR" sz="1600" dirty="0" smtClean="0">
                <a:latin typeface="Arial" panose="020B0604020202020204" pitchFamily="34" charset="0"/>
                <a:cs typeface="Arial" panose="020B0604020202020204" pitchFamily="34" charset="0"/>
              </a:rPr>
              <a:t>Quelle est la donnée en clair ?</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22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b. Un peu d’histoire : « Machine </a:t>
            </a:r>
            <a:r>
              <a:rPr lang="fr-FR" dirty="0" err="1" smtClean="0"/>
              <a:t>Enigma</a:t>
            </a:r>
            <a:r>
              <a:rPr lang="fr-FR" dirty="0" smtClean="0"/>
              <a:t> » </a:t>
            </a:r>
            <a:endParaRPr lang="fr-FR" dirty="0"/>
          </a:p>
        </p:txBody>
      </p:sp>
      <p:sp>
        <p:nvSpPr>
          <p:cNvPr id="7" name="Espace réservé du contenu 2"/>
          <p:cNvSpPr>
            <a:spLocks noGrp="1"/>
          </p:cNvSpPr>
          <p:nvPr>
            <p:ph idx="1"/>
          </p:nvPr>
        </p:nvSpPr>
        <p:spPr>
          <a:xfrm>
            <a:off x="487747" y="1518034"/>
            <a:ext cx="5452405" cy="4896544"/>
          </a:xfrm>
        </p:spPr>
        <p:txBody>
          <a:bodyPr>
            <a:noAutofit/>
          </a:bodyPr>
          <a:lstStyle/>
          <a:p>
            <a:pPr marL="0" indent="0" algn="just">
              <a:buNone/>
            </a:pPr>
            <a:r>
              <a:rPr lang="fr-FR" sz="1800" b="1" dirty="0" smtClean="0">
                <a:solidFill>
                  <a:srgbClr val="943634"/>
                </a:solidFill>
              </a:rPr>
              <a:t>Présentation des machines </a:t>
            </a:r>
            <a:r>
              <a:rPr lang="fr-FR" sz="1800" b="1" dirty="0" err="1" smtClean="0">
                <a:solidFill>
                  <a:srgbClr val="943634"/>
                </a:solidFill>
              </a:rPr>
              <a:t>Enigma</a:t>
            </a:r>
            <a:endParaRPr lang="fr-FR" sz="1800" b="1" dirty="0" smtClean="0">
              <a:solidFill>
                <a:srgbClr val="943634"/>
              </a:solidFill>
            </a:endParaRPr>
          </a:p>
          <a:p>
            <a:pPr marL="0" indent="0" algn="just">
              <a:buNone/>
            </a:pPr>
            <a:endParaRPr lang="fr-FR" sz="600" dirty="0" smtClean="0"/>
          </a:p>
          <a:p>
            <a:pPr algn="just"/>
            <a:r>
              <a:rPr lang="fr-FR" sz="1700" dirty="0" smtClean="0"/>
              <a:t>Machine initiale conçue au début du </a:t>
            </a:r>
            <a:r>
              <a:rPr lang="fr-FR" sz="1700" dirty="0" err="1" smtClean="0"/>
              <a:t>XX</a:t>
            </a:r>
            <a:r>
              <a:rPr lang="fr-FR" sz="1700" baseline="30000" dirty="0" err="1" smtClean="0"/>
              <a:t>è</a:t>
            </a:r>
            <a:r>
              <a:rPr lang="fr-FR" sz="1700" dirty="0" smtClean="0"/>
              <a:t> siècle. Elle a bénéficié de plusieurs évolutions et versions, et a été utilisée par les Allemands pendant la seconde guerre mondiale ;</a:t>
            </a:r>
          </a:p>
          <a:p>
            <a:pPr marL="0" indent="0" algn="just">
              <a:buNone/>
            </a:pPr>
            <a:endParaRPr lang="fr-FR" sz="800" dirty="0" smtClean="0"/>
          </a:p>
          <a:p>
            <a:pPr algn="just"/>
            <a:r>
              <a:rPr lang="fr-FR" sz="1700" dirty="0" smtClean="0"/>
              <a:t>Les </a:t>
            </a:r>
            <a:r>
              <a:rPr lang="fr-FR" sz="1700" dirty="0"/>
              <a:t>machines </a:t>
            </a:r>
            <a:r>
              <a:rPr lang="fr-FR" sz="1700" dirty="0" err="1"/>
              <a:t>Enigma</a:t>
            </a:r>
            <a:r>
              <a:rPr lang="fr-FR" sz="1700" dirty="0"/>
              <a:t> ressemblent à des machines à écrire, avec un </a:t>
            </a:r>
            <a:r>
              <a:rPr lang="fr-FR" sz="1700" dirty="0" smtClean="0"/>
              <a:t>clavier destiné à un opérateur, un tableau de sortie (panneau lumineux), plusieurs rotors</a:t>
            </a:r>
            <a:r>
              <a:rPr lang="fr-FR" sz="1700" dirty="0"/>
              <a:t>, un réflecteur et un tableau de </a:t>
            </a:r>
            <a:r>
              <a:rPr lang="fr-FR" sz="1700" dirty="0" smtClean="0"/>
              <a:t>connexion ;</a:t>
            </a:r>
            <a:endParaRPr lang="fr-FR" sz="1700" dirty="0"/>
          </a:p>
        </p:txBody>
      </p:sp>
      <p:pic>
        <p:nvPicPr>
          <p:cNvPr id="8" name="Picture 2" descr="http://museeradiomili.com/wp-content/uploads/2008/09/enigma_350x3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739" y="1412776"/>
            <a:ext cx="3016293" cy="3240360"/>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p:cNvSpPr txBox="1">
            <a:spLocks/>
          </p:cNvSpPr>
          <p:nvPr/>
        </p:nvSpPr>
        <p:spPr>
          <a:xfrm>
            <a:off x="514157" y="4611608"/>
            <a:ext cx="8378323"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fr-FR" sz="1700" dirty="0" smtClean="0">
                <a:latin typeface="Arial" panose="020B0604020202020204" pitchFamily="34" charset="0"/>
                <a:cs typeface="Arial" panose="020B0604020202020204" pitchFamily="34" charset="0"/>
              </a:rPr>
              <a:t>La méthode de chiffrement est basée sur de la substitution :</a:t>
            </a:r>
          </a:p>
          <a:p>
            <a:pPr lvl="1" algn="just"/>
            <a:r>
              <a:rPr lang="fr-FR" sz="1500" dirty="0" smtClean="0">
                <a:latin typeface="Arial" panose="020B0604020202020204" pitchFamily="34" charset="0"/>
                <a:cs typeface="Arial" panose="020B0604020202020204" pitchFamily="34" charset="0"/>
              </a:rPr>
              <a:t>L’opérateur tape le message en clair. Chaque lettre du message en clair est remplacée par une autre lettre dans le message chiffré (les lettres chiffrées s’allument sur le tableau de sortie au fur et à mesure de la frappe en clair de l’opérateur) ;</a:t>
            </a:r>
          </a:p>
          <a:p>
            <a:pPr lvl="1" algn="just"/>
            <a:r>
              <a:rPr lang="fr-FR" sz="1500" dirty="0" smtClean="0">
                <a:latin typeface="Arial" panose="020B0604020202020204" pitchFamily="34" charset="0"/>
                <a:cs typeface="Arial" panose="020B0604020202020204" pitchFamily="34" charset="0"/>
              </a:rPr>
              <a:t>L’utilisation des rotors a pour conséquence qu’une lettre en clair sera être substituée par des lettres différentes tout au long du message chiffré.</a:t>
            </a:r>
          </a:p>
          <a:p>
            <a:pPr lvl="1" algn="just"/>
            <a:endParaRPr lang="fr-FR" sz="1600" dirty="0" smtClean="0">
              <a:latin typeface="Arial" panose="020B0604020202020204" pitchFamily="34" charset="0"/>
              <a:cs typeface="Arial" panose="020B0604020202020204" pitchFamily="34" charset="0"/>
            </a:endParaRPr>
          </a:p>
          <a:p>
            <a:pPr lvl="1" algn="just"/>
            <a:endParaRPr lang="fr-FR" sz="1600" dirty="0" smtClean="0">
              <a:latin typeface="Arial" panose="020B0604020202020204" pitchFamily="34" charset="0"/>
              <a:cs typeface="Arial" panose="020B0604020202020204" pitchFamily="34" charset="0"/>
            </a:endParaRPr>
          </a:p>
          <a:p>
            <a:pPr algn="just"/>
            <a:endParaRPr lang="fr-FR" sz="2000" dirty="0" smtClean="0">
              <a:latin typeface="Arial" panose="020B0604020202020204" pitchFamily="34" charset="0"/>
              <a:cs typeface="Arial" panose="020B0604020202020204" pitchFamily="34" charset="0"/>
            </a:endParaRPr>
          </a:p>
        </p:txBody>
      </p:sp>
      <p:sp>
        <p:nvSpPr>
          <p:cNvPr id="10" name="Espace réservé du contenu 2"/>
          <p:cNvSpPr txBox="1">
            <a:spLocks/>
          </p:cNvSpPr>
          <p:nvPr/>
        </p:nvSpPr>
        <p:spPr>
          <a:xfrm>
            <a:off x="2555777" y="6267792"/>
            <a:ext cx="5065962"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fr-FR" sz="1200" dirty="0">
                <a:latin typeface="Arial" panose="020B0604020202020204" pitchFamily="34" charset="0"/>
                <a:cs typeface="Arial" panose="020B0604020202020204" pitchFamily="34" charset="0"/>
              </a:rPr>
              <a:t>source </a:t>
            </a:r>
            <a:r>
              <a:rPr lang="fr-FR" sz="1200" dirty="0" smtClean="0">
                <a:latin typeface="Arial" panose="020B0604020202020204" pitchFamily="34" charset="0"/>
                <a:cs typeface="Arial" panose="020B0604020202020204" pitchFamily="34" charset="0"/>
              </a:rPr>
              <a:t>image : </a:t>
            </a:r>
            <a:r>
              <a:rPr lang="fr-FR" sz="1200" dirty="0">
                <a:latin typeface="Arial" panose="020B0604020202020204" pitchFamily="34" charset="0"/>
                <a:cs typeface="Arial" panose="020B0604020202020204" pitchFamily="34" charset="0"/>
              </a:rPr>
              <a:t>http://museeradiomili.com/cryptographie/</a:t>
            </a:r>
            <a:endParaRPr lang="fr-FR" sz="1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3445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marL="0" indent="0" algn="just">
              <a:buNone/>
            </a:pPr>
            <a:r>
              <a:rPr lang="fr-FR" sz="1800" b="1" dirty="0">
                <a:solidFill>
                  <a:srgbClr val="943634"/>
                </a:solidFill>
              </a:rPr>
              <a:t>Les fonctions d’une machine </a:t>
            </a:r>
            <a:r>
              <a:rPr lang="fr-FR" sz="1800" b="1" dirty="0" err="1">
                <a:solidFill>
                  <a:srgbClr val="943634"/>
                </a:solidFill>
              </a:rPr>
              <a:t>Enigma</a:t>
            </a:r>
            <a:r>
              <a:rPr lang="fr-FR" sz="1800" b="1" dirty="0">
                <a:solidFill>
                  <a:srgbClr val="943634"/>
                </a:solidFill>
              </a:rPr>
              <a:t>	</a:t>
            </a:r>
          </a:p>
          <a:p>
            <a:pPr marL="0" indent="0" algn="just">
              <a:buNone/>
            </a:pPr>
            <a:endParaRPr lang="fr-FR" sz="1400" dirty="0"/>
          </a:p>
          <a:p>
            <a:pPr algn="just"/>
            <a:r>
              <a:rPr lang="fr-FR" sz="1800" dirty="0"/>
              <a:t>Tableau de connexion</a:t>
            </a:r>
          </a:p>
          <a:p>
            <a:pPr lvl="1" algn="just"/>
            <a:r>
              <a:rPr lang="fr-FR" sz="1600" dirty="0"/>
              <a:t>Se situe avant l’entrée sur le </a:t>
            </a:r>
            <a:r>
              <a:rPr lang="fr-FR" sz="1600" dirty="0" smtClean="0"/>
              <a:t>brouilleur ;</a:t>
            </a:r>
            <a:endParaRPr lang="fr-FR" sz="1600" dirty="0"/>
          </a:p>
          <a:p>
            <a:pPr lvl="1" algn="just"/>
            <a:r>
              <a:rPr lang="fr-FR" sz="1600" dirty="0"/>
              <a:t>Effectue des permutations simples.</a:t>
            </a:r>
          </a:p>
          <a:p>
            <a:pPr marL="0" indent="0" algn="just">
              <a:buNone/>
            </a:pPr>
            <a:endParaRPr lang="fr-FR" sz="1400" dirty="0"/>
          </a:p>
          <a:p>
            <a:pPr algn="just"/>
            <a:r>
              <a:rPr lang="fr-FR" sz="1800" dirty="0"/>
              <a:t>De 3 à 6 rotors (selon le modèle)</a:t>
            </a:r>
          </a:p>
          <a:p>
            <a:pPr lvl="1" algn="just"/>
            <a:r>
              <a:rPr lang="fr-FR" sz="1600" dirty="0"/>
              <a:t>Permutations aléatoires des lettres de </a:t>
            </a:r>
            <a:r>
              <a:rPr lang="fr-FR" sz="1600" dirty="0" smtClean="0"/>
              <a:t>l’alphabet ;</a:t>
            </a:r>
            <a:endParaRPr lang="fr-FR" sz="1600" dirty="0"/>
          </a:p>
          <a:p>
            <a:pPr lvl="1" algn="just"/>
            <a:r>
              <a:rPr lang="fr-FR" sz="1600" dirty="0"/>
              <a:t>Le rotor tourne à chaque lettre </a:t>
            </a:r>
            <a:r>
              <a:rPr lang="fr-FR" sz="1600" dirty="0" smtClean="0"/>
              <a:t>tapée ;</a:t>
            </a:r>
            <a:endParaRPr lang="fr-FR" sz="1600" dirty="0"/>
          </a:p>
          <a:p>
            <a:pPr lvl="1" algn="just"/>
            <a:r>
              <a:rPr lang="fr-FR" sz="1600" dirty="0"/>
              <a:t>Lorsque le premier rotor a fait un tour (26 positions), le second rotor tourne d’un cran, et ainsi de suite.</a:t>
            </a:r>
          </a:p>
          <a:p>
            <a:pPr marL="0" indent="0" algn="just">
              <a:buNone/>
            </a:pPr>
            <a:endParaRPr lang="fr-FR" sz="1400" dirty="0"/>
          </a:p>
          <a:p>
            <a:pPr algn="just"/>
            <a:r>
              <a:rPr lang="fr-FR" sz="1800" dirty="0"/>
              <a:t>Le réflecteur</a:t>
            </a:r>
          </a:p>
          <a:p>
            <a:pPr lvl="1"/>
            <a:r>
              <a:rPr lang="fr-FR" sz="1600" dirty="0"/>
              <a:t>Dernière </a:t>
            </a:r>
            <a:r>
              <a:rPr lang="fr-FR" sz="1600" dirty="0" smtClean="0"/>
              <a:t>permutation </a:t>
            </a:r>
            <a:r>
              <a:rPr lang="fr-FR" sz="1600" dirty="0"/>
              <a:t>2 à 2 des lettres avant de les faire</a:t>
            </a:r>
            <a:br>
              <a:rPr lang="fr-FR" sz="1600" dirty="0"/>
            </a:br>
            <a:r>
              <a:rPr lang="fr-FR" sz="1600" dirty="0" smtClean="0"/>
              <a:t>retraverser </a:t>
            </a:r>
            <a:r>
              <a:rPr lang="fr-FR" sz="1600" dirty="0"/>
              <a:t>les retors et le tableau de connexion.</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b. Un peu d’histoire : « Machine </a:t>
            </a:r>
            <a:r>
              <a:rPr lang="fr-FR" dirty="0" err="1" smtClean="0"/>
              <a:t>Enigma</a:t>
            </a:r>
            <a:r>
              <a:rPr lang="fr-FR" dirty="0" smtClean="0"/>
              <a:t> » </a:t>
            </a:r>
            <a:endParaRPr lang="fr-FR" dirty="0"/>
          </a:p>
        </p:txBody>
      </p:sp>
      <p:pic>
        <p:nvPicPr>
          <p:cNvPr id="16" name="Picture 4" descr="réflec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898" y="4968552"/>
            <a:ext cx="1243454" cy="13407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tableau des connex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544959"/>
            <a:ext cx="219075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rot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8355" y="2852936"/>
            <a:ext cx="1626008" cy="1484617"/>
          </a:xfrm>
          <a:prstGeom prst="rect">
            <a:avLst/>
          </a:prstGeom>
          <a:noFill/>
          <a:extLst>
            <a:ext uri="{909E8E84-426E-40DD-AFC4-6F175D3DCCD1}">
              <a14:hiddenFill xmlns:a14="http://schemas.microsoft.com/office/drawing/2010/main">
                <a:solidFill>
                  <a:srgbClr val="FFFFFF"/>
                </a:solidFill>
              </a14:hiddenFill>
            </a:ext>
          </a:extLst>
        </p:spPr>
      </p:pic>
      <p:sp>
        <p:nvSpPr>
          <p:cNvPr id="19" name="Espace réservé du contenu 2"/>
          <p:cNvSpPr txBox="1">
            <a:spLocks/>
          </p:cNvSpPr>
          <p:nvPr/>
        </p:nvSpPr>
        <p:spPr>
          <a:xfrm>
            <a:off x="2843808" y="6309320"/>
            <a:ext cx="6080555"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200" dirty="0">
                <a:latin typeface="Arial" panose="020B0604020202020204" pitchFamily="34" charset="0"/>
                <a:cs typeface="Arial" panose="020B0604020202020204" pitchFamily="34" charset="0"/>
              </a:rPr>
              <a:t>source </a:t>
            </a:r>
            <a:r>
              <a:rPr lang="fr-FR" sz="1200" dirty="0" smtClean="0">
                <a:latin typeface="Arial" panose="020B0604020202020204" pitchFamily="34" charset="0"/>
                <a:cs typeface="Arial" panose="020B0604020202020204" pitchFamily="34" charset="0"/>
              </a:rPr>
              <a:t>images : </a:t>
            </a:r>
            <a:r>
              <a:rPr lang="fr-FR" sz="1200" dirty="0">
                <a:latin typeface="Arial" panose="020B0604020202020204" pitchFamily="34" charset="0"/>
                <a:cs typeface="Arial" panose="020B0604020202020204" pitchFamily="34" charset="0"/>
              </a:rPr>
              <a:t>https://interstices.info/jcms/jalios_5127/accueil</a:t>
            </a:r>
            <a:endParaRPr lang="fr-FR" sz="1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5182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2203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 Un peu </a:t>
            </a:r>
            <a:r>
              <a:rPr lang="fr-FR" dirty="0" smtClean="0"/>
              <a:t>d’histoire : </a:t>
            </a:r>
            <a:r>
              <a:rPr lang="fr-FR" dirty="0"/>
              <a:t>« Machine </a:t>
            </a:r>
            <a:r>
              <a:rPr lang="fr-FR" dirty="0" err="1"/>
              <a:t>Enigma</a:t>
            </a:r>
            <a:r>
              <a:rPr lang="fr-FR" dirty="0"/>
              <a:t> » </a:t>
            </a:r>
          </a:p>
        </p:txBody>
      </p:sp>
      <p:sp>
        <p:nvSpPr>
          <p:cNvPr id="7" name="Cylindre 6"/>
          <p:cNvSpPr/>
          <p:nvPr/>
        </p:nvSpPr>
        <p:spPr>
          <a:xfrm>
            <a:off x="1043608" y="1916832"/>
            <a:ext cx="792088"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p:cNvCxnSpPr/>
          <p:nvPr/>
        </p:nvCxnSpPr>
        <p:spPr>
          <a:xfrm flipV="1">
            <a:off x="1439652" y="1628800"/>
            <a:ext cx="0" cy="24482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705836" y="2060848"/>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10" name="Cylindre 9"/>
          <p:cNvSpPr/>
          <p:nvPr/>
        </p:nvSpPr>
        <p:spPr>
          <a:xfrm>
            <a:off x="2483768" y="1905397"/>
            <a:ext cx="576064"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10"/>
          <p:cNvCxnSpPr/>
          <p:nvPr/>
        </p:nvCxnSpPr>
        <p:spPr>
          <a:xfrm flipV="1">
            <a:off x="2771800" y="1617365"/>
            <a:ext cx="0" cy="24482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2929972" y="2049413"/>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13" name="ZoneTexte 12"/>
          <p:cNvSpPr txBox="1"/>
          <p:nvPr/>
        </p:nvSpPr>
        <p:spPr>
          <a:xfrm>
            <a:off x="2411760" y="2052836"/>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14" name="Cylindre 13"/>
          <p:cNvSpPr/>
          <p:nvPr/>
        </p:nvSpPr>
        <p:spPr>
          <a:xfrm>
            <a:off x="3621038" y="1916832"/>
            <a:ext cx="576064"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p:cNvCxnSpPr/>
          <p:nvPr/>
        </p:nvCxnSpPr>
        <p:spPr>
          <a:xfrm flipV="1">
            <a:off x="3909070" y="1628800"/>
            <a:ext cx="0" cy="24482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067242" y="2060848"/>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17" name="ZoneTexte 16"/>
          <p:cNvSpPr txBox="1"/>
          <p:nvPr/>
        </p:nvSpPr>
        <p:spPr>
          <a:xfrm>
            <a:off x="3549030" y="2064271"/>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18" name="Cylindre 17"/>
          <p:cNvSpPr/>
          <p:nvPr/>
        </p:nvSpPr>
        <p:spPr>
          <a:xfrm>
            <a:off x="4716016" y="1916832"/>
            <a:ext cx="576064"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V="1">
            <a:off x="5004048" y="1628800"/>
            <a:ext cx="0" cy="24482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5162220" y="2060848"/>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21" name="ZoneTexte 20"/>
          <p:cNvSpPr txBox="1"/>
          <p:nvPr/>
        </p:nvSpPr>
        <p:spPr>
          <a:xfrm>
            <a:off x="4644008" y="2064271"/>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22" name="Cylindre 21"/>
          <p:cNvSpPr/>
          <p:nvPr/>
        </p:nvSpPr>
        <p:spPr>
          <a:xfrm>
            <a:off x="5724128" y="1916832"/>
            <a:ext cx="288032"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22"/>
          <p:cNvCxnSpPr/>
          <p:nvPr/>
        </p:nvCxnSpPr>
        <p:spPr>
          <a:xfrm flipV="1">
            <a:off x="5883002" y="1628800"/>
            <a:ext cx="0" cy="24482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5763684" y="2060848"/>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25" name="Rectangle 24"/>
          <p:cNvSpPr/>
          <p:nvPr/>
        </p:nvSpPr>
        <p:spPr>
          <a:xfrm>
            <a:off x="2268950" y="4437112"/>
            <a:ext cx="5732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2338943" y="4436244"/>
            <a:ext cx="5662127"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Z P H N M S W C I Y T Q E D O B L R F K U V G X J A</a:t>
            </a:r>
            <a:endParaRPr lang="fr-FR" sz="1400" dirty="0">
              <a:latin typeface="Courier New" panose="02070309020205020404" pitchFamily="49" charset="0"/>
              <a:cs typeface="Courier New" panose="02070309020205020404" pitchFamily="49" charset="0"/>
            </a:endParaRPr>
          </a:p>
        </p:txBody>
      </p:sp>
      <p:sp>
        <p:nvSpPr>
          <p:cNvPr id="27" name="ZoneTexte 26"/>
          <p:cNvSpPr txBox="1"/>
          <p:nvPr/>
        </p:nvSpPr>
        <p:spPr>
          <a:xfrm>
            <a:off x="2340958" y="4754116"/>
            <a:ext cx="5662127"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A B C D E F G H I J K L M N O P Q R S T U V W X Y Z</a:t>
            </a:r>
            <a:endParaRPr lang="fr-FR" sz="1400" dirty="0">
              <a:latin typeface="Courier New" panose="02070309020205020404" pitchFamily="49" charset="0"/>
              <a:cs typeface="Courier New" panose="02070309020205020404" pitchFamily="49" charset="0"/>
            </a:endParaRPr>
          </a:p>
        </p:txBody>
      </p:sp>
      <p:sp>
        <p:nvSpPr>
          <p:cNvPr id="28" name="Rectangle à coins arrondis 27"/>
          <p:cNvSpPr/>
          <p:nvPr/>
        </p:nvSpPr>
        <p:spPr>
          <a:xfrm>
            <a:off x="2051720" y="5517232"/>
            <a:ext cx="2947814"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p:cNvSpPr txBox="1"/>
          <p:nvPr/>
        </p:nvSpPr>
        <p:spPr>
          <a:xfrm>
            <a:off x="2105497" y="5536282"/>
            <a:ext cx="2869696"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Q  W  E  R  T  Z  U  I  O</a:t>
            </a:r>
            <a:endParaRPr lang="fr-FR" sz="1400" dirty="0">
              <a:latin typeface="Courier New" panose="02070309020205020404" pitchFamily="49" charset="0"/>
              <a:cs typeface="Courier New" panose="02070309020205020404" pitchFamily="49" charset="0"/>
            </a:endParaRPr>
          </a:p>
        </p:txBody>
      </p:sp>
      <p:sp>
        <p:nvSpPr>
          <p:cNvPr id="30" name="ZoneTexte 29"/>
          <p:cNvSpPr txBox="1"/>
          <p:nvPr/>
        </p:nvSpPr>
        <p:spPr>
          <a:xfrm>
            <a:off x="2292887" y="5759387"/>
            <a:ext cx="2547492"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A  D  S  F  G  H  J  K</a:t>
            </a:r>
            <a:endParaRPr lang="fr-FR" sz="1400" dirty="0">
              <a:latin typeface="Courier New" panose="02070309020205020404" pitchFamily="49" charset="0"/>
              <a:cs typeface="Courier New" panose="02070309020205020404" pitchFamily="49" charset="0"/>
            </a:endParaRPr>
          </a:p>
        </p:txBody>
      </p:sp>
      <p:sp>
        <p:nvSpPr>
          <p:cNvPr id="31" name="ZoneTexte 30"/>
          <p:cNvSpPr txBox="1"/>
          <p:nvPr/>
        </p:nvSpPr>
        <p:spPr>
          <a:xfrm>
            <a:off x="2134072" y="6001543"/>
            <a:ext cx="2869696"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P  Y  X  C  V  B  N  M  L</a:t>
            </a:r>
            <a:endParaRPr lang="fr-FR" sz="1400" dirty="0">
              <a:latin typeface="Courier New" panose="02070309020205020404" pitchFamily="49" charset="0"/>
              <a:cs typeface="Courier New" panose="02070309020205020404" pitchFamily="49" charset="0"/>
            </a:endParaRPr>
          </a:p>
        </p:txBody>
      </p:sp>
      <p:sp>
        <p:nvSpPr>
          <p:cNvPr id="32" name="Rectangle 31"/>
          <p:cNvSpPr/>
          <p:nvPr/>
        </p:nvSpPr>
        <p:spPr>
          <a:xfrm>
            <a:off x="4726360" y="5601775"/>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4409750" y="5598766"/>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p:nvSpPr>
        <p:spPr>
          <a:xfrm>
            <a:off x="4087814" y="5597012"/>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3771204" y="5594003"/>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3454031" y="5597012"/>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3137421" y="5594003"/>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815485" y="5592249"/>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2489349" y="5589240"/>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2182265" y="5589240"/>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4754938" y="6076690"/>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4438328" y="6073681"/>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4116392" y="6071927"/>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3799782" y="6068918"/>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p:cNvSpPr/>
          <p:nvPr/>
        </p:nvSpPr>
        <p:spPr>
          <a:xfrm>
            <a:off x="3482609" y="6071927"/>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p:cNvSpPr/>
          <p:nvPr/>
        </p:nvSpPr>
        <p:spPr>
          <a:xfrm>
            <a:off x="3165999" y="6068918"/>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2844063" y="6067164"/>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2517927" y="6064155"/>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2210843" y="6064155"/>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p:cNvSpPr/>
          <p:nvPr/>
        </p:nvSpPr>
        <p:spPr>
          <a:xfrm>
            <a:off x="4591870" y="5829079"/>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p:cNvSpPr/>
          <p:nvPr/>
        </p:nvSpPr>
        <p:spPr>
          <a:xfrm>
            <a:off x="4269934" y="5827325"/>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3953324" y="5824316"/>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p:cNvSpPr/>
          <p:nvPr/>
        </p:nvSpPr>
        <p:spPr>
          <a:xfrm>
            <a:off x="3636151" y="5827325"/>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p:cNvSpPr/>
          <p:nvPr/>
        </p:nvSpPr>
        <p:spPr>
          <a:xfrm>
            <a:off x="3319541" y="5824316"/>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54"/>
          <p:cNvSpPr/>
          <p:nvPr/>
        </p:nvSpPr>
        <p:spPr>
          <a:xfrm>
            <a:off x="2997605" y="5822562"/>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55"/>
          <p:cNvSpPr/>
          <p:nvPr/>
        </p:nvSpPr>
        <p:spPr>
          <a:xfrm>
            <a:off x="2671469" y="5819553"/>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Rectangle 56"/>
          <p:cNvSpPr/>
          <p:nvPr/>
        </p:nvSpPr>
        <p:spPr>
          <a:xfrm>
            <a:off x="2364385" y="5819553"/>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à coins arrondis 57"/>
          <p:cNvSpPr/>
          <p:nvPr/>
        </p:nvSpPr>
        <p:spPr>
          <a:xfrm>
            <a:off x="5158408" y="5517232"/>
            <a:ext cx="2947814" cy="79208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ZoneTexte 58"/>
          <p:cNvSpPr txBox="1"/>
          <p:nvPr/>
        </p:nvSpPr>
        <p:spPr>
          <a:xfrm>
            <a:off x="5212185" y="5536282"/>
            <a:ext cx="2869696"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Q  W  E  R  T  Z  U  I  O</a:t>
            </a:r>
            <a:endParaRPr lang="fr-FR" sz="1400" dirty="0">
              <a:latin typeface="Courier New" panose="02070309020205020404" pitchFamily="49" charset="0"/>
              <a:cs typeface="Courier New" panose="02070309020205020404" pitchFamily="49" charset="0"/>
            </a:endParaRPr>
          </a:p>
        </p:txBody>
      </p:sp>
      <p:sp>
        <p:nvSpPr>
          <p:cNvPr id="60" name="ZoneTexte 59"/>
          <p:cNvSpPr txBox="1"/>
          <p:nvPr/>
        </p:nvSpPr>
        <p:spPr>
          <a:xfrm>
            <a:off x="5240760" y="6001543"/>
            <a:ext cx="2869696"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P  Y  X  C  V  B  N  M  L</a:t>
            </a:r>
            <a:endParaRPr lang="fr-FR" sz="1400" dirty="0">
              <a:latin typeface="Courier New" panose="02070309020205020404" pitchFamily="49" charset="0"/>
              <a:cs typeface="Courier New" panose="02070309020205020404" pitchFamily="49" charset="0"/>
            </a:endParaRPr>
          </a:p>
        </p:txBody>
      </p:sp>
      <p:pic>
        <p:nvPicPr>
          <p:cNvPr id="61" name="Picture 115" descr="ktip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9794" y="5743541"/>
            <a:ext cx="361323" cy="361322"/>
          </a:xfrm>
          <a:prstGeom prst="rect">
            <a:avLst/>
          </a:prstGeom>
          <a:noFill/>
          <a:extLst>
            <a:ext uri="{909E8E84-426E-40DD-AFC4-6F175D3DCCD1}">
              <a14:hiddenFill xmlns:a14="http://schemas.microsoft.com/office/drawing/2010/main">
                <a:solidFill>
                  <a:srgbClr val="FFFFFF"/>
                </a:solidFill>
              </a14:hiddenFill>
            </a:ext>
          </a:extLst>
        </p:spPr>
      </p:pic>
      <p:sp>
        <p:nvSpPr>
          <p:cNvPr id="62" name="Espace réservé du contenu 2"/>
          <p:cNvSpPr txBox="1">
            <a:spLocks/>
          </p:cNvSpPr>
          <p:nvPr/>
        </p:nvSpPr>
        <p:spPr>
          <a:xfrm>
            <a:off x="782608" y="1412776"/>
            <a:ext cx="1322070"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Réflecteur</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3" name="Espace réservé du contenu 2"/>
          <p:cNvSpPr txBox="1">
            <a:spLocks/>
          </p:cNvSpPr>
          <p:nvPr/>
        </p:nvSpPr>
        <p:spPr>
          <a:xfrm>
            <a:off x="2329663" y="1412776"/>
            <a:ext cx="883711"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Rotor 1</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4" name="Espace réservé du contenu 2"/>
          <p:cNvSpPr txBox="1">
            <a:spLocks/>
          </p:cNvSpPr>
          <p:nvPr/>
        </p:nvSpPr>
        <p:spPr>
          <a:xfrm>
            <a:off x="3448450" y="1412776"/>
            <a:ext cx="922911"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Rotor 2</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5" name="Espace réservé du contenu 2"/>
          <p:cNvSpPr txBox="1">
            <a:spLocks/>
          </p:cNvSpPr>
          <p:nvPr/>
        </p:nvSpPr>
        <p:spPr>
          <a:xfrm>
            <a:off x="4572000" y="1412776"/>
            <a:ext cx="873622"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Rotor 3</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6" name="Espace réservé du contenu 2"/>
          <p:cNvSpPr txBox="1">
            <a:spLocks/>
          </p:cNvSpPr>
          <p:nvPr/>
        </p:nvSpPr>
        <p:spPr>
          <a:xfrm>
            <a:off x="5220072" y="1412776"/>
            <a:ext cx="1309233"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Tambour E/S</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7" name="Espace réservé du contenu 2"/>
          <p:cNvSpPr txBox="1">
            <a:spLocks/>
          </p:cNvSpPr>
          <p:nvPr/>
        </p:nvSpPr>
        <p:spPr>
          <a:xfrm>
            <a:off x="8049167" y="4507024"/>
            <a:ext cx="987329" cy="5400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Tableau de connexion</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8" name="Espace réservé du contenu 2"/>
          <p:cNvSpPr txBox="1">
            <a:spLocks/>
          </p:cNvSpPr>
          <p:nvPr/>
        </p:nvSpPr>
        <p:spPr>
          <a:xfrm>
            <a:off x="3080615" y="6267792"/>
            <a:ext cx="987329" cy="3646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Clavier</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9" name="Espace réservé du contenu 2"/>
          <p:cNvSpPr txBox="1">
            <a:spLocks/>
          </p:cNvSpPr>
          <p:nvPr/>
        </p:nvSpPr>
        <p:spPr>
          <a:xfrm>
            <a:off x="5940152" y="6267792"/>
            <a:ext cx="1474127" cy="3646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Tableau de sortie</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cxnSp>
        <p:nvCxnSpPr>
          <p:cNvPr id="70" name="Connecteur droit 69"/>
          <p:cNvCxnSpPr/>
          <p:nvPr/>
        </p:nvCxnSpPr>
        <p:spPr>
          <a:xfrm flipV="1">
            <a:off x="3526039" y="5130634"/>
            <a:ext cx="2990177" cy="2331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flipV="1">
            <a:off x="6516216" y="4659670"/>
            <a:ext cx="0" cy="13748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Connecteur droit 71"/>
          <p:cNvCxnSpPr/>
          <p:nvPr/>
        </p:nvCxnSpPr>
        <p:spPr>
          <a:xfrm flipV="1">
            <a:off x="6515144" y="2790800"/>
            <a:ext cx="1072" cy="171622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a:off x="5185443" y="2790800"/>
            <a:ext cx="1330773" cy="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V="1">
            <a:off x="4840379" y="2790802"/>
            <a:ext cx="349100" cy="85422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a:off x="4067242" y="3635151"/>
            <a:ext cx="778281" cy="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necteur droit 75"/>
          <p:cNvCxnSpPr/>
          <p:nvPr/>
        </p:nvCxnSpPr>
        <p:spPr>
          <a:xfrm>
            <a:off x="3708159" y="3428305"/>
            <a:ext cx="365839" cy="206846"/>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flipH="1" flipV="1">
            <a:off x="2955934" y="3428305"/>
            <a:ext cx="752225" cy="695"/>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a:off x="2621730" y="2895797"/>
            <a:ext cx="338240" cy="53320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1689662" y="2895797"/>
            <a:ext cx="938824"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flipH="1" flipV="1">
            <a:off x="1705836" y="2411015"/>
            <a:ext cx="1" cy="49621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flipH="1">
            <a:off x="1705838" y="2415904"/>
            <a:ext cx="9199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flipH="1" flipV="1">
            <a:off x="2621730" y="2415902"/>
            <a:ext cx="338240" cy="2432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necteur droit 82"/>
          <p:cNvCxnSpPr/>
          <p:nvPr/>
        </p:nvCxnSpPr>
        <p:spPr>
          <a:xfrm flipH="1" flipV="1">
            <a:off x="2955934" y="2656309"/>
            <a:ext cx="752226" cy="28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flipH="1" flipV="1">
            <a:off x="3708159" y="2659124"/>
            <a:ext cx="365839" cy="615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4069962" y="3274416"/>
            <a:ext cx="7569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necteur droit 85"/>
          <p:cNvCxnSpPr/>
          <p:nvPr/>
        </p:nvCxnSpPr>
        <p:spPr>
          <a:xfrm flipH="1" flipV="1">
            <a:off x="4826946" y="3274416"/>
            <a:ext cx="362534" cy="1256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flipH="1">
            <a:off x="5189480" y="3400077"/>
            <a:ext cx="98682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Connecteur droit 87"/>
          <p:cNvCxnSpPr/>
          <p:nvPr/>
        </p:nvCxnSpPr>
        <p:spPr>
          <a:xfrm flipV="1">
            <a:off x="6176302" y="3400078"/>
            <a:ext cx="0" cy="8210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necteur droit 88"/>
          <p:cNvCxnSpPr/>
          <p:nvPr/>
        </p:nvCxnSpPr>
        <p:spPr>
          <a:xfrm>
            <a:off x="3765756" y="4221088"/>
            <a:ext cx="241054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necteur droit 89"/>
          <p:cNvCxnSpPr/>
          <p:nvPr/>
        </p:nvCxnSpPr>
        <p:spPr>
          <a:xfrm flipV="1">
            <a:off x="3765756" y="4221088"/>
            <a:ext cx="0" cy="2859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necteur droit 90"/>
          <p:cNvCxnSpPr/>
          <p:nvPr/>
        </p:nvCxnSpPr>
        <p:spPr>
          <a:xfrm flipV="1">
            <a:off x="3765756" y="4667821"/>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necteur droit 91"/>
          <p:cNvCxnSpPr/>
          <p:nvPr/>
        </p:nvCxnSpPr>
        <p:spPr>
          <a:xfrm flipV="1">
            <a:off x="3765756" y="5017939"/>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necteur droit 92"/>
          <p:cNvCxnSpPr/>
          <p:nvPr/>
        </p:nvCxnSpPr>
        <p:spPr>
          <a:xfrm flipV="1">
            <a:off x="6516216" y="4993152"/>
            <a:ext cx="0" cy="13748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Connecteur droit 93"/>
          <p:cNvCxnSpPr/>
          <p:nvPr/>
        </p:nvCxnSpPr>
        <p:spPr>
          <a:xfrm>
            <a:off x="3765756" y="5170340"/>
            <a:ext cx="3050211" cy="193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Connecteur droit 94"/>
          <p:cNvCxnSpPr>
            <a:stCxn id="36" idx="0"/>
          </p:cNvCxnSpPr>
          <p:nvPr/>
        </p:nvCxnSpPr>
        <p:spPr>
          <a:xfrm flipV="1">
            <a:off x="3526039" y="5363823"/>
            <a:ext cx="0" cy="2331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p:nvPr/>
        </p:nvCxnSpPr>
        <p:spPr>
          <a:xfrm flipH="1" flipV="1">
            <a:off x="6814847" y="5363823"/>
            <a:ext cx="2240" cy="4541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ZoneTexte 96"/>
          <p:cNvSpPr txBox="1"/>
          <p:nvPr/>
        </p:nvSpPr>
        <p:spPr>
          <a:xfrm>
            <a:off x="1547664" y="2257127"/>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D</a:t>
            </a:r>
            <a:endParaRPr lang="fr-FR" sz="1400" dirty="0">
              <a:latin typeface="Courier New" panose="02070309020205020404" pitchFamily="49" charset="0"/>
              <a:cs typeface="Courier New" panose="02070309020205020404" pitchFamily="49" charset="0"/>
            </a:endParaRPr>
          </a:p>
        </p:txBody>
      </p:sp>
      <p:sp>
        <p:nvSpPr>
          <p:cNvPr id="98" name="ZoneTexte 97"/>
          <p:cNvSpPr txBox="1"/>
          <p:nvPr/>
        </p:nvSpPr>
        <p:spPr>
          <a:xfrm>
            <a:off x="1543628" y="2741909"/>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H</a:t>
            </a:r>
            <a:endParaRPr lang="fr-FR" sz="1400" dirty="0">
              <a:latin typeface="Courier New" panose="02070309020205020404" pitchFamily="49" charset="0"/>
              <a:cs typeface="Courier New" panose="02070309020205020404" pitchFamily="49" charset="0"/>
            </a:endParaRPr>
          </a:p>
        </p:txBody>
      </p:sp>
      <p:sp>
        <p:nvSpPr>
          <p:cNvPr id="99" name="ZoneTexte 98"/>
          <p:cNvSpPr txBox="1"/>
          <p:nvPr/>
        </p:nvSpPr>
        <p:spPr>
          <a:xfrm>
            <a:off x="2479732" y="2262014"/>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D</a:t>
            </a:r>
            <a:endParaRPr lang="fr-FR" sz="1400" dirty="0">
              <a:latin typeface="Courier New" panose="02070309020205020404" pitchFamily="49" charset="0"/>
              <a:cs typeface="Courier New" panose="02070309020205020404" pitchFamily="49" charset="0"/>
            </a:endParaRPr>
          </a:p>
        </p:txBody>
      </p:sp>
      <p:sp>
        <p:nvSpPr>
          <p:cNvPr id="100" name="ZoneTexte 99"/>
          <p:cNvSpPr txBox="1"/>
          <p:nvPr/>
        </p:nvSpPr>
        <p:spPr>
          <a:xfrm>
            <a:off x="2475696" y="2746796"/>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H</a:t>
            </a:r>
            <a:endParaRPr lang="fr-FR" sz="1400" dirty="0">
              <a:latin typeface="Courier New" panose="02070309020205020404" pitchFamily="49" charset="0"/>
              <a:cs typeface="Courier New" panose="02070309020205020404" pitchFamily="49" charset="0"/>
            </a:endParaRPr>
          </a:p>
        </p:txBody>
      </p:sp>
      <p:sp>
        <p:nvSpPr>
          <p:cNvPr id="101" name="ZoneTexte 100"/>
          <p:cNvSpPr txBox="1"/>
          <p:nvPr/>
        </p:nvSpPr>
        <p:spPr>
          <a:xfrm>
            <a:off x="3567924" y="2502421"/>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G</a:t>
            </a:r>
            <a:endParaRPr lang="fr-FR" sz="1400" dirty="0">
              <a:latin typeface="Courier New" panose="02070309020205020404" pitchFamily="49" charset="0"/>
              <a:cs typeface="Courier New" panose="02070309020205020404" pitchFamily="49" charset="0"/>
            </a:endParaRPr>
          </a:p>
        </p:txBody>
      </p:sp>
      <p:sp>
        <p:nvSpPr>
          <p:cNvPr id="102" name="ZoneTexte 101"/>
          <p:cNvSpPr txBox="1"/>
          <p:nvPr/>
        </p:nvSpPr>
        <p:spPr>
          <a:xfrm>
            <a:off x="3563888" y="3284984"/>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P</a:t>
            </a:r>
            <a:endParaRPr lang="fr-FR" sz="1400" dirty="0">
              <a:latin typeface="Courier New" panose="02070309020205020404" pitchFamily="49" charset="0"/>
              <a:cs typeface="Courier New" panose="02070309020205020404" pitchFamily="49" charset="0"/>
            </a:endParaRPr>
          </a:p>
        </p:txBody>
      </p:sp>
      <p:sp>
        <p:nvSpPr>
          <p:cNvPr id="103" name="ZoneTexte 102"/>
          <p:cNvSpPr txBox="1"/>
          <p:nvPr/>
        </p:nvSpPr>
        <p:spPr>
          <a:xfrm>
            <a:off x="2813936" y="2502421"/>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G</a:t>
            </a:r>
            <a:endParaRPr lang="fr-FR" sz="1400" dirty="0">
              <a:latin typeface="Courier New" panose="02070309020205020404" pitchFamily="49" charset="0"/>
              <a:cs typeface="Courier New" panose="02070309020205020404" pitchFamily="49" charset="0"/>
            </a:endParaRPr>
          </a:p>
        </p:txBody>
      </p:sp>
      <p:sp>
        <p:nvSpPr>
          <p:cNvPr id="104" name="ZoneTexte 103"/>
          <p:cNvSpPr txBox="1"/>
          <p:nvPr/>
        </p:nvSpPr>
        <p:spPr>
          <a:xfrm>
            <a:off x="2809900" y="3284984"/>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P</a:t>
            </a:r>
            <a:endParaRPr lang="fr-FR" sz="1400" dirty="0">
              <a:latin typeface="Courier New" panose="02070309020205020404" pitchFamily="49" charset="0"/>
              <a:cs typeface="Courier New" panose="02070309020205020404" pitchFamily="49" charset="0"/>
            </a:endParaRPr>
          </a:p>
        </p:txBody>
      </p:sp>
      <p:sp>
        <p:nvSpPr>
          <p:cNvPr id="105" name="ZoneTexte 104"/>
          <p:cNvSpPr txBox="1"/>
          <p:nvPr/>
        </p:nvSpPr>
        <p:spPr>
          <a:xfrm>
            <a:off x="3927964" y="3121223"/>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R</a:t>
            </a:r>
            <a:endParaRPr lang="fr-FR" sz="1400" dirty="0">
              <a:latin typeface="Courier New" panose="02070309020205020404" pitchFamily="49" charset="0"/>
              <a:cs typeface="Courier New" panose="02070309020205020404" pitchFamily="49" charset="0"/>
            </a:endParaRPr>
          </a:p>
        </p:txBody>
      </p:sp>
      <p:sp>
        <p:nvSpPr>
          <p:cNvPr id="106" name="ZoneTexte 105"/>
          <p:cNvSpPr txBox="1"/>
          <p:nvPr/>
        </p:nvSpPr>
        <p:spPr>
          <a:xfrm>
            <a:off x="3923928" y="3481958"/>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U</a:t>
            </a:r>
            <a:endParaRPr lang="fr-FR" sz="1400" dirty="0">
              <a:latin typeface="Courier New" panose="02070309020205020404" pitchFamily="49" charset="0"/>
              <a:cs typeface="Courier New" panose="02070309020205020404" pitchFamily="49" charset="0"/>
            </a:endParaRPr>
          </a:p>
        </p:txBody>
      </p:sp>
      <p:sp>
        <p:nvSpPr>
          <p:cNvPr id="107" name="ZoneTexte 106"/>
          <p:cNvSpPr txBox="1"/>
          <p:nvPr/>
        </p:nvSpPr>
        <p:spPr>
          <a:xfrm>
            <a:off x="4699489" y="3120528"/>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R</a:t>
            </a:r>
            <a:endParaRPr lang="fr-FR" sz="1400" dirty="0">
              <a:latin typeface="Courier New" panose="02070309020205020404" pitchFamily="49" charset="0"/>
              <a:cs typeface="Courier New" panose="02070309020205020404" pitchFamily="49" charset="0"/>
            </a:endParaRPr>
          </a:p>
        </p:txBody>
      </p:sp>
      <p:sp>
        <p:nvSpPr>
          <p:cNvPr id="108" name="ZoneTexte 107"/>
          <p:cNvSpPr txBox="1"/>
          <p:nvPr/>
        </p:nvSpPr>
        <p:spPr>
          <a:xfrm>
            <a:off x="4695453" y="3481263"/>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U</a:t>
            </a:r>
            <a:endParaRPr lang="fr-FR" sz="1400" dirty="0">
              <a:latin typeface="Courier New" panose="02070309020205020404" pitchFamily="49" charset="0"/>
              <a:cs typeface="Courier New" panose="02070309020205020404" pitchFamily="49" charset="0"/>
            </a:endParaRPr>
          </a:p>
        </p:txBody>
      </p:sp>
      <p:sp>
        <p:nvSpPr>
          <p:cNvPr id="109" name="ZoneTexte 108"/>
          <p:cNvSpPr txBox="1"/>
          <p:nvPr/>
        </p:nvSpPr>
        <p:spPr>
          <a:xfrm>
            <a:off x="5043445" y="2636912"/>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K</a:t>
            </a:r>
            <a:endParaRPr lang="fr-FR" sz="1400" dirty="0">
              <a:latin typeface="Courier New" panose="02070309020205020404" pitchFamily="49" charset="0"/>
              <a:cs typeface="Courier New" panose="02070309020205020404" pitchFamily="49" charset="0"/>
            </a:endParaRPr>
          </a:p>
        </p:txBody>
      </p:sp>
      <p:sp>
        <p:nvSpPr>
          <p:cNvPr id="110" name="ZoneTexte 109"/>
          <p:cNvSpPr txBox="1"/>
          <p:nvPr/>
        </p:nvSpPr>
        <p:spPr>
          <a:xfrm>
            <a:off x="5039409" y="3246189"/>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W</a:t>
            </a:r>
            <a:endParaRPr lang="fr-FR" sz="1400" dirty="0">
              <a:latin typeface="Courier New" panose="02070309020205020404" pitchFamily="49" charset="0"/>
              <a:cs typeface="Courier New" panose="02070309020205020404" pitchFamily="49" charset="0"/>
            </a:endParaRPr>
          </a:p>
        </p:txBody>
      </p:sp>
      <p:sp>
        <p:nvSpPr>
          <p:cNvPr id="111" name="ZoneTexte 110"/>
          <p:cNvSpPr txBox="1"/>
          <p:nvPr/>
        </p:nvSpPr>
        <p:spPr>
          <a:xfrm rot="16200000">
            <a:off x="6341756" y="3598698"/>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12" name="ZoneTexte 111"/>
          <p:cNvSpPr txBox="1"/>
          <p:nvPr/>
        </p:nvSpPr>
        <p:spPr>
          <a:xfrm rot="10800000">
            <a:off x="5330180" y="2555204"/>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13" name="ZoneTexte 112"/>
          <p:cNvSpPr txBox="1"/>
          <p:nvPr/>
        </p:nvSpPr>
        <p:spPr>
          <a:xfrm rot="10800000">
            <a:off x="4253788" y="3397793"/>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14" name="ZoneTexte 113"/>
          <p:cNvSpPr txBox="1"/>
          <p:nvPr/>
        </p:nvSpPr>
        <p:spPr>
          <a:xfrm rot="10800000">
            <a:off x="3131841" y="3189161"/>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15" name="ZoneTexte 114"/>
          <p:cNvSpPr txBox="1"/>
          <p:nvPr/>
        </p:nvSpPr>
        <p:spPr>
          <a:xfrm rot="10800000">
            <a:off x="1941612" y="2660250"/>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16" name="ZoneTexte 115"/>
          <p:cNvSpPr txBox="1"/>
          <p:nvPr/>
        </p:nvSpPr>
        <p:spPr>
          <a:xfrm>
            <a:off x="1979712" y="2187947"/>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17" name="ZoneTexte 116"/>
          <p:cNvSpPr txBox="1"/>
          <p:nvPr/>
        </p:nvSpPr>
        <p:spPr>
          <a:xfrm>
            <a:off x="3156776" y="2433588"/>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18" name="ZoneTexte 117"/>
          <p:cNvSpPr txBox="1"/>
          <p:nvPr/>
        </p:nvSpPr>
        <p:spPr>
          <a:xfrm>
            <a:off x="4274996" y="3044106"/>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19" name="ZoneTexte 118"/>
          <p:cNvSpPr txBox="1"/>
          <p:nvPr/>
        </p:nvSpPr>
        <p:spPr>
          <a:xfrm>
            <a:off x="5308508" y="3180657"/>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20" name="ZoneTexte 119"/>
          <p:cNvSpPr txBox="1"/>
          <p:nvPr/>
        </p:nvSpPr>
        <p:spPr>
          <a:xfrm rot="5400000">
            <a:off x="5990198" y="3648968"/>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21" name="ZoneTexte 120"/>
          <p:cNvSpPr txBox="1"/>
          <p:nvPr/>
        </p:nvSpPr>
        <p:spPr>
          <a:xfrm rot="251783">
            <a:off x="6096990" y="5100472"/>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22" name="ZoneTexte 121"/>
          <p:cNvSpPr txBox="1"/>
          <p:nvPr/>
        </p:nvSpPr>
        <p:spPr>
          <a:xfrm rot="21352024">
            <a:off x="3724564" y="5106231"/>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23" name="Ellipse 122"/>
          <p:cNvSpPr/>
          <p:nvPr/>
        </p:nvSpPr>
        <p:spPr>
          <a:xfrm>
            <a:off x="5587057" y="5595492"/>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p:cNvSpPr/>
          <p:nvPr/>
        </p:nvSpPr>
        <p:spPr>
          <a:xfrm>
            <a:off x="5275344" y="5595590"/>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p:cNvSpPr/>
          <p:nvPr/>
        </p:nvSpPr>
        <p:spPr>
          <a:xfrm>
            <a:off x="6220973" y="5594606"/>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p:cNvSpPr/>
          <p:nvPr/>
        </p:nvSpPr>
        <p:spPr>
          <a:xfrm>
            <a:off x="5909260" y="5594704"/>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p:cNvSpPr/>
          <p:nvPr/>
        </p:nvSpPr>
        <p:spPr>
          <a:xfrm>
            <a:off x="6864151" y="5596476"/>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p:cNvSpPr/>
          <p:nvPr/>
        </p:nvSpPr>
        <p:spPr>
          <a:xfrm>
            <a:off x="6546088" y="5596574"/>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Ellipse 128"/>
          <p:cNvSpPr/>
          <p:nvPr/>
        </p:nvSpPr>
        <p:spPr>
          <a:xfrm>
            <a:off x="7498067" y="5595590"/>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Ellipse 129"/>
          <p:cNvSpPr/>
          <p:nvPr/>
        </p:nvSpPr>
        <p:spPr>
          <a:xfrm>
            <a:off x="7186354" y="5595688"/>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Ellipse 130"/>
          <p:cNvSpPr/>
          <p:nvPr/>
        </p:nvSpPr>
        <p:spPr>
          <a:xfrm>
            <a:off x="7826357" y="5595590"/>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llipse 131"/>
          <p:cNvSpPr/>
          <p:nvPr/>
        </p:nvSpPr>
        <p:spPr>
          <a:xfrm>
            <a:off x="5610143" y="6054245"/>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Ellipse 132"/>
          <p:cNvSpPr/>
          <p:nvPr/>
        </p:nvSpPr>
        <p:spPr>
          <a:xfrm>
            <a:off x="5298430" y="6054343"/>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lipse 133"/>
          <p:cNvSpPr/>
          <p:nvPr/>
        </p:nvSpPr>
        <p:spPr>
          <a:xfrm>
            <a:off x="6244059" y="6053359"/>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Ellipse 134"/>
          <p:cNvSpPr/>
          <p:nvPr/>
        </p:nvSpPr>
        <p:spPr>
          <a:xfrm>
            <a:off x="5932346" y="6053457"/>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Ellipse 135"/>
          <p:cNvSpPr/>
          <p:nvPr/>
        </p:nvSpPr>
        <p:spPr>
          <a:xfrm>
            <a:off x="6887237" y="6055229"/>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Ellipse 136"/>
          <p:cNvSpPr/>
          <p:nvPr/>
        </p:nvSpPr>
        <p:spPr>
          <a:xfrm>
            <a:off x="6569174" y="6055327"/>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Ellipse 137"/>
          <p:cNvSpPr/>
          <p:nvPr/>
        </p:nvSpPr>
        <p:spPr>
          <a:xfrm>
            <a:off x="7521153" y="6054343"/>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Ellipse 138"/>
          <p:cNvSpPr/>
          <p:nvPr/>
        </p:nvSpPr>
        <p:spPr>
          <a:xfrm>
            <a:off x="7209440" y="6054441"/>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llipse 139"/>
          <p:cNvSpPr/>
          <p:nvPr/>
        </p:nvSpPr>
        <p:spPr>
          <a:xfrm>
            <a:off x="7849443" y="6054343"/>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Ellipse 140"/>
          <p:cNvSpPr/>
          <p:nvPr/>
        </p:nvSpPr>
        <p:spPr>
          <a:xfrm>
            <a:off x="5768893" y="5818850"/>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Ellipse 141"/>
          <p:cNvSpPr/>
          <p:nvPr/>
        </p:nvSpPr>
        <p:spPr>
          <a:xfrm>
            <a:off x="5457180" y="5818948"/>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Ellipse 142"/>
          <p:cNvSpPr/>
          <p:nvPr/>
        </p:nvSpPr>
        <p:spPr>
          <a:xfrm>
            <a:off x="6418684" y="5817964"/>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Ellipse 143"/>
          <p:cNvSpPr/>
          <p:nvPr/>
        </p:nvSpPr>
        <p:spPr>
          <a:xfrm>
            <a:off x="6097446" y="5818062"/>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p:cNvSpPr/>
          <p:nvPr/>
        </p:nvSpPr>
        <p:spPr>
          <a:xfrm>
            <a:off x="7055512" y="5819834"/>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p:cNvSpPr/>
          <p:nvPr/>
        </p:nvSpPr>
        <p:spPr>
          <a:xfrm>
            <a:off x="6737449" y="5819932"/>
            <a:ext cx="176627" cy="181985"/>
          </a:xfrm>
          <a:prstGeom prst="ellipse">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Ellipse 146"/>
          <p:cNvSpPr/>
          <p:nvPr/>
        </p:nvSpPr>
        <p:spPr>
          <a:xfrm>
            <a:off x="7695778" y="5818948"/>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p:cNvSpPr/>
          <p:nvPr/>
        </p:nvSpPr>
        <p:spPr>
          <a:xfrm>
            <a:off x="7377715" y="5819046"/>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ZoneTexte 148"/>
          <p:cNvSpPr txBox="1"/>
          <p:nvPr/>
        </p:nvSpPr>
        <p:spPr>
          <a:xfrm>
            <a:off x="5399575" y="5759387"/>
            <a:ext cx="2547492"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A  D  S  F  G  H  J  K</a:t>
            </a:r>
            <a:endParaRPr lang="fr-FR" sz="1400" dirty="0">
              <a:latin typeface="Courier New" panose="02070309020205020404" pitchFamily="49" charset="0"/>
              <a:cs typeface="Courier New" panose="02070309020205020404" pitchFamily="49" charset="0"/>
            </a:endParaRPr>
          </a:p>
        </p:txBody>
      </p:sp>
      <p:sp>
        <p:nvSpPr>
          <p:cNvPr id="150" name="Espace réservé du contenu 2"/>
          <p:cNvSpPr>
            <a:spLocks noGrp="1"/>
          </p:cNvSpPr>
          <p:nvPr>
            <p:ph idx="1"/>
          </p:nvPr>
        </p:nvSpPr>
        <p:spPr>
          <a:xfrm>
            <a:off x="6430516" y="1473322"/>
            <a:ext cx="2584490" cy="1924471"/>
          </a:xfrm>
        </p:spPr>
        <p:txBody>
          <a:bodyPr>
            <a:noAutofit/>
          </a:bodyPr>
          <a:lstStyle/>
          <a:p>
            <a:pPr marL="0" indent="0" algn="just">
              <a:buNone/>
            </a:pPr>
            <a:r>
              <a:rPr lang="fr-FR" sz="1800" b="1" dirty="0" err="1" smtClean="0">
                <a:solidFill>
                  <a:srgbClr val="943634"/>
                </a:solidFill>
              </a:rPr>
              <a:t>Enigma</a:t>
            </a:r>
            <a:r>
              <a:rPr lang="fr-FR" sz="1800" b="1" dirty="0" smtClean="0">
                <a:solidFill>
                  <a:srgbClr val="943634"/>
                </a:solidFill>
              </a:rPr>
              <a:t> - exemple de chiffrement d’une lettre </a:t>
            </a:r>
            <a:r>
              <a:rPr lang="fr-FR" sz="1800" dirty="0" smtClean="0"/>
              <a:t>(T chiffré en G)</a:t>
            </a:r>
          </a:p>
          <a:p>
            <a:pPr marL="0" indent="0" algn="just">
              <a:buNone/>
            </a:pPr>
            <a:endParaRPr lang="fr-FR" sz="2000" dirty="0" smtClean="0"/>
          </a:p>
        </p:txBody>
      </p:sp>
    </p:spTree>
    <p:extLst>
      <p:ext uri="{BB962C8B-B14F-4D97-AF65-F5344CB8AC3E}">
        <p14:creationId xmlns:p14="http://schemas.microsoft.com/office/powerpoint/2010/main" val="260173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algn="just"/>
            <a:r>
              <a:rPr lang="fr-FR" sz="2000" dirty="0"/>
              <a:t>La clé utilisée pour le chiffrement est la </a:t>
            </a:r>
            <a:r>
              <a:rPr lang="fr-FR" sz="2000" b="1" dirty="0">
                <a:solidFill>
                  <a:srgbClr val="943634"/>
                </a:solidFill>
              </a:rPr>
              <a:t>même</a:t>
            </a:r>
            <a:r>
              <a:rPr lang="fr-FR" sz="2000" dirty="0">
                <a:solidFill>
                  <a:srgbClr val="943634"/>
                </a:solidFill>
              </a:rPr>
              <a:t> </a:t>
            </a:r>
            <a:r>
              <a:rPr lang="fr-FR" sz="2000" dirty="0"/>
              <a:t>que celle utilisée pour le </a:t>
            </a:r>
            <a:r>
              <a:rPr lang="fr-FR" sz="2000" dirty="0" smtClean="0"/>
              <a:t>déchiffrement ;</a:t>
            </a:r>
            <a:endParaRPr lang="fr-FR" sz="2000" dirty="0"/>
          </a:p>
          <a:p>
            <a:pPr algn="just"/>
            <a:endParaRPr lang="fr-FR" sz="2000" dirty="0"/>
          </a:p>
          <a:p>
            <a:pPr algn="just"/>
            <a:r>
              <a:rPr lang="fr-FR" sz="2000" dirty="0"/>
              <a:t>Cette clé doit être </a:t>
            </a:r>
            <a:r>
              <a:rPr lang="fr-FR" sz="2000" b="1" dirty="0" smtClean="0">
                <a:solidFill>
                  <a:srgbClr val="943634"/>
                </a:solidFill>
              </a:rPr>
              <a:t>secrète</a:t>
            </a:r>
            <a:r>
              <a:rPr lang="fr-FR" sz="2000" b="1" dirty="0" smtClean="0">
                <a:solidFill>
                  <a:schemeClr val="tx2"/>
                </a:solidFill>
              </a:rPr>
              <a:t> :</a:t>
            </a:r>
            <a:r>
              <a:rPr lang="fr-FR" sz="2000" dirty="0" smtClean="0"/>
              <a:t> </a:t>
            </a:r>
            <a:r>
              <a:rPr lang="fr-FR" sz="2000" dirty="0"/>
              <a:t>seules les personnes habilitées doivent posséder cette clé, sinon la confidentialité du message n’est plus </a:t>
            </a:r>
            <a:r>
              <a:rPr lang="fr-FR" sz="2000" dirty="0" smtClean="0"/>
              <a:t>assurée !</a:t>
            </a:r>
            <a:endParaRPr lang="fr-FR" sz="2000" dirty="0"/>
          </a:p>
          <a:p>
            <a:pPr lvl="1" algn="just"/>
            <a:endParaRPr lang="fr-FR" sz="1600" dirty="0"/>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c</a:t>
            </a:r>
            <a:r>
              <a:rPr lang="fr-FR" dirty="0" smtClean="0"/>
              <a:t>. Chiffrement symétrique </a:t>
            </a:r>
            <a:endParaRPr lang="fr-FR" dirty="0"/>
          </a:p>
        </p:txBody>
      </p:sp>
    </p:spTree>
    <p:extLst>
      <p:ext uri="{BB962C8B-B14F-4D97-AF65-F5344CB8AC3E}">
        <p14:creationId xmlns:p14="http://schemas.microsoft.com/office/powerpoint/2010/main" val="155306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3" name="Espace réservé du contenu 2"/>
          <p:cNvSpPr>
            <a:spLocks noGrp="1"/>
          </p:cNvSpPr>
          <p:nvPr>
            <p:ph idx="1"/>
          </p:nvPr>
        </p:nvSpPr>
        <p:spPr/>
        <p:txBody>
          <a:bodyPr/>
          <a:lstStyle/>
          <a:p>
            <a:pPr marL="0" indent="0" algn="just">
              <a:buNone/>
            </a:pPr>
            <a:r>
              <a:rPr lang="fr-FR" sz="1600" dirty="0"/>
              <a:t>Lorsqu’ils ont été conçus, le protocole IP et les protocoles associés (TCP, UDP, ICMP, </a:t>
            </a:r>
            <a:r>
              <a:rPr lang="fr-FR" sz="1600" dirty="0" smtClean="0"/>
              <a:t>routage…) </a:t>
            </a:r>
            <a:r>
              <a:rPr lang="fr-FR" sz="1600" dirty="0"/>
              <a:t>n’ont pas pris en compte la sécurité</a:t>
            </a:r>
          </a:p>
          <a:p>
            <a:pPr algn="just"/>
            <a:r>
              <a:rPr lang="fr-FR" sz="1500" dirty="0"/>
              <a:t>« Concept sécurité » inconnu à l’époque, personne n’imaginait que ces protocoles pourraient être détournés à des fins </a:t>
            </a:r>
            <a:r>
              <a:rPr lang="fr-FR" sz="1500" dirty="0" smtClean="0"/>
              <a:t>malveillantes ;</a:t>
            </a:r>
            <a:endParaRPr lang="fr-FR" sz="1500" dirty="0"/>
          </a:p>
          <a:p>
            <a:pPr algn="just"/>
            <a:r>
              <a:rPr lang="fr-FR" sz="1500" b="1" dirty="0">
                <a:solidFill>
                  <a:srgbClr val="943634"/>
                </a:solidFill>
              </a:rPr>
              <a:t>Aucun mécanisme de sécurité n’est donc implémenté au sein de ces protocoles.</a:t>
            </a:r>
          </a:p>
          <a:p>
            <a:pPr marL="57150" indent="0" algn="just">
              <a:buNone/>
            </a:pPr>
            <a:endParaRPr lang="fr-FR" sz="1400" dirty="0"/>
          </a:p>
          <a:p>
            <a:pPr marL="0" indent="0" algn="just">
              <a:buNone/>
            </a:pPr>
            <a:r>
              <a:rPr lang="fr-FR" sz="1600" dirty="0"/>
              <a:t>Quelques exemples de faiblesses de ces protocoles</a:t>
            </a:r>
          </a:p>
          <a:p>
            <a:pPr algn="just"/>
            <a:r>
              <a:rPr lang="fr-FR" sz="1500" b="1" dirty="0">
                <a:solidFill>
                  <a:srgbClr val="943634"/>
                </a:solidFill>
              </a:rPr>
              <a:t>Absence d’authentification des émetteurs et récepteurs </a:t>
            </a:r>
            <a:r>
              <a:rPr lang="fr-FR" sz="1500" dirty="0"/>
              <a:t>d’un </a:t>
            </a:r>
            <a:r>
              <a:rPr lang="fr-FR" sz="1500" dirty="0" smtClean="0"/>
              <a:t>datagramme : </a:t>
            </a:r>
            <a:r>
              <a:rPr lang="fr-FR" sz="1500" dirty="0"/>
              <a:t>usurpation d’adresse IP </a:t>
            </a:r>
            <a:r>
              <a:rPr lang="fr-FR" sz="1500" dirty="0" smtClean="0"/>
              <a:t>possible ;</a:t>
            </a:r>
            <a:endParaRPr lang="fr-FR" sz="1500" dirty="0"/>
          </a:p>
          <a:p>
            <a:pPr algn="just"/>
            <a:r>
              <a:rPr lang="fr-FR" sz="1500" b="1" dirty="0">
                <a:solidFill>
                  <a:srgbClr val="943634"/>
                </a:solidFill>
              </a:rPr>
              <a:t>Absence de chiffrement des données</a:t>
            </a:r>
            <a:r>
              <a:rPr lang="fr-FR" sz="1500" dirty="0"/>
              <a:t>, celles-ci sont donc transmises en clair. Un hacker positionné sur un réseau peut donc écouter les connexions et accéder aux </a:t>
            </a:r>
            <a:r>
              <a:rPr lang="fr-FR" sz="1500" dirty="0" smtClean="0"/>
              <a:t>données ;</a:t>
            </a:r>
            <a:endParaRPr lang="fr-FR" sz="1500" dirty="0"/>
          </a:p>
          <a:p>
            <a:pPr algn="just"/>
            <a:r>
              <a:rPr lang="fr-FR" sz="1500" b="1" dirty="0">
                <a:solidFill>
                  <a:srgbClr val="943634"/>
                </a:solidFill>
              </a:rPr>
              <a:t>Le routage des datagrammes peut être modifié</a:t>
            </a:r>
            <a:r>
              <a:rPr lang="fr-FR" sz="1500" b="1" dirty="0">
                <a:solidFill>
                  <a:schemeClr val="tx2"/>
                </a:solidFill>
              </a:rPr>
              <a:t> </a:t>
            </a:r>
            <a:r>
              <a:rPr lang="fr-FR" sz="1500" dirty="0"/>
              <a:t>de façon à rediriger les datagrammes vers un autre </a:t>
            </a:r>
            <a:r>
              <a:rPr lang="fr-FR" sz="1500" dirty="0" smtClean="0"/>
              <a:t>destinataire ;</a:t>
            </a:r>
            <a:endParaRPr lang="fr-FR" sz="1500" dirty="0"/>
          </a:p>
          <a:p>
            <a:pPr algn="just"/>
            <a:r>
              <a:rPr lang="fr-FR" sz="1500" dirty="0" smtClean="0"/>
              <a:t>Note : </a:t>
            </a:r>
            <a:r>
              <a:rPr lang="fr-FR" sz="1500" dirty="0"/>
              <a:t>l’exploitation de ces faiblesses nécessite des </a:t>
            </a:r>
            <a:r>
              <a:rPr lang="fr-FR" sz="1500" dirty="0" smtClean="0"/>
              <a:t>prérequis </a:t>
            </a:r>
            <a:r>
              <a:rPr lang="fr-FR" sz="1500" dirty="0"/>
              <a:t>techniques, i.e. elles ne sont pas systématiquement applicables à tous les réseaux</a:t>
            </a:r>
            <a:r>
              <a:rPr lang="fr-FR" sz="1500" dirty="0" smtClean="0"/>
              <a:t>.</a:t>
            </a:r>
            <a:endParaRPr lang="fr-FR" sz="1500" dirty="0"/>
          </a:p>
          <a:p>
            <a:pPr lvl="1" algn="just"/>
            <a:endParaRPr lang="fr-FR" sz="1100" dirty="0"/>
          </a:p>
          <a:p>
            <a:pPr marL="0" indent="0" algn="just">
              <a:buNone/>
            </a:pPr>
            <a:r>
              <a:rPr lang="fr-FR" sz="1600" dirty="0"/>
              <a:t>Les diapositives suivantes illustrent ces faiblesses</a:t>
            </a:r>
            <a:r>
              <a:rPr lang="fr-FR" sz="1600" dirty="0" smtClean="0"/>
              <a:t>.</a:t>
            </a:r>
            <a:endParaRPr lang="fr-FR" sz="16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7"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a. Préambule</a:t>
            </a:r>
          </a:p>
        </p:txBody>
      </p:sp>
    </p:spTree>
    <p:extLst>
      <p:ext uri="{BB962C8B-B14F-4D97-AF65-F5344CB8AC3E}">
        <p14:creationId xmlns:p14="http://schemas.microsoft.com/office/powerpoint/2010/main" val="910497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c</a:t>
            </a:r>
            <a:r>
              <a:rPr lang="fr-FR" dirty="0" smtClean="0"/>
              <a:t>. Chiffrement symétrique </a:t>
            </a:r>
            <a:endParaRPr lang="fr-FR" dirty="0"/>
          </a:p>
        </p:txBody>
      </p:sp>
      <p:sp>
        <p:nvSpPr>
          <p:cNvPr id="7" name="Espace réservé du contenu 2"/>
          <p:cNvSpPr>
            <a:spLocks noGrp="1"/>
          </p:cNvSpPr>
          <p:nvPr>
            <p:ph idx="1"/>
          </p:nvPr>
        </p:nvSpPr>
        <p:spPr>
          <a:xfrm>
            <a:off x="457200" y="1268760"/>
            <a:ext cx="8229600" cy="1584176"/>
          </a:xfrm>
        </p:spPr>
        <p:txBody>
          <a:bodyPr>
            <a:noAutofit/>
          </a:bodyPr>
          <a:lstStyle/>
          <a:p>
            <a:pPr algn="just"/>
            <a:endParaRPr lang="fr-FR" sz="1800" dirty="0" smtClean="0"/>
          </a:p>
          <a:p>
            <a:pPr algn="just"/>
            <a:r>
              <a:rPr lang="fr-FR" sz="1800" dirty="0" smtClean="0"/>
              <a:t>Exemple : Alice souhaite envoyer un message confidentiel à Paul</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4" y="2450352"/>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970" y="2450352"/>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19" descr="exec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2483693" y="2649952"/>
            <a:ext cx="792163" cy="79216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avec flèche 10"/>
          <p:cNvCxnSpPr/>
          <p:nvPr/>
        </p:nvCxnSpPr>
        <p:spPr>
          <a:xfrm>
            <a:off x="2050627" y="3046033"/>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155" descr="user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974" y="441133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53" descr="use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7420" y="447558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contenu 2"/>
          <p:cNvSpPr txBox="1">
            <a:spLocks/>
          </p:cNvSpPr>
          <p:nvPr/>
        </p:nvSpPr>
        <p:spPr>
          <a:xfrm>
            <a:off x="2482675" y="5027486"/>
            <a:ext cx="792088"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600" dirty="0" smtClean="0">
                <a:latin typeface="Arial" panose="020B0604020202020204" pitchFamily="34" charset="0"/>
                <a:cs typeface="Arial" panose="020B0604020202020204" pitchFamily="34" charset="0"/>
              </a:rPr>
              <a:t>Alice</a:t>
            </a:r>
            <a:endParaRPr lang="fr-FR" sz="1600" dirty="0">
              <a:latin typeface="Arial" panose="020B0604020202020204" pitchFamily="34" charset="0"/>
              <a:cs typeface="Arial" panose="020B0604020202020204" pitchFamily="34" charset="0"/>
            </a:endParaRPr>
          </a:p>
        </p:txBody>
      </p:sp>
      <p:sp>
        <p:nvSpPr>
          <p:cNvPr id="15" name="Espace réservé du contenu 2"/>
          <p:cNvSpPr txBox="1">
            <a:spLocks/>
          </p:cNvSpPr>
          <p:nvPr/>
        </p:nvSpPr>
        <p:spPr>
          <a:xfrm>
            <a:off x="6156176" y="5035870"/>
            <a:ext cx="792088"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600" dirty="0" smtClean="0">
                <a:latin typeface="Arial" panose="020B0604020202020204" pitchFamily="34" charset="0"/>
                <a:cs typeface="Arial" panose="020B0604020202020204" pitchFamily="34" charset="0"/>
              </a:rPr>
              <a:t>Paul</a:t>
            </a:r>
            <a:endParaRPr lang="fr-FR" sz="1600" dirty="0">
              <a:latin typeface="Arial" panose="020B0604020202020204" pitchFamily="34" charset="0"/>
              <a:cs typeface="Arial" panose="020B0604020202020204" pitchFamily="34" charset="0"/>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7809" y="2490927"/>
            <a:ext cx="1294631" cy="129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19" descr="exec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229697" y="2690527"/>
            <a:ext cx="792163" cy="79216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avec flèche 17"/>
          <p:cNvCxnSpPr/>
          <p:nvPr/>
        </p:nvCxnSpPr>
        <p:spPr>
          <a:xfrm>
            <a:off x="5508104" y="3068960"/>
            <a:ext cx="5775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7021785" y="3108231"/>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12" idx="0"/>
            <a:endCxn id="10" idx="3"/>
          </p:cNvCxnSpPr>
          <p:nvPr/>
        </p:nvCxnSpPr>
        <p:spPr>
          <a:xfrm flipV="1">
            <a:off x="2879774" y="3442115"/>
            <a:ext cx="1" cy="969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3356574" y="3067656"/>
            <a:ext cx="5775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6520629" y="3442115"/>
            <a:ext cx="1" cy="969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Espace réservé du contenu 2"/>
          <p:cNvSpPr txBox="1">
            <a:spLocks/>
          </p:cNvSpPr>
          <p:nvPr/>
        </p:nvSpPr>
        <p:spPr>
          <a:xfrm>
            <a:off x="888472" y="5949280"/>
            <a:ext cx="3982606" cy="2777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Clé secrète partagée entre Alice et Paul</a:t>
            </a:r>
            <a:endParaRPr lang="fr-FR" sz="1600" dirty="0">
              <a:latin typeface="Arial" panose="020B0604020202020204" pitchFamily="34" charset="0"/>
              <a:cs typeface="Arial" panose="020B0604020202020204" pitchFamily="34" charset="0"/>
            </a:endParaRPr>
          </a:p>
        </p:txBody>
      </p:sp>
      <p:pic>
        <p:nvPicPr>
          <p:cNvPr id="2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479" y="5825539"/>
            <a:ext cx="545105" cy="48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563" y="3788666"/>
            <a:ext cx="545105" cy="48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9758" y="3749037"/>
            <a:ext cx="545105" cy="48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61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algn="just"/>
            <a:r>
              <a:rPr lang="fr-FR" sz="2000" dirty="0"/>
              <a:t>La clé utilisée pour le chiffrement est </a:t>
            </a:r>
            <a:r>
              <a:rPr lang="fr-FR" sz="2000" b="1" dirty="0">
                <a:solidFill>
                  <a:srgbClr val="943634"/>
                </a:solidFill>
              </a:rPr>
              <a:t>différente</a:t>
            </a:r>
            <a:r>
              <a:rPr lang="fr-FR" sz="2000" dirty="0">
                <a:solidFill>
                  <a:srgbClr val="943634"/>
                </a:solidFill>
              </a:rPr>
              <a:t> </a:t>
            </a:r>
            <a:r>
              <a:rPr lang="fr-FR" sz="2000" dirty="0"/>
              <a:t>de celle utilisée pour le déchiffrement. Il est nécessaire d’utiliser 2 </a:t>
            </a:r>
            <a:r>
              <a:rPr lang="fr-FR" sz="2000" dirty="0" smtClean="0"/>
              <a:t>clés :</a:t>
            </a:r>
            <a:endParaRPr lang="fr-FR" sz="2000" dirty="0"/>
          </a:p>
          <a:p>
            <a:pPr lvl="1" algn="just"/>
            <a:r>
              <a:rPr lang="fr-FR" sz="1600" dirty="0"/>
              <a:t>Clé </a:t>
            </a:r>
            <a:r>
              <a:rPr lang="fr-FR" sz="1600" dirty="0" smtClean="0"/>
              <a:t>publique : </a:t>
            </a:r>
            <a:r>
              <a:rPr lang="fr-FR" sz="1600" dirty="0"/>
              <a:t>comme son nom l’indique, cette clé est publique et peut être donnée à tout le </a:t>
            </a:r>
            <a:r>
              <a:rPr lang="fr-FR" sz="1600" dirty="0" smtClean="0"/>
              <a:t>monde ;</a:t>
            </a:r>
            <a:endParaRPr lang="fr-FR" sz="1600" dirty="0"/>
          </a:p>
          <a:p>
            <a:pPr lvl="1" algn="just"/>
            <a:r>
              <a:rPr lang="fr-FR" sz="1600" dirty="0"/>
              <a:t>Clé </a:t>
            </a:r>
            <a:r>
              <a:rPr lang="fr-FR" sz="1600" dirty="0" smtClean="0"/>
              <a:t>privée : </a:t>
            </a:r>
            <a:r>
              <a:rPr lang="fr-FR" sz="1600" dirty="0"/>
              <a:t>cette clé doit être personnelle et connue de son seul propriétaire. Elle ne doit jamais être </a:t>
            </a:r>
            <a:r>
              <a:rPr lang="fr-FR" sz="1600" dirty="0" smtClean="0"/>
              <a:t>divulguée !</a:t>
            </a:r>
            <a:endParaRPr lang="fr-FR" sz="1600" dirty="0"/>
          </a:p>
          <a:p>
            <a:pPr algn="just"/>
            <a:endParaRPr lang="fr-FR" sz="2000" dirty="0"/>
          </a:p>
          <a:p>
            <a:pPr algn="just"/>
            <a:r>
              <a:rPr lang="fr-FR" sz="2000" dirty="0"/>
              <a:t>Ces deux clés sont mathématiquement liées</a:t>
            </a:r>
          </a:p>
          <a:p>
            <a:pPr lvl="1" algn="just"/>
            <a:r>
              <a:rPr lang="fr-FR" sz="1600" dirty="0"/>
              <a:t>La connaissance de la clé publique ne permet pas de calculer de manière efficace la clé privée (attention à la taille de la clé, qui doit être suffisamment longue</a:t>
            </a:r>
            <a:r>
              <a:rPr lang="fr-FR" sz="1600" dirty="0" smtClean="0"/>
              <a:t>) ;</a:t>
            </a:r>
            <a:endParaRPr lang="fr-FR" sz="1600" dirty="0"/>
          </a:p>
          <a:p>
            <a:pPr lvl="1" algn="just"/>
            <a:r>
              <a:rPr lang="fr-FR" sz="1600" dirty="0"/>
              <a:t>Chaque personne doit donc posséder 2 </a:t>
            </a:r>
            <a:r>
              <a:rPr lang="fr-FR" sz="1600" dirty="0" smtClean="0"/>
              <a:t>clés : </a:t>
            </a:r>
            <a:r>
              <a:rPr lang="fr-FR" sz="1600" dirty="0"/>
              <a:t>une clé privée (confidentielle) et une clé publique qu’il peut divulguer à tout le monde.</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d. Chiffrement asymétrique </a:t>
            </a:r>
            <a:endParaRPr lang="fr-FR" dirty="0"/>
          </a:p>
        </p:txBody>
      </p:sp>
    </p:spTree>
    <p:extLst>
      <p:ext uri="{BB962C8B-B14F-4D97-AF65-F5344CB8AC3E}">
        <p14:creationId xmlns:p14="http://schemas.microsoft.com/office/powerpoint/2010/main" val="889134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d. Chiffrement asymétrique </a:t>
            </a:r>
            <a:endParaRPr lang="fr-FR" dirty="0"/>
          </a:p>
        </p:txBody>
      </p:sp>
      <p:sp>
        <p:nvSpPr>
          <p:cNvPr id="7" name="Espace réservé du contenu 2"/>
          <p:cNvSpPr>
            <a:spLocks noGrp="1"/>
          </p:cNvSpPr>
          <p:nvPr>
            <p:ph idx="1"/>
          </p:nvPr>
        </p:nvSpPr>
        <p:spPr>
          <a:xfrm>
            <a:off x="457200" y="1412776"/>
            <a:ext cx="8435280" cy="2232248"/>
          </a:xfrm>
        </p:spPr>
        <p:txBody>
          <a:bodyPr>
            <a:noAutofit/>
          </a:bodyPr>
          <a:lstStyle/>
          <a:p>
            <a:pPr algn="just"/>
            <a:r>
              <a:rPr lang="fr-FR" sz="1800" dirty="0" smtClean="0"/>
              <a:t>Exemple : Alice souhaite envoyer un message confidentiel à Paul</a:t>
            </a:r>
          </a:p>
          <a:p>
            <a:pPr lvl="1" algn="just"/>
            <a:r>
              <a:rPr lang="fr-FR" sz="1600" dirty="0" smtClean="0"/>
              <a:t>Alice chiffre le message avec la clé publique de Paul ;</a:t>
            </a:r>
          </a:p>
          <a:p>
            <a:pPr lvl="1" algn="just"/>
            <a:r>
              <a:rPr lang="fr-FR" sz="1600" dirty="0" smtClean="0"/>
              <a:t>Paul déchiffre le message grâce à sa privée ;</a:t>
            </a:r>
          </a:p>
          <a:p>
            <a:pPr lvl="1" algn="just"/>
            <a:r>
              <a:rPr lang="fr-FR" sz="1400" dirty="0" smtClean="0"/>
              <a:t>Notes :</a:t>
            </a:r>
          </a:p>
          <a:p>
            <a:pPr lvl="2" algn="just"/>
            <a:r>
              <a:rPr lang="fr-FR" sz="1400" dirty="0" smtClean="0"/>
              <a:t>Alice ne pourra jamais (et n’aura jamais besoin de) utiliser la clé privée de Paul puisque celle-ci est confidentielle à Paul !</a:t>
            </a:r>
          </a:p>
          <a:p>
            <a:pPr lvl="2" algn="just"/>
            <a:r>
              <a:rPr lang="fr-FR" sz="1400" dirty="0" smtClean="0"/>
              <a:t>Alice n’a pas besoin d’utiliser ses clés personnelles dans cet exemple de chiffrement sans signature.</a:t>
            </a:r>
          </a:p>
        </p:txBody>
      </p:sp>
      <p:sp>
        <p:nvSpPr>
          <p:cNvPr id="14" name="Espace réservé du contenu 2"/>
          <p:cNvSpPr txBox="1">
            <a:spLocks/>
          </p:cNvSpPr>
          <p:nvPr/>
        </p:nvSpPr>
        <p:spPr>
          <a:xfrm>
            <a:off x="2482675" y="5531542"/>
            <a:ext cx="792088"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600" dirty="0" smtClean="0">
                <a:latin typeface="Arial" panose="020B0604020202020204" pitchFamily="34" charset="0"/>
                <a:cs typeface="Arial" panose="020B0604020202020204" pitchFamily="34" charset="0"/>
              </a:rPr>
              <a:t>Alice</a:t>
            </a:r>
            <a:endParaRPr lang="fr-FR" sz="1600" dirty="0">
              <a:latin typeface="Arial" panose="020B0604020202020204" pitchFamily="34" charset="0"/>
              <a:cs typeface="Arial" panose="020B0604020202020204" pitchFamily="34" charset="0"/>
            </a:endParaRPr>
          </a:p>
        </p:txBody>
      </p:sp>
      <p:sp>
        <p:nvSpPr>
          <p:cNvPr id="15" name="Espace réservé du contenu 2"/>
          <p:cNvSpPr txBox="1">
            <a:spLocks/>
          </p:cNvSpPr>
          <p:nvPr/>
        </p:nvSpPr>
        <p:spPr>
          <a:xfrm>
            <a:off x="6300192" y="5539926"/>
            <a:ext cx="792088"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600" dirty="0" smtClean="0">
                <a:latin typeface="Arial" panose="020B0604020202020204" pitchFamily="34" charset="0"/>
                <a:cs typeface="Arial" panose="020B0604020202020204" pitchFamily="34" charset="0"/>
              </a:rPr>
              <a:t>Paul</a:t>
            </a:r>
            <a:endParaRPr lang="fr-FR" sz="1600" dirty="0">
              <a:latin typeface="Arial" panose="020B0604020202020204" pitchFamily="34" charset="0"/>
              <a:cs typeface="Arial" panose="020B0604020202020204" pitchFamily="34" charset="0"/>
            </a:endParaRPr>
          </a:p>
        </p:txBody>
      </p:sp>
      <p:pic>
        <p:nvPicPr>
          <p:cNvPr id="17" name="Picture 219" descr="exe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229697" y="3500933"/>
            <a:ext cx="792163" cy="792162"/>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e 29"/>
          <p:cNvGrpSpPr/>
          <p:nvPr/>
        </p:nvGrpSpPr>
        <p:grpSpPr>
          <a:xfrm>
            <a:off x="799439" y="3536557"/>
            <a:ext cx="7516977" cy="2991117"/>
            <a:chOff x="799439" y="3536557"/>
            <a:chExt cx="7516977" cy="2991117"/>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439" y="3577397"/>
              <a:ext cx="1107172" cy="1107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2405" y="3577397"/>
              <a:ext cx="1107172" cy="1107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19" descr="exe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83693" y="3536558"/>
              <a:ext cx="792163" cy="79216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avec flèche 10"/>
            <p:cNvCxnSpPr/>
            <p:nvPr/>
          </p:nvCxnSpPr>
          <p:spPr>
            <a:xfrm>
              <a:off x="2050627" y="3933056"/>
              <a:ext cx="288032"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55" descr="user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974" y="491539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53" descr="use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0672" y="494116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9244" y="3617972"/>
              <a:ext cx="1107172" cy="1107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Connecteur droit avec flèche 17"/>
            <p:cNvCxnSpPr/>
            <p:nvPr/>
          </p:nvCxnSpPr>
          <p:spPr>
            <a:xfrm>
              <a:off x="5508104" y="3955983"/>
              <a:ext cx="577577"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7021785" y="3995254"/>
              <a:ext cx="288032"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2879775" y="4149080"/>
              <a:ext cx="0" cy="778973"/>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3356574" y="3954679"/>
              <a:ext cx="577577"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6660232" y="4136420"/>
              <a:ext cx="0" cy="77897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3" name="Picture 48" descr="12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4020268" y="5756666"/>
              <a:ext cx="271913" cy="57556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53" descr="use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591807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2" descr="BS00996_[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94099">
              <a:off x="3905348" y="6204005"/>
              <a:ext cx="522084" cy="319690"/>
            </a:xfrm>
            <a:prstGeom prst="rect">
              <a:avLst/>
            </a:prstGeom>
            <a:noFill/>
            <a:extLst>
              <a:ext uri="{909E8E84-426E-40DD-AFC4-6F175D3DCCD1}">
                <a14:hiddenFill xmlns:a14="http://schemas.microsoft.com/office/drawing/2010/main">
                  <a:solidFill>
                    <a:srgbClr val="FFFFFF"/>
                  </a:solidFill>
                </a14:hiddenFill>
              </a:ext>
            </a:extLst>
          </p:spPr>
        </p:pic>
        <p:sp>
          <p:nvSpPr>
            <p:cNvPr id="26" name="Espace réservé du contenu 2"/>
            <p:cNvSpPr txBox="1">
              <a:spLocks/>
            </p:cNvSpPr>
            <p:nvPr/>
          </p:nvSpPr>
          <p:spPr>
            <a:xfrm>
              <a:off x="4464341" y="5898912"/>
              <a:ext cx="2304995" cy="231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Clé publique de Paul</a:t>
              </a:r>
              <a:endParaRPr lang="fr-FR" sz="1600" dirty="0">
                <a:latin typeface="Arial" panose="020B0604020202020204" pitchFamily="34" charset="0"/>
                <a:cs typeface="Arial" panose="020B0604020202020204" pitchFamily="34" charset="0"/>
              </a:endParaRPr>
            </a:p>
          </p:txBody>
        </p:sp>
        <p:sp>
          <p:nvSpPr>
            <p:cNvPr id="27" name="Espace réservé du contenu 2"/>
            <p:cNvSpPr txBox="1">
              <a:spLocks/>
            </p:cNvSpPr>
            <p:nvPr/>
          </p:nvSpPr>
          <p:spPr>
            <a:xfrm>
              <a:off x="4464589" y="6185596"/>
              <a:ext cx="2088724"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Clé privée de Paul</a:t>
              </a:r>
              <a:endParaRPr lang="fr-FR" sz="1600" dirty="0">
                <a:latin typeface="Arial" panose="020B0604020202020204" pitchFamily="34" charset="0"/>
                <a:cs typeface="Arial" panose="020B0604020202020204" pitchFamily="34" charset="0"/>
              </a:endParaRPr>
            </a:p>
          </p:txBody>
        </p:sp>
        <p:pic>
          <p:nvPicPr>
            <p:cNvPr id="28" name="Picture 48" descr="12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2760833" y="4287460"/>
              <a:ext cx="271913" cy="5755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2" descr="BS00996_[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94099">
              <a:off x="6422840" y="4366060"/>
              <a:ext cx="522084" cy="3196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33479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e</a:t>
            </a:r>
            <a:r>
              <a:rPr lang="fr-FR" dirty="0" smtClean="0"/>
              <a:t>. Chiffrement symétrique vs Chiffrement asymétrique </a:t>
            </a:r>
            <a:endParaRPr lang="fr-FR" dirty="0"/>
          </a:p>
        </p:txBody>
      </p:sp>
      <p:grpSp>
        <p:nvGrpSpPr>
          <p:cNvPr id="21" name="Groupe 20"/>
          <p:cNvGrpSpPr/>
          <p:nvPr/>
        </p:nvGrpSpPr>
        <p:grpSpPr>
          <a:xfrm>
            <a:off x="385192" y="1649705"/>
            <a:ext cx="8579296" cy="4803631"/>
            <a:chOff x="385192" y="1649705"/>
            <a:chExt cx="8363272" cy="4803631"/>
          </a:xfrm>
        </p:grpSpPr>
        <p:cxnSp>
          <p:nvCxnSpPr>
            <p:cNvPr id="7" name="Connecteur droit 6"/>
            <p:cNvCxnSpPr/>
            <p:nvPr/>
          </p:nvCxnSpPr>
          <p:spPr>
            <a:xfrm>
              <a:off x="4499992" y="2409855"/>
              <a:ext cx="0" cy="147732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742498" y="1670219"/>
              <a:ext cx="3060453" cy="400110"/>
            </a:xfrm>
            <a:prstGeom prst="rect">
              <a:avLst/>
            </a:prstGeom>
            <a:noFill/>
          </p:spPr>
          <p:txBody>
            <a:bodyPr wrap="none" rtlCol="0">
              <a:spAutoFit/>
            </a:bodyPr>
            <a:lstStyle/>
            <a:p>
              <a:r>
                <a:rPr lang="fr-FR" sz="2000" b="1" dirty="0">
                  <a:solidFill>
                    <a:srgbClr val="943634"/>
                  </a:solidFill>
                  <a:latin typeface="Arial" panose="020B0604020202020204" pitchFamily="34" charset="0"/>
                  <a:cs typeface="Arial" panose="020B0604020202020204" pitchFamily="34" charset="0"/>
                </a:rPr>
                <a:t>Chiffrement </a:t>
              </a:r>
              <a:r>
                <a:rPr lang="fr-FR" sz="2000" b="1" dirty="0" smtClean="0">
                  <a:solidFill>
                    <a:srgbClr val="943634"/>
                  </a:solidFill>
                  <a:latin typeface="Arial" panose="020B0604020202020204" pitchFamily="34" charset="0"/>
                  <a:cs typeface="Arial" panose="020B0604020202020204" pitchFamily="34" charset="0"/>
                </a:rPr>
                <a:t>symétrique</a:t>
              </a:r>
              <a:endParaRPr lang="fr-FR" sz="2000" b="1" dirty="0">
                <a:solidFill>
                  <a:srgbClr val="943634"/>
                </a:solidFill>
                <a:latin typeface="Arial" panose="020B0604020202020204" pitchFamily="34" charset="0"/>
                <a:cs typeface="Arial" panose="020B0604020202020204" pitchFamily="34" charset="0"/>
              </a:endParaRPr>
            </a:p>
          </p:txBody>
        </p:sp>
        <p:sp>
          <p:nvSpPr>
            <p:cNvPr id="9" name="ZoneTexte 8"/>
            <p:cNvSpPr txBox="1"/>
            <p:nvPr/>
          </p:nvSpPr>
          <p:spPr>
            <a:xfrm>
              <a:off x="5229545" y="1649705"/>
              <a:ext cx="3203121" cy="400110"/>
            </a:xfrm>
            <a:prstGeom prst="rect">
              <a:avLst/>
            </a:prstGeom>
            <a:noFill/>
          </p:spPr>
          <p:txBody>
            <a:bodyPr wrap="none" rtlCol="0">
              <a:spAutoFit/>
            </a:bodyPr>
            <a:lstStyle/>
            <a:p>
              <a:r>
                <a:rPr lang="fr-FR" sz="2000" b="1" dirty="0">
                  <a:solidFill>
                    <a:srgbClr val="943634"/>
                  </a:solidFill>
                  <a:latin typeface="Arial" panose="020B0604020202020204" pitchFamily="34" charset="0"/>
                  <a:cs typeface="Arial" panose="020B0604020202020204" pitchFamily="34" charset="0"/>
                </a:rPr>
                <a:t>Chiffrement </a:t>
              </a:r>
              <a:r>
                <a:rPr lang="fr-FR" sz="2000" b="1" dirty="0" smtClean="0">
                  <a:solidFill>
                    <a:srgbClr val="943634"/>
                  </a:solidFill>
                  <a:latin typeface="Arial" panose="020B0604020202020204" pitchFamily="34" charset="0"/>
                  <a:cs typeface="Arial" panose="020B0604020202020204" pitchFamily="34" charset="0"/>
                </a:rPr>
                <a:t>asymétrique</a:t>
              </a:r>
              <a:endParaRPr lang="fr-FR" sz="2000" b="1" dirty="0">
                <a:solidFill>
                  <a:srgbClr val="943634"/>
                </a:solidFill>
                <a:latin typeface="Arial" panose="020B0604020202020204" pitchFamily="34" charset="0"/>
                <a:cs typeface="Arial" panose="020B0604020202020204" pitchFamily="34" charset="0"/>
              </a:endParaRPr>
            </a:p>
          </p:txBody>
        </p:sp>
        <p:sp>
          <p:nvSpPr>
            <p:cNvPr id="10" name="ZoneTexte 9"/>
            <p:cNvSpPr txBox="1"/>
            <p:nvPr/>
          </p:nvSpPr>
          <p:spPr>
            <a:xfrm>
              <a:off x="3861067" y="1966759"/>
              <a:ext cx="1473609" cy="400110"/>
            </a:xfrm>
            <a:prstGeom prst="rect">
              <a:avLst/>
            </a:prstGeom>
            <a:noFill/>
          </p:spPr>
          <p:txBody>
            <a:bodyPr wrap="none" rtlCol="0">
              <a:spAutoFit/>
            </a:bodyPr>
            <a:lstStyle/>
            <a:p>
              <a:r>
                <a:rPr lang="fr-FR" sz="2000" b="1" dirty="0" smtClean="0">
                  <a:latin typeface="Arial" panose="020B0604020202020204" pitchFamily="34" charset="0"/>
                  <a:cs typeface="Arial" panose="020B0604020202020204" pitchFamily="34" charset="0"/>
                </a:rPr>
                <a:t>Avantages</a:t>
              </a:r>
              <a:endParaRPr lang="fr-FR" sz="2000" b="1" dirty="0">
                <a:latin typeface="Arial" panose="020B0604020202020204" pitchFamily="34" charset="0"/>
                <a:cs typeface="Arial" panose="020B0604020202020204" pitchFamily="34" charset="0"/>
              </a:endParaRPr>
            </a:p>
          </p:txBody>
        </p:sp>
        <p:sp>
          <p:nvSpPr>
            <p:cNvPr id="11" name="ZoneTexte 10"/>
            <p:cNvSpPr txBox="1"/>
            <p:nvPr/>
          </p:nvSpPr>
          <p:spPr>
            <a:xfrm>
              <a:off x="3658213" y="3899927"/>
              <a:ext cx="1909497" cy="400110"/>
            </a:xfrm>
            <a:prstGeom prst="rect">
              <a:avLst/>
            </a:prstGeom>
            <a:noFill/>
          </p:spPr>
          <p:txBody>
            <a:bodyPr wrap="none" rtlCol="0">
              <a:spAutoFit/>
            </a:bodyPr>
            <a:lstStyle/>
            <a:p>
              <a:r>
                <a:rPr lang="fr-FR" sz="2000" b="1" dirty="0" smtClean="0">
                  <a:latin typeface="Arial" panose="020B0604020202020204" pitchFamily="34" charset="0"/>
                  <a:cs typeface="Arial" panose="020B0604020202020204" pitchFamily="34" charset="0"/>
                </a:rPr>
                <a:t>Inconvénients</a:t>
              </a:r>
              <a:endParaRPr lang="fr-FR" sz="2000" b="1" dirty="0">
                <a:latin typeface="Arial" panose="020B0604020202020204" pitchFamily="34" charset="0"/>
                <a:cs typeface="Arial" panose="020B0604020202020204" pitchFamily="34" charset="0"/>
              </a:endParaRPr>
            </a:p>
          </p:txBody>
        </p:sp>
        <p:sp>
          <p:nvSpPr>
            <p:cNvPr id="12" name="ZoneTexte 11"/>
            <p:cNvSpPr txBox="1"/>
            <p:nvPr/>
          </p:nvSpPr>
          <p:spPr>
            <a:xfrm>
              <a:off x="385192" y="2305909"/>
              <a:ext cx="3826769" cy="1477328"/>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Rapidité des opérations (adapté à du trafic en temps réel) ;</a:t>
              </a:r>
            </a:p>
            <a:p>
              <a:pPr marL="342900" indent="-342900">
                <a:buFont typeface="Arial" panose="020B0604020202020204" pitchFamily="34" charset="0"/>
                <a:buChar char="•"/>
              </a:pPr>
              <a:endParaRPr lang="fr-FR"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Clés courtes (256 bits suffisent actuellement) ;</a:t>
              </a:r>
              <a:endParaRPr lang="fr-FR" dirty="0">
                <a:latin typeface="Arial" panose="020B0604020202020204" pitchFamily="34" charset="0"/>
                <a:cs typeface="Arial" panose="020B0604020202020204" pitchFamily="34" charset="0"/>
              </a:endParaRPr>
            </a:p>
          </p:txBody>
        </p:sp>
        <p:sp>
          <p:nvSpPr>
            <p:cNvPr id="13" name="ZoneTexte 12"/>
            <p:cNvSpPr txBox="1"/>
            <p:nvPr/>
          </p:nvSpPr>
          <p:spPr>
            <a:xfrm>
              <a:off x="4848756" y="2409855"/>
              <a:ext cx="3899708" cy="1477328"/>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Facilité d’échange des clés : les seules clés qui ont besoin d’être échangées sont des clés publiques (dont il faut assurer la protection en intégrité) ;</a:t>
              </a:r>
              <a:endParaRPr lang="fr-FR" dirty="0">
                <a:latin typeface="Arial" panose="020B0604020202020204" pitchFamily="34" charset="0"/>
                <a:cs typeface="Arial" panose="020B0604020202020204" pitchFamily="34" charset="0"/>
              </a:endParaRPr>
            </a:p>
          </p:txBody>
        </p:sp>
        <p:sp>
          <p:nvSpPr>
            <p:cNvPr id="14" name="ZoneTexte 13"/>
            <p:cNvSpPr txBox="1"/>
            <p:nvPr/>
          </p:nvSpPr>
          <p:spPr>
            <a:xfrm>
              <a:off x="4846954" y="4202504"/>
              <a:ext cx="3901510" cy="1200329"/>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Lenteur des opérations (peu adapté à du trafic en temps réel) ;</a:t>
              </a:r>
            </a:p>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Grande taille des clés (2048 bits minimum actuellement) ;</a:t>
              </a:r>
              <a:endParaRPr lang="fr-FR" dirty="0">
                <a:latin typeface="Arial" panose="020B0604020202020204" pitchFamily="34" charset="0"/>
                <a:cs typeface="Arial" panose="020B0604020202020204" pitchFamily="34" charset="0"/>
              </a:endParaRPr>
            </a:p>
          </p:txBody>
        </p:sp>
        <p:sp>
          <p:nvSpPr>
            <p:cNvPr id="15" name="ZoneTexte 14"/>
            <p:cNvSpPr txBox="1"/>
            <p:nvPr/>
          </p:nvSpPr>
          <p:spPr>
            <a:xfrm>
              <a:off x="385192" y="4282063"/>
              <a:ext cx="3826768" cy="923330"/>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Difficulté d’échange sécurisé des clés secrètes : comment le faire en protégeant ce secret ?</a:t>
              </a:r>
              <a:endParaRPr lang="fr-FR" dirty="0">
                <a:latin typeface="Arial" panose="020B0604020202020204" pitchFamily="34" charset="0"/>
                <a:cs typeface="Arial" panose="020B0604020202020204" pitchFamily="34" charset="0"/>
              </a:endParaRPr>
            </a:p>
          </p:txBody>
        </p:sp>
        <p:cxnSp>
          <p:nvCxnSpPr>
            <p:cNvPr id="16" name="Connecteur droit 15"/>
            <p:cNvCxnSpPr/>
            <p:nvPr/>
          </p:nvCxnSpPr>
          <p:spPr>
            <a:xfrm>
              <a:off x="4499992" y="4282063"/>
              <a:ext cx="0" cy="112077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2147974" y="5445224"/>
              <a:ext cx="5452134" cy="400110"/>
            </a:xfrm>
            <a:prstGeom prst="rect">
              <a:avLst/>
            </a:prstGeom>
            <a:noFill/>
          </p:spPr>
          <p:txBody>
            <a:bodyPr wrap="none" rtlCol="0">
              <a:spAutoFit/>
            </a:bodyPr>
            <a:lstStyle/>
            <a:p>
              <a:r>
                <a:rPr lang="fr-FR" sz="2000" b="1" dirty="0" smtClean="0">
                  <a:latin typeface="Arial" panose="020B0604020202020204" pitchFamily="34" charset="0"/>
                  <a:cs typeface="Arial" panose="020B0604020202020204" pitchFamily="34" charset="0"/>
                </a:rPr>
                <a:t>Exemples d’algorithmes sûrs (janvier 2015)</a:t>
              </a:r>
              <a:endParaRPr lang="fr-FR" sz="2000" b="1" dirty="0">
                <a:latin typeface="Arial" panose="020B0604020202020204" pitchFamily="34" charset="0"/>
                <a:cs typeface="Arial" panose="020B0604020202020204" pitchFamily="34" charset="0"/>
              </a:endParaRPr>
            </a:p>
          </p:txBody>
        </p:sp>
        <p:cxnSp>
          <p:nvCxnSpPr>
            <p:cNvPr id="18" name="Connecteur droit 17"/>
            <p:cNvCxnSpPr/>
            <p:nvPr/>
          </p:nvCxnSpPr>
          <p:spPr>
            <a:xfrm>
              <a:off x="4495910" y="5807005"/>
              <a:ext cx="1" cy="64633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385192" y="5939988"/>
              <a:ext cx="3826768" cy="369332"/>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AES.</a:t>
              </a:r>
            </a:p>
          </p:txBody>
        </p:sp>
        <p:sp>
          <p:nvSpPr>
            <p:cNvPr id="20" name="ZoneTexte 19"/>
            <p:cNvSpPr txBox="1"/>
            <p:nvPr/>
          </p:nvSpPr>
          <p:spPr>
            <a:xfrm>
              <a:off x="4846954" y="5917922"/>
              <a:ext cx="3826768" cy="369332"/>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RSA.</a:t>
              </a:r>
            </a:p>
          </p:txBody>
        </p:sp>
      </p:grpSp>
    </p:spTree>
    <p:extLst>
      <p:ext uri="{BB962C8B-B14F-4D97-AF65-F5344CB8AC3E}">
        <p14:creationId xmlns:p14="http://schemas.microsoft.com/office/powerpoint/2010/main" val="108391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marL="0" indent="0" algn="just">
              <a:buNone/>
            </a:pPr>
            <a:r>
              <a:rPr lang="fr-FR" sz="2000" dirty="0"/>
              <a:t>Rappel de </a:t>
            </a:r>
            <a:r>
              <a:rPr lang="fr-FR" sz="2000" dirty="0" smtClean="0"/>
              <a:t>l’objectif : </a:t>
            </a:r>
            <a:r>
              <a:rPr lang="fr-FR" sz="2000" b="1" dirty="0">
                <a:solidFill>
                  <a:srgbClr val="943634"/>
                </a:solidFill>
              </a:rPr>
              <a:t>s’assurer de la non-modification d’une donnée</a:t>
            </a:r>
            <a:r>
              <a:rPr lang="fr-FR" sz="2000" dirty="0"/>
              <a:t>, et </a:t>
            </a:r>
            <a:r>
              <a:rPr lang="fr-FR" sz="2000" b="1" dirty="0">
                <a:solidFill>
                  <a:srgbClr val="943634"/>
                </a:solidFill>
              </a:rPr>
              <a:t>s’assurer de l’identité de son auteur</a:t>
            </a:r>
            <a:r>
              <a:rPr lang="fr-FR" sz="2000" dirty="0"/>
              <a:t>. Si la signature n’est pas valide, cela indique que l’auteur « n’est pas le bon » ou que le donnée reçue n’est pas celle que son auteur avait signé.</a:t>
            </a:r>
          </a:p>
          <a:p>
            <a:pPr marL="0" indent="0" algn="just">
              <a:buNone/>
            </a:pPr>
            <a:endParaRPr lang="fr-FR" sz="1800" dirty="0"/>
          </a:p>
          <a:p>
            <a:pPr marL="0" indent="0" algn="just">
              <a:buNone/>
            </a:pPr>
            <a:r>
              <a:rPr lang="fr-FR" sz="1800" dirty="0" smtClean="0"/>
              <a:t>Notes :</a:t>
            </a:r>
            <a:endParaRPr lang="fr-FR" sz="1800" dirty="0"/>
          </a:p>
          <a:p>
            <a:pPr algn="just"/>
            <a:r>
              <a:rPr lang="fr-FR" sz="1800" b="1" dirty="0">
                <a:solidFill>
                  <a:srgbClr val="943634"/>
                </a:solidFill>
              </a:rPr>
              <a:t>La signature électronique n’assure pas la confidentialité des données</a:t>
            </a:r>
            <a:r>
              <a:rPr lang="fr-FR" sz="1800" dirty="0"/>
              <a:t>, mais leur intégrité et la notion de </a:t>
            </a:r>
            <a:r>
              <a:rPr lang="fr-FR" sz="1800" dirty="0" smtClean="0"/>
              <a:t>preuve ;</a:t>
            </a:r>
            <a:endParaRPr lang="fr-FR" sz="1800" dirty="0"/>
          </a:p>
          <a:p>
            <a:pPr algn="just"/>
            <a:r>
              <a:rPr lang="fr-FR" sz="1800" b="1" dirty="0">
                <a:solidFill>
                  <a:srgbClr val="943634"/>
                </a:solidFill>
              </a:rPr>
              <a:t>Lorsque l’on chiffre un message, il est fortement recommandé de le signer également </a:t>
            </a:r>
            <a:r>
              <a:rPr lang="fr-FR" sz="1800" dirty="0"/>
              <a:t>afin d’assurer l’intégrité du message.</a:t>
            </a:r>
          </a:p>
          <a:p>
            <a:pPr algn="just"/>
            <a:endParaRPr lang="fr-FR" sz="2000" dirty="0"/>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Signature électronique </a:t>
            </a:r>
            <a:endParaRPr lang="fr-FR" dirty="0"/>
          </a:p>
        </p:txBody>
      </p:sp>
    </p:spTree>
    <p:extLst>
      <p:ext uri="{BB962C8B-B14F-4D97-AF65-F5344CB8AC3E}">
        <p14:creationId xmlns:p14="http://schemas.microsoft.com/office/powerpoint/2010/main" val="3195061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a:xfrm>
            <a:off x="457200" y="1556792"/>
            <a:ext cx="8363272" cy="4608512"/>
          </a:xfrm>
        </p:spPr>
        <p:txBody>
          <a:bodyPr/>
          <a:lstStyle/>
          <a:p>
            <a:pPr marL="400050" algn="just">
              <a:buAutoNum type="arabicPeriod"/>
            </a:pPr>
            <a:r>
              <a:rPr lang="fr-FR" sz="1800" dirty="0"/>
              <a:t>Le signataire d’un message génère – grâce à un algorithme cryptographique spécifique – une valeur unique calculée à partir du message que l’on souhaite </a:t>
            </a:r>
            <a:r>
              <a:rPr lang="fr-FR" sz="1800" dirty="0" smtClean="0"/>
              <a:t>signer : </a:t>
            </a:r>
            <a:r>
              <a:rPr lang="fr-FR" sz="1800" dirty="0"/>
              <a:t>un condensat (un </a:t>
            </a:r>
            <a:r>
              <a:rPr lang="fr-FR" sz="1800" dirty="0" smtClean="0"/>
              <a:t>haché) ;</a:t>
            </a:r>
            <a:endParaRPr lang="fr-FR" sz="1800" dirty="0"/>
          </a:p>
          <a:p>
            <a:pPr marL="800100" lvl="1" indent="-342900" algn="just"/>
            <a:r>
              <a:rPr lang="fr-FR" sz="1400" dirty="0"/>
              <a:t>Les algorithmes de calcul de condensat sont publics et ne gèrent pas de secret, donc tout le monde peut les utiliser et calculer les mêmes condensats à partir d’un même </a:t>
            </a:r>
            <a:r>
              <a:rPr lang="fr-FR" sz="1400" dirty="0" smtClean="0"/>
              <a:t>message ;</a:t>
            </a:r>
            <a:endParaRPr lang="fr-FR" sz="1400" dirty="0"/>
          </a:p>
          <a:p>
            <a:pPr marL="800100" lvl="1" indent="-342900" algn="just"/>
            <a:r>
              <a:rPr lang="fr-FR" sz="1400" dirty="0"/>
              <a:t>Deux messages différents ne peuvent pas donner lieu au même condensat.</a:t>
            </a:r>
          </a:p>
          <a:p>
            <a:pPr marL="400050" algn="just">
              <a:buAutoNum type="arabicPeriod"/>
            </a:pPr>
            <a:r>
              <a:rPr lang="fr-FR" sz="1800" dirty="0"/>
              <a:t>Le signataire utilise l’algorithme de signature, qui prend en entrée sa clé privée et le condensat précédent, pour produire une signature </a:t>
            </a:r>
            <a:r>
              <a:rPr lang="fr-FR" sz="1800" dirty="0" smtClean="0"/>
              <a:t>électronique ;</a:t>
            </a:r>
            <a:endParaRPr lang="fr-FR" sz="1800" dirty="0"/>
          </a:p>
          <a:p>
            <a:pPr marL="400050" algn="just">
              <a:buAutoNum type="arabicPeriod"/>
            </a:pPr>
            <a:r>
              <a:rPr lang="fr-FR" sz="1800" dirty="0"/>
              <a:t>Le signataire envoie (ou stocke) le message et la signature électronique, permettant ainsi à un lecteur d’en prendre </a:t>
            </a:r>
            <a:r>
              <a:rPr lang="fr-FR" sz="1800" dirty="0" smtClean="0"/>
              <a:t>connaissance ;</a:t>
            </a:r>
            <a:endParaRPr lang="fr-FR" sz="1800" dirty="0"/>
          </a:p>
          <a:p>
            <a:pPr marL="400050" algn="just">
              <a:buAutoNum type="arabicPeriod"/>
            </a:pPr>
            <a:r>
              <a:rPr lang="fr-FR" sz="1800" dirty="0"/>
              <a:t>Le lecteur calcule lui-même le condensat du message en </a:t>
            </a:r>
            <a:r>
              <a:rPr lang="fr-FR" sz="1800" dirty="0" smtClean="0"/>
              <a:t>clair ;</a:t>
            </a:r>
            <a:endParaRPr lang="fr-FR" sz="1400" dirty="0"/>
          </a:p>
          <a:p>
            <a:pPr marL="400050" algn="just">
              <a:buAutoNum type="arabicPeriod"/>
            </a:pPr>
            <a:r>
              <a:rPr lang="fr-FR" sz="1800" dirty="0"/>
              <a:t>Le lecteur utilise l’algorithme de vérification de signature, qui prend en entrée la clé publique du signataire, le condensat et la signature, pour rendre un verdict. Si le verdict est négatif, alors il ne faut pas faire confiance au message reçu (celui-ci ne correspond </a:t>
            </a:r>
            <a:r>
              <a:rPr lang="fr-FR" sz="1800" dirty="0" smtClean="0"/>
              <a:t>pas — pour </a:t>
            </a:r>
            <a:r>
              <a:rPr lang="fr-FR" sz="1800" dirty="0"/>
              <a:t>une raison que l’on ignore — au message du signataire).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Signature électronique : principe </a:t>
            </a:r>
            <a:endParaRPr lang="fr-FR" dirty="0"/>
          </a:p>
        </p:txBody>
      </p:sp>
    </p:spTree>
    <p:extLst>
      <p:ext uri="{BB962C8B-B14F-4D97-AF65-F5344CB8AC3E}">
        <p14:creationId xmlns:p14="http://schemas.microsoft.com/office/powerpoint/2010/main" val="32892153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Signature électronique : illustration </a:t>
            </a:r>
            <a:endParaRPr lang="fr-FR" dirty="0"/>
          </a:p>
        </p:txBody>
      </p:sp>
      <p:pic>
        <p:nvPicPr>
          <p:cNvPr id="7" name="Picture 153" descr="us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079" y="2828839"/>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19" descr="exec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2221391" y="2739448"/>
            <a:ext cx="511650" cy="51164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eur droit avec flèche 8"/>
          <p:cNvCxnSpPr/>
          <p:nvPr/>
        </p:nvCxnSpPr>
        <p:spPr>
          <a:xfrm>
            <a:off x="1442992" y="215202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2810221" y="296479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467987"/>
            <a:ext cx="783111" cy="78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ZoneTexte 11"/>
          <p:cNvSpPr txBox="1"/>
          <p:nvPr/>
        </p:nvSpPr>
        <p:spPr>
          <a:xfrm>
            <a:off x="2023204" y="1998138"/>
            <a:ext cx="1071127" cy="307777"/>
          </a:xfrm>
          <a:prstGeom prst="rect">
            <a:avLst/>
          </a:prstGeom>
          <a:noFill/>
        </p:spPr>
        <p:txBody>
          <a:bodyPr wrap="none" rtlCol="0">
            <a:spAutoFit/>
          </a:bodyPr>
          <a:lstStyle/>
          <a:p>
            <a:r>
              <a:rPr lang="fr-FR" sz="1400" dirty="0" smtClean="0">
                <a:latin typeface="Arial" panose="020B0604020202020204" pitchFamily="34" charset="0"/>
                <a:cs typeface="Arial" panose="020B0604020202020204" pitchFamily="34" charset="0"/>
              </a:rPr>
              <a:t>UHD783L0</a:t>
            </a:r>
            <a:endParaRPr lang="fr-FR" dirty="0">
              <a:latin typeface="Arial" panose="020B0604020202020204" pitchFamily="34" charset="0"/>
              <a:cs typeface="Arial" panose="020B0604020202020204" pitchFamily="34" charset="0"/>
            </a:endParaRPr>
          </a:p>
        </p:txBody>
      </p:sp>
      <p:cxnSp>
        <p:nvCxnSpPr>
          <p:cNvPr id="13" name="Connecteur droit avec flèche 12"/>
          <p:cNvCxnSpPr/>
          <p:nvPr/>
        </p:nvCxnSpPr>
        <p:spPr>
          <a:xfrm>
            <a:off x="2378173" y="2305915"/>
            <a:ext cx="0" cy="429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29" descr="scrol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8292" y="2692882"/>
            <a:ext cx="577186" cy="577186"/>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eur droit avec flèche 14"/>
          <p:cNvCxnSpPr/>
          <p:nvPr/>
        </p:nvCxnSpPr>
        <p:spPr>
          <a:xfrm flipV="1">
            <a:off x="721989" y="2134630"/>
            <a:ext cx="145988" cy="333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890615" y="3270068"/>
            <a:ext cx="2207638" cy="918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3643923" y="3251098"/>
            <a:ext cx="0" cy="429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4932041" y="1628800"/>
            <a:ext cx="4104456" cy="4031873"/>
          </a:xfrm>
          <a:prstGeom prst="rect">
            <a:avLst/>
          </a:prstGeom>
          <a:noFill/>
        </p:spPr>
        <p:txBody>
          <a:bodyPr wrap="square" rtlCol="0">
            <a:spAutoFit/>
          </a:bodyPr>
          <a:lstStyle/>
          <a:p>
            <a:r>
              <a:rPr lang="fr-FR" sz="1600" b="1" dirty="0" smtClean="0">
                <a:solidFill>
                  <a:srgbClr val="943634"/>
                </a:solidFill>
                <a:latin typeface="Arial" panose="020B0604020202020204" pitchFamily="34" charset="0"/>
                <a:cs typeface="Arial" panose="020B0604020202020204" pitchFamily="34" charset="0"/>
              </a:rPr>
              <a:t>Etapes de la signature :</a:t>
            </a:r>
          </a:p>
          <a:p>
            <a:endParaRPr lang="fr-FR" sz="1600" dirty="0" smtClean="0">
              <a:latin typeface="Arial" panose="020B0604020202020204" pitchFamily="34" charset="0"/>
              <a:cs typeface="Arial" panose="020B0604020202020204" pitchFamily="34" charset="0"/>
              <a:sym typeface="Wingdings"/>
            </a:endParaRPr>
          </a:p>
          <a:p>
            <a:r>
              <a:rPr lang="fr-FR" sz="1600" dirty="0">
                <a:sym typeface="Wingdings"/>
              </a:rPr>
              <a:t> Le signataire génère le condensat unique associé au </a:t>
            </a:r>
            <a:r>
              <a:rPr lang="fr-FR" sz="1600" dirty="0" smtClean="0">
                <a:sym typeface="Wingdings"/>
              </a:rPr>
              <a:t>message ;</a:t>
            </a:r>
            <a:endParaRPr lang="fr-FR" sz="1600" dirty="0">
              <a:sym typeface="Wingdings"/>
            </a:endParaRPr>
          </a:p>
          <a:p>
            <a:endParaRPr lang="fr-FR" sz="1600" dirty="0">
              <a:sym typeface="Wingdings"/>
            </a:endParaRPr>
          </a:p>
          <a:p>
            <a:pPr>
              <a:buFont typeface="Wingdings"/>
              <a:buChar char=""/>
            </a:pPr>
            <a:r>
              <a:rPr lang="fr-FR" sz="1600" dirty="0">
                <a:sym typeface="Wingdings"/>
              </a:rPr>
              <a:t>   Le signataire utilise l’algorithme de signature, qui prend en entrée sa clé privée et le condensat précédent, pour produire une signature </a:t>
            </a:r>
            <a:r>
              <a:rPr lang="fr-FR" sz="1600" dirty="0" smtClean="0">
                <a:sym typeface="Wingdings"/>
              </a:rPr>
              <a:t>électronique ;</a:t>
            </a:r>
            <a:endParaRPr lang="fr-FR" sz="1600" dirty="0">
              <a:sym typeface="Wingdings"/>
            </a:endParaRPr>
          </a:p>
          <a:p>
            <a:pPr marL="285750" indent="-285750">
              <a:buFont typeface="Wingdings"/>
              <a:buChar char=""/>
            </a:pPr>
            <a:endParaRPr lang="fr-FR" sz="1600" dirty="0">
              <a:sym typeface="Wingdings"/>
            </a:endParaRPr>
          </a:p>
          <a:p>
            <a:r>
              <a:rPr lang="fr-FR" sz="1600" dirty="0">
                <a:sym typeface="Wingdings"/>
              </a:rPr>
              <a:t> Le signataire envoie (ou stocke) le message et la signature électronique, permettant ainsi à un lecteur d’en prendre </a:t>
            </a:r>
            <a:r>
              <a:rPr lang="fr-FR" sz="1600" dirty="0" smtClean="0">
                <a:sym typeface="Wingdings"/>
              </a:rPr>
              <a:t>connaissance ;</a:t>
            </a:r>
            <a:endParaRPr lang="fr-FR" sz="1600" dirty="0">
              <a:sym typeface="Wingdings"/>
            </a:endParaRPr>
          </a:p>
          <a:p>
            <a:endParaRPr lang="fr-FR" sz="1600" dirty="0">
              <a:sym typeface="Wingdings"/>
            </a:endParaRPr>
          </a:p>
          <a:p>
            <a:r>
              <a:rPr lang="fr-FR" sz="1600" dirty="0">
                <a:sym typeface="Wingdings"/>
              </a:rPr>
              <a:t>La vérification par le destinataire/lecteur est décrite sur la diapositive suivante.</a:t>
            </a:r>
          </a:p>
        </p:txBody>
      </p:sp>
      <p:sp>
        <p:nvSpPr>
          <p:cNvPr id="19" name="Rectangle 18"/>
          <p:cNvSpPr/>
          <p:nvPr/>
        </p:nvSpPr>
        <p:spPr>
          <a:xfrm>
            <a:off x="1533138" y="1730522"/>
            <a:ext cx="389850" cy="369332"/>
          </a:xfrm>
          <a:prstGeom prst="rect">
            <a:avLst/>
          </a:prstGeom>
        </p:spPr>
        <p:txBody>
          <a:bodyPr wrap="none">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2" name="Rectangle 21"/>
          <p:cNvSpPr/>
          <p:nvPr/>
        </p:nvSpPr>
        <p:spPr>
          <a:xfrm>
            <a:off x="2538116" y="2524254"/>
            <a:ext cx="389850" cy="369332"/>
          </a:xfrm>
          <a:prstGeom prst="rect">
            <a:avLst/>
          </a:prstGeom>
        </p:spPr>
        <p:txBody>
          <a:bodyPr wrap="none">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grpSp>
        <p:nvGrpSpPr>
          <p:cNvPr id="23" name="Groupe 22"/>
          <p:cNvGrpSpPr/>
          <p:nvPr/>
        </p:nvGrpSpPr>
        <p:grpSpPr>
          <a:xfrm>
            <a:off x="3385218" y="4097919"/>
            <a:ext cx="826742" cy="1008112"/>
            <a:chOff x="3296391" y="4581128"/>
            <a:chExt cx="826742" cy="1008112"/>
          </a:xfrm>
        </p:grpSpPr>
        <p:pic>
          <p:nvPicPr>
            <p:cNvPr id="2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6391" y="4581128"/>
              <a:ext cx="6000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153" descr="us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333" y="5085184"/>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9" descr="scrol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363" y="5012054"/>
              <a:ext cx="577186" cy="577186"/>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26"/>
          <p:cNvSpPr/>
          <p:nvPr/>
        </p:nvSpPr>
        <p:spPr>
          <a:xfrm>
            <a:off x="3196016" y="3762053"/>
            <a:ext cx="389850" cy="369332"/>
          </a:xfrm>
          <a:prstGeom prst="rect">
            <a:avLst/>
          </a:prstGeom>
        </p:spPr>
        <p:txBody>
          <a:bodyPr wrap="none">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pic>
        <p:nvPicPr>
          <p:cNvPr id="2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1858287"/>
            <a:ext cx="44767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48" descr="12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6252514" y="5735026"/>
            <a:ext cx="271913" cy="57556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53" descr="us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2" y="589643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2" descr="BS00996_[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94099">
            <a:off x="6137594" y="6182365"/>
            <a:ext cx="522084" cy="319690"/>
          </a:xfrm>
          <a:prstGeom prst="rect">
            <a:avLst/>
          </a:prstGeom>
          <a:noFill/>
          <a:extLst>
            <a:ext uri="{909E8E84-426E-40DD-AFC4-6F175D3DCCD1}">
              <a14:hiddenFill xmlns:a14="http://schemas.microsoft.com/office/drawing/2010/main">
                <a:solidFill>
                  <a:srgbClr val="FFFFFF"/>
                </a:solidFill>
              </a14:hiddenFill>
            </a:ext>
          </a:extLst>
        </p:spPr>
      </p:pic>
      <p:sp>
        <p:nvSpPr>
          <p:cNvPr id="34" name="Espace réservé du contenu 2"/>
          <p:cNvSpPr txBox="1">
            <a:spLocks/>
          </p:cNvSpPr>
          <p:nvPr/>
        </p:nvSpPr>
        <p:spPr>
          <a:xfrm>
            <a:off x="6696588" y="5877272"/>
            <a:ext cx="2339908" cy="3239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t>Clé publique du signataire</a:t>
            </a:r>
            <a:endParaRPr lang="fr-FR" sz="1600" dirty="0"/>
          </a:p>
        </p:txBody>
      </p:sp>
      <p:sp>
        <p:nvSpPr>
          <p:cNvPr id="35" name="Espace réservé du contenu 2"/>
          <p:cNvSpPr txBox="1">
            <a:spLocks/>
          </p:cNvSpPr>
          <p:nvPr/>
        </p:nvSpPr>
        <p:spPr>
          <a:xfrm>
            <a:off x="6696835" y="6163956"/>
            <a:ext cx="2339661"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t>Clé privée du signataire</a:t>
            </a:r>
            <a:endParaRPr lang="fr-FR" sz="1600" dirty="0"/>
          </a:p>
        </p:txBody>
      </p:sp>
      <p:pic>
        <p:nvPicPr>
          <p:cNvPr id="36" name="Picture 52" descr="BS00996_[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94099">
            <a:off x="1852767" y="2675613"/>
            <a:ext cx="522084" cy="31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7709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dirty="0" smtClean="0"/>
              <a:t>Sensibilisation et initiation à la cybersécurité</a:t>
            </a:r>
            <a:endParaRPr lang="fr-FR" dirty="0"/>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Signature électronique : illustration </a:t>
            </a:r>
            <a:endParaRPr lang="fr-FR" dirty="0"/>
          </a:p>
        </p:txBody>
      </p:sp>
      <p:sp>
        <p:nvSpPr>
          <p:cNvPr id="9" name="ZoneTexte 8"/>
          <p:cNvSpPr txBox="1"/>
          <p:nvPr/>
        </p:nvSpPr>
        <p:spPr>
          <a:xfrm>
            <a:off x="5076055" y="1412776"/>
            <a:ext cx="3960441" cy="3539430"/>
          </a:xfrm>
          <a:prstGeom prst="rect">
            <a:avLst/>
          </a:prstGeom>
          <a:noFill/>
        </p:spPr>
        <p:txBody>
          <a:bodyPr wrap="square" rtlCol="0">
            <a:spAutoFit/>
          </a:bodyPr>
          <a:lstStyle/>
          <a:p>
            <a:r>
              <a:rPr lang="fr-FR" sz="1600" b="1" dirty="0">
                <a:solidFill>
                  <a:srgbClr val="943634"/>
                </a:solidFill>
                <a:latin typeface="Arial" panose="020B0604020202020204" pitchFamily="34" charset="0"/>
                <a:cs typeface="Arial" panose="020B0604020202020204" pitchFamily="34" charset="0"/>
              </a:rPr>
              <a:t>Etapes de la vérification de la signature par un </a:t>
            </a:r>
            <a:r>
              <a:rPr lang="fr-FR" sz="1600" b="1" dirty="0" smtClean="0">
                <a:solidFill>
                  <a:srgbClr val="943634"/>
                </a:solidFill>
                <a:latin typeface="Arial" panose="020B0604020202020204" pitchFamily="34" charset="0"/>
                <a:cs typeface="Arial" panose="020B0604020202020204" pitchFamily="34" charset="0"/>
              </a:rPr>
              <a:t>lecteur/destinataire :</a:t>
            </a:r>
            <a:endParaRPr lang="fr-FR" sz="1600" b="1" dirty="0">
              <a:solidFill>
                <a:srgbClr val="943634"/>
              </a:solidFill>
              <a:latin typeface="Arial" panose="020B0604020202020204" pitchFamily="34" charset="0"/>
              <a:cs typeface="Arial" panose="020B0604020202020204" pitchFamily="34" charset="0"/>
            </a:endParaRPr>
          </a:p>
          <a:p>
            <a:endParaRPr lang="fr-FR" sz="1600" dirty="0" smtClean="0">
              <a:latin typeface="Arial" panose="020B0604020202020204" pitchFamily="34" charset="0"/>
              <a:cs typeface="Arial" panose="020B0604020202020204" pitchFamily="34" charset="0"/>
              <a:sym typeface="Wingdings"/>
            </a:endParaRPr>
          </a:p>
          <a:p>
            <a:r>
              <a:rPr lang="fr-FR" sz="1600" dirty="0">
                <a:sym typeface="Wingdings"/>
              </a:rPr>
              <a:t> Le lecteur calcule le condensat du message en </a:t>
            </a:r>
            <a:r>
              <a:rPr lang="fr-FR" sz="1600" dirty="0" smtClean="0">
                <a:sym typeface="Wingdings"/>
              </a:rPr>
              <a:t>clair ;</a:t>
            </a:r>
            <a:endParaRPr lang="fr-FR" sz="1600" dirty="0">
              <a:sym typeface="Wingdings"/>
            </a:endParaRPr>
          </a:p>
          <a:p>
            <a:endParaRPr lang="fr-FR" sz="1600" dirty="0">
              <a:sym typeface="Wingdings"/>
            </a:endParaRPr>
          </a:p>
          <a:p>
            <a:r>
              <a:rPr lang="fr-FR" sz="1600" dirty="0">
                <a:sym typeface="Wingdings"/>
              </a:rPr>
              <a:t> Le lecteur utilise l’algorithme de vérification de signature, qui prend en entrée la clé publique du signataire, le condensat et la signature, pour rendre un verdict. Si le verdict est négatif, alors il ne faut pas faire confiance au message reçu (celui-ci ne correspond </a:t>
            </a:r>
            <a:r>
              <a:rPr lang="fr-FR" sz="1600" dirty="0" smtClean="0">
                <a:sym typeface="Wingdings"/>
              </a:rPr>
              <a:t>pas — pour </a:t>
            </a:r>
            <a:r>
              <a:rPr lang="fr-FR" sz="1600" dirty="0">
                <a:sym typeface="Wingdings"/>
              </a:rPr>
              <a:t>une raison que l’on ignore — au message du signataire).</a:t>
            </a:r>
          </a:p>
        </p:txBody>
      </p:sp>
      <p:pic>
        <p:nvPicPr>
          <p:cNvPr id="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525" y="1988840"/>
            <a:ext cx="44767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5" name="Connecteur droit avec flèche 34"/>
          <p:cNvCxnSpPr/>
          <p:nvPr/>
        </p:nvCxnSpPr>
        <p:spPr>
          <a:xfrm>
            <a:off x="1782206" y="2203742"/>
            <a:ext cx="629554" cy="1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e 35"/>
          <p:cNvGrpSpPr/>
          <p:nvPr/>
        </p:nvGrpSpPr>
        <p:grpSpPr>
          <a:xfrm>
            <a:off x="792930" y="1772816"/>
            <a:ext cx="826742" cy="1008112"/>
            <a:chOff x="3296391" y="4581128"/>
            <a:chExt cx="826742" cy="1008112"/>
          </a:xfrm>
        </p:grpSpPr>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391" y="4581128"/>
              <a:ext cx="6000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153" descr="use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8333" y="5085184"/>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9" descr="scrol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363" y="5012054"/>
              <a:ext cx="577186" cy="577186"/>
            </a:xfrm>
            <a:prstGeom prst="rect">
              <a:avLst/>
            </a:prstGeom>
            <a:noFill/>
            <a:extLst>
              <a:ext uri="{909E8E84-426E-40DD-AFC4-6F175D3DCCD1}">
                <a14:hiddenFill xmlns:a14="http://schemas.microsoft.com/office/drawing/2010/main">
                  <a:solidFill>
                    <a:srgbClr val="FFFFFF"/>
                  </a:solidFill>
                </a14:hiddenFill>
              </a:ext>
            </a:extLst>
          </p:spPr>
        </p:pic>
      </p:grpSp>
      <p:pic>
        <p:nvPicPr>
          <p:cNvPr id="4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1844824"/>
            <a:ext cx="783111" cy="78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ZoneTexte 40"/>
          <p:cNvSpPr txBox="1"/>
          <p:nvPr/>
        </p:nvSpPr>
        <p:spPr>
          <a:xfrm>
            <a:off x="3911462" y="2061332"/>
            <a:ext cx="963725" cy="307777"/>
          </a:xfrm>
          <a:prstGeom prst="rect">
            <a:avLst/>
          </a:prstGeom>
          <a:noFill/>
        </p:spPr>
        <p:txBody>
          <a:bodyPr wrap="none" rtlCol="0">
            <a:spAutoFit/>
          </a:bodyPr>
          <a:lstStyle/>
          <a:p>
            <a:r>
              <a:rPr lang="fr-FR" sz="1400" dirty="0" smtClean="0"/>
              <a:t>UHD783L0</a:t>
            </a:r>
            <a:endParaRPr lang="fr-FR" dirty="0"/>
          </a:p>
        </p:txBody>
      </p:sp>
      <p:cxnSp>
        <p:nvCxnSpPr>
          <p:cNvPr id="42" name="Connecteur droit avec flèche 41"/>
          <p:cNvCxnSpPr/>
          <p:nvPr/>
        </p:nvCxnSpPr>
        <p:spPr>
          <a:xfrm>
            <a:off x="3131840" y="2217226"/>
            <a:ext cx="1963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3779912" y="2204864"/>
            <a:ext cx="1963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1782206" y="2492335"/>
            <a:ext cx="269514" cy="432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5" name="Picture 153" descr="use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8475" y="298889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descr="scrol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852936"/>
            <a:ext cx="577186" cy="577186"/>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Connecteur droit avec flèche 46"/>
          <p:cNvCxnSpPr/>
          <p:nvPr/>
        </p:nvCxnSpPr>
        <p:spPr>
          <a:xfrm>
            <a:off x="2411760" y="3430122"/>
            <a:ext cx="288032" cy="430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8" name="Picture 219" descr="exec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2627784" y="4055436"/>
            <a:ext cx="511650" cy="511649"/>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3194871" y="2250239"/>
            <a:ext cx="389850" cy="369332"/>
          </a:xfrm>
          <a:prstGeom prst="rect">
            <a:avLst/>
          </a:prstGeom>
        </p:spPr>
        <p:txBody>
          <a:bodyPr wrap="none">
            <a:spAutoFit/>
          </a:bodyPr>
          <a:lstStyle/>
          <a:p>
            <a:r>
              <a:rPr lang="fr-FR" dirty="0">
                <a:sym typeface="Wingdings"/>
              </a:rPr>
              <a:t></a:t>
            </a:r>
            <a:endParaRPr lang="fr-FR" dirty="0"/>
          </a:p>
        </p:txBody>
      </p:sp>
      <p:sp>
        <p:nvSpPr>
          <p:cNvPr id="50" name="Rectangle 49"/>
          <p:cNvSpPr/>
          <p:nvPr/>
        </p:nvSpPr>
        <p:spPr>
          <a:xfrm>
            <a:off x="3059832" y="4355812"/>
            <a:ext cx="389850" cy="369332"/>
          </a:xfrm>
          <a:prstGeom prst="rect">
            <a:avLst/>
          </a:prstGeom>
        </p:spPr>
        <p:txBody>
          <a:bodyPr wrap="none">
            <a:spAutoFit/>
          </a:bodyPr>
          <a:lstStyle/>
          <a:p>
            <a:r>
              <a:rPr lang="fr-FR" dirty="0">
                <a:sym typeface="Wingdings"/>
              </a:rPr>
              <a:t></a:t>
            </a:r>
            <a:endParaRPr lang="fr-FR" dirty="0"/>
          </a:p>
        </p:txBody>
      </p:sp>
      <p:sp>
        <p:nvSpPr>
          <p:cNvPr id="51" name="ZoneTexte 50"/>
          <p:cNvSpPr txBox="1"/>
          <p:nvPr/>
        </p:nvSpPr>
        <p:spPr>
          <a:xfrm>
            <a:off x="260187" y="5498068"/>
            <a:ext cx="2265636" cy="523220"/>
          </a:xfrm>
          <a:prstGeom prst="rect">
            <a:avLst/>
          </a:prstGeom>
          <a:noFill/>
        </p:spPr>
        <p:txBody>
          <a:bodyPr wrap="square" rtlCol="0">
            <a:spAutoFit/>
          </a:bodyPr>
          <a:lstStyle/>
          <a:p>
            <a:r>
              <a:rPr lang="fr-FR" sz="1400" dirty="0" smtClean="0">
                <a:sym typeface="Wingdings"/>
              </a:rPr>
              <a:t> La </a:t>
            </a:r>
            <a:r>
              <a:rPr lang="fr-FR" sz="1400" dirty="0">
                <a:sym typeface="Wingdings"/>
              </a:rPr>
              <a:t>signature est valide</a:t>
            </a:r>
            <a:r>
              <a:rPr lang="fr-FR" sz="1400" dirty="0" smtClean="0">
                <a:sym typeface="Wingdings"/>
              </a:rPr>
              <a:t>. Le message est intègre</a:t>
            </a:r>
            <a:r>
              <a:rPr lang="fr-FR" sz="1400" dirty="0">
                <a:sym typeface="Wingdings"/>
              </a:rPr>
              <a:t>.</a:t>
            </a:r>
          </a:p>
        </p:txBody>
      </p:sp>
      <p:cxnSp>
        <p:nvCxnSpPr>
          <p:cNvPr id="52" name="Connecteur droit avec flèche 51"/>
          <p:cNvCxnSpPr/>
          <p:nvPr/>
        </p:nvCxnSpPr>
        <p:spPr>
          <a:xfrm flipH="1">
            <a:off x="2883609" y="2553866"/>
            <a:ext cx="1189685" cy="1307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3" name="Picture 48" descr="12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2340302" y="3849470"/>
            <a:ext cx="271913" cy="575568"/>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p:nvPr/>
        </p:nvSpPr>
        <p:spPr>
          <a:xfrm>
            <a:off x="2588482" y="4581128"/>
            <a:ext cx="327334" cy="461665"/>
          </a:xfrm>
          <a:prstGeom prst="rect">
            <a:avLst/>
          </a:prstGeom>
        </p:spPr>
        <p:txBody>
          <a:bodyPr wrap="none">
            <a:spAutoFit/>
          </a:bodyPr>
          <a:lstStyle/>
          <a:p>
            <a:r>
              <a:rPr lang="fr-FR" sz="2400" dirty="0" smtClean="0">
                <a:solidFill>
                  <a:srgbClr val="4A7EBB"/>
                </a:solidFill>
                <a:sym typeface="Wingdings"/>
              </a:rPr>
              <a:t>?</a:t>
            </a:r>
            <a:endParaRPr lang="fr-FR" sz="2400" dirty="0">
              <a:solidFill>
                <a:srgbClr val="4A7EBB"/>
              </a:solidFill>
            </a:endParaRPr>
          </a:p>
        </p:txBody>
      </p:sp>
      <p:sp>
        <p:nvSpPr>
          <p:cNvPr id="55" name="ZoneTexte 54"/>
          <p:cNvSpPr txBox="1"/>
          <p:nvPr/>
        </p:nvSpPr>
        <p:spPr>
          <a:xfrm>
            <a:off x="2926515" y="5498068"/>
            <a:ext cx="2293558" cy="523220"/>
          </a:xfrm>
          <a:prstGeom prst="rect">
            <a:avLst/>
          </a:prstGeom>
          <a:noFill/>
        </p:spPr>
        <p:txBody>
          <a:bodyPr wrap="square" rtlCol="0">
            <a:spAutoFit/>
          </a:bodyPr>
          <a:lstStyle/>
          <a:p>
            <a:pPr>
              <a:buFont typeface="Wingdings"/>
              <a:buChar char="û"/>
            </a:pPr>
            <a:r>
              <a:rPr lang="fr-FR" sz="1400" dirty="0" smtClean="0">
                <a:sym typeface="Wingdings"/>
              </a:rPr>
              <a:t> La signature est invalide. Le message n’est pas intègre.</a:t>
            </a:r>
            <a:endParaRPr lang="fr-FR" sz="1400" dirty="0"/>
          </a:p>
        </p:txBody>
      </p:sp>
      <p:cxnSp>
        <p:nvCxnSpPr>
          <p:cNvPr id="56" name="Connecteur droit avec flèche 55"/>
          <p:cNvCxnSpPr/>
          <p:nvPr/>
        </p:nvCxnSpPr>
        <p:spPr>
          <a:xfrm flipH="1">
            <a:off x="2051720" y="4959326"/>
            <a:ext cx="530801" cy="330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2909855" y="4970785"/>
            <a:ext cx="469839" cy="319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8" name="Picture 48" descr="12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6252514" y="5663018"/>
            <a:ext cx="271913" cy="57556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53" descr="use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2" y="582442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2" descr="BS00996_[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94099">
            <a:off x="6137594" y="6110357"/>
            <a:ext cx="522084" cy="319690"/>
          </a:xfrm>
          <a:prstGeom prst="rect">
            <a:avLst/>
          </a:prstGeom>
          <a:noFill/>
          <a:extLst>
            <a:ext uri="{909E8E84-426E-40DD-AFC4-6F175D3DCCD1}">
              <a14:hiddenFill xmlns:a14="http://schemas.microsoft.com/office/drawing/2010/main">
                <a:solidFill>
                  <a:srgbClr val="FFFFFF"/>
                </a:solidFill>
              </a14:hiddenFill>
            </a:ext>
          </a:extLst>
        </p:spPr>
      </p:pic>
      <p:sp>
        <p:nvSpPr>
          <p:cNvPr id="61" name="Espace réservé du contenu 2"/>
          <p:cNvSpPr txBox="1">
            <a:spLocks/>
          </p:cNvSpPr>
          <p:nvPr/>
        </p:nvSpPr>
        <p:spPr>
          <a:xfrm>
            <a:off x="6696588" y="5805264"/>
            <a:ext cx="2339908" cy="3239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t>Clé publique du signataire</a:t>
            </a:r>
            <a:endParaRPr lang="fr-FR" sz="1600" dirty="0"/>
          </a:p>
        </p:txBody>
      </p:sp>
      <p:sp>
        <p:nvSpPr>
          <p:cNvPr id="62" name="Espace réservé du contenu 2"/>
          <p:cNvSpPr txBox="1">
            <a:spLocks/>
          </p:cNvSpPr>
          <p:nvPr/>
        </p:nvSpPr>
        <p:spPr>
          <a:xfrm>
            <a:off x="6696835" y="6091948"/>
            <a:ext cx="2339661"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t>Clé privée du signataire</a:t>
            </a:r>
            <a:endParaRPr lang="fr-FR" sz="1600" dirty="0"/>
          </a:p>
        </p:txBody>
      </p:sp>
    </p:spTree>
    <p:extLst>
      <p:ext uri="{BB962C8B-B14F-4D97-AF65-F5344CB8AC3E}">
        <p14:creationId xmlns:p14="http://schemas.microsoft.com/office/powerpoint/2010/main" val="31864001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marL="0" indent="0" algn="just">
              <a:buNone/>
            </a:pPr>
            <a:r>
              <a:rPr lang="fr-FR" sz="2000" dirty="0" smtClean="0"/>
              <a:t>Un </a:t>
            </a:r>
            <a:r>
              <a:rPr lang="fr-FR" sz="2000" dirty="0"/>
              <a:t>aspect important n’a pas été traité jusqu’à </a:t>
            </a:r>
            <a:r>
              <a:rPr lang="fr-FR" sz="2000" dirty="0" smtClean="0"/>
              <a:t>maintenant :</a:t>
            </a:r>
            <a:endParaRPr lang="fr-FR" sz="2000" dirty="0"/>
          </a:p>
          <a:p>
            <a:pPr algn="just"/>
            <a:endParaRPr lang="fr-FR" sz="2000" dirty="0"/>
          </a:p>
          <a:p>
            <a:pPr algn="just"/>
            <a:endParaRPr lang="fr-FR" sz="2000" dirty="0"/>
          </a:p>
          <a:p>
            <a:pPr algn="just"/>
            <a:endParaRPr lang="fr-FR" sz="2000" dirty="0"/>
          </a:p>
          <a:p>
            <a:pPr marL="0" indent="0" algn="just">
              <a:buNone/>
            </a:pPr>
            <a:endParaRPr lang="fr-FR" sz="2000" dirty="0"/>
          </a:p>
          <a:p>
            <a:pPr marL="0" indent="0" algn="just">
              <a:buNone/>
            </a:pPr>
            <a:r>
              <a:rPr lang="fr-FR" sz="2000" dirty="0"/>
              <a:t>Les interlocuteurs de Paul ont besoin d’utiliser sa clé publique. Comment peuvent-ils </a:t>
            </a:r>
            <a:r>
              <a:rPr lang="fr-FR" sz="2000" b="1" dirty="0">
                <a:solidFill>
                  <a:srgbClr val="943634"/>
                </a:solidFill>
              </a:rPr>
              <a:t>être certains que la « clé publique de Paul » appartient effectivement à Paul</a:t>
            </a:r>
            <a:r>
              <a:rPr lang="fr-FR" sz="2000" dirty="0">
                <a:solidFill>
                  <a:srgbClr val="943634"/>
                </a:solidFill>
              </a:rPr>
              <a:t> </a:t>
            </a:r>
            <a:r>
              <a:rPr lang="fr-FR" sz="2000" dirty="0"/>
              <a:t>et qu’elle n’a pas été générée frauduleusement en son </a:t>
            </a:r>
            <a:r>
              <a:rPr lang="fr-FR" sz="2000" dirty="0" smtClean="0"/>
              <a:t>nom ? </a:t>
            </a:r>
            <a:r>
              <a:rPr lang="fr-FR" sz="2000" dirty="0"/>
              <a:t>Autre exemple, comment les visiteurs d’un site web bancaire peuvent </a:t>
            </a:r>
            <a:r>
              <a:rPr lang="fr-FR" sz="2000" b="1" dirty="0">
                <a:solidFill>
                  <a:srgbClr val="943634"/>
                </a:solidFill>
              </a:rPr>
              <a:t>être certains que le site web est légitime</a:t>
            </a:r>
            <a:r>
              <a:rPr lang="fr-FR" sz="2000" b="1" dirty="0">
                <a:solidFill>
                  <a:schemeClr val="tx2"/>
                </a:solidFill>
              </a:rPr>
              <a:t> </a:t>
            </a:r>
            <a:r>
              <a:rPr lang="fr-FR" sz="2000" dirty="0"/>
              <a:t>et qu’il ne s’agit pas d’un site frauduleux imitant celui d’une </a:t>
            </a:r>
            <a:r>
              <a:rPr lang="fr-FR" sz="2000" dirty="0" smtClean="0"/>
              <a:t>banque ?</a:t>
            </a:r>
            <a:endParaRPr lang="fr-FR" sz="2000" dirty="0"/>
          </a:p>
          <a:p>
            <a:pPr algn="just"/>
            <a:r>
              <a:rPr lang="fr-FR" sz="2000" dirty="0" smtClean="0"/>
              <a:t>Solution : </a:t>
            </a:r>
            <a:r>
              <a:rPr lang="fr-FR" sz="2000" dirty="0"/>
              <a:t>utilisation de certificats électroniques.</a:t>
            </a:r>
          </a:p>
          <a:p>
            <a:pPr algn="just"/>
            <a:endParaRPr lang="fr-FR" sz="1600" dirty="0"/>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g. Certificats électroniques </a:t>
            </a:r>
            <a:endParaRPr lang="fr-FR" dirty="0"/>
          </a:p>
        </p:txBody>
      </p:sp>
      <p:grpSp>
        <p:nvGrpSpPr>
          <p:cNvPr id="17" name="Groupe 16"/>
          <p:cNvGrpSpPr/>
          <p:nvPr/>
        </p:nvGrpSpPr>
        <p:grpSpPr>
          <a:xfrm>
            <a:off x="2267744" y="2617750"/>
            <a:ext cx="3384376" cy="698440"/>
            <a:chOff x="2267744" y="2617750"/>
            <a:chExt cx="3384376" cy="698440"/>
          </a:xfrm>
        </p:grpSpPr>
        <p:pic>
          <p:nvPicPr>
            <p:cNvPr id="11" name="Picture 48" descr="1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012156" y="2475504"/>
              <a:ext cx="271913" cy="5755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3" descr="us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6369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2" descr="BS00996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94099">
              <a:off x="2897236" y="2922843"/>
              <a:ext cx="522084" cy="319690"/>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contenu 2"/>
            <p:cNvSpPr txBox="1">
              <a:spLocks/>
            </p:cNvSpPr>
            <p:nvPr/>
          </p:nvSpPr>
          <p:spPr>
            <a:xfrm>
              <a:off x="3456230" y="2617750"/>
              <a:ext cx="2195890" cy="2866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Clé publique de Paul</a:t>
              </a:r>
              <a:endParaRPr lang="fr-FR" sz="1600" dirty="0">
                <a:latin typeface="Arial" panose="020B0604020202020204" pitchFamily="34" charset="0"/>
                <a:cs typeface="Arial" panose="020B0604020202020204" pitchFamily="34" charset="0"/>
              </a:endParaRPr>
            </a:p>
          </p:txBody>
        </p:sp>
        <p:sp>
          <p:nvSpPr>
            <p:cNvPr id="15" name="Espace réservé du contenu 2"/>
            <p:cNvSpPr txBox="1">
              <a:spLocks/>
            </p:cNvSpPr>
            <p:nvPr/>
          </p:nvSpPr>
          <p:spPr>
            <a:xfrm>
              <a:off x="3456477" y="2904434"/>
              <a:ext cx="2088724"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Clé privée de Paul</a:t>
              </a:r>
              <a:endParaRPr lang="fr-FR" sz="1600" dirty="0">
                <a:latin typeface="Arial" panose="020B0604020202020204" pitchFamily="34" charset="0"/>
                <a:cs typeface="Arial" panose="020B0604020202020204" pitchFamily="34" charset="0"/>
              </a:endParaRPr>
            </a:p>
          </p:txBody>
        </p:sp>
        <p:sp>
          <p:nvSpPr>
            <p:cNvPr id="16" name="Rectangle 15"/>
            <p:cNvSpPr/>
            <p:nvPr/>
          </p:nvSpPr>
          <p:spPr>
            <a:xfrm>
              <a:off x="2843808" y="2899245"/>
              <a:ext cx="2557377" cy="41694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8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045252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a:xfrm>
            <a:off x="457200" y="1484784"/>
            <a:ext cx="8363272" cy="4608512"/>
          </a:xfrm>
        </p:spPr>
        <p:txBody>
          <a:bodyPr>
            <a:normAutofit fontScale="92500" lnSpcReduction="10000"/>
          </a:bodyPr>
          <a:lstStyle/>
          <a:p>
            <a:pPr marL="0" indent="0" algn="just">
              <a:buNone/>
            </a:pPr>
            <a:r>
              <a:rPr lang="fr-FR" sz="2000" dirty="0"/>
              <a:t>Un certificat est un </a:t>
            </a:r>
            <a:r>
              <a:rPr lang="fr-FR" sz="2000" b="1" dirty="0">
                <a:solidFill>
                  <a:srgbClr val="922B3C"/>
                </a:solidFill>
              </a:rPr>
              <a:t>fichier électronique</a:t>
            </a:r>
            <a:r>
              <a:rPr lang="fr-FR" sz="2000" dirty="0">
                <a:solidFill>
                  <a:srgbClr val="922B3C"/>
                </a:solidFill>
              </a:rPr>
              <a:t> </a:t>
            </a:r>
            <a:r>
              <a:rPr lang="fr-FR" sz="2000" dirty="0"/>
              <a:t>qui comprend </a:t>
            </a:r>
            <a:r>
              <a:rPr lang="fr-FR" sz="2000" dirty="0" smtClean="0"/>
              <a:t>notamment :</a:t>
            </a:r>
            <a:endParaRPr lang="fr-FR" sz="2000" dirty="0"/>
          </a:p>
          <a:p>
            <a:pPr algn="just"/>
            <a:r>
              <a:rPr lang="fr-FR" sz="1800" dirty="0"/>
              <a:t>La </a:t>
            </a:r>
            <a:r>
              <a:rPr lang="fr-FR" sz="1800" b="1" dirty="0">
                <a:solidFill>
                  <a:srgbClr val="922B3C"/>
                </a:solidFill>
              </a:rPr>
              <a:t>clé publique </a:t>
            </a:r>
            <a:r>
              <a:rPr lang="fr-FR" sz="1800" dirty="0"/>
              <a:t>d’un individu </a:t>
            </a:r>
            <a:r>
              <a:rPr lang="fr-FR" sz="1800" dirty="0" smtClean="0"/>
              <a:t>(ou d’une </a:t>
            </a:r>
            <a:r>
              <a:rPr lang="fr-FR" sz="1800" dirty="0"/>
              <a:t>entité ou </a:t>
            </a:r>
            <a:r>
              <a:rPr lang="fr-FR" sz="1800" dirty="0" smtClean="0"/>
              <a:t>d’un nom de domaine) ;</a:t>
            </a:r>
            <a:endParaRPr lang="fr-FR" sz="1800" dirty="0"/>
          </a:p>
          <a:p>
            <a:pPr algn="just"/>
            <a:r>
              <a:rPr lang="fr-FR" sz="1800" dirty="0"/>
              <a:t>Les détails de cet individu (ou de cette entité</a:t>
            </a:r>
            <a:r>
              <a:rPr lang="fr-FR" sz="1800" dirty="0" smtClean="0"/>
              <a:t>) : </a:t>
            </a:r>
            <a:r>
              <a:rPr lang="fr-FR" sz="1800" dirty="0"/>
              <a:t>nom, prénom, </a:t>
            </a:r>
            <a:r>
              <a:rPr lang="fr-FR" sz="1800" dirty="0" smtClean="0"/>
              <a:t>nom de domaine, </a:t>
            </a:r>
            <a:r>
              <a:rPr lang="fr-FR" sz="1800" dirty="0"/>
              <a:t>etc</a:t>
            </a:r>
            <a:r>
              <a:rPr lang="fr-FR" sz="1800" dirty="0" smtClean="0"/>
              <a:t>. ;</a:t>
            </a:r>
            <a:endParaRPr lang="fr-FR" sz="1800" dirty="0"/>
          </a:p>
          <a:p>
            <a:pPr algn="just"/>
            <a:r>
              <a:rPr lang="fr-FR" sz="1800" dirty="0"/>
              <a:t>La </a:t>
            </a:r>
            <a:r>
              <a:rPr lang="fr-FR" sz="1800" b="1" dirty="0">
                <a:solidFill>
                  <a:srgbClr val="922B3C"/>
                </a:solidFill>
              </a:rPr>
              <a:t>signature </a:t>
            </a:r>
            <a:r>
              <a:rPr lang="fr-FR" sz="1800" b="1" dirty="0" smtClean="0">
                <a:solidFill>
                  <a:srgbClr val="922B3C"/>
                </a:solidFill>
              </a:rPr>
              <a:t>par un </a:t>
            </a:r>
            <a:r>
              <a:rPr lang="fr-FR" sz="1800" b="1" dirty="0">
                <a:solidFill>
                  <a:srgbClr val="922B3C"/>
                </a:solidFill>
              </a:rPr>
              <a:t>tiers de confiance</a:t>
            </a:r>
            <a:r>
              <a:rPr lang="fr-FR" sz="1800" dirty="0"/>
              <a:t>, chargé de garantir que le propriétaire de la clé publique a été vérifié et – par conséquent – l’authenticité de la clé publique vis-à-vis de son propriétaire. La signature porte sur l’identité du détenteur et la clé publique afin d’assurer l’intégrité de </a:t>
            </a:r>
            <a:r>
              <a:rPr lang="fr-FR" sz="1800" dirty="0" smtClean="0"/>
              <a:t>l’ensemble ;</a:t>
            </a:r>
            <a:endParaRPr lang="fr-FR" sz="1800" dirty="0"/>
          </a:p>
          <a:p>
            <a:pPr algn="just"/>
            <a:r>
              <a:rPr lang="fr-FR" sz="1800" dirty="0"/>
              <a:t>D’autres informations telles que l’usage de la clé, les dates de validité, </a:t>
            </a:r>
            <a:r>
              <a:rPr lang="fr-FR" sz="1800" dirty="0" smtClean="0"/>
              <a:t>des informations concernant la révocation, etc</a:t>
            </a:r>
            <a:r>
              <a:rPr lang="fr-FR" sz="1800" dirty="0"/>
              <a:t>.</a:t>
            </a:r>
          </a:p>
          <a:p>
            <a:pPr marL="0" indent="0" algn="just">
              <a:buNone/>
            </a:pPr>
            <a:endParaRPr lang="fr-FR" sz="800" dirty="0"/>
          </a:p>
          <a:p>
            <a:pPr marL="0" indent="0" algn="just">
              <a:buNone/>
            </a:pPr>
            <a:r>
              <a:rPr lang="fr-FR" sz="2000" dirty="0"/>
              <a:t>Le tiers de confiance, une autorité de certification, en charge </a:t>
            </a:r>
            <a:r>
              <a:rPr lang="fr-FR" sz="2000" dirty="0" smtClean="0"/>
              <a:t>de :</a:t>
            </a:r>
            <a:endParaRPr lang="fr-FR" sz="1600" dirty="0"/>
          </a:p>
          <a:p>
            <a:pPr algn="just"/>
            <a:r>
              <a:rPr lang="fr-FR" sz="1800" b="1" dirty="0">
                <a:solidFill>
                  <a:srgbClr val="922B3C"/>
                </a:solidFill>
              </a:rPr>
              <a:t>Vérifier l’identité </a:t>
            </a:r>
            <a:r>
              <a:rPr lang="fr-FR" sz="1800" dirty="0"/>
              <a:t>de la personne demandant à créer le </a:t>
            </a:r>
            <a:r>
              <a:rPr lang="fr-FR" sz="1800" dirty="0" smtClean="0"/>
              <a:t>certificat ;</a:t>
            </a:r>
            <a:endParaRPr lang="fr-FR" sz="1800" dirty="0"/>
          </a:p>
          <a:p>
            <a:pPr algn="just"/>
            <a:r>
              <a:rPr lang="fr-FR" sz="1800" b="1" dirty="0">
                <a:solidFill>
                  <a:srgbClr val="922B3C"/>
                </a:solidFill>
              </a:rPr>
              <a:t>Créer le certificat</a:t>
            </a:r>
            <a:r>
              <a:rPr lang="fr-FR" sz="1800" dirty="0">
                <a:solidFill>
                  <a:srgbClr val="922B3C"/>
                </a:solidFill>
              </a:rPr>
              <a:t> </a:t>
            </a:r>
            <a:r>
              <a:rPr lang="fr-FR" sz="1800" dirty="0"/>
              <a:t>après vérification, </a:t>
            </a:r>
            <a:r>
              <a:rPr lang="fr-FR" sz="1800" b="1" dirty="0">
                <a:solidFill>
                  <a:srgbClr val="922B3C"/>
                </a:solidFill>
              </a:rPr>
              <a:t>puis le signer </a:t>
            </a:r>
            <a:r>
              <a:rPr lang="fr-FR" sz="1800" dirty="0"/>
              <a:t>(avec la clé privée de l’autorité de certification</a:t>
            </a:r>
            <a:r>
              <a:rPr lang="fr-FR" sz="1800" dirty="0" smtClean="0"/>
              <a:t>) ;</a:t>
            </a:r>
            <a:endParaRPr lang="fr-FR" sz="1800" dirty="0"/>
          </a:p>
          <a:p>
            <a:pPr algn="just"/>
            <a:r>
              <a:rPr lang="fr-FR" sz="1800" b="1" dirty="0">
                <a:solidFill>
                  <a:srgbClr val="922B3C"/>
                </a:solidFill>
              </a:rPr>
              <a:t>Tenir à jour une liste des certificats qui ont été révoqués </a:t>
            </a:r>
            <a:r>
              <a:rPr lang="fr-FR" sz="1800" dirty="0"/>
              <a:t>(par exemple si la clé a été compromise</a:t>
            </a:r>
            <a:r>
              <a:rPr lang="fr-FR" sz="1800" dirty="0" smtClean="0"/>
              <a:t>).</a:t>
            </a:r>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dirty="0" smtClean="0"/>
              <a:t>Sensibilisation et initiation à la cybersécurité</a:t>
            </a:r>
            <a:endParaRPr lang="fr-FR" dirty="0"/>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g. Certificats électroniques </a:t>
            </a:r>
            <a:endParaRPr lang="fr-FR" dirty="0"/>
          </a:p>
        </p:txBody>
      </p:sp>
    </p:spTree>
    <p:extLst>
      <p:ext uri="{BB962C8B-B14F-4D97-AF65-F5344CB8AC3E}">
        <p14:creationId xmlns:p14="http://schemas.microsoft.com/office/powerpoint/2010/main" val="2740031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7"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b. Exemple </a:t>
            </a:r>
            <a:r>
              <a:rPr lang="fr-FR" dirty="0"/>
              <a:t>d’attaque par réflexion</a:t>
            </a:r>
          </a:p>
          <a:p>
            <a:endParaRPr lang="fr-FR" dirty="0"/>
          </a:p>
        </p:txBody>
      </p: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7185560" cy="5057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4289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marL="0" indent="0" algn="just">
              <a:buNone/>
            </a:pPr>
            <a:r>
              <a:rPr lang="fr-FR" sz="1800" dirty="0"/>
              <a:t>Comment connaitre les autorités de </a:t>
            </a:r>
            <a:r>
              <a:rPr lang="fr-FR" sz="1800" dirty="0" smtClean="0"/>
              <a:t>certification ?</a:t>
            </a:r>
            <a:endParaRPr lang="fr-FR" sz="1800" dirty="0"/>
          </a:p>
          <a:p>
            <a:pPr algn="just"/>
            <a:r>
              <a:rPr lang="fr-FR" sz="1600" dirty="0"/>
              <a:t>Elles sont directement intégrées par les éditeurs </a:t>
            </a:r>
            <a:r>
              <a:rPr lang="fr-FR" sz="1600" dirty="0" smtClean="0"/>
              <a:t>dans </a:t>
            </a:r>
            <a:r>
              <a:rPr lang="fr-FR" sz="1600" dirty="0"/>
              <a:t>les systèmes d’exploitation et/ou les </a:t>
            </a:r>
            <a:r>
              <a:rPr lang="fr-FR" sz="1600" dirty="0" smtClean="0"/>
              <a:t>navigateurs ;</a:t>
            </a:r>
            <a:endParaRPr lang="fr-FR" sz="1600" dirty="0"/>
          </a:p>
          <a:p>
            <a:pPr algn="just"/>
            <a:r>
              <a:rPr lang="fr-FR" sz="1600" dirty="0"/>
              <a:t>L’utilisateur est également libre de rajouter l’autorité de certification de son choix si il choisit de faire confiance à des certificats signés par une autorité non-intégrée dans son navigateur.</a:t>
            </a:r>
          </a:p>
          <a:p>
            <a:endParaRPr lang="fr-FR" sz="16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g. Certificats électroniques </a:t>
            </a:r>
            <a:endParaRPr lang="fr-FR"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251795"/>
            <a:ext cx="624840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ce réservé du contenu 2"/>
          <p:cNvSpPr txBox="1">
            <a:spLocks/>
          </p:cNvSpPr>
          <p:nvPr/>
        </p:nvSpPr>
        <p:spPr>
          <a:xfrm>
            <a:off x="2315592" y="6237312"/>
            <a:ext cx="5640784"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200" dirty="0" smtClean="0">
                <a:latin typeface="Arial" panose="020B0604020202020204" pitchFamily="34" charset="0"/>
                <a:cs typeface="Arial" panose="020B0604020202020204" pitchFamily="34" charset="0"/>
              </a:rPr>
              <a:t>Image : magasin de certificats de Firefox</a:t>
            </a:r>
          </a:p>
        </p:txBody>
      </p:sp>
    </p:spTree>
    <p:extLst>
      <p:ext uri="{BB962C8B-B14F-4D97-AF65-F5344CB8AC3E}">
        <p14:creationId xmlns:p14="http://schemas.microsoft.com/office/powerpoint/2010/main" val="34836296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g. Certificats électroniques </a:t>
            </a:r>
            <a:endParaRPr lang="fr-FR" dirty="0"/>
          </a:p>
        </p:txBody>
      </p:sp>
      <p:sp>
        <p:nvSpPr>
          <p:cNvPr id="7" name="Espace réservé du contenu 2"/>
          <p:cNvSpPr>
            <a:spLocks noGrp="1"/>
          </p:cNvSpPr>
          <p:nvPr>
            <p:ph idx="1"/>
          </p:nvPr>
        </p:nvSpPr>
        <p:spPr>
          <a:xfrm>
            <a:off x="457200" y="1484784"/>
            <a:ext cx="8435280" cy="504555"/>
          </a:xfrm>
        </p:spPr>
        <p:txBody>
          <a:bodyPr>
            <a:noAutofit/>
          </a:bodyPr>
          <a:lstStyle/>
          <a:p>
            <a:pPr marL="0" indent="0" algn="just">
              <a:buNone/>
            </a:pPr>
            <a:r>
              <a:rPr lang="fr-FR" sz="1600" dirty="0" smtClean="0"/>
              <a:t>Exemple d’un certificat pour le site web www.france-universite-numerique-mooc.fr</a:t>
            </a:r>
            <a:endParaRPr lang="fr-FR" sz="1200" dirty="0" smtClean="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124794"/>
            <a:ext cx="51054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ce réservé du contenu 2"/>
          <p:cNvSpPr txBox="1">
            <a:spLocks/>
          </p:cNvSpPr>
          <p:nvPr/>
        </p:nvSpPr>
        <p:spPr>
          <a:xfrm>
            <a:off x="325226" y="4300151"/>
            <a:ext cx="1520300"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Autorité de certification</a:t>
            </a:r>
            <a:endParaRPr lang="fr-FR" sz="1600" dirty="0">
              <a:latin typeface="Arial" panose="020B0604020202020204" pitchFamily="34" charset="0"/>
              <a:cs typeface="Arial" panose="020B0604020202020204" pitchFamily="34" charset="0"/>
            </a:endParaRPr>
          </a:p>
        </p:txBody>
      </p:sp>
      <p:cxnSp>
        <p:nvCxnSpPr>
          <p:cNvPr id="10" name="Connecteur droit 9"/>
          <p:cNvCxnSpPr/>
          <p:nvPr/>
        </p:nvCxnSpPr>
        <p:spPr>
          <a:xfrm>
            <a:off x="2483768" y="4325069"/>
            <a:ext cx="0" cy="679546"/>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2483768" y="3348431"/>
            <a:ext cx="0" cy="679546"/>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325226" y="3386239"/>
            <a:ext cx="1520300"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Détenteur de la clé publique</a:t>
            </a:r>
            <a:endParaRPr lang="fr-FR" sz="1600" dirty="0">
              <a:latin typeface="Arial" panose="020B0604020202020204" pitchFamily="34" charset="0"/>
              <a:cs typeface="Arial" panose="020B0604020202020204" pitchFamily="34" charset="0"/>
            </a:endParaRPr>
          </a:p>
        </p:txBody>
      </p:sp>
      <p:cxnSp>
        <p:nvCxnSpPr>
          <p:cNvPr id="13" name="Connecteur droit 12"/>
          <p:cNvCxnSpPr/>
          <p:nvPr/>
        </p:nvCxnSpPr>
        <p:spPr>
          <a:xfrm>
            <a:off x="2483768" y="5157015"/>
            <a:ext cx="0" cy="495672"/>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325226" y="5096257"/>
            <a:ext cx="2014526"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Dates de validité du certificat</a:t>
            </a:r>
            <a:endParaRPr lang="fr-FR" sz="1600" dirty="0">
              <a:latin typeface="Arial" panose="020B0604020202020204" pitchFamily="34" charset="0"/>
              <a:cs typeface="Arial" panose="020B0604020202020204" pitchFamily="34" charset="0"/>
            </a:endParaRPr>
          </a:p>
        </p:txBody>
      </p:sp>
      <p:sp>
        <p:nvSpPr>
          <p:cNvPr id="15" name="Ellipse 14"/>
          <p:cNvSpPr/>
          <p:nvPr/>
        </p:nvSpPr>
        <p:spPr>
          <a:xfrm>
            <a:off x="2987824" y="1980279"/>
            <a:ext cx="936104" cy="43204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Espace réservé du contenu 2"/>
          <p:cNvSpPr txBox="1">
            <a:spLocks/>
          </p:cNvSpPr>
          <p:nvPr/>
        </p:nvSpPr>
        <p:spPr>
          <a:xfrm>
            <a:off x="0" y="2239272"/>
            <a:ext cx="2771800" cy="7576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Les détails techniques du certificat, la clé et la signature se trouvent dans </a:t>
            </a:r>
            <a:r>
              <a:rPr lang="fr-FR" sz="1600" b="1" dirty="0" smtClean="0">
                <a:latin typeface="Arial" panose="020B0604020202020204" pitchFamily="34" charset="0"/>
                <a:cs typeface="Arial" panose="020B0604020202020204" pitchFamily="34" charset="0"/>
              </a:rPr>
              <a:t>Détails</a:t>
            </a:r>
            <a:endParaRPr lang="fr-FR" sz="1600" b="1" dirty="0">
              <a:latin typeface="Arial" panose="020B0604020202020204" pitchFamily="34" charset="0"/>
              <a:cs typeface="Arial" panose="020B0604020202020204" pitchFamily="34" charset="0"/>
            </a:endParaRPr>
          </a:p>
        </p:txBody>
      </p:sp>
      <p:cxnSp>
        <p:nvCxnSpPr>
          <p:cNvPr id="17" name="Connecteur droit 16"/>
          <p:cNvCxnSpPr/>
          <p:nvPr/>
        </p:nvCxnSpPr>
        <p:spPr>
          <a:xfrm flipH="1">
            <a:off x="2483768" y="2373471"/>
            <a:ext cx="648072" cy="18287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398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 Certificats électroniques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948" y="3212976"/>
            <a:ext cx="78105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ce réservé du contenu 2"/>
          <p:cNvSpPr>
            <a:spLocks noGrp="1"/>
          </p:cNvSpPr>
          <p:nvPr>
            <p:ph idx="1"/>
          </p:nvPr>
        </p:nvSpPr>
        <p:spPr>
          <a:xfrm>
            <a:off x="457200" y="1556792"/>
            <a:ext cx="8435280" cy="1080120"/>
          </a:xfrm>
        </p:spPr>
        <p:txBody>
          <a:bodyPr>
            <a:noAutofit/>
          </a:bodyPr>
          <a:lstStyle/>
          <a:p>
            <a:pPr marL="0" indent="0" algn="just">
              <a:buNone/>
            </a:pPr>
            <a:r>
              <a:rPr lang="fr-FR" sz="1700" dirty="0" smtClean="0"/>
              <a:t>Où trouver les certificats dans un navigateur ?</a:t>
            </a:r>
          </a:p>
          <a:p>
            <a:pPr marL="0" indent="0" algn="just">
              <a:buNone/>
            </a:pPr>
            <a:r>
              <a:rPr lang="fr-FR" sz="1700" dirty="0"/>
              <a:t>Exemple avec </a:t>
            </a:r>
            <a:r>
              <a:rPr lang="fr-FR" sz="1700" dirty="0" smtClean="0"/>
              <a:t>Firefox pour ouvrir le certificat d’un site WEB</a:t>
            </a:r>
            <a:endParaRPr lang="fr-FR" sz="1700" dirty="0"/>
          </a:p>
        </p:txBody>
      </p:sp>
      <p:cxnSp>
        <p:nvCxnSpPr>
          <p:cNvPr id="9" name="Connecteur droit avec flèche 8"/>
          <p:cNvCxnSpPr/>
          <p:nvPr/>
        </p:nvCxnSpPr>
        <p:spPr>
          <a:xfrm>
            <a:off x="4499992" y="2780928"/>
            <a:ext cx="792088" cy="74481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Espace réservé du contenu 2"/>
          <p:cNvSpPr txBox="1">
            <a:spLocks/>
          </p:cNvSpPr>
          <p:nvPr/>
        </p:nvSpPr>
        <p:spPr>
          <a:xfrm>
            <a:off x="2123728" y="2420888"/>
            <a:ext cx="3960440"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Cliquer sur le cadenas à côté de l’URL</a:t>
            </a:r>
            <a:endParaRPr lang="fr-FR" sz="1600" dirty="0">
              <a:latin typeface="Arial" panose="020B0604020202020204" pitchFamily="34" charset="0"/>
              <a:cs typeface="Arial" panose="020B0604020202020204" pitchFamily="34" charset="0"/>
            </a:endParaRPr>
          </a:p>
        </p:txBody>
      </p:sp>
      <p:sp>
        <p:nvSpPr>
          <p:cNvPr id="11" name="Espace réservé du contenu 2"/>
          <p:cNvSpPr txBox="1">
            <a:spLocks/>
          </p:cNvSpPr>
          <p:nvPr/>
        </p:nvSpPr>
        <p:spPr>
          <a:xfrm>
            <a:off x="5076056" y="6093296"/>
            <a:ext cx="3295550" cy="3550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Cliquer ici pour afficher le certificat</a:t>
            </a:r>
            <a:endParaRPr lang="fr-FR" sz="1600" dirty="0">
              <a:latin typeface="Arial" panose="020B0604020202020204" pitchFamily="34" charset="0"/>
              <a:cs typeface="Arial" panose="020B0604020202020204" pitchFamily="34" charset="0"/>
            </a:endParaRPr>
          </a:p>
        </p:txBody>
      </p:sp>
      <p:cxnSp>
        <p:nvCxnSpPr>
          <p:cNvPr id="12" name="Connecteur droit avec flèche 11"/>
          <p:cNvCxnSpPr/>
          <p:nvPr/>
        </p:nvCxnSpPr>
        <p:spPr>
          <a:xfrm flipV="1">
            <a:off x="6516216" y="5517232"/>
            <a:ext cx="720080" cy="697673"/>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781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 Certificats électroniques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948" y="1628800"/>
            <a:ext cx="78105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ce réservé du contenu 2"/>
          <p:cNvSpPr>
            <a:spLocks noGrp="1"/>
          </p:cNvSpPr>
          <p:nvPr>
            <p:ph idx="1"/>
          </p:nvPr>
        </p:nvSpPr>
        <p:spPr>
          <a:xfrm>
            <a:off x="367802" y="4365104"/>
            <a:ext cx="8435280" cy="2016224"/>
          </a:xfrm>
        </p:spPr>
        <p:txBody>
          <a:bodyPr>
            <a:noAutofit/>
          </a:bodyPr>
          <a:lstStyle/>
          <a:p>
            <a:pPr marL="0" indent="0" algn="just">
              <a:buNone/>
            </a:pPr>
            <a:r>
              <a:rPr lang="fr-FR" sz="1800" dirty="0" smtClean="0"/>
              <a:t>Puisque le certificat du site WEB est disponible et valide, cela amène donc deux avantages à l’utilisateur, caractéristiques du HTTP</a:t>
            </a:r>
            <a:r>
              <a:rPr lang="fr-FR" sz="1800" b="1" u="sng" dirty="0" smtClean="0">
                <a:solidFill>
                  <a:srgbClr val="922B3C"/>
                </a:solidFill>
              </a:rPr>
              <a:t>S</a:t>
            </a:r>
          </a:p>
          <a:p>
            <a:pPr algn="just"/>
            <a:r>
              <a:rPr lang="fr-FR" sz="1600" dirty="0" smtClean="0"/>
              <a:t>Nous sommes confiants que </a:t>
            </a:r>
            <a:r>
              <a:rPr lang="fr-FR" sz="1600" b="1" dirty="0" smtClean="0">
                <a:solidFill>
                  <a:srgbClr val="922B3C"/>
                </a:solidFill>
              </a:rPr>
              <a:t>le site WEB est légitime </a:t>
            </a:r>
            <a:r>
              <a:rPr lang="fr-FR" sz="1600" dirty="0" smtClean="0"/>
              <a:t>(i.e. le certificat a été vérifié et signé par une autorité de certification de confiance) ;</a:t>
            </a:r>
          </a:p>
          <a:p>
            <a:pPr algn="just"/>
            <a:r>
              <a:rPr lang="fr-FR" sz="1600" dirty="0" smtClean="0"/>
              <a:t>Puisque le certificat contient la clé publique du site WEB, nous pouvons donc </a:t>
            </a:r>
            <a:r>
              <a:rPr lang="fr-FR" sz="1600" b="1" dirty="0" smtClean="0">
                <a:solidFill>
                  <a:srgbClr val="922B3C"/>
                </a:solidFill>
              </a:rPr>
              <a:t>chiffrer nos connexions vers ce site</a:t>
            </a:r>
            <a:r>
              <a:rPr lang="fr-FR" sz="1600" dirty="0" smtClean="0"/>
              <a:t> (méthode : chiffrement avec la clé publique du destinataire comme nous l’avons vu au préalable dans ce cours).</a:t>
            </a:r>
            <a:endParaRPr lang="fr-FR" sz="1600" dirty="0"/>
          </a:p>
        </p:txBody>
      </p:sp>
      <p:sp>
        <p:nvSpPr>
          <p:cNvPr id="9" name="Ellipse 8"/>
          <p:cNvSpPr/>
          <p:nvPr/>
        </p:nvSpPr>
        <p:spPr>
          <a:xfrm>
            <a:off x="5076056" y="1844824"/>
            <a:ext cx="720080" cy="43204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15712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a:xfrm>
            <a:off x="457200" y="1628800"/>
            <a:ext cx="8363272" cy="4608512"/>
          </a:xfrm>
        </p:spPr>
        <p:txBody>
          <a:bodyPr/>
          <a:lstStyle/>
          <a:p>
            <a:pPr algn="just"/>
            <a:r>
              <a:rPr lang="fr-FR" sz="1800" dirty="0"/>
              <a:t>Les jetons sont utilisés pour </a:t>
            </a:r>
            <a:r>
              <a:rPr lang="fr-FR" sz="1800" b="1" dirty="0">
                <a:solidFill>
                  <a:srgbClr val="922B3C"/>
                </a:solidFill>
              </a:rPr>
              <a:t>stocker des clés privées </a:t>
            </a:r>
            <a:r>
              <a:rPr lang="fr-FR" sz="1800" dirty="0"/>
              <a:t>(cryptographie asymétrique) ou </a:t>
            </a:r>
            <a:r>
              <a:rPr lang="fr-FR" sz="1800" b="1" dirty="0">
                <a:solidFill>
                  <a:srgbClr val="922B3C"/>
                </a:solidFill>
              </a:rPr>
              <a:t>secrètes</a:t>
            </a:r>
            <a:r>
              <a:rPr lang="fr-FR" sz="1800" dirty="0">
                <a:solidFill>
                  <a:srgbClr val="922B3C"/>
                </a:solidFill>
              </a:rPr>
              <a:t> </a:t>
            </a:r>
            <a:r>
              <a:rPr lang="fr-FR" sz="1800" dirty="0"/>
              <a:t>(cryptographie symétrique</a:t>
            </a:r>
            <a:r>
              <a:rPr lang="fr-FR" sz="1800" dirty="0" smtClean="0"/>
              <a:t>) ;</a:t>
            </a:r>
          </a:p>
          <a:p>
            <a:pPr marL="0" indent="0" algn="just">
              <a:buNone/>
            </a:pPr>
            <a:endParaRPr lang="fr-FR" sz="600" dirty="0" smtClean="0"/>
          </a:p>
          <a:p>
            <a:pPr algn="just"/>
            <a:r>
              <a:rPr lang="fr-FR" sz="1800" dirty="0" smtClean="0"/>
              <a:t>Puisqu’un </a:t>
            </a:r>
            <a:r>
              <a:rPr lang="fr-FR" sz="1800" dirty="0"/>
              <a:t>jeton contient une information sensible (une clé privée ou secrète), il faut donc </a:t>
            </a:r>
            <a:r>
              <a:rPr lang="fr-FR" sz="1800" b="1" dirty="0">
                <a:solidFill>
                  <a:srgbClr val="922B3C"/>
                </a:solidFill>
              </a:rPr>
              <a:t>protéger ce jeton </a:t>
            </a:r>
            <a:r>
              <a:rPr lang="fr-FR" sz="1800" dirty="0"/>
              <a:t>pour que </a:t>
            </a:r>
            <a:r>
              <a:rPr lang="fr-FR" sz="1800" dirty="0" smtClean="0"/>
              <a:t>seules </a:t>
            </a:r>
            <a:r>
              <a:rPr lang="fr-FR" sz="1800" dirty="0"/>
              <a:t>les personnes habilitées puissent </a:t>
            </a:r>
            <a:r>
              <a:rPr lang="fr-FR" sz="1800" dirty="0" smtClean="0"/>
              <a:t>l’utiliser ;</a:t>
            </a:r>
          </a:p>
          <a:p>
            <a:pPr marL="0" indent="0" algn="just">
              <a:buNone/>
            </a:pPr>
            <a:endParaRPr lang="fr-FR" sz="600" dirty="0" smtClean="0"/>
          </a:p>
          <a:p>
            <a:pPr algn="just"/>
            <a:r>
              <a:rPr lang="fr-FR" sz="1800" dirty="0" smtClean="0"/>
              <a:t>Exemples </a:t>
            </a:r>
            <a:r>
              <a:rPr lang="fr-FR" sz="1800" dirty="0"/>
              <a:t>de jetons et leurs moyens de protection (ainsi que leur niveau de sécurité</a:t>
            </a:r>
            <a:r>
              <a:rPr lang="fr-FR" sz="1800" dirty="0" smtClean="0"/>
              <a:t>) :</a:t>
            </a:r>
            <a:endParaRPr lang="fr-FR" sz="1800" dirty="0"/>
          </a:p>
          <a:p>
            <a:pPr marL="990600" lvl="1" algn="just"/>
            <a:r>
              <a:rPr lang="fr-FR" sz="1600" b="1" dirty="0">
                <a:solidFill>
                  <a:srgbClr val="922B3C"/>
                </a:solidFill>
              </a:rPr>
              <a:t>Fichier sur disque</a:t>
            </a:r>
            <a:r>
              <a:rPr lang="fr-FR" sz="1600" dirty="0"/>
              <a:t>, </a:t>
            </a:r>
            <a:r>
              <a:rPr lang="fr-FR" sz="1500" dirty="0"/>
              <a:t>associé à un mot de passe connu de l’utilisateur seulement (exemple avec l’application libre GPG</a:t>
            </a:r>
            <a:r>
              <a:rPr lang="fr-FR" sz="1500" dirty="0" smtClean="0"/>
              <a:t>) ;</a:t>
            </a:r>
            <a:endParaRPr lang="fr-FR" sz="1500" dirty="0"/>
          </a:p>
          <a:p>
            <a:pPr marL="990600" lvl="1" algn="just"/>
            <a:r>
              <a:rPr lang="fr-FR" sz="1600" b="1" dirty="0">
                <a:solidFill>
                  <a:srgbClr val="922B3C"/>
                </a:solidFill>
              </a:rPr>
              <a:t>Jeton USB</a:t>
            </a:r>
            <a:r>
              <a:rPr lang="fr-FR" sz="1600" dirty="0"/>
              <a:t>, </a:t>
            </a:r>
            <a:r>
              <a:rPr lang="fr-FR" sz="1500" dirty="0"/>
              <a:t>associé à un mot de passe (exemple de nombreux produits commerciaux qui utilisent un jeton physique pour authentifier un utilisateur sur un poste de travail</a:t>
            </a:r>
            <a:r>
              <a:rPr lang="fr-FR" sz="1500" dirty="0" smtClean="0"/>
              <a:t>) ;</a:t>
            </a:r>
            <a:endParaRPr lang="fr-FR" sz="1500" dirty="0"/>
          </a:p>
          <a:p>
            <a:pPr marL="990600" lvl="1" algn="just"/>
            <a:r>
              <a:rPr lang="fr-FR" sz="1600" b="1" dirty="0">
                <a:solidFill>
                  <a:srgbClr val="922B3C"/>
                </a:solidFill>
              </a:rPr>
              <a:t>Carte à puce</a:t>
            </a:r>
            <a:r>
              <a:rPr lang="fr-FR" sz="1600" dirty="0"/>
              <a:t>, </a:t>
            </a:r>
            <a:r>
              <a:rPr lang="fr-FR" sz="1500" dirty="0"/>
              <a:t>associée à un mot de passe simple (exemple des cartes bancaires avec un code PIN permettant d’authentifier le propriétaire de la carte avant d’autoriser la transaction).</a:t>
            </a:r>
          </a:p>
          <a:p>
            <a:pPr lvl="2" algn="just"/>
            <a:r>
              <a:rPr lang="fr-FR" sz="1400" dirty="0"/>
              <a:t>Afin d’éviter qu’une personne malveillante ne découvre facilement le mot de passe simple, on impose un verrouillage de la carte à puce après 3 tentatives infructueuses.</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h. Jetons cryptographiques (</a:t>
            </a:r>
            <a:r>
              <a:rPr lang="fr-FR" dirty="0" err="1" smtClean="0"/>
              <a:t>tokens</a:t>
            </a:r>
            <a:r>
              <a:rPr lang="fr-FR" dirty="0" smtClean="0"/>
              <a:t>) </a:t>
            </a:r>
            <a:endParaRPr lang="fr-FR" dirty="0"/>
          </a:p>
        </p:txBody>
      </p:sp>
      <p:grpSp>
        <p:nvGrpSpPr>
          <p:cNvPr id="14" name="Groupe 13"/>
          <p:cNvGrpSpPr/>
          <p:nvPr/>
        </p:nvGrpSpPr>
        <p:grpSpPr>
          <a:xfrm>
            <a:off x="179512" y="4050896"/>
            <a:ext cx="1013662" cy="1538344"/>
            <a:chOff x="179512" y="4050896"/>
            <a:chExt cx="1013662" cy="1538344"/>
          </a:xfrm>
        </p:grpSpPr>
        <p:pic>
          <p:nvPicPr>
            <p:cNvPr id="8" name="Picture 51" descr="encrypte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050896"/>
              <a:ext cx="357188" cy="3571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1" descr="encrypte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5229200"/>
              <a:ext cx="357188" cy="3571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1" descr="encrypte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974" y="5229200"/>
              <a:ext cx="357188" cy="3571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1" descr="encrypte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958" y="4653698"/>
              <a:ext cx="357188" cy="3571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1" descr="encrypte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420" y="4653698"/>
              <a:ext cx="357188" cy="3571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1" descr="encrypte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986" y="5232052"/>
              <a:ext cx="357188" cy="3571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62709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9" name="Titre 8"/>
          <p:cNvSpPr>
            <a:spLocks noGrp="1"/>
          </p:cNvSpPr>
          <p:nvPr>
            <p:ph type="title"/>
          </p:nvPr>
        </p:nvSpPr>
        <p:spPr/>
        <p:txBody>
          <a:bodyPr/>
          <a:lstStyle/>
          <a:p>
            <a:r>
              <a:rPr lang="fr-FR" dirty="0" smtClean="0"/>
              <a:t>4. </a:t>
            </a:r>
            <a:r>
              <a:rPr lang="fr-FR" dirty="0"/>
              <a:t>La sécurité des applications </a:t>
            </a:r>
            <a:r>
              <a:rPr lang="fr-FR" dirty="0" smtClean="0"/>
              <a:t>web</a:t>
            </a:r>
            <a:endParaRPr lang="fr-FR" dirty="0"/>
          </a:p>
        </p:txBody>
      </p:sp>
      <p:sp>
        <p:nvSpPr>
          <p:cNvPr id="10" name="Espace réservé du texte 9"/>
          <p:cNvSpPr>
            <a:spLocks noGrp="1"/>
          </p:cNvSpPr>
          <p:nvPr>
            <p:ph type="body" sz="quarter" idx="13"/>
          </p:nvPr>
        </p:nvSpPr>
        <p:spPr>
          <a:xfrm>
            <a:off x="468313" y="3716338"/>
            <a:ext cx="8207375" cy="2664990"/>
          </a:xfrm>
        </p:spPr>
        <p:txBody>
          <a:bodyPr>
            <a:normAutofit/>
          </a:bodyPr>
          <a:lstStyle/>
          <a:p>
            <a:pPr marL="457200" indent="-457200" algn="l" eaLnBrk="1" fontAlgn="ctr" hangingPunct="1">
              <a:spcAft>
                <a:spcPts val="0"/>
              </a:spcAft>
              <a:buFont typeface="+mj-lt"/>
              <a:buAutoNum type="alphaLcParenR"/>
              <a:defRPr/>
            </a:pPr>
            <a:r>
              <a:rPr lang="fr-FR" dirty="0" smtClean="0"/>
              <a:t>Usurpation d’identité via les cookies</a:t>
            </a:r>
            <a:endParaRPr lang="fr-FR" dirty="0"/>
          </a:p>
          <a:p>
            <a:pPr marL="457200" indent="-457200" algn="l" eaLnBrk="1" fontAlgn="ctr" hangingPunct="1">
              <a:spcAft>
                <a:spcPts val="0"/>
              </a:spcAft>
              <a:buFont typeface="+mj-lt"/>
              <a:buAutoNum type="alphaLcParenR"/>
              <a:defRPr/>
            </a:pPr>
            <a:r>
              <a:rPr lang="fr-FR" dirty="0" smtClean="0"/>
              <a:t>Injection SQL</a:t>
            </a:r>
            <a:endParaRPr lang="fr-FR" dirty="0"/>
          </a:p>
        </p:txBody>
      </p:sp>
    </p:spTree>
    <p:extLst>
      <p:ext uri="{BB962C8B-B14F-4D97-AF65-F5344CB8AC3E}">
        <p14:creationId xmlns:p14="http://schemas.microsoft.com/office/powerpoint/2010/main" val="18268920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pPr marL="0" indent="0">
              <a:buNone/>
            </a:pPr>
            <a:r>
              <a:rPr lang="fr-FR" sz="2000" dirty="0"/>
              <a:t>Comme toutes les applications, les applications web sont sujettes à des vulnérabilités. Nous allons en voir deux d’entre </a:t>
            </a:r>
            <a:r>
              <a:rPr lang="fr-FR" sz="2000" dirty="0" smtClean="0"/>
              <a:t>elles :</a:t>
            </a:r>
            <a:endParaRPr lang="fr-FR" sz="2000" dirty="0"/>
          </a:p>
          <a:p>
            <a:endParaRPr lang="fr-FR" sz="2000" dirty="0"/>
          </a:p>
          <a:p>
            <a:r>
              <a:rPr lang="fr-FR" sz="1800" dirty="0"/>
              <a:t>une faiblesse basée sur les </a:t>
            </a:r>
            <a:r>
              <a:rPr lang="fr-FR" sz="1800" dirty="0" smtClean="0"/>
              <a:t>cookies ;</a:t>
            </a:r>
          </a:p>
          <a:p>
            <a:pPr lvl="1"/>
            <a:r>
              <a:rPr lang="fr-FR" sz="1400" dirty="0"/>
              <a:t>Ce qui </a:t>
            </a:r>
            <a:r>
              <a:rPr lang="fr-FR" sz="1400" dirty="0" smtClean="0"/>
              <a:t>permet – </a:t>
            </a:r>
            <a:r>
              <a:rPr lang="fr-FR" sz="1400" dirty="0"/>
              <a:t>par exemple </a:t>
            </a:r>
            <a:r>
              <a:rPr lang="fr-FR" sz="1400" dirty="0" smtClean="0"/>
              <a:t>– </a:t>
            </a:r>
            <a:r>
              <a:rPr lang="fr-FR" sz="1400" dirty="0"/>
              <a:t>à un </a:t>
            </a:r>
            <a:r>
              <a:rPr lang="fr-FR" sz="1400" dirty="0" smtClean="0"/>
              <a:t>attaquant de contourner un </a:t>
            </a:r>
            <a:r>
              <a:rPr lang="fr-FR" sz="1400" dirty="0"/>
              <a:t>mécanisme d’authentification.</a:t>
            </a:r>
          </a:p>
          <a:p>
            <a:endParaRPr lang="fr-FR" sz="1800" dirty="0"/>
          </a:p>
          <a:p>
            <a:r>
              <a:rPr lang="fr-FR" sz="1800" dirty="0"/>
              <a:t>une faiblesse basée sur un code source mal développé</a:t>
            </a:r>
            <a:r>
              <a:rPr lang="fr-FR" sz="1800" dirty="0" smtClean="0"/>
              <a:t>.</a:t>
            </a:r>
          </a:p>
          <a:p>
            <a:pPr lvl="1"/>
            <a:r>
              <a:rPr lang="fr-FR" sz="1400" dirty="0"/>
              <a:t>Ce qui permet – par exemple – </a:t>
            </a:r>
            <a:r>
              <a:rPr lang="fr-FR" sz="1400" dirty="0" smtClean="0"/>
              <a:t>à un attaquant de contourner un mécanisme d’authentification</a:t>
            </a:r>
            <a:r>
              <a:rPr lang="fr-FR" sz="1400" dirty="0"/>
              <a:t>, </a:t>
            </a:r>
            <a:r>
              <a:rPr lang="fr-FR" sz="1400" dirty="0" smtClean="0"/>
              <a:t>d’accéder à des données pour les divulguer ou les corrompre.</a:t>
            </a:r>
            <a:endParaRPr lang="fr-FR" sz="1400" dirty="0"/>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spTree>
    <p:extLst>
      <p:ext uri="{BB962C8B-B14F-4D97-AF65-F5344CB8AC3E}">
        <p14:creationId xmlns:p14="http://schemas.microsoft.com/office/powerpoint/2010/main" val="683899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pPr marL="0" indent="0">
              <a:buNone/>
            </a:pPr>
            <a:r>
              <a:rPr lang="fr-FR" sz="1800" dirty="0"/>
              <a:t>Les cookies sont des fichiers gérés par les navigateurs web afin de stocker (et réutiliser) des informations concernant l’utilisateur, par </a:t>
            </a:r>
            <a:r>
              <a:rPr lang="fr-FR" sz="1800" dirty="0" smtClean="0"/>
              <a:t>exemple :</a:t>
            </a:r>
            <a:endParaRPr lang="fr-FR" sz="1800" dirty="0"/>
          </a:p>
          <a:p>
            <a:r>
              <a:rPr lang="fr-FR" sz="1600" dirty="0" smtClean="0"/>
              <a:t>son identifiant ;</a:t>
            </a:r>
            <a:endParaRPr lang="fr-FR" sz="1600" dirty="0"/>
          </a:p>
          <a:p>
            <a:r>
              <a:rPr lang="fr-FR" sz="1600" dirty="0"/>
              <a:t>ses préférences d’affichage et de disposition de la page web</a:t>
            </a:r>
            <a:r>
              <a:rPr lang="fr-FR" sz="1600" dirty="0" smtClean="0"/>
              <a:t>.</a:t>
            </a:r>
          </a:p>
          <a:p>
            <a:endParaRPr lang="fr-FR" sz="900" dirty="0"/>
          </a:p>
          <a:p>
            <a:pPr marL="0" indent="0">
              <a:buNone/>
            </a:pPr>
            <a:r>
              <a:rPr lang="fr-FR" sz="1800" dirty="0"/>
              <a:t>Les cookies sont nécessaires pour toutes les pages web dynamiques qui nécessitent d’identifier ou d’authentifier l’utilisateur, en permettant notamment la mise en œuvre de </a:t>
            </a:r>
            <a:r>
              <a:rPr lang="fr-FR" sz="1800" dirty="0" smtClean="0"/>
              <a:t>sessions :</a:t>
            </a:r>
            <a:endParaRPr lang="fr-FR" sz="1800" dirty="0"/>
          </a:p>
          <a:p>
            <a:r>
              <a:rPr lang="fr-FR" sz="1600" dirty="0"/>
              <a:t>les sites marchand (afin d’afficher le panier de l’utilisateur connecté</a:t>
            </a:r>
            <a:r>
              <a:rPr lang="fr-FR" sz="1600" dirty="0" smtClean="0"/>
              <a:t>) ;</a:t>
            </a:r>
            <a:endParaRPr lang="fr-FR" sz="1600" dirty="0"/>
          </a:p>
          <a:p>
            <a:r>
              <a:rPr lang="fr-FR" sz="1600" dirty="0"/>
              <a:t>les sites bancaires (afin d’afficher le solde du compte de l’utilisateur connecté et non pas celui d’un autre client</a:t>
            </a:r>
            <a:r>
              <a:rPr lang="fr-FR" sz="1600" dirty="0" smtClean="0"/>
              <a:t>) ;</a:t>
            </a:r>
            <a:endParaRPr lang="fr-FR" sz="1600" dirty="0"/>
          </a:p>
          <a:p>
            <a:r>
              <a:rPr lang="fr-FR" sz="1600" dirty="0"/>
              <a:t>les sites « en général » (afin d’afficher des </a:t>
            </a:r>
            <a:r>
              <a:rPr lang="fr-FR" sz="1600" dirty="0" smtClean="0"/>
              <a:t>publicités </a:t>
            </a:r>
            <a:r>
              <a:rPr lang="fr-FR" sz="1600" dirty="0"/>
              <a:t>ciblées sur notre </a:t>
            </a:r>
            <a:r>
              <a:rPr lang="fr-FR" sz="1600" dirty="0" smtClean="0"/>
              <a:t>navigation).</a:t>
            </a:r>
            <a:endParaRPr lang="fr-FR" sz="1600" dirty="0"/>
          </a:p>
          <a:p>
            <a:pPr marL="0" indent="0">
              <a:buNone/>
            </a:pPr>
            <a:endParaRPr lang="fr-FR" sz="900" dirty="0"/>
          </a:p>
          <a:p>
            <a:pPr marL="0" indent="0">
              <a:buNone/>
            </a:pPr>
            <a:r>
              <a:rPr lang="fr-FR" sz="1800" dirty="0"/>
              <a:t>Il est possible – sous certaines conditions – d’usurper l’identité d’un utilisateur sur un site web si on arrive à récupérer son cookie d’identification</a:t>
            </a:r>
            <a:r>
              <a:rPr lang="fr-FR" sz="1800" dirty="0" smtClean="0"/>
              <a:t>.</a:t>
            </a:r>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spTree>
    <p:extLst>
      <p:ext uri="{BB962C8B-B14F-4D97-AF65-F5344CB8AC3E}">
        <p14:creationId xmlns:p14="http://schemas.microsoft.com/office/powerpoint/2010/main" val="2082261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sp>
        <p:nvSpPr>
          <p:cNvPr id="34" name="Espace réservé du contenu 2"/>
          <p:cNvSpPr txBox="1">
            <a:spLocks/>
          </p:cNvSpPr>
          <p:nvPr/>
        </p:nvSpPr>
        <p:spPr>
          <a:xfrm>
            <a:off x="94278" y="5661248"/>
            <a:ext cx="887021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charset="0"/>
              <a:buChar char="•"/>
            </a:pPr>
            <a:r>
              <a:rPr lang="fr-FR" sz="1600" dirty="0" smtClean="0">
                <a:latin typeface="Arial" panose="020B0604020202020204" pitchFamily="34" charset="0"/>
                <a:cs typeface="Arial" panose="020B0604020202020204" pitchFamily="34" charset="0"/>
              </a:rPr>
              <a:t>Un cookie d’identification est en fait une chaine de caractères aléatoire et </a:t>
            </a:r>
            <a:r>
              <a:rPr lang="fr-FR" sz="1600" b="1" u="sng" dirty="0" smtClean="0">
                <a:latin typeface="Arial" panose="020B0604020202020204" pitchFamily="34" charset="0"/>
                <a:cs typeface="Arial" panose="020B0604020202020204" pitchFamily="34" charset="0"/>
              </a:rPr>
              <a:t>unique</a:t>
            </a:r>
            <a:r>
              <a:rPr lang="fr-FR" sz="1600" dirty="0" smtClean="0">
                <a:latin typeface="Arial" panose="020B0604020202020204" pitchFamily="34" charset="0"/>
                <a:cs typeface="Arial" panose="020B0604020202020204" pitchFamily="34" charset="0"/>
              </a:rPr>
              <a:t>, suffisamment longue pour qu’elle ne puisse pas être générée deux fois par erreur. </a:t>
            </a:r>
            <a:br>
              <a:rPr lang="fr-FR" sz="1600" dirty="0" smtClean="0">
                <a:latin typeface="Arial" panose="020B0604020202020204" pitchFamily="34" charset="0"/>
                <a:cs typeface="Arial" panose="020B0604020202020204" pitchFamily="34" charset="0"/>
              </a:rPr>
            </a:br>
            <a:r>
              <a:rPr lang="fr-FR" sz="1600" dirty="0" smtClean="0">
                <a:latin typeface="Arial" panose="020B0604020202020204" pitchFamily="34" charset="0"/>
                <a:cs typeface="Arial" panose="020B0604020202020204" pitchFamily="34" charset="0"/>
              </a:rPr>
              <a:t>Exemple d’un </a:t>
            </a:r>
            <a:r>
              <a:rPr lang="fr-FR" sz="1600" dirty="0">
                <a:latin typeface="Arial" panose="020B0604020202020204" pitchFamily="34" charset="0"/>
                <a:cs typeface="Arial" panose="020B0604020202020204" pitchFamily="34" charset="0"/>
              </a:rPr>
              <a:t>cookie </a:t>
            </a:r>
            <a:r>
              <a:rPr lang="fr-FR" sz="1600" dirty="0" smtClean="0">
                <a:latin typeface="Arial" panose="020B0604020202020204" pitchFamily="34" charset="0"/>
                <a:cs typeface="Arial" panose="020B0604020202020204" pitchFamily="34" charset="0"/>
              </a:rPr>
              <a:t>d’identification : D6F8B2BE3ED3040D9A3C10-D6F8B2A305D048B9</a:t>
            </a:r>
            <a:endParaRPr lang="fr-FR" sz="1600" dirty="0">
              <a:latin typeface="Arial" panose="020B0604020202020204" pitchFamily="34" charset="0"/>
              <a:cs typeface="Arial" panose="020B0604020202020204" pitchFamily="34" charset="0"/>
            </a:endParaRPr>
          </a:p>
        </p:txBody>
      </p:sp>
      <p:grpSp>
        <p:nvGrpSpPr>
          <p:cNvPr id="50" name="Groupe 49"/>
          <p:cNvGrpSpPr/>
          <p:nvPr/>
        </p:nvGrpSpPr>
        <p:grpSpPr>
          <a:xfrm>
            <a:off x="251520" y="2276872"/>
            <a:ext cx="8784976" cy="3168352"/>
            <a:chOff x="251520" y="2348880"/>
            <a:chExt cx="8784976" cy="3168352"/>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513187"/>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225320"/>
              <a:ext cx="936104" cy="128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Connecteur droit avec flèche 8"/>
            <p:cNvCxnSpPr/>
            <p:nvPr/>
          </p:nvCxnSpPr>
          <p:spPr>
            <a:xfrm>
              <a:off x="1619672" y="247326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a:off x="1619672" y="258135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1619672" y="268928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a:off x="1619672" y="279738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4513996" y="2348880"/>
              <a:ext cx="4519618"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Phase d’authentification (via un mot de passe en général) ;</a:t>
              </a:r>
              <a:endParaRPr lang="fr-FR" sz="1600" dirty="0">
                <a:latin typeface="Arial" panose="020B0604020202020204" pitchFamily="34" charset="0"/>
                <a:cs typeface="Arial" panose="020B0604020202020204" pitchFamily="34" charset="0"/>
              </a:endParaRPr>
            </a:p>
          </p:txBody>
        </p:sp>
        <p:cxnSp>
          <p:nvCxnSpPr>
            <p:cNvPr id="14" name="Connecteur droit avec flèche 13"/>
            <p:cNvCxnSpPr/>
            <p:nvPr/>
          </p:nvCxnSpPr>
          <p:spPr>
            <a:xfrm>
              <a:off x="1619672" y="344805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1619672" y="330506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16878" y="2924944"/>
              <a:ext cx="4519618"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Phase de génération du cookie d’identification*. L’utilisateur est maintenant connecté « à son compte » </a:t>
              </a:r>
              <a:endParaRPr lang="fr-FR" sz="1600" dirty="0">
                <a:latin typeface="Arial" panose="020B0604020202020204" pitchFamily="34" charset="0"/>
                <a:cs typeface="Arial" panose="020B0604020202020204" pitchFamily="34" charset="0"/>
              </a:endParaRPr>
            </a:p>
          </p:txBody>
        </p:sp>
        <p:sp>
          <p:nvSpPr>
            <p:cNvPr id="17" name="Espace réservé du contenu 2"/>
            <p:cNvSpPr txBox="1">
              <a:spLocks/>
            </p:cNvSpPr>
            <p:nvPr/>
          </p:nvSpPr>
          <p:spPr>
            <a:xfrm>
              <a:off x="4516878" y="3933056"/>
              <a:ext cx="4519618"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Phase de « navigation » : le cookie est inclus dans tous les échanges afin que le serveur puisse identifier la connexion de l’utilisateur ;</a:t>
              </a:r>
              <a:endParaRPr lang="fr-FR" sz="1600" dirty="0">
                <a:latin typeface="Arial" panose="020B0604020202020204" pitchFamily="34" charset="0"/>
                <a:cs typeface="Arial" panose="020B0604020202020204" pitchFamily="34" charset="0"/>
              </a:endParaRPr>
            </a:p>
          </p:txBody>
        </p:sp>
        <p:cxnSp>
          <p:nvCxnSpPr>
            <p:cNvPr id="18" name="Connecteur droit avec flèche 17"/>
            <p:cNvCxnSpPr/>
            <p:nvPr/>
          </p:nvCxnSpPr>
          <p:spPr>
            <a:xfrm>
              <a:off x="1619672" y="396900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1619672" y="407710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1619672" y="418503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1619672" y="429312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1619672" y="440102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H="1">
              <a:off x="1619672" y="450912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1619672" y="461704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1619672" y="472514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1619672" y="512110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a:off x="1619672" y="522920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Espace réservé du contenu 2"/>
            <p:cNvSpPr txBox="1">
              <a:spLocks/>
            </p:cNvSpPr>
            <p:nvPr/>
          </p:nvSpPr>
          <p:spPr>
            <a:xfrm>
              <a:off x="4516878" y="4941168"/>
              <a:ext cx="4519618"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Phase de déconnexion : la session de l’utilisateur est maintenant clôturée. Le cookie est invalidé.</a:t>
              </a:r>
              <a:endParaRPr lang="fr-FR" sz="1600" dirty="0">
                <a:latin typeface="Arial" panose="020B0604020202020204" pitchFamily="34" charset="0"/>
                <a:cs typeface="Arial" panose="020B0604020202020204" pitchFamily="34" charset="0"/>
              </a:endParaRPr>
            </a:p>
          </p:txBody>
        </p:sp>
        <p:sp>
          <p:nvSpPr>
            <p:cNvPr id="29" name="ZoneTexte 28"/>
            <p:cNvSpPr txBox="1"/>
            <p:nvPr/>
          </p:nvSpPr>
          <p:spPr>
            <a:xfrm>
              <a:off x="4021849" y="4932457"/>
              <a:ext cx="550151" cy="584775"/>
            </a:xfrm>
            <a:prstGeom prst="rect">
              <a:avLst/>
            </a:prstGeom>
            <a:noFill/>
          </p:spPr>
          <p:txBody>
            <a:bodyPr wrap="none" rtlCol="0">
              <a:spAutoFit/>
            </a:bodyPr>
            <a:lstStyle/>
            <a:p>
              <a:r>
                <a:rPr lang="fr-FR" sz="3200" dirty="0" smtClean="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sp>
          <p:nvSpPr>
            <p:cNvPr id="30" name="ZoneTexte 29"/>
            <p:cNvSpPr txBox="1"/>
            <p:nvPr/>
          </p:nvSpPr>
          <p:spPr>
            <a:xfrm>
              <a:off x="4021849" y="2363394"/>
              <a:ext cx="550151" cy="584775"/>
            </a:xfrm>
            <a:prstGeom prst="rect">
              <a:avLst/>
            </a:prstGeom>
            <a:noFill/>
          </p:spPr>
          <p:txBody>
            <a:bodyPr wrap="none" rtlCol="0">
              <a:spAutoFit/>
            </a:bodyPr>
            <a:lstStyle/>
            <a:p>
              <a:r>
                <a:rPr lang="fr-FR" sz="3200" dirty="0" smtClean="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sp>
          <p:nvSpPr>
            <p:cNvPr id="31" name="ZoneTexte 30"/>
            <p:cNvSpPr txBox="1"/>
            <p:nvPr/>
          </p:nvSpPr>
          <p:spPr>
            <a:xfrm>
              <a:off x="4021849" y="3060249"/>
              <a:ext cx="550151" cy="584775"/>
            </a:xfrm>
            <a:prstGeom prst="rect">
              <a:avLst/>
            </a:prstGeom>
            <a:noFill/>
          </p:spPr>
          <p:txBody>
            <a:bodyPr wrap="none" rtlCol="0">
              <a:spAutoFit/>
            </a:bodyPr>
            <a:lstStyle/>
            <a:p>
              <a:r>
                <a:rPr lang="fr-FR" sz="3200" dirty="0" smtClean="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sp>
          <p:nvSpPr>
            <p:cNvPr id="32" name="ZoneTexte 31"/>
            <p:cNvSpPr txBox="1"/>
            <p:nvPr/>
          </p:nvSpPr>
          <p:spPr>
            <a:xfrm>
              <a:off x="4021849" y="4064006"/>
              <a:ext cx="550151" cy="584775"/>
            </a:xfrm>
            <a:prstGeom prst="rect">
              <a:avLst/>
            </a:prstGeom>
            <a:noFill/>
          </p:spPr>
          <p:txBody>
            <a:bodyPr wrap="none" rtlCol="0">
              <a:spAutoFit/>
            </a:bodyPr>
            <a:lstStyle/>
            <a:p>
              <a:r>
                <a:rPr lang="fr-FR" sz="3200" dirty="0" smtClean="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pic>
          <p:nvPicPr>
            <p:cNvPr id="33" name="Picture 139" descr="dud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407005"/>
              <a:ext cx="552376" cy="5523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835696" y="3239398"/>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36" name="Rectangle 35"/>
            <p:cNvSpPr/>
            <p:nvPr/>
          </p:nvSpPr>
          <p:spPr>
            <a:xfrm>
              <a:off x="1835696" y="3889628"/>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37" name="Rectangle 36"/>
            <p:cNvSpPr/>
            <p:nvPr/>
          </p:nvSpPr>
          <p:spPr>
            <a:xfrm>
              <a:off x="1835696" y="399973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38" name="Rectangle 37"/>
            <p:cNvSpPr/>
            <p:nvPr/>
          </p:nvSpPr>
          <p:spPr>
            <a:xfrm>
              <a:off x="1835696" y="4108822"/>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39" name="Rectangle 38"/>
            <p:cNvSpPr/>
            <p:nvPr/>
          </p:nvSpPr>
          <p:spPr>
            <a:xfrm>
              <a:off x="1835696" y="4218930"/>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0" name="Rectangle 39"/>
            <p:cNvSpPr/>
            <p:nvPr/>
          </p:nvSpPr>
          <p:spPr>
            <a:xfrm>
              <a:off x="1835696" y="432167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1" name="Rectangle 40"/>
            <p:cNvSpPr/>
            <p:nvPr/>
          </p:nvSpPr>
          <p:spPr>
            <a:xfrm>
              <a:off x="1835696" y="4431784"/>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2" name="Rectangle 41"/>
            <p:cNvSpPr/>
            <p:nvPr/>
          </p:nvSpPr>
          <p:spPr>
            <a:xfrm>
              <a:off x="1835696" y="4541892"/>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3" name="Rectangle 42"/>
            <p:cNvSpPr/>
            <p:nvPr/>
          </p:nvSpPr>
          <p:spPr>
            <a:xfrm>
              <a:off x="1835696" y="5039598"/>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44" name="Connecteur droit 43"/>
            <p:cNvCxnSpPr/>
            <p:nvPr/>
          </p:nvCxnSpPr>
          <p:spPr>
            <a:xfrm>
              <a:off x="1259632" y="2473262"/>
              <a:ext cx="0" cy="282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3059832" y="2475655"/>
              <a:ext cx="0" cy="282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1619672" y="292494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251520" y="4571836"/>
              <a:ext cx="774571"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Client</a:t>
              </a:r>
              <a:endParaRPr lang="fr-FR" dirty="0">
                <a:latin typeface="Arial" panose="020B0604020202020204" pitchFamily="34" charset="0"/>
                <a:cs typeface="Arial" panose="020B0604020202020204" pitchFamily="34" charset="0"/>
              </a:endParaRPr>
            </a:p>
          </p:txBody>
        </p:sp>
        <p:sp>
          <p:nvSpPr>
            <p:cNvPr id="48" name="ZoneTexte 47"/>
            <p:cNvSpPr txBox="1"/>
            <p:nvPr/>
          </p:nvSpPr>
          <p:spPr>
            <a:xfrm>
              <a:off x="3236908" y="4541892"/>
              <a:ext cx="992579"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Serveur</a:t>
              </a:r>
              <a:endParaRPr lang="fr-FR" dirty="0">
                <a:latin typeface="Arial" panose="020B0604020202020204" pitchFamily="34" charset="0"/>
                <a:cs typeface="Arial" panose="020B0604020202020204" pitchFamily="34" charset="0"/>
              </a:endParaRPr>
            </a:p>
          </p:txBody>
        </p:sp>
      </p:grpSp>
      <p:sp>
        <p:nvSpPr>
          <p:cNvPr id="49" name="Espace réservé du contenu 2"/>
          <p:cNvSpPr txBox="1">
            <a:spLocks/>
          </p:cNvSpPr>
          <p:nvPr/>
        </p:nvSpPr>
        <p:spPr>
          <a:xfrm>
            <a:off x="499096" y="1528192"/>
            <a:ext cx="8229600" cy="1252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2000" dirty="0" smtClean="0">
                <a:latin typeface="Arial" panose="020B0604020202020204" pitchFamily="34" charset="0"/>
                <a:cs typeface="Arial" panose="020B0604020202020204" pitchFamily="34" charset="0"/>
              </a:rPr>
              <a:t>Fonctionnement habituel d’une connexion sur un site web nécessitant une authentification (site marchand, site bancaire, etc.) :</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78915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pPr marL="0" indent="0">
              <a:buNone/>
            </a:pPr>
            <a:r>
              <a:rPr lang="fr-FR" sz="2000" dirty="0"/>
              <a:t>A tout moment d’une connexion, chaque utilisateur du site web possède donc son propre cookie, unique à lui. Le serveur est donc en mesure d’identifier à qui appartient chaque connexion, et donc d’afficher les pages web qui lui sont propre.</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916" y="3882742"/>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236" y="3594875"/>
            <a:ext cx="936104" cy="128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Connecteur droit avec flèche 8"/>
          <p:cNvCxnSpPr/>
          <p:nvPr/>
        </p:nvCxnSpPr>
        <p:spPr>
          <a:xfrm>
            <a:off x="2439997" y="463871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a:off x="2439997" y="387592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2439997" y="398385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a:off x="2439997" y="409194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2439997" y="419984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2439997" y="430793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2439997" y="441586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2439997" y="452396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139" descr="dud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916" y="3776560"/>
            <a:ext cx="552376" cy="5523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656021" y="4453419"/>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9" name="Rectangle 18"/>
          <p:cNvSpPr/>
          <p:nvPr/>
        </p:nvSpPr>
        <p:spPr>
          <a:xfrm>
            <a:off x="2656021" y="3798555"/>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0" name="Rectangle 19"/>
          <p:cNvSpPr/>
          <p:nvPr/>
        </p:nvSpPr>
        <p:spPr>
          <a:xfrm>
            <a:off x="2656021" y="390764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1" name="Rectangle 20"/>
          <p:cNvSpPr/>
          <p:nvPr/>
        </p:nvSpPr>
        <p:spPr>
          <a:xfrm>
            <a:off x="2656021" y="4017749"/>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2" name="Rectangle 21"/>
          <p:cNvSpPr/>
          <p:nvPr/>
        </p:nvSpPr>
        <p:spPr>
          <a:xfrm>
            <a:off x="2656021" y="4120495"/>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3" name="Rectangle 22"/>
          <p:cNvSpPr/>
          <p:nvPr/>
        </p:nvSpPr>
        <p:spPr>
          <a:xfrm>
            <a:off x="2656021" y="4230603"/>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4" name="Rectangle 23"/>
          <p:cNvSpPr/>
          <p:nvPr/>
        </p:nvSpPr>
        <p:spPr>
          <a:xfrm>
            <a:off x="2656021" y="434071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pic>
        <p:nvPicPr>
          <p:cNvPr id="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524" y="3870563"/>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Connecteur droit avec flèche 25"/>
          <p:cNvCxnSpPr/>
          <p:nvPr/>
        </p:nvCxnSpPr>
        <p:spPr>
          <a:xfrm>
            <a:off x="5429448" y="451387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a:off x="5410396" y="463689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5410396" y="386892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H="1">
            <a:off x="5410396" y="397702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5410396" y="408492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a:off x="5410396" y="419301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5410396" y="430094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5410396" y="440904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6420" y="4444921"/>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5" name="Rectangle 34"/>
          <p:cNvSpPr/>
          <p:nvPr/>
        </p:nvSpPr>
        <p:spPr>
          <a:xfrm>
            <a:off x="5626420" y="3798555"/>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6" name="Rectangle 35"/>
          <p:cNvSpPr/>
          <p:nvPr/>
        </p:nvSpPr>
        <p:spPr>
          <a:xfrm>
            <a:off x="5626420" y="3901621"/>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7" name="Rectangle 36"/>
          <p:cNvSpPr/>
          <p:nvPr/>
        </p:nvSpPr>
        <p:spPr>
          <a:xfrm>
            <a:off x="5628196" y="4014579"/>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8" name="Rectangle 37"/>
          <p:cNvSpPr/>
          <p:nvPr/>
        </p:nvSpPr>
        <p:spPr>
          <a:xfrm>
            <a:off x="5628196" y="4120725"/>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9" name="Rectangle 38"/>
          <p:cNvSpPr/>
          <p:nvPr/>
        </p:nvSpPr>
        <p:spPr>
          <a:xfrm>
            <a:off x="5628196" y="4228554"/>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40" name="Rectangle 39"/>
          <p:cNvSpPr/>
          <p:nvPr/>
        </p:nvSpPr>
        <p:spPr>
          <a:xfrm>
            <a:off x="5626420" y="4335718"/>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pic>
        <p:nvPicPr>
          <p:cNvPr id="41" name="Picture 155" descr="user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4486" y="3726547"/>
            <a:ext cx="499842" cy="499842"/>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41"/>
          <p:cNvSpPr txBox="1"/>
          <p:nvPr/>
        </p:nvSpPr>
        <p:spPr>
          <a:xfrm>
            <a:off x="1163436" y="4878675"/>
            <a:ext cx="97982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Client A</a:t>
            </a:r>
            <a:endParaRPr lang="fr-FR" dirty="0">
              <a:latin typeface="Arial" panose="020B0604020202020204" pitchFamily="34" charset="0"/>
              <a:cs typeface="Arial" panose="020B0604020202020204" pitchFamily="34" charset="0"/>
            </a:endParaRPr>
          </a:p>
        </p:txBody>
      </p:sp>
      <p:sp>
        <p:nvSpPr>
          <p:cNvPr id="43" name="ZoneTexte 42"/>
          <p:cNvSpPr txBox="1"/>
          <p:nvPr/>
        </p:nvSpPr>
        <p:spPr>
          <a:xfrm>
            <a:off x="6671329" y="4878675"/>
            <a:ext cx="992579"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Client B</a:t>
            </a:r>
            <a:endParaRPr lang="fr-FR" dirty="0">
              <a:latin typeface="Arial" panose="020B0604020202020204" pitchFamily="34" charset="0"/>
              <a:cs typeface="Arial" panose="020B0604020202020204" pitchFamily="34" charset="0"/>
            </a:endParaRPr>
          </a:p>
        </p:txBody>
      </p:sp>
      <p:sp>
        <p:nvSpPr>
          <p:cNvPr id="44" name="ZoneTexte 43"/>
          <p:cNvSpPr txBox="1"/>
          <p:nvPr/>
        </p:nvSpPr>
        <p:spPr>
          <a:xfrm>
            <a:off x="3994424" y="4931876"/>
            <a:ext cx="992579"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Serveur</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96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7"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b. Exemple </a:t>
            </a:r>
            <a:r>
              <a:rPr lang="fr-FR" dirty="0"/>
              <a:t>d’attaque par réflexion</a:t>
            </a:r>
          </a:p>
          <a:p>
            <a:endParaRPr lang="fr-FR" dirty="0"/>
          </a:p>
        </p:txBody>
      </p:sp>
      <p:sp>
        <p:nvSpPr>
          <p:cNvPr id="9" name="Espace réservé du contenu 2"/>
          <p:cNvSpPr>
            <a:spLocks noGrp="1"/>
          </p:cNvSpPr>
          <p:nvPr>
            <p:ph idx="1"/>
          </p:nvPr>
        </p:nvSpPr>
        <p:spPr>
          <a:xfrm>
            <a:off x="457200" y="1700808"/>
            <a:ext cx="8229600" cy="4608512"/>
          </a:xfrm>
        </p:spPr>
        <p:txBody>
          <a:bodyPr/>
          <a:lstStyle/>
          <a:p>
            <a:pPr marL="0" indent="0" algn="just">
              <a:buNone/>
            </a:pPr>
            <a:r>
              <a:rPr lang="fr-FR" sz="1800" b="1" dirty="0">
                <a:solidFill>
                  <a:srgbClr val="943634"/>
                </a:solidFill>
                <a:sym typeface="Wingdings"/>
              </a:rPr>
              <a:t>But de l’attaque</a:t>
            </a:r>
          </a:p>
          <a:p>
            <a:pPr algn="just"/>
            <a:r>
              <a:rPr lang="fr-FR" sz="1800" dirty="0">
                <a:sym typeface="Wingdings"/>
              </a:rPr>
              <a:t>porter atteinte aux performances d’un système cible (déni de service).</a:t>
            </a:r>
          </a:p>
          <a:p>
            <a:pPr marL="0" indent="0" algn="just">
              <a:buNone/>
            </a:pPr>
            <a:endParaRPr lang="fr-FR" sz="1800" dirty="0">
              <a:sym typeface="Wingdings"/>
            </a:endParaRPr>
          </a:p>
          <a:p>
            <a:pPr marL="0" indent="0" algn="just">
              <a:buNone/>
            </a:pPr>
            <a:r>
              <a:rPr lang="fr-FR" sz="1800" b="1" dirty="0">
                <a:solidFill>
                  <a:srgbClr val="943634"/>
                </a:solidFill>
                <a:sym typeface="Wingdings"/>
              </a:rPr>
              <a:t>Quelles sont les caractéristiques de </a:t>
            </a:r>
            <a:r>
              <a:rPr lang="fr-FR" sz="1800" b="1" dirty="0" smtClean="0">
                <a:solidFill>
                  <a:srgbClr val="943634"/>
                </a:solidFill>
                <a:sym typeface="Wingdings"/>
              </a:rPr>
              <a:t>l’attaque ?</a:t>
            </a:r>
            <a:endParaRPr lang="fr-FR" sz="1800" b="1" dirty="0">
              <a:solidFill>
                <a:srgbClr val="943634"/>
              </a:solidFill>
              <a:sym typeface="Wingdings"/>
            </a:endParaRPr>
          </a:p>
          <a:p>
            <a:pPr algn="just"/>
            <a:r>
              <a:rPr lang="fr-FR" sz="1800" dirty="0">
                <a:sym typeface="Wingdings"/>
              </a:rPr>
              <a:t>usurpation d’adresse </a:t>
            </a:r>
            <a:r>
              <a:rPr lang="fr-FR" sz="1800" dirty="0" smtClean="0">
                <a:sym typeface="Wingdings"/>
              </a:rPr>
              <a:t>IP ;</a:t>
            </a:r>
            <a:endParaRPr lang="fr-FR" sz="1800" dirty="0">
              <a:sym typeface="Wingdings"/>
            </a:endParaRPr>
          </a:p>
          <a:p>
            <a:pPr algn="just"/>
            <a:r>
              <a:rPr lang="fr-FR" sz="1800" dirty="0">
                <a:sym typeface="Wingdings"/>
              </a:rPr>
              <a:t>réflexion de trafic en ayant recours à des systèmes tiers « innocents ».</a:t>
            </a:r>
          </a:p>
          <a:p>
            <a:pPr marL="0" indent="0" algn="just">
              <a:buNone/>
            </a:pPr>
            <a:endParaRPr lang="fr-FR" sz="1800" dirty="0">
              <a:sym typeface="Wingdings"/>
            </a:endParaRPr>
          </a:p>
          <a:p>
            <a:pPr marL="0" indent="0" algn="just">
              <a:buNone/>
            </a:pPr>
            <a:r>
              <a:rPr lang="fr-FR" sz="1800" b="1" dirty="0">
                <a:solidFill>
                  <a:srgbClr val="943634"/>
                </a:solidFill>
                <a:sym typeface="Wingdings"/>
              </a:rPr>
              <a:t>Séquences de l’attaque</a:t>
            </a:r>
          </a:p>
          <a:p>
            <a:pPr marL="363538" indent="0" algn="just">
              <a:buNone/>
            </a:pPr>
            <a:r>
              <a:rPr lang="fr-FR" sz="1800" dirty="0">
                <a:sym typeface="Wingdings"/>
              </a:rPr>
              <a:t> Un attaquant envoie des paquets PING à des systèmes tiers joignables en indiquant l’@IP de la future victime comme @IP </a:t>
            </a:r>
            <a:r>
              <a:rPr lang="fr-FR" sz="1800" dirty="0" smtClean="0">
                <a:sym typeface="Wingdings"/>
              </a:rPr>
              <a:t>source ;</a:t>
            </a:r>
            <a:endParaRPr lang="fr-FR" sz="1800" dirty="0">
              <a:sym typeface="Wingdings"/>
            </a:endParaRPr>
          </a:p>
          <a:p>
            <a:pPr marL="363538" indent="0" algn="just">
              <a:buNone/>
            </a:pPr>
            <a:r>
              <a:rPr lang="fr-FR" sz="1800" dirty="0" smtClean="0">
                <a:sym typeface="Wingdings"/>
              </a:rPr>
              <a:t> Chaque </a:t>
            </a:r>
            <a:r>
              <a:rPr lang="fr-FR" sz="1800" dirty="0">
                <a:sym typeface="Wingdings"/>
              </a:rPr>
              <a:t>système pense ainsi recevoir un PING de la part d’un système distant, et chacun va répondre à ce </a:t>
            </a:r>
            <a:r>
              <a:rPr lang="fr-FR" sz="1800" dirty="0" smtClean="0">
                <a:sym typeface="Wingdings"/>
              </a:rPr>
              <a:t>PING ;</a:t>
            </a:r>
          </a:p>
          <a:p>
            <a:pPr marL="363538" indent="0" algn="just">
              <a:buNone/>
            </a:pPr>
            <a:r>
              <a:rPr lang="fr-FR" sz="1800" dirty="0" smtClean="0">
                <a:sym typeface="Wingdings"/>
              </a:rPr>
              <a:t> Avec </a:t>
            </a:r>
            <a:r>
              <a:rPr lang="fr-FR" sz="1800" dirty="0">
                <a:sym typeface="Wingdings"/>
              </a:rPr>
              <a:t>suffisamment de ressources, l’attaquant sera en mesure de faire générer suffisamment de trafic pour affecter les performances de la victime</a:t>
            </a:r>
            <a:r>
              <a:rPr lang="fr-FR" sz="1800" dirty="0" smtClean="0">
                <a:sym typeface="Wingdings"/>
              </a:rPr>
              <a:t>.</a:t>
            </a:r>
            <a:endParaRPr lang="fr-FR" sz="1800" dirty="0">
              <a:sym typeface="Wingdings"/>
            </a:endParaRPr>
          </a:p>
          <a:p>
            <a:pPr marL="0" indent="0" algn="just">
              <a:buNone/>
            </a:pPr>
            <a:endParaRPr lang="fr-FR" sz="1800" dirty="0"/>
          </a:p>
        </p:txBody>
      </p:sp>
    </p:spTree>
    <p:extLst>
      <p:ext uri="{BB962C8B-B14F-4D97-AF65-F5344CB8AC3E}">
        <p14:creationId xmlns:p14="http://schemas.microsoft.com/office/powerpoint/2010/main" val="27139761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a:xfrm>
            <a:off x="457200" y="1628800"/>
            <a:ext cx="8229600" cy="4608512"/>
          </a:xfrm>
        </p:spPr>
        <p:txBody>
          <a:bodyPr/>
          <a:lstStyle/>
          <a:p>
            <a:pPr marL="0" indent="0">
              <a:buNone/>
            </a:pPr>
            <a:r>
              <a:rPr lang="fr-FR" sz="2000" dirty="0"/>
              <a:t>Mais que se passe-t-il si un attaquant arrive à dérober le cookie d’un utilisateur et se connecte au même </a:t>
            </a:r>
            <a:r>
              <a:rPr lang="fr-FR" sz="2000" dirty="0" smtClean="0"/>
              <a:t>serveur ?</a:t>
            </a:r>
            <a:endParaRPr lang="fr-FR" sz="2000" dirty="0"/>
          </a:p>
          <a:p>
            <a:r>
              <a:rPr lang="fr-FR" sz="1700" dirty="0"/>
              <a:t>Il se fait passer pour l’utilisateur dont il a dérobé le cookie au près du serveur </a:t>
            </a:r>
            <a:r>
              <a:rPr lang="fr-FR" sz="1700" dirty="0" smtClean="0"/>
              <a:t>applicatif ! </a:t>
            </a:r>
            <a:r>
              <a:rPr lang="fr-FR" sz="1700" dirty="0"/>
              <a:t>Il usurpe donc l’identité de la victime et accède à son compte.</a:t>
            </a:r>
          </a:p>
          <a:p>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grpSp>
        <p:nvGrpSpPr>
          <p:cNvPr id="61" name="Groupe 60"/>
          <p:cNvGrpSpPr/>
          <p:nvPr/>
        </p:nvGrpSpPr>
        <p:grpSpPr>
          <a:xfrm>
            <a:off x="1324833" y="3009131"/>
            <a:ext cx="6703551" cy="3525505"/>
            <a:chOff x="877404" y="3009131"/>
            <a:chExt cx="6703551" cy="3525505"/>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916" y="3296998"/>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236" y="3009131"/>
              <a:ext cx="936104" cy="128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Connecteur droit avec flèche 8"/>
            <p:cNvCxnSpPr/>
            <p:nvPr/>
          </p:nvCxnSpPr>
          <p:spPr>
            <a:xfrm>
              <a:off x="2439997" y="330547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a:off x="2439997" y="341356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2439997" y="352149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a:off x="2439997" y="362958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2439997" y="373748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2439997" y="384558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2439997" y="395351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2439997" y="406160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139" descr="dud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916" y="3190816"/>
              <a:ext cx="552376" cy="5523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656021" y="32260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9" name="Rectangle 18"/>
            <p:cNvSpPr/>
            <p:nvPr/>
          </p:nvSpPr>
          <p:spPr>
            <a:xfrm>
              <a:off x="2656021" y="3336199"/>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0" name="Rectangle 19"/>
            <p:cNvSpPr/>
            <p:nvPr/>
          </p:nvSpPr>
          <p:spPr>
            <a:xfrm>
              <a:off x="2656021" y="3445285"/>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1" name="Rectangle 20"/>
            <p:cNvSpPr/>
            <p:nvPr/>
          </p:nvSpPr>
          <p:spPr>
            <a:xfrm>
              <a:off x="2656021" y="3555393"/>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2" name="Rectangle 21"/>
            <p:cNvSpPr/>
            <p:nvPr/>
          </p:nvSpPr>
          <p:spPr>
            <a:xfrm>
              <a:off x="2656021" y="3658139"/>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3" name="Rectangle 22"/>
            <p:cNvSpPr/>
            <p:nvPr/>
          </p:nvSpPr>
          <p:spPr>
            <a:xfrm>
              <a:off x="2656021" y="3768247"/>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4" name="Rectangle 23"/>
            <p:cNvSpPr/>
            <p:nvPr/>
          </p:nvSpPr>
          <p:spPr>
            <a:xfrm>
              <a:off x="2656021" y="3878355"/>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pic>
          <p:nvPicPr>
            <p:cNvPr id="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524" y="3284819"/>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Connecteur droit avec flèche 25"/>
            <p:cNvCxnSpPr/>
            <p:nvPr/>
          </p:nvCxnSpPr>
          <p:spPr>
            <a:xfrm>
              <a:off x="5429448" y="406135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a:off x="5410396" y="330848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5410396" y="341641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H="1">
              <a:off x="5410396" y="352450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5410396" y="363240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a:off x="5410396" y="374050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5410396" y="384843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5410396" y="395652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6420" y="3235132"/>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5" name="Rectangle 34"/>
            <p:cNvSpPr/>
            <p:nvPr/>
          </p:nvSpPr>
          <p:spPr>
            <a:xfrm>
              <a:off x="5626420" y="3346041"/>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6" name="Rectangle 35"/>
            <p:cNvSpPr/>
            <p:nvPr/>
          </p:nvSpPr>
          <p:spPr>
            <a:xfrm>
              <a:off x="5626420" y="3449107"/>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7" name="Rectangle 36"/>
            <p:cNvSpPr/>
            <p:nvPr/>
          </p:nvSpPr>
          <p:spPr>
            <a:xfrm>
              <a:off x="5628196" y="3562065"/>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8" name="Rectangle 37"/>
            <p:cNvSpPr/>
            <p:nvPr/>
          </p:nvSpPr>
          <p:spPr>
            <a:xfrm>
              <a:off x="5628196" y="3668211"/>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9" name="Rectangle 38"/>
            <p:cNvSpPr/>
            <p:nvPr/>
          </p:nvSpPr>
          <p:spPr>
            <a:xfrm>
              <a:off x="5628196" y="3776040"/>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40" name="Rectangle 39"/>
            <p:cNvSpPr/>
            <p:nvPr/>
          </p:nvSpPr>
          <p:spPr>
            <a:xfrm>
              <a:off x="5626420" y="3883204"/>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pic>
          <p:nvPicPr>
            <p:cNvPr id="41" name="Picture 155" descr="user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4486" y="3140803"/>
              <a:ext cx="499842" cy="499842"/>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a:xfrm rot="16200000">
              <a:off x="3976230" y="46588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43" name="Connecteur droit avec flèche 42"/>
            <p:cNvCxnSpPr/>
            <p:nvPr/>
          </p:nvCxnSpPr>
          <p:spPr>
            <a:xfrm flipV="1">
              <a:off x="4142333" y="4449291"/>
              <a:ext cx="0" cy="660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4257205" y="4461991"/>
              <a:ext cx="0" cy="64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3865104" y="46588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46" name="Connecteur droit avec flèche 45"/>
            <p:cNvCxnSpPr/>
            <p:nvPr/>
          </p:nvCxnSpPr>
          <p:spPr>
            <a:xfrm flipV="1">
              <a:off x="4371551" y="4449291"/>
              <a:ext cx="0" cy="660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a:off x="4490688" y="4461991"/>
              <a:ext cx="0" cy="64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rot="16200000">
              <a:off x="4098587" y="46588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9" name="Rectangle 48"/>
            <p:cNvSpPr/>
            <p:nvPr/>
          </p:nvSpPr>
          <p:spPr>
            <a:xfrm rot="16200000">
              <a:off x="4209716" y="465923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50" name="Connecteur droit avec flèche 49"/>
            <p:cNvCxnSpPr/>
            <p:nvPr/>
          </p:nvCxnSpPr>
          <p:spPr>
            <a:xfrm flipV="1">
              <a:off x="4602953" y="4455641"/>
              <a:ext cx="0" cy="660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1530" y="5241379"/>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39"/>
            <p:cNvPicPr>
              <a:picLocks noChangeAspect="1" noChangeArrowheads="1"/>
            </p:cNvPicPr>
            <p:nvPr/>
          </p:nvPicPr>
          <p:blipFill>
            <a:blip r:embed="rId7">
              <a:extLst>
                <a:ext uri="{28A0092B-C50C-407E-A947-70E740481C1C}">
                  <a14:useLocalDpi xmlns:a14="http://schemas.microsoft.com/office/drawing/2010/main" val="0"/>
                </a:ext>
              </a:extLst>
            </a:blip>
            <a:srcRect r="-534"/>
            <a:stretch>
              <a:fillRect/>
            </a:stretch>
          </p:blipFill>
          <p:spPr bwMode="auto">
            <a:xfrm>
              <a:off x="4484355" y="5207257"/>
              <a:ext cx="344551" cy="458217"/>
            </a:xfrm>
            <a:prstGeom prst="rect">
              <a:avLst/>
            </a:prstGeom>
            <a:noFill/>
            <a:ln>
              <a:noFill/>
            </a:ln>
            <a:effectLst/>
            <a:extLst>
              <a:ext uri="{909E8E84-426E-40DD-AFC4-6F175D3DCCD1}">
                <a14:hiddenFill xmlns:a14="http://schemas.microsoft.com/office/drawing/2010/main">
                  <a:blipFill dpi="0" rotWithShape="0">
                    <a:blip/>
                    <a:srcRect r="-534"/>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 name="Picture 139" descr="dud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471" y="4647640"/>
              <a:ext cx="293528" cy="29352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92" descr="Package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9810" y="4793559"/>
              <a:ext cx="472200" cy="472200"/>
            </a:xfrm>
            <a:prstGeom prst="rect">
              <a:avLst/>
            </a:prstGeom>
            <a:noFill/>
            <a:extLst>
              <a:ext uri="{909E8E84-426E-40DD-AFC4-6F175D3DCCD1}">
                <a14:hiddenFill xmlns:a14="http://schemas.microsoft.com/office/drawing/2010/main">
                  <a:solidFill>
                    <a:srgbClr val="FFFFFF"/>
                  </a:solidFill>
                </a14:hiddenFill>
              </a:ext>
            </a:extLst>
          </p:spPr>
        </p:pic>
        <p:sp>
          <p:nvSpPr>
            <p:cNvPr id="55" name="Arc 54"/>
            <p:cNvSpPr/>
            <p:nvPr/>
          </p:nvSpPr>
          <p:spPr>
            <a:xfrm rot="11547738">
              <a:off x="1922292" y="4220405"/>
              <a:ext cx="676309" cy="666766"/>
            </a:xfrm>
            <a:prstGeom prst="arc">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atin typeface="Arial" panose="020B0604020202020204" pitchFamily="34" charset="0"/>
                <a:cs typeface="Arial" panose="020B0604020202020204" pitchFamily="34" charset="0"/>
              </a:endParaRPr>
            </a:p>
          </p:txBody>
        </p:sp>
        <p:cxnSp>
          <p:nvCxnSpPr>
            <p:cNvPr id="56" name="Connecteur droit avec flèche 55"/>
            <p:cNvCxnSpPr/>
            <p:nvPr/>
          </p:nvCxnSpPr>
          <p:spPr>
            <a:xfrm>
              <a:off x="2915816" y="5172206"/>
              <a:ext cx="504056" cy="2131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rot="1593709">
              <a:off x="2339417" y="465190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58" name="ZoneTexte 57"/>
            <p:cNvSpPr txBox="1"/>
            <p:nvPr/>
          </p:nvSpPr>
          <p:spPr>
            <a:xfrm>
              <a:off x="877404" y="4287173"/>
              <a:ext cx="97982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Client A</a:t>
              </a:r>
              <a:endParaRPr lang="fr-FR" dirty="0">
                <a:latin typeface="Arial" panose="020B0604020202020204" pitchFamily="34" charset="0"/>
                <a:cs typeface="Arial" panose="020B0604020202020204" pitchFamily="34" charset="0"/>
              </a:endParaRPr>
            </a:p>
          </p:txBody>
        </p:sp>
        <p:sp>
          <p:nvSpPr>
            <p:cNvPr id="59" name="ZoneTexte 58"/>
            <p:cNvSpPr txBox="1"/>
            <p:nvPr/>
          </p:nvSpPr>
          <p:spPr>
            <a:xfrm>
              <a:off x="6588376" y="4194107"/>
              <a:ext cx="992579"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Client B</a:t>
              </a:r>
              <a:endParaRPr lang="fr-FR" dirty="0">
                <a:latin typeface="Arial" panose="020B0604020202020204" pitchFamily="34" charset="0"/>
                <a:cs typeface="Arial" panose="020B0604020202020204" pitchFamily="34" charset="0"/>
              </a:endParaRPr>
            </a:p>
          </p:txBody>
        </p:sp>
        <p:sp>
          <p:nvSpPr>
            <p:cNvPr id="60" name="ZoneTexte 59"/>
            <p:cNvSpPr txBox="1"/>
            <p:nvPr/>
          </p:nvSpPr>
          <p:spPr>
            <a:xfrm>
              <a:off x="3917804" y="6165304"/>
              <a:ext cx="1172116"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Attaquant</a:t>
              </a:r>
              <a:endParaRPr lang="fr-FR"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5549232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a:xfrm>
            <a:off x="457200" y="1700808"/>
            <a:ext cx="8363272" cy="4608512"/>
          </a:xfrm>
        </p:spPr>
        <p:txBody>
          <a:bodyPr/>
          <a:lstStyle/>
          <a:p>
            <a:pPr marL="0" indent="0">
              <a:buNone/>
            </a:pPr>
            <a:r>
              <a:rPr lang="fr-FR" sz="1800" dirty="0"/>
              <a:t>L’attaquant peut dérober un cookie d’identification par différents </a:t>
            </a:r>
            <a:r>
              <a:rPr lang="fr-FR" sz="1800" dirty="0" smtClean="0"/>
              <a:t>moyens : </a:t>
            </a:r>
            <a:endParaRPr lang="fr-FR" sz="1400" dirty="0"/>
          </a:p>
          <a:p>
            <a:pPr lvl="1"/>
            <a:r>
              <a:rPr lang="fr-FR" sz="1500" dirty="0"/>
              <a:t>soit en écoutant le trafic réseau HTTP et en interceptant les données applicatives, dont le </a:t>
            </a:r>
            <a:r>
              <a:rPr lang="fr-FR" sz="1500" dirty="0" smtClean="0"/>
              <a:t>cookie ;</a:t>
            </a:r>
            <a:endParaRPr lang="fr-FR" sz="1500" dirty="0"/>
          </a:p>
          <a:p>
            <a:pPr lvl="2"/>
            <a:r>
              <a:rPr lang="fr-FR" sz="1500" dirty="0"/>
              <a:t>Moyen de </a:t>
            </a:r>
            <a:r>
              <a:rPr lang="fr-FR" sz="1500" dirty="0" smtClean="0"/>
              <a:t>protection : </a:t>
            </a:r>
            <a:r>
              <a:rPr lang="fr-FR" sz="1500" dirty="0"/>
              <a:t>l’utilisateur doit </a:t>
            </a:r>
            <a:r>
              <a:rPr lang="fr-FR" sz="1500" b="1" dirty="0">
                <a:solidFill>
                  <a:srgbClr val="922B3C"/>
                </a:solidFill>
              </a:rPr>
              <a:t>s’assurer que le site auquel il est connecté utilise du HTTPS</a:t>
            </a:r>
            <a:r>
              <a:rPr lang="fr-FR" sz="1500" dirty="0"/>
              <a:t> (le cookie est donc chiffré pendant le transport).</a:t>
            </a:r>
          </a:p>
          <a:p>
            <a:pPr lvl="1"/>
            <a:r>
              <a:rPr lang="fr-FR" sz="1500" dirty="0"/>
              <a:t>soit en dérobant le cookie sur le poste de travail en utilisant une vulnérabilité du </a:t>
            </a:r>
            <a:r>
              <a:rPr lang="fr-FR" sz="1500" dirty="0" smtClean="0"/>
              <a:t>système ;</a:t>
            </a:r>
            <a:endParaRPr lang="fr-FR" sz="1500" dirty="0"/>
          </a:p>
          <a:p>
            <a:pPr lvl="2"/>
            <a:r>
              <a:rPr lang="fr-FR" sz="1500" dirty="0"/>
              <a:t>Moyen de </a:t>
            </a:r>
            <a:r>
              <a:rPr lang="fr-FR" sz="1500" dirty="0" smtClean="0"/>
              <a:t>protection : </a:t>
            </a:r>
            <a:r>
              <a:rPr lang="fr-FR" sz="1500" dirty="0"/>
              <a:t>l’utilisateur doit </a:t>
            </a:r>
            <a:r>
              <a:rPr lang="fr-FR" sz="1500" b="1" dirty="0">
                <a:solidFill>
                  <a:srgbClr val="922B3C"/>
                </a:solidFill>
              </a:rPr>
              <a:t>sécuriser son système d’exploitation et ses logiciels</a:t>
            </a:r>
            <a:r>
              <a:rPr lang="fr-FR" sz="1500" b="1" dirty="0"/>
              <a:t> </a:t>
            </a:r>
            <a:r>
              <a:rPr lang="fr-FR" sz="1500" dirty="0"/>
              <a:t>correctement (services inutiles désactivés, installation des mises à jours de sécurité, anti-virus, etc. voir le module 2 pour plus d’informations).</a:t>
            </a:r>
          </a:p>
          <a:p>
            <a:pPr lvl="1"/>
            <a:r>
              <a:rPr lang="fr-FR" sz="1500" dirty="0"/>
              <a:t>soit en dérobant le cookie sur le poste de travail via des méthodes d’ingénierie sociale ciblées sur </a:t>
            </a:r>
            <a:r>
              <a:rPr lang="fr-FR" sz="1500" dirty="0" smtClean="0"/>
              <a:t>l’utilisateur ;</a:t>
            </a:r>
            <a:endParaRPr lang="fr-FR" sz="1500" dirty="0"/>
          </a:p>
          <a:p>
            <a:pPr lvl="2"/>
            <a:r>
              <a:rPr lang="fr-FR" sz="1500" dirty="0"/>
              <a:t>Moyen de </a:t>
            </a:r>
            <a:r>
              <a:rPr lang="fr-FR" sz="1500" dirty="0" smtClean="0"/>
              <a:t>protection : </a:t>
            </a:r>
            <a:r>
              <a:rPr lang="fr-FR" sz="1500" dirty="0"/>
              <a:t>l’utilisateur doit </a:t>
            </a:r>
            <a:r>
              <a:rPr lang="fr-FR" sz="1500" b="1" dirty="0">
                <a:solidFill>
                  <a:srgbClr val="922B3C"/>
                </a:solidFill>
              </a:rPr>
              <a:t>être sensibilisé aux méthodes d’ingénierie sociale</a:t>
            </a:r>
            <a:r>
              <a:rPr lang="fr-FR" sz="1500" b="1" dirty="0"/>
              <a:t> </a:t>
            </a:r>
            <a:r>
              <a:rPr lang="fr-FR" sz="1500" dirty="0"/>
              <a:t>(</a:t>
            </a:r>
            <a:r>
              <a:rPr lang="fr-FR" sz="1500" dirty="0" err="1"/>
              <a:t>phishing</a:t>
            </a:r>
            <a:r>
              <a:rPr lang="fr-FR" sz="1500" dirty="0"/>
              <a:t>, spam, etc.) afin de « ne pas tomber dans le panneau »</a:t>
            </a:r>
          </a:p>
          <a:p>
            <a:pPr lvl="1"/>
            <a:r>
              <a:rPr lang="fr-FR" sz="1500" dirty="0"/>
              <a:t>soit en dérobant le cookie via une faille sur le </a:t>
            </a:r>
            <a:r>
              <a:rPr lang="fr-FR" sz="1500" dirty="0" smtClean="0"/>
              <a:t>serveur ;</a:t>
            </a:r>
            <a:endParaRPr lang="fr-FR" sz="1500" dirty="0"/>
          </a:p>
          <a:p>
            <a:pPr lvl="2"/>
            <a:r>
              <a:rPr lang="fr-FR" sz="1500" dirty="0"/>
              <a:t>Moyen de </a:t>
            </a:r>
            <a:r>
              <a:rPr lang="fr-FR" sz="1500" dirty="0" smtClean="0"/>
              <a:t>protection : </a:t>
            </a:r>
            <a:r>
              <a:rPr lang="fr-FR" sz="1500" dirty="0"/>
              <a:t>l’exploitant du serveur doit </a:t>
            </a:r>
            <a:r>
              <a:rPr lang="fr-FR" sz="1500" b="1" dirty="0">
                <a:solidFill>
                  <a:srgbClr val="922B3C"/>
                </a:solidFill>
              </a:rPr>
              <a:t>suivre les bonnes pratiques de sécurisation et du maintien en condition de sécurité </a:t>
            </a:r>
            <a:r>
              <a:rPr lang="fr-FR" sz="1500" dirty="0"/>
              <a:t>du serveur, ainsi que les </a:t>
            </a:r>
            <a:r>
              <a:rPr lang="fr-FR" sz="1500" b="1" dirty="0">
                <a:solidFill>
                  <a:srgbClr val="922B3C"/>
                </a:solidFill>
              </a:rPr>
              <a:t>bonnes pratiques de développement applicatif</a:t>
            </a:r>
            <a:r>
              <a:rPr lang="fr-FR" sz="1500" dirty="0" smtClean="0"/>
              <a:t>.</a:t>
            </a:r>
            <a:endParaRPr lang="fr-FR" sz="15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dirty="0" smtClean="0"/>
              <a:t>Sensibilisation et initiation à la cybersécurité</a:t>
            </a:r>
            <a:endParaRPr lang="fr-FR" dirty="0"/>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369171"/>
            <a:ext cx="707901" cy="707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39" descr="dud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515292"/>
            <a:ext cx="552376" cy="5523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90" y="5451396"/>
            <a:ext cx="468052" cy="64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13" y="2282577"/>
            <a:ext cx="651179" cy="498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3477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r>
              <a:rPr lang="fr-FR" sz="2000" dirty="0"/>
              <a:t>Une attaque par injection SQL permet à un </a:t>
            </a:r>
            <a:r>
              <a:rPr lang="fr-FR" sz="2000" b="1" dirty="0">
                <a:solidFill>
                  <a:srgbClr val="922B3C"/>
                </a:solidFill>
              </a:rPr>
              <a:t>attaquant d’interagir directement avec la base de données</a:t>
            </a:r>
            <a:r>
              <a:rPr lang="fr-FR" sz="2000" b="1" dirty="0">
                <a:solidFill>
                  <a:schemeClr val="tx2"/>
                </a:solidFill>
              </a:rPr>
              <a:t> </a:t>
            </a:r>
            <a:r>
              <a:rPr lang="fr-FR" sz="2000" dirty="0"/>
              <a:t>d’un site web (alors que l’accès à cette base est bien entendu interdite</a:t>
            </a:r>
            <a:r>
              <a:rPr lang="fr-FR" sz="2000" dirty="0" smtClean="0"/>
              <a:t>) ;</a:t>
            </a:r>
            <a:endParaRPr lang="fr-FR" sz="2000" dirty="0"/>
          </a:p>
          <a:p>
            <a:endParaRPr lang="fr-FR" sz="2000" dirty="0"/>
          </a:p>
          <a:p>
            <a:r>
              <a:rPr lang="fr-FR" sz="2000" dirty="0"/>
              <a:t>L’objectif de ce type d’attaque est en général de </a:t>
            </a:r>
            <a:r>
              <a:rPr lang="fr-FR" sz="2000" b="1" dirty="0">
                <a:solidFill>
                  <a:srgbClr val="922B3C"/>
                </a:solidFill>
              </a:rPr>
              <a:t>contourner le mécanisme d’authentification, d’accéder ou de modifier frauduleusement les données</a:t>
            </a:r>
            <a:r>
              <a:rPr lang="fr-FR" sz="2000" b="1" dirty="0">
                <a:solidFill>
                  <a:schemeClr val="tx2"/>
                </a:solidFill>
              </a:rPr>
              <a:t> </a:t>
            </a:r>
            <a:r>
              <a:rPr lang="fr-FR" sz="2000" dirty="0"/>
              <a:t>confidentielles de la base (mots de passe, téléphones, numéro de carte bancaire, etc</a:t>
            </a:r>
            <a:r>
              <a:rPr lang="fr-FR" sz="2000" dirty="0" smtClean="0"/>
              <a:t>.) ;</a:t>
            </a:r>
            <a:endParaRPr lang="fr-FR" sz="2000" dirty="0"/>
          </a:p>
          <a:p>
            <a:endParaRPr lang="fr-FR" sz="2000" dirty="0"/>
          </a:p>
          <a:p>
            <a:r>
              <a:rPr lang="fr-FR" sz="2000" dirty="0"/>
              <a:t>Il existe de multiples variantes possibles, la diapositive suivante présente un exemple de contournement d’authentification d’une page web.</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Tree>
    <p:extLst>
      <p:ext uri="{BB962C8B-B14F-4D97-AF65-F5344CB8AC3E}">
        <p14:creationId xmlns:p14="http://schemas.microsoft.com/office/powerpoint/2010/main" val="42616781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
        <p:nvSpPr>
          <p:cNvPr id="7" name="Espace réservé du contenu 2"/>
          <p:cNvSpPr txBox="1">
            <a:spLocks/>
          </p:cNvSpPr>
          <p:nvPr/>
        </p:nvSpPr>
        <p:spPr>
          <a:xfrm>
            <a:off x="499096" y="1456184"/>
            <a:ext cx="8229600" cy="48531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800" dirty="0" smtClean="0">
                <a:latin typeface="Arial" panose="020B0604020202020204" pitchFamily="34" charset="0"/>
                <a:cs typeface="Arial" panose="020B0604020202020204" pitchFamily="34" charset="0"/>
              </a:rPr>
              <a:t>Architecture standard logicielle d’un site web faisant appel à une base de données</a:t>
            </a:r>
            <a:endParaRPr lang="fr-FR" sz="1800" dirty="0">
              <a:latin typeface="Arial" panose="020B0604020202020204" pitchFamily="34" charset="0"/>
              <a:cs typeface="Arial" panose="020B0604020202020204" pitchFamily="34"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86" y="234888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8964" y="2156082"/>
            <a:ext cx="936104" cy="128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3809" y="2132856"/>
            <a:ext cx="940639" cy="129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6657" y="2179711"/>
            <a:ext cx="909439" cy="1247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ZoneTexte 11"/>
          <p:cNvSpPr txBox="1"/>
          <p:nvPr/>
        </p:nvSpPr>
        <p:spPr>
          <a:xfrm>
            <a:off x="323528" y="3491716"/>
            <a:ext cx="1210588"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Utilisateur</a:t>
            </a:r>
            <a:endParaRPr lang="fr-FR" dirty="0">
              <a:latin typeface="Arial" panose="020B0604020202020204" pitchFamily="34" charset="0"/>
              <a:cs typeface="Arial" panose="020B0604020202020204" pitchFamily="34" charset="0"/>
            </a:endParaRPr>
          </a:p>
        </p:txBody>
      </p:sp>
      <p:sp>
        <p:nvSpPr>
          <p:cNvPr id="13" name="ZoneTexte 12"/>
          <p:cNvSpPr txBox="1"/>
          <p:nvPr/>
        </p:nvSpPr>
        <p:spPr>
          <a:xfrm>
            <a:off x="2195736" y="3481294"/>
            <a:ext cx="1479892"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Serveur web</a:t>
            </a:r>
            <a:endParaRPr lang="fr-FR" dirty="0">
              <a:latin typeface="Arial" panose="020B0604020202020204" pitchFamily="34" charset="0"/>
              <a:cs typeface="Arial" panose="020B0604020202020204" pitchFamily="34" charset="0"/>
            </a:endParaRPr>
          </a:p>
        </p:txBody>
      </p:sp>
      <p:sp>
        <p:nvSpPr>
          <p:cNvPr id="14" name="ZoneTexte 13"/>
          <p:cNvSpPr txBox="1"/>
          <p:nvPr/>
        </p:nvSpPr>
        <p:spPr>
          <a:xfrm>
            <a:off x="4363783" y="3356992"/>
            <a:ext cx="1095173" cy="646331"/>
          </a:xfrm>
          <a:prstGeom prst="rect">
            <a:avLst/>
          </a:prstGeom>
          <a:noFill/>
        </p:spPr>
        <p:txBody>
          <a:bodyPr wrap="none" rtlCol="0">
            <a:spAutoFit/>
          </a:bodyPr>
          <a:lstStyle/>
          <a:p>
            <a:pPr algn="ctr"/>
            <a:r>
              <a:rPr lang="fr-FR" dirty="0" smtClean="0">
                <a:latin typeface="Arial" panose="020B0604020202020204" pitchFamily="34" charset="0"/>
                <a:cs typeface="Arial" panose="020B0604020202020204" pitchFamily="34" charset="0"/>
              </a:rPr>
              <a:t>Serveur</a:t>
            </a:r>
          </a:p>
          <a:p>
            <a:pPr algn="ctr"/>
            <a:r>
              <a:rPr lang="fr-FR" dirty="0" smtClean="0">
                <a:latin typeface="Arial" panose="020B0604020202020204" pitchFamily="34" charset="0"/>
                <a:cs typeface="Arial" panose="020B0604020202020204" pitchFamily="34" charset="0"/>
              </a:rPr>
              <a:t>applicatif</a:t>
            </a:r>
            <a:endParaRPr lang="fr-FR" dirty="0">
              <a:latin typeface="Arial" panose="020B0604020202020204" pitchFamily="34" charset="0"/>
              <a:cs typeface="Arial" panose="020B0604020202020204" pitchFamily="34" charset="0"/>
            </a:endParaRPr>
          </a:p>
        </p:txBody>
      </p:sp>
      <p:sp>
        <p:nvSpPr>
          <p:cNvPr id="15" name="ZoneTexte 14"/>
          <p:cNvSpPr txBox="1"/>
          <p:nvPr/>
        </p:nvSpPr>
        <p:spPr>
          <a:xfrm>
            <a:off x="7145726" y="3356992"/>
            <a:ext cx="1954382" cy="646331"/>
          </a:xfrm>
          <a:prstGeom prst="rect">
            <a:avLst/>
          </a:prstGeom>
          <a:noFill/>
        </p:spPr>
        <p:txBody>
          <a:bodyPr wrap="none" rtlCol="0">
            <a:spAutoFit/>
          </a:bodyPr>
          <a:lstStyle/>
          <a:p>
            <a:pPr algn="ctr"/>
            <a:r>
              <a:rPr lang="fr-FR" dirty="0" smtClean="0">
                <a:latin typeface="Arial" panose="020B0604020202020204" pitchFamily="34" charset="0"/>
                <a:cs typeface="Arial" panose="020B0604020202020204" pitchFamily="34" charset="0"/>
              </a:rPr>
              <a:t>Serveur</a:t>
            </a:r>
          </a:p>
          <a:p>
            <a:pPr algn="ctr"/>
            <a:r>
              <a:rPr lang="fr-FR" dirty="0" smtClean="0">
                <a:latin typeface="Arial" panose="020B0604020202020204" pitchFamily="34" charset="0"/>
                <a:cs typeface="Arial" panose="020B0604020202020204" pitchFamily="34" charset="0"/>
              </a:rPr>
              <a:t>base de données</a:t>
            </a:r>
            <a:endParaRPr lang="fr-FR" dirty="0">
              <a:latin typeface="Arial" panose="020B0604020202020204" pitchFamily="34" charset="0"/>
              <a:cs typeface="Arial" panose="020B0604020202020204" pitchFamily="34" charset="0"/>
            </a:endParaRPr>
          </a:p>
        </p:txBody>
      </p:sp>
      <p:cxnSp>
        <p:nvCxnSpPr>
          <p:cNvPr id="16" name="Connecteur droit avec flèche 15"/>
          <p:cNvCxnSpPr/>
          <p:nvPr/>
        </p:nvCxnSpPr>
        <p:spPr>
          <a:xfrm>
            <a:off x="1481409" y="2636912"/>
            <a:ext cx="8583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3556430" y="2636912"/>
            <a:ext cx="8583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580112" y="2636912"/>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5580112" y="3090664"/>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3556430" y="3071976"/>
            <a:ext cx="8302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1481409" y="3071976"/>
            <a:ext cx="8302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360040" y="4052098"/>
            <a:ext cx="8676456" cy="2185214"/>
          </a:xfrm>
          <a:prstGeom prst="rect">
            <a:avLst/>
          </a:prstGeom>
          <a:noFill/>
        </p:spPr>
        <p:txBody>
          <a:bodyPr wrap="square" rtlCol="0">
            <a:spAutoFit/>
          </a:bodyPr>
          <a:lstStyle/>
          <a:p>
            <a:r>
              <a:rPr lang="fr-FR" sz="1700" dirty="0" smtClean="0">
                <a:latin typeface="Arial" panose="020B0604020202020204" pitchFamily="34" charset="0"/>
                <a:cs typeface="Arial" panose="020B0604020202020204" pitchFamily="34" charset="0"/>
                <a:sym typeface="Wingdings"/>
              </a:rPr>
              <a:t>  Le navigateur client demande l’affichage d’une page ;</a:t>
            </a:r>
          </a:p>
          <a:p>
            <a:pPr marL="285750" indent="-285750">
              <a:buFont typeface="Wingdings"/>
              <a:buChar char=""/>
            </a:pPr>
            <a:r>
              <a:rPr lang="fr-FR" sz="1700" dirty="0" smtClean="0">
                <a:latin typeface="Arial" panose="020B0604020202020204" pitchFamily="34" charset="0"/>
                <a:cs typeface="Arial" panose="020B0604020202020204" pitchFamily="34" charset="0"/>
                <a:sym typeface="Wingdings"/>
              </a:rPr>
              <a:t>Le serveur web transfère la demande au serveur applicatif ;</a:t>
            </a:r>
          </a:p>
          <a:p>
            <a:pPr marL="285750" indent="-285750">
              <a:buFont typeface="Wingdings"/>
              <a:buChar char=""/>
            </a:pPr>
            <a:r>
              <a:rPr lang="fr-FR" sz="1700" dirty="0" smtClean="0">
                <a:latin typeface="Arial" panose="020B0604020202020204" pitchFamily="34" charset="0"/>
                <a:cs typeface="Arial" panose="020B0604020202020204" pitchFamily="34" charset="0"/>
                <a:sym typeface="Wingdings"/>
              </a:rPr>
              <a:t>Le serveur applicatif génère une requête SQL afin de récupérer les informations nécessaires ;</a:t>
            </a:r>
          </a:p>
          <a:p>
            <a:pPr marL="285750" indent="-285750">
              <a:buFont typeface="Wingdings"/>
              <a:buChar char=""/>
            </a:pPr>
            <a:r>
              <a:rPr lang="fr-FR" sz="1700" dirty="0" smtClean="0">
                <a:latin typeface="Arial" panose="020B0604020202020204" pitchFamily="34" charset="0"/>
                <a:cs typeface="Arial" panose="020B0604020202020204" pitchFamily="34" charset="0"/>
                <a:sym typeface="Wingdings"/>
              </a:rPr>
              <a:t>Le serveur base de données retourne le résultat de la requête au serveur applicatif ;</a:t>
            </a:r>
          </a:p>
          <a:p>
            <a:pPr marL="285750" indent="-285750">
              <a:buFont typeface="Wingdings"/>
              <a:buChar char=""/>
            </a:pPr>
            <a:r>
              <a:rPr lang="fr-FR" sz="1700" dirty="0" smtClean="0">
                <a:latin typeface="Arial" panose="020B0604020202020204" pitchFamily="34" charset="0"/>
                <a:cs typeface="Arial" panose="020B0604020202020204" pitchFamily="34" charset="0"/>
                <a:sym typeface="Wingdings"/>
              </a:rPr>
              <a:t>Le serveur applicatif transmet au serveur web les informations nécessaires à la création de la page à afficher ;</a:t>
            </a:r>
          </a:p>
          <a:p>
            <a:r>
              <a:rPr lang="fr-FR" sz="1700" dirty="0" smtClean="0">
                <a:latin typeface="Arial" panose="020B0604020202020204" pitchFamily="34" charset="0"/>
                <a:cs typeface="Arial" panose="020B0604020202020204" pitchFamily="34" charset="0"/>
                <a:sym typeface="Wingdings"/>
              </a:rPr>
              <a:t> Le serveur web envoie les pages HTML au navigateur client.</a:t>
            </a:r>
            <a:endParaRPr lang="fr-FR" sz="1700" dirty="0">
              <a:latin typeface="Arial" panose="020B0604020202020204" pitchFamily="34" charset="0"/>
              <a:cs typeface="Arial" panose="020B0604020202020204" pitchFamily="34" charset="0"/>
            </a:endParaRPr>
          </a:p>
        </p:txBody>
      </p:sp>
      <p:sp>
        <p:nvSpPr>
          <p:cNvPr id="23" name="ZoneTexte 22"/>
          <p:cNvSpPr txBox="1"/>
          <p:nvPr/>
        </p:nvSpPr>
        <p:spPr>
          <a:xfrm>
            <a:off x="1701590" y="2339588"/>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4" name="ZoneTexte 23"/>
          <p:cNvSpPr txBox="1"/>
          <p:nvPr/>
        </p:nvSpPr>
        <p:spPr>
          <a:xfrm>
            <a:off x="3822110" y="2348880"/>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5" name="ZoneTexte 24"/>
          <p:cNvSpPr txBox="1"/>
          <p:nvPr/>
        </p:nvSpPr>
        <p:spPr>
          <a:xfrm>
            <a:off x="6270382" y="2339588"/>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6" name="ZoneTexte 25"/>
          <p:cNvSpPr txBox="1"/>
          <p:nvPr/>
        </p:nvSpPr>
        <p:spPr>
          <a:xfrm>
            <a:off x="6270382" y="3059668"/>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7" name="ZoneTexte 26"/>
          <p:cNvSpPr txBox="1"/>
          <p:nvPr/>
        </p:nvSpPr>
        <p:spPr>
          <a:xfrm>
            <a:off x="3822110" y="3059668"/>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8" name="ZoneTexte 27"/>
          <p:cNvSpPr txBox="1"/>
          <p:nvPr/>
        </p:nvSpPr>
        <p:spPr>
          <a:xfrm>
            <a:off x="1701590" y="3068960"/>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pic>
        <p:nvPicPr>
          <p:cNvPr id="29" name="Picture 83" descr="Warni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67917" y="2401208"/>
            <a:ext cx="396081" cy="39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1620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r>
              <a:rPr lang="fr-FR" sz="2000" dirty="0"/>
              <a:t>L’objectif d’une attaque de type injection SQL consiste à détourner la requête SQL de l’étape 3 (diapositive précédente), et – en fonction du contexte – créer sa propre requête SQL </a:t>
            </a:r>
            <a:r>
              <a:rPr lang="fr-FR" sz="2000" dirty="0" smtClean="0"/>
              <a:t>malveillante ;</a:t>
            </a:r>
            <a:endParaRPr lang="fr-FR" sz="2000" dirty="0"/>
          </a:p>
          <a:p>
            <a:endParaRPr lang="fr-FR" sz="2000" dirty="0"/>
          </a:p>
          <a:p>
            <a:r>
              <a:rPr lang="fr-FR" sz="2000" dirty="0"/>
              <a:t>La diapositive suivante illustre comment une telle attaque peut être menée à partir d’un navigateur client.</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Tree>
    <p:extLst>
      <p:ext uri="{BB962C8B-B14F-4D97-AF65-F5344CB8AC3E}">
        <p14:creationId xmlns:p14="http://schemas.microsoft.com/office/powerpoint/2010/main" val="38868602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
        <p:nvSpPr>
          <p:cNvPr id="7" name="Rectangle à coins arrondis 6"/>
          <p:cNvSpPr/>
          <p:nvPr/>
        </p:nvSpPr>
        <p:spPr>
          <a:xfrm>
            <a:off x="4644008" y="2284998"/>
            <a:ext cx="3528392" cy="504056"/>
          </a:xfrm>
          <a:prstGeom prst="roundRect">
            <a:avLst>
              <a:gd name="adj" fmla="val 1550"/>
            </a:avLst>
          </a:prstGeom>
          <a:solidFill>
            <a:schemeClr val="tx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latin typeface="Arial" panose="020B0604020202020204" pitchFamily="34" charset="0"/>
                <a:cs typeface="Arial" panose="020B0604020202020204" pitchFamily="34" charset="0"/>
              </a:rPr>
              <a:t>Connexion</a:t>
            </a:r>
            <a:endParaRPr lang="fr-FR" dirty="0">
              <a:solidFill>
                <a:schemeClr val="bg1"/>
              </a:solidFill>
              <a:latin typeface="Arial" panose="020B0604020202020204" pitchFamily="34" charset="0"/>
              <a:cs typeface="Arial" panose="020B0604020202020204" pitchFamily="34" charset="0"/>
            </a:endParaRPr>
          </a:p>
        </p:txBody>
      </p:sp>
      <p:sp>
        <p:nvSpPr>
          <p:cNvPr id="8" name="Rectangle à coins arrondis 7"/>
          <p:cNvSpPr/>
          <p:nvPr/>
        </p:nvSpPr>
        <p:spPr>
          <a:xfrm>
            <a:off x="6444208" y="1708934"/>
            <a:ext cx="1728192" cy="50405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smtClean="0">
                <a:solidFill>
                  <a:schemeClr val="tx2"/>
                </a:solidFill>
                <a:latin typeface="Arial" panose="020B0604020202020204" pitchFamily="34" charset="0"/>
                <a:cs typeface="Arial" panose="020B0604020202020204" pitchFamily="34" charset="0"/>
              </a:rPr>
              <a:t>Mot de passe</a:t>
            </a:r>
            <a:endParaRPr lang="fr-FR" i="1" dirty="0">
              <a:solidFill>
                <a:schemeClr val="tx2"/>
              </a:solidFill>
              <a:latin typeface="Arial" panose="020B0604020202020204" pitchFamily="34" charset="0"/>
              <a:cs typeface="Arial" panose="020B0604020202020204" pitchFamily="34" charset="0"/>
            </a:endParaRPr>
          </a:p>
        </p:txBody>
      </p:sp>
      <p:sp>
        <p:nvSpPr>
          <p:cNvPr id="9" name="ZoneTexte 8"/>
          <p:cNvSpPr txBox="1"/>
          <p:nvPr/>
        </p:nvSpPr>
        <p:spPr>
          <a:xfrm>
            <a:off x="457200" y="2134597"/>
            <a:ext cx="4156696" cy="646331"/>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Entrez votre identifiant et votre mot de passe puis cliquez sur Connexion :</a:t>
            </a:r>
            <a:endParaRPr lang="fr-FR" dirty="0">
              <a:latin typeface="Arial" panose="020B0604020202020204" pitchFamily="34" charset="0"/>
              <a:cs typeface="Arial" panose="020B0604020202020204" pitchFamily="34" charset="0"/>
            </a:endParaRPr>
          </a:p>
        </p:txBody>
      </p:sp>
      <p:sp>
        <p:nvSpPr>
          <p:cNvPr id="10" name="Rectangle à coins arrondis 9"/>
          <p:cNvSpPr/>
          <p:nvPr/>
        </p:nvSpPr>
        <p:spPr>
          <a:xfrm>
            <a:off x="4644008" y="1708934"/>
            <a:ext cx="1728192" cy="50405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smtClean="0">
                <a:solidFill>
                  <a:schemeClr val="tx2"/>
                </a:solidFill>
                <a:latin typeface="Arial" panose="020B0604020202020204" pitchFamily="34" charset="0"/>
                <a:cs typeface="Arial" panose="020B0604020202020204" pitchFamily="34" charset="0"/>
              </a:rPr>
              <a:t>Login</a:t>
            </a:r>
            <a:endParaRPr lang="fr-FR" i="1" dirty="0">
              <a:solidFill>
                <a:schemeClr val="tx2"/>
              </a:solidFill>
              <a:latin typeface="Arial" panose="020B0604020202020204" pitchFamily="34" charset="0"/>
              <a:cs typeface="Arial" panose="020B0604020202020204" pitchFamily="34" charset="0"/>
            </a:endParaRPr>
          </a:p>
        </p:txBody>
      </p:sp>
      <p:sp>
        <p:nvSpPr>
          <p:cNvPr id="11" name="ZoneTexte 10"/>
          <p:cNvSpPr txBox="1"/>
          <p:nvPr/>
        </p:nvSpPr>
        <p:spPr>
          <a:xfrm>
            <a:off x="611560" y="3293110"/>
            <a:ext cx="8207696" cy="3077766"/>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$user contient le login renseigné dans le formulaire par l’utilisateur.</a:t>
            </a:r>
          </a:p>
          <a:p>
            <a:r>
              <a:rPr lang="fr-FR" dirty="0" smtClean="0">
                <a:latin typeface="Arial" panose="020B0604020202020204" pitchFamily="34" charset="0"/>
                <a:cs typeface="Arial" panose="020B0604020202020204" pitchFamily="34" charset="0"/>
              </a:rPr>
              <a:t>$</a:t>
            </a:r>
            <a:r>
              <a:rPr lang="fr-FR" dirty="0" err="1" smtClean="0">
                <a:latin typeface="Arial" panose="020B0604020202020204" pitchFamily="34" charset="0"/>
                <a:cs typeface="Arial" panose="020B0604020202020204" pitchFamily="34" charset="0"/>
              </a:rPr>
              <a:t>mdp</a:t>
            </a:r>
            <a:r>
              <a:rPr lang="fr-FR" dirty="0" smtClean="0">
                <a:latin typeface="Arial" panose="020B0604020202020204" pitchFamily="34" charset="0"/>
                <a:cs typeface="Arial" panose="020B0604020202020204" pitchFamily="34" charset="0"/>
              </a:rPr>
              <a:t> contient le mot de passe.</a:t>
            </a:r>
          </a:p>
          <a:p>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La requête SQL permettant de vérifier le login et le mot est la suivante :</a:t>
            </a:r>
          </a:p>
          <a:p>
            <a:endParaRPr lang="en-US" dirty="0" smtClean="0"/>
          </a:p>
          <a:p>
            <a:pPr algn="ctr"/>
            <a:r>
              <a:rPr lang="en-US" sz="1600" dirty="0" smtClean="0">
                <a:latin typeface="Miriam Fixed" panose="020B0509050101010101" pitchFamily="49" charset="-79"/>
                <a:cs typeface="Miriam Fixed" panose="020B0509050101010101" pitchFamily="49" charset="-79"/>
              </a:rPr>
              <a:t>select </a:t>
            </a:r>
            <a:r>
              <a:rPr lang="en-US" sz="1600" dirty="0">
                <a:latin typeface="Miriam Fixed" panose="020B0509050101010101" pitchFamily="49" charset="-79"/>
                <a:cs typeface="Miriam Fixed" panose="020B0509050101010101" pitchFamily="49" charset="-79"/>
              </a:rPr>
              <a:t>count(*) from user where user='$user' and </a:t>
            </a:r>
            <a:r>
              <a:rPr lang="en-US" sz="1600" dirty="0" err="1">
                <a:latin typeface="Miriam Fixed" panose="020B0509050101010101" pitchFamily="49" charset="-79"/>
                <a:cs typeface="Miriam Fixed" panose="020B0509050101010101" pitchFamily="49" charset="-79"/>
              </a:rPr>
              <a:t>mdp</a:t>
            </a:r>
            <a:r>
              <a:rPr lang="en-US" sz="1600" dirty="0">
                <a:latin typeface="Miriam Fixed" panose="020B0509050101010101" pitchFamily="49" charset="-79"/>
                <a:cs typeface="Miriam Fixed" panose="020B0509050101010101" pitchFamily="49" charset="-79"/>
              </a:rPr>
              <a:t>='$</a:t>
            </a:r>
            <a:r>
              <a:rPr lang="en-US" sz="1600" dirty="0" err="1">
                <a:latin typeface="Miriam Fixed" panose="020B0509050101010101" pitchFamily="49" charset="-79"/>
                <a:cs typeface="Miriam Fixed" panose="020B0509050101010101" pitchFamily="49" charset="-79"/>
              </a:rPr>
              <a:t>mdp</a:t>
            </a:r>
            <a:r>
              <a:rPr lang="en-US" sz="1600" dirty="0" smtClean="0">
                <a:latin typeface="Miriam Fixed" panose="020B0509050101010101" pitchFamily="49" charset="-79"/>
                <a:cs typeface="Miriam Fixed" panose="020B0509050101010101" pitchFamily="49" charset="-79"/>
              </a:rPr>
              <a:t>'</a:t>
            </a:r>
            <a:endParaRPr lang="en-US" sz="1600" dirty="0">
              <a:latin typeface="Miriam Fixed" panose="020B0509050101010101" pitchFamily="49" charset="-79"/>
              <a:cs typeface="Miriam Fixed" panose="020B0509050101010101" pitchFamily="49" charset="-79"/>
            </a:endParaRPr>
          </a:p>
          <a:p>
            <a:endParaRPr lang="fr-FR" dirty="0"/>
          </a:p>
          <a:p>
            <a:r>
              <a:rPr lang="fr-FR" dirty="0" smtClean="0">
                <a:latin typeface="Arial" panose="020B0604020202020204" pitchFamily="34" charset="0"/>
                <a:cs typeface="Arial" panose="020B0604020202020204" pitchFamily="34" charset="0"/>
              </a:rPr>
              <a:t>Ainsi, une requête légitime serait la suivante :</a:t>
            </a:r>
          </a:p>
          <a:p>
            <a:endParaRPr lang="fr-FR" dirty="0"/>
          </a:p>
          <a:p>
            <a:pPr algn="ctr"/>
            <a:r>
              <a:rPr lang="en-US" sz="1600" dirty="0" smtClean="0">
                <a:latin typeface="Miriam Fixed" panose="020B0509050101010101" pitchFamily="49" charset="-79"/>
                <a:cs typeface="Miriam Fixed" panose="020B0509050101010101" pitchFamily="49" charset="-79"/>
              </a:rPr>
              <a:t>select </a:t>
            </a:r>
            <a:r>
              <a:rPr lang="en-US" sz="1600" dirty="0">
                <a:latin typeface="Miriam Fixed" panose="020B0509050101010101" pitchFamily="49" charset="-79"/>
                <a:cs typeface="Miriam Fixed" panose="020B0509050101010101" pitchFamily="49" charset="-79"/>
              </a:rPr>
              <a:t>count(*) from user where user</a:t>
            </a:r>
            <a:r>
              <a:rPr lang="en-US" sz="1600" dirty="0" smtClean="0">
                <a:latin typeface="Miriam Fixed" panose="020B0509050101010101" pitchFamily="49" charset="-79"/>
                <a:cs typeface="Miriam Fixed" panose="020B0509050101010101" pitchFamily="49" charset="-79"/>
              </a:rPr>
              <a:t>='</a:t>
            </a:r>
            <a:r>
              <a:rPr lang="en-US" sz="1600" dirty="0" err="1" smtClean="0">
                <a:latin typeface="Miriam Fixed" panose="020B0509050101010101" pitchFamily="49" charset="-79"/>
                <a:cs typeface="Miriam Fixed" panose="020B0509050101010101" pitchFamily="49" charset="-79"/>
              </a:rPr>
              <a:t>thomas</a:t>
            </a:r>
            <a:r>
              <a:rPr lang="en-US" sz="1600" dirty="0">
                <a:latin typeface="Miriam Fixed" panose="020B0509050101010101" pitchFamily="49" charset="-79"/>
                <a:cs typeface="Miriam Fixed" panose="020B0509050101010101" pitchFamily="49" charset="-79"/>
              </a:rPr>
              <a:t>' and </a:t>
            </a:r>
            <a:r>
              <a:rPr lang="en-US" sz="1600" dirty="0" err="1">
                <a:latin typeface="Miriam Fixed" panose="020B0509050101010101" pitchFamily="49" charset="-79"/>
                <a:cs typeface="Miriam Fixed" panose="020B0509050101010101" pitchFamily="49" charset="-79"/>
              </a:rPr>
              <a:t>mdp</a:t>
            </a:r>
            <a:r>
              <a:rPr lang="en-US" sz="1600" dirty="0" smtClean="0">
                <a:latin typeface="Miriam Fixed" panose="020B0509050101010101" pitchFamily="49" charset="-79"/>
                <a:cs typeface="Miriam Fixed" panose="020B0509050101010101" pitchFamily="49" charset="-79"/>
              </a:rPr>
              <a:t>='cykUfl9an</a:t>
            </a:r>
            <a:r>
              <a:rPr lang="en-US" sz="1600" dirty="0">
                <a:latin typeface="Miriam Fixed" panose="020B0509050101010101" pitchFamily="49" charset="-79"/>
                <a:cs typeface="Miriam Fixed" panose="020B0509050101010101" pitchFamily="49" charset="-79"/>
              </a:rPr>
              <a:t>'</a:t>
            </a:r>
            <a:endParaRPr lang="fr-FR" sz="1600" dirty="0">
              <a:latin typeface="Miriam Fixed" panose="020B0509050101010101" pitchFamily="49" charset="-79"/>
              <a:cs typeface="Miriam Fixed" panose="020B0509050101010101" pitchFamily="49" charset="-79"/>
            </a:endParaRPr>
          </a:p>
          <a:p>
            <a:endParaRPr lang="fr-FR" dirty="0"/>
          </a:p>
        </p:txBody>
      </p:sp>
      <p:sp>
        <p:nvSpPr>
          <p:cNvPr id="12" name="ZoneTexte 11"/>
          <p:cNvSpPr txBox="1"/>
          <p:nvPr/>
        </p:nvSpPr>
        <p:spPr>
          <a:xfrm>
            <a:off x="457200" y="1460972"/>
            <a:ext cx="3714304"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Formulaire WEB :</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97059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
        <p:nvSpPr>
          <p:cNvPr id="7" name="ZoneTexte 6"/>
          <p:cNvSpPr txBox="1"/>
          <p:nvPr/>
        </p:nvSpPr>
        <p:spPr>
          <a:xfrm>
            <a:off x="415999" y="3222262"/>
            <a:ext cx="8692505" cy="3093154"/>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Mais que se passe-t-il si un attaquant rentre précisément les chaines de caractères suivantes ?</a:t>
            </a:r>
          </a:p>
          <a:p>
            <a:r>
              <a:rPr lang="fr-FR" dirty="0" smtClean="0">
                <a:latin typeface="Arial" panose="020B0604020202020204" pitchFamily="34" charset="0"/>
                <a:cs typeface="Arial" panose="020B0604020202020204" pitchFamily="34" charset="0"/>
              </a:rPr>
              <a:t>Login :		azerty</a:t>
            </a:r>
          </a:p>
          <a:p>
            <a:r>
              <a:rPr lang="fr-FR" dirty="0" smtClean="0">
                <a:latin typeface="Arial" panose="020B0604020202020204" pitchFamily="34" charset="0"/>
                <a:cs typeface="Arial" panose="020B0604020202020204" pitchFamily="34" charset="0"/>
              </a:rPr>
              <a:t>Mot de passe : </a:t>
            </a:r>
            <a:r>
              <a:rPr lang="fr-FR" dirty="0">
                <a:latin typeface="Arial" panose="020B0604020202020204" pitchFamily="34" charset="0"/>
                <a:cs typeface="Arial" panose="020B0604020202020204" pitchFamily="34" charset="0"/>
              </a:rPr>
              <a:t>	</a:t>
            </a:r>
            <a:r>
              <a:rPr lang="fr-FR" b="1" dirty="0" err="1" smtClean="0">
                <a:latin typeface="Arial" panose="020B0604020202020204" pitchFamily="34" charset="0"/>
                <a:cs typeface="Arial" panose="020B0604020202020204" pitchFamily="34" charset="0"/>
              </a:rPr>
              <a:t>abcd</a:t>
            </a:r>
            <a:r>
              <a:rPr lang="fr-FR" b="1" dirty="0" smtClean="0">
                <a:latin typeface="Arial" panose="020B0604020202020204" pitchFamily="34" charset="0"/>
                <a:cs typeface="Arial" panose="020B0604020202020204" pitchFamily="34" charset="0"/>
              </a:rPr>
              <a:t>' </a:t>
            </a:r>
            <a:r>
              <a:rPr lang="fr-FR" b="1" dirty="0">
                <a:latin typeface="Arial" panose="020B0604020202020204" pitchFamily="34" charset="0"/>
                <a:cs typeface="Arial" panose="020B0604020202020204" pitchFamily="34" charset="0"/>
              </a:rPr>
              <a:t>or </a:t>
            </a:r>
            <a:r>
              <a:rPr lang="fr-FR" b="1" dirty="0" smtClean="0">
                <a:latin typeface="Arial" panose="020B0604020202020204" pitchFamily="34" charset="0"/>
                <a:cs typeface="Arial" panose="020B0604020202020204" pitchFamily="34" charset="0"/>
              </a:rPr>
              <a:t>1=1/*</a:t>
            </a:r>
          </a:p>
          <a:p>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La requête SQL </a:t>
            </a:r>
            <a:r>
              <a:rPr lang="en-US" sz="1500" dirty="0" smtClean="0">
                <a:latin typeface="Miriam Fixed" panose="020B0509050101010101" pitchFamily="49" charset="-79"/>
                <a:cs typeface="Miriam Fixed" panose="020B0509050101010101" pitchFamily="49" charset="-79"/>
              </a:rPr>
              <a:t>select </a:t>
            </a:r>
            <a:r>
              <a:rPr lang="en-US" sz="1500" dirty="0">
                <a:latin typeface="Miriam Fixed" panose="020B0509050101010101" pitchFamily="49" charset="-79"/>
                <a:cs typeface="Miriam Fixed" panose="020B0509050101010101" pitchFamily="49" charset="-79"/>
              </a:rPr>
              <a:t>count(*) from user where user='$user' and </a:t>
            </a:r>
            <a:r>
              <a:rPr lang="en-US" sz="1500" dirty="0" err="1">
                <a:latin typeface="Miriam Fixed" panose="020B0509050101010101" pitchFamily="49" charset="-79"/>
                <a:cs typeface="Miriam Fixed" panose="020B0509050101010101" pitchFamily="49" charset="-79"/>
              </a:rPr>
              <a:t>m</a:t>
            </a:r>
            <a:r>
              <a:rPr lang="en-US" sz="1500" dirty="0" err="1" smtClean="0">
                <a:latin typeface="Miriam Fixed" panose="020B0509050101010101" pitchFamily="49" charset="-79"/>
                <a:cs typeface="Miriam Fixed" panose="020B0509050101010101" pitchFamily="49" charset="-79"/>
              </a:rPr>
              <a:t>dp</a:t>
            </a:r>
            <a:r>
              <a:rPr lang="en-US" sz="1500" dirty="0">
                <a:latin typeface="Miriam Fixed" panose="020B0509050101010101" pitchFamily="49" charset="-79"/>
                <a:cs typeface="Miriam Fixed" panose="020B0509050101010101" pitchFamily="49" charset="-79"/>
              </a:rPr>
              <a:t>='$</a:t>
            </a:r>
            <a:r>
              <a:rPr lang="en-US" sz="1500" dirty="0" err="1">
                <a:latin typeface="Miriam Fixed" panose="020B0509050101010101" pitchFamily="49" charset="-79"/>
                <a:cs typeface="Miriam Fixed" panose="020B0509050101010101" pitchFamily="49" charset="-79"/>
              </a:rPr>
              <a:t>mdp</a:t>
            </a:r>
            <a:r>
              <a:rPr lang="en-US" sz="1500" dirty="0">
                <a:latin typeface="Miriam Fixed" panose="020B0509050101010101" pitchFamily="49" charset="-79"/>
                <a:cs typeface="Miriam Fixed" panose="020B0509050101010101" pitchFamily="49" charset="-79"/>
              </a:rPr>
              <a:t>'</a:t>
            </a:r>
          </a:p>
          <a:p>
            <a:endParaRPr lang="fr-FR" dirty="0"/>
          </a:p>
          <a:p>
            <a:r>
              <a:rPr lang="fr-FR" dirty="0" smtClean="0">
                <a:latin typeface="Arial" panose="020B0604020202020204" pitchFamily="34" charset="0"/>
                <a:cs typeface="Arial" panose="020B0604020202020204" pitchFamily="34" charset="0"/>
              </a:rPr>
              <a:t>devient donc :</a:t>
            </a:r>
          </a:p>
          <a:p>
            <a:endParaRPr lang="fr-FR" dirty="0" smtClean="0"/>
          </a:p>
          <a:p>
            <a:pPr algn="ctr"/>
            <a:r>
              <a:rPr lang="en-US" sz="1500" dirty="0">
                <a:latin typeface="Miriam Fixed" panose="020B0509050101010101" pitchFamily="49" charset="-79"/>
                <a:cs typeface="Miriam Fixed" panose="020B0509050101010101" pitchFamily="49" charset="-79"/>
              </a:rPr>
              <a:t>select count(*) from user where user</a:t>
            </a:r>
            <a:r>
              <a:rPr lang="en-US" sz="1500" dirty="0" smtClean="0">
                <a:latin typeface="Miriam Fixed" panose="020B0509050101010101" pitchFamily="49" charset="-79"/>
                <a:cs typeface="Miriam Fixed" panose="020B0509050101010101" pitchFamily="49" charset="-79"/>
              </a:rPr>
              <a:t>=</a:t>
            </a:r>
            <a:r>
              <a:rPr lang="en-US" sz="1500" dirty="0">
                <a:latin typeface="Miriam Fixed" panose="020B0509050101010101" pitchFamily="49" charset="-79"/>
                <a:cs typeface="Miriam Fixed" panose="020B0509050101010101" pitchFamily="49" charset="-79"/>
              </a:rPr>
              <a:t>'</a:t>
            </a:r>
            <a:r>
              <a:rPr lang="en-US" sz="1500" dirty="0" err="1" smtClean="0">
                <a:latin typeface="Miriam Fixed" panose="020B0509050101010101" pitchFamily="49" charset="-79"/>
                <a:cs typeface="Miriam Fixed" panose="020B0509050101010101" pitchFamily="49" charset="-79"/>
              </a:rPr>
              <a:t>azerty</a:t>
            </a:r>
            <a:r>
              <a:rPr lang="en-US" sz="1500" dirty="0">
                <a:latin typeface="Miriam Fixed" panose="020B0509050101010101" pitchFamily="49" charset="-79"/>
                <a:cs typeface="Miriam Fixed" panose="020B0509050101010101" pitchFamily="49" charset="-79"/>
              </a:rPr>
              <a:t>' and </a:t>
            </a:r>
            <a:r>
              <a:rPr lang="en-US" sz="1500" dirty="0" err="1">
                <a:latin typeface="Miriam Fixed" panose="020B0509050101010101" pitchFamily="49" charset="-79"/>
                <a:cs typeface="Miriam Fixed" panose="020B0509050101010101" pitchFamily="49" charset="-79"/>
              </a:rPr>
              <a:t>mdp</a:t>
            </a:r>
            <a:r>
              <a:rPr lang="en-US" sz="1500" dirty="0" smtClean="0">
                <a:latin typeface="Miriam Fixed" panose="020B0509050101010101" pitchFamily="49" charset="-79"/>
                <a:cs typeface="Miriam Fixed" panose="020B0509050101010101" pitchFamily="49" charset="-79"/>
              </a:rPr>
              <a:t>='</a:t>
            </a:r>
            <a:r>
              <a:rPr lang="en-US" sz="1500" dirty="0" err="1" smtClean="0">
                <a:latin typeface="Miriam Fixed" panose="020B0509050101010101" pitchFamily="49" charset="-79"/>
                <a:cs typeface="Miriam Fixed" panose="020B0509050101010101" pitchFamily="49" charset="-79"/>
              </a:rPr>
              <a:t>abcd</a:t>
            </a:r>
            <a:r>
              <a:rPr lang="en-US" sz="1500" dirty="0">
                <a:latin typeface="Miriam Fixed" panose="020B0509050101010101" pitchFamily="49" charset="-79"/>
                <a:cs typeface="Miriam Fixed" panose="020B0509050101010101" pitchFamily="49" charset="-79"/>
              </a:rPr>
              <a:t>'</a:t>
            </a:r>
            <a:r>
              <a:rPr lang="en-US" sz="1500" dirty="0" smtClean="0">
                <a:latin typeface="Miriam Fixed" panose="020B0509050101010101" pitchFamily="49" charset="-79"/>
                <a:cs typeface="Miriam Fixed" panose="020B0509050101010101" pitchFamily="49" charset="-79"/>
              </a:rPr>
              <a:t> </a:t>
            </a:r>
            <a:r>
              <a:rPr lang="en-US" sz="1500" dirty="0">
                <a:latin typeface="Miriam Fixed" panose="020B0509050101010101" pitchFamily="49" charset="-79"/>
                <a:cs typeface="Miriam Fixed" panose="020B0509050101010101" pitchFamily="49" charset="-79"/>
              </a:rPr>
              <a:t>or 1=1/*'</a:t>
            </a:r>
            <a:endParaRPr lang="fr-FR" sz="1500" dirty="0">
              <a:latin typeface="Miriam Fixed" panose="020B0509050101010101" pitchFamily="49" charset="-79"/>
              <a:cs typeface="Miriam Fixed" panose="020B0509050101010101" pitchFamily="49" charset="-79"/>
            </a:endParaRPr>
          </a:p>
          <a:p>
            <a:endParaRPr lang="fr-FR" dirty="0"/>
          </a:p>
        </p:txBody>
      </p:sp>
      <p:sp>
        <p:nvSpPr>
          <p:cNvPr id="8" name="Accolade ouvrante 7"/>
          <p:cNvSpPr/>
          <p:nvPr/>
        </p:nvSpPr>
        <p:spPr>
          <a:xfrm rot="16200000">
            <a:off x="7310212" y="5087092"/>
            <a:ext cx="241899" cy="1914528"/>
          </a:xfrm>
          <a:prstGeom prst="lef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5241230" y="6093296"/>
            <a:ext cx="3723258" cy="369332"/>
          </a:xfrm>
          <a:prstGeom prst="rect">
            <a:avLst/>
          </a:prstGeom>
          <a:noFill/>
        </p:spPr>
        <p:txBody>
          <a:bodyPr wrap="square" rtlCol="0">
            <a:spAutoFit/>
          </a:bodyPr>
          <a:lstStyle/>
          <a:p>
            <a:r>
              <a:rPr lang="fr-FR" dirty="0" smtClean="0">
                <a:solidFill>
                  <a:srgbClr val="922B3C"/>
                </a:solidFill>
                <a:latin typeface="Arial" panose="020B0604020202020204" pitchFamily="34" charset="0"/>
                <a:cs typeface="Arial" panose="020B0604020202020204" pitchFamily="34" charset="0"/>
              </a:rPr>
              <a:t>Cette condition est toujours vraie !</a:t>
            </a:r>
            <a:endParaRPr lang="fr-FR" dirty="0">
              <a:solidFill>
                <a:srgbClr val="922B3C"/>
              </a:solidFill>
              <a:latin typeface="Arial" panose="020B0604020202020204" pitchFamily="34" charset="0"/>
              <a:cs typeface="Arial" panose="020B0604020202020204" pitchFamily="34" charset="0"/>
            </a:endParaRPr>
          </a:p>
        </p:txBody>
      </p:sp>
      <p:sp>
        <p:nvSpPr>
          <p:cNvPr id="10" name="Rectangle à coins arrondis 9"/>
          <p:cNvSpPr/>
          <p:nvPr/>
        </p:nvSpPr>
        <p:spPr>
          <a:xfrm>
            <a:off x="4644008" y="2224710"/>
            <a:ext cx="3528392" cy="504056"/>
          </a:xfrm>
          <a:prstGeom prst="roundRect">
            <a:avLst>
              <a:gd name="adj" fmla="val 1550"/>
            </a:avLst>
          </a:prstGeom>
          <a:solidFill>
            <a:schemeClr val="tx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latin typeface="Arial" panose="020B0604020202020204" pitchFamily="34" charset="0"/>
                <a:cs typeface="Arial" panose="020B0604020202020204" pitchFamily="34" charset="0"/>
              </a:rPr>
              <a:t>Connexion</a:t>
            </a:r>
            <a:endParaRPr lang="fr-FR" dirty="0">
              <a:solidFill>
                <a:schemeClr val="bg1"/>
              </a:solidFill>
              <a:latin typeface="Arial" panose="020B0604020202020204" pitchFamily="34" charset="0"/>
              <a:cs typeface="Arial" panose="020B0604020202020204" pitchFamily="34" charset="0"/>
            </a:endParaRPr>
          </a:p>
        </p:txBody>
      </p:sp>
      <p:sp>
        <p:nvSpPr>
          <p:cNvPr id="11" name="Rectangle à coins arrondis 10"/>
          <p:cNvSpPr/>
          <p:nvPr/>
        </p:nvSpPr>
        <p:spPr>
          <a:xfrm>
            <a:off x="6444208" y="1648646"/>
            <a:ext cx="1728192" cy="50405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smtClean="0">
                <a:solidFill>
                  <a:schemeClr val="tx2"/>
                </a:solidFill>
                <a:latin typeface="Arial" panose="020B0604020202020204" pitchFamily="34" charset="0"/>
                <a:cs typeface="Arial" panose="020B0604020202020204" pitchFamily="34" charset="0"/>
              </a:rPr>
              <a:t>Mot de passe</a:t>
            </a:r>
            <a:endParaRPr lang="fr-FR" i="1" dirty="0">
              <a:solidFill>
                <a:schemeClr val="tx2"/>
              </a:solidFill>
              <a:latin typeface="Arial" panose="020B0604020202020204" pitchFamily="34" charset="0"/>
              <a:cs typeface="Arial" panose="020B0604020202020204" pitchFamily="34" charset="0"/>
            </a:endParaRPr>
          </a:p>
        </p:txBody>
      </p:sp>
      <p:sp>
        <p:nvSpPr>
          <p:cNvPr id="12" name="ZoneTexte 11"/>
          <p:cNvSpPr txBox="1"/>
          <p:nvPr/>
        </p:nvSpPr>
        <p:spPr>
          <a:xfrm>
            <a:off x="521804" y="2062589"/>
            <a:ext cx="4092092" cy="646331"/>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Entrez votre identifiant et votre mot de passe puis cliquez sur Connexion.</a:t>
            </a:r>
            <a:endParaRPr lang="fr-FR" dirty="0">
              <a:latin typeface="Arial" panose="020B0604020202020204" pitchFamily="34" charset="0"/>
              <a:cs typeface="Arial" panose="020B0604020202020204" pitchFamily="34" charset="0"/>
            </a:endParaRPr>
          </a:p>
        </p:txBody>
      </p:sp>
      <p:sp>
        <p:nvSpPr>
          <p:cNvPr id="13" name="Rectangle à coins arrondis 12"/>
          <p:cNvSpPr/>
          <p:nvPr/>
        </p:nvSpPr>
        <p:spPr>
          <a:xfrm>
            <a:off x="4644008" y="1648646"/>
            <a:ext cx="1728192" cy="50405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smtClean="0">
                <a:solidFill>
                  <a:schemeClr val="tx2"/>
                </a:solidFill>
                <a:latin typeface="Arial" panose="020B0604020202020204" pitchFamily="34" charset="0"/>
                <a:cs typeface="Arial" panose="020B0604020202020204" pitchFamily="34" charset="0"/>
              </a:rPr>
              <a:t>Login</a:t>
            </a:r>
            <a:endParaRPr lang="fr-FR" i="1" dirty="0">
              <a:solidFill>
                <a:schemeClr val="tx2"/>
              </a:solidFill>
              <a:latin typeface="Arial" panose="020B0604020202020204" pitchFamily="34" charset="0"/>
              <a:cs typeface="Arial" panose="020B0604020202020204" pitchFamily="34" charset="0"/>
            </a:endParaRPr>
          </a:p>
        </p:txBody>
      </p:sp>
      <p:sp>
        <p:nvSpPr>
          <p:cNvPr id="14" name="ZoneTexte 13"/>
          <p:cNvSpPr txBox="1"/>
          <p:nvPr/>
        </p:nvSpPr>
        <p:spPr>
          <a:xfrm>
            <a:off x="457200" y="1475492"/>
            <a:ext cx="3714304"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Formulaire WEB :</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342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r>
              <a:rPr lang="fr-FR" sz="2000" dirty="0"/>
              <a:t>La condition étant toujours vraie, la requête est donc toujours valide, quel que soit le mot de passe renseigné par </a:t>
            </a:r>
            <a:r>
              <a:rPr lang="fr-FR" sz="2000" dirty="0" smtClean="0"/>
              <a:t>l’attaquant !</a:t>
            </a:r>
            <a:endParaRPr lang="fr-FR" sz="2000" dirty="0"/>
          </a:p>
          <a:p>
            <a:pPr lvl="1"/>
            <a:r>
              <a:rPr lang="fr-FR" sz="1600" dirty="0"/>
              <a:t>Les caractères /* sont utilisés pour ignorer la fin de la requête légitime.</a:t>
            </a:r>
          </a:p>
          <a:p>
            <a:pPr marL="0" indent="0">
              <a:buNone/>
            </a:pPr>
            <a:endParaRPr lang="fr-FR" sz="900" dirty="0"/>
          </a:p>
          <a:p>
            <a:r>
              <a:rPr lang="fr-FR" sz="2000" dirty="0"/>
              <a:t>La faiblesse réside ici dans le code </a:t>
            </a:r>
            <a:r>
              <a:rPr lang="fr-FR" sz="2000" dirty="0" smtClean="0"/>
              <a:t>applicatif : </a:t>
            </a:r>
            <a:r>
              <a:rPr lang="fr-FR" sz="2000" dirty="0"/>
              <a:t>les </a:t>
            </a:r>
            <a:r>
              <a:rPr lang="fr-FR" sz="2000" b="1" dirty="0">
                <a:solidFill>
                  <a:srgbClr val="922B3C"/>
                </a:solidFill>
              </a:rPr>
              <a:t>données</a:t>
            </a:r>
            <a:r>
              <a:rPr lang="fr-FR" sz="2000" dirty="0">
                <a:solidFill>
                  <a:srgbClr val="922B3C"/>
                </a:solidFill>
              </a:rPr>
              <a:t> </a:t>
            </a:r>
            <a:r>
              <a:rPr lang="fr-FR" sz="2000" dirty="0"/>
              <a:t>renseignées par l’utilisateur (i.e. un attaquant dans notre scénario) </a:t>
            </a:r>
            <a:r>
              <a:rPr lang="fr-FR" sz="2000" b="1" dirty="0">
                <a:solidFill>
                  <a:srgbClr val="922B3C"/>
                </a:solidFill>
              </a:rPr>
              <a:t>ne sont pas </a:t>
            </a:r>
            <a:r>
              <a:rPr lang="fr-FR" sz="2000" b="1" dirty="0" smtClean="0">
                <a:solidFill>
                  <a:srgbClr val="922B3C"/>
                </a:solidFill>
              </a:rPr>
              <a:t>vérifiées/validées ;</a:t>
            </a:r>
            <a:r>
              <a:rPr lang="fr-FR" sz="2000" dirty="0" smtClean="0"/>
              <a:t> </a:t>
            </a:r>
            <a:r>
              <a:rPr lang="fr-FR" sz="2000" dirty="0"/>
              <a:t>elles sont au contraire utilisées telles quelles sans aucune vérification préalable qu’elles sont « inoffensives </a:t>
            </a:r>
            <a:r>
              <a:rPr lang="fr-FR" sz="1800" dirty="0"/>
              <a:t>»</a:t>
            </a:r>
          </a:p>
          <a:p>
            <a:pPr marL="0" indent="0">
              <a:buNone/>
            </a:pPr>
            <a:endParaRPr lang="fr-FR" sz="900" dirty="0"/>
          </a:p>
          <a:p>
            <a:r>
              <a:rPr lang="fr-FR" sz="2000" dirty="0"/>
              <a:t>Comment s’en </a:t>
            </a:r>
            <a:r>
              <a:rPr lang="fr-FR" sz="2000" dirty="0" smtClean="0"/>
              <a:t>protéger ?</a:t>
            </a:r>
            <a:endParaRPr lang="fr-FR" sz="2000" dirty="0"/>
          </a:p>
          <a:p>
            <a:pPr lvl="1"/>
            <a:r>
              <a:rPr lang="fr-FR" sz="1600" b="1" dirty="0">
                <a:solidFill>
                  <a:srgbClr val="922B3C"/>
                </a:solidFill>
              </a:rPr>
              <a:t>Valider systématiquement chaque donnée </a:t>
            </a:r>
            <a:r>
              <a:rPr lang="fr-FR" sz="1600" dirty="0"/>
              <a:t>extérieure avant de </a:t>
            </a:r>
            <a:r>
              <a:rPr lang="fr-FR" sz="1600" dirty="0" smtClean="0"/>
              <a:t>l’utiliser ;</a:t>
            </a:r>
            <a:endParaRPr lang="fr-FR" sz="1600" dirty="0"/>
          </a:p>
          <a:p>
            <a:pPr lvl="1"/>
            <a:r>
              <a:rPr lang="fr-FR" sz="1600" dirty="0"/>
              <a:t>Recourir à des requêtes préparées (connues sous le nom de « </a:t>
            </a:r>
            <a:r>
              <a:rPr lang="fr-FR" sz="1600" b="1" dirty="0" err="1">
                <a:solidFill>
                  <a:srgbClr val="922B3C"/>
                </a:solidFill>
              </a:rPr>
              <a:t>prepared</a:t>
            </a:r>
            <a:r>
              <a:rPr lang="fr-FR" sz="1600" b="1" dirty="0">
                <a:solidFill>
                  <a:srgbClr val="922B3C"/>
                </a:solidFill>
              </a:rPr>
              <a:t> </a:t>
            </a:r>
            <a:r>
              <a:rPr lang="fr-FR" sz="1600" b="1" dirty="0" err="1">
                <a:solidFill>
                  <a:srgbClr val="922B3C"/>
                </a:solidFill>
              </a:rPr>
              <a:t>statements</a:t>
            </a:r>
            <a:r>
              <a:rPr lang="fr-FR" sz="1600" dirty="0"/>
              <a:t> »), qui ont l’avantage d’être plus résistantes aux </a:t>
            </a:r>
            <a:r>
              <a:rPr lang="fr-FR" sz="1600" dirty="0" smtClean="0"/>
              <a:t>injections ;</a:t>
            </a:r>
            <a:endParaRPr lang="fr-FR" sz="1600" dirty="0"/>
          </a:p>
          <a:p>
            <a:pPr lvl="1"/>
            <a:r>
              <a:rPr lang="fr-FR" sz="1600" dirty="0"/>
              <a:t>D’une façon générale, </a:t>
            </a:r>
            <a:r>
              <a:rPr lang="fr-FR" sz="1600" b="1" dirty="0">
                <a:solidFill>
                  <a:srgbClr val="922B3C"/>
                </a:solidFill>
              </a:rPr>
              <a:t>respecter les bonnes pratiques de développement </a:t>
            </a:r>
            <a:r>
              <a:rPr lang="fr-FR" sz="1600" dirty="0"/>
              <a:t>recommandées par l’industrie concernant le code PHP, Java, etc</a:t>
            </a:r>
            <a:r>
              <a:rPr lang="fr-FR" sz="1600" dirty="0" smtClean="0"/>
              <a:t>.</a:t>
            </a:r>
            <a:endParaRPr lang="fr-FR" sz="16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Tree>
    <p:extLst>
      <p:ext uri="{BB962C8B-B14F-4D97-AF65-F5344CB8AC3E}">
        <p14:creationId xmlns:p14="http://schemas.microsoft.com/office/powerpoint/2010/main" val="7835111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smtClean="0"/>
              <a:t>Merci de votre attention</a:t>
            </a:r>
            <a:endParaRPr lang="fr-FR" dirty="0"/>
          </a:p>
        </p:txBody>
      </p:sp>
    </p:spTree>
    <p:extLst>
      <p:ext uri="{BB962C8B-B14F-4D97-AF65-F5344CB8AC3E}">
        <p14:creationId xmlns:p14="http://schemas.microsoft.com/office/powerpoint/2010/main" val="3829935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dirty="0" smtClean="0"/>
              <a:t>Sensibilisation et initiation à la cybersécurité</a:t>
            </a:r>
            <a:endParaRPr lang="fr-FR" dirty="0"/>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algn="just"/>
            <a:r>
              <a:rPr lang="fr-FR" dirty="0"/>
              <a:t>c</a:t>
            </a:r>
            <a:r>
              <a:rPr lang="fr-FR" dirty="0" smtClean="0"/>
              <a:t>. Exemples </a:t>
            </a:r>
            <a:r>
              <a:rPr lang="fr-FR" dirty="0"/>
              <a:t>d’écoute de trafic</a:t>
            </a:r>
          </a:p>
          <a:p>
            <a:endParaRPr lang="fr-FR" dirty="0"/>
          </a:p>
        </p:txBody>
      </p:sp>
      <p:sp>
        <p:nvSpPr>
          <p:cNvPr id="7" name="Espace réservé du contenu 2"/>
          <p:cNvSpPr txBox="1">
            <a:spLocks/>
          </p:cNvSpPr>
          <p:nvPr/>
        </p:nvSpPr>
        <p:spPr>
          <a:xfrm>
            <a:off x="251520" y="4869160"/>
            <a:ext cx="4392488"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2200" b="1" dirty="0" smtClean="0">
                <a:solidFill>
                  <a:srgbClr val="943634"/>
                </a:solidFill>
                <a:latin typeface="Arial" panose="020B0604020202020204" pitchFamily="34" charset="0"/>
                <a:cs typeface="Arial" panose="020B0604020202020204" pitchFamily="34" charset="0"/>
                <a:sym typeface="Wingdings"/>
              </a:rPr>
              <a:t>Ecoute passive</a:t>
            </a:r>
          </a:p>
          <a:p>
            <a:pPr marL="0" indent="0">
              <a:buFont typeface="Arial" panose="020B0604020202020204" pitchFamily="34" charset="0"/>
              <a:buNone/>
            </a:pPr>
            <a:r>
              <a:rPr lang="fr-FR" sz="1800" dirty="0" smtClean="0">
                <a:latin typeface="Arial" panose="020B0604020202020204" pitchFamily="34" charset="0"/>
                <a:cs typeface="Arial" panose="020B0604020202020204" pitchFamily="34" charset="0"/>
                <a:sym typeface="Wingdings"/>
              </a:rPr>
              <a:t>L’attaquant est en mesure d’écouter les conversations entre A et B (atteinte à la </a:t>
            </a:r>
            <a:r>
              <a:rPr lang="fr-FR" sz="1800" b="1" i="1" dirty="0" smtClean="0">
                <a:solidFill>
                  <a:srgbClr val="943634"/>
                </a:solidFill>
                <a:latin typeface="Arial" panose="020B0604020202020204" pitchFamily="34" charset="0"/>
                <a:cs typeface="Arial" panose="020B0604020202020204" pitchFamily="34" charset="0"/>
                <a:sym typeface="Wingdings"/>
              </a:rPr>
              <a:t>confidentialité</a:t>
            </a:r>
            <a:r>
              <a:rPr lang="fr-FR" sz="1800" dirty="0" smtClean="0">
                <a:solidFill>
                  <a:srgbClr val="943634"/>
                </a:solidFill>
                <a:latin typeface="Arial" panose="020B0604020202020204" pitchFamily="34" charset="0"/>
                <a:cs typeface="Arial" panose="020B0604020202020204" pitchFamily="34" charset="0"/>
                <a:sym typeface="Wingdings"/>
              </a:rPr>
              <a:t> </a:t>
            </a:r>
            <a:r>
              <a:rPr lang="fr-FR" sz="1800" dirty="0" smtClean="0">
                <a:latin typeface="Arial" panose="020B0604020202020204" pitchFamily="34" charset="0"/>
                <a:cs typeface="Arial" panose="020B0604020202020204" pitchFamily="34" charset="0"/>
                <a:sym typeface="Wingdings"/>
              </a:rPr>
              <a:t>des échanges).</a:t>
            </a:r>
          </a:p>
        </p:txBody>
      </p:sp>
      <p:sp>
        <p:nvSpPr>
          <p:cNvPr id="8" name="Espace réservé du contenu 2"/>
          <p:cNvSpPr txBox="1">
            <a:spLocks/>
          </p:cNvSpPr>
          <p:nvPr/>
        </p:nvSpPr>
        <p:spPr>
          <a:xfrm>
            <a:off x="4788024" y="4869160"/>
            <a:ext cx="4248472" cy="165618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2400" b="1" dirty="0" smtClean="0">
                <a:solidFill>
                  <a:srgbClr val="943634"/>
                </a:solidFill>
                <a:latin typeface="Arial" panose="020B0604020202020204" pitchFamily="34" charset="0"/>
                <a:cs typeface="Arial" panose="020B0604020202020204" pitchFamily="34" charset="0"/>
                <a:sym typeface="Wingdings"/>
              </a:rPr>
              <a:t>Ecoute active</a:t>
            </a:r>
          </a:p>
          <a:p>
            <a:pPr marL="0" indent="0">
              <a:buFont typeface="Arial" panose="020B0604020202020204" pitchFamily="34" charset="0"/>
              <a:buNone/>
            </a:pPr>
            <a:r>
              <a:rPr lang="fr-FR" sz="1900" dirty="0" smtClean="0">
                <a:latin typeface="Arial" panose="020B0604020202020204" pitchFamily="34" charset="0"/>
                <a:cs typeface="Arial" panose="020B0604020202020204" pitchFamily="34" charset="0"/>
                <a:sym typeface="Wingdings"/>
              </a:rPr>
              <a:t>L’attaquant est en mesure de s’insérer dans la conversation entre A et B sans que ceux-ci le sachent (atteinte à la </a:t>
            </a:r>
            <a:r>
              <a:rPr lang="fr-FR" sz="1900" b="1" i="1" dirty="0" smtClean="0">
                <a:solidFill>
                  <a:srgbClr val="943634"/>
                </a:solidFill>
                <a:latin typeface="Arial" panose="020B0604020202020204" pitchFamily="34" charset="0"/>
                <a:cs typeface="Arial" panose="020B0604020202020204" pitchFamily="34" charset="0"/>
                <a:sym typeface="Wingdings"/>
              </a:rPr>
              <a:t>confidentialité</a:t>
            </a:r>
            <a:r>
              <a:rPr lang="fr-FR" sz="1900" dirty="0" smtClean="0">
                <a:solidFill>
                  <a:srgbClr val="943634"/>
                </a:solidFill>
                <a:latin typeface="Arial" panose="020B0604020202020204" pitchFamily="34" charset="0"/>
                <a:cs typeface="Arial" panose="020B0604020202020204" pitchFamily="34" charset="0"/>
                <a:sym typeface="Wingdings"/>
              </a:rPr>
              <a:t> </a:t>
            </a:r>
            <a:r>
              <a:rPr lang="fr-FR" sz="1900" dirty="0" smtClean="0">
                <a:latin typeface="Arial" panose="020B0604020202020204" pitchFamily="34" charset="0"/>
                <a:cs typeface="Arial" panose="020B0604020202020204" pitchFamily="34" charset="0"/>
                <a:sym typeface="Wingdings"/>
              </a:rPr>
              <a:t>et à </a:t>
            </a:r>
            <a:r>
              <a:rPr lang="fr-FR" sz="1900" dirty="0">
                <a:latin typeface="Arial" panose="020B0604020202020204" pitchFamily="34" charset="0"/>
                <a:cs typeface="Arial" panose="020B0604020202020204" pitchFamily="34" charset="0"/>
                <a:sym typeface="Wingdings"/>
              </a:rPr>
              <a:t>l’</a:t>
            </a:r>
            <a:r>
              <a:rPr lang="fr-FR" sz="1900" b="1" i="1" dirty="0" smtClean="0">
                <a:solidFill>
                  <a:srgbClr val="943634"/>
                </a:solidFill>
                <a:latin typeface="Arial" panose="020B0604020202020204" pitchFamily="34" charset="0"/>
                <a:cs typeface="Arial" panose="020B0604020202020204" pitchFamily="34" charset="0"/>
                <a:sym typeface="Wingdings"/>
              </a:rPr>
              <a:t>intégrité</a:t>
            </a:r>
            <a:r>
              <a:rPr lang="fr-FR" sz="1900" dirty="0" smtClean="0">
                <a:solidFill>
                  <a:srgbClr val="943634"/>
                </a:solidFill>
                <a:latin typeface="Arial" panose="020B0604020202020204" pitchFamily="34" charset="0"/>
                <a:cs typeface="Arial" panose="020B0604020202020204" pitchFamily="34" charset="0"/>
                <a:sym typeface="Wingdings"/>
              </a:rPr>
              <a:t> </a:t>
            </a:r>
            <a:r>
              <a:rPr lang="fr-FR" sz="1900" dirty="0" smtClean="0">
                <a:latin typeface="Arial" panose="020B0604020202020204" pitchFamily="34" charset="0"/>
                <a:cs typeface="Arial" panose="020B0604020202020204" pitchFamily="34" charset="0"/>
                <a:sym typeface="Wingdings"/>
              </a:rPr>
              <a:t>des échanges).</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2762047" cy="336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241" y="1556792"/>
            <a:ext cx="2780159" cy="336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0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t>09/11/2015</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algn="just"/>
            <a:r>
              <a:rPr lang="fr-FR" dirty="0" smtClean="0"/>
              <a:t>d. Exemple </a:t>
            </a:r>
            <a:r>
              <a:rPr lang="fr-FR" dirty="0"/>
              <a:t>de modification du routage des datagrammes IP</a:t>
            </a:r>
          </a:p>
          <a:p>
            <a:endParaRPr lang="fr-FR" dirty="0"/>
          </a:p>
        </p:txBody>
      </p:sp>
      <p:sp>
        <p:nvSpPr>
          <p:cNvPr id="7" name="Espace réservé du contenu 2"/>
          <p:cNvSpPr txBox="1">
            <a:spLocks/>
          </p:cNvSpPr>
          <p:nvPr/>
        </p:nvSpPr>
        <p:spPr>
          <a:xfrm>
            <a:off x="4499992" y="1628800"/>
            <a:ext cx="4644008"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1600" dirty="0" smtClean="0">
                <a:latin typeface="Arial" panose="020B0604020202020204" pitchFamily="34" charset="0"/>
                <a:cs typeface="Arial" panose="020B0604020202020204" pitchFamily="34" charset="0"/>
                <a:sym typeface="Wingdings"/>
              </a:rPr>
              <a:t>Chaque routeur possède une table de routage qui indique vers quel routeur voisin transmettre les datagrammes. Cette table peut être mise à jour dynamiquement en fonction des évènements réseaux (protocoles BGP, RIP, OSPF, etc.).</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1" y="1509238"/>
            <a:ext cx="4234535" cy="2135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ce réservé du contenu 2"/>
          <p:cNvSpPr txBox="1">
            <a:spLocks/>
          </p:cNvSpPr>
          <p:nvPr/>
        </p:nvSpPr>
        <p:spPr>
          <a:xfrm>
            <a:off x="4499992" y="3429000"/>
            <a:ext cx="4566168" cy="29523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1600" dirty="0" smtClean="0">
                <a:latin typeface="Arial" panose="020B0604020202020204" pitchFamily="34" charset="0"/>
                <a:cs typeface="Arial" panose="020B0604020202020204" pitchFamily="34" charset="0"/>
                <a:sym typeface="Wingdings"/>
              </a:rPr>
              <a:t>But de l’attaque : </a:t>
            </a:r>
            <a:r>
              <a:rPr lang="fr-FR" sz="1600" b="1" dirty="0" smtClean="0">
                <a:solidFill>
                  <a:srgbClr val="943634"/>
                </a:solidFill>
                <a:latin typeface="Arial" panose="020B0604020202020204" pitchFamily="34" charset="0"/>
                <a:cs typeface="Arial" panose="020B0604020202020204" pitchFamily="34" charset="0"/>
                <a:sym typeface="Wingdings"/>
              </a:rPr>
              <a:t>dérouter les paquets </a:t>
            </a:r>
            <a:r>
              <a:rPr lang="fr-FR" sz="1600" dirty="0" smtClean="0">
                <a:latin typeface="Arial" panose="020B0604020202020204" pitchFamily="34" charset="0"/>
                <a:cs typeface="Arial" panose="020B0604020202020204" pitchFamily="34" charset="0"/>
                <a:sym typeface="Wingdings"/>
              </a:rPr>
              <a:t>à destination du réseau E, vers le réseau F maitrisé par l’attaquant.</a:t>
            </a:r>
          </a:p>
          <a:p>
            <a:pPr marL="0" indent="0">
              <a:buFont typeface="Arial" panose="020B0604020202020204" pitchFamily="34" charset="0"/>
              <a:buNone/>
            </a:pPr>
            <a:r>
              <a:rPr lang="fr-FR" sz="1400" dirty="0" smtClean="0">
                <a:latin typeface="Arial" panose="020B0604020202020204" pitchFamily="34" charset="0"/>
                <a:cs typeface="Arial" panose="020B0604020202020204" pitchFamily="34" charset="0"/>
                <a:sym typeface="Wingdings"/>
              </a:rPr>
              <a:t>Méthode :</a:t>
            </a:r>
          </a:p>
          <a:p>
            <a:pPr marL="0" indent="0">
              <a:buNone/>
            </a:pPr>
            <a:r>
              <a:rPr lang="fr-FR" sz="1400" dirty="0" smtClean="0">
                <a:latin typeface="Arial" panose="020B0604020202020204" pitchFamily="34" charset="0"/>
                <a:cs typeface="Arial" panose="020B0604020202020204" pitchFamily="34" charset="0"/>
                <a:sym typeface="Wingdings"/>
              </a:rPr>
              <a:t> L’attaquant utilise une faiblesse du protocole de routage pour indiquer au routeur C que le routeur D est indisponible, et que le routeur F peut router les paquets vers E ;</a:t>
            </a:r>
          </a:p>
          <a:p>
            <a:pPr marL="0" indent="0">
              <a:buNone/>
            </a:pPr>
            <a:r>
              <a:rPr lang="fr-FR" sz="1400" dirty="0" smtClean="0">
                <a:latin typeface="Arial" panose="020B0604020202020204" pitchFamily="34" charset="0"/>
                <a:cs typeface="Arial" panose="020B0604020202020204" pitchFamily="34" charset="0"/>
                <a:sym typeface="Wingdings"/>
              </a:rPr>
              <a:t> le routeur C transfère donc à F les paquets pour E, afin qu’ils puissent être routés à destination ;</a:t>
            </a:r>
          </a:p>
          <a:p>
            <a:pPr marL="0" indent="0">
              <a:buNone/>
            </a:pPr>
            <a:r>
              <a:rPr lang="fr-FR" sz="1400" dirty="0" smtClean="0">
                <a:latin typeface="Arial" panose="020B0604020202020204" pitchFamily="34" charset="0"/>
                <a:cs typeface="Arial" panose="020B0604020202020204" pitchFamily="34" charset="0"/>
                <a:sym typeface="Wingdings"/>
              </a:rPr>
              <a:t> Selon le but visé par l’attaquant, celui-ci peut décider de router ou non les paquets vers E.</a:t>
            </a:r>
          </a:p>
          <a:p>
            <a:pPr marL="0" indent="0">
              <a:buNone/>
            </a:pPr>
            <a:endParaRPr lang="fr-FR" sz="1400" dirty="0" smtClean="0">
              <a:latin typeface="Arial" panose="020B0604020202020204" pitchFamily="34" charset="0"/>
              <a:cs typeface="Arial" panose="020B0604020202020204" pitchFamily="34" charset="0"/>
              <a:sym typeface="Wingdings"/>
            </a:endParaRPr>
          </a:p>
          <a:p>
            <a:pPr marL="0" indent="0">
              <a:buNone/>
            </a:pPr>
            <a:endParaRPr lang="fr-FR" sz="1400" dirty="0" smtClean="0">
              <a:latin typeface="Arial" panose="020B0604020202020204" pitchFamily="34" charset="0"/>
              <a:cs typeface="Arial" panose="020B0604020202020204" pitchFamily="34" charset="0"/>
              <a:sym typeface="Wingdings"/>
            </a:endParaRPr>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28" y="4149080"/>
            <a:ext cx="4283019"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88899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F0A9205D7C01634F931FE0625AC5160A" ma:contentTypeVersion="2" ma:contentTypeDescription="Crée un document." ma:contentTypeScope="" ma:versionID="9c5ccfed760c08971fd3aebe511468cd">
  <xsd:schema xmlns:xsd="http://www.w3.org/2001/XMLSchema" xmlns:xs="http://www.w3.org/2001/XMLSchema" xmlns:p="http://schemas.microsoft.com/office/2006/metadata/properties" xmlns:ns2="9d2abc9d-a7da-4091-a356-d2e614c100e4" targetNamespace="http://schemas.microsoft.com/office/2006/metadata/properties" ma:root="true" ma:fieldsID="cd6b3a07b124fe0b96067796ae5f3972" ns2:_="">
    <xsd:import namespace="9d2abc9d-a7da-4091-a356-d2e614c100e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2abc9d-a7da-4091-a356-d2e614c100e4" elementFormDefault="qualified">
    <xsd:import namespace="http://schemas.microsoft.com/office/2006/documentManagement/types"/>
    <xsd:import namespace="http://schemas.microsoft.com/office/infopath/2007/PartnerControls"/>
    <xsd:element name="_dlc_DocId" ma:index="8" nillable="true" ma:displayName="Valeur d’ID de document" ma:description="Valeur de l’ID de document affecté à cet élément." ma:internalName="_dlc_DocId" ma:readOnly="true">
      <xsd:simpleType>
        <xsd:restriction base="dms:Text"/>
      </xsd:simpleType>
    </xsd:element>
    <xsd:element name="_dlc_DocIdUrl" ma:index="9"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9d2abc9d-a7da-4091-a356-d2e614c100e4">RESS-6-256436</_dlc_DocId>
    <_dlc_DocIdUrl xmlns="9d2abc9d-a7da-4091-a356-d2e614c100e4">
      <Url>https://bnr.afpa.fr/sites/BRP/_layouts/15/DocIdRedir.aspx?ID=RESS-6-256436</Url>
      <Description>RESS-6-256436</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1DED67-0B28-4477-BD2D-6124EF3507BB}"/>
</file>

<file path=customXml/itemProps2.xml><?xml version="1.0" encoding="utf-8"?>
<ds:datastoreItem xmlns:ds="http://schemas.openxmlformats.org/officeDocument/2006/customXml" ds:itemID="{01404524-F379-4579-AC02-AE8B64F3D6F2}"/>
</file>

<file path=customXml/itemProps3.xml><?xml version="1.0" encoding="utf-8"?>
<ds:datastoreItem xmlns:ds="http://schemas.openxmlformats.org/officeDocument/2006/customXml" ds:itemID="{14DC0255-8227-41A0-8E17-44F5CDC39DA9}"/>
</file>

<file path=customXml/itemProps4.xml><?xml version="1.0" encoding="utf-8"?>
<ds:datastoreItem xmlns:ds="http://schemas.openxmlformats.org/officeDocument/2006/customXml" ds:itemID="{F8B914BC-1AC8-4AC3-8AC4-F35AEB341220}"/>
</file>

<file path=docProps/app.xml><?xml version="1.0" encoding="utf-8"?>
<Properties xmlns="http://schemas.openxmlformats.org/officeDocument/2006/extended-properties" xmlns:vt="http://schemas.openxmlformats.org/officeDocument/2006/docPropsVTypes">
  <Template/>
  <TotalTime>0</TotalTime>
  <Words>3983</Words>
  <Application>Microsoft Office PowerPoint</Application>
  <PresentationFormat>Affichage à l'écran (4:3)</PresentationFormat>
  <Paragraphs>1059</Paragraphs>
  <Slides>78</Slides>
  <Notes>13</Notes>
  <HiddenSlides>0</HiddenSlides>
  <MMClips>0</MMClips>
  <ScaleCrop>false</ScaleCrop>
  <HeadingPairs>
    <vt:vector size="4" baseType="variant">
      <vt:variant>
        <vt:lpstr>Thème</vt:lpstr>
      </vt:variant>
      <vt:variant>
        <vt:i4>1</vt:i4>
      </vt:variant>
      <vt:variant>
        <vt:lpstr>Titres des diapositives</vt:lpstr>
      </vt:variant>
      <vt:variant>
        <vt:i4>78</vt:i4>
      </vt:variant>
    </vt:vector>
  </HeadingPairs>
  <TitlesOfParts>
    <vt:vector size="79" baseType="lpstr">
      <vt:lpstr>Thème Office</vt:lpstr>
      <vt:lpstr>Sensibilisation et initiation à la cybersécurité</vt:lpstr>
      <vt:lpstr>Contributeurs</vt:lpstr>
      <vt:lpstr>Plan du module</vt:lpstr>
      <vt:lpstr>1. La sécurité du protocole IP</vt:lpstr>
      <vt:lpstr>1. La sécurité du protocole IP</vt:lpstr>
      <vt:lpstr>1. La sécurité du protocole IP</vt:lpstr>
      <vt:lpstr>1. La sécurité du protocole IP</vt:lpstr>
      <vt:lpstr>1. La sécurité du protocole IP</vt:lpstr>
      <vt:lpstr>1. La sécurité du protocole IP</vt:lpstr>
      <vt:lpstr>1. La sécurité du protocole IP</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Merci de votre attention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2015-11-09T10:10:28Z</dcterms:created>
  <dcterms:modified xsi:type="dcterms:W3CDTF">2015-11-09T10:10:47Z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0x010100F0A9205D7C01634F931FE0625AC5160A</vt:lpwstr>
  </property>
  <property fmtid="{D5CDD505-2E9C-101B-9397-08002B2CF9AE}" pid="3" name="_dlc_DocIdItemGuid">
    <vt:lpwstr>2d25c8a5-72fd-4463-a136-7f90833feda1</vt:lpwstr>
  </property>
</Properties>
</file>