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5C04-58D5-47DF-BD99-6E4EBDC7ACF4}" type="datetimeFigureOut">
              <a:rPr lang="fr-FR" smtClean="0"/>
              <a:t>18/04/2016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983-A1B9-4A27-A099-566FE87A0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EEFC8E-C858-4FF4-9846-FA0513F6314A}" type="datetime1">
              <a:rPr lang="fr-FR" smtClean="0"/>
              <a:t>18/04/2016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0B6-FFC9-40C9-9B18-C2798258C96D}" type="datetime1">
              <a:rPr lang="fr-FR" smtClean="0"/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BBC-B1DC-444B-9898-CACC8AD00264}" type="datetime1">
              <a:rPr lang="fr-FR" smtClean="0"/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7C470B-6246-4EF6-8E3C-74EC9BF6074E}" type="datetime1">
              <a:rPr lang="fr-FR" smtClean="0"/>
              <a:t>18/04/2016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472BF8-CF08-472D-8B2E-9602E409C1EC}" type="datetime1">
              <a:rPr lang="fr-FR" smtClean="0"/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BCF-7F36-4596-BC3D-B68D245D8614}" type="datetime1">
              <a:rPr lang="fr-FR" smtClean="0"/>
              <a:t>18/04/2016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A873-C43F-45E2-B74B-D007898F0FCC}" type="datetime1">
              <a:rPr lang="fr-FR" smtClean="0"/>
              <a:t>18/04/2016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1C6E6-C28D-465D-B20A-7E1ECEECDBF7}" type="datetime1">
              <a:rPr lang="fr-FR" smtClean="0"/>
              <a:t>18/04/2016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BC1-3461-4362-9D28-514C9C00DE9B}" type="datetime1">
              <a:rPr lang="fr-FR" smtClean="0"/>
              <a:t>18/04/2016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9C5CE3-2A3F-423C-8920-8BDC12CE3C91}" type="datetime1">
              <a:rPr lang="fr-FR" smtClean="0"/>
              <a:t>18/04/2016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4FC5C-39A8-43FA-9D99-F5D343033858}" type="datetime1">
              <a:rPr lang="fr-FR" smtClean="0"/>
              <a:t>18/04/2016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1D4E45-D647-49D2-83F1-A7D5264FF5B4}" type="datetime1">
              <a:rPr lang="fr-FR" smtClean="0"/>
              <a:t>18/04/2016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Traduire UML en C#/Java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22682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Afin de préciser de qui hérite une classe, on spécifie le nom du père à coter de la classe fille.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552728" cy="35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/>
          <a:lstStyle/>
          <a:p>
            <a:r>
              <a:rPr lang="fr-FR" dirty="0" smtClean="0"/>
              <a:t>Une classe UML peut réaliser plusieurs interfaces ou classes. Mais en C#, l’héritage multiple est interdit alors que la réalisation de multiple interface est autorisée.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57218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dépendance est un concept très général en UML</a:t>
            </a:r>
            <a:r>
              <a:rPr lang="fr-FR" dirty="0" smtClean="0"/>
              <a:t>. Une </a:t>
            </a:r>
            <a:r>
              <a:rPr lang="fr-FR" dirty="0"/>
              <a:t>dépendance entre une classe A et une classe B existe par exemple si A possède </a:t>
            </a:r>
            <a:r>
              <a:rPr lang="fr-FR" dirty="0" smtClean="0"/>
              <a:t>une méthode </a:t>
            </a:r>
            <a:r>
              <a:rPr lang="fr-FR" dirty="0"/>
              <a:t>prenant comme paramètre une référence sur une instance de B, ou si A </a:t>
            </a:r>
            <a:r>
              <a:rPr lang="fr-FR" dirty="0" smtClean="0"/>
              <a:t>utilise une </a:t>
            </a:r>
            <a:r>
              <a:rPr lang="fr-FR" dirty="0"/>
              <a:t>opération de classe de B. Il n’existe pas de mot-clé correspondant en Java ou en C</a:t>
            </a:r>
            <a:r>
              <a:rPr lang="fr-FR" dirty="0" smtClean="0"/>
              <a:t>#.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0425"/>
            <a:ext cx="5591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</a:t>
            </a:r>
            <a:r>
              <a:rPr lang="fr-FR" dirty="0"/>
              <a:t>associations navigables se traduisent </a:t>
            </a:r>
            <a:r>
              <a:rPr lang="fr-FR" dirty="0" smtClean="0"/>
              <a:t>en code en prenant compte de </a:t>
            </a:r>
            <a:r>
              <a:rPr lang="fr-FR" dirty="0"/>
              <a:t>la multiplicité de l’extrémité concernée, mais </a:t>
            </a:r>
            <a:r>
              <a:rPr lang="fr-FR" dirty="0" smtClean="0"/>
              <a:t>également l’existence </a:t>
            </a:r>
            <a:r>
              <a:rPr lang="fr-FR" dirty="0"/>
              <a:t>d’une </a:t>
            </a:r>
            <a:r>
              <a:rPr lang="fr-FR" dirty="0" smtClean="0"/>
              <a:t>contrainte {ordered} ou </a:t>
            </a:r>
            <a:r>
              <a:rPr lang="fr-FR" dirty="0"/>
              <a:t>d’un qualiﬁcatif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</a:t>
            </a:r>
            <a:r>
              <a:rPr lang="fr-FR" dirty="0"/>
              <a:t>association navigable avec une multiplicité 1 se traduit par une variable </a:t>
            </a:r>
            <a:r>
              <a:rPr lang="fr-FR" dirty="0" smtClean="0"/>
              <a:t>d’instance , tout </a:t>
            </a:r>
            <a:r>
              <a:rPr lang="fr-FR" dirty="0"/>
              <a:t>comme un attribut, mais avec un type référence vers une instance de classe </a:t>
            </a:r>
            <a:r>
              <a:rPr lang="fr-FR" dirty="0" smtClean="0"/>
              <a:t>du modèle </a:t>
            </a:r>
            <a:r>
              <a:rPr lang="fr-FR" dirty="0"/>
              <a:t>au lieu d’un type simple</a:t>
            </a:r>
            <a:r>
              <a:rPr lang="fr-FR" dirty="0" smtClean="0"/>
              <a:t>.</a:t>
            </a:r>
          </a:p>
          <a:p>
            <a:r>
              <a:rPr lang="fr-FR" dirty="0"/>
              <a:t>Une multiplicité « * » va se traduire par un attribut de type collection de références </a:t>
            </a:r>
            <a:r>
              <a:rPr lang="fr-FR" dirty="0" smtClean="0"/>
              <a:t>d’objets au </a:t>
            </a:r>
            <a:r>
              <a:rPr lang="fr-FR" dirty="0"/>
              <a:t>lieu d’une simple référence sur un objet. La </a:t>
            </a:r>
            <a:r>
              <a:rPr lang="fr-FR" dirty="0" smtClean="0"/>
              <a:t>difficulté </a:t>
            </a:r>
            <a:r>
              <a:rPr lang="fr-FR" dirty="0"/>
              <a:t>consiste à choisir la bonne </a:t>
            </a:r>
            <a:r>
              <a:rPr lang="fr-FR" dirty="0" smtClean="0"/>
              <a:t>collection parmi toutes les collections </a:t>
            </a:r>
            <a:r>
              <a:rPr lang="fr-FR" dirty="0"/>
              <a:t>C#.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C</a:t>
            </a:r>
            <a:r>
              <a:rPr lang="fr-FR" dirty="0" smtClean="0"/>
              <a:t>#, on va utiliser:</a:t>
            </a:r>
          </a:p>
          <a:p>
            <a:pPr lvl="1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List&lt;T&gt; </a:t>
            </a:r>
            <a:r>
              <a:rPr lang="fr-FR" dirty="0" smtClean="0"/>
              <a:t>en général</a:t>
            </a:r>
          </a:p>
          <a:p>
            <a:pPr lvl="1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SortedSet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&lt;T&gt;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  </a:t>
            </a:r>
            <a:r>
              <a:rPr lang="fr-FR" dirty="0" smtClean="0"/>
              <a:t>si </a:t>
            </a:r>
            <a:r>
              <a:rPr lang="fr-FR" dirty="0"/>
              <a:t>vous devez </a:t>
            </a:r>
            <a:r>
              <a:rPr lang="fr-FR" dirty="0" smtClean="0"/>
              <a:t>respecter un </a:t>
            </a:r>
            <a:r>
              <a:rPr lang="fr-FR" dirty="0"/>
              <a:t>ordre et récupérer les objets à partir d’un indice </a:t>
            </a:r>
            <a:r>
              <a:rPr lang="fr-FR" dirty="0" smtClean="0"/>
              <a:t>entier</a:t>
            </a:r>
          </a:p>
          <a:p>
            <a:pPr lvl="1"/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Tkey,TValue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fr-FR" dirty="0" smtClean="0"/>
              <a:t>si </a:t>
            </a:r>
            <a:r>
              <a:rPr lang="fr-FR" dirty="0"/>
              <a:t>vous souhaitez récupérer les objets à partir d’une clé arbitraire.</a:t>
            </a:r>
          </a:p>
          <a:p>
            <a:r>
              <a:rPr lang="fr-FR" dirty="0" smtClean="0"/>
              <a:t>Mais on peut également utiliser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fr-FR" dirty="0" smtClean="0"/>
              <a:t> et toutes les autres collections.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19"/>
            <a:ext cx="6840760" cy="5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Elle se </a:t>
            </a:r>
            <a:r>
              <a:rPr lang="fr-FR" dirty="0"/>
              <a:t>traduit simplement par une paire de références, </a:t>
            </a:r>
            <a:r>
              <a:rPr lang="fr-FR" dirty="0" smtClean="0"/>
              <a:t>une dans </a:t>
            </a:r>
            <a:r>
              <a:rPr lang="fr-FR" dirty="0"/>
              <a:t>chaque classe impliquée dans l’association. Les noms des rôles aux </a:t>
            </a:r>
            <a:r>
              <a:rPr lang="fr-FR" dirty="0" smtClean="0"/>
              <a:t>extrémités d’une </a:t>
            </a:r>
            <a:r>
              <a:rPr lang="fr-FR" dirty="0"/>
              <a:t>association servent à nommer les variables de type référence.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696744" cy="31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</a:t>
            </a:r>
            <a:r>
              <a:rPr lang="fr-FR" dirty="0" smtClean="0"/>
              <a:t>réflexive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 smtClean="0"/>
              <a:t>Elle se </a:t>
            </a:r>
            <a:r>
              <a:rPr lang="fr-FR" dirty="0"/>
              <a:t>traduit simplement par une référence sur un objet de </a:t>
            </a:r>
            <a:r>
              <a:rPr lang="fr-FR" dirty="0" smtClean="0"/>
              <a:t>la même </a:t>
            </a:r>
            <a:r>
              <a:rPr lang="fr-FR" dirty="0"/>
              <a:t>classe.</a:t>
            </a:r>
          </a:p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181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L’agrégation est un cas particulier d’association non symétrique exprimant une </a:t>
            </a:r>
            <a:r>
              <a:rPr lang="fr-FR" dirty="0" smtClean="0"/>
              <a:t>relation de </a:t>
            </a:r>
            <a:r>
              <a:rPr lang="fr-FR" dirty="0"/>
              <a:t>contenance. </a:t>
            </a:r>
            <a:r>
              <a:rPr lang="fr-FR" dirty="0" smtClean="0"/>
              <a:t>L’association peut être nommée « </a:t>
            </a:r>
            <a:r>
              <a:rPr lang="fr-FR" dirty="0"/>
              <a:t>contient », « est composé </a:t>
            </a:r>
            <a:r>
              <a:rPr lang="fr-FR" dirty="0" smtClean="0"/>
              <a:t>de». </a:t>
            </a:r>
          </a:p>
          <a:p>
            <a:r>
              <a:rPr lang="fr-FR" dirty="0" smtClean="0"/>
              <a:t>Le codage des </a:t>
            </a:r>
            <a:r>
              <a:rPr lang="fr-FR" dirty="0"/>
              <a:t>agrégations n’est </a:t>
            </a:r>
            <a:r>
              <a:rPr lang="fr-FR" dirty="0" smtClean="0"/>
              <a:t>pas fondamentalement </a:t>
            </a:r>
            <a:r>
              <a:rPr lang="fr-FR" dirty="0"/>
              <a:t>différente de celle des associations </a:t>
            </a:r>
            <a:r>
              <a:rPr lang="fr-FR" dirty="0" smtClean="0"/>
              <a:t>simples. </a:t>
            </a:r>
            <a:r>
              <a:rPr lang="fr-FR" dirty="0"/>
              <a:t>La seule contrainte est qu’une </a:t>
            </a:r>
            <a:r>
              <a:rPr lang="fr-FR" dirty="0" smtClean="0"/>
              <a:t>association </a:t>
            </a:r>
            <a:r>
              <a:rPr lang="fr-FR" dirty="0"/>
              <a:t>ne peut contenir de marque d’agrégation qu’à l’une de ses extrémités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Une </a:t>
            </a:r>
            <a:r>
              <a:rPr lang="fr-FR" dirty="0"/>
              <a:t>composition est une agrégation plus forte impliquant que :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partie ne peut appartenir qu’à un seul composite (agrégation non partagée) ;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destruction du composite entraîne la destruction de toutes ses parties (le </a:t>
            </a:r>
            <a:r>
              <a:rPr lang="fr-FR" dirty="0" smtClean="0"/>
              <a:t>composite </a:t>
            </a:r>
            <a:r>
              <a:rPr lang="fr-FR" dirty="0"/>
              <a:t>est responsable du cycle de vie des parties).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fr-FR" dirty="0" smtClean="0"/>
              <a:t>Chaque classe UML devient un fichier .</a:t>
            </a:r>
            <a:r>
              <a:rPr lang="fr-FR" dirty="0" err="1" smtClean="0"/>
              <a:t>cs</a:t>
            </a:r>
            <a:r>
              <a:rPr lang="fr-FR" dirty="0" smtClean="0"/>
              <a:t> (C#), mais le stockage peut être différent si le concepteur le souhaite.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00800" cy="24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 smtClean="0"/>
              <a:t>Les classes imbriquées peuvent permettre de traduire la composition</a:t>
            </a:r>
            <a:r>
              <a:rPr lang="fr-FR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98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d’association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s’agit d’une association promue au rang de classe. Elle possède tout à la fois </a:t>
            </a:r>
            <a:r>
              <a:rPr lang="fr-FR" dirty="0" smtClean="0"/>
              <a:t>les caractéristiques </a:t>
            </a:r>
            <a:r>
              <a:rPr lang="fr-FR" dirty="0"/>
              <a:t>d’une association et d’une classe et peut donc porter des </a:t>
            </a:r>
            <a:r>
              <a:rPr lang="fr-FR" dirty="0" smtClean="0"/>
              <a:t>attributs.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24736" cy="35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abstraite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fr-FR" dirty="0" smtClean="0"/>
              <a:t>Une classe abstraite est simplement une classe qui ne s’instancie pas directement mais qui représente une pure abstraction afin de factoriser des propriétés. Elle se note </a:t>
            </a:r>
            <a:r>
              <a:rPr lang="fr-FR" i="1" dirty="0" smtClean="0"/>
              <a:t>italique.</a:t>
            </a:r>
            <a:endParaRPr lang="fr-F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252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FR" dirty="0" smtClean="0"/>
              <a:t>L’interface peut être représenté en UML différemment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056784" cy="258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 smtClean="0"/>
              <a:t>Le package représente un regroupement de classe.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32848" cy="25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416013"/>
            <a:ext cx="8229600" cy="1396751"/>
          </a:xfrm>
        </p:spPr>
        <p:txBody>
          <a:bodyPr>
            <a:normAutofit/>
          </a:bodyPr>
          <a:lstStyle/>
          <a:p>
            <a:r>
              <a:rPr lang="fr-FR" dirty="0" smtClean="0"/>
              <a:t>Les  attributs deviennent des variables en C#. Leur type sont soient des types primitifs (int ,string), soit des classes (DateTime , String).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38" y="270892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078239"/>
            <a:ext cx="3602360" cy="351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Il faut ne pas oublier d’ajouter le package nécessaire afin que la définition du type ou de la Classe soit connue. La class ArrayList nécessite d’ajouter le package System.Collections.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opérations deviennent des méthodes en Java et C#.</a:t>
            </a:r>
          </a:p>
          <a:p>
            <a:r>
              <a:rPr lang="fr-FR" dirty="0" smtClean="0"/>
              <a:t>Leur visibilité est définit avec la même convention que les attributs.</a:t>
            </a:r>
          </a:p>
          <a:p>
            <a:r>
              <a:rPr lang="fr-FR" dirty="0" smtClean="0"/>
              <a:t>Les opérations de classes deviennent des méthodes statiques. Les opérations abstraites (en italique) se traduisent par le mot clé abstract. 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12976"/>
            <a:ext cx="568863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44616" cy="492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attribut est accessible par l’intermédiaire d’une opération particulière, les accesseurs et modifieurs.</a:t>
            </a:r>
          </a:p>
          <a:p>
            <a:r>
              <a:rPr lang="fr-FR" dirty="0" smtClean="0"/>
              <a:t>On appelle ces accesseurs et modifieurs, Propriété en C#. La propriété a le même nom que l’attribut avec une majuscule.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E4687-DE80-4133-8B93-C65D6F370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AAFF9B-D051-433D-96BC-F980BE269D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4AA9C6-54BF-4617-91BB-CF4D1541547C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692</Words>
  <Application>Microsoft Office PowerPoint</Application>
  <PresentationFormat>Affichage à l'écran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Oriel</vt:lpstr>
      <vt:lpstr>Traduire UML en C#/Java</vt:lpstr>
      <vt:lpstr>Class</vt:lpstr>
      <vt:lpstr>Class abstraite</vt:lpstr>
      <vt:lpstr>Interface</vt:lpstr>
      <vt:lpstr>Package</vt:lpstr>
      <vt:lpstr>Attribut</vt:lpstr>
      <vt:lpstr>OPERATIONS</vt:lpstr>
      <vt:lpstr>OPERATIONS</vt:lpstr>
      <vt:lpstr>OPERATIONS</vt:lpstr>
      <vt:lpstr>Héritage</vt:lpstr>
      <vt:lpstr>Réalisation</vt:lpstr>
      <vt:lpstr>Réalisation</vt:lpstr>
      <vt:lpstr>Dépendance</vt:lpstr>
      <vt:lpstr>Association</vt:lpstr>
      <vt:lpstr>Association</vt:lpstr>
      <vt:lpstr>Association</vt:lpstr>
      <vt:lpstr>association bidirectionnelle</vt:lpstr>
      <vt:lpstr>association réflexive</vt:lpstr>
      <vt:lpstr>AGRÉGATION ET COMPOSITION</vt:lpstr>
      <vt:lpstr>AGRÉGATION ET COMPOSITION</vt:lpstr>
      <vt:lpstr>Classe d’association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UML en C#</dc:title>
  <dc:creator>crm</dc:creator>
  <cp:lastModifiedBy>ca</cp:lastModifiedBy>
  <cp:revision>19</cp:revision>
  <dcterms:created xsi:type="dcterms:W3CDTF">2012-12-20T09:44:56Z</dcterms:created>
  <dcterms:modified xsi:type="dcterms:W3CDTF">2016-04-18T10:21:37Z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