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57" r:id="rId6"/>
    <p:sldId id="271" r:id="rId7"/>
    <p:sldId id="259" r:id="rId8"/>
    <p:sldId id="260" r:id="rId9"/>
    <p:sldId id="261" r:id="rId10"/>
    <p:sldId id="262" r:id="rId11"/>
    <p:sldId id="263" r:id="rId12"/>
    <p:sldId id="264" r:id="rId13"/>
    <p:sldId id="265" r:id="rId14"/>
    <p:sldId id="267" r:id="rId15"/>
    <p:sldId id="268" r:id="rId16"/>
    <p:sldId id="270" r:id="rId17"/>
    <p:sldId id="269" r:id="rId18"/>
    <p:sldId id="266"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3DB87B-9E01-4DDC-9334-366F96668CD2}" type="datetimeFigureOut">
              <a:rPr lang="fr-FR" smtClean="0"/>
              <a:t>18/04/2016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57DBA6-FDC2-4EA7-B55B-6C3C433C8895}" type="slidenum">
              <a:rPr lang="fr-FR" smtClean="0"/>
              <a:t>‹N°›</a:t>
            </a:fld>
            <a:endParaRPr lang="fr-FR"/>
          </a:p>
        </p:txBody>
      </p:sp>
    </p:spTree>
    <p:extLst>
      <p:ext uri="{BB962C8B-B14F-4D97-AF65-F5344CB8AC3E}">
        <p14:creationId xmlns:p14="http://schemas.microsoft.com/office/powerpoint/2010/main" val="282165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07E85389-1696-42AE-828D-01DCF4E45318}" type="datetime1">
              <a:rPr lang="fr-FR" smtClean="0"/>
              <a:t>18/04/2016</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084F616-AD12-490A-B363-AB02892646BC}" type="datetime1">
              <a:rPr lang="fr-FR" smtClean="0"/>
              <a:t>18/04/2016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83985EE-F272-42F0-832F-8A186AF1F985}" type="datetime1">
              <a:rPr lang="fr-FR" smtClean="0"/>
              <a:t>18/04/2016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1C010D3D-A209-4963-BCD4-E2DFA4EB0C72}" type="datetime1">
              <a:rPr lang="fr-FR" smtClean="0"/>
              <a:t>18/04/2016</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1B32DF39-3ED7-4B9E-9F68-D84EE31688C7}" type="datetime1">
              <a:rPr lang="fr-FR" smtClean="0"/>
              <a:t>18/04/2016</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D401E346-2D95-4233-9BEF-64F14E321791}" type="datetime1">
              <a:rPr lang="fr-FR" smtClean="0"/>
              <a:t>18/04/2016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1D32EF62-2C54-4695-99AE-0A1AF41EB30E}" type="datetime1">
              <a:rPr lang="fr-FR" smtClean="0"/>
              <a:t>18/04/2016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34824230-D7FE-4BF0-A6D5-B75E2E53472F}" type="datetime1">
              <a:rPr lang="fr-FR" smtClean="0"/>
              <a:t>18/04/2016</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E08B367-FF8C-4142-9A34-E321BD2C3EDE}" type="datetime1">
              <a:rPr lang="fr-FR" smtClean="0"/>
              <a:t>18/04/2016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994EF399-50E7-4541-9D7F-23C2BC5AB6B4}" type="datetime1">
              <a:rPr lang="fr-FR" smtClean="0"/>
              <a:t>18/04/2016</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A149F2D8-9619-4882-AF46-0E396C599F4C}" type="datetime1">
              <a:rPr lang="fr-FR" smtClean="0"/>
              <a:t>18/04/2016</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E3EEDC7-2A17-465D-8179-08EC73D35F51}" type="datetime1">
              <a:rPr lang="fr-FR" smtClean="0"/>
              <a:t>18/04/2016</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fr.wikibooks.org/wiki/Programmation_C_sharp/Threads_et_synchronis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fr.wikibooks.org/wiki/Programmation_C_sharp/Delegates_et_event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fr.wikibooks.org/wiki/Programmation_C_sharp/Les_excep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Winform et Thread</a:t>
            </a:r>
            <a:endParaRPr lang="fr-FR" dirty="0"/>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208" y="188640"/>
            <a:ext cx="2527176" cy="1684784"/>
          </a:xfrm>
          <a:prstGeom prst="rect">
            <a:avLst/>
          </a:prstGeom>
        </p:spPr>
      </p:pic>
      <p:sp>
        <p:nvSpPr>
          <p:cNvPr id="5" name="Espace réservé du numéro de diapositive 4"/>
          <p:cNvSpPr>
            <a:spLocks noGrp="1"/>
          </p:cNvSpPr>
          <p:nvPr>
            <p:ph type="sldNum" sz="quarter" idx="12"/>
          </p:nvPr>
        </p:nvSpPr>
        <p:spPr/>
        <p:txBody>
          <a:bodyPr/>
          <a:lstStyle/>
          <a:p>
            <a:fld id="{CF4668DC-857F-487D-BFFA-8C0CA5037977}" type="slidenum">
              <a:rPr lang="fr-BE" smtClean="0"/>
              <a:pPr/>
              <a:t>1</a:t>
            </a:fld>
            <a:endParaRPr lang="fr-B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Suspendre et Arrêter un thread</a:t>
            </a:r>
            <a:endParaRPr lang="fr-FR" dirty="0"/>
          </a:p>
        </p:txBody>
      </p:sp>
      <p:sp>
        <p:nvSpPr>
          <p:cNvPr id="3" name="Espace réservé du contenu 2"/>
          <p:cNvSpPr>
            <a:spLocks noGrp="1"/>
          </p:cNvSpPr>
          <p:nvPr>
            <p:ph sz="quarter" idx="1"/>
          </p:nvPr>
        </p:nvSpPr>
        <p:spPr/>
        <p:txBody>
          <a:bodyPr/>
          <a:lstStyle/>
          <a:p>
            <a:pPr marL="274320" lvl="1">
              <a:spcBef>
                <a:spcPts val="600"/>
              </a:spcBef>
              <a:buSzPct val="70000"/>
              <a:buFont typeface="Wingdings"/>
              <a:buChar char=""/>
            </a:pPr>
            <a:r>
              <a:rPr lang="fr-FR" dirty="0" smtClean="0"/>
              <a:t>Une solution alternative est de tester une condition de terminaison du thread. Ceci permet de spécifier où le thread peut se terminer, et libérer les ressources correctement.</a:t>
            </a:r>
          </a:p>
          <a:p>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3059832" y="3717032"/>
            <a:ext cx="2533650" cy="146685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Accès à une ressource partagée</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Lorsque deux threads doivent accéder à la même ressource, il peut arriver qu’elle le fasse exactement au même moment, et une exception sera générée.</a:t>
            </a:r>
            <a:r>
              <a:rPr lang="fr-FR" dirty="0"/>
              <a:t> </a:t>
            </a:r>
            <a:r>
              <a:rPr lang="fr-FR" dirty="0" smtClean="0"/>
              <a:t>Cette exception sera aléatoire car il est rare que l’on accède à la même ressource au même moment.</a:t>
            </a:r>
          </a:p>
          <a:p>
            <a:r>
              <a:rPr lang="fr-FR" dirty="0" smtClean="0"/>
              <a:t>Afin d’éviter cette accès simultané, on bloque l’accès à la ressource pendant que l’on l’utilise avec un verrou par un lock</a:t>
            </a:r>
          </a:p>
          <a:p>
            <a:r>
              <a:rPr lang="fr-FR" dirty="0" smtClean="0"/>
              <a:t>Le mot clé </a:t>
            </a:r>
            <a:r>
              <a:rPr lang="fr-FR" b="1" dirty="0" smtClean="0"/>
              <a:t>lock</a:t>
            </a:r>
            <a:r>
              <a:rPr lang="fr-FR" dirty="0" smtClean="0"/>
              <a:t> marque un bloc d'instructions comme section critique en assurant le verrouillage par exclusion mutuelle d'un objet particulier, en exécutant une instruction, puis en annulant le verrouillage.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07504" y="89248"/>
            <a:ext cx="5833596" cy="6768752"/>
          </a:xfrm>
          <a:prstGeom prst="rect">
            <a:avLst/>
          </a:prstGeom>
          <a:noFill/>
          <a:ln w="9525">
            <a:noFill/>
            <a:miter lim="800000"/>
            <a:headEnd/>
            <a:tailEnd/>
          </a:ln>
        </p:spPr>
      </p:pic>
      <p:sp>
        <p:nvSpPr>
          <p:cNvPr id="5" name="ZoneTexte 4"/>
          <p:cNvSpPr txBox="1"/>
          <p:nvPr/>
        </p:nvSpPr>
        <p:spPr>
          <a:xfrm>
            <a:off x="6084168" y="116632"/>
            <a:ext cx="2520280" cy="6155531"/>
          </a:xfrm>
          <a:prstGeom prst="rect">
            <a:avLst/>
          </a:prstGeom>
          <a:noFill/>
        </p:spPr>
        <p:txBody>
          <a:bodyPr wrap="square" rtlCol="0">
            <a:spAutoFit/>
          </a:bodyPr>
          <a:lstStyle/>
          <a:p>
            <a:r>
              <a:rPr lang="fr-FR" sz="1600" dirty="0" smtClean="0"/>
              <a:t>Le sleep dans la méthode Th1 permet de laisser le temps au thread principal de rentrer dans le lock. Lorsque le lock de la méthode Th1 est effectué, il s'aperçoit que la ressource </a:t>
            </a:r>
            <a:r>
              <a:rPr lang="fr-FR" sz="1600" i="1" dirty="0" smtClean="0"/>
              <a:t>res</a:t>
            </a:r>
            <a:r>
              <a:rPr lang="fr-FR" sz="1600" dirty="0" smtClean="0"/>
              <a:t> est déjà bloquée.</a:t>
            </a:r>
          </a:p>
          <a:p>
            <a:r>
              <a:rPr lang="fr-FR" sz="1600" dirty="0" smtClean="0"/>
              <a:t>Il met donc le lock sur la liste d'attente jusqu'à ce que le lock actuel ne soit plus. Même réaction lorsque le deuxième lock de LaunchTest est appelé, il est mis en attente jusqu'à ce que le lock de Th1 soit terminé.</a:t>
            </a:r>
          </a:p>
          <a:p>
            <a:r>
              <a:rPr lang="fr-FR" sz="1600" dirty="0" smtClean="0"/>
              <a:t>Ainsi une même ressource ne peut être utilisée </a:t>
            </a:r>
            <a:r>
              <a:rPr lang="fr-FR" sz="1600" b="1" dirty="0" smtClean="0"/>
              <a:t>en même temps</a:t>
            </a:r>
            <a:r>
              <a:rPr lang="fr-FR" sz="1600" dirty="0" smtClean="0"/>
              <a:t> dans différents threads. </a:t>
            </a:r>
            <a:endParaRPr lang="fr-FR" sz="1600" dirty="0"/>
          </a:p>
        </p:txBody>
      </p:sp>
      <p:sp>
        <p:nvSpPr>
          <p:cNvPr id="2" name="Espace réservé du numéro de diapositive 1"/>
          <p:cNvSpPr>
            <a:spLocks noGrp="1"/>
          </p:cNvSpPr>
          <p:nvPr>
            <p:ph type="sldNum" sz="quarter" idx="15"/>
          </p:nvPr>
        </p:nvSpPr>
        <p:spPr/>
        <p:txBody>
          <a:bodyPr/>
          <a:lstStyle/>
          <a:p>
            <a:fld id="{CF4668DC-857F-487D-BFFA-8C0CA5037977}" type="slidenum">
              <a:rPr lang="fr-BE" smtClean="0"/>
              <a:pPr/>
              <a:t>12</a:t>
            </a:fld>
            <a:endParaRPr lang="fr-B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Mettre à jour l'IHM pendant un traitement</a:t>
            </a:r>
            <a:r>
              <a:rPr lang="fr-FR" b="1" dirty="0" smtClean="0"/>
              <a:t/>
            </a:r>
            <a:br>
              <a:rPr lang="fr-FR" b="1" dirty="0" smtClean="0"/>
            </a:b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Pour la mise à jour d'une interface graphique à partir d’un thread autre que celui de l’IHM, il faut:</a:t>
            </a:r>
          </a:p>
          <a:p>
            <a:pPr lvl="1"/>
            <a:r>
              <a:rPr lang="fr-FR" dirty="0" smtClean="0"/>
              <a:t>passer par les délégués</a:t>
            </a:r>
          </a:p>
          <a:p>
            <a:pPr lvl="1"/>
            <a:r>
              <a:rPr lang="fr-FR" dirty="0" smtClean="0"/>
              <a:t>utiliser soit la méthode </a:t>
            </a:r>
            <a:r>
              <a:rPr lang="fr-FR" dirty="0" err="1" smtClean="0"/>
              <a:t>Invoke</a:t>
            </a:r>
            <a:r>
              <a:rPr lang="fr-FR" dirty="0" smtClean="0"/>
              <a:t> soit </a:t>
            </a:r>
            <a:r>
              <a:rPr lang="fr-FR" dirty="0" err="1" smtClean="0"/>
              <a:t>BeginInvoke</a:t>
            </a:r>
            <a:r>
              <a:rPr lang="fr-FR" dirty="0" smtClean="0"/>
              <a:t>.</a:t>
            </a:r>
          </a:p>
          <a:p>
            <a:r>
              <a:rPr lang="fr-FR" dirty="0" smtClean="0"/>
              <a:t>En </a:t>
            </a:r>
            <a:r>
              <a:rPr lang="fr-FR" b="1" dirty="0" smtClean="0"/>
              <a:t>Synchrone</a:t>
            </a:r>
            <a:r>
              <a:rPr lang="fr-FR" dirty="0" smtClean="0"/>
              <a:t>: la méthode </a:t>
            </a:r>
            <a:r>
              <a:rPr lang="fr-FR" dirty="0" err="1" smtClean="0"/>
              <a:t>Invoke</a:t>
            </a:r>
            <a:r>
              <a:rPr lang="fr-FR" dirty="0" smtClean="0"/>
              <a:t> est "bloquée", c'est à dire rend la main qu'après le retour de la méthode appelée par le délégué. Attention cette ne peut être qu'à partir du moment que le contrôle appelant n'a pas été créé dans le thread dans lequel le </a:t>
            </a:r>
            <a:r>
              <a:rPr lang="fr-FR" dirty="0" err="1" smtClean="0"/>
              <a:t>Invoke</a:t>
            </a:r>
            <a:r>
              <a:rPr lang="fr-FR" dirty="0" smtClean="0"/>
              <a:t> est fait : ce cas peut se produire lors de la création dynamique de contrôles.</a:t>
            </a:r>
          </a:p>
          <a:p>
            <a:r>
              <a:rPr lang="fr-FR" dirty="0" smtClean="0"/>
              <a:t>En </a:t>
            </a:r>
            <a:r>
              <a:rPr lang="fr-FR" b="1" dirty="0" smtClean="0"/>
              <a:t>Asynchrone</a:t>
            </a:r>
            <a:r>
              <a:rPr lang="fr-FR" dirty="0" smtClean="0"/>
              <a:t>: la méthode </a:t>
            </a:r>
            <a:r>
              <a:rPr lang="fr-FR" dirty="0" err="1" smtClean="0"/>
              <a:t>BeginInvoke</a:t>
            </a:r>
            <a:r>
              <a:rPr lang="fr-FR" dirty="0" smtClean="0"/>
              <a:t> n'est pas "bloquée". Par contre une seconde méthode permet d'attendre la fin de l'exécution de la méthode lancée : </a:t>
            </a:r>
            <a:r>
              <a:rPr lang="fr-FR" dirty="0" err="1" smtClean="0"/>
              <a:t>EndInvoke</a:t>
            </a:r>
            <a:r>
              <a:rPr lang="fr-FR" dirty="0" smtClean="0"/>
              <a:t>. De plus </a:t>
            </a:r>
            <a:r>
              <a:rPr lang="fr-FR" dirty="0" err="1" smtClean="0"/>
              <a:t>BeginInvoke</a:t>
            </a:r>
            <a:r>
              <a:rPr lang="fr-FR" dirty="0" smtClean="0"/>
              <a:t> peut être appelée de n'importe quel thread.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13</a:t>
            </a:fld>
            <a:endParaRPr lang="fr-B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Synchroniser deux threads avec un évènement</a:t>
            </a:r>
            <a:endParaRPr lang="fr-FR" dirty="0"/>
          </a:p>
        </p:txBody>
      </p:sp>
      <p:sp>
        <p:nvSpPr>
          <p:cNvPr id="3" name="Espace réservé du contenu 2"/>
          <p:cNvSpPr>
            <a:spLocks noGrp="1"/>
          </p:cNvSpPr>
          <p:nvPr>
            <p:ph sz="quarter" idx="1"/>
          </p:nvPr>
        </p:nvSpPr>
        <p:spPr/>
        <p:txBody>
          <a:bodyPr/>
          <a:lstStyle/>
          <a:p>
            <a:r>
              <a:rPr lang="fr-FR" dirty="0" smtClean="0"/>
              <a:t>Afin que deux threads travaillent de façon synchronisé, on peut utiliser les événements pour synchroniser leurs actions.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14</a:t>
            </a:fld>
            <a:endParaRPr lang="fr-B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reference</a:t>
            </a:r>
            <a:endParaRPr lang="fr-FR" dirty="0"/>
          </a:p>
        </p:txBody>
      </p:sp>
      <p:sp>
        <p:nvSpPr>
          <p:cNvPr id="3" name="Espace réservé du contenu 2"/>
          <p:cNvSpPr>
            <a:spLocks noGrp="1"/>
          </p:cNvSpPr>
          <p:nvPr>
            <p:ph sz="quarter" idx="1"/>
          </p:nvPr>
        </p:nvSpPr>
        <p:spPr/>
        <p:txBody>
          <a:bodyPr/>
          <a:lstStyle/>
          <a:p>
            <a:r>
              <a:rPr lang="fr-FR" dirty="0" smtClean="0">
                <a:hlinkClick r:id="rId2"/>
              </a:rPr>
              <a:t>http://fr.wikibooks.org/wiki/Programmation_C_sharp/Threads_et_synchronisation</a:t>
            </a:r>
            <a:endParaRPr lang="fr-FR" dirty="0" smtClean="0"/>
          </a:p>
          <a:p>
            <a:r>
              <a:rPr lang="fr-FR" dirty="0" smtClean="0"/>
              <a:t>http://drq.developpez.com/dotnet/articles/threads/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15</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thread</a:t>
            </a:r>
            <a:endParaRPr lang="fr-FR" dirty="0"/>
          </a:p>
        </p:txBody>
      </p:sp>
      <p:sp>
        <p:nvSpPr>
          <p:cNvPr id="3" name="Espace réservé du contenu 2"/>
          <p:cNvSpPr>
            <a:spLocks noGrp="1"/>
          </p:cNvSpPr>
          <p:nvPr>
            <p:ph sz="quarter" idx="1"/>
          </p:nvPr>
        </p:nvSpPr>
        <p:spPr/>
        <p:txBody>
          <a:bodyPr>
            <a:normAutofit fontScale="85000" lnSpcReduction="20000"/>
          </a:bodyPr>
          <a:lstStyle/>
          <a:p>
            <a:r>
              <a:rPr lang="fr-FR" dirty="0" smtClean="0"/>
              <a:t>Un thread est créé pour effectuer une tâche en parallèle d'une autre. </a:t>
            </a:r>
          </a:p>
          <a:p>
            <a:r>
              <a:rPr lang="fr-FR" dirty="0" smtClean="0"/>
              <a:t>Si l'application possède une interface graphique et doit effectuer une tâche qui prend du temps (calcul, téléchargement, ...) et si un seul thread est utilisé, l'interface graphique sera inutilisable. Il vaut mieux effectuer la tâche longue dans un nouveau thread afin que l'utilisateur puisse continuer à utiliser l'interface graphique (pour annuler cette tâche par exemple).</a:t>
            </a:r>
          </a:p>
          <a:p>
            <a:r>
              <a:rPr lang="fr-FR" dirty="0" smtClean="0"/>
              <a:t>Les threads sont également nécessaires pour gérer plusieurs tâches indépendantes les unes des autres, comme par exemple pour un serveur, la gestion de connexions simultanées avec plusieurs clients. Dans ce cas, chaque thread effectue les mêmes tâches. Ils sont en général gérés par un ensemble de threads (</a:t>
            </a:r>
            <a:r>
              <a:rPr lang="fr-FR" i="1" dirty="0" smtClean="0"/>
              <a:t>Thread pool</a:t>
            </a:r>
            <a:r>
              <a:rPr lang="fr-FR" dirty="0" smtClean="0"/>
              <a:t> en anglais).</a:t>
            </a:r>
          </a:p>
          <a:p>
            <a:r>
              <a:rPr lang="fr-FR" dirty="0" smtClean="0"/>
              <a:t>A la différence des processus, les threads partage le même espace mémoire protégé, les mêmes ressources et le même espace mémoire.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process peut contenir plusieurs taches</a:t>
            </a:r>
            <a:endParaRPr lang="fr-FR" dirty="0"/>
          </a:p>
        </p:txBody>
      </p:sp>
      <p:sp>
        <p:nvSpPr>
          <p:cNvPr id="4" name="Ellipse 3"/>
          <p:cNvSpPr/>
          <p:nvPr/>
        </p:nvSpPr>
        <p:spPr>
          <a:xfrm>
            <a:off x="2051720" y="2564904"/>
            <a:ext cx="158417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p:cNvSpPr/>
          <p:nvPr/>
        </p:nvSpPr>
        <p:spPr>
          <a:xfrm>
            <a:off x="4860032" y="2564904"/>
            <a:ext cx="1584176"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2195736" y="4149080"/>
            <a:ext cx="1361270" cy="369332"/>
          </a:xfrm>
          <a:prstGeom prst="rect">
            <a:avLst/>
          </a:prstGeom>
          <a:noFill/>
        </p:spPr>
        <p:txBody>
          <a:bodyPr wrap="none" rtlCol="0">
            <a:spAutoFit/>
          </a:bodyPr>
          <a:lstStyle/>
          <a:p>
            <a:r>
              <a:rPr lang="fr-FR" dirty="0" smtClean="0"/>
              <a:t>Un process</a:t>
            </a:r>
            <a:endParaRPr lang="fr-FR" dirty="0"/>
          </a:p>
        </p:txBody>
      </p:sp>
      <p:sp>
        <p:nvSpPr>
          <p:cNvPr id="7" name="ZoneTexte 6"/>
          <p:cNvSpPr txBox="1"/>
          <p:nvPr/>
        </p:nvSpPr>
        <p:spPr>
          <a:xfrm>
            <a:off x="5076056" y="4077072"/>
            <a:ext cx="1361270" cy="369332"/>
          </a:xfrm>
          <a:prstGeom prst="rect">
            <a:avLst/>
          </a:prstGeom>
          <a:noFill/>
        </p:spPr>
        <p:txBody>
          <a:bodyPr wrap="none" rtlCol="0">
            <a:spAutoFit/>
          </a:bodyPr>
          <a:lstStyle/>
          <a:p>
            <a:r>
              <a:rPr lang="fr-FR" dirty="0" smtClean="0"/>
              <a:t>Un process</a:t>
            </a:r>
            <a:endParaRPr lang="fr-FR" dirty="0"/>
          </a:p>
        </p:txBody>
      </p:sp>
      <p:sp>
        <p:nvSpPr>
          <p:cNvPr id="9" name="Rectangle 8"/>
          <p:cNvSpPr/>
          <p:nvPr/>
        </p:nvSpPr>
        <p:spPr>
          <a:xfrm>
            <a:off x="2771800" y="2852936"/>
            <a:ext cx="72008"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0" name="Rectangle 9"/>
          <p:cNvSpPr/>
          <p:nvPr/>
        </p:nvSpPr>
        <p:spPr>
          <a:xfrm>
            <a:off x="5580112" y="2852936"/>
            <a:ext cx="72008"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1" name="Rectangle 10"/>
          <p:cNvSpPr/>
          <p:nvPr/>
        </p:nvSpPr>
        <p:spPr>
          <a:xfrm>
            <a:off x="5868144" y="2852936"/>
            <a:ext cx="72008"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2" name="Rectangle 11"/>
          <p:cNvSpPr/>
          <p:nvPr/>
        </p:nvSpPr>
        <p:spPr>
          <a:xfrm>
            <a:off x="5292080" y="2852936"/>
            <a:ext cx="72008"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cxnSp>
        <p:nvCxnSpPr>
          <p:cNvPr id="15" name="Connecteur droit avec flèche 14"/>
          <p:cNvCxnSpPr>
            <a:endCxn id="11" idx="3"/>
          </p:cNvCxnSpPr>
          <p:nvPr/>
        </p:nvCxnSpPr>
        <p:spPr>
          <a:xfrm flipH="1">
            <a:off x="5940152" y="2348880"/>
            <a:ext cx="936104" cy="828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ZoneTexte 15"/>
          <p:cNvSpPr txBox="1"/>
          <p:nvPr/>
        </p:nvSpPr>
        <p:spPr>
          <a:xfrm>
            <a:off x="6948264" y="2132856"/>
            <a:ext cx="1269899" cy="369332"/>
          </a:xfrm>
          <a:prstGeom prst="rect">
            <a:avLst/>
          </a:prstGeom>
          <a:noFill/>
        </p:spPr>
        <p:txBody>
          <a:bodyPr wrap="none" rtlCol="0">
            <a:spAutoFit/>
          </a:bodyPr>
          <a:lstStyle/>
          <a:p>
            <a:r>
              <a:rPr lang="fr-FR" dirty="0" smtClean="0"/>
              <a:t>Une tâche</a:t>
            </a:r>
            <a:endParaRPr lang="fr-FR" dirty="0"/>
          </a:p>
        </p:txBody>
      </p:sp>
      <p:sp>
        <p:nvSpPr>
          <p:cNvPr id="3" name="Espace réservé du numéro de diapositive 2"/>
          <p:cNvSpPr>
            <a:spLocks noGrp="1"/>
          </p:cNvSpPr>
          <p:nvPr>
            <p:ph type="sldNum" sz="quarter" idx="15"/>
          </p:nvPr>
        </p:nvSpPr>
        <p:spPr/>
        <p:txBody>
          <a:bodyPr/>
          <a:lstStyle/>
          <a:p>
            <a:fld id="{CF4668DC-857F-487D-BFFA-8C0CA5037977}" type="slidenum">
              <a:rPr lang="fr-BE" smtClean="0"/>
              <a:pPr/>
              <a:t>3</a:t>
            </a:fld>
            <a:endParaRPr lang="fr-B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System.Threading</a:t>
            </a:r>
            <a:endParaRPr lang="fr-FR" dirty="0"/>
          </a:p>
        </p:txBody>
      </p:sp>
      <p:sp>
        <p:nvSpPr>
          <p:cNvPr id="3" name="Espace réservé du contenu 2"/>
          <p:cNvSpPr>
            <a:spLocks noGrp="1"/>
          </p:cNvSpPr>
          <p:nvPr>
            <p:ph sz="quarter" idx="1"/>
          </p:nvPr>
        </p:nvSpPr>
        <p:spPr>
          <a:xfrm>
            <a:off x="457200" y="1600200"/>
            <a:ext cx="8363272" cy="4525963"/>
          </a:xfrm>
        </p:spPr>
        <p:txBody>
          <a:bodyPr>
            <a:normAutofit/>
          </a:bodyPr>
          <a:lstStyle/>
          <a:p>
            <a:pPr>
              <a:buNone/>
            </a:pPr>
            <a:endParaRPr lang="fr-FR" dirty="0" smtClean="0"/>
          </a:p>
          <a:p>
            <a:r>
              <a:rPr lang="fr-FR" dirty="0" smtClean="0"/>
              <a:t>Les classes permettant d’instancier des Threads se trouve dans </a:t>
            </a:r>
            <a:r>
              <a:rPr lang="fr-FR" dirty="0" err="1" smtClean="0"/>
              <a:t>System.Threading</a:t>
            </a:r>
            <a:endParaRPr lang="fr-FR" dirty="0" smtClean="0"/>
          </a:p>
          <a:p>
            <a:pPr>
              <a:buNone/>
            </a:pPr>
            <a:endParaRPr lang="fr-FR" dirty="0" smtClean="0"/>
          </a:p>
          <a:p>
            <a:r>
              <a:rPr lang="fr-FR" dirty="0" smtClean="0"/>
              <a:t> Le constructeur de la classe Thread accepte comme premier paramètre:</a:t>
            </a:r>
          </a:p>
          <a:p>
            <a:pPr lvl="1"/>
            <a:r>
              <a:rPr lang="fr-FR" dirty="0" smtClean="0"/>
              <a:t>soit une instance du </a:t>
            </a:r>
            <a:r>
              <a:rPr lang="fr-FR" dirty="0" smtClean="0">
                <a:hlinkClick r:id="rId2" tooltip="Programmation C sharp/Delegates et events"/>
              </a:rPr>
              <a:t>délégué</a:t>
            </a:r>
            <a:r>
              <a:rPr lang="fr-FR" dirty="0" smtClean="0"/>
              <a:t> de type </a:t>
            </a:r>
            <a:r>
              <a:rPr lang="fr-FR" dirty="0" err="1" smtClean="0"/>
              <a:t>ThreadStart</a:t>
            </a:r>
            <a:r>
              <a:rPr lang="fr-FR" dirty="0" smtClean="0"/>
              <a:t> :</a:t>
            </a:r>
          </a:p>
          <a:p>
            <a:pPr lvl="2">
              <a:buNone/>
            </a:pPr>
            <a:endParaRPr lang="fr-FR" dirty="0" smtClean="0"/>
          </a:p>
          <a:p>
            <a:pPr lvl="1"/>
            <a:r>
              <a:rPr lang="fr-FR" dirty="0" smtClean="0"/>
              <a:t>soit une instance du </a:t>
            </a:r>
            <a:r>
              <a:rPr lang="fr-FR" dirty="0" smtClean="0">
                <a:hlinkClick r:id="rId2" tooltip="Programmation C sharp/Delegates et events"/>
              </a:rPr>
              <a:t>délégué</a:t>
            </a:r>
            <a:r>
              <a:rPr lang="fr-FR" dirty="0" smtClean="0"/>
              <a:t> de type ParameterizedThreadStart :</a:t>
            </a:r>
          </a:p>
        </p:txBody>
      </p:sp>
      <p:pic>
        <p:nvPicPr>
          <p:cNvPr id="2051" name="Picture 3"/>
          <p:cNvPicPr>
            <a:picLocks noChangeAspect="1" noChangeArrowheads="1"/>
          </p:cNvPicPr>
          <p:nvPr/>
        </p:nvPicPr>
        <p:blipFill>
          <a:blip r:embed="rId3" cstate="print"/>
          <a:srcRect/>
          <a:stretch>
            <a:fillRect/>
          </a:stretch>
        </p:blipFill>
        <p:spPr bwMode="auto">
          <a:xfrm>
            <a:off x="2915816" y="4509120"/>
            <a:ext cx="1885950" cy="257175"/>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2843808" y="5733256"/>
            <a:ext cx="3895725" cy="20955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Démarrer le thread</a:t>
            </a:r>
          </a:p>
        </p:txBody>
      </p:sp>
      <p:sp>
        <p:nvSpPr>
          <p:cNvPr id="3" name="Espace réservé du contenu 2"/>
          <p:cNvSpPr>
            <a:spLocks noGrp="1"/>
          </p:cNvSpPr>
          <p:nvPr>
            <p:ph sz="quarter" idx="1"/>
          </p:nvPr>
        </p:nvSpPr>
        <p:spPr/>
        <p:txBody>
          <a:bodyPr/>
          <a:lstStyle/>
          <a:p>
            <a:r>
              <a:rPr lang="fr-FR" dirty="0" smtClean="0"/>
              <a:t>Start() si le </a:t>
            </a:r>
            <a:r>
              <a:rPr lang="fr-FR" dirty="0" err="1" smtClean="0"/>
              <a:t>delegate</a:t>
            </a:r>
            <a:r>
              <a:rPr lang="fr-FR" dirty="0" smtClean="0"/>
              <a:t> n'a aucun paramètre (</a:t>
            </a:r>
            <a:r>
              <a:rPr lang="fr-FR" dirty="0" err="1" smtClean="0"/>
              <a:t>ThreadStart</a:t>
            </a:r>
            <a:r>
              <a:rPr lang="fr-FR" dirty="0" smtClean="0"/>
              <a:t>)</a:t>
            </a:r>
          </a:p>
          <a:p>
            <a:r>
              <a:rPr lang="fr-FR" dirty="0" smtClean="0"/>
              <a:t> Start(</a:t>
            </a:r>
            <a:r>
              <a:rPr lang="fr-FR" dirty="0" err="1" smtClean="0"/>
              <a:t>object</a:t>
            </a:r>
            <a:r>
              <a:rPr lang="fr-FR" dirty="0" smtClean="0"/>
              <a:t> </a:t>
            </a:r>
            <a:r>
              <a:rPr lang="fr-FR" dirty="0" err="1" smtClean="0"/>
              <a:t>parameter</a:t>
            </a:r>
            <a:r>
              <a:rPr lang="fr-FR" dirty="0" smtClean="0"/>
              <a:t>) si le </a:t>
            </a:r>
            <a:r>
              <a:rPr lang="fr-FR" dirty="0" err="1" smtClean="0"/>
              <a:t>delegate</a:t>
            </a:r>
            <a:r>
              <a:rPr lang="fr-FR" dirty="0" smtClean="0"/>
              <a:t> accepte un paramètre de type </a:t>
            </a:r>
            <a:r>
              <a:rPr lang="fr-FR" dirty="0" err="1" smtClean="0"/>
              <a:t>object</a:t>
            </a:r>
            <a:r>
              <a:rPr lang="fr-FR" dirty="0" smtClean="0"/>
              <a:t> (ParameterizedThreadStart).</a:t>
            </a:r>
          </a:p>
          <a:p>
            <a:r>
              <a:rPr lang="fr-FR" dirty="0" smtClean="0"/>
              <a:t>Si la méthode doit accepter plusieurs paramètres, il faut passer un tableau de paramètres. Puisqu'un tableau est également un objet, le tableau peut être passé sous la forme d'une référence d'objet, qui sera reconverti en tableau dans la méthode du </a:t>
            </a:r>
            <a:r>
              <a:rPr lang="fr-FR" dirty="0" err="1" smtClean="0"/>
              <a:t>delegate</a:t>
            </a:r>
            <a:r>
              <a:rPr lang="fr-FR" dirty="0" smtClean="0"/>
              <a: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a:t>
            </a:fld>
            <a:endParaRPr lang="fr-B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Démarrer le thread</a:t>
            </a:r>
            <a:endParaRPr lang="fr-FR" b="1" dirty="0"/>
          </a:p>
        </p:txBody>
      </p:sp>
      <p:pic>
        <p:nvPicPr>
          <p:cNvPr id="1026" name="Picture 2"/>
          <p:cNvPicPr>
            <a:picLocks noChangeAspect="1" noChangeArrowheads="1"/>
          </p:cNvPicPr>
          <p:nvPr/>
        </p:nvPicPr>
        <p:blipFill>
          <a:blip r:embed="rId2" cstate="print"/>
          <a:srcRect/>
          <a:stretch>
            <a:fillRect/>
          </a:stretch>
        </p:blipFill>
        <p:spPr bwMode="auto">
          <a:xfrm>
            <a:off x="683568" y="1700808"/>
            <a:ext cx="7136112" cy="4608512"/>
          </a:xfrm>
          <a:prstGeom prst="rect">
            <a:avLst/>
          </a:prstGeom>
          <a:noFill/>
          <a:ln w="9525">
            <a:noFill/>
            <a:miter lim="800000"/>
            <a:headEnd/>
            <a:tailEnd/>
          </a:ln>
        </p:spPr>
      </p:pic>
      <p:sp>
        <p:nvSpPr>
          <p:cNvPr id="3" name="Espace réservé du numéro de diapositive 2"/>
          <p:cNvSpPr>
            <a:spLocks noGrp="1"/>
          </p:cNvSpPr>
          <p:nvPr>
            <p:ph type="sldNum" sz="quarter" idx="15"/>
          </p:nvPr>
        </p:nvSpPr>
        <p:spPr/>
        <p:txBody>
          <a:bodyPr/>
          <a:lstStyle/>
          <a:p>
            <a:fld id="{CF4668DC-857F-487D-BFFA-8C0CA5037977}" type="slidenum">
              <a:rPr lang="fr-BE" smtClean="0"/>
              <a:pPr/>
              <a:t>6</a:t>
            </a:fld>
            <a:endParaRPr lang="fr-B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Attendre la fin d'un thread</a:t>
            </a:r>
            <a:br>
              <a:rPr lang="fr-FR" b="1" dirty="0" smtClean="0"/>
            </a:br>
            <a:endParaRPr lang="fr-FR" dirty="0"/>
          </a:p>
        </p:txBody>
      </p:sp>
      <p:sp>
        <p:nvSpPr>
          <p:cNvPr id="3" name="Espace réservé du contenu 2"/>
          <p:cNvSpPr>
            <a:spLocks noGrp="1"/>
          </p:cNvSpPr>
          <p:nvPr>
            <p:ph sz="quarter" idx="1"/>
          </p:nvPr>
        </p:nvSpPr>
        <p:spPr/>
        <p:txBody>
          <a:bodyPr>
            <a:normAutofit/>
          </a:bodyPr>
          <a:lstStyle/>
          <a:p>
            <a:r>
              <a:rPr lang="fr-FR" dirty="0" smtClean="0"/>
              <a:t>La méthode </a:t>
            </a:r>
            <a:r>
              <a:rPr lang="fr-FR" dirty="0" err="1" smtClean="0"/>
              <a:t>join</a:t>
            </a:r>
            <a:r>
              <a:rPr lang="fr-FR" dirty="0" smtClean="0"/>
              <a:t> peut être appelée pour attendre que la méthode du thread se termine. Cette méthode est surchargée :</a:t>
            </a:r>
          </a:p>
          <a:p>
            <a:pPr lvl="1"/>
            <a:r>
              <a:rPr lang="fr-FR" dirty="0" err="1" smtClean="0"/>
              <a:t>void</a:t>
            </a:r>
            <a:r>
              <a:rPr lang="fr-FR" dirty="0" smtClean="0"/>
              <a:t> </a:t>
            </a:r>
            <a:r>
              <a:rPr lang="fr-FR" dirty="0" err="1" smtClean="0"/>
              <a:t>Join</a:t>
            </a:r>
            <a:r>
              <a:rPr lang="fr-FR" dirty="0" smtClean="0"/>
              <a:t>() : attend indéfiniment que le thread se termine,</a:t>
            </a:r>
          </a:p>
          <a:p>
            <a:pPr lvl="1"/>
            <a:r>
              <a:rPr lang="fr-FR" dirty="0" err="1" smtClean="0"/>
              <a:t>bool</a:t>
            </a:r>
            <a:r>
              <a:rPr lang="fr-FR" dirty="0" smtClean="0"/>
              <a:t> </a:t>
            </a:r>
            <a:r>
              <a:rPr lang="fr-FR" dirty="0" err="1" smtClean="0"/>
              <a:t>Join</a:t>
            </a:r>
            <a:r>
              <a:rPr lang="fr-FR" dirty="0" smtClean="0"/>
              <a:t>(</a:t>
            </a:r>
            <a:r>
              <a:rPr lang="fr-FR" dirty="0" err="1" smtClean="0"/>
              <a:t>int</a:t>
            </a:r>
            <a:r>
              <a:rPr lang="fr-FR" dirty="0" smtClean="0"/>
              <a:t> </a:t>
            </a:r>
            <a:r>
              <a:rPr lang="fr-FR" dirty="0" err="1" smtClean="0"/>
              <a:t>millisecondsTimeout</a:t>
            </a:r>
            <a:r>
              <a:rPr lang="fr-FR" dirty="0" smtClean="0"/>
              <a:t>) : attend que le thread se termine dans le temps imparti spécifié en millisecondes. Cette méthode retourne </a:t>
            </a:r>
            <a:r>
              <a:rPr lang="fr-FR" dirty="0" err="1" smtClean="0"/>
              <a:t>true</a:t>
            </a:r>
            <a:r>
              <a:rPr lang="fr-FR" dirty="0" smtClean="0"/>
              <a:t> si le thread s'est terminé dans le temps imparti, et false sinon</a:t>
            </a:r>
          </a:p>
          <a:p>
            <a:pPr lvl="1"/>
            <a:r>
              <a:rPr lang="fr-FR" dirty="0" err="1" smtClean="0"/>
              <a:t>bool</a:t>
            </a:r>
            <a:r>
              <a:rPr lang="fr-FR" dirty="0" smtClean="0"/>
              <a:t> </a:t>
            </a:r>
            <a:r>
              <a:rPr lang="fr-FR" dirty="0" err="1" smtClean="0"/>
              <a:t>Join</a:t>
            </a:r>
            <a:r>
              <a:rPr lang="fr-FR" dirty="0" smtClean="0"/>
              <a:t>(</a:t>
            </a:r>
            <a:r>
              <a:rPr lang="fr-FR" dirty="0" err="1" smtClean="0"/>
              <a:t>TimeSpan</a:t>
            </a:r>
            <a:r>
              <a:rPr lang="fr-FR" dirty="0" smtClean="0"/>
              <a:t> timeout) : cette méthode fonctionne de la même manière que la précédente, excepté que le temps imparti est spécifié par une structure de type </a:t>
            </a:r>
            <a:r>
              <a:rPr lang="fr-FR" dirty="0" err="1" smtClean="0"/>
              <a:t>System.TimeSpan</a:t>
            </a:r>
            <a:r>
              <a:rPr lang="fr-FR" dirty="0" smtClean="0"/>
              <a: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a:t>
            </a:fld>
            <a:endParaRPr lang="fr-B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Attendre la fin d'un thread</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971599" y="1772816"/>
            <a:ext cx="7453949" cy="3888432"/>
          </a:xfrm>
          <a:prstGeom prst="rect">
            <a:avLst/>
          </a:prstGeom>
          <a:noFill/>
          <a:ln w="9525">
            <a:noFill/>
            <a:miter lim="800000"/>
            <a:headEnd/>
            <a:tailEnd/>
          </a:ln>
        </p:spPr>
      </p:pic>
      <p:sp>
        <p:nvSpPr>
          <p:cNvPr id="3" name="Espace réservé du numéro de diapositive 2"/>
          <p:cNvSpPr>
            <a:spLocks noGrp="1"/>
          </p:cNvSpPr>
          <p:nvPr>
            <p:ph type="sldNum" sz="quarter" idx="15"/>
          </p:nvPr>
        </p:nvSpPr>
        <p:spPr/>
        <p:txBody>
          <a:bodyPr/>
          <a:lstStyle/>
          <a:p>
            <a:fld id="{CF4668DC-857F-487D-BFFA-8C0CA5037977}" type="slidenum">
              <a:rPr lang="fr-BE" smtClean="0"/>
              <a:pPr/>
              <a:t>8</a:t>
            </a:fld>
            <a:endParaRPr lang="fr-B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Suspendre et Arrêter un thread</a:t>
            </a:r>
            <a:br>
              <a:rPr lang="fr-FR" b="1" dirty="0" smtClean="0"/>
            </a:b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b="1" dirty="0" smtClean="0"/>
              <a:t>Suspendre un thread: </a:t>
            </a:r>
            <a:r>
              <a:rPr lang="fr-FR" i="1" dirty="0" err="1" smtClean="0"/>
              <a:t>obsolete</a:t>
            </a:r>
            <a:r>
              <a:rPr lang="fr-FR" i="1" dirty="0" smtClean="0"/>
              <a:t>!</a:t>
            </a:r>
          </a:p>
          <a:p>
            <a:pPr lvl="1"/>
            <a:r>
              <a:rPr lang="fr-FR" dirty="0" smtClean="0"/>
              <a:t>Pour suspendre un thread, il faut appeler la méthode </a:t>
            </a:r>
            <a:r>
              <a:rPr lang="fr-FR" b="1" dirty="0" smtClean="0"/>
              <a:t>Suspend</a:t>
            </a:r>
            <a:r>
              <a:rPr lang="fr-FR" dirty="0" smtClean="0"/>
              <a:t>(). Le thread est alors suspendu jusqu'à l'appel à la méthode </a:t>
            </a:r>
            <a:r>
              <a:rPr lang="fr-FR" b="1" dirty="0" smtClean="0"/>
              <a:t>Resume</a:t>
            </a:r>
            <a:r>
              <a:rPr lang="fr-FR" dirty="0" smtClean="0"/>
              <a:t>(). Cependant ces deux méthodes sont </a:t>
            </a:r>
            <a:r>
              <a:rPr lang="fr-FR" u="sng" dirty="0" smtClean="0"/>
              <a:t>obsolètes</a:t>
            </a:r>
            <a:r>
              <a:rPr lang="fr-FR" dirty="0" smtClean="0"/>
              <a:t>, car un thread suspendu détient toujours les ressources qu'il avait acquis avant sa suspension. Ce problème risque de provoquer le blocage d'autres threads tant que celui-là est suspendu.</a:t>
            </a:r>
          </a:p>
          <a:p>
            <a:r>
              <a:rPr lang="fr-FR" b="1" dirty="0" smtClean="0"/>
              <a:t>Arrêter un thread</a:t>
            </a:r>
          </a:p>
          <a:p>
            <a:pPr lvl="1"/>
            <a:r>
              <a:rPr lang="fr-FR" dirty="0" smtClean="0"/>
              <a:t>L'arrêt d'un thread peut être demandé en appelant la méthode </a:t>
            </a:r>
            <a:r>
              <a:rPr lang="fr-FR" b="1" dirty="0" smtClean="0"/>
              <a:t>Interrupt</a:t>
            </a:r>
            <a:r>
              <a:rPr lang="fr-FR" dirty="0" smtClean="0"/>
              <a:t>(). Cette méthode provoque le lancement d'une exception lorsque le thread appellera une méthode d'entrée-sortie car l'arrêt du thread n'est pas instantané.</a:t>
            </a:r>
          </a:p>
          <a:p>
            <a:pPr lvl="1"/>
            <a:r>
              <a:rPr lang="fr-FR" dirty="0" smtClean="0"/>
              <a:t>Cependant l'appel à cette méthode peut interrompre le thread à n'importe quel moment de son exécution. Il faut donc prévoir que ce genre d'exception soit lancé pour pouvoir libérer les ressources dans un bloc </a:t>
            </a:r>
            <a:r>
              <a:rPr lang="fr-FR" dirty="0" err="1" smtClean="0">
                <a:hlinkClick r:id="rId2" tooltip="Programmation C sharp/Les exceptions"/>
              </a:rPr>
              <a:t>try</a:t>
            </a:r>
            <a:r>
              <a:rPr lang="fr-FR" dirty="0" smtClean="0">
                <a:hlinkClick r:id="rId2" tooltip="Programmation C sharp/Les exceptions"/>
              </a:rPr>
              <a:t>..</a:t>
            </a:r>
            <a:r>
              <a:rPr lang="fr-FR" dirty="0" err="1" smtClean="0">
                <a:hlinkClick r:id="rId2" tooltip="Programmation C sharp/Les exceptions"/>
              </a:rPr>
              <a:t>finally</a:t>
            </a:r>
            <a:endParaRPr lang="fr-FR" dirty="0" smtClean="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9</a:t>
            </a:fld>
            <a:endParaRPr lang="fr-B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AD4EB5-3F10-4B0C-9368-B87E0DADB8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B5E05F5-7D3A-412B-9E39-B2FAF238625B}">
  <ds:schemaRef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purl.org/dc/elements/1.1/"/>
    <ds:schemaRef ds:uri="http://schemas.openxmlformats.org/package/2006/metadata/core-properties"/>
    <ds:schemaRef ds:uri="http://purl.org/dc/terms/"/>
    <ds:schemaRef ds:uri="http://purl.org/dc/dcmitype/"/>
  </ds:schemaRefs>
</ds:datastoreItem>
</file>

<file path=customXml/itemProps3.xml><?xml version="1.0" encoding="utf-8"?>
<ds:datastoreItem xmlns:ds="http://schemas.openxmlformats.org/officeDocument/2006/customXml" ds:itemID="{06F2A559-FBFE-4D7A-9626-585DAA9B11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1116</TotalTime>
  <Words>897</Words>
  <Application>Microsoft Office PowerPoint</Application>
  <PresentationFormat>Affichage à l'écran (4:3)</PresentationFormat>
  <Paragraphs>70</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Oriel</vt:lpstr>
      <vt:lpstr>Winform et Thread</vt:lpstr>
      <vt:lpstr>Un thread</vt:lpstr>
      <vt:lpstr>Un process peut contenir plusieurs taches</vt:lpstr>
      <vt:lpstr>System.Threading</vt:lpstr>
      <vt:lpstr>Démarrer le thread</vt:lpstr>
      <vt:lpstr>Démarrer le thread</vt:lpstr>
      <vt:lpstr>Attendre la fin d'un thread </vt:lpstr>
      <vt:lpstr>Attendre la fin d'un thread</vt:lpstr>
      <vt:lpstr>Suspendre et Arrêter un thread </vt:lpstr>
      <vt:lpstr>Suspendre et Arrêter un thread</vt:lpstr>
      <vt:lpstr>Accès à une ressource partagée</vt:lpstr>
      <vt:lpstr>Présentation PowerPoint</vt:lpstr>
      <vt:lpstr>Mettre à jour l'IHM pendant un traitement </vt:lpstr>
      <vt:lpstr>Synchroniser deux threads avec un évènement</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Winform et Thead</dc:title>
  <dc:creator>sophie thiry</dc:creator>
  <cp:lastModifiedBy>ca</cp:lastModifiedBy>
  <cp:revision>22</cp:revision>
  <dcterms:created xsi:type="dcterms:W3CDTF">2012-06-14T09:19:23Z</dcterms:created>
  <dcterms:modified xsi:type="dcterms:W3CDTF">2016-04-18T10:26:36Z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