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3" r:id="rId8"/>
    <p:sldId id="264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F0C69-A425-66FA-2238-A3AB9BB4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18F9D8-1467-B198-3FD9-D135CF55F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12FD4-B656-FF7B-B9F8-44102E03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F40FD-90C9-B202-C50D-FCDB66B0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CBDAD-41A4-F070-D382-FDAA222C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36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32669-46FC-9965-F57C-1A3FDF11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477F6D-56CA-2526-2AEF-21E1362E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183922-113C-F3E6-D851-6C16CF7C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1586BC-A175-30C6-AA44-8BE18C8E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9A0A5-9BF1-EB85-1F31-CCE94B7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70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247C51-8A01-9AC3-87D6-BA65296D9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EBF25A-C2C0-9567-29D3-EFB6124F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C3A0A5-C275-C8DC-CC95-5A8CB8D9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56C31E-2381-6540-3BE0-0F11F36C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433781-8CD3-25D0-83A4-396E3378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5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3F62B-5740-8BB2-11BC-DB15308E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4B1D3-8D95-570B-94BD-75A1B1E1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0E688-984A-8F91-43ED-22552266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533FDC-D1F0-A14A-9B4D-4DD861EE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5E1EA4-FDCC-A976-CB83-A243CEC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7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37B44-C8E1-3A96-E018-E97627F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A5062D-214A-D52E-AD7D-24C47CF2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CD6F04-C26C-B927-9FFE-3329E30A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7B9AC-9EA3-A980-388A-FAC07157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7891A5-F4CA-714A-4F29-8EC29DC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09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74AAE-E955-42C4-A87E-379A4944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D1551-6D02-A267-6AB1-FD8C9464A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CEF7C-2C54-2D82-ED6C-2E695D02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132201-0E33-C9BE-F1EB-55BFE74F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5EA47-E8F1-16E2-B6C3-B9B98BB7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DB72EB-7747-9D56-3CA1-E60AE782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33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D4EC7-BFA9-CBA4-CD8D-04153E57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5A59FF-7167-5CD6-19AA-72468AED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C9907-8D41-9171-57CB-37E8B645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FDD3D9-A351-BEB6-7216-549E72C92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D81360-513D-FE07-EA04-0B5455507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393A8F-DF3B-DBB6-75BE-4F6B55AA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10ABC7-68D2-F55D-D33D-25476229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58354C-2B03-CD9B-8528-92AF0D5D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5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11111-D194-0327-1E92-6F253BFA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546182-B5F6-5740-EF4F-75517343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143040-2859-43CB-FEE0-54A7C6D0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99B4EB-B4CC-144A-353E-6EC9C90E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7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3639D0-CDEA-48EA-CE87-C7B761F5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E46F32-A5F7-02EC-3375-BCB9D76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3C5054-406D-18BF-FD73-4B9A0C00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3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5ECCE-14A2-3EC9-5AEB-047B3A37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7A610-23A0-6DDD-B729-C8FDFA0C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7120D7-71BE-6D07-FC88-E754BD82A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C643BF-DF9F-FE2C-5A1C-B2313F14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DA0D5B-B5DB-4FB9-438A-09CF1639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CA2A86-386B-16C4-309B-6CC07C1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38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E5E5F-E841-4B57-2B84-E2355C0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4B0053-FB26-DE15-3ED0-12D817852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36625F-C52B-B985-1EA4-CE9AA32F5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999F47-448C-923A-AF60-5BB7343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C96CB-75A0-5465-BCDE-FF1A696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24A495-9B36-C0F1-DAAB-245B2157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8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6B6E90-AF93-5C7C-B8C0-EE30673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D12A22-30AD-3229-2F4B-4CCA7683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A42289-A28A-55BA-F553-95A854E37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7C62F-2EE3-466A-9DE5-383E0D5F88E4}" type="datetimeFigureOut">
              <a:rPr lang="it-IT" smtClean="0"/>
              <a:t>24/04/2025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3C559-2C97-7274-7B44-AB879D43C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721152-77AB-6581-753E-45CD63039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AAFF6-1889-49BB-8AD7-B5E1F23A57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0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artone animato, clipart, emoticon, sorridente&#10;&#10;Il contenuto generato dall'IA potrebbe non essere corretto.">
            <a:extLst>
              <a:ext uri="{FF2B5EF4-FFF2-40B4-BE49-F238E27FC236}">
                <a16:creationId xmlns:a16="http://schemas.microsoft.com/office/drawing/2014/main" id="{C3D0913B-0A62-8790-28BF-B678EDD0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4" b="5417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DAC330-81FB-F77E-6B90-98EB82DD5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7" y="5746071"/>
            <a:ext cx="5506444" cy="852260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1" dirty="0"/>
              <a:t>The Potato </a:t>
            </a:r>
            <a:r>
              <a:rPr lang="it-IT" sz="3600" b="1" dirty="0" err="1"/>
              <a:t>Vendor</a:t>
            </a:r>
            <a:r>
              <a:rPr lang="it-IT" sz="3600" b="1" dirty="0"/>
              <a:t> </a:t>
            </a:r>
            <a:r>
              <a:rPr lang="it-IT" sz="3600" b="1" dirty="0" err="1"/>
              <a:t>dApp</a:t>
            </a:r>
            <a:endParaRPr lang="it-IT" sz="36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5F3BE9-C8C1-2EE4-4B14-BF5CF3087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6224" y="5746071"/>
            <a:ext cx="5963634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A Decentralized Token Vending and Locker System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6812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D5731-8395-7D65-D20D-7B5A3C60C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6EDF487-E26E-A979-90CE-217C62B2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</a:t>
            </a:r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FB9E86F2-063E-95CF-0C93-2A5D82B1B420}"/>
              </a:ext>
            </a:extLst>
          </p:cNvPr>
          <p:cNvSpPr/>
          <p:nvPr/>
        </p:nvSpPr>
        <p:spPr>
          <a:xfrm>
            <a:off x="4574454" y="3807501"/>
            <a:ext cx="1963711" cy="13491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67A3571-F293-BBE9-DC67-54ACAB608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65" y="1211918"/>
            <a:ext cx="3560815" cy="519116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E85B426-E2CC-FE75-295E-1B2C3E603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471" y="3081066"/>
            <a:ext cx="4720143" cy="15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82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351A9-3C2C-6159-7880-6A743A106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A917F6E1-4BBA-D28F-B5EB-A00602A21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/>
              <a:t>Use Cases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12B2ECD0-67B6-16CB-6938-C0D87C1F9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5" y="1558977"/>
            <a:ext cx="10927829" cy="4767888"/>
          </a:xfrm>
        </p:spPr>
        <p:txBody>
          <a:bodyPr anchor="t"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Gasless purchases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Locker-Based Delivery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Handling of goods for which privacy is paramount</a:t>
            </a:r>
          </a:p>
        </p:txBody>
      </p:sp>
    </p:spTree>
    <p:extLst>
      <p:ext uri="{BB962C8B-B14F-4D97-AF65-F5344CB8AC3E}">
        <p14:creationId xmlns:p14="http://schemas.microsoft.com/office/powerpoint/2010/main" val="347107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BFCF7-3D94-EC5E-4EDA-CD982FC33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FBFE0FA-01C8-9C42-6293-170B7899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 err="1"/>
              <a:t>Improvements</a:t>
            </a:r>
            <a:r>
              <a:rPr lang="it-IT" b="1" dirty="0"/>
              <a:t> &amp; </a:t>
            </a:r>
            <a:r>
              <a:rPr lang="it-IT" b="1" dirty="0" err="1"/>
              <a:t>Conclusions</a:t>
            </a:r>
            <a:endParaRPr lang="it-IT" b="1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5FA2248A-24AA-6801-9E2D-B7DCCABA5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5" y="1558977"/>
            <a:ext cx="10927829" cy="4767888"/>
          </a:xfrm>
        </p:spPr>
        <p:txBody>
          <a:bodyPr anchor="t"/>
          <a:lstStyle/>
          <a:p>
            <a:pPr>
              <a:buFont typeface="Wingdings" panose="05000000000000000000" pitchFamily="2" charset="2"/>
              <a:buChar char="§"/>
            </a:pPr>
            <a:r>
              <a:rPr lang="it-IT" dirty="0" err="1"/>
              <a:t>Implementing</a:t>
            </a:r>
            <a:r>
              <a:rPr lang="it-IT" dirty="0"/>
              <a:t> </a:t>
            </a:r>
            <a:r>
              <a:rPr lang="it-IT" dirty="0" err="1"/>
              <a:t>oracles</a:t>
            </a:r>
            <a:r>
              <a:rPr lang="it-IT" dirty="0"/>
              <a:t> to </a:t>
            </a:r>
            <a:r>
              <a:rPr lang="it-IT" dirty="0" err="1"/>
              <a:t>tie</a:t>
            </a:r>
            <a:r>
              <a:rPr lang="it-IT" dirty="0"/>
              <a:t> the price of </a:t>
            </a:r>
            <a:r>
              <a:rPr lang="it-IT" dirty="0" err="1"/>
              <a:t>potatoes</a:t>
            </a:r>
            <a:r>
              <a:rPr lang="it-IT" dirty="0"/>
              <a:t> with USDC </a:t>
            </a:r>
            <a:r>
              <a:rPr lang="it-IT" dirty="0" err="1"/>
              <a:t>stablecoin</a:t>
            </a:r>
            <a:endParaRPr lang="it-IT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EVM events can be used as Kafka / </a:t>
            </a:r>
            <a:r>
              <a:rPr lang="en-US" dirty="0" err="1"/>
              <a:t>ServiceBus</a:t>
            </a:r>
            <a:r>
              <a:rPr lang="en-US" dirty="0"/>
              <a:t> to a TEE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NestJS</a:t>
            </a:r>
            <a:r>
              <a:rPr lang="en-US" dirty="0"/>
              <a:t> BE instead of scaffold-eth (time issue)</a:t>
            </a:r>
          </a:p>
        </p:txBody>
      </p:sp>
    </p:spTree>
    <p:extLst>
      <p:ext uri="{BB962C8B-B14F-4D97-AF65-F5344CB8AC3E}">
        <p14:creationId xmlns:p14="http://schemas.microsoft.com/office/powerpoint/2010/main" val="319951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07CD5-903D-26B5-F9C0-ADC11F9B0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5" y="1558977"/>
            <a:ext cx="10927829" cy="4767888"/>
          </a:xfrm>
        </p:spPr>
        <p:txBody>
          <a:bodyPr anchor="t"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 err="1"/>
              <a:t>dApp</a:t>
            </a:r>
            <a:r>
              <a:rPr lang="en-US" b="1" dirty="0"/>
              <a:t> for ordering potatoes online and delivery through a locker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Privacy Centric</a:t>
            </a:r>
            <a:r>
              <a:rPr lang="en-US" dirty="0"/>
              <a:t>: use wallet instead of showing id or person interaction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Customer Centric</a:t>
            </a:r>
            <a:r>
              <a:rPr lang="en-US" dirty="0"/>
              <a:t>: no gas fees to buy potatoes or to open a locker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Frontend</a:t>
            </a:r>
            <a:r>
              <a:rPr lang="en-US" dirty="0"/>
              <a:t>: developed on scaffold-eth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Backend</a:t>
            </a:r>
            <a:r>
              <a:rPr lang="en-US" dirty="0"/>
              <a:t>: based on a daemon listening to all the events coming from the frontend</a:t>
            </a:r>
            <a:br>
              <a:rPr lang="en-US" dirty="0"/>
            </a:br>
            <a:endParaRPr lang="it-IT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CFDB076B-10B2-3534-EA4D-13394418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 err="1"/>
              <a:t>Overview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7147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EB70D-FACF-8A5F-DE38-F0715D8F5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2453532-CBA9-C103-CF4C-7F5EEBC75361}"/>
              </a:ext>
            </a:extLst>
          </p:cNvPr>
          <p:cNvSpPr txBox="1">
            <a:spLocks/>
          </p:cNvSpPr>
          <p:nvPr/>
        </p:nvSpPr>
        <p:spPr>
          <a:xfrm>
            <a:off x="542144" y="1469035"/>
            <a:ext cx="11107712" cy="5067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b="1" dirty="0"/>
              <a:t>Gas Optimization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use of ERC20Permit allows buyers to approve token spending off-chain, reducing the number of on-chain transactions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000" b="1" dirty="0"/>
              <a:t>Security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Role-based access control ensures that only authorized accounts can mint tokens or manage purchases</a:t>
            </a:r>
          </a:p>
          <a:p>
            <a:pPr lvl="1">
              <a:spcBef>
                <a:spcPts val="0"/>
              </a:spcBef>
            </a:pPr>
            <a:r>
              <a:rPr lang="en-US" sz="2800" dirty="0"/>
              <a:t>Cryptographic signature verification ensures that only the rightful owner can open lockers</a:t>
            </a:r>
            <a:endParaRPr lang="it-IT" sz="2800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b="1" dirty="0"/>
              <a:t>Event-Driven Integration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Events enable seamless integration with backend systems or external applications for notifications, tracking, and analytics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b="1" dirty="0"/>
              <a:t>Queue Management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dirty="0" err="1"/>
              <a:t>Serialization</a:t>
            </a:r>
            <a:r>
              <a:rPr lang="it-IT" dirty="0"/>
              <a:t> of </a:t>
            </a:r>
            <a:r>
              <a:rPr lang="it-IT" dirty="0" err="1"/>
              <a:t>concurrent</a:t>
            </a:r>
            <a:r>
              <a:rPr lang="it-IT" dirty="0"/>
              <a:t> calls for </a:t>
            </a:r>
            <a:r>
              <a:rPr lang="it-IT" dirty="0" err="1"/>
              <a:t>buying</a:t>
            </a:r>
            <a:r>
              <a:rPr lang="it-IT" dirty="0"/>
              <a:t> </a:t>
            </a:r>
            <a:r>
              <a:rPr lang="it-IT" dirty="0" err="1"/>
              <a:t>potatoes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transactions</a:t>
            </a:r>
            <a:r>
              <a:rPr lang="it-IT" dirty="0"/>
              <a:t> and </a:t>
            </a:r>
            <a:r>
              <a:rPr lang="it-IT" dirty="0" err="1"/>
              <a:t>increment</a:t>
            </a:r>
            <a:r>
              <a:rPr lang="it-IT" dirty="0"/>
              <a:t> </a:t>
            </a:r>
            <a:r>
              <a:rPr lang="it-IT" dirty="0" err="1"/>
              <a:t>nonce</a:t>
            </a:r>
            <a:r>
              <a:rPr lang="it-IT" dirty="0"/>
              <a:t> </a:t>
            </a:r>
            <a:r>
              <a:rPr lang="it-IT" dirty="0" err="1"/>
              <a:t>values</a:t>
            </a:r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653E8C8-5472-C647-8108-469A6273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88623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D1845-7625-F821-B779-B573E6BB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CC0C52DB-98F5-13A5-BEDA-F9628472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 err="1"/>
              <a:t>PotatoToken</a:t>
            </a:r>
            <a:r>
              <a:rPr lang="it-IT" b="1" dirty="0"/>
              <a:t> </a:t>
            </a:r>
            <a:r>
              <a:rPr lang="it-IT" b="1" dirty="0" err="1"/>
              <a:t>contract</a:t>
            </a:r>
            <a:endParaRPr lang="it-IT" b="1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521FB6A-4107-373D-8D83-17E16D8D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5" y="1558977"/>
            <a:ext cx="10927829" cy="4767888"/>
          </a:xfrm>
        </p:spPr>
        <p:txBody>
          <a:bodyPr anchor="t"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an ERC20 potato stablecoin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Implements </a:t>
            </a:r>
            <a:r>
              <a:rPr lang="en-US" i="1" dirty="0"/>
              <a:t>IERC20Permit</a:t>
            </a:r>
            <a:r>
              <a:rPr lang="en-US" dirty="0"/>
              <a:t> to provide gasless allowance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Price tied to the price of a potato by the EATER DAO</a:t>
            </a:r>
          </a:p>
          <a:p>
            <a:pPr lvl="1">
              <a:spcBef>
                <a:spcPts val="0"/>
              </a:spcBef>
            </a:pPr>
            <a:r>
              <a:rPr lang="en-US" dirty="0"/>
              <a:t>If potatoes get too cheap, they receive a lot of potatoes from the supply</a:t>
            </a:r>
          </a:p>
          <a:p>
            <a:pPr lvl="1">
              <a:spcBef>
                <a:spcPts val="0"/>
              </a:spcBef>
            </a:pPr>
            <a:r>
              <a:rPr lang="en-US" dirty="0"/>
              <a:t>Otherwise, the reverse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324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E57A7-2012-E024-6584-5B3EBB1E9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FC81D2A7-8547-E4DE-3583-FB7863E5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 err="1"/>
              <a:t>PotatoVendor</a:t>
            </a:r>
            <a:r>
              <a:rPr lang="it-IT" b="1" dirty="0"/>
              <a:t> </a:t>
            </a:r>
            <a:r>
              <a:rPr lang="it-IT" b="1" dirty="0" err="1"/>
              <a:t>contract</a:t>
            </a:r>
            <a:endParaRPr lang="it-IT" b="1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09A5854-3949-0B69-03BB-DF403C10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5" y="1558977"/>
            <a:ext cx="10927829" cy="4767888"/>
          </a:xfrm>
        </p:spPr>
        <p:txBody>
          <a:bodyPr anchor="t"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permit function calls the </a:t>
            </a:r>
            <a:r>
              <a:rPr lang="en-US" i="1" dirty="0"/>
              <a:t>IERC20Permit.permit </a:t>
            </a:r>
            <a:r>
              <a:rPr lang="en-US" dirty="0"/>
              <a:t>with signature and content, raising an event for the potato-daemon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err="1"/>
              <a:t>GetApprovedAmount</a:t>
            </a:r>
            <a:r>
              <a:rPr lang="en-US" dirty="0"/>
              <a:t> function transfers the allowed potato tokens to itself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err="1"/>
              <a:t>ReserveLocker</a:t>
            </a:r>
            <a:r>
              <a:rPr lang="en-US" dirty="0"/>
              <a:t> function assigns an available locker with the use of randomness and integer overflow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i="1" dirty="0" err="1"/>
              <a:t>OpenLocker</a:t>
            </a:r>
            <a:r>
              <a:rPr lang="en-US" dirty="0"/>
              <a:t> function opens the locker if user provides signed message of the locker number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110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4C118EF5-6002-FD0C-A017-8994C846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52151BA-F458-6D21-068C-9BAEA901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5" y="1558977"/>
            <a:ext cx="10927829" cy="4767888"/>
          </a:xfrm>
        </p:spPr>
        <p:txBody>
          <a:bodyPr anchor="t"/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BE/FE for buying potatoes and opening locker on public internet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Daemon (TEE) to listen to events</a:t>
            </a:r>
          </a:p>
          <a:p>
            <a:pPr lvl="1">
              <a:spcBef>
                <a:spcPts val="0"/>
              </a:spcBef>
            </a:pPr>
            <a:r>
              <a:rPr lang="en-US" i="1" dirty="0" err="1"/>
              <a:t>BuyPotato</a:t>
            </a:r>
            <a:r>
              <a:rPr lang="en-US" dirty="0"/>
              <a:t>: register buyer email and reserves locker</a:t>
            </a:r>
          </a:p>
          <a:p>
            <a:pPr lvl="1">
              <a:spcBef>
                <a:spcPts val="0"/>
              </a:spcBef>
            </a:pPr>
            <a:r>
              <a:rPr lang="en-US" i="1" dirty="0" err="1"/>
              <a:t>LockerAssigned</a:t>
            </a:r>
            <a:r>
              <a:rPr lang="en-US" dirty="0"/>
              <a:t>: send order confirmation to buyer with locker number</a:t>
            </a:r>
          </a:p>
          <a:p>
            <a:pPr lvl="1">
              <a:spcBef>
                <a:spcPts val="0"/>
              </a:spcBef>
            </a:pPr>
            <a:r>
              <a:rPr lang="en-US" i="1" dirty="0" err="1"/>
              <a:t>LockerOpened</a:t>
            </a:r>
            <a:r>
              <a:rPr lang="en-US" dirty="0"/>
              <a:t>: send pickup confirmation to buyer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user:</a:t>
            </a:r>
          </a:p>
          <a:p>
            <a:pPr lvl="1">
              <a:spcBef>
                <a:spcPts val="0"/>
              </a:spcBef>
            </a:pPr>
            <a:r>
              <a:rPr lang="en-US" dirty="0"/>
              <a:t>Gets notified by email about locker reserved when buying potatoes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Gets notified by email about picking up potatoes when the locker is opened</a:t>
            </a:r>
          </a:p>
        </p:txBody>
      </p:sp>
    </p:spTree>
    <p:extLst>
      <p:ext uri="{BB962C8B-B14F-4D97-AF65-F5344CB8AC3E}">
        <p14:creationId xmlns:p14="http://schemas.microsoft.com/office/powerpoint/2010/main" val="61943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diagram of a potato&#10;&#10;Description automatically generated">
            <a:extLst>
              <a:ext uri="{FF2B5EF4-FFF2-40B4-BE49-F238E27FC236}">
                <a16:creationId xmlns:a16="http://schemas.microsoft.com/office/drawing/2014/main" id="{79F450DE-EC18-81A0-2BEE-8F3BD5DD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97" y="1380720"/>
            <a:ext cx="8829206" cy="5112155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F48557BE-CFE4-C376-2E96-C95B13E3B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400090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iagram of a network&#10;&#10;Description automatically generated">
            <a:extLst>
              <a:ext uri="{FF2B5EF4-FFF2-40B4-BE49-F238E27FC236}">
                <a16:creationId xmlns:a16="http://schemas.microsoft.com/office/drawing/2014/main" id="{C2C641F1-1FBA-BC88-4700-7BBB0D5FF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5" y="1659850"/>
            <a:ext cx="11629790" cy="4531087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F4F2D075-D93A-B4F8-DC64-8031F5BE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307364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CCA09A-7C27-45DA-AE3A-DC5CD52E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3C2F282-6B65-ABE3-3FCD-21759B47C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44" y="365125"/>
            <a:ext cx="10811656" cy="894049"/>
          </a:xfrm>
        </p:spPr>
        <p:txBody>
          <a:bodyPr/>
          <a:lstStyle/>
          <a:p>
            <a:r>
              <a:rPr lang="it-IT" b="1" dirty="0"/>
              <a:t>How </a:t>
            </a:r>
            <a:r>
              <a:rPr lang="it-IT" b="1" dirty="0" err="1"/>
              <a:t>It</a:t>
            </a:r>
            <a:r>
              <a:rPr lang="it-IT" b="1" dirty="0"/>
              <a:t> Works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EA8E5BA-EA45-F3C3-EF9E-F6C39028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44" y="1545805"/>
            <a:ext cx="3557808" cy="452521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A3315F1-63E3-F47D-450D-EFC72244B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93" y="365125"/>
            <a:ext cx="4700247" cy="44122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B6AB800-C4DE-8DC3-1859-18B9C7CD3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158" y="5162787"/>
            <a:ext cx="4418716" cy="1576102"/>
          </a:xfrm>
          <a:prstGeom prst="rect">
            <a:avLst/>
          </a:prstGeom>
        </p:spPr>
      </p:pic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030F539B-8BF6-1A26-7C60-DE6095E446D5}"/>
              </a:ext>
            </a:extLst>
          </p:cNvPr>
          <p:cNvSpPr/>
          <p:nvPr/>
        </p:nvSpPr>
        <p:spPr>
          <a:xfrm rot="19509350">
            <a:off x="4142784" y="3282298"/>
            <a:ext cx="1278453" cy="15098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inversione 32">
            <a:extLst>
              <a:ext uri="{FF2B5EF4-FFF2-40B4-BE49-F238E27FC236}">
                <a16:creationId xmlns:a16="http://schemas.microsoft.com/office/drawing/2014/main" id="{64328AA8-690B-F2D1-C141-C79AB710D3DF}"/>
              </a:ext>
            </a:extLst>
          </p:cNvPr>
          <p:cNvSpPr/>
          <p:nvPr/>
        </p:nvSpPr>
        <p:spPr>
          <a:xfrm rot="5400000">
            <a:off x="8893882" y="4348002"/>
            <a:ext cx="3149574" cy="314794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546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395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Tema di Office</vt:lpstr>
      <vt:lpstr>The Potato Vendor dApp</vt:lpstr>
      <vt:lpstr>Overview</vt:lpstr>
      <vt:lpstr>Features</vt:lpstr>
      <vt:lpstr>PotatoToken contract</vt:lpstr>
      <vt:lpstr>PotatoVendor contract</vt:lpstr>
      <vt:lpstr>How It Works</vt:lpstr>
      <vt:lpstr>How It Works</vt:lpstr>
      <vt:lpstr>How It Works</vt:lpstr>
      <vt:lpstr>How It Works</vt:lpstr>
      <vt:lpstr>How It Works</vt:lpstr>
      <vt:lpstr>Use Cases</vt:lpstr>
      <vt:lpstr>Improvements &amp;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Potato Vendor DApp</dc:title>
  <dc:creator>5715</dc:creator>
  <cp:lastModifiedBy>5715</cp:lastModifiedBy>
  <cp:revision>4</cp:revision>
  <dcterms:created xsi:type="dcterms:W3CDTF">2025-04-22T13:41:21Z</dcterms:created>
  <dcterms:modified xsi:type="dcterms:W3CDTF">2025-04-24T08:57:06Z</dcterms:modified>
</cp:coreProperties>
</file>