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780" r:id="rId2"/>
    <p:sldId id="890" r:id="rId3"/>
  </p:sldIdLst>
  <p:sldSz cx="7772400" cy="10058400"/>
  <p:notesSz cx="6858000" cy="92964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veh Waddell" initials="KW" lastIdx="9" clrIdx="0"/>
  <p:cmAuthor id="1" name="Bamdad, Natalie" initials="BN" lastIdx="1" clrIdx="1"/>
  <p:cmAuthor id="2" name="Kuhn, Josef" initials="KJ" lastIdx="1" clrIdx="2"/>
  <p:cmAuthor id="3" name="Kim, Gina" initials="GK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8D00"/>
    <a:srgbClr val="535550"/>
    <a:srgbClr val="C05048"/>
    <a:srgbClr val="9BBB59"/>
    <a:srgbClr val="FFFFFF"/>
    <a:srgbClr val="FFFF99"/>
    <a:srgbClr val="FFB03B"/>
    <a:srgbClr val="000000"/>
    <a:srgbClr val="82C2CC"/>
    <a:srgbClr val="0451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3" autoAdjust="0"/>
    <p:restoredTop sz="99452" autoAdjust="0"/>
  </p:normalViewPr>
  <p:slideViewPr>
    <p:cSldViewPr snapToGrid="0">
      <p:cViewPr>
        <p:scale>
          <a:sx n="60" d="100"/>
          <a:sy n="60" d="100"/>
        </p:scale>
        <p:origin x="-2130" y="36"/>
      </p:cViewPr>
      <p:guideLst>
        <p:guide orient="horz" pos="3168"/>
        <p:guide pos="2448"/>
      </p:guideLst>
    </p:cSldViewPr>
  </p:slideViewPr>
  <p:outlineViewPr>
    <p:cViewPr>
      <p:scale>
        <a:sx n="33" d="100"/>
        <a:sy n="33" d="100"/>
      </p:scale>
      <p:origin x="0" y="14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5" d="100"/>
          <a:sy n="85" d="100"/>
        </p:scale>
        <p:origin x="-3834" y="-90"/>
      </p:cViewPr>
      <p:guideLst>
        <p:guide orient="horz" pos="2928"/>
        <p:guide pos="2160"/>
      </p:guideLst>
    </p:cSldViewPr>
  </p:notesViewPr>
  <p:gridSpacing cx="228600" cy="228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3737291055265E-2"/>
          <c:y val="2.2673611111111099E-2"/>
          <c:w val="0.81163182857023897"/>
          <c:h val="0.9546527777777780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Drivers</c:v>
                </c:pt>
              </c:strCache>
            </c:strRef>
          </c:tx>
          <c:marker>
            <c:symbol val="circle"/>
            <c:size val="7"/>
            <c:spPr>
              <a:solidFill>
                <a:schemeClr val="accent2"/>
              </a:solidFill>
            </c:spPr>
          </c:marker>
          <c:dLbls>
            <c:dLbl>
              <c:idx val="0"/>
              <c:delete val="1"/>
            </c:dLbl>
            <c:dLbl>
              <c:idx val="1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Sheet1!$B$2:$B$18</c:f>
              <c:numCache>
                <c:formatCode>General</c:formatCode>
                <c:ptCount val="17"/>
                <c:pt idx="0">
                  <c:v>#N/A</c:v>
                </c:pt>
                <c:pt idx="1">
                  <c:v>200</c:v>
                </c:pt>
                <c:pt idx="2">
                  <c:v>#N/A</c:v>
                </c:pt>
                <c:pt idx="3">
                  <c:v>#N/A</c:v>
                </c:pt>
                <c:pt idx="4">
                  <c:v>180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120</c:v>
                </c:pt>
                <c:pt idx="9">
                  <c:v>#N/A</c:v>
                </c:pt>
                <c:pt idx="10">
                  <c:v>#N/A</c:v>
                </c:pt>
                <c:pt idx="11">
                  <c:v>50</c:v>
                </c:pt>
                <c:pt idx="12">
                  <c:v>#N/A</c:v>
                </c:pt>
                <c:pt idx="13">
                  <c:v>30</c:v>
                </c:pt>
                <c:pt idx="14">
                  <c:v>#N/A</c:v>
                </c:pt>
                <c:pt idx="15">
                  <c:v>16</c:v>
                </c:pt>
                <c:pt idx="16">
                  <c:v>#N/A</c:v>
                </c:pt>
              </c:numCache>
            </c:numRef>
          </c:val>
          <c:smooth val="1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644032"/>
        <c:axId val="21645568"/>
      </c:lineChart>
      <c:catAx>
        <c:axId val="21644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chemeClr val="accent1">
                <a:lumMod val="60000"/>
                <a:lumOff val="40000"/>
              </a:schemeClr>
            </a:solidFill>
          </a:ln>
        </c:spPr>
        <c:txPr>
          <a:bodyPr rot="-120000"/>
          <a:lstStyle/>
          <a:p>
            <a:pPr>
              <a:defRPr/>
            </a:pPr>
            <a:endParaRPr lang="en-US"/>
          </a:p>
        </c:txPr>
        <c:crossAx val="21645568"/>
        <c:crosses val="autoZero"/>
        <c:auto val="1"/>
        <c:lblAlgn val="ctr"/>
        <c:lblOffset val="100"/>
        <c:noMultiLvlLbl val="0"/>
      </c:catAx>
      <c:valAx>
        <c:axId val="21645568"/>
        <c:scaling>
          <c:orientation val="minMax"/>
          <c:max val="200"/>
          <c:min val="0"/>
        </c:scaling>
        <c:delete val="1"/>
        <c:axPos val="l"/>
        <c:numFmt formatCode="General" sourceLinked="1"/>
        <c:majorTickMark val="none"/>
        <c:minorTickMark val="none"/>
        <c:tickLblPos val="nextTo"/>
        <c:crossAx val="21644032"/>
        <c:crosses val="autoZero"/>
        <c:crossBetween val="midCat"/>
        <c:majorUnit val="50"/>
      </c:valAx>
    </c:plotArea>
    <c:plotVisOnly val="1"/>
    <c:dispBlanksAs val="gap"/>
    <c:showDLblsOverMax val="0"/>
  </c:chart>
  <c:txPr>
    <a:bodyPr/>
    <a:lstStyle/>
    <a:p>
      <a:pPr>
        <a:defRPr sz="1000"/>
      </a:pPr>
      <a:endParaRPr lang="en-US"/>
    </a:p>
  </c:txPr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4AAAE1-8C8B-4ED4-8428-CF32A688803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F5704D-0B47-4FB2-804C-82A9E2111B1C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000" dirty="0" smtClean="0">
              <a:solidFill>
                <a:schemeClr val="tx1"/>
              </a:solidFill>
            </a:rPr>
            <a:t>Q4</a:t>
          </a:r>
        </a:p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000" dirty="0" smtClean="0">
              <a:solidFill>
                <a:schemeClr val="tx1"/>
              </a:solidFill>
            </a:rPr>
            <a:t>2011</a:t>
          </a:r>
          <a:endParaRPr lang="en-US" sz="1000" dirty="0">
            <a:solidFill>
              <a:schemeClr val="tx1"/>
            </a:solidFill>
          </a:endParaRPr>
        </a:p>
      </dgm:t>
    </dgm:pt>
    <dgm:pt modelId="{FE79589B-3D8F-45A0-AAC3-1DE73E07B77D}" type="parTrans" cxnId="{83C1892C-F83D-4D1D-A68E-D2B6BB7FAD90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1000"/>
        </a:p>
      </dgm:t>
    </dgm:pt>
    <dgm:pt modelId="{51E45DD9-525F-46D8-8E43-3DDAA023DFB9}" type="sibTrans" cxnId="{83C1892C-F83D-4D1D-A68E-D2B6BB7FAD90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1000"/>
        </a:p>
      </dgm:t>
    </dgm:pt>
    <dgm:pt modelId="{53E4503C-3856-4C01-BADA-111DE0F84962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000" dirty="0" smtClean="0">
              <a:solidFill>
                <a:schemeClr val="tx1"/>
              </a:solidFill>
            </a:rPr>
            <a:t>Q1</a:t>
          </a:r>
        </a:p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000" dirty="0" smtClean="0">
              <a:solidFill>
                <a:schemeClr val="tx1"/>
              </a:solidFill>
            </a:rPr>
            <a:t>2012</a:t>
          </a:r>
          <a:endParaRPr lang="en-US" sz="1000" dirty="0">
            <a:solidFill>
              <a:schemeClr val="tx1"/>
            </a:solidFill>
          </a:endParaRPr>
        </a:p>
      </dgm:t>
    </dgm:pt>
    <dgm:pt modelId="{07AC6EBE-0CAA-4C4E-A000-900E97DD31F5}" type="parTrans" cxnId="{7FF0D10D-7698-4BF0-87BB-D987189E3362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1000"/>
        </a:p>
      </dgm:t>
    </dgm:pt>
    <dgm:pt modelId="{7121F847-05C9-42A1-8D15-A7C080DFD681}" type="sibTrans" cxnId="{7FF0D10D-7698-4BF0-87BB-D987189E3362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1000"/>
        </a:p>
      </dgm:t>
    </dgm:pt>
    <dgm:pt modelId="{21487FED-549C-43C9-96E2-BEB7A635377F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50" dirty="0" smtClean="0">
              <a:solidFill>
                <a:schemeClr val="bg1"/>
              </a:solidFill>
            </a:rPr>
            <a:t>Q2</a:t>
          </a:r>
        </a:p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50" dirty="0" smtClean="0">
              <a:solidFill>
                <a:schemeClr val="bg1"/>
              </a:solidFill>
            </a:rPr>
            <a:t>2012</a:t>
          </a:r>
          <a:endParaRPr lang="en-US" sz="950" dirty="0">
            <a:solidFill>
              <a:schemeClr val="bg1"/>
            </a:solidFill>
          </a:endParaRPr>
        </a:p>
      </dgm:t>
    </dgm:pt>
    <dgm:pt modelId="{90A295C0-15DF-4DB1-B916-3556B725D4AA}" type="parTrans" cxnId="{08613A01-141C-4C51-9017-2EFD644E498D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1000"/>
        </a:p>
      </dgm:t>
    </dgm:pt>
    <dgm:pt modelId="{82C5F95A-0CBA-4E83-A5C1-22338BC834E6}" type="sibTrans" cxnId="{08613A01-141C-4C51-9017-2EFD644E498D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1000"/>
        </a:p>
      </dgm:t>
    </dgm:pt>
    <dgm:pt modelId="{520E96E5-BCDB-43A4-BD03-ACB910B94DBF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000" dirty="0" smtClean="0">
              <a:solidFill>
                <a:schemeClr val="bg1"/>
              </a:solidFill>
            </a:rPr>
            <a:t>Q3</a:t>
          </a:r>
        </a:p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000" dirty="0" smtClean="0">
              <a:solidFill>
                <a:schemeClr val="bg1"/>
              </a:solidFill>
            </a:rPr>
            <a:t>2012</a:t>
          </a:r>
          <a:endParaRPr lang="en-US" sz="1000" dirty="0">
            <a:solidFill>
              <a:schemeClr val="bg1"/>
            </a:solidFill>
          </a:endParaRPr>
        </a:p>
      </dgm:t>
    </dgm:pt>
    <dgm:pt modelId="{B01B71F7-F699-4205-A79A-AFB9AD4E6383}" type="parTrans" cxnId="{4B88E3CE-83A1-45CC-985A-72815D0B3F0D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1000"/>
        </a:p>
      </dgm:t>
    </dgm:pt>
    <dgm:pt modelId="{F3A0204F-4A0F-4B9F-96F8-E38C2733CD51}" type="sibTrans" cxnId="{4B88E3CE-83A1-45CC-985A-72815D0B3F0D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1000"/>
        </a:p>
      </dgm:t>
    </dgm:pt>
    <dgm:pt modelId="{ADA903C5-9C42-4442-A6D2-7B05599C81F3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000" dirty="0" smtClean="0"/>
            <a:t>Q1</a:t>
          </a:r>
        </a:p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000" dirty="0" smtClean="0"/>
            <a:t>2013</a:t>
          </a:r>
          <a:endParaRPr lang="en-US" sz="1000" dirty="0"/>
        </a:p>
      </dgm:t>
    </dgm:pt>
    <dgm:pt modelId="{2E75CB70-0C1F-4B3D-AA02-5EAF8CD55C79}" type="parTrans" cxnId="{EBEBC8FA-5D01-43B0-85B5-1086A934796B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1000"/>
        </a:p>
      </dgm:t>
    </dgm:pt>
    <dgm:pt modelId="{89F3F802-CAA3-46C0-B0B0-01CE03736578}" type="sibTrans" cxnId="{EBEBC8FA-5D01-43B0-85B5-1086A934796B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1000"/>
        </a:p>
      </dgm:t>
    </dgm:pt>
    <dgm:pt modelId="{FEDB1BFC-C9AD-49C1-AC1D-9EEB8B350553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000" dirty="0" smtClean="0">
              <a:solidFill>
                <a:schemeClr val="tx1"/>
              </a:solidFill>
            </a:rPr>
            <a:t>Q3</a:t>
          </a:r>
        </a:p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000" dirty="0" smtClean="0">
              <a:solidFill>
                <a:schemeClr val="tx1"/>
              </a:solidFill>
            </a:rPr>
            <a:t>2011</a:t>
          </a:r>
          <a:endParaRPr lang="en-US" sz="1000" dirty="0">
            <a:solidFill>
              <a:schemeClr val="tx1"/>
            </a:solidFill>
          </a:endParaRPr>
        </a:p>
      </dgm:t>
    </dgm:pt>
    <dgm:pt modelId="{8891DDC7-3A83-47A3-8CCE-855BA5783353}" type="parTrans" cxnId="{AA90D769-07FA-41D4-8117-F5166BF4F53A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1000"/>
        </a:p>
      </dgm:t>
    </dgm:pt>
    <dgm:pt modelId="{F27CA296-65A0-4B19-8B42-121D9414C293}" type="sibTrans" cxnId="{AA90D769-07FA-41D4-8117-F5166BF4F53A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1000"/>
        </a:p>
      </dgm:t>
    </dgm:pt>
    <dgm:pt modelId="{338B3566-677E-4B58-A66A-0DAAE94D66BA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000" dirty="0" smtClean="0"/>
            <a:t>Q2</a:t>
          </a:r>
        </a:p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000" dirty="0" smtClean="0"/>
            <a:t>2013</a:t>
          </a:r>
          <a:endParaRPr lang="en-US" sz="1000" dirty="0">
            <a:ln>
              <a:noFill/>
            </a:ln>
            <a:solidFill>
              <a:sysClr val="windowText" lastClr="000000"/>
            </a:solidFill>
          </a:endParaRPr>
        </a:p>
      </dgm:t>
    </dgm:pt>
    <dgm:pt modelId="{CFF102FA-8728-4B2A-A271-A84561669E03}" type="parTrans" cxnId="{427F2E93-8A17-42C0-A74E-5FD4C6EEACC9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1000"/>
        </a:p>
      </dgm:t>
    </dgm:pt>
    <dgm:pt modelId="{3394841A-C7CD-44A6-AC7E-7AB7BB7ED34D}" type="sibTrans" cxnId="{427F2E93-8A17-42C0-A74E-5FD4C6EEACC9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1000"/>
        </a:p>
      </dgm:t>
    </dgm:pt>
    <dgm:pt modelId="{61DD2BE5-C9DC-4AD3-9DA9-7F9765B5E33C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50" dirty="0" smtClean="0">
              <a:solidFill>
                <a:schemeClr val="bg1"/>
              </a:solidFill>
            </a:rPr>
            <a:t>Q4</a:t>
          </a:r>
        </a:p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950" dirty="0" smtClean="0">
              <a:solidFill>
                <a:schemeClr val="bg1"/>
              </a:solidFill>
            </a:rPr>
            <a:t>2012</a:t>
          </a:r>
          <a:endParaRPr lang="en-US" sz="950" dirty="0">
            <a:solidFill>
              <a:schemeClr val="bg1"/>
            </a:solidFill>
          </a:endParaRPr>
        </a:p>
      </dgm:t>
    </dgm:pt>
    <dgm:pt modelId="{3C5072F6-181F-4873-A155-CB5F828EE0CF}" type="sibTrans" cxnId="{EEBA4C82-7439-4BC4-B5C0-2443AE609CAE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1000"/>
        </a:p>
      </dgm:t>
    </dgm:pt>
    <dgm:pt modelId="{3D4053CD-FD77-4E4A-A08B-792FCC8AC513}" type="parTrans" cxnId="{EEBA4C82-7439-4BC4-B5C0-2443AE609CAE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1000"/>
        </a:p>
      </dgm:t>
    </dgm:pt>
    <dgm:pt modelId="{0F167ED0-B85E-4419-8F25-3131CB2B280D}">
      <dgm:prSet phldrT="[Text]" custT="1"/>
      <dgm:spPr>
        <a:solidFill>
          <a:schemeClr val="accent2"/>
        </a:solidFill>
      </dgm:spPr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000" dirty="0" smtClean="0">
              <a:solidFill>
                <a:schemeClr val="tx1"/>
              </a:solidFill>
            </a:rPr>
            <a:t>Q3</a:t>
          </a:r>
        </a:p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000" dirty="0" smtClean="0">
              <a:solidFill>
                <a:schemeClr val="tx1"/>
              </a:solidFill>
            </a:rPr>
            <a:t>2013</a:t>
          </a:r>
          <a:endParaRPr lang="en-US" sz="1000" dirty="0">
            <a:ln>
              <a:noFill/>
            </a:ln>
            <a:solidFill>
              <a:schemeClr val="tx1"/>
            </a:solidFill>
          </a:endParaRPr>
        </a:p>
      </dgm:t>
    </dgm:pt>
    <dgm:pt modelId="{01BC700D-D9C1-4ABE-A242-CF54C0F10D24}" type="parTrans" cxnId="{CFA6599D-341A-42EB-BDCE-B3F3E8688DA3}">
      <dgm:prSet/>
      <dgm:spPr/>
      <dgm:t>
        <a:bodyPr/>
        <a:lstStyle/>
        <a:p>
          <a:endParaRPr lang="en-US"/>
        </a:p>
      </dgm:t>
    </dgm:pt>
    <dgm:pt modelId="{9674E6DE-3D3A-4B55-840A-06BE0DE75DD6}" type="sibTrans" cxnId="{CFA6599D-341A-42EB-BDCE-B3F3E8688DA3}">
      <dgm:prSet/>
      <dgm:spPr/>
      <dgm:t>
        <a:bodyPr/>
        <a:lstStyle/>
        <a:p>
          <a:endParaRPr lang="en-US"/>
        </a:p>
      </dgm:t>
    </dgm:pt>
    <dgm:pt modelId="{FF819E43-A44F-4F81-AFAF-0A776156EF48}" type="pres">
      <dgm:prSet presAssocID="{7F4AAAE1-8C8B-4ED4-8428-CF32A688803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4B80AF-71EA-47C1-8BB4-F2F33500278A}" type="pres">
      <dgm:prSet presAssocID="{FEDB1BFC-C9AD-49C1-AC1D-9EEB8B350553}" presName="parTxOnly" presStyleLbl="node1" presStyleIdx="0" presStyleCnt="9" custLinFactNeighborY="210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46CAA5-1A25-44AA-A67A-F1DFC1BE21C7}" type="pres">
      <dgm:prSet presAssocID="{F27CA296-65A0-4B19-8B42-121D9414C293}" presName="parSpace" presStyleCnt="0"/>
      <dgm:spPr/>
      <dgm:t>
        <a:bodyPr/>
        <a:lstStyle/>
        <a:p>
          <a:endParaRPr lang="en-US"/>
        </a:p>
      </dgm:t>
    </dgm:pt>
    <dgm:pt modelId="{7816D54A-16CE-4F93-9949-9B356A774BB6}" type="pres">
      <dgm:prSet presAssocID="{62F5704D-0B47-4FB2-804C-82A9E2111B1C}" presName="parTxOnly" presStyleLbl="node1" presStyleIdx="1" presStyleCnt="9" custLinFactNeighborY="210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1C4D0F-391A-45D8-AC8D-7B2A1E10E936}" type="pres">
      <dgm:prSet presAssocID="{51E45DD9-525F-46D8-8E43-3DDAA023DFB9}" presName="parSpace" presStyleCnt="0"/>
      <dgm:spPr/>
      <dgm:t>
        <a:bodyPr/>
        <a:lstStyle/>
        <a:p>
          <a:endParaRPr lang="en-US"/>
        </a:p>
      </dgm:t>
    </dgm:pt>
    <dgm:pt modelId="{8A5EFD5E-9E39-4978-8C38-937F77FFA5CB}" type="pres">
      <dgm:prSet presAssocID="{53E4503C-3856-4C01-BADA-111DE0F84962}" presName="parTxOnly" presStyleLbl="node1" presStyleIdx="2" presStyleCnt="9" custLinFactNeighborY="210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10E7DC-6365-4B86-AE1B-C1446AC9CADA}" type="pres">
      <dgm:prSet presAssocID="{7121F847-05C9-42A1-8D15-A7C080DFD681}" presName="parSpace" presStyleCnt="0"/>
      <dgm:spPr/>
      <dgm:t>
        <a:bodyPr/>
        <a:lstStyle/>
        <a:p>
          <a:endParaRPr lang="en-US"/>
        </a:p>
      </dgm:t>
    </dgm:pt>
    <dgm:pt modelId="{A0158978-E6A0-4B36-9278-DF706A2F15E8}" type="pres">
      <dgm:prSet presAssocID="{21487FED-549C-43C9-96E2-BEB7A635377F}" presName="parTxOnly" presStyleLbl="node1" presStyleIdx="3" presStyleCnt="9" custLinFactNeighborY="210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551408-32B2-4042-BCB6-C084B77D294D}" type="pres">
      <dgm:prSet presAssocID="{82C5F95A-0CBA-4E83-A5C1-22338BC834E6}" presName="parSpace" presStyleCnt="0"/>
      <dgm:spPr/>
      <dgm:t>
        <a:bodyPr/>
        <a:lstStyle/>
        <a:p>
          <a:endParaRPr lang="en-US"/>
        </a:p>
      </dgm:t>
    </dgm:pt>
    <dgm:pt modelId="{56585F67-1EBE-42E4-BDDC-86C7A46B24BC}" type="pres">
      <dgm:prSet presAssocID="{520E96E5-BCDB-43A4-BD03-ACB910B94DBF}" presName="parTxOnly" presStyleLbl="node1" presStyleIdx="4" presStyleCnt="9" custLinFactNeighborY="210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76FFB0-41BF-419D-8DD2-83C7D6A7D3F9}" type="pres">
      <dgm:prSet presAssocID="{F3A0204F-4A0F-4B9F-96F8-E38C2733CD51}" presName="parSpace" presStyleCnt="0"/>
      <dgm:spPr/>
      <dgm:t>
        <a:bodyPr/>
        <a:lstStyle/>
        <a:p>
          <a:endParaRPr lang="en-US"/>
        </a:p>
      </dgm:t>
    </dgm:pt>
    <dgm:pt modelId="{BA1A92EA-176E-47F7-AC02-4DFCCE435A70}" type="pres">
      <dgm:prSet presAssocID="{61DD2BE5-C9DC-4AD3-9DA9-7F9765B5E33C}" presName="parTxOnly" presStyleLbl="node1" presStyleIdx="5" presStyleCnt="9" custLinFactNeighborY="210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07AC6F-1A8B-4797-9FE9-5F248BEE7507}" type="pres">
      <dgm:prSet presAssocID="{3C5072F6-181F-4873-A155-CB5F828EE0CF}" presName="parSpace" presStyleCnt="0"/>
      <dgm:spPr/>
      <dgm:t>
        <a:bodyPr/>
        <a:lstStyle/>
        <a:p>
          <a:endParaRPr lang="en-US"/>
        </a:p>
      </dgm:t>
    </dgm:pt>
    <dgm:pt modelId="{F9EBADCA-56A5-47F7-A71C-6C24E2FA1CF7}" type="pres">
      <dgm:prSet presAssocID="{ADA903C5-9C42-4442-A6D2-7B05599C81F3}" presName="parTxOnly" presStyleLbl="node1" presStyleIdx="6" presStyleCnt="9" custLinFactNeighborY="210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2EA50A-9433-4BEA-9CAC-59A480D1CA1E}" type="pres">
      <dgm:prSet presAssocID="{89F3F802-CAA3-46C0-B0B0-01CE03736578}" presName="parSpace" presStyleCnt="0"/>
      <dgm:spPr/>
      <dgm:t>
        <a:bodyPr/>
        <a:lstStyle/>
        <a:p>
          <a:endParaRPr lang="en-US"/>
        </a:p>
      </dgm:t>
    </dgm:pt>
    <dgm:pt modelId="{EDF4BBA2-0F91-435D-9393-39CA48FFF9F4}" type="pres">
      <dgm:prSet presAssocID="{338B3566-677E-4B58-A66A-0DAAE94D66BA}" presName="parTxOnly" presStyleLbl="node1" presStyleIdx="7" presStyleCnt="9" custLinFactNeighborY="210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429546-A9E9-4992-AB41-1404AF048F21}" type="pres">
      <dgm:prSet presAssocID="{3394841A-C7CD-44A6-AC7E-7AB7BB7ED34D}" presName="parSpace" presStyleCnt="0"/>
      <dgm:spPr/>
      <dgm:t>
        <a:bodyPr/>
        <a:lstStyle/>
        <a:p>
          <a:endParaRPr lang="en-US"/>
        </a:p>
      </dgm:t>
    </dgm:pt>
    <dgm:pt modelId="{5C33B1CD-DD5D-42F8-A4BE-1A4571E9B1F2}" type="pres">
      <dgm:prSet presAssocID="{0F167ED0-B85E-4419-8F25-3131CB2B280D}" presName="parTxOnly" presStyleLbl="node1" presStyleIdx="8" presStyleCnt="9" custLinFactNeighborY="210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9297B0-55FC-45E6-938E-520D8E9A1CF5}" type="presOf" srcId="{0F167ED0-B85E-4419-8F25-3131CB2B280D}" destId="{5C33B1CD-DD5D-42F8-A4BE-1A4571E9B1F2}" srcOrd="0" destOrd="0" presId="urn:microsoft.com/office/officeart/2005/8/layout/hChevron3"/>
    <dgm:cxn modelId="{83C1892C-F83D-4D1D-A68E-D2B6BB7FAD90}" srcId="{7F4AAAE1-8C8B-4ED4-8428-CF32A6888030}" destId="{62F5704D-0B47-4FB2-804C-82A9E2111B1C}" srcOrd="1" destOrd="0" parTransId="{FE79589B-3D8F-45A0-AAC3-1DE73E07B77D}" sibTransId="{51E45DD9-525F-46D8-8E43-3DDAA023DFB9}"/>
    <dgm:cxn modelId="{90C18CAA-05DE-42FB-91B8-33302A9927D9}" type="presOf" srcId="{61DD2BE5-C9DC-4AD3-9DA9-7F9765B5E33C}" destId="{BA1A92EA-176E-47F7-AC02-4DFCCE435A70}" srcOrd="0" destOrd="0" presId="urn:microsoft.com/office/officeart/2005/8/layout/hChevron3"/>
    <dgm:cxn modelId="{CFA6599D-341A-42EB-BDCE-B3F3E8688DA3}" srcId="{7F4AAAE1-8C8B-4ED4-8428-CF32A6888030}" destId="{0F167ED0-B85E-4419-8F25-3131CB2B280D}" srcOrd="8" destOrd="0" parTransId="{01BC700D-D9C1-4ABE-A242-CF54C0F10D24}" sibTransId="{9674E6DE-3D3A-4B55-840A-06BE0DE75DD6}"/>
    <dgm:cxn modelId="{4B88E3CE-83A1-45CC-985A-72815D0B3F0D}" srcId="{7F4AAAE1-8C8B-4ED4-8428-CF32A6888030}" destId="{520E96E5-BCDB-43A4-BD03-ACB910B94DBF}" srcOrd="4" destOrd="0" parTransId="{B01B71F7-F699-4205-A79A-AFB9AD4E6383}" sibTransId="{F3A0204F-4A0F-4B9F-96F8-E38C2733CD51}"/>
    <dgm:cxn modelId="{8B79F5FE-A489-4478-85C7-783FF40BA268}" type="presOf" srcId="{ADA903C5-9C42-4442-A6D2-7B05599C81F3}" destId="{F9EBADCA-56A5-47F7-A71C-6C24E2FA1CF7}" srcOrd="0" destOrd="0" presId="urn:microsoft.com/office/officeart/2005/8/layout/hChevron3"/>
    <dgm:cxn modelId="{5A51EBDB-93B6-4E86-BCD0-1A689CA59BDA}" type="presOf" srcId="{7F4AAAE1-8C8B-4ED4-8428-CF32A6888030}" destId="{FF819E43-A44F-4F81-AFAF-0A776156EF48}" srcOrd="0" destOrd="0" presId="urn:microsoft.com/office/officeart/2005/8/layout/hChevron3"/>
    <dgm:cxn modelId="{EBEBC8FA-5D01-43B0-85B5-1086A934796B}" srcId="{7F4AAAE1-8C8B-4ED4-8428-CF32A6888030}" destId="{ADA903C5-9C42-4442-A6D2-7B05599C81F3}" srcOrd="6" destOrd="0" parTransId="{2E75CB70-0C1F-4B3D-AA02-5EAF8CD55C79}" sibTransId="{89F3F802-CAA3-46C0-B0B0-01CE03736578}"/>
    <dgm:cxn modelId="{427F2E93-8A17-42C0-A74E-5FD4C6EEACC9}" srcId="{7F4AAAE1-8C8B-4ED4-8428-CF32A6888030}" destId="{338B3566-677E-4B58-A66A-0DAAE94D66BA}" srcOrd="7" destOrd="0" parTransId="{CFF102FA-8728-4B2A-A271-A84561669E03}" sibTransId="{3394841A-C7CD-44A6-AC7E-7AB7BB7ED34D}"/>
    <dgm:cxn modelId="{BB99C4C0-6AEF-458A-8BA6-473358CC52A5}" type="presOf" srcId="{62F5704D-0B47-4FB2-804C-82A9E2111B1C}" destId="{7816D54A-16CE-4F93-9949-9B356A774BB6}" srcOrd="0" destOrd="0" presId="urn:microsoft.com/office/officeart/2005/8/layout/hChevron3"/>
    <dgm:cxn modelId="{F9610564-0C97-47FA-B786-EBC29138F2D8}" type="presOf" srcId="{FEDB1BFC-C9AD-49C1-AC1D-9EEB8B350553}" destId="{804B80AF-71EA-47C1-8BB4-F2F33500278A}" srcOrd="0" destOrd="0" presId="urn:microsoft.com/office/officeart/2005/8/layout/hChevron3"/>
    <dgm:cxn modelId="{7FF0D10D-7698-4BF0-87BB-D987189E3362}" srcId="{7F4AAAE1-8C8B-4ED4-8428-CF32A6888030}" destId="{53E4503C-3856-4C01-BADA-111DE0F84962}" srcOrd="2" destOrd="0" parTransId="{07AC6EBE-0CAA-4C4E-A000-900E97DD31F5}" sibTransId="{7121F847-05C9-42A1-8D15-A7C080DFD681}"/>
    <dgm:cxn modelId="{0503C74E-096C-4A7D-9D68-87F9D5C3D763}" type="presOf" srcId="{338B3566-677E-4B58-A66A-0DAAE94D66BA}" destId="{EDF4BBA2-0F91-435D-9393-39CA48FFF9F4}" srcOrd="0" destOrd="0" presId="urn:microsoft.com/office/officeart/2005/8/layout/hChevron3"/>
    <dgm:cxn modelId="{EEBA4C82-7439-4BC4-B5C0-2443AE609CAE}" srcId="{7F4AAAE1-8C8B-4ED4-8428-CF32A6888030}" destId="{61DD2BE5-C9DC-4AD3-9DA9-7F9765B5E33C}" srcOrd="5" destOrd="0" parTransId="{3D4053CD-FD77-4E4A-A08B-792FCC8AC513}" sibTransId="{3C5072F6-181F-4873-A155-CB5F828EE0CF}"/>
    <dgm:cxn modelId="{1776ED82-9D4C-40C6-B4C3-7784BEC0FFBB}" type="presOf" srcId="{21487FED-549C-43C9-96E2-BEB7A635377F}" destId="{A0158978-E6A0-4B36-9278-DF706A2F15E8}" srcOrd="0" destOrd="0" presId="urn:microsoft.com/office/officeart/2005/8/layout/hChevron3"/>
    <dgm:cxn modelId="{08613A01-141C-4C51-9017-2EFD644E498D}" srcId="{7F4AAAE1-8C8B-4ED4-8428-CF32A6888030}" destId="{21487FED-549C-43C9-96E2-BEB7A635377F}" srcOrd="3" destOrd="0" parTransId="{90A295C0-15DF-4DB1-B916-3556B725D4AA}" sibTransId="{82C5F95A-0CBA-4E83-A5C1-22338BC834E6}"/>
    <dgm:cxn modelId="{84C39202-560F-4153-BA62-681DE1120F1E}" type="presOf" srcId="{53E4503C-3856-4C01-BADA-111DE0F84962}" destId="{8A5EFD5E-9E39-4978-8C38-937F77FFA5CB}" srcOrd="0" destOrd="0" presId="urn:microsoft.com/office/officeart/2005/8/layout/hChevron3"/>
    <dgm:cxn modelId="{AA90D769-07FA-41D4-8117-F5166BF4F53A}" srcId="{7F4AAAE1-8C8B-4ED4-8428-CF32A6888030}" destId="{FEDB1BFC-C9AD-49C1-AC1D-9EEB8B350553}" srcOrd="0" destOrd="0" parTransId="{8891DDC7-3A83-47A3-8CCE-855BA5783353}" sibTransId="{F27CA296-65A0-4B19-8B42-121D9414C293}"/>
    <dgm:cxn modelId="{25451335-141C-44DA-8749-5DAF70BEE5F0}" type="presOf" srcId="{520E96E5-BCDB-43A4-BD03-ACB910B94DBF}" destId="{56585F67-1EBE-42E4-BDDC-86C7A46B24BC}" srcOrd="0" destOrd="0" presId="urn:microsoft.com/office/officeart/2005/8/layout/hChevron3"/>
    <dgm:cxn modelId="{DCDC592B-B1A2-4F1D-AC3D-DF9457C5E5ED}" type="presParOf" srcId="{FF819E43-A44F-4F81-AFAF-0A776156EF48}" destId="{804B80AF-71EA-47C1-8BB4-F2F33500278A}" srcOrd="0" destOrd="0" presId="urn:microsoft.com/office/officeart/2005/8/layout/hChevron3"/>
    <dgm:cxn modelId="{91D44D04-D9AB-4D78-957D-DDF8F3938331}" type="presParOf" srcId="{FF819E43-A44F-4F81-AFAF-0A776156EF48}" destId="{9A46CAA5-1A25-44AA-A67A-F1DFC1BE21C7}" srcOrd="1" destOrd="0" presId="urn:microsoft.com/office/officeart/2005/8/layout/hChevron3"/>
    <dgm:cxn modelId="{D021DBD8-E27D-4AA9-89EB-0CA1530774AD}" type="presParOf" srcId="{FF819E43-A44F-4F81-AFAF-0A776156EF48}" destId="{7816D54A-16CE-4F93-9949-9B356A774BB6}" srcOrd="2" destOrd="0" presId="urn:microsoft.com/office/officeart/2005/8/layout/hChevron3"/>
    <dgm:cxn modelId="{17CEF0CB-97E6-443A-8251-6558B5CF05FB}" type="presParOf" srcId="{FF819E43-A44F-4F81-AFAF-0A776156EF48}" destId="{561C4D0F-391A-45D8-AC8D-7B2A1E10E936}" srcOrd="3" destOrd="0" presId="urn:microsoft.com/office/officeart/2005/8/layout/hChevron3"/>
    <dgm:cxn modelId="{EC0951C1-A6E0-4D37-BD98-21EF15F25F1C}" type="presParOf" srcId="{FF819E43-A44F-4F81-AFAF-0A776156EF48}" destId="{8A5EFD5E-9E39-4978-8C38-937F77FFA5CB}" srcOrd="4" destOrd="0" presId="urn:microsoft.com/office/officeart/2005/8/layout/hChevron3"/>
    <dgm:cxn modelId="{74E1DC39-4DBA-49E6-BBE4-CD0AA17AE42D}" type="presParOf" srcId="{FF819E43-A44F-4F81-AFAF-0A776156EF48}" destId="{1E10E7DC-6365-4B86-AE1B-C1446AC9CADA}" srcOrd="5" destOrd="0" presId="urn:microsoft.com/office/officeart/2005/8/layout/hChevron3"/>
    <dgm:cxn modelId="{CCBE8A13-99D4-4A58-9262-B5378B1E8C76}" type="presParOf" srcId="{FF819E43-A44F-4F81-AFAF-0A776156EF48}" destId="{A0158978-E6A0-4B36-9278-DF706A2F15E8}" srcOrd="6" destOrd="0" presId="urn:microsoft.com/office/officeart/2005/8/layout/hChevron3"/>
    <dgm:cxn modelId="{C9864AFD-53BF-4066-9DC2-D02EDB672471}" type="presParOf" srcId="{FF819E43-A44F-4F81-AFAF-0A776156EF48}" destId="{6B551408-32B2-4042-BCB6-C084B77D294D}" srcOrd="7" destOrd="0" presId="urn:microsoft.com/office/officeart/2005/8/layout/hChevron3"/>
    <dgm:cxn modelId="{DF7C47BA-46A4-4095-A638-B18948907387}" type="presParOf" srcId="{FF819E43-A44F-4F81-AFAF-0A776156EF48}" destId="{56585F67-1EBE-42E4-BDDC-86C7A46B24BC}" srcOrd="8" destOrd="0" presId="urn:microsoft.com/office/officeart/2005/8/layout/hChevron3"/>
    <dgm:cxn modelId="{96948569-29B1-46B7-9593-4C71A35A3E90}" type="presParOf" srcId="{FF819E43-A44F-4F81-AFAF-0A776156EF48}" destId="{7B76FFB0-41BF-419D-8DD2-83C7D6A7D3F9}" srcOrd="9" destOrd="0" presId="urn:microsoft.com/office/officeart/2005/8/layout/hChevron3"/>
    <dgm:cxn modelId="{56352488-BB5E-4C4F-8D58-0555EBC9F6B3}" type="presParOf" srcId="{FF819E43-A44F-4F81-AFAF-0A776156EF48}" destId="{BA1A92EA-176E-47F7-AC02-4DFCCE435A70}" srcOrd="10" destOrd="0" presId="urn:microsoft.com/office/officeart/2005/8/layout/hChevron3"/>
    <dgm:cxn modelId="{9CFD9A29-6EE9-4444-90B6-B75389BC06E9}" type="presParOf" srcId="{FF819E43-A44F-4F81-AFAF-0A776156EF48}" destId="{1B07AC6F-1A8B-4797-9FE9-5F248BEE7507}" srcOrd="11" destOrd="0" presId="urn:microsoft.com/office/officeart/2005/8/layout/hChevron3"/>
    <dgm:cxn modelId="{A0FA5F50-2010-4FB3-AEA3-1A90E0B3D61B}" type="presParOf" srcId="{FF819E43-A44F-4F81-AFAF-0A776156EF48}" destId="{F9EBADCA-56A5-47F7-A71C-6C24E2FA1CF7}" srcOrd="12" destOrd="0" presId="urn:microsoft.com/office/officeart/2005/8/layout/hChevron3"/>
    <dgm:cxn modelId="{CB346AB9-B9EC-4BAE-A63F-9D2AE875E6CD}" type="presParOf" srcId="{FF819E43-A44F-4F81-AFAF-0A776156EF48}" destId="{532EA50A-9433-4BEA-9CAC-59A480D1CA1E}" srcOrd="13" destOrd="0" presId="urn:microsoft.com/office/officeart/2005/8/layout/hChevron3"/>
    <dgm:cxn modelId="{D3A52A40-96D7-458E-8D91-F804AC1F246D}" type="presParOf" srcId="{FF819E43-A44F-4F81-AFAF-0A776156EF48}" destId="{EDF4BBA2-0F91-435D-9393-39CA48FFF9F4}" srcOrd="14" destOrd="0" presId="urn:microsoft.com/office/officeart/2005/8/layout/hChevron3"/>
    <dgm:cxn modelId="{970C86AC-E96E-4DB7-AAD6-A773F0B102CB}" type="presParOf" srcId="{FF819E43-A44F-4F81-AFAF-0A776156EF48}" destId="{49429546-A9E9-4992-AB41-1404AF048F21}" srcOrd="15" destOrd="0" presId="urn:microsoft.com/office/officeart/2005/8/layout/hChevron3"/>
    <dgm:cxn modelId="{6B0BCD60-467B-4F32-A8EC-2EF3F66EF0AB}" type="presParOf" srcId="{FF819E43-A44F-4F81-AFAF-0A776156EF48}" destId="{5C33B1CD-DD5D-42F8-A4BE-1A4571E9B1F2}" srcOrd="16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4B80AF-71EA-47C1-8BB4-F2F33500278A}">
      <dsp:nvSpPr>
        <dsp:cNvPr id="0" name=""/>
        <dsp:cNvSpPr/>
      </dsp:nvSpPr>
      <dsp:spPr>
        <a:xfrm>
          <a:off x="3287" y="232172"/>
          <a:ext cx="956760" cy="382704"/>
        </a:xfrm>
        <a:prstGeom prst="homePlate">
          <a:avLst/>
        </a:prstGeom>
        <a:solidFill>
          <a:schemeClr val="accent1">
            <a:lumMod val="40000"/>
            <a:lumOff val="6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000" kern="1200" dirty="0" smtClean="0">
              <a:solidFill>
                <a:schemeClr val="tx1"/>
              </a:solidFill>
            </a:rPr>
            <a:t>Q3</a:t>
          </a:r>
        </a:p>
        <a:p>
          <a:pPr lvl="0" algn="ctr" defTabSz="4445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000" kern="1200" dirty="0" smtClean="0">
              <a:solidFill>
                <a:schemeClr val="tx1"/>
              </a:solidFill>
            </a:rPr>
            <a:t>2011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3287" y="232172"/>
        <a:ext cx="861084" cy="382704"/>
      </dsp:txXfrm>
    </dsp:sp>
    <dsp:sp modelId="{7816D54A-16CE-4F93-9949-9B356A774BB6}">
      <dsp:nvSpPr>
        <dsp:cNvPr id="0" name=""/>
        <dsp:cNvSpPr/>
      </dsp:nvSpPr>
      <dsp:spPr>
        <a:xfrm>
          <a:off x="768695" y="232172"/>
          <a:ext cx="956760" cy="382704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000" kern="1200" dirty="0" smtClean="0">
              <a:solidFill>
                <a:schemeClr val="tx1"/>
              </a:solidFill>
            </a:rPr>
            <a:t>Q4</a:t>
          </a:r>
        </a:p>
        <a:p>
          <a:pPr lvl="0" algn="ctr" defTabSz="4445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000" kern="1200" dirty="0" smtClean="0">
              <a:solidFill>
                <a:schemeClr val="tx1"/>
              </a:solidFill>
            </a:rPr>
            <a:t>2011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960047" y="232172"/>
        <a:ext cx="574056" cy="382704"/>
      </dsp:txXfrm>
    </dsp:sp>
    <dsp:sp modelId="{8A5EFD5E-9E39-4978-8C38-937F77FFA5CB}">
      <dsp:nvSpPr>
        <dsp:cNvPr id="0" name=""/>
        <dsp:cNvSpPr/>
      </dsp:nvSpPr>
      <dsp:spPr>
        <a:xfrm>
          <a:off x="1534103" y="232172"/>
          <a:ext cx="956760" cy="382704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000" kern="1200" dirty="0" smtClean="0">
              <a:solidFill>
                <a:schemeClr val="tx1"/>
              </a:solidFill>
            </a:rPr>
            <a:t>Q1</a:t>
          </a:r>
        </a:p>
        <a:p>
          <a:pPr lvl="0" algn="ctr" defTabSz="4445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000" kern="1200" dirty="0" smtClean="0">
              <a:solidFill>
                <a:schemeClr val="tx1"/>
              </a:solidFill>
            </a:rPr>
            <a:t>2012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1725455" y="232172"/>
        <a:ext cx="574056" cy="382704"/>
      </dsp:txXfrm>
    </dsp:sp>
    <dsp:sp modelId="{A0158978-E6A0-4B36-9278-DF706A2F15E8}">
      <dsp:nvSpPr>
        <dsp:cNvPr id="0" name=""/>
        <dsp:cNvSpPr/>
      </dsp:nvSpPr>
      <dsp:spPr>
        <a:xfrm>
          <a:off x="2299511" y="232172"/>
          <a:ext cx="956760" cy="382704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22275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950" kern="1200" dirty="0" smtClean="0">
              <a:solidFill>
                <a:schemeClr val="bg1"/>
              </a:solidFill>
            </a:rPr>
            <a:t>Q2</a:t>
          </a:r>
        </a:p>
        <a:p>
          <a:pPr lvl="0" algn="ctr" defTabSz="422275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950" kern="1200" dirty="0" smtClean="0">
              <a:solidFill>
                <a:schemeClr val="bg1"/>
              </a:solidFill>
            </a:rPr>
            <a:t>2012</a:t>
          </a:r>
          <a:endParaRPr lang="en-US" sz="950" kern="1200" dirty="0">
            <a:solidFill>
              <a:schemeClr val="bg1"/>
            </a:solidFill>
          </a:endParaRPr>
        </a:p>
      </dsp:txBody>
      <dsp:txXfrm>
        <a:off x="2490863" y="232172"/>
        <a:ext cx="574056" cy="382704"/>
      </dsp:txXfrm>
    </dsp:sp>
    <dsp:sp modelId="{56585F67-1EBE-42E4-BDDC-86C7A46B24BC}">
      <dsp:nvSpPr>
        <dsp:cNvPr id="0" name=""/>
        <dsp:cNvSpPr/>
      </dsp:nvSpPr>
      <dsp:spPr>
        <a:xfrm>
          <a:off x="3064919" y="232172"/>
          <a:ext cx="956760" cy="382704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000" kern="1200" dirty="0" smtClean="0">
              <a:solidFill>
                <a:schemeClr val="bg1"/>
              </a:solidFill>
            </a:rPr>
            <a:t>Q3</a:t>
          </a:r>
        </a:p>
        <a:p>
          <a:pPr lvl="0" algn="ctr" defTabSz="4445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000" kern="1200" dirty="0" smtClean="0">
              <a:solidFill>
                <a:schemeClr val="bg1"/>
              </a:solidFill>
            </a:rPr>
            <a:t>2012</a:t>
          </a:r>
          <a:endParaRPr lang="en-US" sz="1000" kern="1200" dirty="0">
            <a:solidFill>
              <a:schemeClr val="bg1"/>
            </a:solidFill>
          </a:endParaRPr>
        </a:p>
      </dsp:txBody>
      <dsp:txXfrm>
        <a:off x="3256271" y="232172"/>
        <a:ext cx="574056" cy="382704"/>
      </dsp:txXfrm>
    </dsp:sp>
    <dsp:sp modelId="{BA1A92EA-176E-47F7-AC02-4DFCCE435A70}">
      <dsp:nvSpPr>
        <dsp:cNvPr id="0" name=""/>
        <dsp:cNvSpPr/>
      </dsp:nvSpPr>
      <dsp:spPr>
        <a:xfrm>
          <a:off x="3830328" y="232172"/>
          <a:ext cx="956760" cy="382704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22275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950" kern="1200" dirty="0" smtClean="0">
              <a:solidFill>
                <a:schemeClr val="bg1"/>
              </a:solidFill>
            </a:rPr>
            <a:t>Q4</a:t>
          </a:r>
        </a:p>
        <a:p>
          <a:pPr lvl="0" algn="ctr" defTabSz="422275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950" kern="1200" dirty="0" smtClean="0">
              <a:solidFill>
                <a:schemeClr val="bg1"/>
              </a:solidFill>
            </a:rPr>
            <a:t>2012</a:t>
          </a:r>
          <a:endParaRPr lang="en-US" sz="950" kern="1200" dirty="0">
            <a:solidFill>
              <a:schemeClr val="bg1"/>
            </a:solidFill>
          </a:endParaRPr>
        </a:p>
      </dsp:txBody>
      <dsp:txXfrm>
        <a:off x="4021680" y="232172"/>
        <a:ext cx="574056" cy="382704"/>
      </dsp:txXfrm>
    </dsp:sp>
    <dsp:sp modelId="{F9EBADCA-56A5-47F7-A71C-6C24E2FA1CF7}">
      <dsp:nvSpPr>
        <dsp:cNvPr id="0" name=""/>
        <dsp:cNvSpPr/>
      </dsp:nvSpPr>
      <dsp:spPr>
        <a:xfrm>
          <a:off x="4595736" y="232172"/>
          <a:ext cx="956760" cy="3827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000" kern="1200" dirty="0" smtClean="0"/>
            <a:t>Q1</a:t>
          </a:r>
        </a:p>
        <a:p>
          <a:pPr lvl="0" algn="ctr" defTabSz="4445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000" kern="1200" dirty="0" smtClean="0"/>
            <a:t>2013</a:t>
          </a:r>
          <a:endParaRPr lang="en-US" sz="1000" kern="1200" dirty="0"/>
        </a:p>
      </dsp:txBody>
      <dsp:txXfrm>
        <a:off x="4787088" y="232172"/>
        <a:ext cx="574056" cy="382704"/>
      </dsp:txXfrm>
    </dsp:sp>
    <dsp:sp modelId="{EDF4BBA2-0F91-435D-9393-39CA48FFF9F4}">
      <dsp:nvSpPr>
        <dsp:cNvPr id="0" name=""/>
        <dsp:cNvSpPr/>
      </dsp:nvSpPr>
      <dsp:spPr>
        <a:xfrm>
          <a:off x="5361144" y="232172"/>
          <a:ext cx="956760" cy="382704"/>
        </a:xfrm>
        <a:prstGeom prst="chevron">
          <a:avLst/>
        </a:prstGeom>
        <a:solidFill>
          <a:schemeClr val="accent1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000" kern="1200" dirty="0" smtClean="0"/>
            <a:t>Q2</a:t>
          </a:r>
        </a:p>
        <a:p>
          <a:pPr lvl="0" algn="ctr" defTabSz="4445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000" kern="1200" dirty="0" smtClean="0"/>
            <a:t>2013</a:t>
          </a:r>
          <a:endParaRPr lang="en-US" sz="1000" kern="1200" dirty="0">
            <a:ln>
              <a:noFill/>
            </a:ln>
            <a:solidFill>
              <a:sysClr val="windowText" lastClr="000000"/>
            </a:solidFill>
          </a:endParaRPr>
        </a:p>
      </dsp:txBody>
      <dsp:txXfrm>
        <a:off x="5552496" y="232172"/>
        <a:ext cx="574056" cy="382704"/>
      </dsp:txXfrm>
    </dsp:sp>
    <dsp:sp modelId="{5C33B1CD-DD5D-42F8-A4BE-1A4571E9B1F2}">
      <dsp:nvSpPr>
        <dsp:cNvPr id="0" name=""/>
        <dsp:cNvSpPr/>
      </dsp:nvSpPr>
      <dsp:spPr>
        <a:xfrm>
          <a:off x="6126552" y="232172"/>
          <a:ext cx="956760" cy="382704"/>
        </a:xfrm>
        <a:prstGeom prst="chevron">
          <a:avLst/>
        </a:prstGeom>
        <a:solidFill>
          <a:schemeClr val="accent2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000" kern="1200" dirty="0" smtClean="0">
              <a:solidFill>
                <a:schemeClr val="tx1"/>
              </a:solidFill>
            </a:rPr>
            <a:t>Q3</a:t>
          </a:r>
        </a:p>
        <a:p>
          <a:pPr lvl="0" algn="ctr" defTabSz="4445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000" kern="1200" dirty="0" smtClean="0">
              <a:solidFill>
                <a:schemeClr val="tx1"/>
              </a:solidFill>
            </a:rPr>
            <a:t>2013</a:t>
          </a:r>
          <a:endParaRPr lang="en-US" sz="1000" kern="1200" dirty="0">
            <a:ln>
              <a:noFill/>
            </a:ln>
            <a:solidFill>
              <a:schemeClr val="tx1"/>
            </a:solidFill>
          </a:endParaRPr>
        </a:p>
      </dsp:txBody>
      <dsp:txXfrm>
        <a:off x="6317904" y="232172"/>
        <a:ext cx="574056" cy="3827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0.0303</cdr:x>
      <cdr:y>0</cdr:y>
    </cdr:from>
    <cdr:to>
      <cdr:x>0.06229</cdr:x>
      <cdr:y>0.8125</cdr:y>
    </cdr:to>
    <cdr:sp macro="" textlink="">
      <cdr:nvSpPr>
        <cdr:cNvPr id="2" name="TextBox 1"/>
        <cdr:cNvSpPr txBox="1"/>
      </cdr:nvSpPr>
      <cdr:spPr>
        <a:xfrm xmlns:a="http://schemas.openxmlformats.org/drawingml/2006/main" rot="16200000">
          <a:off x="-1136647" y="1365251"/>
          <a:ext cx="2971800" cy="24129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US" sz="1000" dirty="0" smtClean="0">
              <a:latin typeface="FreightMicro Pro Semibold" pitchFamily="50" charset="0"/>
            </a:rPr>
            <a:t>Number of Variables Considered</a:t>
          </a:r>
          <a:endParaRPr lang="en-US" sz="1000" dirty="0">
            <a:latin typeface="FreightMicro Pro Semibold" pitchFamily="50" charset="0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2270" tIns="46136" rIns="92270" bIns="46136" rtlCol="0"/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2270" tIns="46136" rIns="92270" bIns="46136" rtlCol="0"/>
          <a:lstStyle>
            <a:lvl1pPr algn="r">
              <a:defRPr sz="1100"/>
            </a:lvl1pPr>
          </a:lstStyle>
          <a:p>
            <a:fld id="{D04AB645-70E5-4772-9656-DB178C21F09D}" type="datetimeFigureOut">
              <a:rPr lang="en-US" smtClean="0"/>
              <a:pPr/>
              <a:t>7/26/2015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2270" tIns="46136" rIns="92270" bIns="46136" rtlCol="0" anchor="b"/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2270" tIns="46136" rIns="92270" bIns="46136" rtlCol="0" anchor="b"/>
          <a:lstStyle>
            <a:lvl1pPr algn="r">
              <a:defRPr sz="1100"/>
            </a:lvl1pPr>
          </a:lstStyle>
          <a:p>
            <a:fld id="{201E6870-499E-43B9-9AB7-597F23C9D5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530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2270" tIns="46136" rIns="92270" bIns="46136" rtlCol="0"/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2270" tIns="46136" rIns="92270" bIns="46136" rtlCol="0"/>
          <a:lstStyle>
            <a:lvl1pPr algn="r">
              <a:defRPr sz="1100"/>
            </a:lvl1pPr>
          </a:lstStyle>
          <a:p>
            <a:fld id="{5713FEB4-3188-4F98-9B3E-5D6F925683EB}" type="datetimeFigureOut">
              <a:rPr lang="en-US" smtClean="0"/>
              <a:pPr/>
              <a:t>7/26/2015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696913"/>
            <a:ext cx="26924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70" tIns="46136" rIns="92270" bIns="4613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2270" tIns="46136" rIns="92270" bIns="4613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2270" tIns="46136" rIns="92270" bIns="46136" rtlCol="0" anchor="b"/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2270" tIns="46136" rIns="92270" bIns="46136" rtlCol="0" anchor="b"/>
          <a:lstStyle>
            <a:lvl1pPr algn="r">
              <a:defRPr sz="1100"/>
            </a:lvl1pPr>
          </a:lstStyle>
          <a:p>
            <a:fld id="{9CA83E29-B48B-43C7-A6B3-C9D2EC1E0A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90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-228600" y="-228600"/>
            <a:ext cx="8229600" cy="2971800"/>
          </a:xfrm>
          <a:solidFill>
            <a:schemeClr val="accent1"/>
          </a:solidFill>
          <a:ln>
            <a:solidFill>
              <a:schemeClr val="bg1"/>
            </a:solidFill>
          </a:ln>
        </p:spPr>
        <p:txBody>
          <a:bodyPr lIns="685800" tIns="0" rIns="4572000" bIns="45720" anchor="b"/>
          <a:lstStyle>
            <a:lvl1pPr marL="3175" indent="-3175">
              <a:tabLst/>
              <a:defRPr/>
            </a:lvl1pPr>
          </a:lstStyle>
          <a:p>
            <a:pPr marL="400050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-228600" y="2743200"/>
            <a:ext cx="8229600" cy="457200"/>
          </a:xfr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0" tIns="0" rIns="0" bIns="0" rtlCol="0" anchor="ctr"/>
          <a:lstStyle>
            <a:lvl1pPr marL="3175" indent="0">
              <a:buNone/>
              <a:tabLst/>
              <a:defRPr lang="en-US" sz="1200" cap="all" spc="300" dirty="0">
                <a:solidFill>
                  <a:sysClr val="windowText" lastClr="000000"/>
                </a:solidFill>
                <a:latin typeface="FreightSans Pro Semibold" pitchFamily="50" charset="0"/>
              </a:defRPr>
            </a:lvl1pPr>
          </a:lstStyle>
          <a:p>
            <a:pPr marL="400050" lvl="0"/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-228600" y="3200400"/>
            <a:ext cx="8229600" cy="6629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228600" tIns="228600" rIns="228600" bIns="228600" rtlCol="0" anchor="t">
            <a:noAutofit/>
          </a:bodyPr>
          <a:lstStyle/>
          <a:p>
            <a:pPr algn="ctr"/>
            <a:endParaRPr lang="en-US" sz="1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629400" y="9829800"/>
            <a:ext cx="685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6214CC63-60E5-4931-A878-5D36BA85D1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246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7772400" cy="548640"/>
          </a:xfrm>
        </p:spPr>
        <p:txBody>
          <a:bodyPr lIns="457200" tIns="0" rIns="0" bIns="0" anchor="b">
            <a:normAutofit/>
          </a:bodyPr>
          <a:lstStyle>
            <a:lvl1pPr marL="0" indent="0">
              <a:buNone/>
              <a:defRPr sz="1200" cap="all" spc="300" baseline="0">
                <a:solidFill>
                  <a:schemeClr val="bg1"/>
                </a:solidFill>
                <a:latin typeface="FreightSans Pro Semibold" pitchFamily="50" charset="0"/>
              </a:defRPr>
            </a:lvl1pPr>
          </a:lstStyle>
          <a:p>
            <a:pPr lvl="0"/>
            <a:r>
              <a:rPr lang="en-US" cap="all" spc="300" baseline="0" dirty="0" smtClean="0">
                <a:latin typeface="FreightSans Pro Semibold" pitchFamily="50" charset="0"/>
              </a:rPr>
              <a:t>Section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629400" y="9829800"/>
            <a:ext cx="685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6214CC63-60E5-4931-A878-5D36BA85D1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228600" y="-228600"/>
            <a:ext cx="8229600" cy="11430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457200" tIns="0" rIns="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6858000" cy="8458200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228600" y="9829800"/>
            <a:ext cx="82296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3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629400" y="9829800"/>
            <a:ext cx="685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6214CC63-60E5-4931-A878-5D36BA85D18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457200" y="9829800"/>
            <a:ext cx="1600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018824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© 2014 National Journal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1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18824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101882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1018824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Chart 110"/>
          <p:cNvGraphicFramePr/>
          <p:nvPr>
            <p:extLst>
              <p:ext uri="{D42A27DB-BD31-4B8C-83A1-F6EECF244321}">
                <p14:modId xmlns:p14="http://schemas.microsoft.com/office/powerpoint/2010/main" val="2594343279"/>
              </p:ext>
            </p:extLst>
          </p:nvPr>
        </p:nvGraphicFramePr>
        <p:xfrm>
          <a:off x="-1" y="2514600"/>
          <a:ext cx="7543801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Development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14CC63-60E5-4931-A878-5D36BA85D187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4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1328559"/>
              </p:ext>
            </p:extLst>
          </p:nvPr>
        </p:nvGraphicFramePr>
        <p:xfrm>
          <a:off x="457200" y="1143000"/>
          <a:ext cx="7086600" cy="68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2766537" y="1762125"/>
            <a:ext cx="2404" cy="432511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69900" y="1920240"/>
            <a:ext cx="768349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0" tIns="0" rIns="0" bIns="0" anchor="ctr"/>
          <a:lstStyle/>
          <a:p>
            <a:pPr algn="ctr"/>
            <a:r>
              <a:rPr lang="en-US" sz="900" dirty="0" smtClean="0"/>
              <a:t>Test Survey 1</a:t>
            </a:r>
            <a:endParaRPr lang="en-US" sz="900" dirty="0"/>
          </a:p>
        </p:txBody>
      </p:sp>
      <p:sp>
        <p:nvSpPr>
          <p:cNvPr id="11" name="Rectangle 10"/>
          <p:cNvSpPr/>
          <p:nvPr/>
        </p:nvSpPr>
        <p:spPr>
          <a:xfrm>
            <a:off x="1238250" y="2148840"/>
            <a:ext cx="1528286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5720" tIns="45720" rIns="45720" bIns="45720" anchor="ctr"/>
          <a:lstStyle/>
          <a:p>
            <a:pPr algn="ctr"/>
            <a:r>
              <a:rPr lang="en-US" sz="900" dirty="0" smtClean="0"/>
              <a:t>Research Interviews 1</a:t>
            </a:r>
            <a:endParaRPr lang="en-US" sz="900" dirty="0"/>
          </a:p>
        </p:txBody>
      </p:sp>
      <p:sp>
        <p:nvSpPr>
          <p:cNvPr id="13" name="Rectangle 12"/>
          <p:cNvSpPr/>
          <p:nvPr/>
        </p:nvSpPr>
        <p:spPr>
          <a:xfrm>
            <a:off x="2766537" y="2971800"/>
            <a:ext cx="1531615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r>
              <a:rPr lang="en-US" sz="900" dirty="0" smtClean="0"/>
              <a:t>Research Interviews 2</a:t>
            </a:r>
            <a:endParaRPr lang="en-US" sz="9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69901" y="1762125"/>
            <a:ext cx="0" cy="432511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98153" y="1762125"/>
            <a:ext cx="0" cy="432511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238250" y="1762125"/>
            <a:ext cx="0" cy="432511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4298153" y="4343400"/>
            <a:ext cx="763603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0" tIns="45720" rIns="0" bIns="45720" anchor="ctr"/>
          <a:lstStyle/>
          <a:p>
            <a:pPr algn="ctr"/>
            <a:r>
              <a:rPr lang="en-US" sz="900" dirty="0" smtClean="0"/>
              <a:t>Test Survey 2</a:t>
            </a:r>
            <a:endParaRPr lang="en-US" sz="900" dirty="0"/>
          </a:p>
        </p:txBody>
      </p:sp>
      <p:sp>
        <p:nvSpPr>
          <p:cNvPr id="57" name="Rectangle 56"/>
          <p:cNvSpPr/>
          <p:nvPr/>
        </p:nvSpPr>
        <p:spPr>
          <a:xfrm>
            <a:off x="5061757" y="4686300"/>
            <a:ext cx="765172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0" tIns="0" rIns="0" bIns="0" anchor="ctr"/>
          <a:lstStyle/>
          <a:p>
            <a:pPr algn="ctr"/>
            <a:r>
              <a:rPr lang="en-US" sz="900" dirty="0" smtClean="0"/>
              <a:t>Test Survey 3</a:t>
            </a:r>
            <a:endParaRPr lang="en-US" sz="900" dirty="0"/>
          </a:p>
        </p:txBody>
      </p:sp>
      <p:sp>
        <p:nvSpPr>
          <p:cNvPr id="58" name="Rectangle 57"/>
          <p:cNvSpPr/>
          <p:nvPr/>
        </p:nvSpPr>
        <p:spPr>
          <a:xfrm>
            <a:off x="5826929" y="5029200"/>
            <a:ext cx="764418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0" tIns="0" rIns="0" bIns="0" anchor="ctr"/>
          <a:lstStyle/>
          <a:p>
            <a:pPr algn="ctr"/>
            <a:r>
              <a:rPr lang="en-US" sz="900" dirty="0" smtClean="0"/>
              <a:t>Test Survey 4</a:t>
            </a:r>
            <a:endParaRPr lang="en-US" sz="900" dirty="0"/>
          </a:p>
        </p:txBody>
      </p:sp>
      <p:sp>
        <p:nvSpPr>
          <p:cNvPr id="59" name="Pentagon 58"/>
          <p:cNvSpPr/>
          <p:nvPr/>
        </p:nvSpPr>
        <p:spPr>
          <a:xfrm>
            <a:off x="6591346" y="5694045"/>
            <a:ext cx="952454" cy="393192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5720" tIns="45720" rIns="45720" bIns="4572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Launch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5062534" y="1762125"/>
            <a:ext cx="0" cy="432511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826928" y="1762125"/>
            <a:ext cx="0" cy="432511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591346" y="1762125"/>
            <a:ext cx="0" cy="432511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69901" y="1143000"/>
            <a:ext cx="229904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5720" tIns="45720" rIns="45720" bIns="45720" anchor="ctr"/>
          <a:lstStyle/>
          <a:p>
            <a:pPr algn="ctr"/>
            <a:r>
              <a:rPr lang="en-US" sz="1000" dirty="0" smtClean="0"/>
              <a:t>Round 1</a:t>
            </a:r>
            <a:endParaRPr lang="en-US" sz="1000" dirty="0"/>
          </a:p>
        </p:txBody>
      </p:sp>
      <p:sp>
        <p:nvSpPr>
          <p:cNvPr id="67" name="Rectangle 66"/>
          <p:cNvSpPr/>
          <p:nvPr/>
        </p:nvSpPr>
        <p:spPr>
          <a:xfrm>
            <a:off x="2766536" y="1143000"/>
            <a:ext cx="229522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5720" tIns="45720" rIns="45720" bIns="45720" anchor="ctr"/>
          <a:lstStyle/>
          <a:p>
            <a:pPr algn="ctr"/>
            <a:r>
              <a:rPr lang="en-US" sz="1000" dirty="0" smtClean="0"/>
              <a:t>Round 2</a:t>
            </a:r>
            <a:endParaRPr lang="en-US" sz="1000" dirty="0"/>
          </a:p>
        </p:txBody>
      </p:sp>
      <p:sp>
        <p:nvSpPr>
          <p:cNvPr id="68" name="Rectangle 67"/>
          <p:cNvSpPr/>
          <p:nvPr/>
        </p:nvSpPr>
        <p:spPr>
          <a:xfrm>
            <a:off x="5061757" y="1143000"/>
            <a:ext cx="765172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5720" tIns="45720" rIns="45720" bIns="45720" anchor="ctr"/>
          <a:lstStyle/>
          <a:p>
            <a:pPr algn="ctr"/>
            <a:r>
              <a:rPr lang="en-US" sz="1000" dirty="0" smtClean="0"/>
              <a:t>Round 3</a:t>
            </a:r>
            <a:endParaRPr lang="en-US" sz="1000" dirty="0"/>
          </a:p>
        </p:txBody>
      </p:sp>
      <p:sp>
        <p:nvSpPr>
          <p:cNvPr id="69" name="Rectangle 68"/>
          <p:cNvSpPr/>
          <p:nvPr/>
        </p:nvSpPr>
        <p:spPr>
          <a:xfrm>
            <a:off x="5826929" y="1143000"/>
            <a:ext cx="76441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5720" tIns="45720" rIns="45720" bIns="45720" anchor="ctr"/>
          <a:lstStyle/>
          <a:p>
            <a:pPr algn="ctr"/>
            <a:r>
              <a:rPr lang="en-US" sz="1000" dirty="0" smtClean="0"/>
              <a:t>Round 4</a:t>
            </a:r>
            <a:endParaRPr lang="en-US" sz="1000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504030" y="1261872"/>
            <a:ext cx="822960" cy="0"/>
          </a:xfrm>
          <a:prstGeom prst="straightConnector1">
            <a:avLst/>
          </a:prstGeom>
          <a:ln>
            <a:solidFill>
              <a:schemeClr val="accent1"/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945981" y="1261872"/>
            <a:ext cx="822960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768940" y="1261872"/>
            <a:ext cx="822960" cy="0"/>
          </a:xfrm>
          <a:prstGeom prst="straightConnector1">
            <a:avLst/>
          </a:prstGeom>
          <a:ln>
            <a:solidFill>
              <a:schemeClr val="accent1"/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247678" y="1261872"/>
            <a:ext cx="822960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070638" y="1261872"/>
            <a:ext cx="91440" cy="0"/>
          </a:xfrm>
          <a:prstGeom prst="straightConnector1">
            <a:avLst/>
          </a:prstGeom>
          <a:ln>
            <a:solidFill>
              <a:schemeClr val="accent1"/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735489" y="1261872"/>
            <a:ext cx="91440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826929" y="1261872"/>
            <a:ext cx="91440" cy="0"/>
          </a:xfrm>
          <a:prstGeom prst="straightConnector1">
            <a:avLst/>
          </a:prstGeom>
          <a:ln>
            <a:solidFill>
              <a:schemeClr val="accent1"/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6464167" y="1261872"/>
            <a:ext cx="127180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6591347" y="1261872"/>
            <a:ext cx="952453" cy="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-228600" y="6400800"/>
            <a:ext cx="8229600" cy="3429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457201" y="6629400"/>
            <a:ext cx="6857999" cy="228600"/>
          </a:xfrm>
          <a:prstGeom prst="rect">
            <a:avLst/>
          </a:prstGeom>
          <a:noFill/>
        </p:spPr>
        <p:txBody>
          <a:bodyPr wrap="square" lIns="101882" tIns="50941" rIns="101882" bIns="50941" rtlCol="0" anchor="ctr">
            <a:noAutofit/>
          </a:bodyPr>
          <a:lstStyle/>
          <a:p>
            <a:pPr algn="ctr"/>
            <a:r>
              <a:rPr lang="en-US" sz="1200" cap="all" spc="300" dirty="0" smtClean="0">
                <a:latin typeface="FreightSans Pro Semibold" pitchFamily="50" charset="0"/>
              </a:rPr>
              <a:t>Process Detail</a:t>
            </a:r>
            <a:endParaRPr lang="en-US" sz="1200" cap="all" spc="300" dirty="0">
              <a:latin typeface="FreightSans Pro Semibold" pitchFamily="50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6591346" y="6089618"/>
            <a:ext cx="757192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ontent Placeholder 2"/>
          <p:cNvSpPr txBox="1">
            <a:spLocks/>
          </p:cNvSpPr>
          <p:nvPr/>
        </p:nvSpPr>
        <p:spPr>
          <a:xfrm>
            <a:off x="4800600" y="2286000"/>
            <a:ext cx="25146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228600" tIns="914400" rIns="228600" bIns="914400" numCol="1" spcCol="228600" rtlCol="0" anchor="ctr">
            <a:noAutofit/>
          </a:bodyPr>
          <a:lstStyle>
            <a:lvl1pPr marL="382059" indent="-382059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101882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itchFamily="2" charset="2"/>
              <a:buChar char="ü"/>
            </a:pPr>
            <a:r>
              <a:rPr lang="en-US" sz="1000" dirty="0" smtClean="0"/>
              <a:t>Bivariate </a:t>
            </a:r>
            <a:r>
              <a:rPr lang="en-US" sz="1000" dirty="0"/>
              <a:t>c</a:t>
            </a:r>
            <a:r>
              <a:rPr lang="en-US" sz="1000" dirty="0" smtClean="0"/>
              <a:t>orrelation analysis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 smtClean="0"/>
              <a:t>Ordinary least squares simple linear regression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 smtClean="0"/>
              <a:t>Ordinary least squares multivariate linear regression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 smtClean="0"/>
              <a:t>Principal component (factor) analysis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 smtClean="0"/>
              <a:t>Qualitative research interviews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 smtClean="0"/>
              <a:t>Split testing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 smtClean="0"/>
              <a:t>Student’s </a:t>
            </a:r>
            <a:r>
              <a:rPr lang="en-US" sz="1000" i="1" dirty="0" smtClean="0"/>
              <a:t>t-</a:t>
            </a:r>
            <a:r>
              <a:rPr lang="en-US" sz="1000" dirty="0" smtClean="0"/>
              <a:t>test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00600" y="2057400"/>
            <a:ext cx="2514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cap="all" spc="300" dirty="0" smtClean="0">
                <a:latin typeface="FreightSans Pro Semibold" pitchFamily="50" charset="0"/>
              </a:rPr>
              <a:t>Analytical</a:t>
            </a:r>
            <a:r>
              <a:rPr lang="en-US" sz="1100" cap="all" spc="300" dirty="0" smtClean="0">
                <a:latin typeface="FreightSans Pro Semibold" pitchFamily="50" charset="0"/>
              </a:rPr>
              <a:t> Tools</a:t>
            </a:r>
            <a:endParaRPr lang="en-US" sz="1100" cap="all" spc="300" dirty="0">
              <a:latin typeface="FreightSans Pro Semibold" pitchFamily="50" charset="0"/>
            </a:endParaRPr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457200" y="6858000"/>
            <a:ext cx="6858000" cy="2743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228600" tIns="228600" rIns="228600" bIns="228600" numCol="2" spcCol="228600" rtlCol="0" anchor="t">
            <a:noAutofit/>
          </a:bodyPr>
          <a:lstStyle>
            <a:lvl1pPr marL="382059" indent="-382059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101882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469900" y="7086600"/>
            <a:ext cx="3416300" cy="2286000"/>
          </a:xfrm>
          <a:prstGeom prst="rect">
            <a:avLst/>
          </a:prstGeom>
        </p:spPr>
        <p:txBody>
          <a:bodyPr wrap="square" lIns="228600" tIns="228600" rIns="118872" bIns="228600" anchor="ctr">
            <a:noAutofit/>
          </a:bodyPr>
          <a:lstStyle/>
          <a:p>
            <a:pPr lvl="0">
              <a:spcAft>
                <a:spcPts val="600"/>
              </a:spcAft>
            </a:pPr>
            <a:r>
              <a:rPr lang="en-US" sz="1100" dirty="0">
                <a:solidFill>
                  <a:srgbClr val="000000"/>
                </a:solidFill>
                <a:latin typeface="FreightMicro Pro Semibold" pitchFamily="50" charset="0"/>
              </a:rPr>
              <a:t>Q3 2011: </a:t>
            </a:r>
            <a:r>
              <a:rPr lang="en-US" sz="1100" dirty="0"/>
              <a:t>Tested the perception of organizations’ policy brand among policy influentials. Survey tested 4 metrics that measure policy brand. Developed a list of 200 characteristics that impact the influence of a policy brand</a:t>
            </a:r>
            <a:r>
              <a:rPr lang="en-US" sz="1100" dirty="0" smtClean="0"/>
              <a:t>.</a:t>
            </a:r>
            <a:endParaRPr lang="en-US" sz="1100" dirty="0">
              <a:solidFill>
                <a:srgbClr val="000000"/>
              </a:solidFill>
            </a:endParaRPr>
          </a:p>
          <a:p>
            <a:pPr lvl="0">
              <a:spcAft>
                <a:spcPts val="600"/>
              </a:spcAft>
            </a:pPr>
            <a:r>
              <a:rPr lang="en-US" sz="1100" dirty="0">
                <a:solidFill>
                  <a:srgbClr val="000000"/>
                </a:solidFill>
                <a:latin typeface="FreightMicro Pro Semibold" pitchFamily="50" charset="0"/>
              </a:rPr>
              <a:t>Q4 2011–Q1 2012: </a:t>
            </a:r>
            <a:r>
              <a:rPr lang="en-US" sz="1100" dirty="0">
                <a:solidFill>
                  <a:srgbClr val="000000"/>
                </a:solidFill>
              </a:rPr>
              <a:t>Conducted 240 research interviews that confirmed the impact of 180 of the 200 organizational characteristics that drive influence.</a:t>
            </a:r>
          </a:p>
          <a:p>
            <a:pPr lvl="0">
              <a:spcAft>
                <a:spcPts val="600"/>
              </a:spcAft>
            </a:pPr>
            <a:r>
              <a:rPr lang="en-US" sz="1100" dirty="0">
                <a:solidFill>
                  <a:srgbClr val="000000"/>
                </a:solidFill>
                <a:latin typeface="FreightMicro Pro Semibold" pitchFamily="50" charset="0"/>
              </a:rPr>
              <a:t>Q2–Q3 2012: </a:t>
            </a:r>
            <a:r>
              <a:rPr lang="en-US" sz="1100" dirty="0">
                <a:solidFill>
                  <a:srgbClr val="000000"/>
                </a:solidFill>
              </a:rPr>
              <a:t>Conducted another set of 100 research interviews to refine the list of 180 characteristics to 120</a:t>
            </a:r>
            <a:r>
              <a:rPr lang="en-US" sz="1100" dirty="0" smtClean="0">
                <a:solidFill>
                  <a:srgbClr val="000000"/>
                </a:solidFill>
              </a:rPr>
              <a:t>.</a:t>
            </a:r>
            <a:endParaRPr lang="en-US" sz="1100" dirty="0">
              <a:solidFill>
                <a:srgbClr val="000000"/>
              </a:solidFill>
              <a:latin typeface="FreightMicro Pro Semibold" pitchFamily="5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86200" y="7086600"/>
            <a:ext cx="3429000" cy="2286000"/>
          </a:xfrm>
          <a:prstGeom prst="rect">
            <a:avLst/>
          </a:prstGeom>
        </p:spPr>
        <p:txBody>
          <a:bodyPr wrap="square" lIns="118872" tIns="228600" rIns="228600" bIns="228600" anchor="ctr">
            <a:noAutofit/>
          </a:bodyPr>
          <a:lstStyle/>
          <a:p>
            <a:pPr lvl="0">
              <a:spcAft>
                <a:spcPts val="600"/>
              </a:spcAft>
            </a:pPr>
            <a:r>
              <a:rPr lang="en-US" sz="1100" dirty="0">
                <a:solidFill>
                  <a:srgbClr val="000000"/>
                </a:solidFill>
                <a:latin typeface="FreightMicro Pro Semibold" pitchFamily="50" charset="0"/>
              </a:rPr>
              <a:t>Q4 2012: </a:t>
            </a:r>
            <a:r>
              <a:rPr lang="en-US" sz="1100" dirty="0">
                <a:solidFill>
                  <a:srgbClr val="000000"/>
                </a:solidFill>
              </a:rPr>
              <a:t>Conducted a test survey of 150 policy influentials to refine the list of 120 characteristics to 50.</a:t>
            </a:r>
          </a:p>
          <a:p>
            <a:pPr lvl="0">
              <a:spcAft>
                <a:spcPts val="600"/>
              </a:spcAft>
            </a:pPr>
            <a:r>
              <a:rPr lang="en-US" sz="1100" dirty="0">
                <a:solidFill>
                  <a:srgbClr val="000000"/>
                </a:solidFill>
                <a:latin typeface="FreightMicro Pro Semibold" pitchFamily="50" charset="0"/>
              </a:rPr>
              <a:t>Q1 2013: </a:t>
            </a:r>
            <a:r>
              <a:rPr lang="en-US" sz="1100" dirty="0">
                <a:solidFill>
                  <a:srgbClr val="000000"/>
                </a:solidFill>
              </a:rPr>
              <a:t>Conducted a test survey of 400 policy influentials that refined the list of 50 characteristics to 30 characteristics.</a:t>
            </a:r>
          </a:p>
          <a:p>
            <a:pPr lvl="0">
              <a:spcAft>
                <a:spcPts val="600"/>
              </a:spcAft>
            </a:pPr>
            <a:r>
              <a:rPr lang="en-US" sz="1100" dirty="0">
                <a:solidFill>
                  <a:srgbClr val="000000"/>
                </a:solidFill>
                <a:latin typeface="FreightMicro Pro Semibold" pitchFamily="50" charset="0"/>
              </a:rPr>
              <a:t>Q2 2013: </a:t>
            </a:r>
            <a:r>
              <a:rPr lang="en-US" sz="1100" dirty="0">
                <a:solidFill>
                  <a:srgbClr val="000000"/>
                </a:solidFill>
              </a:rPr>
              <a:t>Conducted a test survey of 100 policy influentials that refined the list of 30 characteristics to 16.</a:t>
            </a:r>
            <a:endParaRPr lang="en-US" sz="1100" dirty="0">
              <a:solidFill>
                <a:srgbClr val="000000"/>
              </a:solidFill>
              <a:latin typeface="FreightMicro Pro Semibold" pitchFamily="50" charset="0"/>
            </a:endParaRPr>
          </a:p>
          <a:p>
            <a:pPr lvl="0">
              <a:spcAft>
                <a:spcPts val="600"/>
              </a:spcAft>
            </a:pPr>
            <a:r>
              <a:rPr lang="en-US" sz="1100" dirty="0">
                <a:solidFill>
                  <a:srgbClr val="000000"/>
                </a:solidFill>
                <a:latin typeface="FreightMicro Pro Semibold" pitchFamily="50" charset="0"/>
              </a:rPr>
              <a:t>Q3 2013: </a:t>
            </a:r>
            <a:r>
              <a:rPr lang="en-US" sz="1100" dirty="0">
                <a:solidFill>
                  <a:srgbClr val="000000"/>
                </a:solidFill>
              </a:rPr>
              <a:t>Launched final survey with 4 metrics that measure policy brand and the 16 characteristics of a policy brand that drive this influence.</a:t>
            </a:r>
          </a:p>
        </p:txBody>
      </p:sp>
    </p:spTree>
    <p:extLst>
      <p:ext uri="{BB962C8B-B14F-4D97-AF65-F5344CB8AC3E}">
        <p14:creationId xmlns:p14="http://schemas.microsoft.com/office/powerpoint/2010/main" val="121223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775679"/>
              </p:ext>
            </p:extLst>
          </p:nvPr>
        </p:nvGraphicFramePr>
        <p:xfrm>
          <a:off x="451584" y="5943600"/>
          <a:ext cx="6858002" cy="28803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89512"/>
                <a:gridCol w="646056"/>
                <a:gridCol w="323028"/>
                <a:gridCol w="969085"/>
                <a:gridCol w="323028"/>
                <a:gridCol w="753735"/>
                <a:gridCol w="430706"/>
                <a:gridCol w="753735"/>
                <a:gridCol w="323028"/>
                <a:gridCol w="969085"/>
                <a:gridCol w="323028"/>
                <a:gridCol w="646056"/>
                <a:gridCol w="207920"/>
              </a:tblGrid>
              <a:tr h="411480">
                <a:tc>
                  <a:txBody>
                    <a:bodyPr/>
                    <a:lstStyle/>
                    <a:p>
                      <a:pPr lvl="0" algn="ctr">
                        <a:spcBef>
                          <a:spcPct val="0"/>
                        </a:spcBef>
                        <a:spcAft>
                          <a:spcPts val="1800"/>
                        </a:spcAft>
                      </a:pPr>
                      <a:endParaRPr lang="en-US" sz="1050" dirty="0" smtClean="0">
                        <a:solidFill>
                          <a:schemeClr val="bg1"/>
                        </a:solidFill>
                        <a:latin typeface="FreightMicro Pro Semibold" pitchFamily="50" charset="0"/>
                      </a:endParaRPr>
                    </a:p>
                  </a:txBody>
                  <a:tcPr marL="45720" marR="45720" marT="91440" marB="9144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spcBef>
                          <a:spcPct val="0"/>
                        </a:spcBef>
                        <a:spcAft>
                          <a:spcPts val="180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FreightMicro Pro Semibold" pitchFamily="50" charset="0"/>
                        </a:rPr>
                        <a:t>Organizational Visibility</a:t>
                      </a:r>
                    </a:p>
                  </a:txBody>
                  <a:tcPr marL="45720" marR="45720" marT="91440" marB="9144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FreightMicro Pro Semibold" pitchFamily="50" charset="0"/>
                      </a:endParaRPr>
                    </a:p>
                  </a:txBody>
                  <a:tcPr marL="45720" marR="45720" marT="91440" marB="9144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Bef>
                          <a:spcPct val="0"/>
                        </a:spcBef>
                        <a:spcAft>
                          <a:spcPts val="180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FreightMicro Pro Semibold" pitchFamily="50" charset="0"/>
                        </a:rPr>
                        <a:t>Third-Party Engagement</a:t>
                      </a:r>
                    </a:p>
                  </a:txBody>
                  <a:tcPr marL="45720" marR="45720" marT="91440" marB="9144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FreightMicro Pro Semibold" pitchFamily="50" charset="0"/>
                      </a:endParaRPr>
                    </a:p>
                  </a:txBody>
                  <a:tcPr marL="45720" marR="45720" marT="91440" marB="9144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Bef>
                          <a:spcPct val="0"/>
                        </a:spcBef>
                        <a:spcAft>
                          <a:spcPts val="180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FreightMicro Pro Semibold" pitchFamily="50" charset="0"/>
                        </a:rPr>
                        <a:t>Corporate Citizenship</a:t>
                      </a:r>
                    </a:p>
                  </a:txBody>
                  <a:tcPr marL="45720" marR="45720" marT="91440" marB="9144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0"/>
                        </a:spcBef>
                        <a:spcAft>
                          <a:spcPts val="1800"/>
                        </a:spcAft>
                      </a:pPr>
                      <a:endParaRPr lang="en-US" sz="1050" dirty="0" smtClean="0">
                        <a:solidFill>
                          <a:schemeClr val="bg1"/>
                        </a:solidFill>
                        <a:latin typeface="FreightMicro Pro Semibold" pitchFamily="50" charset="0"/>
                      </a:endParaRPr>
                    </a:p>
                  </a:txBody>
                  <a:tcPr marL="45720" marR="45720" marT="91440" marB="9144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lvl="0" algn="ctr" defTabSz="577850"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endParaRPr lang="en-US" sz="1100" kern="1200" dirty="0" smtClean="0">
                        <a:latin typeface="+mn-lt"/>
                      </a:endParaRPr>
                    </a:p>
                  </a:txBody>
                  <a:tcPr marL="45720" marR="45720" marT="91440" marB="9144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defTabSz="577850"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 smtClean="0">
                          <a:latin typeface="+mn-lt"/>
                        </a:rPr>
                        <a:t>C-Suite Engagement</a:t>
                      </a:r>
                    </a:p>
                    <a:p>
                      <a:pPr lvl="0" algn="ctr" defTabSz="577850"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US" sz="1100" kern="1200" dirty="0" smtClean="0">
                          <a:latin typeface="+mn-lt"/>
                        </a:rPr>
                        <a:t>Lobbying Representation</a:t>
                      </a:r>
                    </a:p>
                    <a:p>
                      <a:pPr lvl="0" algn="ctr" defTabSz="577850"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US" sz="1100" kern="1200" dirty="0" smtClean="0">
                          <a:latin typeface="+mn-lt"/>
                        </a:rPr>
                        <a:t>Media Profile</a:t>
                      </a:r>
                    </a:p>
                  </a:txBody>
                  <a:tcPr marL="45720" marR="45720" marT="91440" marB="9144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n-lt"/>
                      </a:endParaRPr>
                    </a:p>
                  </a:txBody>
                  <a:tcPr marL="45720" marR="45720" marT="91440" marB="9144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defTabSz="577850"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 smtClean="0">
                          <a:latin typeface="+mn-lt"/>
                        </a:rPr>
                        <a:t>Coalition-Building</a:t>
                      </a:r>
                    </a:p>
                    <a:p>
                      <a:pPr algn="ctr" defTabSz="577850"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 smtClean="0">
                          <a:latin typeface="+mn-lt"/>
                        </a:rPr>
                        <a:t>Collaboration</a:t>
                      </a:r>
                    </a:p>
                    <a:p>
                      <a:pPr algn="ctr" defTabSz="577850"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 smtClean="0">
                          <a:latin typeface="+mn-lt"/>
                        </a:rPr>
                        <a:t>Grassroots</a:t>
                      </a:r>
                    </a:p>
                  </a:txBody>
                  <a:tcPr marL="45720" marR="45720" marT="91440" marB="9144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0" marB="9144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defTabSz="577850"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 smtClean="0">
                          <a:latin typeface="+mn-lt"/>
                        </a:rPr>
                        <a:t>Consumer Protection</a:t>
                      </a:r>
                    </a:p>
                    <a:p>
                      <a:pPr algn="ctr" defTabSz="577850"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 smtClean="0">
                          <a:latin typeface="+mn-lt"/>
                        </a:rPr>
                        <a:t>Corporate Social Responsibility</a:t>
                      </a:r>
                    </a:p>
                    <a:p>
                      <a:pPr algn="ctr" defTabSz="577850"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 smtClean="0">
                          <a:latin typeface="+mn-lt"/>
                        </a:rPr>
                        <a:t>Ethics</a:t>
                      </a:r>
                    </a:p>
                  </a:txBody>
                  <a:tcPr marL="45720" marR="45720" marT="91440" marB="9144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577850"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endParaRPr lang="en-US" sz="1100" dirty="0" smtClean="0">
                        <a:latin typeface="+mn-lt"/>
                      </a:endParaRPr>
                    </a:p>
                  </a:txBody>
                  <a:tcPr marL="45720" marR="45720" marT="91440" marB="9144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FreightMicro Pro Semibold" pitchFamily="50" charset="0"/>
                      </a:endParaRPr>
                    </a:p>
                  </a:txBody>
                  <a:tcPr marL="45720" marR="45720" marT="91440" marB="9144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FreightMicro Pro Semibold" pitchFamily="50" charset="0"/>
                      </a:endParaRPr>
                    </a:p>
                  </a:txBody>
                  <a:tcPr marL="45720" marR="45720" marT="91440" marB="9144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FreightMicro Pro Semibold" pitchFamily="50" charset="0"/>
                      </a:endParaRPr>
                    </a:p>
                  </a:txBody>
                  <a:tcPr marL="45720" marR="45720" marT="91440" marB="9144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Bef>
                          <a:spcPct val="0"/>
                        </a:spcBef>
                        <a:spcAft>
                          <a:spcPts val="180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FreightMicro Pro Semibold" pitchFamily="50" charset="0"/>
                        </a:rPr>
                        <a:t>Subject-Matter Contribution</a:t>
                      </a:r>
                    </a:p>
                  </a:txBody>
                  <a:tcPr marL="45720" marR="45720" marT="91440" marB="9144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FreightMicro Pro Semibold" pitchFamily="50" charset="0"/>
                      </a:endParaRPr>
                    </a:p>
                  </a:txBody>
                  <a:tcPr marL="45720" marR="45720" marT="91440" marB="9144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Bef>
                          <a:spcPct val="0"/>
                        </a:spcBef>
                        <a:spcAft>
                          <a:spcPts val="160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FreightMicro Pro Semibold" pitchFamily="50" charset="0"/>
                        </a:rPr>
                        <a:t>Policy Positioning</a:t>
                      </a:r>
                    </a:p>
                  </a:txBody>
                  <a:tcPr marL="45720" marR="45720" marT="91440" marB="9144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FreightMicro Pro Semibold" pitchFamily="50" charset="0"/>
                      </a:endParaRPr>
                    </a:p>
                  </a:txBody>
                  <a:tcPr marL="45720" marR="45720" marT="91440" marB="9144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FreightMicro Pro Semibold" pitchFamily="50" charset="0"/>
                      </a:endParaRPr>
                    </a:p>
                  </a:txBody>
                  <a:tcPr marL="45720" marR="45720" marT="91440" marB="9144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FreightMicro Pro Semibold" pitchFamily="50" charset="0"/>
                      </a:endParaRPr>
                    </a:p>
                  </a:txBody>
                  <a:tcPr marL="45720" marR="45720" marT="91440" marB="9144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97280">
                <a:tc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0" marB="9144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0" marB="9144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0" marB="9144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defTabSz="577850"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 smtClean="0">
                          <a:latin typeface="+mn-lt"/>
                        </a:rPr>
                        <a:t>Accessibility</a:t>
                      </a:r>
                    </a:p>
                    <a:p>
                      <a:pPr algn="ctr" defTabSz="577850"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 smtClean="0">
                          <a:latin typeface="+mn-lt"/>
                        </a:rPr>
                        <a:t>Constructive Arguments</a:t>
                      </a:r>
                    </a:p>
                    <a:p>
                      <a:pPr algn="ctr" defTabSz="577850"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 smtClean="0">
                          <a:latin typeface="+mn-lt"/>
                        </a:rPr>
                        <a:t>Research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0" marB="9144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0" marB="9144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defTabSz="577850"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 smtClean="0">
                          <a:latin typeface="+mn-lt"/>
                        </a:rPr>
                        <a:t>Adaptability</a:t>
                      </a:r>
                    </a:p>
                    <a:p>
                      <a:pPr algn="ctr" defTabSz="577850"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 smtClean="0">
                          <a:latin typeface="+mn-lt"/>
                        </a:rPr>
                        <a:t>Compromise</a:t>
                      </a:r>
                    </a:p>
                    <a:p>
                      <a:pPr algn="ctr" defTabSz="577850"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 smtClean="0">
                          <a:latin typeface="+mn-lt"/>
                        </a:rPr>
                        <a:t>Relevance</a:t>
                      </a:r>
                    </a:p>
                    <a:p>
                      <a:pPr algn="ctr" defTabSz="577850"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 smtClean="0">
                          <a:latin typeface="+mn-lt"/>
                        </a:rPr>
                        <a:t>Risk Assessmen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45720" marR="45720" marT="91440" marB="9144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0" marB="9144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0" marB="9144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0" marB="9144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Overview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 lIns="228600" tIns="228600" rIns="228600" bIns="228600"/>
          <a:lstStyle/>
          <a:p>
            <a:pPr algn="l"/>
            <a:fld id="{6214CC63-60E5-4931-A878-5D36BA85D187}" type="slidenum">
              <a:rPr lang="en-US" smtClean="0"/>
              <a:pPr algn="l"/>
              <a:t>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0604" y="5486400"/>
            <a:ext cx="7315200" cy="228600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sz="1200" cap="all" spc="300" dirty="0" smtClean="0">
                <a:latin typeface="FreightSans Pro Semibold" pitchFamily="50" charset="0"/>
              </a:rPr>
              <a:t>Policy Brand Drivers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350718" y="4343400"/>
            <a:ext cx="3200400" cy="548640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sz="1050" i="1" dirty="0"/>
              <a:t>These four measures quantify the distinctive characteristics of an organization’s policy influence among </a:t>
            </a:r>
            <a:r>
              <a:rPr lang="en-US" sz="1050" i="1" dirty="0" smtClean="0"/>
              <a:t>senior policy leaders in Washington</a:t>
            </a:r>
            <a:endParaRPr lang="en-US" sz="1050" i="1" dirty="0"/>
          </a:p>
        </p:txBody>
      </p:sp>
      <p:sp>
        <p:nvSpPr>
          <p:cNvPr id="104" name="Rectangle 103"/>
          <p:cNvSpPr/>
          <p:nvPr/>
        </p:nvSpPr>
        <p:spPr>
          <a:xfrm>
            <a:off x="230604" y="8915400"/>
            <a:ext cx="7315200" cy="457200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sz="1000" i="1" dirty="0" smtClean="0"/>
              <a:t>Policy brand drivers are 16 attributes reflecting specific organizational actions or behaviors; drivers are </a:t>
            </a:r>
            <a:br>
              <a:rPr lang="en-US" sz="1000" i="1" dirty="0" smtClean="0"/>
            </a:br>
            <a:r>
              <a:rPr lang="en-US" sz="1000" i="1" dirty="0" smtClean="0"/>
              <a:t>actionable characteristics that help to determine an organization’s level of influence within the policy community</a:t>
            </a:r>
            <a:endParaRPr lang="en-US" sz="1000" i="1" dirty="0"/>
          </a:p>
        </p:txBody>
      </p:sp>
      <p:sp>
        <p:nvSpPr>
          <p:cNvPr id="105" name="Rectangle 104"/>
          <p:cNvSpPr/>
          <p:nvPr/>
        </p:nvSpPr>
        <p:spPr>
          <a:xfrm>
            <a:off x="4229100" y="4343400"/>
            <a:ext cx="3200400" cy="548640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sz="1050" i="1" dirty="0" smtClean="0"/>
              <a:t>A weighted average of the measures of policy brand, the Composite Policy Brand Index, captures the strength of an organization’s policy brand in a single metric</a:t>
            </a:r>
            <a:endParaRPr lang="en-US" sz="1050" i="1" dirty="0"/>
          </a:p>
        </p:txBody>
      </p:sp>
      <p:grpSp>
        <p:nvGrpSpPr>
          <p:cNvPr id="37" name="Group 36"/>
          <p:cNvGrpSpPr/>
          <p:nvPr/>
        </p:nvGrpSpPr>
        <p:grpSpPr>
          <a:xfrm>
            <a:off x="788855" y="1809751"/>
            <a:ext cx="5840545" cy="2335183"/>
            <a:chOff x="788855" y="1809751"/>
            <a:chExt cx="5840545" cy="2335183"/>
          </a:xfrm>
        </p:grpSpPr>
        <p:grpSp>
          <p:nvGrpSpPr>
            <p:cNvPr id="19" name="Group 18"/>
            <p:cNvGrpSpPr>
              <a:grpSpLocks noChangeAspect="1"/>
            </p:cNvGrpSpPr>
            <p:nvPr/>
          </p:nvGrpSpPr>
          <p:grpSpPr>
            <a:xfrm>
              <a:off x="5029200" y="2171700"/>
              <a:ext cx="1600200" cy="1600200"/>
              <a:chOff x="4457700" y="1840901"/>
              <a:chExt cx="2834640" cy="2834640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4513274" y="1897379"/>
                <a:ext cx="2723492" cy="2721684"/>
                <a:chOff x="-5572429" y="4038600"/>
                <a:chExt cx="2776140" cy="2770573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-4147800" y="4038600"/>
                  <a:ext cx="1351511" cy="1349698"/>
                </a:xfrm>
                <a:prstGeom prst="rect">
                  <a:avLst/>
                </a:prstGeom>
                <a:grpFill/>
              </p:spPr>
              <p:txBody>
                <a:bodyPr wrap="square" lIns="91440" tIns="365760" rIns="91440" bIns="91440" rtlCol="0" anchor="ctr">
                  <a:noAutofit/>
                </a:bodyPr>
                <a:lstStyle/>
                <a:p>
                  <a:pPr algn="ctr"/>
                  <a:endParaRPr lang="en-US" sz="900" dirty="0">
                    <a:solidFill>
                      <a:schemeClr val="bg1"/>
                    </a:solidFill>
                    <a:latin typeface="FreightMicro Pro Book" pitchFamily="50" charset="0"/>
                  </a:endParaRPr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-5572429" y="4038600"/>
                  <a:ext cx="1351511" cy="1349698"/>
                </a:xfrm>
                <a:prstGeom prst="rect">
                  <a:avLst/>
                </a:prstGeom>
                <a:grpFill/>
              </p:spPr>
              <p:txBody>
                <a:bodyPr wrap="square" lIns="91440" tIns="365760" rIns="91440" bIns="91440" rtlCol="0" anchor="ctr">
                  <a:noAutofit/>
                </a:bodyPr>
                <a:lstStyle/>
                <a:p>
                  <a:pPr algn="ctr"/>
                  <a:endParaRPr lang="en-US" sz="900" dirty="0">
                    <a:solidFill>
                      <a:schemeClr val="bg1"/>
                    </a:solidFill>
                    <a:latin typeface="FreightMicro Pro Book" pitchFamily="50" charset="0"/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-5572429" y="5459475"/>
                  <a:ext cx="1351511" cy="1349698"/>
                </a:xfrm>
                <a:prstGeom prst="rect">
                  <a:avLst/>
                </a:prstGeom>
                <a:grpFill/>
              </p:spPr>
              <p:txBody>
                <a:bodyPr wrap="square" lIns="91440" tIns="365760" rIns="91440" bIns="91440" rtlCol="0" anchor="ctr">
                  <a:noAutofit/>
                </a:bodyPr>
                <a:lstStyle/>
                <a:p>
                  <a:pPr algn="ctr"/>
                  <a:endParaRPr lang="en-US" sz="900" dirty="0">
                    <a:solidFill>
                      <a:schemeClr val="bg1"/>
                    </a:solidFill>
                    <a:latin typeface="FreightMicro Pro Book" pitchFamily="50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-4147800" y="5459475"/>
                  <a:ext cx="1351511" cy="1349698"/>
                </a:xfrm>
                <a:prstGeom prst="rect">
                  <a:avLst/>
                </a:prstGeom>
                <a:grpFill/>
              </p:spPr>
              <p:txBody>
                <a:bodyPr wrap="square" lIns="91440" tIns="365760" rIns="91440" bIns="91440" rtlCol="0" anchor="ctr">
                  <a:noAutofit/>
                </a:bodyPr>
                <a:lstStyle/>
                <a:p>
                  <a:pPr algn="ctr"/>
                  <a:endParaRPr lang="en-US" sz="900" dirty="0">
                    <a:solidFill>
                      <a:schemeClr val="bg1"/>
                    </a:solidFill>
                    <a:latin typeface="FreightMicro Pro Book" pitchFamily="50" charset="0"/>
                  </a:endParaRPr>
                </a:p>
              </p:txBody>
            </p:sp>
          </p:grpSp>
          <p:sp>
            <p:nvSpPr>
              <p:cNvPr id="98" name="Rectangle 97"/>
              <p:cNvSpPr/>
              <p:nvPr/>
            </p:nvSpPr>
            <p:spPr>
              <a:xfrm>
                <a:off x="4457700" y="1840901"/>
                <a:ext cx="2834640" cy="2834640"/>
              </a:xfrm>
              <a:prstGeom prst="rect">
                <a:avLst/>
              </a:prstGeom>
              <a:solidFill>
                <a:schemeClr val="accent3">
                  <a:alpha val="75000"/>
                </a:schemeClr>
              </a:solidFill>
              <a:ln>
                <a:noFill/>
              </a:ln>
            </p:spPr>
            <p:txBody>
              <a:bodyPr wrap="none" lIns="228600" tIns="228600" rIns="228600" bIns="22860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200" dirty="0">
                    <a:latin typeface="FreightMicro Pro Semibold" pitchFamily="50" charset="0"/>
                  </a:rPr>
                  <a:t>Composite </a:t>
                </a:r>
                <a:r>
                  <a:rPr lang="en-US" sz="1200" dirty="0" smtClean="0">
                    <a:latin typeface="FreightMicro Pro Semibold" pitchFamily="50" charset="0"/>
                  </a:rPr>
                  <a:t/>
                </a:r>
                <a:br>
                  <a:rPr lang="en-US" sz="1200" dirty="0" smtClean="0">
                    <a:latin typeface="FreightMicro Pro Semibold" pitchFamily="50" charset="0"/>
                  </a:rPr>
                </a:br>
                <a:r>
                  <a:rPr lang="en-US" sz="1200" dirty="0" smtClean="0">
                    <a:latin typeface="FreightMicro Pro Semibold" pitchFamily="50" charset="0"/>
                  </a:rPr>
                  <a:t>Policy Brand </a:t>
                </a:r>
                <a:br>
                  <a:rPr lang="en-US" sz="1200" dirty="0" smtClean="0">
                    <a:latin typeface="FreightMicro Pro Semibold" pitchFamily="50" charset="0"/>
                  </a:rPr>
                </a:br>
                <a:r>
                  <a:rPr lang="en-US" sz="1200" dirty="0" smtClean="0">
                    <a:latin typeface="FreightMicro Pro Semibold" pitchFamily="50" charset="0"/>
                  </a:rPr>
                  <a:t>Index</a:t>
                </a:r>
                <a:endParaRPr lang="en-US" sz="1200" dirty="0">
                  <a:latin typeface="FreightMicro Pro Semibold" pitchFamily="50" charset="0"/>
                </a:endParaRPr>
              </a:p>
            </p:txBody>
          </p:sp>
        </p:grpSp>
        <p:grpSp>
          <p:nvGrpSpPr>
            <p:cNvPr id="18" name="Group 17"/>
            <p:cNvGrpSpPr>
              <a:grpSpLocks noChangeAspect="1"/>
            </p:cNvGrpSpPr>
            <p:nvPr/>
          </p:nvGrpSpPr>
          <p:grpSpPr>
            <a:xfrm>
              <a:off x="788855" y="1809751"/>
              <a:ext cx="2335167" cy="2335183"/>
              <a:chOff x="-5595565" y="4015499"/>
              <a:chExt cx="2835820" cy="2832032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-4147801" y="4015499"/>
                <a:ext cx="1388056" cy="1388056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lIns="91440" tIns="91440" rIns="91440" bIns="91440" rtlCol="0" anchor="ctr">
                <a:noAutofit/>
              </a:bodyPr>
              <a:lstStyle/>
              <a:p>
                <a:pPr lvl="0" algn="ctr"/>
                <a:r>
                  <a:rPr lang="en-US" sz="1100" dirty="0" smtClean="0">
                    <a:solidFill>
                      <a:schemeClr val="bg1"/>
                    </a:solidFill>
                    <a:latin typeface="FreightMicro Pro Semibold" pitchFamily="50" charset="0"/>
                  </a:rPr>
                  <a:t>Consideration</a:t>
                </a:r>
                <a:endParaRPr lang="en-US" sz="700" dirty="0">
                  <a:solidFill>
                    <a:schemeClr val="bg1"/>
                  </a:solidFill>
                  <a:latin typeface="FreightMicro Pro Semibold" pitchFamily="50" charset="0"/>
                </a:endParaRPr>
              </a:p>
            </p:txBody>
          </p:sp>
          <p:sp>
            <p:nvSpPr>
              <p:cNvPr id="41" name="Rectangle 40"/>
              <p:cNvSpPr>
                <a:spLocks noChangeAspect="1"/>
              </p:cNvSpPr>
              <p:nvPr/>
            </p:nvSpPr>
            <p:spPr>
              <a:xfrm>
                <a:off x="-5595565" y="4015499"/>
                <a:ext cx="1388056" cy="1388056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lIns="91440" tIns="91440" rIns="91440" bIns="91440" rtlCol="0" anchor="ctr"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bg1"/>
                    </a:solidFill>
                    <a:latin typeface="FreightMicro Pro Semibold" pitchFamily="50" charset="0"/>
                  </a:rPr>
                  <a:t>Respect</a:t>
                </a: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-5595565" y="5459474"/>
                <a:ext cx="1388056" cy="1388056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lIns="91440" tIns="91440" rIns="91440" bIns="91440" rtlCol="0" anchor="ctr">
                <a:noAutofit/>
              </a:bodyPr>
              <a:lstStyle/>
              <a:p>
                <a:pPr lvl="0" algn="ctr"/>
                <a:r>
                  <a:rPr lang="en-US" sz="1100" dirty="0" smtClean="0">
                    <a:solidFill>
                      <a:schemeClr val="bg1"/>
                    </a:solidFill>
                    <a:latin typeface="FreightMicro Pro Semibold" pitchFamily="50" charset="0"/>
                  </a:rPr>
                  <a:t>Influence</a:t>
                </a:r>
                <a:endParaRPr lang="en-US" sz="1100" dirty="0">
                  <a:solidFill>
                    <a:schemeClr val="bg1"/>
                  </a:solidFill>
                  <a:latin typeface="FreightMicro Pro Semibold" pitchFamily="50" charset="0"/>
                </a:endParaRPr>
              </a:p>
            </p:txBody>
          </p:sp>
          <p:sp>
            <p:nvSpPr>
              <p:cNvPr id="45" name="Rectangle 44"/>
              <p:cNvSpPr>
                <a:spLocks noChangeAspect="1"/>
              </p:cNvSpPr>
              <p:nvPr/>
            </p:nvSpPr>
            <p:spPr>
              <a:xfrm>
                <a:off x="-4147801" y="5459475"/>
                <a:ext cx="1388056" cy="1388056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lIns="91440" tIns="91440" rIns="91440" bIns="91440" rtlCol="0" anchor="ctr">
                <a:noAutofit/>
              </a:bodyPr>
              <a:lstStyle/>
              <a:p>
                <a:pPr lvl="0" algn="ctr"/>
                <a:r>
                  <a:rPr lang="en-US" sz="1100" dirty="0" smtClean="0">
                    <a:solidFill>
                      <a:schemeClr val="bg1"/>
                    </a:solidFill>
                    <a:latin typeface="FreightMicro Pro Semibold" pitchFamily="50" charset="0"/>
                  </a:rPr>
                  <a:t>Sharing</a:t>
                </a:r>
              </a:p>
            </p:txBody>
          </p:sp>
        </p:grpSp>
      </p:grpSp>
      <p:sp>
        <p:nvSpPr>
          <p:cNvPr id="47" name="Bent-Up Arrow 46"/>
          <p:cNvSpPr/>
          <p:nvPr/>
        </p:nvSpPr>
        <p:spPr>
          <a:xfrm rot="10800000" flipV="1">
            <a:off x="1922978" y="5115891"/>
            <a:ext cx="548640" cy="548640"/>
          </a:xfrm>
          <a:prstGeom prst="bentUpArrow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228600" tIns="228600" rIns="228600" bIns="228600" rtlCol="0" anchor="t">
            <a:noAutofit/>
          </a:bodyPr>
          <a:lstStyle/>
          <a:p>
            <a:pPr algn="ctr"/>
            <a:endParaRPr lang="en-US" sz="900" dirty="0"/>
          </a:p>
        </p:txBody>
      </p:sp>
      <p:sp>
        <p:nvSpPr>
          <p:cNvPr id="48" name="Rectangle 47"/>
          <p:cNvSpPr/>
          <p:nvPr/>
        </p:nvSpPr>
        <p:spPr>
          <a:xfrm>
            <a:off x="4000500" y="1373031"/>
            <a:ext cx="3657600" cy="228600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sz="1200" cap="all" spc="300" dirty="0" smtClean="0">
                <a:latin typeface="FreightSans Pro Semibold" pitchFamily="50" charset="0"/>
              </a:rPr>
              <a:t>Policy Brand Index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22118" y="1373031"/>
            <a:ext cx="3657600" cy="228600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sz="1200" cap="all" spc="300" dirty="0" smtClean="0">
                <a:latin typeface="FreightSans Pro Semibold" pitchFamily="50" charset="0"/>
              </a:rPr>
              <a:t>Measures of Policy Brand</a:t>
            </a:r>
            <a:endParaRPr lang="en-US" dirty="0"/>
          </a:p>
        </p:txBody>
      </p:sp>
      <p:sp>
        <p:nvSpPr>
          <p:cNvPr id="50" name="Right Arrow 49"/>
          <p:cNvSpPr/>
          <p:nvPr/>
        </p:nvSpPr>
        <p:spPr>
          <a:xfrm>
            <a:off x="3591560" y="2450038"/>
            <a:ext cx="914400" cy="27432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lIns="228600" tIns="228600" rIns="228600" bIns="228600" rtlCol="0" anchor="t">
            <a:noAutofit/>
          </a:bodyPr>
          <a:lstStyle/>
          <a:p>
            <a:pPr algn="ctr"/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36880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BR Report Theme">
  <a:themeElements>
    <a:clrScheme name="Custom 1">
      <a:dk1>
        <a:srgbClr val="000000"/>
      </a:dk1>
      <a:lt1>
        <a:srgbClr val="FFFFFF"/>
      </a:lt1>
      <a:dk2>
        <a:srgbClr val="535550"/>
      </a:dk2>
      <a:lt2>
        <a:srgbClr val="DCDDDB"/>
      </a:lt2>
      <a:accent1>
        <a:srgbClr val="535550"/>
      </a:accent1>
      <a:accent2>
        <a:srgbClr val="E3E033"/>
      </a:accent2>
      <a:accent3>
        <a:srgbClr val="82C2CC"/>
      </a:accent3>
      <a:accent4>
        <a:srgbClr val="FFFFFF"/>
      </a:accent4>
      <a:accent5>
        <a:srgbClr val="FFFFFF"/>
      </a:accent5>
      <a:accent6>
        <a:srgbClr val="FFFFFF"/>
      </a:accent6>
      <a:hlink>
        <a:srgbClr val="48A3B1"/>
      </a:hlink>
      <a:folHlink>
        <a:srgbClr val="306D76"/>
      </a:folHlink>
    </a:clrScheme>
    <a:fontScheme name="Freight">
      <a:majorFont>
        <a:latin typeface="FreightSans Pro Light"/>
        <a:ea typeface=""/>
        <a:cs typeface=""/>
      </a:majorFont>
      <a:minorFont>
        <a:latin typeface="FreightMicro Pro Book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wrap="none" lIns="228600" tIns="228600" rIns="228600" bIns="228600" rtlCol="0" anchor="t">
        <a:noAutofit/>
      </a:bodyPr>
      <a:lstStyle>
        <a:defPPr>
          <a:defRPr sz="1000" dirty="0"/>
        </a:defPPr>
      </a:lstStyle>
    </a:spDef>
    <a:lnDef>
      <a:spPr>
        <a:ln>
          <a:solidFill>
            <a:schemeClr val="accent3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41413</TotalTime>
  <Words>372</Words>
  <Application>Microsoft Office PowerPoint</Application>
  <PresentationFormat>Custom</PresentationFormat>
  <Paragraphs>85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PBR Report Theme</vt:lpstr>
      <vt:lpstr>Survey Development</vt:lpstr>
      <vt:lpstr>Model Overview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Cai, Wen</dc:creator>
  <cp:lastModifiedBy>Cai, Wen</cp:lastModifiedBy>
  <cp:revision>1767</cp:revision>
  <cp:lastPrinted>2014-10-06T15:59:07Z</cp:lastPrinted>
  <dcterms:created xsi:type="dcterms:W3CDTF">2013-10-24T02:05:42Z</dcterms:created>
  <dcterms:modified xsi:type="dcterms:W3CDTF">2015-07-26T19:04:54Z</dcterms:modified>
</cp:coreProperties>
</file>