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drawings/drawing2.xml" ContentType="application/vnd.openxmlformats-officedocument.drawingml.chartshapes+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drawings/drawing3.xml" ContentType="application/vnd.openxmlformats-officedocument.drawingml.chartshapes+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694" r:id="rId2"/>
    <p:sldId id="695" r:id="rId3"/>
    <p:sldId id="696" r:id="rId4"/>
    <p:sldId id="703" r:id="rId5"/>
    <p:sldId id="700" r:id="rId6"/>
    <p:sldId id="698" r:id="rId7"/>
    <p:sldId id="701" r:id="rId8"/>
    <p:sldId id="702" r:id="rId9"/>
    <p:sldId id="718" r:id="rId10"/>
    <p:sldId id="723" r:id="rId11"/>
    <p:sldId id="690" r:id="rId12"/>
    <p:sldId id="691" r:id="rId13"/>
    <p:sldId id="614" r:id="rId14"/>
    <p:sldId id="684" r:id="rId15"/>
    <p:sldId id="721" r:id="rId16"/>
    <p:sldId id="720" r:id="rId17"/>
  </p:sldIdLst>
  <p:sldSz cx="7772400" cy="10058400"/>
  <p:notesSz cx="6858000" cy="9296400"/>
  <p:defaultTex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1742B19-2FC7-43BC-9BB6-F36B0C090DCC}">
          <p14:sldIdLst>
            <p14:sldId id="694"/>
            <p14:sldId id="695"/>
            <p14:sldId id="696"/>
            <p14:sldId id="703"/>
            <p14:sldId id="700"/>
            <p14:sldId id="698"/>
            <p14:sldId id="701"/>
            <p14:sldId id="702"/>
            <p14:sldId id="718"/>
          </p14:sldIdLst>
        </p14:section>
        <p14:section name="Composite" id="{6DB096DC-6B72-4A6D-9EE2-FFF2D7E9F2D2}">
          <p14:sldIdLst>
            <p14:sldId id="723"/>
            <p14:sldId id="690"/>
            <p14:sldId id="691"/>
            <p14:sldId id="614"/>
          </p14:sldIdLst>
        </p14:section>
        <p14:section name="Drivers" id="{A02FF0DB-AE87-4E31-82C6-12C576922AB3}">
          <p14:sldIdLst>
            <p14:sldId id="684"/>
            <p14:sldId id="721"/>
            <p14:sldId id="720"/>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veh Waddell" initials="KW" lastIdx="1" clrIdx="0"/>
  <p:cmAuthor id="1" name="Bamdad, Natalie" initials="BN" lastIdx="1" clrIdx="1"/>
  <p:cmAuthor id="2" name="Kuhn, Josef" initials="KJ"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B03B"/>
    <a:srgbClr val="535550"/>
    <a:srgbClr val="82C2CC"/>
    <a:srgbClr val="EC8D00"/>
    <a:srgbClr val="04516D"/>
    <a:srgbClr val="797B7E"/>
    <a:srgbClr val="B6AEF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33" autoAdjust="0"/>
    <p:restoredTop sz="98501" autoAdjust="0"/>
  </p:normalViewPr>
  <p:slideViewPr>
    <p:cSldViewPr snapToObjects="1">
      <p:cViewPr>
        <p:scale>
          <a:sx n="54" d="100"/>
          <a:sy n="54" d="100"/>
        </p:scale>
        <p:origin x="-1110" y="108"/>
      </p:cViewPr>
      <p:guideLst>
        <p:guide orient="horz" pos="2448"/>
        <p:guide pos="4752"/>
      </p:guideLst>
    </p:cSldViewPr>
  </p:slideViewPr>
  <p:outlineViewPr>
    <p:cViewPr>
      <p:scale>
        <a:sx n="33" d="100"/>
        <a:sy n="33" d="100"/>
      </p:scale>
      <p:origin x="0" y="990"/>
    </p:cViewPr>
  </p:outlineViewPr>
  <p:notesTextViewPr>
    <p:cViewPr>
      <p:scale>
        <a:sx n="1" d="1"/>
        <a:sy n="1" d="1"/>
      </p:scale>
      <p:origin x="0" y="0"/>
    </p:cViewPr>
  </p:notesTextViewPr>
  <p:sorterViewPr>
    <p:cViewPr>
      <p:scale>
        <a:sx n="20" d="100"/>
        <a:sy n="20" d="100"/>
      </p:scale>
      <p:origin x="0" y="0"/>
    </p:cViewPr>
  </p:sorterViewPr>
  <p:notesViewPr>
    <p:cSldViewPr snapToObjects="1" showGuides="1">
      <p:cViewPr varScale="1">
        <p:scale>
          <a:sx n="85" d="100"/>
          <a:sy n="85" d="100"/>
        </p:scale>
        <p:origin x="-3834" y="-90"/>
      </p:cViewPr>
      <p:guideLst>
        <p:guide orient="horz" pos="2928"/>
        <p:guide pos="2160"/>
      </p:guideLst>
    </p:cSldViewPr>
  </p:notesViewPr>
  <p:gridSpacing cx="228600" cy="2286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6.23737291055265E-2"/>
          <c:y val="2.2673611111111099E-2"/>
          <c:w val="0.81163182857023897"/>
          <c:h val="0.95465277777777802"/>
        </c:manualLayout>
      </c:layout>
      <c:lineChart>
        <c:grouping val="standard"/>
        <c:varyColors val="0"/>
        <c:ser>
          <c:idx val="0"/>
          <c:order val="0"/>
          <c:tx>
            <c:strRef>
              <c:f>Sheet1!$B$1</c:f>
              <c:strCache>
                <c:ptCount val="1"/>
                <c:pt idx="0">
                  <c:v>Drivers</c:v>
                </c:pt>
              </c:strCache>
            </c:strRef>
          </c:tx>
          <c:marker>
            <c:symbol val="circle"/>
            <c:size val="7"/>
            <c:spPr>
              <a:solidFill>
                <a:schemeClr val="accent2"/>
              </a:solidFill>
            </c:spPr>
          </c:marker>
          <c:dLbls>
            <c:dLbl>
              <c:idx val="0"/>
              <c:delete val="1"/>
            </c:dLbl>
            <c:dLbl>
              <c:idx val="1"/>
              <c:layout/>
              <c:dLblPos val="b"/>
              <c:showLegendKey val="0"/>
              <c:showVal val="1"/>
              <c:showCatName val="0"/>
              <c:showSerName val="0"/>
              <c:showPercent val="0"/>
              <c:showBubbleSize val="0"/>
            </c:dLbl>
            <c:dLblPos val="t"/>
            <c:showLegendKey val="0"/>
            <c:showVal val="1"/>
            <c:showCatName val="0"/>
            <c:showSerName val="0"/>
            <c:showPercent val="0"/>
            <c:showBubbleSize val="0"/>
            <c:showLeaderLines val="0"/>
          </c:dLbls>
          <c:val>
            <c:numRef>
              <c:f>Sheet1!$B$2:$B$18</c:f>
              <c:numCache>
                <c:formatCode>General</c:formatCode>
                <c:ptCount val="17"/>
                <c:pt idx="0">
                  <c:v>#N/A</c:v>
                </c:pt>
                <c:pt idx="1">
                  <c:v>200</c:v>
                </c:pt>
                <c:pt idx="2">
                  <c:v>#N/A</c:v>
                </c:pt>
                <c:pt idx="3">
                  <c:v>#N/A</c:v>
                </c:pt>
                <c:pt idx="4">
                  <c:v>180</c:v>
                </c:pt>
                <c:pt idx="5">
                  <c:v>#N/A</c:v>
                </c:pt>
                <c:pt idx="6">
                  <c:v>#N/A</c:v>
                </c:pt>
                <c:pt idx="7">
                  <c:v>#N/A</c:v>
                </c:pt>
                <c:pt idx="8">
                  <c:v>120</c:v>
                </c:pt>
                <c:pt idx="9">
                  <c:v>#N/A</c:v>
                </c:pt>
                <c:pt idx="10">
                  <c:v>#N/A</c:v>
                </c:pt>
                <c:pt idx="11">
                  <c:v>50</c:v>
                </c:pt>
                <c:pt idx="12">
                  <c:v>#N/A</c:v>
                </c:pt>
                <c:pt idx="13">
                  <c:v>30</c:v>
                </c:pt>
                <c:pt idx="14">
                  <c:v>#N/A</c:v>
                </c:pt>
                <c:pt idx="15">
                  <c:v>16</c:v>
                </c:pt>
                <c:pt idx="16">
                  <c:v>#N/A</c:v>
                </c:pt>
              </c:numCache>
            </c:numRef>
          </c:val>
          <c:smooth val="1"/>
        </c:ser>
        <c:dLbls>
          <c:showLegendKey val="0"/>
          <c:showVal val="1"/>
          <c:showCatName val="0"/>
          <c:showSerName val="0"/>
          <c:showPercent val="0"/>
          <c:showBubbleSize val="0"/>
        </c:dLbls>
        <c:marker val="1"/>
        <c:smooth val="0"/>
        <c:axId val="22767488"/>
        <c:axId val="22803200"/>
      </c:lineChart>
      <c:catAx>
        <c:axId val="22767488"/>
        <c:scaling>
          <c:orientation val="minMax"/>
        </c:scaling>
        <c:delete val="0"/>
        <c:axPos val="b"/>
        <c:numFmt formatCode="General" sourceLinked="1"/>
        <c:majorTickMark val="none"/>
        <c:minorTickMark val="none"/>
        <c:tickLblPos val="none"/>
        <c:spPr>
          <a:ln>
            <a:solidFill>
              <a:schemeClr val="accent1">
                <a:lumMod val="60000"/>
                <a:lumOff val="40000"/>
              </a:schemeClr>
            </a:solidFill>
          </a:ln>
        </c:spPr>
        <c:txPr>
          <a:bodyPr rot="-120000"/>
          <a:lstStyle/>
          <a:p>
            <a:pPr>
              <a:defRPr/>
            </a:pPr>
            <a:endParaRPr lang="en-US"/>
          </a:p>
        </c:txPr>
        <c:crossAx val="22803200"/>
        <c:crosses val="autoZero"/>
        <c:auto val="1"/>
        <c:lblAlgn val="ctr"/>
        <c:lblOffset val="100"/>
        <c:noMultiLvlLbl val="0"/>
      </c:catAx>
      <c:valAx>
        <c:axId val="22803200"/>
        <c:scaling>
          <c:orientation val="minMax"/>
          <c:max val="200"/>
          <c:min val="0"/>
        </c:scaling>
        <c:delete val="1"/>
        <c:axPos val="l"/>
        <c:numFmt formatCode="General" sourceLinked="1"/>
        <c:majorTickMark val="none"/>
        <c:minorTickMark val="none"/>
        <c:tickLblPos val="nextTo"/>
        <c:crossAx val="22767488"/>
        <c:crosses val="autoZero"/>
        <c:crossBetween val="midCat"/>
        <c:majorUnit val="50"/>
      </c:valAx>
    </c:plotArea>
    <c:plotVisOnly val="1"/>
    <c:dispBlanksAs val="gap"/>
    <c:showDLblsOverMax val="0"/>
  </c:chart>
  <c:txPr>
    <a:bodyPr/>
    <a:lstStyle/>
    <a:p>
      <a:pPr>
        <a:defRPr sz="1000"/>
      </a:pPr>
      <a:endParaRPr lang="en-US"/>
    </a:p>
  </c:txPr>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4.3650793650793697E-2"/>
          <c:y val="0.112345679012346"/>
          <c:w val="0.91269841269841301"/>
          <c:h val="0.66518518518518499"/>
        </c:manualLayout>
      </c:layout>
      <c:barChart>
        <c:barDir val="col"/>
        <c:grouping val="clustered"/>
        <c:varyColors val="0"/>
        <c:ser>
          <c:idx val="0"/>
          <c:order val="0"/>
          <c:tx>
            <c:strRef>
              <c:f>Sheet1!$A$1</c:f>
              <c:strCache>
                <c:ptCount val="1"/>
                <c:pt idx="0">
                  <c:v>Lobbyists</c:v>
                </c:pt>
              </c:strCache>
            </c:strRef>
          </c:tx>
          <c:spPr>
            <a:solidFill>
              <a:schemeClr val="accent3"/>
            </a:solidFill>
            <a:ln>
              <a:solidFill>
                <a:schemeClr val="bg1"/>
              </a:solidFill>
            </a:ln>
          </c:spPr>
          <c:invertIfNegative val="0"/>
          <c:cat>
            <c:strRef>
              <c:f>Sheet1!$A$2:$A$8</c:f>
              <c:strCache>
                <c:ptCount val="7"/>
                <c:pt idx="0">
                  <c:v>1-20</c:v>
                </c:pt>
                <c:pt idx="1">
                  <c:v>21-40</c:v>
                </c:pt>
                <c:pt idx="2">
                  <c:v>41-60</c:v>
                </c:pt>
                <c:pt idx="3">
                  <c:v>61-80</c:v>
                </c:pt>
                <c:pt idx="4">
                  <c:v>81-100</c:v>
                </c:pt>
                <c:pt idx="5">
                  <c:v>101-120</c:v>
                </c:pt>
                <c:pt idx="6">
                  <c:v>121-140</c:v>
                </c:pt>
              </c:strCache>
            </c:strRef>
          </c:cat>
          <c:val>
            <c:numRef>
              <c:f>Sheet1!$B$2:$B$8</c:f>
              <c:numCache>
                <c:formatCode>0%</c:formatCode>
                <c:ptCount val="7"/>
                <c:pt idx="0">
                  <c:v>0.26315789473684198</c:v>
                </c:pt>
                <c:pt idx="1">
                  <c:v>0.21052631578947401</c:v>
                </c:pt>
                <c:pt idx="2">
                  <c:v>0.23684210526315799</c:v>
                </c:pt>
                <c:pt idx="3">
                  <c:v>0.13157894736842099</c:v>
                </c:pt>
                <c:pt idx="4">
                  <c:v>7.8947368421052599E-2</c:v>
                </c:pt>
                <c:pt idx="5">
                  <c:v>0</c:v>
                </c:pt>
                <c:pt idx="6">
                  <c:v>7.8947368421052599E-2</c:v>
                </c:pt>
              </c:numCache>
            </c:numRef>
          </c:val>
        </c:ser>
        <c:dLbls>
          <c:showLegendKey val="0"/>
          <c:showVal val="1"/>
          <c:showCatName val="0"/>
          <c:showSerName val="0"/>
          <c:showPercent val="0"/>
          <c:showBubbleSize val="0"/>
        </c:dLbls>
        <c:gapWidth val="150"/>
        <c:overlap val="-25"/>
        <c:axId val="26011904"/>
        <c:axId val="26022272"/>
      </c:barChart>
      <c:catAx>
        <c:axId val="26011904"/>
        <c:scaling>
          <c:orientation val="minMax"/>
        </c:scaling>
        <c:delete val="0"/>
        <c:axPos val="b"/>
        <c:title>
          <c:tx>
            <c:rich>
              <a:bodyPr/>
              <a:lstStyle/>
              <a:p>
                <a:pPr>
                  <a:defRPr b="0">
                    <a:latin typeface="FreightMicro Pro Bold" pitchFamily="50" charset="0"/>
                  </a:defRPr>
                </a:pPr>
                <a:r>
                  <a:rPr lang="en-US" b="0" smtClean="0">
                    <a:latin typeface="FreightMicro Pro Bold" pitchFamily="50" charset="0"/>
                  </a:rPr>
                  <a:t>Number</a:t>
                </a:r>
                <a:r>
                  <a:rPr lang="en-US" b="0" baseline="0" smtClean="0">
                    <a:latin typeface="FreightMicro Pro Bold" pitchFamily="50" charset="0"/>
                  </a:rPr>
                  <a:t> of Lobbyists</a:t>
                </a:r>
                <a:endParaRPr lang="en-US" b="0">
                  <a:latin typeface="FreightMicro Pro Bold" pitchFamily="50" charset="0"/>
                </a:endParaRPr>
              </a:p>
            </c:rich>
          </c:tx>
          <c:layout/>
          <c:overlay val="0"/>
        </c:title>
        <c:numFmt formatCode="General" sourceLinked="1"/>
        <c:majorTickMark val="none"/>
        <c:minorTickMark val="none"/>
        <c:tickLblPos val="nextTo"/>
        <c:crossAx val="26022272"/>
        <c:crosses val="autoZero"/>
        <c:auto val="1"/>
        <c:lblAlgn val="ctr"/>
        <c:lblOffset val="100"/>
        <c:noMultiLvlLbl val="0"/>
      </c:catAx>
      <c:valAx>
        <c:axId val="26022272"/>
        <c:scaling>
          <c:orientation val="minMax"/>
        </c:scaling>
        <c:delete val="1"/>
        <c:axPos val="l"/>
        <c:numFmt formatCode="0%" sourceLinked="1"/>
        <c:majorTickMark val="out"/>
        <c:minorTickMark val="none"/>
        <c:tickLblPos val="nextTo"/>
        <c:crossAx val="26011904"/>
        <c:crosses val="autoZero"/>
        <c:crossBetween val="between"/>
      </c:valAx>
    </c:plotArea>
    <c:plotVisOnly val="1"/>
    <c:dispBlanksAs val="gap"/>
    <c:showDLblsOverMax val="0"/>
  </c:chart>
  <c:txPr>
    <a:bodyPr/>
    <a:lstStyle/>
    <a:p>
      <a:pPr>
        <a:defRPr sz="10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4.3650793650793697E-2"/>
          <c:y val="0.112345679012346"/>
          <c:w val="0.91269841269841301"/>
          <c:h val="0.66518518518518499"/>
        </c:manualLayout>
      </c:layout>
      <c:barChart>
        <c:barDir val="col"/>
        <c:grouping val="clustered"/>
        <c:varyColors val="0"/>
        <c:ser>
          <c:idx val="0"/>
          <c:order val="0"/>
          <c:tx>
            <c:strRef>
              <c:f>Sheet1!$A$1</c:f>
              <c:strCache>
                <c:ptCount val="1"/>
                <c:pt idx="0">
                  <c:v>Lobby Spend</c:v>
                </c:pt>
              </c:strCache>
            </c:strRef>
          </c:tx>
          <c:spPr>
            <a:solidFill>
              <a:schemeClr val="accent3"/>
            </a:solidFill>
            <a:ln>
              <a:solidFill>
                <a:schemeClr val="bg1"/>
              </a:solidFill>
            </a:ln>
          </c:spPr>
          <c:invertIfNegative val="0"/>
          <c:cat>
            <c:strRef>
              <c:f>Sheet1!$A$2:$A$9</c:f>
              <c:strCache>
                <c:ptCount val="8"/>
                <c:pt idx="0">
                  <c:v>1-2.5</c:v>
                </c:pt>
                <c:pt idx="1">
                  <c:v>2.5-5</c:v>
                </c:pt>
                <c:pt idx="2">
                  <c:v>5-7.5</c:v>
                </c:pt>
                <c:pt idx="3">
                  <c:v>7.5-10</c:v>
                </c:pt>
                <c:pt idx="4">
                  <c:v>10-12.5</c:v>
                </c:pt>
                <c:pt idx="5">
                  <c:v>12.5-15</c:v>
                </c:pt>
                <c:pt idx="6">
                  <c:v>15-17.5</c:v>
                </c:pt>
                <c:pt idx="7">
                  <c:v>17.5-20</c:v>
                </c:pt>
              </c:strCache>
            </c:strRef>
          </c:cat>
          <c:val>
            <c:numRef>
              <c:f>Sheet1!$B$2:$B$9</c:f>
              <c:numCache>
                <c:formatCode>0%</c:formatCode>
                <c:ptCount val="8"/>
                <c:pt idx="0">
                  <c:v>0.18421052631578899</c:v>
                </c:pt>
                <c:pt idx="1">
                  <c:v>0.31578947368421101</c:v>
                </c:pt>
                <c:pt idx="2">
                  <c:v>0.18421052631578899</c:v>
                </c:pt>
                <c:pt idx="3">
                  <c:v>0.105263157894737</c:v>
                </c:pt>
                <c:pt idx="4">
                  <c:v>2.6315789473684199E-2</c:v>
                </c:pt>
                <c:pt idx="5">
                  <c:v>7.8947368421052599E-2</c:v>
                </c:pt>
                <c:pt idx="6">
                  <c:v>7.8947368421052599E-2</c:v>
                </c:pt>
                <c:pt idx="7">
                  <c:v>2.6315789473684199E-2</c:v>
                </c:pt>
              </c:numCache>
            </c:numRef>
          </c:val>
        </c:ser>
        <c:dLbls>
          <c:showLegendKey val="0"/>
          <c:showVal val="1"/>
          <c:showCatName val="0"/>
          <c:showSerName val="0"/>
          <c:showPercent val="0"/>
          <c:showBubbleSize val="0"/>
        </c:dLbls>
        <c:gapWidth val="150"/>
        <c:overlap val="-25"/>
        <c:axId val="26079616"/>
        <c:axId val="26081536"/>
      </c:barChart>
      <c:catAx>
        <c:axId val="26079616"/>
        <c:scaling>
          <c:orientation val="minMax"/>
        </c:scaling>
        <c:delete val="0"/>
        <c:axPos val="b"/>
        <c:title>
          <c:tx>
            <c:rich>
              <a:bodyPr/>
              <a:lstStyle/>
              <a:p>
                <a:pPr>
                  <a:defRPr b="0">
                    <a:latin typeface="FreightMicro Pro Bold" pitchFamily="50" charset="0"/>
                  </a:defRPr>
                </a:pPr>
                <a:r>
                  <a:rPr lang="en-US" b="0" smtClean="0">
                    <a:latin typeface="FreightMicro Pro Bold" pitchFamily="50" charset="0"/>
                  </a:rPr>
                  <a:t>Annual</a:t>
                </a:r>
                <a:r>
                  <a:rPr lang="en-US" b="0" baseline="0" smtClean="0">
                    <a:latin typeface="FreightMicro Pro Bold" pitchFamily="50" charset="0"/>
                  </a:rPr>
                  <a:t> Spend on Lobbying (in millions)</a:t>
                </a:r>
                <a:endParaRPr lang="en-US" b="0">
                  <a:latin typeface="FreightMicro Pro Bold" pitchFamily="50" charset="0"/>
                </a:endParaRPr>
              </a:p>
            </c:rich>
          </c:tx>
          <c:layout/>
          <c:overlay val="0"/>
        </c:title>
        <c:numFmt formatCode="General" sourceLinked="1"/>
        <c:majorTickMark val="none"/>
        <c:minorTickMark val="none"/>
        <c:tickLblPos val="nextTo"/>
        <c:crossAx val="26081536"/>
        <c:crosses val="autoZero"/>
        <c:auto val="1"/>
        <c:lblAlgn val="ctr"/>
        <c:lblOffset val="100"/>
        <c:noMultiLvlLbl val="0"/>
      </c:catAx>
      <c:valAx>
        <c:axId val="26081536"/>
        <c:scaling>
          <c:orientation val="minMax"/>
        </c:scaling>
        <c:delete val="1"/>
        <c:axPos val="l"/>
        <c:numFmt formatCode="0%" sourceLinked="1"/>
        <c:majorTickMark val="out"/>
        <c:minorTickMark val="none"/>
        <c:tickLblPos val="nextTo"/>
        <c:crossAx val="26079616"/>
        <c:crosses val="autoZero"/>
        <c:crossBetween val="between"/>
      </c:valAx>
    </c:plotArea>
    <c:plotVisOnly val="1"/>
    <c:dispBlanksAs val="gap"/>
    <c:showDLblsOverMax val="0"/>
  </c:chart>
  <c:txPr>
    <a:bodyPr/>
    <a:lstStyle/>
    <a:p>
      <a:pPr>
        <a:defRPr sz="10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2"/>
    </mc:Choice>
    <mc:Fallback>
      <c:style val="12"/>
    </mc:Fallback>
  </mc:AlternateContent>
  <c:chart>
    <c:title>
      <c:tx>
        <c:rich>
          <a:bodyPr/>
          <a:lstStyle/>
          <a:p>
            <a:pPr marL="0" algn="ctr" defTabSz="1018824" rtl="0" eaLnBrk="1" latinLnBrk="0" hangingPunct="1">
              <a:defRPr lang="en-US" sz="1200" b="0" i="0" u="none" strike="noStrike" kern="1200" cap="all" spc="300" baseline="0">
                <a:solidFill>
                  <a:schemeClr val="tx1"/>
                </a:solidFill>
                <a:latin typeface="FreightSans Pro Semibold" pitchFamily="50" charset="0"/>
                <a:ea typeface="+mn-ea"/>
                <a:cs typeface="+mn-cs"/>
              </a:defRPr>
            </a:pPr>
            <a:r>
              <a:rPr lang="en-US" sz="1200" b="0" i="0" u="none" strike="noStrike" kern="1200" cap="all" spc="300" baseline="0" dirty="0" smtClean="0">
                <a:solidFill>
                  <a:schemeClr val="tx1"/>
                </a:solidFill>
                <a:latin typeface="FreightSans Pro Semibold" pitchFamily="50" charset="0"/>
                <a:ea typeface="+mn-ea"/>
                <a:cs typeface="+mn-cs"/>
              </a:rPr>
              <a:t>Party Affiliation</a:t>
            </a:r>
            <a:endParaRPr lang="en-US" sz="1200" b="0" i="0" u="none" strike="noStrike" kern="1200" cap="all" spc="300" baseline="0" dirty="0">
              <a:solidFill>
                <a:schemeClr val="tx1"/>
              </a:solidFill>
              <a:latin typeface="FreightSans Pro Semibold" pitchFamily="50" charset="0"/>
              <a:ea typeface="+mn-ea"/>
              <a:cs typeface="+mn-cs"/>
            </a:endParaRPr>
          </a:p>
        </c:rich>
      </c:tx>
      <c:layout>
        <c:manualLayout>
          <c:xMode val="edge"/>
          <c:yMode val="edge"/>
          <c:x val="0.202814814814815"/>
          <c:y val="8.3333333333333301E-2"/>
        </c:manualLayout>
      </c:layout>
      <c:overlay val="0"/>
    </c:title>
    <c:autoTitleDeleted val="0"/>
    <c:plotArea>
      <c:layout/>
      <c:doughnutChart>
        <c:varyColors val="1"/>
        <c:ser>
          <c:idx val="0"/>
          <c:order val="0"/>
          <c:tx>
            <c:strRef>
              <c:f>Sheet1!$B$1</c:f>
              <c:strCache>
                <c:ptCount val="1"/>
                <c:pt idx="0">
                  <c:v>Count</c:v>
                </c:pt>
              </c:strCache>
            </c:strRef>
          </c:tx>
          <c:dLbls>
            <c:showLegendKey val="0"/>
            <c:showVal val="0"/>
            <c:showCatName val="0"/>
            <c:showSerName val="0"/>
            <c:showPercent val="1"/>
            <c:showBubbleSize val="0"/>
            <c:showLeaderLines val="1"/>
          </c:dLbls>
          <c:cat>
            <c:strRef>
              <c:f>Sheet1!$A$2:$A$5</c:f>
              <c:strCache>
                <c:ptCount val="4"/>
                <c:pt idx="0">
                  <c:v>Republican</c:v>
                </c:pt>
                <c:pt idx="1">
                  <c:v>Democrat</c:v>
                </c:pt>
                <c:pt idx="2">
                  <c:v>Independent</c:v>
                </c:pt>
                <c:pt idx="3">
                  <c:v>Prefer not to answer</c:v>
                </c:pt>
              </c:strCache>
            </c:strRef>
          </c:cat>
          <c:val>
            <c:numRef>
              <c:f>Sheet1!$B$2:$B$5</c:f>
              <c:numCache>
                <c:formatCode>0.00%</c:formatCode>
                <c:ptCount val="4"/>
                <c:pt idx="0">
                  <c:v>0.25242718446601897</c:v>
                </c:pt>
                <c:pt idx="1">
                  <c:v>0.31796116504854399</c:v>
                </c:pt>
                <c:pt idx="2">
                  <c:v>0.24190938511326901</c:v>
                </c:pt>
                <c:pt idx="3">
                  <c:v>0.187702265372168</c:v>
                </c:pt>
              </c:numCache>
            </c:numRef>
          </c:val>
        </c:ser>
        <c:dLbls>
          <c:showLegendKey val="0"/>
          <c:showVal val="0"/>
          <c:showCatName val="1"/>
          <c:showSerName val="0"/>
          <c:showPercent val="1"/>
          <c:showBubbleSize val="0"/>
          <c:showLeaderLines val="1"/>
        </c:dLbls>
        <c:firstSliceAng val="0"/>
        <c:holeSize val="50"/>
      </c:doughnutChart>
    </c:plotArea>
    <c:plotVisOnly val="1"/>
    <c:dispBlanksAs val="zero"/>
    <c:showDLblsOverMax val="0"/>
  </c:chart>
  <c:txPr>
    <a:bodyPr/>
    <a:lstStyle/>
    <a:p>
      <a:pPr>
        <a:defRPr sz="10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a:lstStyle/>
          <a:p>
            <a:pPr>
              <a:defRPr lang="en-US" sz="1200" kern="1200" cap="all" spc="300">
                <a:solidFill>
                  <a:schemeClr val="tx1"/>
                </a:solidFill>
                <a:latin typeface="FreightSans Pro Semibold" pitchFamily="50" charset="0"/>
                <a:ea typeface="+mn-ea"/>
                <a:cs typeface="+mn-cs"/>
              </a:defRPr>
            </a:pPr>
            <a:r>
              <a:rPr lang="en-US" sz="1200" b="0" kern="1200" cap="all" spc="300" dirty="0" smtClean="0">
                <a:solidFill>
                  <a:schemeClr val="tx1"/>
                </a:solidFill>
                <a:latin typeface="FreightSans Pro Semibold" pitchFamily="50" charset="0"/>
                <a:ea typeface="+mn-ea"/>
                <a:cs typeface="+mn-cs"/>
              </a:rPr>
              <a:t>Political Ideology</a:t>
            </a:r>
            <a:endParaRPr lang="en-US" sz="1200" b="0" kern="1200" cap="all" spc="300" dirty="0">
              <a:solidFill>
                <a:schemeClr val="tx1"/>
              </a:solidFill>
              <a:latin typeface="FreightSans Pro Semibold" pitchFamily="50" charset="0"/>
              <a:ea typeface="+mn-ea"/>
              <a:cs typeface="+mn-cs"/>
            </a:endParaRPr>
          </a:p>
        </c:rich>
      </c:tx>
      <c:layout>
        <c:manualLayout>
          <c:xMode val="edge"/>
          <c:yMode val="edge"/>
          <c:x val="0.17865733449985399"/>
          <c:y val="8.3333333333333301E-2"/>
        </c:manualLayout>
      </c:layout>
      <c:overlay val="0"/>
    </c:title>
    <c:autoTitleDeleted val="0"/>
    <c:plotArea>
      <c:layout/>
      <c:doughnutChart>
        <c:varyColors val="1"/>
        <c:ser>
          <c:idx val="0"/>
          <c:order val="0"/>
          <c:tx>
            <c:strRef>
              <c:f>Sheet1!$B$1</c:f>
              <c:strCache>
                <c:ptCount val="1"/>
                <c:pt idx="0">
                  <c:v>Count</c:v>
                </c:pt>
              </c:strCache>
            </c:strRef>
          </c:tx>
          <c:spPr>
            <a:ln>
              <a:solidFill>
                <a:schemeClr val="bg1"/>
              </a:solidFill>
            </a:ln>
          </c:spPr>
          <c:dLbls>
            <c:showLegendKey val="0"/>
            <c:showVal val="0"/>
            <c:showCatName val="0"/>
            <c:showSerName val="0"/>
            <c:showPercent val="1"/>
            <c:showBubbleSize val="0"/>
            <c:showLeaderLines val="1"/>
          </c:dLbls>
          <c:cat>
            <c:strRef>
              <c:f>Sheet1!$A$2:$A$5</c:f>
              <c:strCache>
                <c:ptCount val="4"/>
                <c:pt idx="0">
                  <c:v>Conservative</c:v>
                </c:pt>
                <c:pt idx="1">
                  <c:v>Moderate</c:v>
                </c:pt>
                <c:pt idx="2">
                  <c:v>Liberal</c:v>
                </c:pt>
                <c:pt idx="3">
                  <c:v>Prefer not to answer</c:v>
                </c:pt>
              </c:strCache>
            </c:strRef>
          </c:cat>
          <c:val>
            <c:numRef>
              <c:f>Sheet1!$B$2:$B$5</c:f>
              <c:numCache>
                <c:formatCode>0.00%</c:formatCode>
                <c:ptCount val="4"/>
                <c:pt idx="0">
                  <c:v>0.20064724919093899</c:v>
                </c:pt>
                <c:pt idx="1">
                  <c:v>0.490291262135922</c:v>
                </c:pt>
                <c:pt idx="2">
                  <c:v>0.187702265372168</c:v>
                </c:pt>
                <c:pt idx="3">
                  <c:v>0.121359223300971</c:v>
                </c:pt>
              </c:numCache>
            </c:numRef>
          </c:val>
        </c:ser>
        <c:dLbls>
          <c:showLegendKey val="0"/>
          <c:showVal val="0"/>
          <c:showCatName val="1"/>
          <c:showSerName val="0"/>
          <c:showPercent val="1"/>
          <c:showBubbleSize val="0"/>
          <c:showLeaderLines val="1"/>
        </c:dLbls>
        <c:firstSliceAng val="0"/>
        <c:holeSize val="50"/>
      </c:doughnutChart>
    </c:plotArea>
    <c:plotVisOnly val="1"/>
    <c:dispBlanksAs val="zero"/>
    <c:showDLblsOverMax val="0"/>
  </c:chart>
  <c:txPr>
    <a:bodyPr/>
    <a:lstStyle/>
    <a:p>
      <a:pPr>
        <a:defRPr sz="10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a:lstStyle/>
          <a:p>
            <a:pPr>
              <a:defRPr lang="en-US" sz="1200" kern="1200" cap="all" spc="300">
                <a:solidFill>
                  <a:schemeClr val="tx1"/>
                </a:solidFill>
                <a:latin typeface="FreightSans Pro Semibold" pitchFamily="50" charset="0"/>
                <a:ea typeface="+mn-ea"/>
                <a:cs typeface="+mn-cs"/>
              </a:defRPr>
            </a:pPr>
            <a:r>
              <a:rPr lang="en-US" sz="1200" b="0" kern="1200" cap="all" spc="300" dirty="0">
                <a:solidFill>
                  <a:schemeClr val="tx1"/>
                </a:solidFill>
                <a:latin typeface="FreightSans Pro Semibold" pitchFamily="50" charset="0"/>
                <a:ea typeface="+mn-ea"/>
                <a:cs typeface="+mn-cs"/>
              </a:rPr>
              <a:t>Gender</a:t>
            </a:r>
          </a:p>
        </c:rich>
      </c:tx>
      <c:layout>
        <c:manualLayout>
          <c:xMode val="edge"/>
          <c:yMode val="edge"/>
          <c:x val="0.37005540974044898"/>
          <c:y val="4.3650845727617398E-2"/>
        </c:manualLayout>
      </c:layout>
      <c:overlay val="0"/>
    </c:title>
    <c:autoTitleDeleted val="0"/>
    <c:plotArea>
      <c:layout/>
      <c:doughnutChart>
        <c:varyColors val="1"/>
        <c:ser>
          <c:idx val="0"/>
          <c:order val="0"/>
          <c:tx>
            <c:strRef>
              <c:f>Sheet1!$B$1</c:f>
              <c:strCache>
                <c:ptCount val="1"/>
                <c:pt idx="0">
                  <c:v>Percent</c:v>
                </c:pt>
              </c:strCache>
            </c:strRef>
          </c:tx>
          <c:spPr>
            <a:ln>
              <a:solidFill>
                <a:schemeClr val="bg1"/>
              </a:solidFill>
            </a:ln>
          </c:spPr>
          <c:dLbls>
            <c:dLbl>
              <c:idx val="2"/>
              <c:layout>
                <c:manualLayout>
                  <c:x val="1.1111111111111099E-2"/>
                  <c:y val="-1.8518518518518601E-2"/>
                </c:manualLayout>
              </c:layout>
              <c:showLegendKey val="0"/>
              <c:showVal val="0"/>
              <c:showCatName val="0"/>
              <c:showSerName val="0"/>
              <c:showPercent val="1"/>
              <c:showBubbleSize val="0"/>
            </c:dLbl>
            <c:showLegendKey val="0"/>
            <c:showVal val="0"/>
            <c:showCatName val="0"/>
            <c:showSerName val="0"/>
            <c:showPercent val="1"/>
            <c:showBubbleSize val="0"/>
            <c:showLeaderLines val="1"/>
          </c:dLbls>
          <c:cat>
            <c:strRef>
              <c:f>Sheet1!$A$2:$A$4</c:f>
              <c:strCache>
                <c:ptCount val="3"/>
                <c:pt idx="0">
                  <c:v>Male</c:v>
                </c:pt>
                <c:pt idx="1">
                  <c:v>Female</c:v>
                </c:pt>
                <c:pt idx="2">
                  <c:v>Prefer not to answer</c:v>
                </c:pt>
              </c:strCache>
            </c:strRef>
          </c:cat>
          <c:val>
            <c:numRef>
              <c:f>Sheet1!$B$2:$B$4</c:f>
              <c:numCache>
                <c:formatCode>0%</c:formatCode>
                <c:ptCount val="3"/>
                <c:pt idx="0">
                  <c:v>0.625404530744336</c:v>
                </c:pt>
                <c:pt idx="1">
                  <c:v>0.34061488673139201</c:v>
                </c:pt>
                <c:pt idx="2">
                  <c:v>3.3980582524271802E-2</c:v>
                </c:pt>
              </c:numCache>
            </c:numRef>
          </c:val>
        </c:ser>
        <c:dLbls>
          <c:showLegendKey val="0"/>
          <c:showVal val="0"/>
          <c:showCatName val="1"/>
          <c:showSerName val="0"/>
          <c:showPercent val="1"/>
          <c:showBubbleSize val="0"/>
          <c:showLeaderLines val="1"/>
        </c:dLbls>
        <c:firstSliceAng val="45"/>
        <c:holeSize val="50"/>
      </c:doughnutChart>
    </c:plotArea>
    <c:plotVisOnly val="1"/>
    <c:dispBlanksAs val="zero"/>
    <c:showDLblsOverMax val="0"/>
  </c:chart>
  <c:txPr>
    <a:bodyPr/>
    <a:lstStyle/>
    <a:p>
      <a:pPr>
        <a:defRPr sz="1000"/>
      </a:pPr>
      <a:endParaRPr lang="en-US"/>
    </a:p>
  </c:txPr>
  <c:externalData r:id="rId1">
    <c:autoUpdate val="0"/>
  </c:externalData>
  <c:userShapes r:id="rId2"/>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a:lstStyle/>
          <a:p>
            <a:pPr>
              <a:defRPr lang="en-US" sz="1200" b="0" kern="1200" cap="all" spc="300">
                <a:solidFill>
                  <a:schemeClr val="tx1"/>
                </a:solidFill>
                <a:latin typeface="FreightSans Pro Semibold" pitchFamily="50" charset="0"/>
                <a:ea typeface="+mn-ea"/>
                <a:cs typeface="+mn-cs"/>
              </a:defRPr>
            </a:pPr>
            <a:r>
              <a:rPr lang="en-US" sz="1200" b="0" kern="1200" cap="all" spc="300">
                <a:solidFill>
                  <a:schemeClr val="tx1"/>
                </a:solidFill>
                <a:latin typeface="FreightSans Pro Semibold" pitchFamily="50" charset="0"/>
                <a:ea typeface="+mn-ea"/>
                <a:cs typeface="+mn-cs"/>
              </a:rPr>
              <a:t>Workplace Type</a:t>
            </a:r>
          </a:p>
        </c:rich>
      </c:tx>
      <c:layout>
        <c:manualLayout>
          <c:xMode val="edge"/>
          <c:yMode val="edge"/>
          <c:x val="0.23066666666666699"/>
          <c:y val="4.1666666666666699E-2"/>
        </c:manualLayout>
      </c:layout>
      <c:overlay val="0"/>
    </c:title>
    <c:autoTitleDeleted val="0"/>
    <c:plotArea>
      <c:layout/>
      <c:doughnutChart>
        <c:varyColors val="1"/>
        <c:ser>
          <c:idx val="0"/>
          <c:order val="0"/>
          <c:tx>
            <c:strRef>
              <c:f>Sheet1!$B$1</c:f>
              <c:strCache>
                <c:ptCount val="1"/>
                <c:pt idx="0">
                  <c:v>Count</c:v>
                </c:pt>
              </c:strCache>
            </c:strRef>
          </c:tx>
          <c:spPr>
            <a:ln>
              <a:solidFill>
                <a:schemeClr val="bg1"/>
              </a:solidFill>
            </a:ln>
          </c:spPr>
          <c:dLbls>
            <c:showLegendKey val="0"/>
            <c:showVal val="0"/>
            <c:showCatName val="0"/>
            <c:showSerName val="0"/>
            <c:showPercent val="1"/>
            <c:showBubbleSize val="0"/>
            <c:showLeaderLines val="1"/>
          </c:dLbls>
          <c:cat>
            <c:strRef>
              <c:f>Sheet1!$A$2:$A$4</c:f>
              <c:strCache>
                <c:ptCount val="3"/>
                <c:pt idx="0">
                  <c:v>Exec</c:v>
                </c:pt>
                <c:pt idx="1">
                  <c:v>Hill</c:v>
                </c:pt>
                <c:pt idx="2">
                  <c:v>Private</c:v>
                </c:pt>
              </c:strCache>
            </c:strRef>
          </c:cat>
          <c:val>
            <c:numRef>
              <c:f>Sheet1!$B$2:$B$4</c:f>
              <c:numCache>
                <c:formatCode>0.00%</c:formatCode>
                <c:ptCount val="3"/>
                <c:pt idx="0">
                  <c:v>0.41100323624595497</c:v>
                </c:pt>
                <c:pt idx="1">
                  <c:v>0.103559870550162</c:v>
                </c:pt>
                <c:pt idx="2">
                  <c:v>0.485436893203884</c:v>
                </c:pt>
              </c:numCache>
            </c:numRef>
          </c:val>
        </c:ser>
        <c:dLbls>
          <c:showLegendKey val="0"/>
          <c:showVal val="0"/>
          <c:showCatName val="1"/>
          <c:showSerName val="0"/>
          <c:showPercent val="1"/>
          <c:showBubbleSize val="0"/>
          <c:showLeaderLines val="1"/>
        </c:dLbls>
        <c:firstSliceAng val="0"/>
        <c:holeSize val="50"/>
      </c:doughnutChart>
    </c:plotArea>
    <c:plotVisOnly val="1"/>
    <c:dispBlanksAs val="zero"/>
    <c:showDLblsOverMax val="0"/>
  </c:chart>
  <c:txPr>
    <a:bodyPr/>
    <a:lstStyle/>
    <a:p>
      <a:pPr>
        <a:defRPr sz="10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4.3650793650793697E-2"/>
          <c:y val="0.102468941382327"/>
          <c:w val="0.91269841269841301"/>
          <c:h val="0.69543219597550299"/>
        </c:manualLayout>
      </c:layout>
      <c:barChart>
        <c:barDir val="col"/>
        <c:grouping val="clustered"/>
        <c:varyColors val="0"/>
        <c:ser>
          <c:idx val="0"/>
          <c:order val="0"/>
          <c:tx>
            <c:strRef>
              <c:f>Sheet1!$B$1</c:f>
              <c:strCache>
                <c:ptCount val="1"/>
                <c:pt idx="0">
                  <c:v>Percent</c:v>
                </c:pt>
              </c:strCache>
            </c:strRef>
          </c:tx>
          <c:invertIfNegative val="0"/>
          <c:cat>
            <c:strRef>
              <c:f>Sheet1!$A$2:$A$7</c:f>
              <c:strCache>
                <c:ptCount val="6"/>
                <c:pt idx="0">
                  <c:v>1-5</c:v>
                </c:pt>
                <c:pt idx="1">
                  <c:v>6-10</c:v>
                </c:pt>
                <c:pt idx="2">
                  <c:v>11-15</c:v>
                </c:pt>
                <c:pt idx="3">
                  <c:v>16-20</c:v>
                </c:pt>
                <c:pt idx="4">
                  <c:v>21-25</c:v>
                </c:pt>
                <c:pt idx="5">
                  <c:v>26+</c:v>
                </c:pt>
              </c:strCache>
            </c:strRef>
          </c:cat>
          <c:val>
            <c:numRef>
              <c:f>Sheet1!$B$2:$B$7</c:f>
              <c:numCache>
                <c:formatCode>0%</c:formatCode>
                <c:ptCount val="6"/>
                <c:pt idx="0">
                  <c:v>0.21076051779935301</c:v>
                </c:pt>
                <c:pt idx="1">
                  <c:v>0.170711974110032</c:v>
                </c:pt>
                <c:pt idx="2">
                  <c:v>0.14724919093851099</c:v>
                </c:pt>
                <c:pt idx="3">
                  <c:v>0.127427184466019</c:v>
                </c:pt>
                <c:pt idx="4">
                  <c:v>0.127831715210356</c:v>
                </c:pt>
                <c:pt idx="5">
                  <c:v>0.216019417475728</c:v>
                </c:pt>
              </c:numCache>
            </c:numRef>
          </c:val>
        </c:ser>
        <c:dLbls>
          <c:showLegendKey val="0"/>
          <c:showVal val="1"/>
          <c:showCatName val="0"/>
          <c:showSerName val="0"/>
          <c:showPercent val="0"/>
          <c:showBubbleSize val="0"/>
        </c:dLbls>
        <c:gapWidth val="150"/>
        <c:overlap val="-25"/>
        <c:axId val="52904704"/>
        <c:axId val="52906624"/>
      </c:barChart>
      <c:catAx>
        <c:axId val="52904704"/>
        <c:scaling>
          <c:orientation val="minMax"/>
        </c:scaling>
        <c:delete val="0"/>
        <c:axPos val="b"/>
        <c:title>
          <c:tx>
            <c:rich>
              <a:bodyPr/>
              <a:lstStyle/>
              <a:p>
                <a:pPr>
                  <a:defRPr/>
                </a:pPr>
                <a:r>
                  <a:rPr lang="en-US" b="0">
                    <a:latin typeface="FreightMicro Pro Semibold" pitchFamily="50" charset="0"/>
                  </a:rPr>
                  <a:t>Years working in public policy</a:t>
                </a:r>
              </a:p>
            </c:rich>
          </c:tx>
          <c:layout/>
          <c:overlay val="0"/>
        </c:title>
        <c:numFmt formatCode="General" sourceLinked="1"/>
        <c:majorTickMark val="none"/>
        <c:minorTickMark val="none"/>
        <c:tickLblPos val="nextTo"/>
        <c:crossAx val="52906624"/>
        <c:crosses val="autoZero"/>
        <c:auto val="1"/>
        <c:lblAlgn val="ctr"/>
        <c:lblOffset val="100"/>
        <c:noMultiLvlLbl val="0"/>
      </c:catAx>
      <c:valAx>
        <c:axId val="52906624"/>
        <c:scaling>
          <c:orientation val="minMax"/>
        </c:scaling>
        <c:delete val="1"/>
        <c:axPos val="l"/>
        <c:numFmt formatCode="0%" sourceLinked="1"/>
        <c:majorTickMark val="out"/>
        <c:minorTickMark val="none"/>
        <c:tickLblPos val="nextTo"/>
        <c:crossAx val="52904704"/>
        <c:crosses val="autoZero"/>
        <c:crossBetween val="between"/>
      </c:valAx>
    </c:plotArea>
    <c:plotVisOnly val="1"/>
    <c:dispBlanksAs val="gap"/>
    <c:showDLblsOverMax val="0"/>
  </c:chart>
  <c:txPr>
    <a:bodyPr/>
    <a:lstStyle/>
    <a:p>
      <a:pPr>
        <a:defRPr sz="10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Sheet1!$B$1</c:f>
              <c:strCache>
                <c:ptCount val="1"/>
                <c:pt idx="0">
                  <c:v>Count</c:v>
                </c:pt>
              </c:strCache>
            </c:strRef>
          </c:tx>
          <c:spPr>
            <a:ln>
              <a:solidFill>
                <a:schemeClr val="bg1"/>
              </a:solidFill>
            </a:ln>
          </c:spPr>
          <c:invertIfNegative val="0"/>
          <c:cat>
            <c:strRef>
              <c:f>Sheet1!$A$2:$A$11</c:f>
              <c:strCache>
                <c:ptCount val="10"/>
                <c:pt idx="0">
                  <c:v>&lt;25</c:v>
                </c:pt>
                <c:pt idx="1">
                  <c:v>25-30</c:v>
                </c:pt>
                <c:pt idx="2">
                  <c:v>31-35</c:v>
                </c:pt>
                <c:pt idx="3">
                  <c:v>36-40</c:v>
                </c:pt>
                <c:pt idx="4">
                  <c:v>41-45</c:v>
                </c:pt>
                <c:pt idx="5">
                  <c:v>46-50</c:v>
                </c:pt>
                <c:pt idx="6">
                  <c:v>51-55</c:v>
                </c:pt>
                <c:pt idx="7">
                  <c:v>56-60</c:v>
                </c:pt>
                <c:pt idx="8">
                  <c:v>61-65</c:v>
                </c:pt>
                <c:pt idx="9">
                  <c:v>&gt;60</c:v>
                </c:pt>
              </c:strCache>
            </c:strRef>
          </c:cat>
          <c:val>
            <c:numRef>
              <c:f>Sheet1!$B$2:$B$11</c:f>
              <c:numCache>
                <c:formatCode>0%</c:formatCode>
                <c:ptCount val="10"/>
                <c:pt idx="0">
                  <c:v>1.94174757281553E-2</c:v>
                </c:pt>
                <c:pt idx="1">
                  <c:v>5.1779935275080902E-2</c:v>
                </c:pt>
                <c:pt idx="2">
                  <c:v>5.09708737864078E-2</c:v>
                </c:pt>
                <c:pt idx="3">
                  <c:v>6.3915857605177998E-2</c:v>
                </c:pt>
                <c:pt idx="4">
                  <c:v>9.7087378640776698E-2</c:v>
                </c:pt>
                <c:pt idx="5">
                  <c:v>0.11245954692556601</c:v>
                </c:pt>
                <c:pt idx="6">
                  <c:v>0.15453074433656999</c:v>
                </c:pt>
                <c:pt idx="7">
                  <c:v>0.18689320388349501</c:v>
                </c:pt>
                <c:pt idx="8">
                  <c:v>0.15695792880258899</c:v>
                </c:pt>
                <c:pt idx="9">
                  <c:v>0.105987055016181</c:v>
                </c:pt>
              </c:numCache>
            </c:numRef>
          </c:val>
        </c:ser>
        <c:dLbls>
          <c:showLegendKey val="0"/>
          <c:showVal val="1"/>
          <c:showCatName val="0"/>
          <c:showSerName val="0"/>
          <c:showPercent val="0"/>
          <c:showBubbleSize val="0"/>
        </c:dLbls>
        <c:gapWidth val="150"/>
        <c:overlap val="-25"/>
        <c:axId val="52935296"/>
        <c:axId val="55247232"/>
      </c:barChart>
      <c:catAx>
        <c:axId val="52935296"/>
        <c:scaling>
          <c:orientation val="minMax"/>
        </c:scaling>
        <c:delete val="0"/>
        <c:axPos val="b"/>
        <c:numFmt formatCode="General" sourceLinked="1"/>
        <c:majorTickMark val="none"/>
        <c:minorTickMark val="none"/>
        <c:tickLblPos val="nextTo"/>
        <c:txPr>
          <a:bodyPr rot="-5400000" vert="horz"/>
          <a:lstStyle/>
          <a:p>
            <a:pPr>
              <a:defRPr/>
            </a:pPr>
            <a:endParaRPr lang="en-US"/>
          </a:p>
        </c:txPr>
        <c:crossAx val="55247232"/>
        <c:crosses val="autoZero"/>
        <c:auto val="1"/>
        <c:lblAlgn val="ctr"/>
        <c:lblOffset val="100"/>
        <c:noMultiLvlLbl val="0"/>
      </c:catAx>
      <c:valAx>
        <c:axId val="55247232"/>
        <c:scaling>
          <c:orientation val="minMax"/>
        </c:scaling>
        <c:delete val="1"/>
        <c:axPos val="l"/>
        <c:numFmt formatCode="0%" sourceLinked="1"/>
        <c:majorTickMark val="out"/>
        <c:minorTickMark val="none"/>
        <c:tickLblPos val="nextTo"/>
        <c:crossAx val="52935296"/>
        <c:crosses val="autoZero"/>
        <c:crossBetween val="between"/>
      </c:valAx>
    </c:plotArea>
    <c:plotVisOnly val="1"/>
    <c:dispBlanksAs val="gap"/>
    <c:showDLblsOverMax val="0"/>
  </c:chart>
  <c:txPr>
    <a:bodyPr/>
    <a:lstStyle/>
    <a:p>
      <a:pPr>
        <a:defRPr sz="10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1110875657706613E-2"/>
          <c:y val="0.1111111111111111"/>
          <c:w val="0.87777783124329345"/>
          <c:h val="0.88888888888888884"/>
        </c:manualLayout>
      </c:layout>
      <c:scatterChart>
        <c:scatterStyle val="lineMarker"/>
        <c:varyColors val="0"/>
        <c:ser>
          <c:idx val="0"/>
          <c:order val="0"/>
          <c:tx>
            <c:strRef>
              <c:f>Sheet1!$B$1</c:f>
              <c:strCache>
                <c:ptCount val="1"/>
                <c:pt idx="0">
                  <c:v>Below Average</c:v>
                </c:pt>
              </c:strCache>
            </c:strRef>
          </c:tx>
          <c:spPr>
            <a:ln w="28575">
              <a:noFill/>
            </a:ln>
          </c:spPr>
          <c:marker>
            <c:symbol val="dash"/>
            <c:size val="22"/>
            <c:spPr>
              <a:solidFill>
                <a:schemeClr val="accent1">
                  <a:lumMod val="40000"/>
                  <a:lumOff val="60000"/>
                </a:schemeClr>
              </a:solidFill>
              <a:ln>
                <a:solidFill>
                  <a:schemeClr val="bg1"/>
                </a:solidFill>
              </a:ln>
            </c:spPr>
          </c:marker>
          <c:dPt>
            <c:idx val="15"/>
            <c:marker>
              <c:spPr>
                <a:solidFill>
                  <a:schemeClr val="accent2"/>
                </a:solidFill>
                <a:ln>
                  <a:solidFill>
                    <a:schemeClr val="bg1"/>
                  </a:solidFill>
                </a:ln>
              </c:spPr>
            </c:marker>
            <c:bubble3D val="0"/>
          </c:dPt>
          <c:xVal>
            <c:numRef>
              <c:f>Sheet1!$A$2:$A$39</c:f>
              <c:numCache>
                <c:formatCode>General</c:formatCode>
                <c:ptCount val="38"/>
                <c:pt idx="0">
                  <c:v>0.5</c:v>
                </c:pt>
                <c:pt idx="1">
                  <c:v>0.5</c:v>
                </c:pt>
                <c:pt idx="2">
                  <c:v>0.5</c:v>
                </c:pt>
                <c:pt idx="3">
                  <c:v>0.5</c:v>
                </c:pt>
                <c:pt idx="4">
                  <c:v>0.5</c:v>
                </c:pt>
                <c:pt idx="5">
                  <c:v>0.5</c:v>
                </c:pt>
                <c:pt idx="6">
                  <c:v>0.5</c:v>
                </c:pt>
                <c:pt idx="7">
                  <c:v>0.5</c:v>
                </c:pt>
                <c:pt idx="8">
                  <c:v>0.5</c:v>
                </c:pt>
                <c:pt idx="9">
                  <c:v>0.5</c:v>
                </c:pt>
                <c:pt idx="10">
                  <c:v>0.5</c:v>
                </c:pt>
                <c:pt idx="11">
                  <c:v>0.5</c:v>
                </c:pt>
                <c:pt idx="12">
                  <c:v>0.5</c:v>
                </c:pt>
                <c:pt idx="13">
                  <c:v>0.5</c:v>
                </c:pt>
                <c:pt idx="14">
                  <c:v>0.5</c:v>
                </c:pt>
                <c:pt idx="15">
                  <c:v>0.5</c:v>
                </c:pt>
                <c:pt idx="16">
                  <c:v>0.5</c:v>
                </c:pt>
                <c:pt idx="17">
                  <c:v>0.5</c:v>
                </c:pt>
                <c:pt idx="18">
                  <c:v>0.5</c:v>
                </c:pt>
                <c:pt idx="19">
                  <c:v>0.5</c:v>
                </c:pt>
                <c:pt idx="20">
                  <c:v>0.5</c:v>
                </c:pt>
                <c:pt idx="21">
                  <c:v>0.5</c:v>
                </c:pt>
                <c:pt idx="22">
                  <c:v>0.5</c:v>
                </c:pt>
                <c:pt idx="23">
                  <c:v>0.5</c:v>
                </c:pt>
                <c:pt idx="24">
                  <c:v>0.5</c:v>
                </c:pt>
                <c:pt idx="25">
                  <c:v>0.5</c:v>
                </c:pt>
                <c:pt idx="26">
                  <c:v>0.5</c:v>
                </c:pt>
                <c:pt idx="27">
                  <c:v>0.5</c:v>
                </c:pt>
                <c:pt idx="28">
                  <c:v>0.5</c:v>
                </c:pt>
                <c:pt idx="29">
                  <c:v>0.5</c:v>
                </c:pt>
                <c:pt idx="30">
                  <c:v>0.5</c:v>
                </c:pt>
                <c:pt idx="31">
                  <c:v>0.5</c:v>
                </c:pt>
                <c:pt idx="32">
                  <c:v>0.5</c:v>
                </c:pt>
                <c:pt idx="33">
                  <c:v>0.5</c:v>
                </c:pt>
                <c:pt idx="34">
                  <c:v>0.5</c:v>
                </c:pt>
                <c:pt idx="35">
                  <c:v>0.5</c:v>
                </c:pt>
                <c:pt idx="36">
                  <c:v>0.5</c:v>
                </c:pt>
                <c:pt idx="37">
                  <c:v>0.5</c:v>
                </c:pt>
              </c:numCache>
            </c:numRef>
          </c:xVal>
          <c:yVal>
            <c:numRef>
              <c:f>Sheet1!$B$2:$B$39</c:f>
              <c:numCache>
                <c:formatCode>General</c:formatCode>
                <c:ptCount val="38"/>
                <c:pt idx="0">
                  <c:v>1.4252261841405003</c:v>
                </c:pt>
                <c:pt idx="1">
                  <c:v>1.4502579218865144</c:v>
                </c:pt>
                <c:pt idx="2">
                  <c:v>1.4742698191933241</c:v>
                </c:pt>
                <c:pt idx="3">
                  <c:v>1.536834427425237</c:v>
                </c:pt>
                <c:pt idx="4">
                  <c:v>1.6123662306777646</c:v>
                </c:pt>
                <c:pt idx="5">
                  <c:v>1.6685920577617328</c:v>
                </c:pt>
                <c:pt idx="6">
                  <c:v>1.7021276595744681</c:v>
                </c:pt>
                <c:pt idx="7">
                  <c:v>1.7548039969254419</c:v>
                </c:pt>
                <c:pt idx="8">
                  <c:v>1.7612040133779263</c:v>
                </c:pt>
                <c:pt idx="9">
                  <c:v>1.7635807192042847</c:v>
                </c:pt>
                <c:pt idx="10">
                  <c:v>1.7814946619217082</c:v>
                </c:pt>
                <c:pt idx="11">
                  <c:v>1.8133498145859086</c:v>
                </c:pt>
                <c:pt idx="12">
                  <c:v>1.8156716417910448</c:v>
                </c:pt>
                <c:pt idx="13">
                  <c:v>1.8235779060181367</c:v>
                </c:pt>
                <c:pt idx="14">
                  <c:v>1.8292496171516079</c:v>
                </c:pt>
                <c:pt idx="15">
                  <c:v>1.847843137254902</c:v>
                </c:pt>
                <c:pt idx="16">
                  <c:v>1.8508033664881407</c:v>
                </c:pt>
                <c:pt idx="17">
                  <c:v>1.8535489667565139</c:v>
                </c:pt>
                <c:pt idx="18">
                  <c:v>1.9312602291325696</c:v>
                </c:pt>
              </c:numCache>
            </c:numRef>
          </c:yVal>
          <c:smooth val="0"/>
        </c:ser>
        <c:ser>
          <c:idx val="1"/>
          <c:order val="1"/>
          <c:tx>
            <c:strRef>
              <c:f>Sheet1!$C$1</c:f>
              <c:strCache>
                <c:ptCount val="1"/>
                <c:pt idx="0">
                  <c:v>Above Average</c:v>
                </c:pt>
              </c:strCache>
            </c:strRef>
          </c:tx>
          <c:spPr>
            <a:ln w="28575">
              <a:noFill/>
            </a:ln>
          </c:spPr>
          <c:marker>
            <c:symbol val="dash"/>
            <c:size val="22"/>
            <c:spPr>
              <a:solidFill>
                <a:schemeClr val="accent1"/>
              </a:solidFill>
              <a:ln>
                <a:solidFill>
                  <a:schemeClr val="bg1"/>
                </a:solidFill>
              </a:ln>
            </c:spPr>
          </c:marker>
          <c:dPt>
            <c:idx val="9"/>
            <c:bubble3D val="0"/>
          </c:dPt>
          <c:dPt>
            <c:idx val="21"/>
            <c:bubble3D val="0"/>
          </c:dPt>
          <c:dPt>
            <c:idx val="24"/>
            <c:bubble3D val="0"/>
          </c:dPt>
          <c:xVal>
            <c:numRef>
              <c:f>Sheet1!$A$2:$A$39</c:f>
              <c:numCache>
                <c:formatCode>General</c:formatCode>
                <c:ptCount val="38"/>
                <c:pt idx="0">
                  <c:v>0.5</c:v>
                </c:pt>
                <c:pt idx="1">
                  <c:v>0.5</c:v>
                </c:pt>
                <c:pt idx="2">
                  <c:v>0.5</c:v>
                </c:pt>
                <c:pt idx="3">
                  <c:v>0.5</c:v>
                </c:pt>
                <c:pt idx="4">
                  <c:v>0.5</c:v>
                </c:pt>
                <c:pt idx="5">
                  <c:v>0.5</c:v>
                </c:pt>
                <c:pt idx="6">
                  <c:v>0.5</c:v>
                </c:pt>
                <c:pt idx="7">
                  <c:v>0.5</c:v>
                </c:pt>
                <c:pt idx="8">
                  <c:v>0.5</c:v>
                </c:pt>
                <c:pt idx="9">
                  <c:v>0.5</c:v>
                </c:pt>
                <c:pt idx="10">
                  <c:v>0.5</c:v>
                </c:pt>
                <c:pt idx="11">
                  <c:v>0.5</c:v>
                </c:pt>
                <c:pt idx="12">
                  <c:v>0.5</c:v>
                </c:pt>
                <c:pt idx="13">
                  <c:v>0.5</c:v>
                </c:pt>
                <c:pt idx="14">
                  <c:v>0.5</c:v>
                </c:pt>
                <c:pt idx="15">
                  <c:v>0.5</c:v>
                </c:pt>
                <c:pt idx="16">
                  <c:v>0.5</c:v>
                </c:pt>
                <c:pt idx="17">
                  <c:v>0.5</c:v>
                </c:pt>
                <c:pt idx="18">
                  <c:v>0.5</c:v>
                </c:pt>
                <c:pt idx="19">
                  <c:v>0.5</c:v>
                </c:pt>
                <c:pt idx="20">
                  <c:v>0.5</c:v>
                </c:pt>
                <c:pt idx="21">
                  <c:v>0.5</c:v>
                </c:pt>
                <c:pt idx="22">
                  <c:v>0.5</c:v>
                </c:pt>
                <c:pt idx="23">
                  <c:v>0.5</c:v>
                </c:pt>
                <c:pt idx="24">
                  <c:v>0.5</c:v>
                </c:pt>
                <c:pt idx="25">
                  <c:v>0.5</c:v>
                </c:pt>
                <c:pt idx="26">
                  <c:v>0.5</c:v>
                </c:pt>
                <c:pt idx="27">
                  <c:v>0.5</c:v>
                </c:pt>
                <c:pt idx="28">
                  <c:v>0.5</c:v>
                </c:pt>
                <c:pt idx="29">
                  <c:v>0.5</c:v>
                </c:pt>
                <c:pt idx="30">
                  <c:v>0.5</c:v>
                </c:pt>
                <c:pt idx="31">
                  <c:v>0.5</c:v>
                </c:pt>
                <c:pt idx="32">
                  <c:v>0.5</c:v>
                </c:pt>
                <c:pt idx="33">
                  <c:v>0.5</c:v>
                </c:pt>
                <c:pt idx="34">
                  <c:v>0.5</c:v>
                </c:pt>
                <c:pt idx="35">
                  <c:v>0.5</c:v>
                </c:pt>
                <c:pt idx="36">
                  <c:v>0.5</c:v>
                </c:pt>
                <c:pt idx="37">
                  <c:v>0.5</c:v>
                </c:pt>
              </c:numCache>
            </c:numRef>
          </c:xVal>
          <c:yVal>
            <c:numRef>
              <c:f>Sheet1!$C$2:$C$39</c:f>
              <c:numCache>
                <c:formatCode>General</c:formatCode>
                <c:ptCount val="38"/>
                <c:pt idx="19">
                  <c:v>1.9808061420345489</c:v>
                </c:pt>
                <c:pt idx="20">
                  <c:v>1.9960278053624627</c:v>
                </c:pt>
                <c:pt idx="21">
                  <c:v>1.9991518235793044</c:v>
                </c:pt>
                <c:pt idx="22">
                  <c:v>2.0556745182012848</c:v>
                </c:pt>
                <c:pt idx="23">
                  <c:v>2.0757874015748032</c:v>
                </c:pt>
                <c:pt idx="24">
                  <c:v>2.08</c:v>
                </c:pt>
                <c:pt idx="25">
                  <c:v>2.0945812807881774</c:v>
                </c:pt>
                <c:pt idx="26">
                  <c:v>2.1007677543186181</c:v>
                </c:pt>
                <c:pt idx="27">
                  <c:v>2.1105769230769229</c:v>
                </c:pt>
                <c:pt idx="28">
                  <c:v>2.1327433628318584</c:v>
                </c:pt>
                <c:pt idx="29">
                  <c:v>2.1345108695652173</c:v>
                </c:pt>
                <c:pt idx="30">
                  <c:v>2.1486643437862951</c:v>
                </c:pt>
                <c:pt idx="31">
                  <c:v>2.1569506726457397</c:v>
                </c:pt>
                <c:pt idx="32">
                  <c:v>2.3506849315068492</c:v>
                </c:pt>
                <c:pt idx="33">
                  <c:v>2.3701731025299599</c:v>
                </c:pt>
                <c:pt idx="34">
                  <c:v>2.4157549234135667</c:v>
                </c:pt>
                <c:pt idx="35">
                  <c:v>2.4673784104389087</c:v>
                </c:pt>
                <c:pt idx="36">
                  <c:v>2.4726027397260273</c:v>
                </c:pt>
                <c:pt idx="37">
                  <c:v>2.8724770642201833</c:v>
                </c:pt>
              </c:numCache>
            </c:numRef>
          </c:yVal>
          <c:smooth val="0"/>
        </c:ser>
        <c:dLbls>
          <c:showLegendKey val="0"/>
          <c:showVal val="0"/>
          <c:showCatName val="0"/>
          <c:showSerName val="0"/>
          <c:showPercent val="0"/>
          <c:showBubbleSize val="0"/>
        </c:dLbls>
        <c:axId val="25412736"/>
        <c:axId val="25414656"/>
      </c:scatterChart>
      <c:valAx>
        <c:axId val="25412736"/>
        <c:scaling>
          <c:orientation val="minMax"/>
        </c:scaling>
        <c:delete val="1"/>
        <c:axPos val="b"/>
        <c:numFmt formatCode="General" sourceLinked="1"/>
        <c:majorTickMark val="out"/>
        <c:minorTickMark val="none"/>
        <c:tickLblPos val="nextTo"/>
        <c:crossAx val="25414656"/>
        <c:crosses val="autoZero"/>
        <c:crossBetween val="midCat"/>
      </c:valAx>
      <c:valAx>
        <c:axId val="25414656"/>
        <c:scaling>
          <c:orientation val="minMax"/>
          <c:max val="3"/>
          <c:min val="1"/>
        </c:scaling>
        <c:delete val="1"/>
        <c:axPos val="l"/>
        <c:numFmt formatCode="General" sourceLinked="1"/>
        <c:majorTickMark val="out"/>
        <c:minorTickMark val="none"/>
        <c:tickLblPos val="nextTo"/>
        <c:crossAx val="25412736"/>
        <c:crosses val="autoZero"/>
        <c:crossBetween val="midCat"/>
      </c:valAx>
      <c:spPr>
        <a:noFill/>
        <a:ln w="25400">
          <a:noFill/>
        </a:ln>
      </c:spPr>
    </c:plotArea>
    <c:plotVisOnly val="1"/>
    <c:dispBlanksAs val="gap"/>
    <c:showDLblsOverMax val="0"/>
  </c:chart>
  <c:spPr>
    <a:ln>
      <a:solidFill>
        <a:schemeClr val="accent1"/>
      </a:solidFill>
    </a:ln>
  </c:spPr>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1110875657706613E-2"/>
          <c:y val="0.1111111111111111"/>
          <c:w val="0.87777783124329345"/>
          <c:h val="0.88888888888888884"/>
        </c:manualLayout>
      </c:layout>
      <c:scatterChart>
        <c:scatterStyle val="lineMarker"/>
        <c:varyColors val="0"/>
        <c:ser>
          <c:idx val="0"/>
          <c:order val="0"/>
          <c:tx>
            <c:strRef>
              <c:f>Sheet1!$B$1</c:f>
              <c:strCache>
                <c:ptCount val="1"/>
                <c:pt idx="0">
                  <c:v>Below Average</c:v>
                </c:pt>
              </c:strCache>
            </c:strRef>
          </c:tx>
          <c:spPr>
            <a:ln w="28575">
              <a:noFill/>
            </a:ln>
          </c:spPr>
          <c:marker>
            <c:symbol val="dash"/>
            <c:size val="22"/>
            <c:spPr>
              <a:solidFill>
                <a:schemeClr val="accent1">
                  <a:lumMod val="40000"/>
                  <a:lumOff val="60000"/>
                </a:schemeClr>
              </a:solidFill>
              <a:ln>
                <a:solidFill>
                  <a:schemeClr val="bg1"/>
                </a:solidFill>
              </a:ln>
            </c:spPr>
          </c:marker>
          <c:dPt>
            <c:idx val="11"/>
            <c:marker>
              <c:spPr>
                <a:solidFill>
                  <a:schemeClr val="accent2"/>
                </a:solidFill>
                <a:ln>
                  <a:solidFill>
                    <a:schemeClr val="bg1"/>
                  </a:solidFill>
                </a:ln>
              </c:spPr>
            </c:marker>
            <c:bubble3D val="0"/>
          </c:dPt>
          <c:xVal>
            <c:numRef>
              <c:f>Sheet1!$A$2:$A$33</c:f>
              <c:numCache>
                <c:formatCode>General</c:formatCode>
                <c:ptCount val="32"/>
                <c:pt idx="0">
                  <c:v>0.5</c:v>
                </c:pt>
                <c:pt idx="1">
                  <c:v>0.5</c:v>
                </c:pt>
                <c:pt idx="2">
                  <c:v>0.5</c:v>
                </c:pt>
                <c:pt idx="3">
                  <c:v>0.5</c:v>
                </c:pt>
                <c:pt idx="4">
                  <c:v>0.5</c:v>
                </c:pt>
                <c:pt idx="5">
                  <c:v>0.5</c:v>
                </c:pt>
                <c:pt idx="6">
                  <c:v>0.5</c:v>
                </c:pt>
                <c:pt idx="7">
                  <c:v>0.5</c:v>
                </c:pt>
                <c:pt idx="8">
                  <c:v>0.5</c:v>
                </c:pt>
                <c:pt idx="9">
                  <c:v>0.5</c:v>
                </c:pt>
                <c:pt idx="10">
                  <c:v>0.5</c:v>
                </c:pt>
                <c:pt idx="11">
                  <c:v>0.5</c:v>
                </c:pt>
                <c:pt idx="12">
                  <c:v>0.5</c:v>
                </c:pt>
                <c:pt idx="13">
                  <c:v>0.5</c:v>
                </c:pt>
                <c:pt idx="14">
                  <c:v>0.5</c:v>
                </c:pt>
                <c:pt idx="15">
                  <c:v>0.5</c:v>
                </c:pt>
                <c:pt idx="16">
                  <c:v>0.5</c:v>
                </c:pt>
                <c:pt idx="17">
                  <c:v>0.5</c:v>
                </c:pt>
                <c:pt idx="18">
                  <c:v>0.5</c:v>
                </c:pt>
                <c:pt idx="19">
                  <c:v>0.5</c:v>
                </c:pt>
                <c:pt idx="20">
                  <c:v>0.5</c:v>
                </c:pt>
                <c:pt idx="21">
                  <c:v>0.5</c:v>
                </c:pt>
                <c:pt idx="22">
                  <c:v>0.5</c:v>
                </c:pt>
                <c:pt idx="23">
                  <c:v>0.5</c:v>
                </c:pt>
                <c:pt idx="24">
                  <c:v>0.5</c:v>
                </c:pt>
                <c:pt idx="25">
                  <c:v>0.5</c:v>
                </c:pt>
                <c:pt idx="26">
                  <c:v>0.5</c:v>
                </c:pt>
                <c:pt idx="27">
                  <c:v>0.5</c:v>
                </c:pt>
                <c:pt idx="28">
                  <c:v>0.5</c:v>
                </c:pt>
                <c:pt idx="29">
                  <c:v>0.5</c:v>
                </c:pt>
                <c:pt idx="30">
                  <c:v>0.5</c:v>
                </c:pt>
                <c:pt idx="31">
                  <c:v>0.5</c:v>
                </c:pt>
              </c:numCache>
            </c:numRef>
          </c:xVal>
          <c:yVal>
            <c:numRef>
              <c:f>Sheet1!$B$2:$B$33</c:f>
              <c:numCache>
                <c:formatCode>General</c:formatCode>
                <c:ptCount val="32"/>
                <c:pt idx="0">
                  <c:v>1.4742698191933241</c:v>
                </c:pt>
                <c:pt idx="1">
                  <c:v>1.536834427425237</c:v>
                </c:pt>
                <c:pt idx="2">
                  <c:v>1.6123662306777646</c:v>
                </c:pt>
                <c:pt idx="3">
                  <c:v>1.6685920577617328</c:v>
                </c:pt>
                <c:pt idx="4">
                  <c:v>1.7021276595744681</c:v>
                </c:pt>
                <c:pt idx="5">
                  <c:v>1.7548039969254419</c:v>
                </c:pt>
                <c:pt idx="6">
                  <c:v>1.7612040133779263</c:v>
                </c:pt>
                <c:pt idx="7">
                  <c:v>1.7635807192042847</c:v>
                </c:pt>
                <c:pt idx="8">
                  <c:v>1.7814946619217082</c:v>
                </c:pt>
                <c:pt idx="9">
                  <c:v>1.8156716417910448</c:v>
                </c:pt>
                <c:pt idx="10">
                  <c:v>1.8292496171516079</c:v>
                </c:pt>
                <c:pt idx="11">
                  <c:v>1.847843137254902</c:v>
                </c:pt>
                <c:pt idx="12">
                  <c:v>1.8535489667565139</c:v>
                </c:pt>
                <c:pt idx="13">
                  <c:v>1.9312602291325696</c:v>
                </c:pt>
                <c:pt idx="14">
                  <c:v>1.9808061420345489</c:v>
                </c:pt>
                <c:pt idx="15">
                  <c:v>1.9960278053624627</c:v>
                </c:pt>
              </c:numCache>
            </c:numRef>
          </c:yVal>
          <c:smooth val="0"/>
        </c:ser>
        <c:ser>
          <c:idx val="1"/>
          <c:order val="1"/>
          <c:tx>
            <c:strRef>
              <c:f>Sheet1!$C$1</c:f>
              <c:strCache>
                <c:ptCount val="1"/>
                <c:pt idx="0">
                  <c:v>Above Average</c:v>
                </c:pt>
              </c:strCache>
            </c:strRef>
          </c:tx>
          <c:spPr>
            <a:ln w="28575">
              <a:noFill/>
            </a:ln>
          </c:spPr>
          <c:marker>
            <c:symbol val="dash"/>
            <c:size val="22"/>
            <c:spPr>
              <a:solidFill>
                <a:schemeClr val="accent1"/>
              </a:solidFill>
              <a:ln>
                <a:solidFill>
                  <a:schemeClr val="bg1"/>
                </a:solidFill>
              </a:ln>
            </c:spPr>
          </c:marker>
          <c:dPt>
            <c:idx val="4"/>
            <c:bubble3D val="0"/>
          </c:dPt>
          <c:dPt>
            <c:idx val="9"/>
            <c:bubble3D val="0"/>
          </c:dPt>
          <c:dPt>
            <c:idx val="21"/>
            <c:bubble3D val="0"/>
          </c:dPt>
          <c:dPt>
            <c:idx val="24"/>
            <c:bubble3D val="0"/>
          </c:dPt>
          <c:xVal>
            <c:numRef>
              <c:f>Sheet1!$A$2:$A$33</c:f>
              <c:numCache>
                <c:formatCode>General</c:formatCode>
                <c:ptCount val="32"/>
                <c:pt idx="0">
                  <c:v>0.5</c:v>
                </c:pt>
                <c:pt idx="1">
                  <c:v>0.5</c:v>
                </c:pt>
                <c:pt idx="2">
                  <c:v>0.5</c:v>
                </c:pt>
                <c:pt idx="3">
                  <c:v>0.5</c:v>
                </c:pt>
                <c:pt idx="4">
                  <c:v>0.5</c:v>
                </c:pt>
                <c:pt idx="5">
                  <c:v>0.5</c:v>
                </c:pt>
                <c:pt idx="6">
                  <c:v>0.5</c:v>
                </c:pt>
                <c:pt idx="7">
                  <c:v>0.5</c:v>
                </c:pt>
                <c:pt idx="8">
                  <c:v>0.5</c:v>
                </c:pt>
                <c:pt idx="9">
                  <c:v>0.5</c:v>
                </c:pt>
                <c:pt idx="10">
                  <c:v>0.5</c:v>
                </c:pt>
                <c:pt idx="11">
                  <c:v>0.5</c:v>
                </c:pt>
                <c:pt idx="12">
                  <c:v>0.5</c:v>
                </c:pt>
                <c:pt idx="13">
                  <c:v>0.5</c:v>
                </c:pt>
                <c:pt idx="14">
                  <c:v>0.5</c:v>
                </c:pt>
                <c:pt idx="15">
                  <c:v>0.5</c:v>
                </c:pt>
                <c:pt idx="16">
                  <c:v>0.5</c:v>
                </c:pt>
                <c:pt idx="17">
                  <c:v>0.5</c:v>
                </c:pt>
                <c:pt idx="18">
                  <c:v>0.5</c:v>
                </c:pt>
                <c:pt idx="19">
                  <c:v>0.5</c:v>
                </c:pt>
                <c:pt idx="20">
                  <c:v>0.5</c:v>
                </c:pt>
                <c:pt idx="21">
                  <c:v>0.5</c:v>
                </c:pt>
                <c:pt idx="22">
                  <c:v>0.5</c:v>
                </c:pt>
                <c:pt idx="23">
                  <c:v>0.5</c:v>
                </c:pt>
                <c:pt idx="24">
                  <c:v>0.5</c:v>
                </c:pt>
                <c:pt idx="25">
                  <c:v>0.5</c:v>
                </c:pt>
                <c:pt idx="26">
                  <c:v>0.5</c:v>
                </c:pt>
                <c:pt idx="27">
                  <c:v>0.5</c:v>
                </c:pt>
                <c:pt idx="28">
                  <c:v>0.5</c:v>
                </c:pt>
                <c:pt idx="29">
                  <c:v>0.5</c:v>
                </c:pt>
                <c:pt idx="30">
                  <c:v>0.5</c:v>
                </c:pt>
                <c:pt idx="31">
                  <c:v>0.5</c:v>
                </c:pt>
              </c:numCache>
            </c:numRef>
          </c:xVal>
          <c:yVal>
            <c:numRef>
              <c:f>Sheet1!$C$2:$C$33</c:f>
              <c:numCache>
                <c:formatCode>General</c:formatCode>
                <c:ptCount val="32"/>
                <c:pt idx="16">
                  <c:v>1.9991518235793044</c:v>
                </c:pt>
                <c:pt idx="17">
                  <c:v>2.0556745182012848</c:v>
                </c:pt>
                <c:pt idx="18">
                  <c:v>2.0757874015748032</c:v>
                </c:pt>
                <c:pt idx="19">
                  <c:v>2.08</c:v>
                </c:pt>
                <c:pt idx="20">
                  <c:v>2.0945812807881774</c:v>
                </c:pt>
                <c:pt idx="21">
                  <c:v>2.1007677543186181</c:v>
                </c:pt>
                <c:pt idx="22">
                  <c:v>2.1105769230769229</c:v>
                </c:pt>
                <c:pt idx="23">
                  <c:v>2.1327433628318584</c:v>
                </c:pt>
                <c:pt idx="24">
                  <c:v>2.1486643437862951</c:v>
                </c:pt>
                <c:pt idx="25">
                  <c:v>2.1569506726457397</c:v>
                </c:pt>
                <c:pt idx="26">
                  <c:v>2.3506849315068492</c:v>
                </c:pt>
                <c:pt idx="27">
                  <c:v>2.3701731025299599</c:v>
                </c:pt>
                <c:pt idx="28">
                  <c:v>2.4157549234135667</c:v>
                </c:pt>
                <c:pt idx="29">
                  <c:v>2.4673784104389087</c:v>
                </c:pt>
                <c:pt idx="30">
                  <c:v>2.4726027397260273</c:v>
                </c:pt>
                <c:pt idx="31">
                  <c:v>2.8724770642201833</c:v>
                </c:pt>
              </c:numCache>
            </c:numRef>
          </c:yVal>
          <c:smooth val="0"/>
        </c:ser>
        <c:dLbls>
          <c:showLegendKey val="0"/>
          <c:showVal val="0"/>
          <c:showCatName val="0"/>
          <c:showSerName val="0"/>
          <c:showPercent val="0"/>
          <c:showBubbleSize val="0"/>
        </c:dLbls>
        <c:axId val="25451520"/>
        <c:axId val="25461888"/>
      </c:scatterChart>
      <c:valAx>
        <c:axId val="25451520"/>
        <c:scaling>
          <c:orientation val="minMax"/>
        </c:scaling>
        <c:delete val="1"/>
        <c:axPos val="b"/>
        <c:numFmt formatCode="General" sourceLinked="1"/>
        <c:majorTickMark val="out"/>
        <c:minorTickMark val="none"/>
        <c:tickLblPos val="nextTo"/>
        <c:crossAx val="25461888"/>
        <c:crosses val="autoZero"/>
        <c:crossBetween val="midCat"/>
      </c:valAx>
      <c:valAx>
        <c:axId val="25461888"/>
        <c:scaling>
          <c:orientation val="minMax"/>
          <c:max val="3"/>
          <c:min val="1"/>
        </c:scaling>
        <c:delete val="1"/>
        <c:axPos val="l"/>
        <c:numFmt formatCode="General" sourceLinked="1"/>
        <c:majorTickMark val="out"/>
        <c:minorTickMark val="none"/>
        <c:tickLblPos val="nextTo"/>
        <c:crossAx val="25451520"/>
        <c:crosses val="autoZero"/>
        <c:crossBetween val="midCat"/>
      </c:valAx>
      <c:spPr>
        <a:noFill/>
        <a:ln w="25400">
          <a:noFill/>
        </a:ln>
      </c:spPr>
    </c:plotArea>
    <c:plotVisOnly val="1"/>
    <c:dispBlanksAs val="gap"/>
    <c:showDLblsOverMax val="0"/>
  </c:chart>
  <c:spPr>
    <a:ln>
      <a:solidFill>
        <a:schemeClr val="accent1"/>
      </a:solidFill>
    </a:ln>
  </c:spPr>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a:lstStyle/>
          <a:p>
            <a:pPr marL="0" algn="ctr" defTabSz="1018824" rtl="0" eaLnBrk="1" latinLnBrk="0" hangingPunct="1">
              <a:defRPr lang="en-US" sz="1200" b="0" i="0" u="none" strike="noStrike" kern="1200" cap="all" spc="334" baseline="0">
                <a:solidFill>
                  <a:srgbClr val="000000"/>
                </a:solidFill>
                <a:latin typeface="FreightSans Pro Semibold" pitchFamily="50" charset="0"/>
                <a:ea typeface="+mn-ea"/>
                <a:cs typeface="+mn-cs"/>
              </a:defRPr>
            </a:pPr>
            <a:r>
              <a:rPr lang="en-US" b="0" dirty="0" smtClean="0"/>
              <a:t>Ownership</a:t>
            </a:r>
            <a:r>
              <a:rPr lang="en-US" b="0" baseline="0" dirty="0" smtClean="0"/>
              <a:t> &amp; Operations</a:t>
            </a:r>
            <a:endParaRPr lang="en-US" b="0" dirty="0"/>
          </a:p>
        </c:rich>
      </c:tx>
      <c:layout>
        <c:manualLayout>
          <c:xMode val="edge"/>
          <c:yMode val="edge"/>
          <c:x val="0.31084251968503901"/>
          <c:y val="8.5185185185185197E-2"/>
        </c:manualLayout>
      </c:layout>
      <c:overlay val="0"/>
    </c:title>
    <c:autoTitleDeleted val="0"/>
    <c:plotArea>
      <c:layout/>
      <c:doughnutChart>
        <c:varyColors val="1"/>
        <c:ser>
          <c:idx val="0"/>
          <c:order val="0"/>
          <c:tx>
            <c:strRef>
              <c:f>Sheet1!$B$1</c:f>
              <c:strCache>
                <c:ptCount val="1"/>
                <c:pt idx="0">
                  <c:v>Count</c:v>
                </c:pt>
              </c:strCache>
            </c:strRef>
          </c:tx>
          <c:spPr>
            <a:ln>
              <a:solidFill>
                <a:schemeClr val="bg1"/>
              </a:solidFill>
            </a:ln>
          </c:spPr>
          <c:dLbls>
            <c:showLegendKey val="0"/>
            <c:showVal val="0"/>
            <c:showCatName val="0"/>
            <c:showSerName val="0"/>
            <c:showPercent val="1"/>
            <c:showBubbleSize val="0"/>
            <c:showLeaderLines val="1"/>
          </c:dLbls>
          <c:cat>
            <c:strRef>
              <c:f>Sheet1!$A$2:$A$4</c:f>
              <c:strCache>
                <c:ptCount val="3"/>
                <c:pt idx="0">
                  <c:v>Domestic Owned</c:v>
                </c:pt>
                <c:pt idx="1">
                  <c:v>Foreign Owned</c:v>
                </c:pt>
                <c:pt idx="2">
                  <c:v>Domestic Owned with Foreign Ops</c:v>
                </c:pt>
              </c:strCache>
            </c:strRef>
          </c:cat>
          <c:val>
            <c:numRef>
              <c:f>Sheet1!$B$2:$B$4</c:f>
              <c:numCache>
                <c:formatCode>General</c:formatCode>
                <c:ptCount val="3"/>
                <c:pt idx="0">
                  <c:v>9</c:v>
                </c:pt>
                <c:pt idx="1">
                  <c:v>7</c:v>
                </c:pt>
                <c:pt idx="2">
                  <c:v>22</c:v>
                </c:pt>
              </c:numCache>
            </c:numRef>
          </c:val>
        </c:ser>
        <c:dLbls>
          <c:showLegendKey val="0"/>
          <c:showVal val="0"/>
          <c:showCatName val="1"/>
          <c:showSerName val="0"/>
          <c:showPercent val="1"/>
          <c:showBubbleSize val="0"/>
          <c:showLeaderLines val="1"/>
        </c:dLbls>
        <c:firstSliceAng val="0"/>
        <c:holeSize val="50"/>
      </c:doughnutChart>
    </c:plotArea>
    <c:plotVisOnly val="1"/>
    <c:dispBlanksAs val="zero"/>
    <c:showDLblsOverMax val="0"/>
  </c:chart>
  <c:txPr>
    <a:bodyPr/>
    <a:lstStyle/>
    <a:p>
      <a:pPr>
        <a:defRPr sz="10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1110875657706613E-2"/>
          <c:y val="0.1111111111111111"/>
          <c:w val="0.87777783124329345"/>
          <c:h val="0.88888888888888884"/>
        </c:manualLayout>
      </c:layout>
      <c:scatterChart>
        <c:scatterStyle val="lineMarker"/>
        <c:varyColors val="0"/>
        <c:ser>
          <c:idx val="0"/>
          <c:order val="0"/>
          <c:tx>
            <c:strRef>
              <c:f>Sheet1!$B$1</c:f>
              <c:strCache>
                <c:ptCount val="1"/>
                <c:pt idx="0">
                  <c:v>Below Average</c:v>
                </c:pt>
              </c:strCache>
            </c:strRef>
          </c:tx>
          <c:spPr>
            <a:ln w="28575">
              <a:noFill/>
            </a:ln>
          </c:spPr>
          <c:marker>
            <c:symbol val="dash"/>
            <c:size val="22"/>
            <c:spPr>
              <a:solidFill>
                <a:schemeClr val="accent1">
                  <a:lumMod val="40000"/>
                  <a:lumOff val="60000"/>
                </a:schemeClr>
              </a:solidFill>
              <a:ln>
                <a:solidFill>
                  <a:schemeClr val="bg1"/>
                </a:solidFill>
              </a:ln>
            </c:spPr>
          </c:marker>
          <c:xVal>
            <c:numRef>
              <c:f>Sheet1!$A$2:$A$8</c:f>
              <c:numCache>
                <c:formatCode>General</c:formatCode>
                <c:ptCount val="7"/>
                <c:pt idx="0">
                  <c:v>0.5</c:v>
                </c:pt>
                <c:pt idx="1">
                  <c:v>0.5</c:v>
                </c:pt>
                <c:pt idx="2">
                  <c:v>0.5</c:v>
                </c:pt>
                <c:pt idx="3">
                  <c:v>0.5</c:v>
                </c:pt>
                <c:pt idx="4">
                  <c:v>0.5</c:v>
                </c:pt>
                <c:pt idx="5">
                  <c:v>0.5</c:v>
                </c:pt>
                <c:pt idx="6">
                  <c:v>0.5</c:v>
                </c:pt>
              </c:numCache>
            </c:numRef>
          </c:xVal>
          <c:yVal>
            <c:numRef>
              <c:f>Sheet1!$B$2:$B$8</c:f>
              <c:numCache>
                <c:formatCode>General</c:formatCode>
                <c:ptCount val="7"/>
                <c:pt idx="0">
                  <c:v>1.536834427425237</c:v>
                </c:pt>
                <c:pt idx="1">
                  <c:v>1.7548039969254419</c:v>
                </c:pt>
                <c:pt idx="2">
                  <c:v>1.7635807192042847</c:v>
                </c:pt>
              </c:numCache>
            </c:numRef>
          </c:yVal>
          <c:smooth val="0"/>
        </c:ser>
        <c:ser>
          <c:idx val="1"/>
          <c:order val="1"/>
          <c:tx>
            <c:strRef>
              <c:f>Sheet1!$C$1</c:f>
              <c:strCache>
                <c:ptCount val="1"/>
                <c:pt idx="0">
                  <c:v>Above Average</c:v>
                </c:pt>
              </c:strCache>
            </c:strRef>
          </c:tx>
          <c:spPr>
            <a:ln w="28575">
              <a:noFill/>
            </a:ln>
          </c:spPr>
          <c:marker>
            <c:symbol val="dash"/>
            <c:size val="22"/>
            <c:spPr>
              <a:solidFill>
                <a:schemeClr val="accent1"/>
              </a:solidFill>
              <a:ln>
                <a:solidFill>
                  <a:schemeClr val="bg1"/>
                </a:solidFill>
              </a:ln>
            </c:spPr>
          </c:marker>
          <c:dPt>
            <c:idx val="3"/>
            <c:marker>
              <c:spPr>
                <a:solidFill>
                  <a:schemeClr val="accent2"/>
                </a:solidFill>
                <a:ln>
                  <a:solidFill>
                    <a:schemeClr val="bg1"/>
                  </a:solidFill>
                </a:ln>
              </c:spPr>
            </c:marker>
            <c:bubble3D val="0"/>
          </c:dPt>
          <c:dPt>
            <c:idx val="9"/>
            <c:bubble3D val="0"/>
          </c:dPt>
          <c:dPt>
            <c:idx val="18"/>
            <c:bubble3D val="0"/>
          </c:dPt>
          <c:dPt>
            <c:idx val="21"/>
            <c:bubble3D val="0"/>
          </c:dPt>
          <c:dPt>
            <c:idx val="24"/>
            <c:bubble3D val="0"/>
          </c:dPt>
          <c:xVal>
            <c:numRef>
              <c:f>Sheet1!$A$2:$A$8</c:f>
              <c:numCache>
                <c:formatCode>General</c:formatCode>
                <c:ptCount val="7"/>
                <c:pt idx="0">
                  <c:v>0.5</c:v>
                </c:pt>
                <c:pt idx="1">
                  <c:v>0.5</c:v>
                </c:pt>
                <c:pt idx="2">
                  <c:v>0.5</c:v>
                </c:pt>
                <c:pt idx="3">
                  <c:v>0.5</c:v>
                </c:pt>
                <c:pt idx="4">
                  <c:v>0.5</c:v>
                </c:pt>
                <c:pt idx="5">
                  <c:v>0.5</c:v>
                </c:pt>
                <c:pt idx="6">
                  <c:v>0.5</c:v>
                </c:pt>
              </c:numCache>
            </c:numRef>
          </c:xVal>
          <c:yVal>
            <c:numRef>
              <c:f>Sheet1!$C$2:$C$8</c:f>
              <c:numCache>
                <c:formatCode>General</c:formatCode>
                <c:ptCount val="7"/>
                <c:pt idx="3">
                  <c:v>1.847843137254902</c:v>
                </c:pt>
                <c:pt idx="4">
                  <c:v>1.9312602291325696</c:v>
                </c:pt>
                <c:pt idx="5">
                  <c:v>1.9991518235793044</c:v>
                </c:pt>
                <c:pt idx="6">
                  <c:v>2.1327433628318584</c:v>
                </c:pt>
              </c:numCache>
            </c:numRef>
          </c:yVal>
          <c:smooth val="0"/>
        </c:ser>
        <c:dLbls>
          <c:showLegendKey val="0"/>
          <c:showVal val="0"/>
          <c:showCatName val="0"/>
          <c:showSerName val="0"/>
          <c:showPercent val="0"/>
          <c:showBubbleSize val="0"/>
        </c:dLbls>
        <c:axId val="25523712"/>
        <c:axId val="25525248"/>
      </c:scatterChart>
      <c:valAx>
        <c:axId val="25523712"/>
        <c:scaling>
          <c:orientation val="minMax"/>
        </c:scaling>
        <c:delete val="1"/>
        <c:axPos val="b"/>
        <c:numFmt formatCode="General" sourceLinked="1"/>
        <c:majorTickMark val="out"/>
        <c:minorTickMark val="none"/>
        <c:tickLblPos val="nextTo"/>
        <c:crossAx val="25525248"/>
        <c:crosses val="autoZero"/>
        <c:crossBetween val="midCat"/>
      </c:valAx>
      <c:valAx>
        <c:axId val="25525248"/>
        <c:scaling>
          <c:orientation val="minMax"/>
          <c:max val="3"/>
          <c:min val="1"/>
        </c:scaling>
        <c:delete val="1"/>
        <c:axPos val="l"/>
        <c:numFmt formatCode="General" sourceLinked="1"/>
        <c:majorTickMark val="out"/>
        <c:minorTickMark val="none"/>
        <c:tickLblPos val="nextTo"/>
        <c:crossAx val="25523712"/>
        <c:crosses val="autoZero"/>
        <c:crossBetween val="midCat"/>
      </c:valAx>
      <c:spPr>
        <a:noFill/>
        <a:ln w="25400">
          <a:noFill/>
        </a:ln>
      </c:spPr>
    </c:plotArea>
    <c:plotVisOnly val="1"/>
    <c:dispBlanksAs val="gap"/>
    <c:showDLblsOverMax val="0"/>
  </c:chart>
  <c:spPr>
    <a:ln>
      <a:solidFill>
        <a:schemeClr val="accent1"/>
      </a:solidFill>
    </a:ln>
  </c:spPr>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1110875657706613E-2"/>
          <c:y val="0.1111111111111111"/>
          <c:w val="0.87777783124329345"/>
          <c:h val="0.88888888888888884"/>
        </c:manualLayout>
      </c:layout>
      <c:scatterChart>
        <c:scatterStyle val="lineMarker"/>
        <c:varyColors val="0"/>
        <c:ser>
          <c:idx val="0"/>
          <c:order val="0"/>
          <c:tx>
            <c:strRef>
              <c:f>Sheet1!$B$1</c:f>
              <c:strCache>
                <c:ptCount val="1"/>
                <c:pt idx="0">
                  <c:v>Below Average</c:v>
                </c:pt>
              </c:strCache>
            </c:strRef>
          </c:tx>
          <c:spPr>
            <a:ln w="28575">
              <a:noFill/>
            </a:ln>
          </c:spPr>
          <c:marker>
            <c:symbol val="dash"/>
            <c:size val="22"/>
            <c:spPr>
              <a:solidFill>
                <a:schemeClr val="accent1">
                  <a:lumMod val="40000"/>
                  <a:lumOff val="60000"/>
                </a:schemeClr>
              </a:solidFill>
              <a:ln>
                <a:solidFill>
                  <a:schemeClr val="bg1"/>
                </a:solidFill>
              </a:ln>
            </c:spPr>
          </c:marker>
          <c:xVal>
            <c:numRef>
              <c:f>Sheet1!$A$2:$A$6</c:f>
              <c:numCache>
                <c:formatCode>General</c:formatCode>
                <c:ptCount val="5"/>
                <c:pt idx="0">
                  <c:v>0.5</c:v>
                </c:pt>
                <c:pt idx="1">
                  <c:v>0.5</c:v>
                </c:pt>
                <c:pt idx="2">
                  <c:v>0.5</c:v>
                </c:pt>
                <c:pt idx="3">
                  <c:v>0.5</c:v>
                </c:pt>
                <c:pt idx="4">
                  <c:v>0.5</c:v>
                </c:pt>
              </c:numCache>
            </c:numRef>
          </c:xVal>
          <c:yVal>
            <c:numRef>
              <c:f>Sheet1!$B$2:$B$6</c:f>
              <c:numCache>
                <c:formatCode>General</c:formatCode>
                <c:ptCount val="5"/>
                <c:pt idx="0">
                  <c:v>1.4742698191933241</c:v>
                </c:pt>
                <c:pt idx="1">
                  <c:v>1.536834427425237</c:v>
                </c:pt>
              </c:numCache>
            </c:numRef>
          </c:yVal>
          <c:smooth val="0"/>
        </c:ser>
        <c:ser>
          <c:idx val="1"/>
          <c:order val="1"/>
          <c:tx>
            <c:strRef>
              <c:f>Sheet1!$C$1</c:f>
              <c:strCache>
                <c:ptCount val="1"/>
                <c:pt idx="0">
                  <c:v>Above Average</c:v>
                </c:pt>
              </c:strCache>
            </c:strRef>
          </c:tx>
          <c:spPr>
            <a:ln w="28575">
              <a:noFill/>
            </a:ln>
          </c:spPr>
          <c:marker>
            <c:symbol val="dash"/>
            <c:size val="22"/>
            <c:spPr>
              <a:solidFill>
                <a:schemeClr val="accent1"/>
              </a:solidFill>
              <a:ln>
                <a:solidFill>
                  <a:schemeClr val="bg1"/>
                </a:solidFill>
              </a:ln>
            </c:spPr>
          </c:marker>
          <c:dPt>
            <c:idx val="4"/>
            <c:marker>
              <c:spPr>
                <a:solidFill>
                  <a:schemeClr val="accent2"/>
                </a:solidFill>
                <a:ln>
                  <a:solidFill>
                    <a:schemeClr val="bg1"/>
                  </a:solidFill>
                </a:ln>
              </c:spPr>
            </c:marker>
            <c:bubble3D val="0"/>
          </c:dPt>
          <c:dPt>
            <c:idx val="9"/>
            <c:marker>
              <c:spPr>
                <a:solidFill>
                  <a:schemeClr val="accent2"/>
                </a:solidFill>
                <a:ln>
                  <a:solidFill>
                    <a:schemeClr val="bg1"/>
                  </a:solidFill>
                </a:ln>
              </c:spPr>
            </c:marker>
            <c:bubble3D val="0"/>
          </c:dPt>
          <c:dPt>
            <c:idx val="21"/>
            <c:marker>
              <c:spPr>
                <a:solidFill>
                  <a:schemeClr val="accent2"/>
                </a:solidFill>
                <a:ln>
                  <a:solidFill>
                    <a:schemeClr val="bg1"/>
                  </a:solidFill>
                </a:ln>
              </c:spPr>
            </c:marker>
            <c:bubble3D val="0"/>
          </c:dPt>
          <c:dPt>
            <c:idx val="24"/>
            <c:bubble3D val="0"/>
          </c:dPt>
          <c:xVal>
            <c:numRef>
              <c:f>Sheet1!$A$2:$A$6</c:f>
              <c:numCache>
                <c:formatCode>General</c:formatCode>
                <c:ptCount val="5"/>
                <c:pt idx="0">
                  <c:v>0.5</c:v>
                </c:pt>
                <c:pt idx="1">
                  <c:v>0.5</c:v>
                </c:pt>
                <c:pt idx="2">
                  <c:v>0.5</c:v>
                </c:pt>
                <c:pt idx="3">
                  <c:v>0.5</c:v>
                </c:pt>
                <c:pt idx="4">
                  <c:v>0.5</c:v>
                </c:pt>
              </c:numCache>
            </c:numRef>
          </c:xVal>
          <c:yVal>
            <c:numRef>
              <c:f>Sheet1!$C$2:$C$6</c:f>
              <c:numCache>
                <c:formatCode>General</c:formatCode>
                <c:ptCount val="5"/>
                <c:pt idx="2">
                  <c:v>1.6123662306777646</c:v>
                </c:pt>
                <c:pt idx="3">
                  <c:v>1.7612040133779263</c:v>
                </c:pt>
                <c:pt idx="4">
                  <c:v>1.847843137254902</c:v>
                </c:pt>
              </c:numCache>
            </c:numRef>
          </c:yVal>
          <c:smooth val="0"/>
        </c:ser>
        <c:dLbls>
          <c:showLegendKey val="0"/>
          <c:showVal val="0"/>
          <c:showCatName val="0"/>
          <c:showSerName val="0"/>
          <c:showPercent val="0"/>
          <c:showBubbleSize val="0"/>
        </c:dLbls>
        <c:axId val="55325440"/>
        <c:axId val="55326976"/>
      </c:scatterChart>
      <c:valAx>
        <c:axId val="55325440"/>
        <c:scaling>
          <c:orientation val="minMax"/>
        </c:scaling>
        <c:delete val="1"/>
        <c:axPos val="b"/>
        <c:numFmt formatCode="General" sourceLinked="1"/>
        <c:majorTickMark val="out"/>
        <c:minorTickMark val="none"/>
        <c:tickLblPos val="nextTo"/>
        <c:crossAx val="55326976"/>
        <c:crosses val="autoZero"/>
        <c:crossBetween val="midCat"/>
      </c:valAx>
      <c:valAx>
        <c:axId val="55326976"/>
        <c:scaling>
          <c:orientation val="minMax"/>
          <c:max val="3"/>
          <c:min val="1"/>
        </c:scaling>
        <c:delete val="1"/>
        <c:axPos val="l"/>
        <c:numFmt formatCode="General" sourceLinked="1"/>
        <c:majorTickMark val="out"/>
        <c:minorTickMark val="none"/>
        <c:tickLblPos val="nextTo"/>
        <c:crossAx val="55325440"/>
        <c:crosses val="autoZero"/>
        <c:crossBetween val="midCat"/>
      </c:valAx>
      <c:spPr>
        <a:noFill/>
        <a:ln w="25400">
          <a:noFill/>
        </a:ln>
      </c:spPr>
    </c:plotArea>
    <c:plotVisOnly val="1"/>
    <c:dispBlanksAs val="gap"/>
    <c:showDLblsOverMax val="0"/>
  </c:chart>
  <c:spPr>
    <a:ln>
      <a:solidFill>
        <a:schemeClr val="accent1"/>
      </a:solidFill>
    </a:ln>
  </c:spPr>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1110875657706613E-2"/>
          <c:y val="0.1111111111111111"/>
          <c:w val="0.87777783124329345"/>
          <c:h val="0.88888888888888884"/>
        </c:manualLayout>
      </c:layout>
      <c:scatterChart>
        <c:scatterStyle val="lineMarker"/>
        <c:varyColors val="0"/>
        <c:ser>
          <c:idx val="0"/>
          <c:order val="0"/>
          <c:tx>
            <c:strRef>
              <c:f>Sheet1!$B$1</c:f>
              <c:strCache>
                <c:ptCount val="1"/>
                <c:pt idx="0">
                  <c:v>Below Average</c:v>
                </c:pt>
              </c:strCache>
            </c:strRef>
          </c:tx>
          <c:spPr>
            <a:ln w="28575">
              <a:noFill/>
            </a:ln>
          </c:spPr>
          <c:marker>
            <c:symbol val="dash"/>
            <c:size val="22"/>
            <c:spPr>
              <a:solidFill>
                <a:schemeClr val="accent1">
                  <a:lumMod val="40000"/>
                  <a:lumOff val="60000"/>
                </a:schemeClr>
              </a:solidFill>
              <a:ln>
                <a:solidFill>
                  <a:schemeClr val="bg1"/>
                </a:solidFill>
              </a:ln>
            </c:spPr>
          </c:marker>
          <c:xVal>
            <c:numRef>
              <c:f>Sheet1!$A$2:$A$10</c:f>
              <c:numCache>
                <c:formatCode>General</c:formatCode>
                <c:ptCount val="9"/>
                <c:pt idx="0">
                  <c:v>0.5</c:v>
                </c:pt>
                <c:pt idx="1">
                  <c:v>0.5</c:v>
                </c:pt>
                <c:pt idx="2">
                  <c:v>0.5</c:v>
                </c:pt>
                <c:pt idx="3">
                  <c:v>0.5</c:v>
                </c:pt>
                <c:pt idx="4">
                  <c:v>0.5</c:v>
                </c:pt>
                <c:pt idx="5">
                  <c:v>0.5</c:v>
                </c:pt>
                <c:pt idx="6">
                  <c:v>0.5</c:v>
                </c:pt>
                <c:pt idx="7">
                  <c:v>0.5</c:v>
                </c:pt>
                <c:pt idx="8">
                  <c:v>0.5</c:v>
                </c:pt>
              </c:numCache>
            </c:numRef>
          </c:xVal>
          <c:yVal>
            <c:numRef>
              <c:f>Sheet1!$B$2:$B$10</c:f>
              <c:numCache>
                <c:formatCode>General</c:formatCode>
                <c:ptCount val="9"/>
                <c:pt idx="0">
                  <c:v>1.4742698191933241</c:v>
                </c:pt>
                <c:pt idx="1">
                  <c:v>1.536834427425237</c:v>
                </c:pt>
                <c:pt idx="2">
                  <c:v>1.6123662306777646</c:v>
                </c:pt>
                <c:pt idx="3">
                  <c:v>1.7021276595744681</c:v>
                </c:pt>
              </c:numCache>
            </c:numRef>
          </c:yVal>
          <c:smooth val="0"/>
        </c:ser>
        <c:ser>
          <c:idx val="1"/>
          <c:order val="1"/>
          <c:tx>
            <c:strRef>
              <c:f>Sheet1!$C$1</c:f>
              <c:strCache>
                <c:ptCount val="1"/>
                <c:pt idx="0">
                  <c:v>Above Average</c:v>
                </c:pt>
              </c:strCache>
            </c:strRef>
          </c:tx>
          <c:spPr>
            <a:ln w="28575">
              <a:noFill/>
            </a:ln>
          </c:spPr>
          <c:marker>
            <c:symbol val="dash"/>
            <c:size val="22"/>
            <c:spPr>
              <a:solidFill>
                <a:schemeClr val="accent1"/>
              </a:solidFill>
              <a:ln>
                <a:solidFill>
                  <a:schemeClr val="bg1"/>
                </a:solidFill>
              </a:ln>
            </c:spPr>
          </c:marker>
          <c:dPt>
            <c:idx val="3"/>
            <c:marker>
              <c:spPr>
                <a:solidFill>
                  <a:schemeClr val="accent2"/>
                </a:solidFill>
                <a:ln>
                  <a:solidFill>
                    <a:schemeClr val="bg1"/>
                  </a:solidFill>
                </a:ln>
              </c:spPr>
            </c:marker>
            <c:bubble3D val="0"/>
          </c:dPt>
          <c:dPt>
            <c:idx val="7"/>
            <c:marker>
              <c:spPr>
                <a:solidFill>
                  <a:schemeClr val="accent2"/>
                </a:solidFill>
                <a:ln>
                  <a:solidFill>
                    <a:schemeClr val="bg1"/>
                  </a:solidFill>
                </a:ln>
              </c:spPr>
            </c:marker>
            <c:bubble3D val="0"/>
          </c:dPt>
          <c:dPt>
            <c:idx val="9"/>
            <c:bubble3D val="0"/>
          </c:dPt>
          <c:dPt>
            <c:idx val="18"/>
            <c:bubble3D val="0"/>
          </c:dPt>
          <c:dPt>
            <c:idx val="21"/>
            <c:bubble3D val="0"/>
          </c:dPt>
          <c:dPt>
            <c:idx val="24"/>
            <c:bubble3D val="0"/>
          </c:dPt>
          <c:xVal>
            <c:numRef>
              <c:f>Sheet1!$A$2:$A$10</c:f>
              <c:numCache>
                <c:formatCode>General</c:formatCode>
                <c:ptCount val="9"/>
                <c:pt idx="0">
                  <c:v>0.5</c:v>
                </c:pt>
                <c:pt idx="1">
                  <c:v>0.5</c:v>
                </c:pt>
                <c:pt idx="2">
                  <c:v>0.5</c:v>
                </c:pt>
                <c:pt idx="3">
                  <c:v>0.5</c:v>
                </c:pt>
                <c:pt idx="4">
                  <c:v>0.5</c:v>
                </c:pt>
                <c:pt idx="5">
                  <c:v>0.5</c:v>
                </c:pt>
                <c:pt idx="6">
                  <c:v>0.5</c:v>
                </c:pt>
                <c:pt idx="7">
                  <c:v>0.5</c:v>
                </c:pt>
                <c:pt idx="8">
                  <c:v>0.5</c:v>
                </c:pt>
              </c:numCache>
            </c:numRef>
          </c:xVal>
          <c:yVal>
            <c:numRef>
              <c:f>Sheet1!$C$2:$C$10</c:f>
              <c:numCache>
                <c:formatCode>General</c:formatCode>
                <c:ptCount val="9"/>
                <c:pt idx="4">
                  <c:v>1.7612040133779263</c:v>
                </c:pt>
                <c:pt idx="5">
                  <c:v>1.7635807192042847</c:v>
                </c:pt>
                <c:pt idx="6">
                  <c:v>1.8292496171516079</c:v>
                </c:pt>
                <c:pt idx="7">
                  <c:v>1.847843137254902</c:v>
                </c:pt>
                <c:pt idx="8">
                  <c:v>2.1569506726457397</c:v>
                </c:pt>
              </c:numCache>
            </c:numRef>
          </c:yVal>
          <c:smooth val="0"/>
        </c:ser>
        <c:dLbls>
          <c:showLegendKey val="0"/>
          <c:showVal val="0"/>
          <c:showCatName val="0"/>
          <c:showSerName val="0"/>
          <c:showPercent val="0"/>
          <c:showBubbleSize val="0"/>
        </c:dLbls>
        <c:axId val="67250816"/>
        <c:axId val="67256704"/>
      </c:scatterChart>
      <c:valAx>
        <c:axId val="67250816"/>
        <c:scaling>
          <c:orientation val="minMax"/>
        </c:scaling>
        <c:delete val="1"/>
        <c:axPos val="b"/>
        <c:numFmt formatCode="General" sourceLinked="1"/>
        <c:majorTickMark val="out"/>
        <c:minorTickMark val="none"/>
        <c:tickLblPos val="nextTo"/>
        <c:crossAx val="67256704"/>
        <c:crosses val="autoZero"/>
        <c:crossBetween val="midCat"/>
      </c:valAx>
      <c:valAx>
        <c:axId val="67256704"/>
        <c:scaling>
          <c:orientation val="minMax"/>
          <c:max val="3"/>
          <c:min val="1"/>
        </c:scaling>
        <c:delete val="1"/>
        <c:axPos val="l"/>
        <c:numFmt formatCode="General" sourceLinked="1"/>
        <c:majorTickMark val="out"/>
        <c:minorTickMark val="none"/>
        <c:tickLblPos val="nextTo"/>
        <c:crossAx val="67250816"/>
        <c:crosses val="autoZero"/>
        <c:crossBetween val="midCat"/>
      </c:valAx>
      <c:spPr>
        <a:noFill/>
        <a:ln w="25400">
          <a:noFill/>
        </a:ln>
      </c:spPr>
    </c:plotArea>
    <c:plotVisOnly val="1"/>
    <c:dispBlanksAs val="gap"/>
    <c:showDLblsOverMax val="0"/>
  </c:chart>
  <c:spPr>
    <a:ln>
      <a:solidFill>
        <a:schemeClr val="accent1"/>
      </a:solidFill>
    </a:ln>
  </c:spPr>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1110875657706613E-2"/>
          <c:y val="0.1111111111111111"/>
          <c:w val="0.87777783124329345"/>
          <c:h val="0.88888888888888884"/>
        </c:manualLayout>
      </c:layout>
      <c:scatterChart>
        <c:scatterStyle val="lineMarker"/>
        <c:varyColors val="0"/>
        <c:ser>
          <c:idx val="0"/>
          <c:order val="0"/>
          <c:tx>
            <c:strRef>
              <c:f>Sheet1!$B$1</c:f>
              <c:strCache>
                <c:ptCount val="1"/>
                <c:pt idx="0">
                  <c:v>Below Average</c:v>
                </c:pt>
              </c:strCache>
            </c:strRef>
          </c:tx>
          <c:spPr>
            <a:ln w="28575">
              <a:noFill/>
            </a:ln>
          </c:spPr>
          <c:marker>
            <c:symbol val="dash"/>
            <c:size val="22"/>
            <c:spPr>
              <a:solidFill>
                <a:schemeClr val="accent1">
                  <a:lumMod val="40000"/>
                  <a:lumOff val="60000"/>
                </a:schemeClr>
              </a:solidFill>
              <a:ln>
                <a:solidFill>
                  <a:schemeClr val="bg1"/>
                </a:solidFill>
              </a:ln>
            </c:spPr>
          </c:marker>
          <c:dPt>
            <c:idx val="6"/>
            <c:marker>
              <c:spPr>
                <a:solidFill>
                  <a:schemeClr val="accent2"/>
                </a:solidFill>
                <a:ln>
                  <a:solidFill>
                    <a:schemeClr val="bg1"/>
                  </a:solidFill>
                </a:ln>
              </c:spPr>
            </c:marker>
            <c:bubble3D val="0"/>
          </c:dPt>
          <c:xVal>
            <c:numRef>
              <c:f>Sheet1!$A$2:$A$19</c:f>
              <c:numCache>
                <c:formatCode>General</c:formatCode>
                <c:ptCount val="18"/>
                <c:pt idx="0">
                  <c:v>0.5</c:v>
                </c:pt>
                <c:pt idx="1">
                  <c:v>0.5</c:v>
                </c:pt>
                <c:pt idx="2">
                  <c:v>0.5</c:v>
                </c:pt>
                <c:pt idx="3">
                  <c:v>0.5</c:v>
                </c:pt>
                <c:pt idx="4">
                  <c:v>0.5</c:v>
                </c:pt>
                <c:pt idx="5">
                  <c:v>0.5</c:v>
                </c:pt>
                <c:pt idx="6">
                  <c:v>0.5</c:v>
                </c:pt>
                <c:pt idx="7">
                  <c:v>0.5</c:v>
                </c:pt>
                <c:pt idx="8">
                  <c:v>0.5</c:v>
                </c:pt>
                <c:pt idx="9">
                  <c:v>0.5</c:v>
                </c:pt>
                <c:pt idx="10">
                  <c:v>0.5</c:v>
                </c:pt>
                <c:pt idx="11">
                  <c:v>0.5</c:v>
                </c:pt>
                <c:pt idx="12">
                  <c:v>0.5</c:v>
                </c:pt>
                <c:pt idx="13">
                  <c:v>0.5</c:v>
                </c:pt>
                <c:pt idx="14">
                  <c:v>0.5</c:v>
                </c:pt>
                <c:pt idx="15">
                  <c:v>0.5</c:v>
                </c:pt>
                <c:pt idx="16">
                  <c:v>0.5</c:v>
                </c:pt>
                <c:pt idx="17">
                  <c:v>0.5</c:v>
                </c:pt>
              </c:numCache>
            </c:numRef>
          </c:xVal>
          <c:yVal>
            <c:numRef>
              <c:f>Sheet1!$B$2:$B$19</c:f>
              <c:numCache>
                <c:formatCode>General</c:formatCode>
                <c:ptCount val="18"/>
                <c:pt idx="0">
                  <c:v>1.4502579218865144</c:v>
                </c:pt>
                <c:pt idx="1">
                  <c:v>1.4742698191933241</c:v>
                </c:pt>
                <c:pt idx="2">
                  <c:v>1.6123662306777646</c:v>
                </c:pt>
                <c:pt idx="3">
                  <c:v>1.7021276595744681</c:v>
                </c:pt>
                <c:pt idx="4">
                  <c:v>1.7814946619217082</c:v>
                </c:pt>
                <c:pt idx="5">
                  <c:v>1.8235779060181367</c:v>
                </c:pt>
                <c:pt idx="6">
                  <c:v>1.847843137254902</c:v>
                </c:pt>
                <c:pt idx="7">
                  <c:v>1.8535489667565139</c:v>
                </c:pt>
                <c:pt idx="8">
                  <c:v>1.9808061420345489</c:v>
                </c:pt>
              </c:numCache>
            </c:numRef>
          </c:yVal>
          <c:smooth val="0"/>
        </c:ser>
        <c:ser>
          <c:idx val="1"/>
          <c:order val="1"/>
          <c:tx>
            <c:strRef>
              <c:f>Sheet1!$C$1</c:f>
              <c:strCache>
                <c:ptCount val="1"/>
                <c:pt idx="0">
                  <c:v>Above Average</c:v>
                </c:pt>
              </c:strCache>
            </c:strRef>
          </c:tx>
          <c:spPr>
            <a:ln w="28575">
              <a:noFill/>
            </a:ln>
          </c:spPr>
          <c:marker>
            <c:symbol val="dash"/>
            <c:size val="22"/>
            <c:spPr>
              <a:solidFill>
                <a:schemeClr val="accent1"/>
              </a:solidFill>
              <a:ln>
                <a:solidFill>
                  <a:schemeClr val="bg1"/>
                </a:solidFill>
              </a:ln>
            </c:spPr>
          </c:marker>
          <c:dPt>
            <c:idx val="3"/>
            <c:marker>
              <c:spPr>
                <a:solidFill>
                  <a:schemeClr val="accent2"/>
                </a:solidFill>
                <a:ln>
                  <a:solidFill>
                    <a:schemeClr val="bg1"/>
                  </a:solidFill>
                </a:ln>
              </c:spPr>
            </c:marker>
            <c:bubble3D val="0"/>
          </c:dPt>
          <c:dPt>
            <c:idx val="9"/>
            <c:bubble3D val="0"/>
          </c:dPt>
          <c:dPt>
            <c:idx val="18"/>
            <c:bubble3D val="0"/>
          </c:dPt>
          <c:dPt>
            <c:idx val="21"/>
            <c:bubble3D val="0"/>
          </c:dPt>
          <c:dPt>
            <c:idx val="24"/>
            <c:bubble3D val="0"/>
          </c:dPt>
          <c:xVal>
            <c:numRef>
              <c:f>Sheet1!$A$2:$A$19</c:f>
              <c:numCache>
                <c:formatCode>General</c:formatCode>
                <c:ptCount val="18"/>
                <c:pt idx="0">
                  <c:v>0.5</c:v>
                </c:pt>
                <c:pt idx="1">
                  <c:v>0.5</c:v>
                </c:pt>
                <c:pt idx="2">
                  <c:v>0.5</c:v>
                </c:pt>
                <c:pt idx="3">
                  <c:v>0.5</c:v>
                </c:pt>
                <c:pt idx="4">
                  <c:v>0.5</c:v>
                </c:pt>
                <c:pt idx="5">
                  <c:v>0.5</c:v>
                </c:pt>
                <c:pt idx="6">
                  <c:v>0.5</c:v>
                </c:pt>
                <c:pt idx="7">
                  <c:v>0.5</c:v>
                </c:pt>
                <c:pt idx="8">
                  <c:v>0.5</c:v>
                </c:pt>
                <c:pt idx="9">
                  <c:v>0.5</c:v>
                </c:pt>
                <c:pt idx="10">
                  <c:v>0.5</c:v>
                </c:pt>
                <c:pt idx="11">
                  <c:v>0.5</c:v>
                </c:pt>
                <c:pt idx="12">
                  <c:v>0.5</c:v>
                </c:pt>
                <c:pt idx="13">
                  <c:v>0.5</c:v>
                </c:pt>
                <c:pt idx="14">
                  <c:v>0.5</c:v>
                </c:pt>
                <c:pt idx="15">
                  <c:v>0.5</c:v>
                </c:pt>
                <c:pt idx="16">
                  <c:v>0.5</c:v>
                </c:pt>
                <c:pt idx="17">
                  <c:v>0.5</c:v>
                </c:pt>
              </c:numCache>
            </c:numRef>
          </c:xVal>
          <c:yVal>
            <c:numRef>
              <c:f>Sheet1!$C$2:$C$19</c:f>
              <c:numCache>
                <c:formatCode>General</c:formatCode>
                <c:ptCount val="18"/>
                <c:pt idx="9">
                  <c:v>1.9960278053624627</c:v>
                </c:pt>
                <c:pt idx="10">
                  <c:v>2.0556745182012848</c:v>
                </c:pt>
                <c:pt idx="11">
                  <c:v>2.0757874015748032</c:v>
                </c:pt>
                <c:pt idx="12">
                  <c:v>2.1007677543186181</c:v>
                </c:pt>
                <c:pt idx="13">
                  <c:v>2.1345108695652173</c:v>
                </c:pt>
                <c:pt idx="14">
                  <c:v>2.3506849315068492</c:v>
                </c:pt>
                <c:pt idx="15">
                  <c:v>2.3701731025299599</c:v>
                </c:pt>
                <c:pt idx="16">
                  <c:v>2.4673784104389087</c:v>
                </c:pt>
                <c:pt idx="17">
                  <c:v>2.8724770642201833</c:v>
                </c:pt>
              </c:numCache>
            </c:numRef>
          </c:yVal>
          <c:smooth val="0"/>
        </c:ser>
        <c:dLbls>
          <c:showLegendKey val="0"/>
          <c:showVal val="0"/>
          <c:showCatName val="0"/>
          <c:showSerName val="0"/>
          <c:showPercent val="0"/>
          <c:showBubbleSize val="0"/>
        </c:dLbls>
        <c:axId val="67290240"/>
        <c:axId val="67291776"/>
      </c:scatterChart>
      <c:valAx>
        <c:axId val="67290240"/>
        <c:scaling>
          <c:orientation val="minMax"/>
        </c:scaling>
        <c:delete val="1"/>
        <c:axPos val="b"/>
        <c:numFmt formatCode="General" sourceLinked="1"/>
        <c:majorTickMark val="out"/>
        <c:minorTickMark val="none"/>
        <c:tickLblPos val="nextTo"/>
        <c:crossAx val="67291776"/>
        <c:crosses val="autoZero"/>
        <c:crossBetween val="midCat"/>
      </c:valAx>
      <c:valAx>
        <c:axId val="67291776"/>
        <c:scaling>
          <c:orientation val="minMax"/>
          <c:max val="3"/>
          <c:min val="1"/>
        </c:scaling>
        <c:delete val="1"/>
        <c:axPos val="l"/>
        <c:numFmt formatCode="General" sourceLinked="1"/>
        <c:majorTickMark val="out"/>
        <c:minorTickMark val="none"/>
        <c:tickLblPos val="nextTo"/>
        <c:crossAx val="67290240"/>
        <c:crosses val="autoZero"/>
        <c:crossBetween val="midCat"/>
      </c:valAx>
      <c:spPr>
        <a:noFill/>
        <a:ln w="25400">
          <a:noFill/>
        </a:ln>
      </c:spPr>
    </c:plotArea>
    <c:plotVisOnly val="1"/>
    <c:dispBlanksAs val="gap"/>
    <c:showDLblsOverMax val="0"/>
  </c:chart>
  <c:spPr>
    <a:ln>
      <a:solidFill>
        <a:schemeClr val="accent1"/>
      </a:solidFill>
    </a:ln>
  </c:spPr>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11108756577066E-2"/>
          <c:y val="5.4054054054054099E-2"/>
          <c:w val="0.877777831243294"/>
          <c:h val="0.94594594594594605"/>
        </c:manualLayout>
      </c:layout>
      <c:scatterChart>
        <c:scatterStyle val="lineMarker"/>
        <c:varyColors val="0"/>
        <c:ser>
          <c:idx val="0"/>
          <c:order val="0"/>
          <c:tx>
            <c:strRef>
              <c:f>Sheet1!$B$1</c:f>
              <c:strCache>
                <c:ptCount val="1"/>
                <c:pt idx="0">
                  <c:v>Below Average</c:v>
                </c:pt>
              </c:strCache>
            </c:strRef>
          </c:tx>
          <c:spPr>
            <a:ln w="28575">
              <a:noFill/>
            </a:ln>
          </c:spPr>
          <c:marker>
            <c:symbol val="dash"/>
            <c:size val="22"/>
            <c:spPr>
              <a:solidFill>
                <a:schemeClr val="accent1">
                  <a:lumMod val="40000"/>
                  <a:lumOff val="60000"/>
                </a:schemeClr>
              </a:solidFill>
              <a:ln>
                <a:solidFill>
                  <a:schemeClr val="bg1"/>
                </a:solidFill>
              </a:ln>
            </c:spPr>
          </c:marker>
          <c:dPt>
            <c:idx val="0"/>
            <c:bubble3D val="0"/>
          </c:dPt>
          <c:dPt>
            <c:idx val="2"/>
            <c:bubble3D val="0"/>
          </c:dPt>
          <c:dPt>
            <c:idx val="3"/>
            <c:bubble3D val="0"/>
          </c:dPt>
          <c:dPt>
            <c:idx val="5"/>
            <c:marker>
              <c:spPr>
                <a:solidFill>
                  <a:schemeClr val="accent2"/>
                </a:solidFill>
                <a:ln>
                  <a:solidFill>
                    <a:schemeClr val="bg1"/>
                  </a:solidFill>
                </a:ln>
              </c:spPr>
            </c:marker>
            <c:bubble3D val="0"/>
          </c:dPt>
          <c:xVal>
            <c:numRef>
              <c:f>Sheet1!$A$2:$A$12</c:f>
              <c:numCache>
                <c:formatCode>General</c:formatCode>
                <c:ptCount val="11"/>
                <c:pt idx="0">
                  <c:v>0.5</c:v>
                </c:pt>
                <c:pt idx="1">
                  <c:v>0.5</c:v>
                </c:pt>
                <c:pt idx="2">
                  <c:v>0.5</c:v>
                </c:pt>
                <c:pt idx="3">
                  <c:v>0.5</c:v>
                </c:pt>
                <c:pt idx="4">
                  <c:v>0.5</c:v>
                </c:pt>
                <c:pt idx="5">
                  <c:v>0.5</c:v>
                </c:pt>
                <c:pt idx="6">
                  <c:v>0.5</c:v>
                </c:pt>
                <c:pt idx="7">
                  <c:v>0.5</c:v>
                </c:pt>
                <c:pt idx="8">
                  <c:v>0.5</c:v>
                </c:pt>
                <c:pt idx="9">
                  <c:v>0.5</c:v>
                </c:pt>
                <c:pt idx="10">
                  <c:v>0.5</c:v>
                </c:pt>
              </c:numCache>
            </c:numRef>
          </c:xVal>
          <c:yVal>
            <c:numRef>
              <c:f>Sheet1!$B$2:$B$12</c:f>
              <c:numCache>
                <c:formatCode>General</c:formatCode>
                <c:ptCount val="11"/>
                <c:pt idx="0">
                  <c:v>4.3670516944672606</c:v>
                </c:pt>
                <c:pt idx="1">
                  <c:v>4.4330609511177661</c:v>
                </c:pt>
                <c:pt idx="2">
                  <c:v>4.4747949334394104</c:v>
                </c:pt>
                <c:pt idx="3">
                  <c:v>4.945715105119425</c:v>
                </c:pt>
                <c:pt idx="4">
                  <c:v>5.1187444501804356</c:v>
                </c:pt>
              </c:numCache>
            </c:numRef>
          </c:yVal>
          <c:smooth val="0"/>
        </c:ser>
        <c:ser>
          <c:idx val="1"/>
          <c:order val="1"/>
          <c:tx>
            <c:strRef>
              <c:f>Sheet1!$C$1</c:f>
              <c:strCache>
                <c:ptCount val="1"/>
                <c:pt idx="0">
                  <c:v>Above Average</c:v>
                </c:pt>
              </c:strCache>
            </c:strRef>
          </c:tx>
          <c:spPr>
            <a:ln w="28575">
              <a:noFill/>
            </a:ln>
          </c:spPr>
          <c:marker>
            <c:symbol val="dash"/>
            <c:size val="22"/>
            <c:spPr>
              <a:solidFill>
                <a:schemeClr val="accent1"/>
              </a:solidFill>
              <a:ln>
                <a:solidFill>
                  <a:schemeClr val="bg1"/>
                </a:solidFill>
              </a:ln>
            </c:spPr>
          </c:marker>
          <c:dPt>
            <c:idx val="7"/>
            <c:marker>
              <c:spPr>
                <a:solidFill>
                  <a:schemeClr val="accent2"/>
                </a:solidFill>
                <a:ln>
                  <a:solidFill>
                    <a:schemeClr val="bg1"/>
                  </a:solidFill>
                </a:ln>
              </c:spPr>
            </c:marker>
            <c:bubble3D val="0"/>
          </c:dPt>
          <c:dPt>
            <c:idx val="21"/>
            <c:bubble3D val="0"/>
          </c:dPt>
          <c:xVal>
            <c:numRef>
              <c:f>Sheet1!$A$2:$A$12</c:f>
              <c:numCache>
                <c:formatCode>General</c:formatCode>
                <c:ptCount val="11"/>
                <c:pt idx="0">
                  <c:v>0.5</c:v>
                </c:pt>
                <c:pt idx="1">
                  <c:v>0.5</c:v>
                </c:pt>
                <c:pt idx="2">
                  <c:v>0.5</c:v>
                </c:pt>
                <c:pt idx="3">
                  <c:v>0.5</c:v>
                </c:pt>
                <c:pt idx="4">
                  <c:v>0.5</c:v>
                </c:pt>
                <c:pt idx="5">
                  <c:v>0.5</c:v>
                </c:pt>
                <c:pt idx="6">
                  <c:v>0.5</c:v>
                </c:pt>
                <c:pt idx="7">
                  <c:v>0.5</c:v>
                </c:pt>
                <c:pt idx="8">
                  <c:v>0.5</c:v>
                </c:pt>
                <c:pt idx="9">
                  <c:v>0.5</c:v>
                </c:pt>
                <c:pt idx="10">
                  <c:v>0.5</c:v>
                </c:pt>
              </c:numCache>
            </c:numRef>
          </c:xVal>
          <c:yVal>
            <c:numRef>
              <c:f>Sheet1!$C$2:$C$12</c:f>
              <c:numCache>
                <c:formatCode>General</c:formatCode>
                <c:ptCount val="11"/>
                <c:pt idx="5">
                  <c:v>5.2683492675603052</c:v>
                </c:pt>
                <c:pt idx="6">
                  <c:v>5.3210619468822511</c:v>
                </c:pt>
                <c:pt idx="7">
                  <c:v>5.4177478614248589</c:v>
                </c:pt>
                <c:pt idx="8">
                  <c:v>5.622793594654155</c:v>
                </c:pt>
                <c:pt idx="9">
                  <c:v>5.844490415139779</c:v>
                </c:pt>
                <c:pt idx="10">
                  <c:v>5.9050113986591368</c:v>
                </c:pt>
              </c:numCache>
            </c:numRef>
          </c:yVal>
          <c:smooth val="0"/>
        </c:ser>
        <c:dLbls>
          <c:showLegendKey val="0"/>
          <c:showVal val="0"/>
          <c:showCatName val="0"/>
          <c:showSerName val="0"/>
          <c:showPercent val="0"/>
          <c:showBubbleSize val="0"/>
        </c:dLbls>
        <c:axId val="79536896"/>
        <c:axId val="79538432"/>
      </c:scatterChart>
      <c:valAx>
        <c:axId val="79536896"/>
        <c:scaling>
          <c:orientation val="minMax"/>
        </c:scaling>
        <c:delete val="1"/>
        <c:axPos val="b"/>
        <c:numFmt formatCode="General" sourceLinked="1"/>
        <c:majorTickMark val="out"/>
        <c:minorTickMark val="none"/>
        <c:tickLblPos val="nextTo"/>
        <c:crossAx val="79538432"/>
        <c:crosses val="autoZero"/>
        <c:crossBetween val="midCat"/>
      </c:valAx>
      <c:valAx>
        <c:axId val="79538432"/>
        <c:scaling>
          <c:orientation val="minMax"/>
          <c:max val="6"/>
          <c:min val="4"/>
        </c:scaling>
        <c:delete val="1"/>
        <c:axPos val="l"/>
        <c:numFmt formatCode="General" sourceLinked="1"/>
        <c:majorTickMark val="out"/>
        <c:minorTickMark val="none"/>
        <c:tickLblPos val="nextTo"/>
        <c:crossAx val="79536896"/>
        <c:crosses val="autoZero"/>
        <c:crossBetween val="midCat"/>
      </c:valAx>
      <c:spPr>
        <a:noFill/>
        <a:ln w="25400">
          <a:noFill/>
        </a:ln>
      </c:spPr>
    </c:plotArea>
    <c:plotVisOnly val="1"/>
    <c:dispBlanksAs val="gap"/>
    <c:showDLblsOverMax val="0"/>
  </c:chart>
  <c:spPr>
    <a:ln>
      <a:solidFill>
        <a:schemeClr val="accent1"/>
      </a:solidFill>
    </a:ln>
  </c:spPr>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11108756577066E-2"/>
          <c:y val="5.4054054054054099E-2"/>
          <c:w val="0.877777831243294"/>
          <c:h val="0.94594594594594605"/>
        </c:manualLayout>
      </c:layout>
      <c:scatterChart>
        <c:scatterStyle val="lineMarker"/>
        <c:varyColors val="0"/>
        <c:ser>
          <c:idx val="0"/>
          <c:order val="0"/>
          <c:tx>
            <c:strRef>
              <c:f>Sheet1!$B$1</c:f>
              <c:strCache>
                <c:ptCount val="1"/>
                <c:pt idx="0">
                  <c:v>Below Average</c:v>
                </c:pt>
              </c:strCache>
            </c:strRef>
          </c:tx>
          <c:spPr>
            <a:ln w="28575">
              <a:noFill/>
            </a:ln>
          </c:spPr>
          <c:marker>
            <c:symbol val="dash"/>
            <c:size val="22"/>
            <c:spPr>
              <a:solidFill>
                <a:schemeClr val="accent1">
                  <a:lumMod val="40000"/>
                  <a:lumOff val="60000"/>
                </a:schemeClr>
              </a:solidFill>
              <a:ln>
                <a:solidFill>
                  <a:schemeClr val="bg1"/>
                </a:solidFill>
              </a:ln>
            </c:spPr>
          </c:marker>
          <c:dPt>
            <c:idx val="2"/>
            <c:bubble3D val="0"/>
          </c:dPt>
          <c:dPt>
            <c:idx val="5"/>
            <c:bubble3D val="0"/>
          </c:dPt>
          <c:dPt>
            <c:idx val="16"/>
            <c:bubble3D val="0"/>
          </c:dPt>
          <c:xVal>
            <c:numRef>
              <c:f>Sheet1!$A$2:$A$39</c:f>
              <c:numCache>
                <c:formatCode>General</c:formatCode>
                <c:ptCount val="38"/>
                <c:pt idx="0">
                  <c:v>0.5</c:v>
                </c:pt>
                <c:pt idx="1">
                  <c:v>0.5</c:v>
                </c:pt>
                <c:pt idx="2">
                  <c:v>0.5</c:v>
                </c:pt>
                <c:pt idx="3">
                  <c:v>0.5</c:v>
                </c:pt>
                <c:pt idx="4">
                  <c:v>0.5</c:v>
                </c:pt>
                <c:pt idx="5">
                  <c:v>0.5</c:v>
                </c:pt>
                <c:pt idx="6">
                  <c:v>0.5</c:v>
                </c:pt>
                <c:pt idx="7">
                  <c:v>0.5</c:v>
                </c:pt>
                <c:pt idx="8">
                  <c:v>0.5</c:v>
                </c:pt>
                <c:pt idx="9">
                  <c:v>0.5</c:v>
                </c:pt>
                <c:pt idx="10">
                  <c:v>0.5</c:v>
                </c:pt>
                <c:pt idx="11">
                  <c:v>0.5</c:v>
                </c:pt>
                <c:pt idx="12">
                  <c:v>0.5</c:v>
                </c:pt>
                <c:pt idx="13">
                  <c:v>0.5</c:v>
                </c:pt>
                <c:pt idx="14">
                  <c:v>0.5</c:v>
                </c:pt>
                <c:pt idx="15">
                  <c:v>0.5</c:v>
                </c:pt>
                <c:pt idx="16">
                  <c:v>0.5</c:v>
                </c:pt>
                <c:pt idx="17">
                  <c:v>0.5</c:v>
                </c:pt>
                <c:pt idx="18">
                  <c:v>0.5</c:v>
                </c:pt>
                <c:pt idx="19">
                  <c:v>0.5</c:v>
                </c:pt>
                <c:pt idx="20">
                  <c:v>0.5</c:v>
                </c:pt>
                <c:pt idx="21">
                  <c:v>0.5</c:v>
                </c:pt>
                <c:pt idx="22">
                  <c:v>0.5</c:v>
                </c:pt>
                <c:pt idx="23">
                  <c:v>0.5</c:v>
                </c:pt>
                <c:pt idx="24">
                  <c:v>0.5</c:v>
                </c:pt>
                <c:pt idx="25">
                  <c:v>0.5</c:v>
                </c:pt>
                <c:pt idx="26">
                  <c:v>0.5</c:v>
                </c:pt>
                <c:pt idx="27">
                  <c:v>0.5</c:v>
                </c:pt>
                <c:pt idx="28">
                  <c:v>0.5</c:v>
                </c:pt>
                <c:pt idx="29">
                  <c:v>0.5</c:v>
                </c:pt>
                <c:pt idx="30">
                  <c:v>0.5</c:v>
                </c:pt>
                <c:pt idx="31">
                  <c:v>0.5</c:v>
                </c:pt>
                <c:pt idx="32">
                  <c:v>0.5</c:v>
                </c:pt>
                <c:pt idx="33">
                  <c:v>0.5</c:v>
                </c:pt>
                <c:pt idx="34">
                  <c:v>0.5</c:v>
                </c:pt>
                <c:pt idx="35">
                  <c:v>0.5</c:v>
                </c:pt>
                <c:pt idx="36">
                  <c:v>0.5</c:v>
                </c:pt>
                <c:pt idx="37">
                  <c:v>0.5</c:v>
                </c:pt>
              </c:numCache>
            </c:numRef>
          </c:xVal>
          <c:yVal>
            <c:numRef>
              <c:f>Sheet1!$B$2:$B$39</c:f>
              <c:numCache>
                <c:formatCode>General</c:formatCode>
                <c:ptCount val="38"/>
                <c:pt idx="0">
                  <c:v>4.1571452437890182</c:v>
                </c:pt>
                <c:pt idx="1">
                  <c:v>4.2021759421167877</c:v>
                </c:pt>
                <c:pt idx="2">
                  <c:v>4.2107744694737388</c:v>
                </c:pt>
                <c:pt idx="3">
                  <c:v>4.2138952972564825</c:v>
                </c:pt>
                <c:pt idx="4">
                  <c:v>4.2992791338923366</c:v>
                </c:pt>
                <c:pt idx="5">
                  <c:v>4.3670516944672606</c:v>
                </c:pt>
                <c:pt idx="6">
                  <c:v>4.4330609511177643</c:v>
                </c:pt>
                <c:pt idx="7">
                  <c:v>4.4501683702385586</c:v>
                </c:pt>
                <c:pt idx="8">
                  <c:v>4.4747949334394121</c:v>
                </c:pt>
                <c:pt idx="9">
                  <c:v>4.5512704817078244</c:v>
                </c:pt>
                <c:pt idx="10">
                  <c:v>4.6273743253310577</c:v>
                </c:pt>
                <c:pt idx="11">
                  <c:v>4.7391275602458558</c:v>
                </c:pt>
                <c:pt idx="12">
                  <c:v>4.7721720952310909</c:v>
                </c:pt>
                <c:pt idx="13">
                  <c:v>4.854486588149709</c:v>
                </c:pt>
                <c:pt idx="14">
                  <c:v>4.9136679765075302</c:v>
                </c:pt>
                <c:pt idx="15">
                  <c:v>4.9216392072222641</c:v>
                </c:pt>
                <c:pt idx="16">
                  <c:v>4.945715105119425</c:v>
                </c:pt>
                <c:pt idx="17">
                  <c:v>4.9837082823870231</c:v>
                </c:pt>
                <c:pt idx="18">
                  <c:v>4.989628551694989</c:v>
                </c:pt>
              </c:numCache>
            </c:numRef>
          </c:yVal>
          <c:smooth val="0"/>
        </c:ser>
        <c:ser>
          <c:idx val="1"/>
          <c:order val="1"/>
          <c:tx>
            <c:strRef>
              <c:f>Sheet1!$C$1</c:f>
              <c:strCache>
                <c:ptCount val="1"/>
                <c:pt idx="0">
                  <c:v>Above Average</c:v>
                </c:pt>
              </c:strCache>
            </c:strRef>
          </c:tx>
          <c:spPr>
            <a:ln w="28575">
              <a:noFill/>
            </a:ln>
          </c:spPr>
          <c:marker>
            <c:symbol val="dash"/>
            <c:size val="22"/>
            <c:spPr>
              <a:solidFill>
                <a:schemeClr val="accent1"/>
              </a:solidFill>
              <a:ln>
                <a:solidFill>
                  <a:schemeClr val="bg1"/>
                </a:solidFill>
              </a:ln>
            </c:spPr>
          </c:marker>
          <c:dPt>
            <c:idx val="21"/>
            <c:bubble3D val="0"/>
          </c:dPt>
          <c:dPt>
            <c:idx val="33"/>
            <c:marker>
              <c:spPr>
                <a:solidFill>
                  <a:schemeClr val="accent2"/>
                </a:solidFill>
                <a:ln>
                  <a:solidFill>
                    <a:schemeClr val="bg1"/>
                  </a:solidFill>
                </a:ln>
              </c:spPr>
            </c:marker>
            <c:bubble3D val="0"/>
          </c:dPt>
          <c:xVal>
            <c:numRef>
              <c:f>Sheet1!$A$2:$A$39</c:f>
              <c:numCache>
                <c:formatCode>General</c:formatCode>
                <c:ptCount val="38"/>
                <c:pt idx="0">
                  <c:v>0.5</c:v>
                </c:pt>
                <c:pt idx="1">
                  <c:v>0.5</c:v>
                </c:pt>
                <c:pt idx="2">
                  <c:v>0.5</c:v>
                </c:pt>
                <c:pt idx="3">
                  <c:v>0.5</c:v>
                </c:pt>
                <c:pt idx="4">
                  <c:v>0.5</c:v>
                </c:pt>
                <c:pt idx="5">
                  <c:v>0.5</c:v>
                </c:pt>
                <c:pt idx="6">
                  <c:v>0.5</c:v>
                </c:pt>
                <c:pt idx="7">
                  <c:v>0.5</c:v>
                </c:pt>
                <c:pt idx="8">
                  <c:v>0.5</c:v>
                </c:pt>
                <c:pt idx="9">
                  <c:v>0.5</c:v>
                </c:pt>
                <c:pt idx="10">
                  <c:v>0.5</c:v>
                </c:pt>
                <c:pt idx="11">
                  <c:v>0.5</c:v>
                </c:pt>
                <c:pt idx="12">
                  <c:v>0.5</c:v>
                </c:pt>
                <c:pt idx="13">
                  <c:v>0.5</c:v>
                </c:pt>
                <c:pt idx="14">
                  <c:v>0.5</c:v>
                </c:pt>
                <c:pt idx="15">
                  <c:v>0.5</c:v>
                </c:pt>
                <c:pt idx="16">
                  <c:v>0.5</c:v>
                </c:pt>
                <c:pt idx="17">
                  <c:v>0.5</c:v>
                </c:pt>
                <c:pt idx="18">
                  <c:v>0.5</c:v>
                </c:pt>
                <c:pt idx="19">
                  <c:v>0.5</c:v>
                </c:pt>
                <c:pt idx="20">
                  <c:v>0.5</c:v>
                </c:pt>
                <c:pt idx="21">
                  <c:v>0.5</c:v>
                </c:pt>
                <c:pt idx="22">
                  <c:v>0.5</c:v>
                </c:pt>
                <c:pt idx="23">
                  <c:v>0.5</c:v>
                </c:pt>
                <c:pt idx="24">
                  <c:v>0.5</c:v>
                </c:pt>
                <c:pt idx="25">
                  <c:v>0.5</c:v>
                </c:pt>
                <c:pt idx="26">
                  <c:v>0.5</c:v>
                </c:pt>
                <c:pt idx="27">
                  <c:v>0.5</c:v>
                </c:pt>
                <c:pt idx="28">
                  <c:v>0.5</c:v>
                </c:pt>
                <c:pt idx="29">
                  <c:v>0.5</c:v>
                </c:pt>
                <c:pt idx="30">
                  <c:v>0.5</c:v>
                </c:pt>
                <c:pt idx="31">
                  <c:v>0.5</c:v>
                </c:pt>
                <c:pt idx="32">
                  <c:v>0.5</c:v>
                </c:pt>
                <c:pt idx="33">
                  <c:v>0.5</c:v>
                </c:pt>
                <c:pt idx="34">
                  <c:v>0.5</c:v>
                </c:pt>
                <c:pt idx="35">
                  <c:v>0.5</c:v>
                </c:pt>
                <c:pt idx="36">
                  <c:v>0.5</c:v>
                </c:pt>
                <c:pt idx="37">
                  <c:v>0.5</c:v>
                </c:pt>
              </c:numCache>
            </c:numRef>
          </c:xVal>
          <c:yVal>
            <c:numRef>
              <c:f>Sheet1!$C$2:$C$39</c:f>
              <c:numCache>
                <c:formatCode>General</c:formatCode>
                <c:ptCount val="38"/>
                <c:pt idx="19">
                  <c:v>5.025003719534384</c:v>
                </c:pt>
                <c:pt idx="20">
                  <c:v>5.049510097983239</c:v>
                </c:pt>
                <c:pt idx="21">
                  <c:v>5.0907361706620256</c:v>
                </c:pt>
                <c:pt idx="22">
                  <c:v>5.1187444501804364</c:v>
                </c:pt>
                <c:pt idx="23">
                  <c:v>5.1451096421862692</c:v>
                </c:pt>
                <c:pt idx="24">
                  <c:v>5.2052887595365638</c:v>
                </c:pt>
                <c:pt idx="25">
                  <c:v>5.2662299049152823</c:v>
                </c:pt>
                <c:pt idx="26">
                  <c:v>5.2683492675603052</c:v>
                </c:pt>
                <c:pt idx="27">
                  <c:v>5.2844248480193583</c:v>
                </c:pt>
                <c:pt idx="28">
                  <c:v>5.2974071151633524</c:v>
                </c:pt>
                <c:pt idx="29">
                  <c:v>5.3210619468822529</c:v>
                </c:pt>
                <c:pt idx="30">
                  <c:v>5.3218769746442121</c:v>
                </c:pt>
                <c:pt idx="31">
                  <c:v>5.3269274187160427</c:v>
                </c:pt>
                <c:pt idx="32">
                  <c:v>5.39331614800445</c:v>
                </c:pt>
                <c:pt idx="33">
                  <c:v>5.4177478614248589</c:v>
                </c:pt>
                <c:pt idx="34">
                  <c:v>5.4991725844047998</c:v>
                </c:pt>
                <c:pt idx="35">
                  <c:v>5.622793594654155</c:v>
                </c:pt>
                <c:pt idx="36">
                  <c:v>5.844490415139779</c:v>
                </c:pt>
                <c:pt idx="37">
                  <c:v>5.9050113986591368</c:v>
                </c:pt>
              </c:numCache>
            </c:numRef>
          </c:yVal>
          <c:smooth val="0"/>
        </c:ser>
        <c:dLbls>
          <c:showLegendKey val="0"/>
          <c:showVal val="0"/>
          <c:showCatName val="0"/>
          <c:showSerName val="0"/>
          <c:showPercent val="0"/>
          <c:showBubbleSize val="0"/>
        </c:dLbls>
        <c:axId val="79575680"/>
        <c:axId val="79581568"/>
      </c:scatterChart>
      <c:valAx>
        <c:axId val="79575680"/>
        <c:scaling>
          <c:orientation val="minMax"/>
        </c:scaling>
        <c:delete val="1"/>
        <c:axPos val="b"/>
        <c:numFmt formatCode="General" sourceLinked="1"/>
        <c:majorTickMark val="out"/>
        <c:minorTickMark val="none"/>
        <c:tickLblPos val="nextTo"/>
        <c:crossAx val="79581568"/>
        <c:crosses val="autoZero"/>
        <c:crossBetween val="midCat"/>
      </c:valAx>
      <c:valAx>
        <c:axId val="79581568"/>
        <c:scaling>
          <c:orientation val="minMax"/>
          <c:max val="6"/>
          <c:min val="4"/>
        </c:scaling>
        <c:delete val="1"/>
        <c:axPos val="l"/>
        <c:numFmt formatCode="General" sourceLinked="1"/>
        <c:majorTickMark val="out"/>
        <c:minorTickMark val="none"/>
        <c:tickLblPos val="nextTo"/>
        <c:crossAx val="79575680"/>
        <c:crosses val="autoZero"/>
        <c:crossBetween val="midCat"/>
      </c:valAx>
      <c:spPr>
        <a:noFill/>
        <a:ln w="25400">
          <a:noFill/>
        </a:ln>
      </c:spPr>
    </c:plotArea>
    <c:plotVisOnly val="1"/>
    <c:dispBlanksAs val="gap"/>
    <c:showDLblsOverMax val="0"/>
  </c:chart>
  <c:spPr>
    <a:ln>
      <a:solidFill>
        <a:schemeClr val="accent1"/>
      </a:solidFill>
    </a:ln>
  </c:spPr>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
          <c:y val="0"/>
          <c:w val="1"/>
          <c:h val="1"/>
        </c:manualLayout>
      </c:layout>
      <c:barChart>
        <c:barDir val="bar"/>
        <c:grouping val="stacked"/>
        <c:varyColors val="0"/>
        <c:ser>
          <c:idx val="0"/>
          <c:order val="0"/>
          <c:tx>
            <c:strRef>
              <c:f>Sheet1!$A$1</c:f>
              <c:strCache>
                <c:ptCount val="1"/>
                <c:pt idx="0">
                  <c:v>R Score</c:v>
                </c:pt>
              </c:strCache>
            </c:strRef>
          </c:tx>
          <c:spPr>
            <a:solidFill>
              <a:schemeClr val="accent1">
                <a:lumMod val="20000"/>
                <a:lumOff val="80000"/>
              </a:schemeClr>
            </a:solidFill>
            <a:ln>
              <a:noFill/>
            </a:ln>
          </c:spPr>
          <c:invertIfNegative val="0"/>
          <c:dPt>
            <c:idx val="0"/>
            <c:invertIfNegative val="0"/>
            <c:bubble3D val="0"/>
            <c:spPr>
              <a:solidFill>
                <a:schemeClr val="accent1">
                  <a:lumMod val="60000"/>
                  <a:lumOff val="40000"/>
                </a:schemeClr>
              </a:solidFill>
              <a:ln>
                <a:noFill/>
              </a:ln>
            </c:spPr>
          </c:dPt>
          <c:dPt>
            <c:idx val="1"/>
            <c:invertIfNegative val="0"/>
            <c:bubble3D val="0"/>
            <c:spPr>
              <a:solidFill>
                <a:schemeClr val="accent1">
                  <a:lumMod val="60000"/>
                  <a:lumOff val="40000"/>
                </a:schemeClr>
              </a:solidFill>
              <a:ln>
                <a:noFill/>
              </a:ln>
            </c:spPr>
          </c:dPt>
          <c:dPt>
            <c:idx val="2"/>
            <c:invertIfNegative val="0"/>
            <c:bubble3D val="0"/>
          </c:dPt>
          <c:dPt>
            <c:idx val="3"/>
            <c:invertIfNegative val="0"/>
            <c:bubble3D val="0"/>
          </c:dPt>
          <c:dPt>
            <c:idx val="5"/>
            <c:invertIfNegative val="0"/>
            <c:bubble3D val="0"/>
            <c:spPr>
              <a:solidFill>
                <a:schemeClr val="accent1">
                  <a:lumMod val="60000"/>
                  <a:lumOff val="40000"/>
                </a:schemeClr>
              </a:solidFill>
              <a:ln>
                <a:noFill/>
              </a:ln>
            </c:spPr>
          </c:dPt>
          <c:dPt>
            <c:idx val="9"/>
            <c:invertIfNegative val="0"/>
            <c:bubble3D val="0"/>
            <c:spPr>
              <a:solidFill>
                <a:schemeClr val="accent1">
                  <a:lumMod val="60000"/>
                  <a:lumOff val="40000"/>
                </a:schemeClr>
              </a:solidFill>
              <a:ln>
                <a:noFill/>
              </a:ln>
            </c:spPr>
          </c:dPt>
          <c:dPt>
            <c:idx val="10"/>
            <c:invertIfNegative val="0"/>
            <c:bubble3D val="0"/>
            <c:spPr>
              <a:solidFill>
                <a:schemeClr val="accent1">
                  <a:lumMod val="60000"/>
                  <a:lumOff val="40000"/>
                </a:schemeClr>
              </a:solidFill>
              <a:ln>
                <a:noFill/>
              </a:ln>
            </c:spPr>
          </c:dPt>
          <c:dPt>
            <c:idx val="14"/>
            <c:invertIfNegative val="0"/>
            <c:bubble3D val="0"/>
            <c:spPr>
              <a:solidFill>
                <a:schemeClr val="accent1">
                  <a:lumMod val="60000"/>
                  <a:lumOff val="40000"/>
                </a:schemeClr>
              </a:solidFill>
              <a:ln>
                <a:noFill/>
              </a:ln>
            </c:spPr>
          </c:dPt>
          <c:dPt>
            <c:idx val="15"/>
            <c:invertIfNegative val="0"/>
            <c:bubble3D val="0"/>
          </c:dPt>
          <c:dPt>
            <c:idx val="16"/>
            <c:invertIfNegative val="0"/>
            <c:bubble3D val="0"/>
            <c:spPr>
              <a:solidFill>
                <a:schemeClr val="accent1">
                  <a:lumMod val="60000"/>
                  <a:lumOff val="40000"/>
                </a:schemeClr>
              </a:solidFill>
              <a:ln>
                <a:noFill/>
              </a:ln>
            </c:spPr>
          </c:dPt>
          <c:dPt>
            <c:idx val="19"/>
            <c:invertIfNegative val="0"/>
            <c:bubble3D val="0"/>
            <c:spPr>
              <a:solidFill>
                <a:schemeClr val="accent1">
                  <a:lumMod val="60000"/>
                  <a:lumOff val="40000"/>
                </a:schemeClr>
              </a:solidFill>
              <a:ln>
                <a:noFill/>
              </a:ln>
            </c:spPr>
          </c:dPt>
          <c:dPt>
            <c:idx val="25"/>
            <c:invertIfNegative val="0"/>
            <c:bubble3D val="0"/>
            <c:spPr>
              <a:solidFill>
                <a:schemeClr val="accent1">
                  <a:lumMod val="60000"/>
                  <a:lumOff val="40000"/>
                </a:schemeClr>
              </a:solidFill>
              <a:ln>
                <a:noFill/>
              </a:ln>
            </c:spPr>
          </c:dPt>
          <c:dPt>
            <c:idx val="28"/>
            <c:invertIfNegative val="0"/>
            <c:bubble3D val="0"/>
            <c:spPr>
              <a:solidFill>
                <a:schemeClr val="accent2">
                  <a:lumMod val="60000"/>
                  <a:lumOff val="40000"/>
                </a:schemeClr>
              </a:solidFill>
              <a:ln>
                <a:noFill/>
              </a:ln>
            </c:spPr>
          </c:dPt>
          <c:dPt>
            <c:idx val="29"/>
            <c:invertIfNegative val="0"/>
            <c:bubble3D val="0"/>
          </c:dPt>
          <c:dPt>
            <c:idx val="30"/>
            <c:invertIfNegative val="0"/>
            <c:bubble3D val="0"/>
          </c:dPt>
          <c:dPt>
            <c:idx val="33"/>
            <c:invertIfNegative val="0"/>
            <c:bubble3D val="0"/>
          </c:dPt>
          <c:dPt>
            <c:idx val="34"/>
            <c:invertIfNegative val="0"/>
            <c:bubble3D val="0"/>
            <c:spPr>
              <a:solidFill>
                <a:schemeClr val="accent1">
                  <a:lumMod val="60000"/>
                  <a:lumOff val="40000"/>
                </a:schemeClr>
              </a:solidFill>
              <a:ln>
                <a:noFill/>
              </a:ln>
            </c:spPr>
          </c:dPt>
          <c:dLbls>
            <c:dLbl>
              <c:idx val="0"/>
              <c:spPr/>
              <c:txPr>
                <a:bodyPr/>
                <a:lstStyle/>
                <a:p>
                  <a:pPr>
                    <a:defRPr sz="900">
                      <a:solidFill>
                        <a:schemeClr val="bg1"/>
                      </a:solidFill>
                    </a:defRPr>
                  </a:pPr>
                  <a:endParaRPr lang="en-US"/>
                </a:p>
              </c:txPr>
              <c:dLblPos val="inEnd"/>
              <c:showLegendKey val="0"/>
              <c:showVal val="1"/>
              <c:showCatName val="0"/>
              <c:showSerName val="0"/>
              <c:showPercent val="0"/>
              <c:showBubbleSize val="0"/>
            </c:dLbl>
            <c:dLbl>
              <c:idx val="1"/>
              <c:spPr/>
              <c:txPr>
                <a:bodyPr/>
                <a:lstStyle/>
                <a:p>
                  <a:pPr>
                    <a:defRPr sz="900">
                      <a:solidFill>
                        <a:schemeClr val="bg1"/>
                      </a:solidFill>
                    </a:defRPr>
                  </a:pPr>
                  <a:endParaRPr lang="en-US"/>
                </a:p>
              </c:txPr>
              <c:dLblPos val="inEnd"/>
              <c:showLegendKey val="0"/>
              <c:showVal val="1"/>
              <c:showCatName val="0"/>
              <c:showSerName val="0"/>
              <c:showPercent val="0"/>
              <c:showBubbleSize val="0"/>
            </c:dLbl>
            <c:dLbl>
              <c:idx val="2"/>
              <c:layout/>
              <c:tx>
                <c:rich>
                  <a:bodyPr/>
                  <a:lstStyle/>
                  <a:p>
                    <a:r>
                      <a:rPr lang="en-US" sz="900" dirty="0">
                        <a:solidFill>
                          <a:schemeClr val="tx1"/>
                        </a:solidFill>
                      </a:rPr>
                      <a:t>49.9</a:t>
                    </a:r>
                    <a:endParaRPr lang="en-US" dirty="0">
                      <a:solidFill>
                        <a:schemeClr val="bg1"/>
                      </a:solidFill>
                    </a:endParaRPr>
                  </a:p>
                </c:rich>
              </c:tx>
              <c:dLblPos val="inEnd"/>
              <c:showLegendKey val="0"/>
              <c:showVal val="1"/>
              <c:showCatName val="0"/>
              <c:showSerName val="0"/>
              <c:showPercent val="0"/>
              <c:showBubbleSize val="0"/>
            </c:dLbl>
            <c:dLbl>
              <c:idx val="3"/>
              <c:spPr/>
              <c:txPr>
                <a:bodyPr/>
                <a:lstStyle/>
                <a:p>
                  <a:pPr algn="ctr">
                    <a:defRPr lang="en-US" sz="9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dLbl>
            <c:dLbl>
              <c:idx val="5"/>
              <c:spPr/>
              <c:txPr>
                <a:bodyPr/>
                <a:lstStyle/>
                <a:p>
                  <a:pPr>
                    <a:defRPr sz="900">
                      <a:solidFill>
                        <a:schemeClr val="bg1"/>
                      </a:solidFill>
                    </a:defRPr>
                  </a:pPr>
                  <a:endParaRPr lang="en-US"/>
                </a:p>
              </c:txPr>
              <c:dLblPos val="inEnd"/>
              <c:showLegendKey val="0"/>
              <c:showVal val="1"/>
              <c:showCatName val="0"/>
              <c:showSerName val="0"/>
              <c:showPercent val="0"/>
              <c:showBubbleSize val="0"/>
            </c:dLbl>
            <c:dLbl>
              <c:idx val="9"/>
              <c:spPr/>
              <c:txPr>
                <a:bodyPr/>
                <a:lstStyle/>
                <a:p>
                  <a:pPr>
                    <a:defRPr sz="900">
                      <a:solidFill>
                        <a:schemeClr val="bg1"/>
                      </a:solidFill>
                    </a:defRPr>
                  </a:pPr>
                  <a:endParaRPr lang="en-US"/>
                </a:p>
              </c:txPr>
              <c:dLblPos val="inEnd"/>
              <c:showLegendKey val="0"/>
              <c:showVal val="1"/>
              <c:showCatName val="0"/>
              <c:showSerName val="0"/>
              <c:showPercent val="0"/>
              <c:showBubbleSize val="0"/>
            </c:dLbl>
            <c:dLbl>
              <c:idx val="10"/>
              <c:spPr/>
              <c:txPr>
                <a:bodyPr/>
                <a:lstStyle/>
                <a:p>
                  <a:pPr>
                    <a:defRPr sz="900">
                      <a:solidFill>
                        <a:schemeClr val="bg1"/>
                      </a:solidFill>
                    </a:defRPr>
                  </a:pPr>
                  <a:endParaRPr lang="en-US"/>
                </a:p>
              </c:txPr>
              <c:dLblPos val="inEnd"/>
              <c:showLegendKey val="0"/>
              <c:showVal val="1"/>
              <c:showCatName val="0"/>
              <c:showSerName val="0"/>
              <c:showPercent val="0"/>
              <c:showBubbleSize val="0"/>
            </c:dLbl>
            <c:dLbl>
              <c:idx val="14"/>
              <c:spPr/>
              <c:txPr>
                <a:bodyPr/>
                <a:lstStyle/>
                <a:p>
                  <a:pPr>
                    <a:defRPr sz="900">
                      <a:solidFill>
                        <a:schemeClr val="bg1"/>
                      </a:solidFill>
                    </a:defRPr>
                  </a:pPr>
                  <a:endParaRPr lang="en-US"/>
                </a:p>
              </c:txPr>
              <c:dLblPos val="inEnd"/>
              <c:showLegendKey val="0"/>
              <c:showVal val="1"/>
              <c:showCatName val="0"/>
              <c:showSerName val="0"/>
              <c:showPercent val="0"/>
              <c:showBubbleSize val="0"/>
            </c:dLbl>
            <c:dLbl>
              <c:idx val="15"/>
              <c:spPr/>
              <c:txPr>
                <a:bodyPr/>
                <a:lstStyle/>
                <a:p>
                  <a:pPr algn="ctr">
                    <a:defRPr lang="en-US" sz="9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dLbl>
            <c:dLbl>
              <c:idx val="16"/>
              <c:spPr/>
              <c:txPr>
                <a:bodyPr/>
                <a:lstStyle/>
                <a:p>
                  <a:pPr>
                    <a:defRPr sz="900">
                      <a:solidFill>
                        <a:schemeClr val="bg1"/>
                      </a:solidFill>
                    </a:defRPr>
                  </a:pPr>
                  <a:endParaRPr lang="en-US"/>
                </a:p>
              </c:txPr>
              <c:dLblPos val="inEnd"/>
              <c:showLegendKey val="0"/>
              <c:showVal val="1"/>
              <c:showCatName val="0"/>
              <c:showSerName val="0"/>
              <c:showPercent val="0"/>
              <c:showBubbleSize val="0"/>
            </c:dLbl>
            <c:dLbl>
              <c:idx val="19"/>
              <c:spPr/>
              <c:txPr>
                <a:bodyPr/>
                <a:lstStyle/>
                <a:p>
                  <a:pPr>
                    <a:defRPr sz="900">
                      <a:solidFill>
                        <a:schemeClr val="bg1"/>
                      </a:solidFill>
                    </a:defRPr>
                  </a:pPr>
                  <a:endParaRPr lang="en-US"/>
                </a:p>
              </c:txPr>
              <c:dLblPos val="inEnd"/>
              <c:showLegendKey val="0"/>
              <c:showVal val="1"/>
              <c:showCatName val="0"/>
              <c:showSerName val="0"/>
              <c:showPercent val="0"/>
              <c:showBubbleSize val="0"/>
            </c:dLbl>
            <c:dLbl>
              <c:idx val="25"/>
              <c:spPr/>
              <c:txPr>
                <a:bodyPr/>
                <a:lstStyle/>
                <a:p>
                  <a:pPr>
                    <a:defRPr sz="900">
                      <a:solidFill>
                        <a:schemeClr val="bg1"/>
                      </a:solidFill>
                    </a:defRPr>
                  </a:pPr>
                  <a:endParaRPr lang="en-US"/>
                </a:p>
              </c:txPr>
              <c:dLblPos val="inEnd"/>
              <c:showLegendKey val="0"/>
              <c:showVal val="1"/>
              <c:showCatName val="0"/>
              <c:showSerName val="0"/>
              <c:showPercent val="0"/>
              <c:showBubbleSize val="0"/>
            </c:dLbl>
            <c:dLbl>
              <c:idx val="29"/>
              <c:spPr/>
              <c:txPr>
                <a:bodyPr/>
                <a:lstStyle/>
                <a:p>
                  <a:pPr algn="ctr" rtl="0">
                    <a:defRPr lang="en-US" sz="9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dLbl>
            <c:dLbl>
              <c:idx val="30"/>
              <c:spPr/>
              <c:txPr>
                <a:bodyPr/>
                <a:lstStyle/>
                <a:p>
                  <a:pPr algn="ctr">
                    <a:defRPr lang="en-US" sz="9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dLbl>
            <c:dLbl>
              <c:idx val="34"/>
              <c:spPr/>
              <c:txPr>
                <a:bodyPr/>
                <a:lstStyle/>
                <a:p>
                  <a:pPr>
                    <a:defRPr sz="900">
                      <a:solidFill>
                        <a:schemeClr val="bg1"/>
                      </a:solidFill>
                    </a:defRPr>
                  </a:pPr>
                  <a:endParaRPr lang="en-US"/>
                </a:p>
              </c:txPr>
              <c:dLblPos val="inEnd"/>
              <c:showLegendKey val="0"/>
              <c:showVal val="1"/>
              <c:showCatName val="0"/>
              <c:showSerName val="0"/>
              <c:showPercent val="0"/>
              <c:showBubbleSize val="0"/>
            </c:dLbl>
            <c:txPr>
              <a:bodyPr/>
              <a:lstStyle/>
              <a:p>
                <a:pPr>
                  <a:defRPr sz="900">
                    <a:solidFill>
                      <a:schemeClr val="tx1"/>
                    </a:solidFill>
                  </a:defRPr>
                </a:pPr>
                <a:endParaRPr lang="en-US"/>
              </a:p>
            </c:txPr>
            <c:dLblPos val="inEnd"/>
            <c:showLegendKey val="0"/>
            <c:showVal val="1"/>
            <c:showCatName val="0"/>
            <c:showSerName val="0"/>
            <c:showPercent val="0"/>
            <c:showBubbleSize val="0"/>
            <c:showLeaderLines val="0"/>
          </c:dLbls>
          <c:val>
            <c:numRef>
              <c:f>Sheet1!$A$2:$A$39</c:f>
              <c:numCache>
                <c:formatCode>0.0</c:formatCode>
                <c:ptCount val="38"/>
                <c:pt idx="0">
                  <c:v>60.681852553003665</c:v>
                </c:pt>
                <c:pt idx="1">
                  <c:v>59.611156184351145</c:v>
                </c:pt>
                <c:pt idx="2">
                  <c:v>49.926591585714341</c:v>
                </c:pt>
                <c:pt idx="3">
                  <c:v>54.136161760370783</c:v>
                </c:pt>
                <c:pt idx="4">
                  <c:v>59.076808520789299</c:v>
                </c:pt>
                <c:pt idx="5">
                  <c:v>48.6</c:v>
                </c:pt>
                <c:pt idx="6">
                  <c:v>62.262693147274362</c:v>
                </c:pt>
                <c:pt idx="7">
                  <c:v>51.421863720398022</c:v>
                </c:pt>
                <c:pt idx="8">
                  <c:v>44.819132739900276</c:v>
                </c:pt>
                <c:pt idx="9">
                  <c:v>64.292384597572322</c:v>
                </c:pt>
                <c:pt idx="10">
                  <c:v>55.072444572382075</c:v>
                </c:pt>
                <c:pt idx="11">
                  <c:v>54.636592441621417</c:v>
                </c:pt>
                <c:pt idx="12">
                  <c:v>49.815889155476604</c:v>
                </c:pt>
                <c:pt idx="13">
                  <c:v>58.566089969912845</c:v>
                </c:pt>
                <c:pt idx="14">
                  <c:v>50.512533692388708</c:v>
                </c:pt>
                <c:pt idx="15">
                  <c:v>60.460185513702683</c:v>
                </c:pt>
                <c:pt idx="16">
                  <c:v>48.086450543657094</c:v>
                </c:pt>
                <c:pt idx="17">
                  <c:v>50.136874121070505</c:v>
                </c:pt>
                <c:pt idx="18">
                  <c:v>54.973909705865644</c:v>
                </c:pt>
                <c:pt idx="19">
                  <c:v>50.851373334518975</c:v>
                </c:pt>
                <c:pt idx="20">
                  <c:v>57.348809577933949</c:v>
                </c:pt>
                <c:pt idx="21">
                  <c:v>45.260505471555057</c:v>
                </c:pt>
                <c:pt idx="22">
                  <c:v>51.049634576736906</c:v>
                </c:pt>
                <c:pt idx="23">
                  <c:v>62.719127912874946</c:v>
                </c:pt>
                <c:pt idx="24">
                  <c:v>47.200571961360708</c:v>
                </c:pt>
                <c:pt idx="25">
                  <c:v>55.384893536570218</c:v>
                </c:pt>
                <c:pt idx="26">
                  <c:v>57.053695620944609</c:v>
                </c:pt>
                <c:pt idx="27">
                  <c:v>62.863512864109403</c:v>
                </c:pt>
                <c:pt idx="28">
                  <c:v>63.804147005892844</c:v>
                </c:pt>
                <c:pt idx="29">
                  <c:v>49.94357947752853</c:v>
                </c:pt>
                <c:pt idx="30">
                  <c:v>53.552748620146687</c:v>
                </c:pt>
                <c:pt idx="31">
                  <c:v>49.119649580402339</c:v>
                </c:pt>
                <c:pt idx="32">
                  <c:v>58.581707575652935</c:v>
                </c:pt>
                <c:pt idx="33">
                  <c:v>61.98787202293844</c:v>
                </c:pt>
                <c:pt idx="34">
                  <c:v>63.956489069547693</c:v>
                </c:pt>
                <c:pt idx="35">
                  <c:v>55.071780975388464</c:v>
                </c:pt>
                <c:pt idx="36">
                  <c:v>70.883212911641095</c:v>
                </c:pt>
                <c:pt idx="37">
                  <c:v>69.290128481226944</c:v>
                </c:pt>
              </c:numCache>
            </c:numRef>
          </c:val>
        </c:ser>
        <c:ser>
          <c:idx val="1"/>
          <c:order val="1"/>
          <c:tx>
            <c:strRef>
              <c:f>Sheet1!$B$1</c:f>
              <c:strCache>
                <c:ptCount val="1"/>
                <c:pt idx="0">
                  <c:v>D Score</c:v>
                </c:pt>
              </c:strCache>
            </c:strRef>
          </c:tx>
          <c:spPr>
            <a:solidFill>
              <a:schemeClr val="accent1">
                <a:lumMod val="40000"/>
                <a:lumOff val="60000"/>
              </a:schemeClr>
            </a:solidFill>
          </c:spPr>
          <c:invertIfNegative val="0"/>
          <c:dPt>
            <c:idx val="0"/>
            <c:invertIfNegative val="0"/>
            <c:bubble3D val="0"/>
            <c:spPr>
              <a:solidFill>
                <a:schemeClr val="accent1"/>
              </a:solidFill>
            </c:spPr>
          </c:dPt>
          <c:dPt>
            <c:idx val="1"/>
            <c:invertIfNegative val="0"/>
            <c:bubble3D val="0"/>
            <c:spPr>
              <a:solidFill>
                <a:schemeClr val="accent1"/>
              </a:solidFill>
            </c:spPr>
          </c:dPt>
          <c:dPt>
            <c:idx val="2"/>
            <c:invertIfNegative val="0"/>
            <c:bubble3D val="0"/>
          </c:dPt>
          <c:dPt>
            <c:idx val="3"/>
            <c:invertIfNegative val="0"/>
            <c:bubble3D val="0"/>
          </c:dPt>
          <c:dPt>
            <c:idx val="5"/>
            <c:invertIfNegative val="0"/>
            <c:bubble3D val="0"/>
            <c:spPr>
              <a:solidFill>
                <a:schemeClr val="accent1"/>
              </a:solidFill>
            </c:spPr>
          </c:dPt>
          <c:dPt>
            <c:idx val="9"/>
            <c:invertIfNegative val="0"/>
            <c:bubble3D val="0"/>
            <c:spPr>
              <a:solidFill>
                <a:schemeClr val="accent1"/>
              </a:solidFill>
            </c:spPr>
          </c:dPt>
          <c:dPt>
            <c:idx val="10"/>
            <c:invertIfNegative val="0"/>
            <c:bubble3D val="0"/>
            <c:spPr>
              <a:solidFill>
                <a:schemeClr val="accent1"/>
              </a:solidFill>
            </c:spPr>
          </c:dPt>
          <c:dPt>
            <c:idx val="14"/>
            <c:invertIfNegative val="0"/>
            <c:bubble3D val="0"/>
            <c:spPr>
              <a:solidFill>
                <a:schemeClr val="accent1"/>
              </a:solidFill>
            </c:spPr>
          </c:dPt>
          <c:dPt>
            <c:idx val="15"/>
            <c:invertIfNegative val="0"/>
            <c:bubble3D val="0"/>
          </c:dPt>
          <c:dPt>
            <c:idx val="16"/>
            <c:invertIfNegative val="0"/>
            <c:bubble3D val="0"/>
            <c:spPr>
              <a:solidFill>
                <a:schemeClr val="accent1"/>
              </a:solidFill>
            </c:spPr>
          </c:dPt>
          <c:dPt>
            <c:idx val="19"/>
            <c:invertIfNegative val="0"/>
            <c:bubble3D val="0"/>
            <c:spPr>
              <a:solidFill>
                <a:schemeClr val="accent1"/>
              </a:solidFill>
            </c:spPr>
          </c:dPt>
          <c:dPt>
            <c:idx val="25"/>
            <c:invertIfNegative val="0"/>
            <c:bubble3D val="0"/>
            <c:spPr>
              <a:solidFill>
                <a:schemeClr val="accent1"/>
              </a:solidFill>
            </c:spPr>
          </c:dPt>
          <c:dPt>
            <c:idx val="28"/>
            <c:invertIfNegative val="0"/>
            <c:bubble3D val="0"/>
            <c:spPr>
              <a:solidFill>
                <a:schemeClr val="accent2"/>
              </a:solidFill>
            </c:spPr>
          </c:dPt>
          <c:dPt>
            <c:idx val="29"/>
            <c:invertIfNegative val="0"/>
            <c:bubble3D val="0"/>
          </c:dPt>
          <c:dPt>
            <c:idx val="30"/>
            <c:invertIfNegative val="0"/>
            <c:bubble3D val="0"/>
          </c:dPt>
          <c:dPt>
            <c:idx val="33"/>
            <c:invertIfNegative val="0"/>
            <c:bubble3D val="0"/>
          </c:dPt>
          <c:dPt>
            <c:idx val="34"/>
            <c:invertIfNegative val="0"/>
            <c:bubble3D val="0"/>
            <c:spPr>
              <a:solidFill>
                <a:schemeClr val="accent1"/>
              </a:solidFill>
            </c:spPr>
          </c:dPt>
          <c:dLbls>
            <c:dLbl>
              <c:idx val="0"/>
              <c:layout/>
              <c:tx>
                <c:rich>
                  <a:bodyPr/>
                  <a:lstStyle/>
                  <a:p>
                    <a:r>
                      <a:rPr lang="en-US">
                        <a:solidFill>
                          <a:schemeClr val="bg1"/>
                        </a:solidFill>
                      </a:rPr>
                      <a:t>61.3</a:t>
                    </a:r>
                  </a:p>
                </c:rich>
              </c:tx>
              <c:dLblPos val="inBase"/>
              <c:showLegendKey val="0"/>
              <c:showVal val="1"/>
              <c:showCatName val="0"/>
              <c:showSerName val="0"/>
              <c:showPercent val="0"/>
              <c:showBubbleSize val="0"/>
            </c:dLbl>
            <c:dLbl>
              <c:idx val="1"/>
              <c:numFmt formatCode="#,##0.0;#,##0.0" sourceLinked="0"/>
              <c:spPr/>
              <c:txPr>
                <a:bodyPr/>
                <a:lstStyle/>
                <a:p>
                  <a:pPr>
                    <a:defRPr sz="900">
                      <a:solidFill>
                        <a:schemeClr val="bg1"/>
                      </a:solidFill>
                    </a:defRPr>
                  </a:pPr>
                  <a:endParaRPr lang="en-US"/>
                </a:p>
              </c:txPr>
              <c:dLblPos val="inBase"/>
              <c:showLegendKey val="0"/>
              <c:showVal val="1"/>
              <c:showCatName val="0"/>
              <c:showSerName val="0"/>
              <c:showPercent val="0"/>
              <c:showBubbleSize val="0"/>
            </c:dLbl>
            <c:dLbl>
              <c:idx val="5"/>
              <c:numFmt formatCode="#,##0.0;#,##0.0" sourceLinked="0"/>
              <c:spPr/>
              <c:txPr>
                <a:bodyPr/>
                <a:lstStyle/>
                <a:p>
                  <a:pPr>
                    <a:defRPr sz="900">
                      <a:solidFill>
                        <a:schemeClr val="bg1"/>
                      </a:solidFill>
                    </a:defRPr>
                  </a:pPr>
                  <a:endParaRPr lang="en-US"/>
                </a:p>
              </c:txPr>
              <c:dLblPos val="inBase"/>
              <c:showLegendKey val="0"/>
              <c:showVal val="1"/>
              <c:showCatName val="0"/>
              <c:showSerName val="0"/>
              <c:showPercent val="0"/>
              <c:showBubbleSize val="0"/>
            </c:dLbl>
            <c:dLbl>
              <c:idx val="9"/>
              <c:numFmt formatCode="#,##0.0;#,##0.0" sourceLinked="0"/>
              <c:spPr/>
              <c:txPr>
                <a:bodyPr/>
                <a:lstStyle/>
                <a:p>
                  <a:pPr>
                    <a:defRPr sz="900">
                      <a:solidFill>
                        <a:schemeClr val="bg1"/>
                      </a:solidFill>
                    </a:defRPr>
                  </a:pPr>
                  <a:endParaRPr lang="en-US"/>
                </a:p>
              </c:txPr>
              <c:dLblPos val="inBase"/>
              <c:showLegendKey val="0"/>
              <c:showVal val="1"/>
              <c:showCatName val="0"/>
              <c:showSerName val="0"/>
              <c:showPercent val="0"/>
              <c:showBubbleSize val="0"/>
            </c:dLbl>
            <c:dLbl>
              <c:idx val="10"/>
              <c:numFmt formatCode="#,##0.0;#,##0.0" sourceLinked="0"/>
              <c:spPr/>
              <c:txPr>
                <a:bodyPr/>
                <a:lstStyle/>
                <a:p>
                  <a:pPr>
                    <a:defRPr sz="900">
                      <a:solidFill>
                        <a:schemeClr val="bg1"/>
                      </a:solidFill>
                    </a:defRPr>
                  </a:pPr>
                  <a:endParaRPr lang="en-US"/>
                </a:p>
              </c:txPr>
              <c:dLblPos val="inBase"/>
              <c:showLegendKey val="0"/>
              <c:showVal val="1"/>
              <c:showCatName val="0"/>
              <c:showSerName val="0"/>
              <c:showPercent val="0"/>
              <c:showBubbleSize val="0"/>
            </c:dLbl>
            <c:dLbl>
              <c:idx val="14"/>
              <c:numFmt formatCode="#,##0.0;#,##0.0" sourceLinked="0"/>
              <c:spPr/>
              <c:txPr>
                <a:bodyPr/>
                <a:lstStyle/>
                <a:p>
                  <a:pPr>
                    <a:defRPr sz="900">
                      <a:solidFill>
                        <a:schemeClr val="bg1"/>
                      </a:solidFill>
                    </a:defRPr>
                  </a:pPr>
                  <a:endParaRPr lang="en-US"/>
                </a:p>
              </c:txPr>
              <c:dLblPos val="inBase"/>
              <c:showLegendKey val="0"/>
              <c:showVal val="1"/>
              <c:showCatName val="0"/>
              <c:showSerName val="0"/>
              <c:showPercent val="0"/>
              <c:showBubbleSize val="0"/>
            </c:dLbl>
            <c:dLbl>
              <c:idx val="16"/>
              <c:numFmt formatCode="#,##0.0;#,##0.0" sourceLinked="0"/>
              <c:spPr/>
              <c:txPr>
                <a:bodyPr/>
                <a:lstStyle/>
                <a:p>
                  <a:pPr>
                    <a:defRPr sz="900">
                      <a:solidFill>
                        <a:schemeClr val="bg1"/>
                      </a:solidFill>
                    </a:defRPr>
                  </a:pPr>
                  <a:endParaRPr lang="en-US"/>
                </a:p>
              </c:txPr>
              <c:dLblPos val="inBase"/>
              <c:showLegendKey val="0"/>
              <c:showVal val="1"/>
              <c:showCatName val="0"/>
              <c:showSerName val="0"/>
              <c:showPercent val="0"/>
              <c:showBubbleSize val="0"/>
            </c:dLbl>
            <c:dLbl>
              <c:idx val="19"/>
              <c:numFmt formatCode="#,##0.0;#,##0.0" sourceLinked="0"/>
              <c:spPr/>
              <c:txPr>
                <a:bodyPr/>
                <a:lstStyle/>
                <a:p>
                  <a:pPr>
                    <a:defRPr sz="900">
                      <a:solidFill>
                        <a:schemeClr val="bg1"/>
                      </a:solidFill>
                    </a:defRPr>
                  </a:pPr>
                  <a:endParaRPr lang="en-US"/>
                </a:p>
              </c:txPr>
              <c:dLblPos val="inBase"/>
              <c:showLegendKey val="0"/>
              <c:showVal val="1"/>
              <c:showCatName val="0"/>
              <c:showSerName val="0"/>
              <c:showPercent val="0"/>
              <c:showBubbleSize val="0"/>
            </c:dLbl>
            <c:dLbl>
              <c:idx val="25"/>
              <c:numFmt formatCode="#,##0.0;#,##0.0" sourceLinked="0"/>
              <c:spPr/>
              <c:txPr>
                <a:bodyPr/>
                <a:lstStyle/>
                <a:p>
                  <a:pPr>
                    <a:defRPr sz="900">
                      <a:solidFill>
                        <a:schemeClr val="bg1"/>
                      </a:solidFill>
                    </a:defRPr>
                  </a:pPr>
                  <a:endParaRPr lang="en-US"/>
                </a:p>
              </c:txPr>
              <c:dLblPos val="inBase"/>
              <c:showLegendKey val="0"/>
              <c:showVal val="1"/>
              <c:showCatName val="0"/>
              <c:showSerName val="0"/>
              <c:showPercent val="0"/>
              <c:showBubbleSize val="0"/>
            </c:dLbl>
            <c:dLbl>
              <c:idx val="29"/>
              <c:layout/>
              <c:tx>
                <c:rich>
                  <a:bodyPr/>
                  <a:lstStyle/>
                  <a:p>
                    <a:pPr algn="ctr" rtl="0">
                      <a:defRPr lang="en-US" sz="900" b="0" i="0" u="none" strike="noStrike" kern="1200" baseline="0">
                        <a:solidFill>
                          <a:schemeClr val="tx1"/>
                        </a:solidFill>
                        <a:latin typeface="+mn-lt"/>
                        <a:ea typeface="+mn-ea"/>
                        <a:cs typeface="+mn-cs"/>
                      </a:defRPr>
                    </a:pPr>
                    <a:r>
                      <a:rPr lang="en-US" dirty="0">
                        <a:solidFill>
                          <a:schemeClr val="tx1"/>
                        </a:solidFill>
                      </a:rPr>
                      <a:t>35.2</a:t>
                    </a:r>
                    <a:endParaRPr lang="en-US" dirty="0">
                      <a:solidFill>
                        <a:schemeClr val="bg1"/>
                      </a:solidFill>
                    </a:endParaRPr>
                  </a:p>
                </c:rich>
              </c:tx>
              <c:numFmt formatCode="#,##0.0;#,##0.0" sourceLinked="0"/>
              <c:spPr/>
              <c:dLblPos val="inBase"/>
              <c:showLegendKey val="0"/>
              <c:showVal val="1"/>
              <c:showCatName val="0"/>
              <c:showSerName val="0"/>
              <c:showPercent val="0"/>
              <c:showBubbleSize val="0"/>
            </c:dLbl>
            <c:dLbl>
              <c:idx val="33"/>
              <c:numFmt formatCode="#,##0.0;#,##0.0" sourceLinked="0"/>
              <c:spPr/>
              <c:txPr>
                <a:bodyPr/>
                <a:lstStyle/>
                <a:p>
                  <a:pPr algn="ctr" rtl="0">
                    <a:defRPr lang="en-US" sz="900" b="0" i="0" u="none" strike="noStrike" kern="1200" baseline="0">
                      <a:solidFill>
                        <a:schemeClr val="tx1"/>
                      </a:solidFill>
                      <a:latin typeface="+mn-lt"/>
                      <a:ea typeface="+mn-ea"/>
                      <a:cs typeface="+mn-cs"/>
                    </a:defRPr>
                  </a:pPr>
                  <a:endParaRPr lang="en-US"/>
                </a:p>
              </c:txPr>
              <c:dLblPos val="inBase"/>
              <c:showLegendKey val="0"/>
              <c:showVal val="1"/>
              <c:showCatName val="0"/>
              <c:showSerName val="0"/>
              <c:showPercent val="0"/>
              <c:showBubbleSize val="0"/>
            </c:dLbl>
            <c:dLbl>
              <c:idx val="34"/>
              <c:numFmt formatCode="#,##0.0;#,##0.0" sourceLinked="0"/>
              <c:spPr/>
              <c:txPr>
                <a:bodyPr/>
                <a:lstStyle/>
                <a:p>
                  <a:pPr>
                    <a:defRPr sz="900">
                      <a:solidFill>
                        <a:schemeClr val="bg1"/>
                      </a:solidFill>
                    </a:defRPr>
                  </a:pPr>
                  <a:endParaRPr lang="en-US"/>
                </a:p>
              </c:txPr>
              <c:dLblPos val="inBase"/>
              <c:showLegendKey val="0"/>
              <c:showVal val="1"/>
              <c:showCatName val="0"/>
              <c:showSerName val="0"/>
              <c:showPercent val="0"/>
              <c:showBubbleSize val="0"/>
            </c:dLbl>
            <c:numFmt formatCode="#,##0.0;#,##0.0" sourceLinked="0"/>
            <c:txPr>
              <a:bodyPr/>
              <a:lstStyle/>
              <a:p>
                <a:pPr>
                  <a:defRPr sz="900">
                    <a:solidFill>
                      <a:schemeClr val="tx1"/>
                    </a:solidFill>
                  </a:defRPr>
                </a:pPr>
                <a:endParaRPr lang="en-US"/>
              </a:p>
            </c:txPr>
            <c:dLblPos val="inBase"/>
            <c:showLegendKey val="0"/>
            <c:showVal val="1"/>
            <c:showCatName val="0"/>
            <c:showSerName val="0"/>
            <c:showPercent val="0"/>
            <c:showBubbleSize val="0"/>
            <c:showLeaderLines val="0"/>
          </c:dLbls>
          <c:val>
            <c:numRef>
              <c:f>Sheet1!$B$2:$B$39</c:f>
              <c:numCache>
                <c:formatCode>0.0</c:formatCode>
                <c:ptCount val="38"/>
                <c:pt idx="0">
                  <c:v>-61.256403998687297</c:v>
                </c:pt>
                <c:pt idx="1">
                  <c:v>-60.918272231390389</c:v>
                </c:pt>
                <c:pt idx="2">
                  <c:v>-48.510517804164223</c:v>
                </c:pt>
                <c:pt idx="3">
                  <c:v>-55.58794794971427</c:v>
                </c:pt>
                <c:pt idx="4">
                  <c:v>-60.634099327451978</c:v>
                </c:pt>
                <c:pt idx="5">
                  <c:v>-46.5</c:v>
                </c:pt>
                <c:pt idx="6">
                  <c:v>-64.464275211311517</c:v>
                </c:pt>
                <c:pt idx="7">
                  <c:v>-53.891828576711248</c:v>
                </c:pt>
                <c:pt idx="8">
                  <c:v>-41.761253567574897</c:v>
                </c:pt>
                <c:pt idx="9">
                  <c:v>-61.132381588836964</c:v>
                </c:pt>
                <c:pt idx="10">
                  <c:v>-58.446210121104855</c:v>
                </c:pt>
                <c:pt idx="11">
                  <c:v>-51.022064410767683</c:v>
                </c:pt>
                <c:pt idx="12">
                  <c:v>-45.571090965438252</c:v>
                </c:pt>
                <c:pt idx="13">
                  <c:v>-53.790336844285591</c:v>
                </c:pt>
                <c:pt idx="14">
                  <c:v>-55.739485715903207</c:v>
                </c:pt>
                <c:pt idx="15">
                  <c:v>-55.051975619991595</c:v>
                </c:pt>
                <c:pt idx="16">
                  <c:v>-42.084642625407767</c:v>
                </c:pt>
                <c:pt idx="17">
                  <c:v>-44.008445028771852</c:v>
                </c:pt>
                <c:pt idx="18">
                  <c:v>-48.808111061010834</c:v>
                </c:pt>
                <c:pt idx="19">
                  <c:v>-44.228423169736544</c:v>
                </c:pt>
                <c:pt idx="20">
                  <c:v>-50.339750435506865</c:v>
                </c:pt>
                <c:pt idx="21">
                  <c:v>-37.766801976993527</c:v>
                </c:pt>
                <c:pt idx="22">
                  <c:v>-43.291263461976882</c:v>
                </c:pt>
                <c:pt idx="23">
                  <c:v>-54.570477302802232</c:v>
                </c:pt>
                <c:pt idx="24">
                  <c:v>-56.179471552395377</c:v>
                </c:pt>
                <c:pt idx="25">
                  <c:v>-45.668583906063958</c:v>
                </c:pt>
                <c:pt idx="26">
                  <c:v>-46.643913673089642</c:v>
                </c:pt>
                <c:pt idx="27">
                  <c:v>-49.468556809376373</c:v>
                </c:pt>
                <c:pt idx="28">
                  <c:v>-50.19561554643991</c:v>
                </c:pt>
                <c:pt idx="29">
                  <c:v>-35.210676837350611</c:v>
                </c:pt>
                <c:pt idx="30">
                  <c:v>-38.615557259738736</c:v>
                </c:pt>
                <c:pt idx="31">
                  <c:v>-32.906082355932725</c:v>
                </c:pt>
                <c:pt idx="32">
                  <c:v>-40.456978565274888</c:v>
                </c:pt>
                <c:pt idx="33">
                  <c:v>-41.033650264146033</c:v>
                </c:pt>
                <c:pt idx="34">
                  <c:v>-42.640006680783706</c:v>
                </c:pt>
                <c:pt idx="35">
                  <c:v>-30.152587078661433</c:v>
                </c:pt>
                <c:pt idx="36">
                  <c:v>-42.273517808719646</c:v>
                </c:pt>
                <c:pt idx="37">
                  <c:v>-40.334749231792379</c:v>
                </c:pt>
              </c:numCache>
            </c:numRef>
          </c:val>
        </c:ser>
        <c:dLbls>
          <c:showLegendKey val="0"/>
          <c:showVal val="1"/>
          <c:showCatName val="0"/>
          <c:showSerName val="0"/>
          <c:showPercent val="0"/>
          <c:showBubbleSize val="0"/>
        </c:dLbls>
        <c:gapWidth val="20"/>
        <c:overlap val="100"/>
        <c:axId val="78211328"/>
        <c:axId val="78217216"/>
      </c:barChart>
      <c:catAx>
        <c:axId val="78211328"/>
        <c:scaling>
          <c:orientation val="maxMin"/>
        </c:scaling>
        <c:delete val="0"/>
        <c:axPos val="l"/>
        <c:numFmt formatCode="0.0" sourceLinked="1"/>
        <c:majorTickMark val="none"/>
        <c:minorTickMark val="none"/>
        <c:tickLblPos val="none"/>
        <c:crossAx val="78217216"/>
        <c:crosses val="autoZero"/>
        <c:auto val="1"/>
        <c:lblAlgn val="ctr"/>
        <c:lblOffset val="100"/>
        <c:noMultiLvlLbl val="0"/>
      </c:catAx>
      <c:valAx>
        <c:axId val="78217216"/>
        <c:scaling>
          <c:orientation val="minMax"/>
        </c:scaling>
        <c:delete val="1"/>
        <c:axPos val="t"/>
        <c:numFmt formatCode="0.0" sourceLinked="1"/>
        <c:majorTickMark val="out"/>
        <c:minorTickMark val="none"/>
        <c:tickLblPos val="nextTo"/>
        <c:crossAx val="7821132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a:lstStyle/>
          <a:p>
            <a:pPr marL="0" algn="ctr" defTabSz="1018824" rtl="0" eaLnBrk="1" latinLnBrk="0" hangingPunct="1">
              <a:defRPr lang="en-US" sz="1200" b="0" i="0" u="none" strike="noStrike" kern="1200" cap="all" spc="334" baseline="0">
                <a:solidFill>
                  <a:srgbClr val="000000"/>
                </a:solidFill>
                <a:latin typeface="FreightSans Pro Semibold" pitchFamily="50" charset="0"/>
                <a:ea typeface="+mn-ea"/>
                <a:cs typeface="+mn-cs"/>
              </a:defRPr>
            </a:pPr>
            <a:r>
              <a:rPr lang="en-US" b="0" dirty="0" smtClean="0"/>
              <a:t>Service Area</a:t>
            </a:r>
            <a:endParaRPr lang="en-US" b="0" dirty="0"/>
          </a:p>
        </c:rich>
      </c:tx>
      <c:layout>
        <c:manualLayout>
          <c:xMode val="edge"/>
          <c:yMode val="edge"/>
          <c:x val="0.27607407407407403"/>
          <c:y val="8.0555555555555602E-2"/>
        </c:manualLayout>
      </c:layout>
      <c:overlay val="0"/>
    </c:title>
    <c:autoTitleDeleted val="0"/>
    <c:plotArea>
      <c:layout/>
      <c:doughnutChart>
        <c:varyColors val="1"/>
        <c:ser>
          <c:idx val="0"/>
          <c:order val="0"/>
          <c:tx>
            <c:strRef>
              <c:f>Sheet1!$B$1</c:f>
              <c:strCache>
                <c:ptCount val="1"/>
                <c:pt idx="0">
                  <c:v>Count</c:v>
                </c:pt>
              </c:strCache>
            </c:strRef>
          </c:tx>
          <c:spPr>
            <a:ln>
              <a:solidFill>
                <a:schemeClr val="bg1"/>
              </a:solidFill>
            </a:ln>
          </c:spPr>
          <c:dLbls>
            <c:showLegendKey val="0"/>
            <c:showVal val="0"/>
            <c:showCatName val="0"/>
            <c:showSerName val="0"/>
            <c:showPercent val="1"/>
            <c:showBubbleSize val="0"/>
            <c:showLeaderLines val="1"/>
          </c:dLbls>
          <c:cat>
            <c:strRef>
              <c:f>Sheet1!$A$2:$A$4</c:f>
              <c:strCache>
                <c:ptCount val="3"/>
                <c:pt idx="0">
                  <c:v>Regional</c:v>
                </c:pt>
                <c:pt idx="1">
                  <c:v>National</c:v>
                </c:pt>
                <c:pt idx="2">
                  <c:v>International</c:v>
                </c:pt>
              </c:strCache>
            </c:strRef>
          </c:cat>
          <c:val>
            <c:numRef>
              <c:f>Sheet1!$B$2:$B$4</c:f>
              <c:numCache>
                <c:formatCode>General</c:formatCode>
                <c:ptCount val="3"/>
                <c:pt idx="0">
                  <c:v>3</c:v>
                </c:pt>
                <c:pt idx="1">
                  <c:v>8</c:v>
                </c:pt>
                <c:pt idx="2">
                  <c:v>27</c:v>
                </c:pt>
              </c:numCache>
            </c:numRef>
          </c:val>
        </c:ser>
        <c:dLbls>
          <c:showLegendKey val="0"/>
          <c:showVal val="0"/>
          <c:showCatName val="1"/>
          <c:showSerName val="0"/>
          <c:showPercent val="1"/>
          <c:showBubbleSize val="0"/>
          <c:showLeaderLines val="1"/>
        </c:dLbls>
        <c:firstSliceAng val="45"/>
        <c:holeSize val="50"/>
      </c:doughnutChart>
    </c:plotArea>
    <c:plotVisOnly val="1"/>
    <c:dispBlanksAs val="zero"/>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a:lstStyle/>
          <a:p>
            <a:pPr>
              <a:defRPr lang="en-US" sz="1200" b="0" kern="1200" cap="all" spc="300">
                <a:solidFill>
                  <a:schemeClr val="tx1"/>
                </a:solidFill>
                <a:latin typeface="FreightSans Pro Semibold" pitchFamily="50" charset="0"/>
                <a:ea typeface="+mn-ea"/>
                <a:cs typeface="+mn-cs"/>
              </a:defRPr>
            </a:pPr>
            <a:r>
              <a:rPr lang="en-US" sz="1200" b="0" kern="1200" cap="all" spc="300" dirty="0" smtClean="0">
                <a:solidFill>
                  <a:schemeClr val="tx1"/>
                </a:solidFill>
                <a:latin typeface="FreightSans Pro Semibold" pitchFamily="50" charset="0"/>
                <a:ea typeface="+mn-ea"/>
                <a:cs typeface="+mn-cs"/>
              </a:rPr>
              <a:t>Public/Private</a:t>
            </a:r>
            <a:endParaRPr lang="en-US" sz="1200" b="0" kern="1200" cap="all" spc="300" dirty="0">
              <a:solidFill>
                <a:schemeClr val="tx1"/>
              </a:solidFill>
              <a:latin typeface="FreightSans Pro Semibold" pitchFamily="50" charset="0"/>
              <a:ea typeface="+mn-ea"/>
              <a:cs typeface="+mn-cs"/>
            </a:endParaRPr>
          </a:p>
        </c:rich>
      </c:tx>
      <c:layout>
        <c:manualLayout>
          <c:xMode val="edge"/>
          <c:yMode val="edge"/>
          <c:x val="0.231074218132372"/>
          <c:y val="8.4507042253521097E-2"/>
        </c:manualLayout>
      </c:layout>
      <c:overlay val="0"/>
    </c:title>
    <c:autoTitleDeleted val="0"/>
    <c:plotArea>
      <c:layout/>
      <c:doughnutChart>
        <c:varyColors val="1"/>
        <c:ser>
          <c:idx val="0"/>
          <c:order val="0"/>
          <c:tx>
            <c:strRef>
              <c:f>Sheet1!$B$1</c:f>
              <c:strCache>
                <c:ptCount val="1"/>
                <c:pt idx="0">
                  <c:v>Count</c:v>
                </c:pt>
              </c:strCache>
            </c:strRef>
          </c:tx>
          <c:spPr>
            <a:ln>
              <a:solidFill>
                <a:schemeClr val="bg1"/>
              </a:solidFill>
            </a:ln>
          </c:spPr>
          <c:dLbls>
            <c:showLegendKey val="0"/>
            <c:showVal val="0"/>
            <c:showCatName val="0"/>
            <c:showSerName val="0"/>
            <c:showPercent val="1"/>
            <c:showBubbleSize val="0"/>
            <c:showLeaderLines val="1"/>
          </c:dLbls>
          <c:cat>
            <c:strRef>
              <c:f>Sheet1!$A$2:$A$3</c:f>
              <c:strCache>
                <c:ptCount val="2"/>
                <c:pt idx="0">
                  <c:v>Public</c:v>
                </c:pt>
                <c:pt idx="1">
                  <c:v>Private</c:v>
                </c:pt>
              </c:strCache>
            </c:strRef>
          </c:cat>
          <c:val>
            <c:numRef>
              <c:f>Sheet1!$B$2:$B$3</c:f>
              <c:numCache>
                <c:formatCode>General</c:formatCode>
                <c:ptCount val="2"/>
                <c:pt idx="0">
                  <c:v>35</c:v>
                </c:pt>
                <c:pt idx="1">
                  <c:v>2</c:v>
                </c:pt>
              </c:numCache>
            </c:numRef>
          </c:val>
        </c:ser>
        <c:dLbls>
          <c:showLegendKey val="0"/>
          <c:showVal val="0"/>
          <c:showCatName val="1"/>
          <c:showSerName val="0"/>
          <c:showPercent val="1"/>
          <c:showBubbleSize val="0"/>
          <c:showLeaderLines val="1"/>
        </c:dLbls>
        <c:firstSliceAng val="45"/>
        <c:holeSize val="50"/>
      </c:doughnutChart>
    </c:plotArea>
    <c:plotVisOnly val="1"/>
    <c:dispBlanksAs val="zero"/>
    <c:showDLblsOverMax val="0"/>
  </c:chart>
  <c:txPr>
    <a:bodyPr/>
    <a:lstStyle/>
    <a:p>
      <a:pPr>
        <a:defRPr sz="10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4.3650793650793697E-2"/>
          <c:y val="0.11358024691358"/>
          <c:w val="0.91269841269841301"/>
          <c:h val="0.662098765432099"/>
        </c:manualLayout>
      </c:layout>
      <c:barChart>
        <c:barDir val="col"/>
        <c:grouping val="clustered"/>
        <c:varyColors val="0"/>
        <c:ser>
          <c:idx val="0"/>
          <c:order val="0"/>
          <c:tx>
            <c:strRef>
              <c:f>Sheet1!$A$1</c:f>
              <c:strCache>
                <c:ptCount val="1"/>
                <c:pt idx="0">
                  <c:v>PAC Spend</c:v>
                </c:pt>
              </c:strCache>
            </c:strRef>
          </c:tx>
          <c:spPr>
            <a:solidFill>
              <a:schemeClr val="accent3"/>
            </a:solidFill>
            <a:ln>
              <a:solidFill>
                <a:schemeClr val="bg1"/>
              </a:solidFill>
            </a:ln>
          </c:spPr>
          <c:invertIfNegative val="0"/>
          <c:cat>
            <c:strRef>
              <c:f>Sheet1!$A$2:$A$8</c:f>
              <c:strCache>
                <c:ptCount val="7"/>
                <c:pt idx="0">
                  <c:v>1-50</c:v>
                </c:pt>
                <c:pt idx="1">
                  <c:v>51-100</c:v>
                </c:pt>
                <c:pt idx="2">
                  <c:v>101-150</c:v>
                </c:pt>
                <c:pt idx="3">
                  <c:v>151-200</c:v>
                </c:pt>
                <c:pt idx="4">
                  <c:v>201-250</c:v>
                </c:pt>
                <c:pt idx="5">
                  <c:v>251-300</c:v>
                </c:pt>
                <c:pt idx="6">
                  <c:v>301+</c:v>
                </c:pt>
              </c:strCache>
            </c:strRef>
          </c:cat>
          <c:val>
            <c:numRef>
              <c:f>Sheet1!$B$2:$B$8</c:f>
              <c:numCache>
                <c:formatCode>0%</c:formatCode>
                <c:ptCount val="7"/>
                <c:pt idx="0">
                  <c:v>0.32432432432432401</c:v>
                </c:pt>
                <c:pt idx="1">
                  <c:v>0.18918918918918901</c:v>
                </c:pt>
                <c:pt idx="2">
                  <c:v>8.1081081081081099E-2</c:v>
                </c:pt>
                <c:pt idx="3">
                  <c:v>0.135135135135135</c:v>
                </c:pt>
                <c:pt idx="4">
                  <c:v>8.1081081081081099E-2</c:v>
                </c:pt>
                <c:pt idx="5">
                  <c:v>0.108108108108108</c:v>
                </c:pt>
                <c:pt idx="6">
                  <c:v>8.1081081081081099E-2</c:v>
                </c:pt>
              </c:numCache>
            </c:numRef>
          </c:val>
        </c:ser>
        <c:dLbls>
          <c:showLegendKey val="0"/>
          <c:showVal val="1"/>
          <c:showCatName val="0"/>
          <c:showSerName val="0"/>
          <c:showPercent val="0"/>
          <c:showBubbleSize val="0"/>
        </c:dLbls>
        <c:gapWidth val="150"/>
        <c:overlap val="-25"/>
        <c:axId val="25062016"/>
        <c:axId val="25068288"/>
      </c:barChart>
      <c:catAx>
        <c:axId val="25062016"/>
        <c:scaling>
          <c:orientation val="minMax"/>
        </c:scaling>
        <c:delete val="0"/>
        <c:axPos val="b"/>
        <c:title>
          <c:tx>
            <c:rich>
              <a:bodyPr/>
              <a:lstStyle/>
              <a:p>
                <a:pPr algn="ctr" rtl="0">
                  <a:defRPr lang="en-US" sz="1000" b="0" i="0" u="none" strike="noStrike" kern="1200" baseline="0">
                    <a:solidFill>
                      <a:srgbClr val="000000"/>
                    </a:solidFill>
                    <a:latin typeface="FreightMicro Pro Bold" pitchFamily="50" charset="0"/>
                    <a:ea typeface="+mn-ea"/>
                    <a:cs typeface="+mn-cs"/>
                  </a:defRPr>
                </a:pPr>
                <a:r>
                  <a:rPr lang="en-US" sz="1000" b="0" i="0" u="none" strike="noStrike" kern="1200" baseline="0">
                    <a:solidFill>
                      <a:srgbClr val="000000"/>
                    </a:solidFill>
                    <a:latin typeface="FreightMicro Pro Bold" pitchFamily="50" charset="0"/>
                    <a:ea typeface="+mn-ea"/>
                    <a:cs typeface="+mn-cs"/>
                  </a:rPr>
                  <a:t>Total Number of Employees (in thousands)</a:t>
                </a:r>
              </a:p>
            </c:rich>
          </c:tx>
          <c:layout/>
          <c:overlay val="0"/>
        </c:title>
        <c:numFmt formatCode="General" sourceLinked="1"/>
        <c:majorTickMark val="none"/>
        <c:minorTickMark val="none"/>
        <c:tickLblPos val="nextTo"/>
        <c:crossAx val="25068288"/>
        <c:crosses val="autoZero"/>
        <c:auto val="1"/>
        <c:lblAlgn val="ctr"/>
        <c:lblOffset val="100"/>
        <c:noMultiLvlLbl val="0"/>
      </c:catAx>
      <c:valAx>
        <c:axId val="25068288"/>
        <c:scaling>
          <c:orientation val="minMax"/>
        </c:scaling>
        <c:delete val="1"/>
        <c:axPos val="l"/>
        <c:numFmt formatCode="0%" sourceLinked="1"/>
        <c:majorTickMark val="out"/>
        <c:minorTickMark val="none"/>
        <c:tickLblPos val="nextTo"/>
        <c:crossAx val="25062016"/>
        <c:crosses val="autoZero"/>
        <c:crossBetween val="between"/>
      </c:valAx>
    </c:plotArea>
    <c:plotVisOnly val="1"/>
    <c:dispBlanksAs val="gap"/>
    <c:showDLblsOverMax val="0"/>
  </c:chart>
  <c:txPr>
    <a:bodyPr/>
    <a:lstStyle/>
    <a:p>
      <a:pPr>
        <a:defRPr sz="10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4.3650793650793697E-2"/>
          <c:y val="0.11358024691358"/>
          <c:w val="0.91269841269841301"/>
          <c:h val="0.662098765432099"/>
        </c:manualLayout>
      </c:layout>
      <c:barChart>
        <c:barDir val="col"/>
        <c:grouping val="clustered"/>
        <c:varyColors val="0"/>
        <c:ser>
          <c:idx val="0"/>
          <c:order val="0"/>
          <c:tx>
            <c:strRef>
              <c:f>Sheet1!$A$1</c:f>
              <c:strCache>
                <c:ptCount val="1"/>
                <c:pt idx="0">
                  <c:v>Revenues</c:v>
                </c:pt>
              </c:strCache>
            </c:strRef>
          </c:tx>
          <c:spPr>
            <a:solidFill>
              <a:schemeClr val="accent3"/>
            </a:solidFill>
            <a:ln>
              <a:solidFill>
                <a:schemeClr val="bg1"/>
              </a:solidFill>
            </a:ln>
          </c:spPr>
          <c:invertIfNegative val="0"/>
          <c:cat>
            <c:strRef>
              <c:f>Sheet1!$A$2:$A$7</c:f>
              <c:strCache>
                <c:ptCount val="6"/>
                <c:pt idx="0">
                  <c:v>1-20</c:v>
                </c:pt>
                <c:pt idx="1">
                  <c:v>21-40</c:v>
                </c:pt>
                <c:pt idx="2">
                  <c:v>41-60</c:v>
                </c:pt>
                <c:pt idx="3">
                  <c:v>61-80</c:v>
                </c:pt>
                <c:pt idx="4">
                  <c:v>81-100</c:v>
                </c:pt>
                <c:pt idx="5">
                  <c:v>101+</c:v>
                </c:pt>
              </c:strCache>
            </c:strRef>
          </c:cat>
          <c:val>
            <c:numRef>
              <c:f>Sheet1!$B$2:$B$7</c:f>
              <c:numCache>
                <c:formatCode>0%</c:formatCode>
                <c:ptCount val="6"/>
                <c:pt idx="0">
                  <c:v>0.162162162162162</c:v>
                </c:pt>
                <c:pt idx="1">
                  <c:v>0.27027027027027001</c:v>
                </c:pt>
                <c:pt idx="2">
                  <c:v>0.162162162162162</c:v>
                </c:pt>
                <c:pt idx="3">
                  <c:v>0.162162162162162</c:v>
                </c:pt>
                <c:pt idx="4">
                  <c:v>0.108108108108108</c:v>
                </c:pt>
                <c:pt idx="5">
                  <c:v>0.135135135135135</c:v>
                </c:pt>
              </c:numCache>
            </c:numRef>
          </c:val>
        </c:ser>
        <c:dLbls>
          <c:showLegendKey val="0"/>
          <c:showVal val="1"/>
          <c:showCatName val="0"/>
          <c:showSerName val="0"/>
          <c:showPercent val="0"/>
          <c:showBubbleSize val="0"/>
        </c:dLbls>
        <c:gapWidth val="150"/>
        <c:overlap val="-25"/>
        <c:axId val="25088768"/>
        <c:axId val="25090688"/>
      </c:barChart>
      <c:catAx>
        <c:axId val="25088768"/>
        <c:scaling>
          <c:orientation val="minMax"/>
        </c:scaling>
        <c:delete val="0"/>
        <c:axPos val="b"/>
        <c:title>
          <c:tx>
            <c:rich>
              <a:bodyPr/>
              <a:lstStyle/>
              <a:p>
                <a:pPr algn="ctr" rtl="0">
                  <a:defRPr lang="en-US" sz="1000" b="0" i="0" u="none" strike="noStrike" kern="1200" baseline="0">
                    <a:solidFill>
                      <a:srgbClr val="000000"/>
                    </a:solidFill>
                    <a:latin typeface="FreightMicro Pro Bold" pitchFamily="50" charset="0"/>
                    <a:ea typeface="+mn-ea"/>
                    <a:cs typeface="+mn-cs"/>
                  </a:defRPr>
                </a:pPr>
                <a:r>
                  <a:rPr lang="en-US" sz="1000" b="0" i="0" u="none" strike="noStrike" kern="1200" baseline="0">
                    <a:solidFill>
                      <a:srgbClr val="000000"/>
                    </a:solidFill>
                    <a:latin typeface="FreightMicro Pro Bold" pitchFamily="50" charset="0"/>
                    <a:ea typeface="+mn-ea"/>
                    <a:cs typeface="+mn-cs"/>
                  </a:rPr>
                  <a:t>Total Annual </a:t>
                </a:r>
                <a:r>
                  <a:rPr lang="en-US" sz="1000" b="0" i="0" u="none" strike="noStrike" kern="1200" baseline="0" smtClean="0">
                    <a:solidFill>
                      <a:srgbClr val="000000"/>
                    </a:solidFill>
                    <a:latin typeface="FreightMicro Pro Bold" pitchFamily="50" charset="0"/>
                    <a:ea typeface="+mn-ea"/>
                    <a:cs typeface="+mn-cs"/>
                  </a:rPr>
                  <a:t>Revenues (in billions)</a:t>
                </a:r>
                <a:endParaRPr lang="en-US" sz="1000" b="0" i="0" u="none" strike="noStrike" kern="1200" baseline="0">
                  <a:solidFill>
                    <a:srgbClr val="000000"/>
                  </a:solidFill>
                  <a:latin typeface="FreightMicro Pro Bold" pitchFamily="50" charset="0"/>
                  <a:ea typeface="+mn-ea"/>
                  <a:cs typeface="+mn-cs"/>
                </a:endParaRPr>
              </a:p>
            </c:rich>
          </c:tx>
          <c:layout/>
          <c:overlay val="0"/>
        </c:title>
        <c:numFmt formatCode="General" sourceLinked="1"/>
        <c:majorTickMark val="none"/>
        <c:minorTickMark val="none"/>
        <c:tickLblPos val="nextTo"/>
        <c:crossAx val="25090688"/>
        <c:crosses val="autoZero"/>
        <c:auto val="1"/>
        <c:lblAlgn val="ctr"/>
        <c:lblOffset val="100"/>
        <c:noMultiLvlLbl val="0"/>
      </c:catAx>
      <c:valAx>
        <c:axId val="25090688"/>
        <c:scaling>
          <c:orientation val="minMax"/>
        </c:scaling>
        <c:delete val="1"/>
        <c:axPos val="l"/>
        <c:numFmt formatCode="0%" sourceLinked="1"/>
        <c:majorTickMark val="out"/>
        <c:minorTickMark val="none"/>
        <c:tickLblPos val="nextTo"/>
        <c:crossAx val="25088768"/>
        <c:crosses val="autoZero"/>
        <c:crossBetween val="between"/>
      </c:valAx>
    </c:plotArea>
    <c:plotVisOnly val="1"/>
    <c:dispBlanksAs val="gap"/>
    <c:showDLblsOverMax val="0"/>
  </c:chart>
  <c:txPr>
    <a:bodyPr/>
    <a:lstStyle/>
    <a:p>
      <a:pPr>
        <a:defRPr sz="10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2.9101778944298599E-3"/>
          <c:y val="0.11358024691358"/>
          <c:w val="0.95343919510061204"/>
          <c:h val="0.662098765432099"/>
        </c:manualLayout>
      </c:layout>
      <c:barChart>
        <c:barDir val="col"/>
        <c:grouping val="clustered"/>
        <c:varyColors val="0"/>
        <c:ser>
          <c:idx val="0"/>
          <c:order val="0"/>
          <c:tx>
            <c:strRef>
              <c:f>Sheet1!$B$1</c:f>
              <c:strCache>
                <c:ptCount val="1"/>
                <c:pt idx="0">
                  <c:v>Percent</c:v>
                </c:pt>
              </c:strCache>
            </c:strRef>
          </c:tx>
          <c:spPr>
            <a:solidFill>
              <a:schemeClr val="accent2"/>
            </a:solidFill>
          </c:spPr>
          <c:invertIfNegative val="0"/>
          <c:dPt>
            <c:idx val="5"/>
            <c:invertIfNegative val="0"/>
            <c:bubble3D val="0"/>
            <c:spPr>
              <a:solidFill>
                <a:schemeClr val="accent1"/>
              </a:solidFill>
            </c:spPr>
          </c:dPt>
          <c:cat>
            <c:strRef>
              <c:f>Sheet1!$A$2:$A$7</c:f>
              <c:strCache>
                <c:ptCount val="6"/>
                <c:pt idx="0">
                  <c:v>0-0.5</c:v>
                </c:pt>
                <c:pt idx="1">
                  <c:v>0.5-1</c:v>
                </c:pt>
                <c:pt idx="2">
                  <c:v>1-2</c:v>
                </c:pt>
                <c:pt idx="3">
                  <c:v>2-3</c:v>
                </c:pt>
                <c:pt idx="4">
                  <c:v>3-4</c:v>
                </c:pt>
                <c:pt idx="5">
                  <c:v>No PAC</c:v>
                </c:pt>
              </c:strCache>
            </c:strRef>
          </c:cat>
          <c:val>
            <c:numRef>
              <c:f>Sheet1!$B$2:$B$7</c:f>
              <c:numCache>
                <c:formatCode>0%</c:formatCode>
                <c:ptCount val="6"/>
                <c:pt idx="0">
                  <c:v>0.13157894736842099</c:v>
                </c:pt>
                <c:pt idx="1">
                  <c:v>0.31578947368421101</c:v>
                </c:pt>
                <c:pt idx="2">
                  <c:v>0.23684210526315799</c:v>
                </c:pt>
                <c:pt idx="3">
                  <c:v>7.8947368421052599E-2</c:v>
                </c:pt>
                <c:pt idx="4">
                  <c:v>0.157894736842105</c:v>
                </c:pt>
                <c:pt idx="5">
                  <c:v>7.8947368421052599E-2</c:v>
                </c:pt>
              </c:numCache>
            </c:numRef>
          </c:val>
        </c:ser>
        <c:dLbls>
          <c:showLegendKey val="0"/>
          <c:showVal val="1"/>
          <c:showCatName val="0"/>
          <c:showSerName val="0"/>
          <c:showPercent val="0"/>
          <c:showBubbleSize val="0"/>
        </c:dLbls>
        <c:gapWidth val="150"/>
        <c:overlap val="-25"/>
        <c:axId val="25168512"/>
        <c:axId val="25187072"/>
      </c:barChart>
      <c:catAx>
        <c:axId val="25168512"/>
        <c:scaling>
          <c:orientation val="minMax"/>
        </c:scaling>
        <c:delete val="0"/>
        <c:axPos val="b"/>
        <c:title>
          <c:tx>
            <c:rich>
              <a:bodyPr/>
              <a:lstStyle/>
              <a:p>
                <a:pPr>
                  <a:defRPr b="0">
                    <a:latin typeface="FreightMicro Pro Bold" pitchFamily="50" charset="0"/>
                  </a:defRPr>
                </a:pPr>
                <a:r>
                  <a:rPr lang="en-US" b="0" smtClean="0">
                    <a:latin typeface="FreightMicro Pro Bold" pitchFamily="50" charset="0"/>
                  </a:rPr>
                  <a:t>Annual</a:t>
                </a:r>
                <a:r>
                  <a:rPr lang="en-US" b="0" baseline="0" smtClean="0">
                    <a:latin typeface="FreightMicro Pro Bold" pitchFamily="50" charset="0"/>
                  </a:rPr>
                  <a:t> PAC Spend (in millions)</a:t>
                </a:r>
                <a:endParaRPr lang="en-US" b="0">
                  <a:latin typeface="FreightMicro Pro Bold" pitchFamily="50" charset="0"/>
                </a:endParaRPr>
              </a:p>
            </c:rich>
          </c:tx>
          <c:layout/>
          <c:overlay val="0"/>
        </c:title>
        <c:numFmt formatCode="General" sourceLinked="1"/>
        <c:majorTickMark val="none"/>
        <c:minorTickMark val="none"/>
        <c:tickLblPos val="nextTo"/>
        <c:crossAx val="25187072"/>
        <c:crosses val="autoZero"/>
        <c:auto val="1"/>
        <c:lblAlgn val="ctr"/>
        <c:lblOffset val="100"/>
        <c:noMultiLvlLbl val="0"/>
      </c:catAx>
      <c:valAx>
        <c:axId val="25187072"/>
        <c:scaling>
          <c:orientation val="minMax"/>
        </c:scaling>
        <c:delete val="1"/>
        <c:axPos val="l"/>
        <c:numFmt formatCode="0%" sourceLinked="1"/>
        <c:majorTickMark val="out"/>
        <c:minorTickMark val="none"/>
        <c:tickLblPos val="nextTo"/>
        <c:crossAx val="25168512"/>
        <c:crosses val="autoZero"/>
        <c:crossBetween val="between"/>
      </c:valAx>
    </c:plotArea>
    <c:plotVisOnly val="1"/>
    <c:dispBlanksAs val="gap"/>
    <c:showDLblsOverMax val="0"/>
  </c:chart>
  <c:txPr>
    <a:bodyPr/>
    <a:lstStyle/>
    <a:p>
      <a:pPr>
        <a:defRPr sz="1000"/>
      </a:pPr>
      <a:endParaRPr lang="en-US"/>
    </a:p>
  </c:txPr>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4.3650793650793697E-2"/>
          <c:y val="0.11358024691358"/>
          <c:w val="0.95634908136482999"/>
          <c:h val="0.662098765432099"/>
        </c:manualLayout>
      </c:layout>
      <c:barChart>
        <c:barDir val="col"/>
        <c:grouping val="clustered"/>
        <c:varyColors val="0"/>
        <c:ser>
          <c:idx val="0"/>
          <c:order val="0"/>
          <c:tx>
            <c:strRef>
              <c:f>Sheet1!$A$1</c:f>
              <c:strCache>
                <c:ptCount val="1"/>
                <c:pt idx="0">
                  <c:v>PAC Contributions</c:v>
                </c:pt>
              </c:strCache>
            </c:strRef>
          </c:tx>
          <c:spPr>
            <a:solidFill>
              <a:schemeClr val="accent2"/>
            </a:solidFill>
          </c:spPr>
          <c:invertIfNegative val="0"/>
          <c:cat>
            <c:strRef>
              <c:f>Sheet1!$A$2:$A$7</c:f>
              <c:strCache>
                <c:ptCount val="6"/>
                <c:pt idx="0">
                  <c:v>$0 </c:v>
                </c:pt>
                <c:pt idx="1">
                  <c:v>$1-100</c:v>
                </c:pt>
                <c:pt idx="2">
                  <c:v>$101-200</c:v>
                </c:pt>
                <c:pt idx="3">
                  <c:v>$201-300</c:v>
                </c:pt>
                <c:pt idx="4">
                  <c:v>$401-500</c:v>
                </c:pt>
                <c:pt idx="5">
                  <c:v>501+</c:v>
                </c:pt>
              </c:strCache>
            </c:strRef>
          </c:cat>
          <c:val>
            <c:numRef>
              <c:f>Sheet1!$B$2:$B$7</c:f>
              <c:numCache>
                <c:formatCode>0%</c:formatCode>
                <c:ptCount val="6"/>
                <c:pt idx="0">
                  <c:v>5.2631578947368397E-2</c:v>
                </c:pt>
                <c:pt idx="1">
                  <c:v>0.31578947368421101</c:v>
                </c:pt>
                <c:pt idx="2">
                  <c:v>0.23684210526315799</c:v>
                </c:pt>
                <c:pt idx="3">
                  <c:v>0.105263157894737</c:v>
                </c:pt>
                <c:pt idx="4">
                  <c:v>5.2631578947368397E-2</c:v>
                </c:pt>
                <c:pt idx="5">
                  <c:v>0.23684210526315799</c:v>
                </c:pt>
              </c:numCache>
            </c:numRef>
          </c:val>
        </c:ser>
        <c:dLbls>
          <c:showLegendKey val="0"/>
          <c:showVal val="1"/>
          <c:showCatName val="0"/>
          <c:showSerName val="0"/>
          <c:showPercent val="0"/>
          <c:showBubbleSize val="0"/>
        </c:dLbls>
        <c:gapWidth val="150"/>
        <c:axId val="25889024"/>
        <c:axId val="25911680"/>
      </c:barChart>
      <c:catAx>
        <c:axId val="25889024"/>
        <c:scaling>
          <c:orientation val="minMax"/>
        </c:scaling>
        <c:delete val="0"/>
        <c:axPos val="b"/>
        <c:title>
          <c:tx>
            <c:rich>
              <a:bodyPr/>
              <a:lstStyle/>
              <a:p>
                <a:pPr>
                  <a:defRPr b="0">
                    <a:latin typeface="FreightMicro Pro Bold" pitchFamily="50" charset="0"/>
                  </a:defRPr>
                </a:pPr>
                <a:r>
                  <a:rPr lang="en-US" b="0" smtClean="0">
                    <a:latin typeface="FreightMicro Pro Bold" pitchFamily="50" charset="0"/>
                  </a:rPr>
                  <a:t>Annual Contribution to PACs (in thousands)</a:t>
                </a:r>
                <a:endParaRPr lang="en-US" b="0">
                  <a:latin typeface="FreightMicro Pro Bold" pitchFamily="50" charset="0"/>
                </a:endParaRPr>
              </a:p>
            </c:rich>
          </c:tx>
          <c:layout/>
          <c:overlay val="0"/>
        </c:title>
        <c:numFmt formatCode="General" sourceLinked="1"/>
        <c:majorTickMark val="none"/>
        <c:minorTickMark val="none"/>
        <c:tickLblPos val="nextTo"/>
        <c:crossAx val="25911680"/>
        <c:crosses val="autoZero"/>
        <c:auto val="1"/>
        <c:lblAlgn val="ctr"/>
        <c:lblOffset val="100"/>
        <c:noMultiLvlLbl val="0"/>
      </c:catAx>
      <c:valAx>
        <c:axId val="25911680"/>
        <c:scaling>
          <c:orientation val="minMax"/>
        </c:scaling>
        <c:delete val="1"/>
        <c:axPos val="l"/>
        <c:numFmt formatCode="0%" sourceLinked="1"/>
        <c:majorTickMark val="out"/>
        <c:minorTickMark val="none"/>
        <c:tickLblPos val="nextTo"/>
        <c:crossAx val="25889024"/>
        <c:crosses val="autoZero"/>
        <c:crossBetween val="between"/>
      </c:valAx>
    </c:plotArea>
    <c:plotVisOnly val="1"/>
    <c:dispBlanksAs val="gap"/>
    <c:showDLblsOverMax val="0"/>
  </c:chart>
  <c:txPr>
    <a:bodyPr/>
    <a:lstStyle/>
    <a:p>
      <a:pPr>
        <a:defRPr sz="10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4.3650793650793697E-2"/>
          <c:y val="0.11358024691358"/>
          <c:w val="0.91269841269841301"/>
          <c:h val="0.68432108486439203"/>
        </c:manualLayout>
      </c:layout>
      <c:barChart>
        <c:barDir val="col"/>
        <c:grouping val="clustered"/>
        <c:varyColors val="0"/>
        <c:ser>
          <c:idx val="0"/>
          <c:order val="0"/>
          <c:tx>
            <c:strRef>
              <c:f>Sheet1!$A$1</c:f>
              <c:strCache>
                <c:ptCount val="1"/>
                <c:pt idx="0">
                  <c:v>Washington Office Size</c:v>
                </c:pt>
              </c:strCache>
            </c:strRef>
          </c:tx>
          <c:spPr>
            <a:solidFill>
              <a:schemeClr val="accent2"/>
            </a:solidFill>
            <a:ln>
              <a:solidFill>
                <a:schemeClr val="bg1"/>
              </a:solidFill>
            </a:ln>
          </c:spPr>
          <c:invertIfNegative val="0"/>
          <c:cat>
            <c:strRef>
              <c:f>Sheet1!$A$2:$A$6</c:f>
              <c:strCache>
                <c:ptCount val="5"/>
                <c:pt idx="0">
                  <c:v>1-5</c:v>
                </c:pt>
                <c:pt idx="1">
                  <c:v>6-10</c:v>
                </c:pt>
                <c:pt idx="2">
                  <c:v>11-15</c:v>
                </c:pt>
                <c:pt idx="3">
                  <c:v>16-20</c:v>
                </c:pt>
                <c:pt idx="4">
                  <c:v>21-25</c:v>
                </c:pt>
              </c:strCache>
            </c:strRef>
          </c:cat>
          <c:val>
            <c:numRef>
              <c:f>Sheet1!$B$2:$B$6</c:f>
              <c:numCache>
                <c:formatCode>0%</c:formatCode>
                <c:ptCount val="5"/>
                <c:pt idx="0">
                  <c:v>0.31578947368421101</c:v>
                </c:pt>
                <c:pt idx="1">
                  <c:v>0.47368421052631599</c:v>
                </c:pt>
                <c:pt idx="2">
                  <c:v>0.105263157894737</c:v>
                </c:pt>
                <c:pt idx="3">
                  <c:v>7.8947368421052599E-2</c:v>
                </c:pt>
                <c:pt idx="4">
                  <c:v>2.6315789473684199E-2</c:v>
                </c:pt>
              </c:numCache>
            </c:numRef>
          </c:val>
        </c:ser>
        <c:dLbls>
          <c:showLegendKey val="0"/>
          <c:showVal val="1"/>
          <c:showCatName val="0"/>
          <c:showSerName val="0"/>
          <c:showPercent val="0"/>
          <c:showBubbleSize val="0"/>
        </c:dLbls>
        <c:gapWidth val="150"/>
        <c:overlap val="-25"/>
        <c:axId val="25964928"/>
        <c:axId val="25966848"/>
      </c:barChart>
      <c:catAx>
        <c:axId val="25964928"/>
        <c:scaling>
          <c:orientation val="minMax"/>
        </c:scaling>
        <c:delete val="0"/>
        <c:axPos val="b"/>
        <c:title>
          <c:tx>
            <c:rich>
              <a:bodyPr/>
              <a:lstStyle/>
              <a:p>
                <a:pPr>
                  <a:defRPr b="0">
                    <a:latin typeface="FreightMicro Pro Bold" pitchFamily="50" charset="0"/>
                  </a:defRPr>
                </a:pPr>
                <a:r>
                  <a:rPr lang="en-US" b="0">
                    <a:latin typeface="FreightMicro Pro Bold" pitchFamily="50" charset="0"/>
                  </a:rPr>
                  <a:t>Number of Employees</a:t>
                </a:r>
              </a:p>
            </c:rich>
          </c:tx>
          <c:layout/>
          <c:overlay val="0"/>
        </c:title>
        <c:numFmt formatCode="General" sourceLinked="1"/>
        <c:majorTickMark val="none"/>
        <c:minorTickMark val="none"/>
        <c:tickLblPos val="nextTo"/>
        <c:crossAx val="25966848"/>
        <c:crosses val="autoZero"/>
        <c:auto val="1"/>
        <c:lblAlgn val="ctr"/>
        <c:lblOffset val="100"/>
        <c:noMultiLvlLbl val="0"/>
      </c:catAx>
      <c:valAx>
        <c:axId val="25966848"/>
        <c:scaling>
          <c:orientation val="minMax"/>
        </c:scaling>
        <c:delete val="1"/>
        <c:axPos val="l"/>
        <c:numFmt formatCode="0%" sourceLinked="1"/>
        <c:majorTickMark val="out"/>
        <c:minorTickMark val="none"/>
        <c:tickLblPos val="nextTo"/>
        <c:crossAx val="25964928"/>
        <c:crosses val="autoZero"/>
        <c:crossBetween val="between"/>
      </c:valAx>
    </c:plotArea>
    <c:plotVisOnly val="1"/>
    <c:dispBlanksAs val="gap"/>
    <c:showDLblsOverMax val="0"/>
  </c:chart>
  <c:spPr>
    <a:ln>
      <a:solidFill>
        <a:schemeClr val="bg1"/>
      </a:solidFill>
    </a:ln>
  </c:spPr>
  <c:txPr>
    <a:bodyPr/>
    <a:lstStyle/>
    <a:p>
      <a:pPr>
        <a:defRPr sz="10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4AAAE1-8C8B-4ED4-8428-CF32A6888030}"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US"/>
        </a:p>
      </dgm:t>
    </dgm:pt>
    <dgm:pt modelId="{62F5704D-0B47-4FB2-804C-82A9E2111B1C}">
      <dgm:prSet phldrT="[Text]" custT="1"/>
      <dgm:spPr>
        <a:solidFill>
          <a:schemeClr val="accent1">
            <a:lumMod val="40000"/>
            <a:lumOff val="60000"/>
          </a:schemeClr>
        </a:solidFill>
      </dgm:spPr>
      <dgm:t>
        <a:bodyPr/>
        <a:lstStyle/>
        <a:p>
          <a:pPr>
            <a:lnSpc>
              <a:spcPct val="100000"/>
            </a:lnSpc>
            <a:spcBef>
              <a:spcPts val="0"/>
            </a:spcBef>
            <a:spcAft>
              <a:spcPts val="0"/>
            </a:spcAft>
          </a:pPr>
          <a:r>
            <a:rPr lang="en-US" sz="1000" smtClean="0">
              <a:solidFill>
                <a:schemeClr val="tx1"/>
              </a:solidFill>
            </a:rPr>
            <a:t>Q4</a:t>
          </a:r>
        </a:p>
        <a:p>
          <a:pPr>
            <a:lnSpc>
              <a:spcPct val="100000"/>
            </a:lnSpc>
            <a:spcBef>
              <a:spcPts val="0"/>
            </a:spcBef>
            <a:spcAft>
              <a:spcPts val="0"/>
            </a:spcAft>
          </a:pPr>
          <a:r>
            <a:rPr lang="en-US" sz="1000" smtClean="0">
              <a:solidFill>
                <a:schemeClr val="tx1"/>
              </a:solidFill>
            </a:rPr>
            <a:t>2011</a:t>
          </a:r>
          <a:endParaRPr lang="en-US" sz="1000">
            <a:solidFill>
              <a:schemeClr val="tx1"/>
            </a:solidFill>
          </a:endParaRPr>
        </a:p>
      </dgm:t>
    </dgm:pt>
    <dgm:pt modelId="{FE79589B-3D8F-45A0-AAC3-1DE73E07B77D}" type="parTrans" cxnId="{83C1892C-F83D-4D1D-A68E-D2B6BB7FAD90}">
      <dgm:prSet/>
      <dgm:spPr/>
      <dgm:t>
        <a:bodyPr/>
        <a:lstStyle/>
        <a:p>
          <a:pPr>
            <a:lnSpc>
              <a:spcPct val="100000"/>
            </a:lnSpc>
            <a:spcBef>
              <a:spcPts val="0"/>
            </a:spcBef>
            <a:spcAft>
              <a:spcPts val="0"/>
            </a:spcAft>
          </a:pPr>
          <a:endParaRPr lang="en-US" sz="1000"/>
        </a:p>
      </dgm:t>
    </dgm:pt>
    <dgm:pt modelId="{51E45DD9-525F-46D8-8E43-3DDAA023DFB9}" type="sibTrans" cxnId="{83C1892C-F83D-4D1D-A68E-D2B6BB7FAD90}">
      <dgm:prSet/>
      <dgm:spPr/>
      <dgm:t>
        <a:bodyPr/>
        <a:lstStyle/>
        <a:p>
          <a:pPr>
            <a:lnSpc>
              <a:spcPct val="100000"/>
            </a:lnSpc>
            <a:spcBef>
              <a:spcPts val="0"/>
            </a:spcBef>
            <a:spcAft>
              <a:spcPts val="0"/>
            </a:spcAft>
          </a:pPr>
          <a:endParaRPr lang="en-US" sz="1000"/>
        </a:p>
      </dgm:t>
    </dgm:pt>
    <dgm:pt modelId="{53E4503C-3856-4C01-BADA-111DE0F84962}">
      <dgm:prSet phldrT="[Text]" custT="1"/>
      <dgm:spPr>
        <a:solidFill>
          <a:schemeClr val="accent1">
            <a:lumMod val="40000"/>
            <a:lumOff val="60000"/>
          </a:schemeClr>
        </a:solidFill>
      </dgm:spPr>
      <dgm:t>
        <a:bodyPr/>
        <a:lstStyle/>
        <a:p>
          <a:pPr>
            <a:lnSpc>
              <a:spcPct val="100000"/>
            </a:lnSpc>
            <a:spcBef>
              <a:spcPts val="0"/>
            </a:spcBef>
            <a:spcAft>
              <a:spcPts val="0"/>
            </a:spcAft>
          </a:pPr>
          <a:r>
            <a:rPr lang="en-US" sz="1000" smtClean="0">
              <a:solidFill>
                <a:schemeClr val="tx1"/>
              </a:solidFill>
            </a:rPr>
            <a:t>Q1</a:t>
          </a:r>
        </a:p>
        <a:p>
          <a:pPr>
            <a:lnSpc>
              <a:spcPct val="100000"/>
            </a:lnSpc>
            <a:spcBef>
              <a:spcPts val="0"/>
            </a:spcBef>
            <a:spcAft>
              <a:spcPts val="0"/>
            </a:spcAft>
          </a:pPr>
          <a:r>
            <a:rPr lang="en-US" sz="1000" smtClean="0">
              <a:solidFill>
                <a:schemeClr val="tx1"/>
              </a:solidFill>
            </a:rPr>
            <a:t>2012</a:t>
          </a:r>
          <a:endParaRPr lang="en-US" sz="1000">
            <a:solidFill>
              <a:schemeClr val="tx1"/>
            </a:solidFill>
          </a:endParaRPr>
        </a:p>
      </dgm:t>
    </dgm:pt>
    <dgm:pt modelId="{07AC6EBE-0CAA-4C4E-A000-900E97DD31F5}" type="parTrans" cxnId="{7FF0D10D-7698-4BF0-87BB-D987189E3362}">
      <dgm:prSet/>
      <dgm:spPr/>
      <dgm:t>
        <a:bodyPr/>
        <a:lstStyle/>
        <a:p>
          <a:pPr>
            <a:lnSpc>
              <a:spcPct val="100000"/>
            </a:lnSpc>
            <a:spcBef>
              <a:spcPts val="0"/>
            </a:spcBef>
            <a:spcAft>
              <a:spcPts val="0"/>
            </a:spcAft>
          </a:pPr>
          <a:endParaRPr lang="en-US" sz="1000"/>
        </a:p>
      </dgm:t>
    </dgm:pt>
    <dgm:pt modelId="{7121F847-05C9-42A1-8D15-A7C080DFD681}" type="sibTrans" cxnId="{7FF0D10D-7698-4BF0-87BB-D987189E3362}">
      <dgm:prSet/>
      <dgm:spPr/>
      <dgm:t>
        <a:bodyPr/>
        <a:lstStyle/>
        <a:p>
          <a:pPr>
            <a:lnSpc>
              <a:spcPct val="100000"/>
            </a:lnSpc>
            <a:spcBef>
              <a:spcPts val="0"/>
            </a:spcBef>
            <a:spcAft>
              <a:spcPts val="0"/>
            </a:spcAft>
          </a:pPr>
          <a:endParaRPr lang="en-US" sz="1000"/>
        </a:p>
      </dgm:t>
    </dgm:pt>
    <dgm:pt modelId="{21487FED-549C-43C9-96E2-BEB7A635377F}">
      <dgm:prSet phldrT="[Text]" custT="1"/>
      <dgm:spPr>
        <a:solidFill>
          <a:schemeClr val="accent1">
            <a:lumMod val="60000"/>
            <a:lumOff val="40000"/>
          </a:schemeClr>
        </a:solidFill>
      </dgm:spPr>
      <dgm:t>
        <a:bodyPr/>
        <a:lstStyle/>
        <a:p>
          <a:pPr>
            <a:lnSpc>
              <a:spcPct val="100000"/>
            </a:lnSpc>
            <a:spcBef>
              <a:spcPts val="0"/>
            </a:spcBef>
            <a:spcAft>
              <a:spcPts val="0"/>
            </a:spcAft>
          </a:pPr>
          <a:r>
            <a:rPr lang="en-US" sz="950" smtClean="0">
              <a:solidFill>
                <a:schemeClr val="tx1"/>
              </a:solidFill>
            </a:rPr>
            <a:t>Q2</a:t>
          </a:r>
        </a:p>
        <a:p>
          <a:pPr>
            <a:lnSpc>
              <a:spcPct val="100000"/>
            </a:lnSpc>
            <a:spcBef>
              <a:spcPts val="0"/>
            </a:spcBef>
            <a:spcAft>
              <a:spcPts val="0"/>
            </a:spcAft>
          </a:pPr>
          <a:r>
            <a:rPr lang="en-US" sz="950" smtClean="0">
              <a:solidFill>
                <a:schemeClr val="tx1"/>
              </a:solidFill>
            </a:rPr>
            <a:t>2012</a:t>
          </a:r>
          <a:endParaRPr lang="en-US" sz="950">
            <a:solidFill>
              <a:schemeClr val="tx1"/>
            </a:solidFill>
          </a:endParaRPr>
        </a:p>
      </dgm:t>
    </dgm:pt>
    <dgm:pt modelId="{90A295C0-15DF-4DB1-B916-3556B725D4AA}" type="parTrans" cxnId="{08613A01-141C-4C51-9017-2EFD644E498D}">
      <dgm:prSet/>
      <dgm:spPr/>
      <dgm:t>
        <a:bodyPr/>
        <a:lstStyle/>
        <a:p>
          <a:pPr>
            <a:lnSpc>
              <a:spcPct val="100000"/>
            </a:lnSpc>
            <a:spcBef>
              <a:spcPts val="0"/>
            </a:spcBef>
            <a:spcAft>
              <a:spcPts val="0"/>
            </a:spcAft>
          </a:pPr>
          <a:endParaRPr lang="en-US" sz="1000"/>
        </a:p>
      </dgm:t>
    </dgm:pt>
    <dgm:pt modelId="{82C5F95A-0CBA-4E83-A5C1-22338BC834E6}" type="sibTrans" cxnId="{08613A01-141C-4C51-9017-2EFD644E498D}">
      <dgm:prSet/>
      <dgm:spPr/>
      <dgm:t>
        <a:bodyPr/>
        <a:lstStyle/>
        <a:p>
          <a:pPr>
            <a:lnSpc>
              <a:spcPct val="100000"/>
            </a:lnSpc>
            <a:spcBef>
              <a:spcPts val="0"/>
            </a:spcBef>
            <a:spcAft>
              <a:spcPts val="0"/>
            </a:spcAft>
          </a:pPr>
          <a:endParaRPr lang="en-US" sz="1000"/>
        </a:p>
      </dgm:t>
    </dgm:pt>
    <dgm:pt modelId="{520E96E5-BCDB-43A4-BD03-ACB910B94DBF}">
      <dgm:prSet phldrT="[Text]" custT="1"/>
      <dgm:spPr>
        <a:solidFill>
          <a:schemeClr val="accent1">
            <a:lumMod val="60000"/>
            <a:lumOff val="40000"/>
          </a:schemeClr>
        </a:solidFill>
      </dgm:spPr>
      <dgm:t>
        <a:bodyPr/>
        <a:lstStyle/>
        <a:p>
          <a:pPr>
            <a:lnSpc>
              <a:spcPct val="100000"/>
            </a:lnSpc>
            <a:spcBef>
              <a:spcPts val="0"/>
            </a:spcBef>
            <a:spcAft>
              <a:spcPts val="0"/>
            </a:spcAft>
          </a:pPr>
          <a:r>
            <a:rPr lang="en-US" sz="1000" smtClean="0">
              <a:solidFill>
                <a:schemeClr val="tx1"/>
              </a:solidFill>
            </a:rPr>
            <a:t>Q3</a:t>
          </a:r>
        </a:p>
        <a:p>
          <a:pPr>
            <a:lnSpc>
              <a:spcPct val="100000"/>
            </a:lnSpc>
            <a:spcBef>
              <a:spcPts val="0"/>
            </a:spcBef>
            <a:spcAft>
              <a:spcPts val="0"/>
            </a:spcAft>
          </a:pPr>
          <a:r>
            <a:rPr lang="en-US" sz="1000" smtClean="0">
              <a:solidFill>
                <a:schemeClr val="tx1"/>
              </a:solidFill>
            </a:rPr>
            <a:t>2012</a:t>
          </a:r>
          <a:endParaRPr lang="en-US" sz="1000">
            <a:solidFill>
              <a:schemeClr val="tx1"/>
            </a:solidFill>
          </a:endParaRPr>
        </a:p>
      </dgm:t>
    </dgm:pt>
    <dgm:pt modelId="{B01B71F7-F699-4205-A79A-AFB9AD4E6383}" type="parTrans" cxnId="{4B88E3CE-83A1-45CC-985A-72815D0B3F0D}">
      <dgm:prSet/>
      <dgm:spPr/>
      <dgm:t>
        <a:bodyPr/>
        <a:lstStyle/>
        <a:p>
          <a:pPr>
            <a:lnSpc>
              <a:spcPct val="100000"/>
            </a:lnSpc>
            <a:spcBef>
              <a:spcPts val="0"/>
            </a:spcBef>
            <a:spcAft>
              <a:spcPts val="0"/>
            </a:spcAft>
          </a:pPr>
          <a:endParaRPr lang="en-US" sz="1000"/>
        </a:p>
      </dgm:t>
    </dgm:pt>
    <dgm:pt modelId="{F3A0204F-4A0F-4B9F-96F8-E38C2733CD51}" type="sibTrans" cxnId="{4B88E3CE-83A1-45CC-985A-72815D0B3F0D}">
      <dgm:prSet/>
      <dgm:spPr/>
      <dgm:t>
        <a:bodyPr/>
        <a:lstStyle/>
        <a:p>
          <a:pPr>
            <a:lnSpc>
              <a:spcPct val="100000"/>
            </a:lnSpc>
            <a:spcBef>
              <a:spcPts val="0"/>
            </a:spcBef>
            <a:spcAft>
              <a:spcPts val="0"/>
            </a:spcAft>
          </a:pPr>
          <a:endParaRPr lang="en-US" sz="1000"/>
        </a:p>
      </dgm:t>
    </dgm:pt>
    <dgm:pt modelId="{ADA903C5-9C42-4442-A6D2-7B05599C81F3}">
      <dgm:prSet phldrT="[Text]" custT="1"/>
      <dgm:spPr/>
      <dgm:t>
        <a:bodyPr/>
        <a:lstStyle/>
        <a:p>
          <a:pPr>
            <a:lnSpc>
              <a:spcPct val="100000"/>
            </a:lnSpc>
            <a:spcBef>
              <a:spcPts val="0"/>
            </a:spcBef>
            <a:spcAft>
              <a:spcPts val="0"/>
            </a:spcAft>
          </a:pPr>
          <a:r>
            <a:rPr lang="en-US" sz="1000" smtClean="0"/>
            <a:t>Q1</a:t>
          </a:r>
        </a:p>
        <a:p>
          <a:pPr>
            <a:lnSpc>
              <a:spcPct val="100000"/>
            </a:lnSpc>
            <a:spcBef>
              <a:spcPts val="0"/>
            </a:spcBef>
            <a:spcAft>
              <a:spcPts val="0"/>
            </a:spcAft>
          </a:pPr>
          <a:r>
            <a:rPr lang="en-US" sz="1000" smtClean="0"/>
            <a:t>2013</a:t>
          </a:r>
          <a:endParaRPr lang="en-US" sz="1000"/>
        </a:p>
      </dgm:t>
    </dgm:pt>
    <dgm:pt modelId="{2E75CB70-0C1F-4B3D-AA02-5EAF8CD55C79}" type="parTrans" cxnId="{EBEBC8FA-5D01-43B0-85B5-1086A934796B}">
      <dgm:prSet/>
      <dgm:spPr/>
      <dgm:t>
        <a:bodyPr/>
        <a:lstStyle/>
        <a:p>
          <a:pPr>
            <a:lnSpc>
              <a:spcPct val="100000"/>
            </a:lnSpc>
            <a:spcBef>
              <a:spcPts val="0"/>
            </a:spcBef>
            <a:spcAft>
              <a:spcPts val="0"/>
            </a:spcAft>
          </a:pPr>
          <a:endParaRPr lang="en-US" sz="1000"/>
        </a:p>
      </dgm:t>
    </dgm:pt>
    <dgm:pt modelId="{89F3F802-CAA3-46C0-B0B0-01CE03736578}" type="sibTrans" cxnId="{EBEBC8FA-5D01-43B0-85B5-1086A934796B}">
      <dgm:prSet/>
      <dgm:spPr/>
      <dgm:t>
        <a:bodyPr/>
        <a:lstStyle/>
        <a:p>
          <a:pPr>
            <a:lnSpc>
              <a:spcPct val="100000"/>
            </a:lnSpc>
            <a:spcBef>
              <a:spcPts val="0"/>
            </a:spcBef>
            <a:spcAft>
              <a:spcPts val="0"/>
            </a:spcAft>
          </a:pPr>
          <a:endParaRPr lang="en-US" sz="1000"/>
        </a:p>
      </dgm:t>
    </dgm:pt>
    <dgm:pt modelId="{FEDB1BFC-C9AD-49C1-AC1D-9EEB8B350553}">
      <dgm:prSet phldrT="[Text]" custT="1"/>
      <dgm:spPr>
        <a:solidFill>
          <a:schemeClr val="accent1">
            <a:lumMod val="40000"/>
            <a:lumOff val="60000"/>
          </a:schemeClr>
        </a:solidFill>
      </dgm:spPr>
      <dgm:t>
        <a:bodyPr/>
        <a:lstStyle/>
        <a:p>
          <a:pPr>
            <a:lnSpc>
              <a:spcPct val="100000"/>
            </a:lnSpc>
            <a:spcBef>
              <a:spcPts val="0"/>
            </a:spcBef>
            <a:spcAft>
              <a:spcPts val="0"/>
            </a:spcAft>
          </a:pPr>
          <a:r>
            <a:rPr lang="en-US" sz="1000" smtClean="0">
              <a:solidFill>
                <a:schemeClr val="tx1"/>
              </a:solidFill>
            </a:rPr>
            <a:t>Q3</a:t>
          </a:r>
        </a:p>
        <a:p>
          <a:pPr>
            <a:lnSpc>
              <a:spcPct val="100000"/>
            </a:lnSpc>
            <a:spcBef>
              <a:spcPts val="0"/>
            </a:spcBef>
            <a:spcAft>
              <a:spcPts val="0"/>
            </a:spcAft>
          </a:pPr>
          <a:r>
            <a:rPr lang="en-US" sz="1000" smtClean="0">
              <a:solidFill>
                <a:schemeClr val="tx1"/>
              </a:solidFill>
            </a:rPr>
            <a:t>2011</a:t>
          </a:r>
          <a:endParaRPr lang="en-US" sz="1000">
            <a:solidFill>
              <a:schemeClr val="tx1"/>
            </a:solidFill>
          </a:endParaRPr>
        </a:p>
      </dgm:t>
    </dgm:pt>
    <dgm:pt modelId="{8891DDC7-3A83-47A3-8CCE-855BA5783353}" type="parTrans" cxnId="{AA90D769-07FA-41D4-8117-F5166BF4F53A}">
      <dgm:prSet/>
      <dgm:spPr/>
      <dgm:t>
        <a:bodyPr/>
        <a:lstStyle/>
        <a:p>
          <a:pPr>
            <a:lnSpc>
              <a:spcPct val="100000"/>
            </a:lnSpc>
            <a:spcBef>
              <a:spcPts val="0"/>
            </a:spcBef>
            <a:spcAft>
              <a:spcPts val="0"/>
            </a:spcAft>
          </a:pPr>
          <a:endParaRPr lang="en-US" sz="1000"/>
        </a:p>
      </dgm:t>
    </dgm:pt>
    <dgm:pt modelId="{F27CA296-65A0-4B19-8B42-121D9414C293}" type="sibTrans" cxnId="{AA90D769-07FA-41D4-8117-F5166BF4F53A}">
      <dgm:prSet/>
      <dgm:spPr/>
      <dgm:t>
        <a:bodyPr/>
        <a:lstStyle/>
        <a:p>
          <a:pPr>
            <a:lnSpc>
              <a:spcPct val="100000"/>
            </a:lnSpc>
            <a:spcBef>
              <a:spcPts val="0"/>
            </a:spcBef>
            <a:spcAft>
              <a:spcPts val="0"/>
            </a:spcAft>
          </a:pPr>
          <a:endParaRPr lang="en-US" sz="1000"/>
        </a:p>
      </dgm:t>
    </dgm:pt>
    <dgm:pt modelId="{338B3566-677E-4B58-A66A-0DAAE94D66BA}">
      <dgm:prSet phldrT="[Text]" custT="1"/>
      <dgm:spPr>
        <a:solidFill>
          <a:schemeClr val="accent1">
            <a:lumMod val="75000"/>
          </a:schemeClr>
        </a:solidFill>
      </dgm:spPr>
      <dgm:t>
        <a:bodyPr/>
        <a:lstStyle/>
        <a:p>
          <a:pPr>
            <a:lnSpc>
              <a:spcPct val="100000"/>
            </a:lnSpc>
            <a:spcBef>
              <a:spcPts val="0"/>
            </a:spcBef>
            <a:spcAft>
              <a:spcPts val="0"/>
            </a:spcAft>
          </a:pPr>
          <a:r>
            <a:rPr lang="en-US" sz="1000" smtClean="0"/>
            <a:t>Q2</a:t>
          </a:r>
        </a:p>
        <a:p>
          <a:pPr>
            <a:lnSpc>
              <a:spcPct val="100000"/>
            </a:lnSpc>
            <a:spcBef>
              <a:spcPts val="0"/>
            </a:spcBef>
            <a:spcAft>
              <a:spcPts val="0"/>
            </a:spcAft>
          </a:pPr>
          <a:r>
            <a:rPr lang="en-US" sz="1000" smtClean="0"/>
            <a:t>2013</a:t>
          </a:r>
          <a:endParaRPr lang="en-US" sz="1000">
            <a:ln>
              <a:noFill/>
            </a:ln>
            <a:solidFill>
              <a:sysClr val="windowText" lastClr="000000"/>
            </a:solidFill>
          </a:endParaRPr>
        </a:p>
      </dgm:t>
    </dgm:pt>
    <dgm:pt modelId="{CFF102FA-8728-4B2A-A271-A84561669E03}" type="parTrans" cxnId="{427F2E93-8A17-42C0-A74E-5FD4C6EEACC9}">
      <dgm:prSet/>
      <dgm:spPr/>
      <dgm:t>
        <a:bodyPr/>
        <a:lstStyle/>
        <a:p>
          <a:pPr>
            <a:lnSpc>
              <a:spcPct val="100000"/>
            </a:lnSpc>
            <a:spcBef>
              <a:spcPts val="0"/>
            </a:spcBef>
            <a:spcAft>
              <a:spcPts val="0"/>
            </a:spcAft>
          </a:pPr>
          <a:endParaRPr lang="en-US" sz="1000"/>
        </a:p>
      </dgm:t>
    </dgm:pt>
    <dgm:pt modelId="{3394841A-C7CD-44A6-AC7E-7AB7BB7ED34D}" type="sibTrans" cxnId="{427F2E93-8A17-42C0-A74E-5FD4C6EEACC9}">
      <dgm:prSet/>
      <dgm:spPr/>
      <dgm:t>
        <a:bodyPr/>
        <a:lstStyle/>
        <a:p>
          <a:pPr>
            <a:lnSpc>
              <a:spcPct val="100000"/>
            </a:lnSpc>
            <a:spcBef>
              <a:spcPts val="0"/>
            </a:spcBef>
            <a:spcAft>
              <a:spcPts val="0"/>
            </a:spcAft>
          </a:pPr>
          <a:endParaRPr lang="en-US" sz="1000"/>
        </a:p>
      </dgm:t>
    </dgm:pt>
    <dgm:pt modelId="{61DD2BE5-C9DC-4AD3-9DA9-7F9765B5E33C}">
      <dgm:prSet phldrT="[Text]" custT="1"/>
      <dgm:spPr>
        <a:solidFill>
          <a:schemeClr val="accent1">
            <a:lumMod val="60000"/>
            <a:lumOff val="40000"/>
          </a:schemeClr>
        </a:solidFill>
      </dgm:spPr>
      <dgm:t>
        <a:bodyPr/>
        <a:lstStyle/>
        <a:p>
          <a:pPr>
            <a:lnSpc>
              <a:spcPct val="100000"/>
            </a:lnSpc>
            <a:spcBef>
              <a:spcPts val="0"/>
            </a:spcBef>
            <a:spcAft>
              <a:spcPts val="0"/>
            </a:spcAft>
          </a:pPr>
          <a:r>
            <a:rPr lang="en-US" sz="950" smtClean="0">
              <a:solidFill>
                <a:schemeClr val="tx1"/>
              </a:solidFill>
            </a:rPr>
            <a:t>Q4</a:t>
          </a:r>
        </a:p>
        <a:p>
          <a:pPr>
            <a:lnSpc>
              <a:spcPct val="100000"/>
            </a:lnSpc>
            <a:spcBef>
              <a:spcPts val="0"/>
            </a:spcBef>
            <a:spcAft>
              <a:spcPts val="0"/>
            </a:spcAft>
          </a:pPr>
          <a:r>
            <a:rPr lang="en-US" sz="950" smtClean="0">
              <a:solidFill>
                <a:schemeClr val="tx1"/>
              </a:solidFill>
            </a:rPr>
            <a:t>2012</a:t>
          </a:r>
          <a:endParaRPr lang="en-US" sz="950">
            <a:solidFill>
              <a:schemeClr val="tx1"/>
            </a:solidFill>
          </a:endParaRPr>
        </a:p>
      </dgm:t>
    </dgm:pt>
    <dgm:pt modelId="{3C5072F6-181F-4873-A155-CB5F828EE0CF}" type="sibTrans" cxnId="{EEBA4C82-7439-4BC4-B5C0-2443AE609CAE}">
      <dgm:prSet/>
      <dgm:spPr/>
      <dgm:t>
        <a:bodyPr/>
        <a:lstStyle/>
        <a:p>
          <a:pPr>
            <a:lnSpc>
              <a:spcPct val="100000"/>
            </a:lnSpc>
            <a:spcBef>
              <a:spcPts val="0"/>
            </a:spcBef>
            <a:spcAft>
              <a:spcPts val="0"/>
            </a:spcAft>
          </a:pPr>
          <a:endParaRPr lang="en-US" sz="1000"/>
        </a:p>
      </dgm:t>
    </dgm:pt>
    <dgm:pt modelId="{3D4053CD-FD77-4E4A-A08B-792FCC8AC513}" type="parTrans" cxnId="{EEBA4C82-7439-4BC4-B5C0-2443AE609CAE}">
      <dgm:prSet/>
      <dgm:spPr/>
      <dgm:t>
        <a:bodyPr/>
        <a:lstStyle/>
        <a:p>
          <a:pPr>
            <a:lnSpc>
              <a:spcPct val="100000"/>
            </a:lnSpc>
            <a:spcBef>
              <a:spcPts val="0"/>
            </a:spcBef>
            <a:spcAft>
              <a:spcPts val="0"/>
            </a:spcAft>
          </a:pPr>
          <a:endParaRPr lang="en-US" sz="1000"/>
        </a:p>
      </dgm:t>
    </dgm:pt>
    <dgm:pt modelId="{0F167ED0-B85E-4419-8F25-3131CB2B280D}">
      <dgm:prSet phldrT="[Text]" custT="1"/>
      <dgm:spPr>
        <a:solidFill>
          <a:schemeClr val="accent2"/>
        </a:solidFill>
      </dgm:spPr>
      <dgm:t>
        <a:bodyPr/>
        <a:lstStyle/>
        <a:p>
          <a:pPr>
            <a:lnSpc>
              <a:spcPct val="100000"/>
            </a:lnSpc>
            <a:spcBef>
              <a:spcPts val="0"/>
            </a:spcBef>
            <a:spcAft>
              <a:spcPts val="0"/>
            </a:spcAft>
          </a:pPr>
          <a:r>
            <a:rPr lang="en-US" sz="1000" smtClean="0">
              <a:solidFill>
                <a:schemeClr val="tx1"/>
              </a:solidFill>
            </a:rPr>
            <a:t>Q3</a:t>
          </a:r>
        </a:p>
        <a:p>
          <a:pPr>
            <a:lnSpc>
              <a:spcPct val="100000"/>
            </a:lnSpc>
            <a:spcBef>
              <a:spcPts val="0"/>
            </a:spcBef>
            <a:spcAft>
              <a:spcPts val="0"/>
            </a:spcAft>
          </a:pPr>
          <a:r>
            <a:rPr lang="en-US" sz="1000" smtClean="0">
              <a:solidFill>
                <a:schemeClr val="tx1"/>
              </a:solidFill>
            </a:rPr>
            <a:t>2013</a:t>
          </a:r>
          <a:endParaRPr lang="en-US" sz="1000">
            <a:ln>
              <a:noFill/>
            </a:ln>
            <a:solidFill>
              <a:schemeClr val="tx1"/>
            </a:solidFill>
          </a:endParaRPr>
        </a:p>
      </dgm:t>
    </dgm:pt>
    <dgm:pt modelId="{01BC700D-D9C1-4ABE-A242-CF54C0F10D24}" type="parTrans" cxnId="{CFA6599D-341A-42EB-BDCE-B3F3E8688DA3}">
      <dgm:prSet/>
      <dgm:spPr/>
      <dgm:t>
        <a:bodyPr/>
        <a:lstStyle/>
        <a:p>
          <a:endParaRPr lang="en-US"/>
        </a:p>
      </dgm:t>
    </dgm:pt>
    <dgm:pt modelId="{9674E6DE-3D3A-4B55-840A-06BE0DE75DD6}" type="sibTrans" cxnId="{CFA6599D-341A-42EB-BDCE-B3F3E8688DA3}">
      <dgm:prSet/>
      <dgm:spPr/>
      <dgm:t>
        <a:bodyPr/>
        <a:lstStyle/>
        <a:p>
          <a:endParaRPr lang="en-US"/>
        </a:p>
      </dgm:t>
    </dgm:pt>
    <dgm:pt modelId="{FF819E43-A44F-4F81-AFAF-0A776156EF48}" type="pres">
      <dgm:prSet presAssocID="{7F4AAAE1-8C8B-4ED4-8428-CF32A6888030}" presName="Name0" presStyleCnt="0">
        <dgm:presLayoutVars>
          <dgm:dir/>
          <dgm:resizeHandles val="exact"/>
        </dgm:presLayoutVars>
      </dgm:prSet>
      <dgm:spPr/>
      <dgm:t>
        <a:bodyPr/>
        <a:lstStyle/>
        <a:p>
          <a:endParaRPr lang="en-US"/>
        </a:p>
      </dgm:t>
    </dgm:pt>
    <dgm:pt modelId="{804B80AF-71EA-47C1-8BB4-F2F33500278A}" type="pres">
      <dgm:prSet presAssocID="{FEDB1BFC-C9AD-49C1-AC1D-9EEB8B350553}" presName="parTxOnly" presStyleLbl="node1" presStyleIdx="0" presStyleCnt="9" custLinFactNeighborY="21067">
        <dgm:presLayoutVars>
          <dgm:bulletEnabled val="1"/>
        </dgm:presLayoutVars>
      </dgm:prSet>
      <dgm:spPr/>
      <dgm:t>
        <a:bodyPr/>
        <a:lstStyle/>
        <a:p>
          <a:endParaRPr lang="en-US"/>
        </a:p>
      </dgm:t>
    </dgm:pt>
    <dgm:pt modelId="{9A46CAA5-1A25-44AA-A67A-F1DFC1BE21C7}" type="pres">
      <dgm:prSet presAssocID="{F27CA296-65A0-4B19-8B42-121D9414C293}" presName="parSpace" presStyleCnt="0"/>
      <dgm:spPr/>
      <dgm:t>
        <a:bodyPr/>
        <a:lstStyle/>
        <a:p>
          <a:endParaRPr lang="en-US"/>
        </a:p>
      </dgm:t>
    </dgm:pt>
    <dgm:pt modelId="{7816D54A-16CE-4F93-9949-9B356A774BB6}" type="pres">
      <dgm:prSet presAssocID="{62F5704D-0B47-4FB2-804C-82A9E2111B1C}" presName="parTxOnly" presStyleLbl="node1" presStyleIdx="1" presStyleCnt="9" custLinFactNeighborY="21067">
        <dgm:presLayoutVars>
          <dgm:bulletEnabled val="1"/>
        </dgm:presLayoutVars>
      </dgm:prSet>
      <dgm:spPr/>
      <dgm:t>
        <a:bodyPr/>
        <a:lstStyle/>
        <a:p>
          <a:endParaRPr lang="en-US"/>
        </a:p>
      </dgm:t>
    </dgm:pt>
    <dgm:pt modelId="{561C4D0F-391A-45D8-AC8D-7B2A1E10E936}" type="pres">
      <dgm:prSet presAssocID="{51E45DD9-525F-46D8-8E43-3DDAA023DFB9}" presName="parSpace" presStyleCnt="0"/>
      <dgm:spPr/>
      <dgm:t>
        <a:bodyPr/>
        <a:lstStyle/>
        <a:p>
          <a:endParaRPr lang="en-US"/>
        </a:p>
      </dgm:t>
    </dgm:pt>
    <dgm:pt modelId="{8A5EFD5E-9E39-4978-8C38-937F77FFA5CB}" type="pres">
      <dgm:prSet presAssocID="{53E4503C-3856-4C01-BADA-111DE0F84962}" presName="parTxOnly" presStyleLbl="node1" presStyleIdx="2" presStyleCnt="9" custLinFactNeighborY="21067">
        <dgm:presLayoutVars>
          <dgm:bulletEnabled val="1"/>
        </dgm:presLayoutVars>
      </dgm:prSet>
      <dgm:spPr/>
      <dgm:t>
        <a:bodyPr/>
        <a:lstStyle/>
        <a:p>
          <a:endParaRPr lang="en-US"/>
        </a:p>
      </dgm:t>
    </dgm:pt>
    <dgm:pt modelId="{1E10E7DC-6365-4B86-AE1B-C1446AC9CADA}" type="pres">
      <dgm:prSet presAssocID="{7121F847-05C9-42A1-8D15-A7C080DFD681}" presName="parSpace" presStyleCnt="0"/>
      <dgm:spPr/>
      <dgm:t>
        <a:bodyPr/>
        <a:lstStyle/>
        <a:p>
          <a:endParaRPr lang="en-US"/>
        </a:p>
      </dgm:t>
    </dgm:pt>
    <dgm:pt modelId="{A0158978-E6A0-4B36-9278-DF706A2F15E8}" type="pres">
      <dgm:prSet presAssocID="{21487FED-549C-43C9-96E2-BEB7A635377F}" presName="parTxOnly" presStyleLbl="node1" presStyleIdx="3" presStyleCnt="9" custLinFactNeighborY="21067">
        <dgm:presLayoutVars>
          <dgm:bulletEnabled val="1"/>
        </dgm:presLayoutVars>
      </dgm:prSet>
      <dgm:spPr/>
      <dgm:t>
        <a:bodyPr/>
        <a:lstStyle/>
        <a:p>
          <a:endParaRPr lang="en-US"/>
        </a:p>
      </dgm:t>
    </dgm:pt>
    <dgm:pt modelId="{6B551408-32B2-4042-BCB6-C084B77D294D}" type="pres">
      <dgm:prSet presAssocID="{82C5F95A-0CBA-4E83-A5C1-22338BC834E6}" presName="parSpace" presStyleCnt="0"/>
      <dgm:spPr/>
      <dgm:t>
        <a:bodyPr/>
        <a:lstStyle/>
        <a:p>
          <a:endParaRPr lang="en-US"/>
        </a:p>
      </dgm:t>
    </dgm:pt>
    <dgm:pt modelId="{56585F67-1EBE-42E4-BDDC-86C7A46B24BC}" type="pres">
      <dgm:prSet presAssocID="{520E96E5-BCDB-43A4-BD03-ACB910B94DBF}" presName="parTxOnly" presStyleLbl="node1" presStyleIdx="4" presStyleCnt="9" custLinFactNeighborY="21067">
        <dgm:presLayoutVars>
          <dgm:bulletEnabled val="1"/>
        </dgm:presLayoutVars>
      </dgm:prSet>
      <dgm:spPr/>
      <dgm:t>
        <a:bodyPr/>
        <a:lstStyle/>
        <a:p>
          <a:endParaRPr lang="en-US"/>
        </a:p>
      </dgm:t>
    </dgm:pt>
    <dgm:pt modelId="{7B76FFB0-41BF-419D-8DD2-83C7D6A7D3F9}" type="pres">
      <dgm:prSet presAssocID="{F3A0204F-4A0F-4B9F-96F8-E38C2733CD51}" presName="parSpace" presStyleCnt="0"/>
      <dgm:spPr/>
      <dgm:t>
        <a:bodyPr/>
        <a:lstStyle/>
        <a:p>
          <a:endParaRPr lang="en-US"/>
        </a:p>
      </dgm:t>
    </dgm:pt>
    <dgm:pt modelId="{BA1A92EA-176E-47F7-AC02-4DFCCE435A70}" type="pres">
      <dgm:prSet presAssocID="{61DD2BE5-C9DC-4AD3-9DA9-7F9765B5E33C}" presName="parTxOnly" presStyleLbl="node1" presStyleIdx="5" presStyleCnt="9" custLinFactNeighborY="21067">
        <dgm:presLayoutVars>
          <dgm:bulletEnabled val="1"/>
        </dgm:presLayoutVars>
      </dgm:prSet>
      <dgm:spPr/>
      <dgm:t>
        <a:bodyPr/>
        <a:lstStyle/>
        <a:p>
          <a:endParaRPr lang="en-US"/>
        </a:p>
      </dgm:t>
    </dgm:pt>
    <dgm:pt modelId="{1B07AC6F-1A8B-4797-9FE9-5F248BEE7507}" type="pres">
      <dgm:prSet presAssocID="{3C5072F6-181F-4873-A155-CB5F828EE0CF}" presName="parSpace" presStyleCnt="0"/>
      <dgm:spPr/>
      <dgm:t>
        <a:bodyPr/>
        <a:lstStyle/>
        <a:p>
          <a:endParaRPr lang="en-US"/>
        </a:p>
      </dgm:t>
    </dgm:pt>
    <dgm:pt modelId="{F9EBADCA-56A5-47F7-A71C-6C24E2FA1CF7}" type="pres">
      <dgm:prSet presAssocID="{ADA903C5-9C42-4442-A6D2-7B05599C81F3}" presName="parTxOnly" presStyleLbl="node1" presStyleIdx="6" presStyleCnt="9" custLinFactNeighborY="21067">
        <dgm:presLayoutVars>
          <dgm:bulletEnabled val="1"/>
        </dgm:presLayoutVars>
      </dgm:prSet>
      <dgm:spPr/>
      <dgm:t>
        <a:bodyPr/>
        <a:lstStyle/>
        <a:p>
          <a:endParaRPr lang="en-US"/>
        </a:p>
      </dgm:t>
    </dgm:pt>
    <dgm:pt modelId="{532EA50A-9433-4BEA-9CAC-59A480D1CA1E}" type="pres">
      <dgm:prSet presAssocID="{89F3F802-CAA3-46C0-B0B0-01CE03736578}" presName="parSpace" presStyleCnt="0"/>
      <dgm:spPr/>
      <dgm:t>
        <a:bodyPr/>
        <a:lstStyle/>
        <a:p>
          <a:endParaRPr lang="en-US"/>
        </a:p>
      </dgm:t>
    </dgm:pt>
    <dgm:pt modelId="{EDF4BBA2-0F91-435D-9393-39CA48FFF9F4}" type="pres">
      <dgm:prSet presAssocID="{338B3566-677E-4B58-A66A-0DAAE94D66BA}" presName="parTxOnly" presStyleLbl="node1" presStyleIdx="7" presStyleCnt="9" custLinFactNeighborY="21067">
        <dgm:presLayoutVars>
          <dgm:bulletEnabled val="1"/>
        </dgm:presLayoutVars>
      </dgm:prSet>
      <dgm:spPr/>
      <dgm:t>
        <a:bodyPr/>
        <a:lstStyle/>
        <a:p>
          <a:endParaRPr lang="en-US"/>
        </a:p>
      </dgm:t>
    </dgm:pt>
    <dgm:pt modelId="{49429546-A9E9-4992-AB41-1404AF048F21}" type="pres">
      <dgm:prSet presAssocID="{3394841A-C7CD-44A6-AC7E-7AB7BB7ED34D}" presName="parSpace" presStyleCnt="0"/>
      <dgm:spPr/>
      <dgm:t>
        <a:bodyPr/>
        <a:lstStyle/>
        <a:p>
          <a:endParaRPr lang="en-US"/>
        </a:p>
      </dgm:t>
    </dgm:pt>
    <dgm:pt modelId="{5C33B1CD-DD5D-42F8-A4BE-1A4571E9B1F2}" type="pres">
      <dgm:prSet presAssocID="{0F167ED0-B85E-4419-8F25-3131CB2B280D}" presName="parTxOnly" presStyleLbl="node1" presStyleIdx="8" presStyleCnt="9" custLinFactNeighborY="21067">
        <dgm:presLayoutVars>
          <dgm:bulletEnabled val="1"/>
        </dgm:presLayoutVars>
      </dgm:prSet>
      <dgm:spPr/>
      <dgm:t>
        <a:bodyPr/>
        <a:lstStyle/>
        <a:p>
          <a:endParaRPr lang="en-US"/>
        </a:p>
      </dgm:t>
    </dgm:pt>
  </dgm:ptLst>
  <dgm:cxnLst>
    <dgm:cxn modelId="{B96853F4-5BBF-4CFD-A0FC-BEB35E0A03CD}" type="presOf" srcId="{61DD2BE5-C9DC-4AD3-9DA9-7F9765B5E33C}" destId="{BA1A92EA-176E-47F7-AC02-4DFCCE435A70}" srcOrd="0" destOrd="0" presId="urn:microsoft.com/office/officeart/2005/8/layout/hChevron3"/>
    <dgm:cxn modelId="{05C067D9-9517-4566-ABD0-44D367148090}" type="presOf" srcId="{62F5704D-0B47-4FB2-804C-82A9E2111B1C}" destId="{7816D54A-16CE-4F93-9949-9B356A774BB6}" srcOrd="0" destOrd="0" presId="urn:microsoft.com/office/officeart/2005/8/layout/hChevron3"/>
    <dgm:cxn modelId="{AA90D769-07FA-41D4-8117-F5166BF4F53A}" srcId="{7F4AAAE1-8C8B-4ED4-8428-CF32A6888030}" destId="{FEDB1BFC-C9AD-49C1-AC1D-9EEB8B350553}" srcOrd="0" destOrd="0" parTransId="{8891DDC7-3A83-47A3-8CCE-855BA5783353}" sibTransId="{F27CA296-65A0-4B19-8B42-121D9414C293}"/>
    <dgm:cxn modelId="{83C1892C-F83D-4D1D-A68E-D2B6BB7FAD90}" srcId="{7F4AAAE1-8C8B-4ED4-8428-CF32A6888030}" destId="{62F5704D-0B47-4FB2-804C-82A9E2111B1C}" srcOrd="1" destOrd="0" parTransId="{FE79589B-3D8F-45A0-AAC3-1DE73E07B77D}" sibTransId="{51E45DD9-525F-46D8-8E43-3DDAA023DFB9}"/>
    <dgm:cxn modelId="{7FF0D10D-7698-4BF0-87BB-D987189E3362}" srcId="{7F4AAAE1-8C8B-4ED4-8428-CF32A6888030}" destId="{53E4503C-3856-4C01-BADA-111DE0F84962}" srcOrd="2" destOrd="0" parTransId="{07AC6EBE-0CAA-4C4E-A000-900E97DD31F5}" sibTransId="{7121F847-05C9-42A1-8D15-A7C080DFD681}"/>
    <dgm:cxn modelId="{52285B07-ECC7-47E3-95DF-1BA6C854B4F5}" type="presOf" srcId="{53E4503C-3856-4C01-BADA-111DE0F84962}" destId="{8A5EFD5E-9E39-4978-8C38-937F77FFA5CB}" srcOrd="0" destOrd="0" presId="urn:microsoft.com/office/officeart/2005/8/layout/hChevron3"/>
    <dgm:cxn modelId="{3382CA8B-9AA2-4EEF-984E-13E3742324B1}" type="presOf" srcId="{FEDB1BFC-C9AD-49C1-AC1D-9EEB8B350553}" destId="{804B80AF-71EA-47C1-8BB4-F2F33500278A}" srcOrd="0" destOrd="0" presId="urn:microsoft.com/office/officeart/2005/8/layout/hChevron3"/>
    <dgm:cxn modelId="{CFA6599D-341A-42EB-BDCE-B3F3E8688DA3}" srcId="{7F4AAAE1-8C8B-4ED4-8428-CF32A6888030}" destId="{0F167ED0-B85E-4419-8F25-3131CB2B280D}" srcOrd="8" destOrd="0" parTransId="{01BC700D-D9C1-4ABE-A242-CF54C0F10D24}" sibTransId="{9674E6DE-3D3A-4B55-840A-06BE0DE75DD6}"/>
    <dgm:cxn modelId="{18D0B683-05B4-4787-8D40-127ADE79BA65}" type="presOf" srcId="{520E96E5-BCDB-43A4-BD03-ACB910B94DBF}" destId="{56585F67-1EBE-42E4-BDDC-86C7A46B24BC}" srcOrd="0" destOrd="0" presId="urn:microsoft.com/office/officeart/2005/8/layout/hChevron3"/>
    <dgm:cxn modelId="{EEBA4C82-7439-4BC4-B5C0-2443AE609CAE}" srcId="{7F4AAAE1-8C8B-4ED4-8428-CF32A6888030}" destId="{61DD2BE5-C9DC-4AD3-9DA9-7F9765B5E33C}" srcOrd="5" destOrd="0" parTransId="{3D4053CD-FD77-4E4A-A08B-792FCC8AC513}" sibTransId="{3C5072F6-181F-4873-A155-CB5F828EE0CF}"/>
    <dgm:cxn modelId="{6E658A5A-B6C6-4BA7-B710-C91CD3ED1237}" type="presOf" srcId="{7F4AAAE1-8C8B-4ED4-8428-CF32A6888030}" destId="{FF819E43-A44F-4F81-AFAF-0A776156EF48}" srcOrd="0" destOrd="0" presId="urn:microsoft.com/office/officeart/2005/8/layout/hChevron3"/>
    <dgm:cxn modelId="{EBEBC8FA-5D01-43B0-85B5-1086A934796B}" srcId="{7F4AAAE1-8C8B-4ED4-8428-CF32A6888030}" destId="{ADA903C5-9C42-4442-A6D2-7B05599C81F3}" srcOrd="6" destOrd="0" parTransId="{2E75CB70-0C1F-4B3D-AA02-5EAF8CD55C79}" sibTransId="{89F3F802-CAA3-46C0-B0B0-01CE03736578}"/>
    <dgm:cxn modelId="{E6264E18-1640-4D10-A188-73FEE3417D2D}" type="presOf" srcId="{ADA903C5-9C42-4442-A6D2-7B05599C81F3}" destId="{F9EBADCA-56A5-47F7-A71C-6C24E2FA1CF7}" srcOrd="0" destOrd="0" presId="urn:microsoft.com/office/officeart/2005/8/layout/hChevron3"/>
    <dgm:cxn modelId="{427F2E93-8A17-42C0-A74E-5FD4C6EEACC9}" srcId="{7F4AAAE1-8C8B-4ED4-8428-CF32A6888030}" destId="{338B3566-677E-4B58-A66A-0DAAE94D66BA}" srcOrd="7" destOrd="0" parTransId="{CFF102FA-8728-4B2A-A271-A84561669E03}" sibTransId="{3394841A-C7CD-44A6-AC7E-7AB7BB7ED34D}"/>
    <dgm:cxn modelId="{0714D9BD-1641-4E99-8ED9-23B689595AFC}" type="presOf" srcId="{0F167ED0-B85E-4419-8F25-3131CB2B280D}" destId="{5C33B1CD-DD5D-42F8-A4BE-1A4571E9B1F2}" srcOrd="0" destOrd="0" presId="urn:microsoft.com/office/officeart/2005/8/layout/hChevron3"/>
    <dgm:cxn modelId="{08613A01-141C-4C51-9017-2EFD644E498D}" srcId="{7F4AAAE1-8C8B-4ED4-8428-CF32A6888030}" destId="{21487FED-549C-43C9-96E2-BEB7A635377F}" srcOrd="3" destOrd="0" parTransId="{90A295C0-15DF-4DB1-B916-3556B725D4AA}" sibTransId="{82C5F95A-0CBA-4E83-A5C1-22338BC834E6}"/>
    <dgm:cxn modelId="{074CF1BA-7E88-40B2-B995-BCD9C4943814}" type="presOf" srcId="{21487FED-549C-43C9-96E2-BEB7A635377F}" destId="{A0158978-E6A0-4B36-9278-DF706A2F15E8}" srcOrd="0" destOrd="0" presId="urn:microsoft.com/office/officeart/2005/8/layout/hChevron3"/>
    <dgm:cxn modelId="{4B88E3CE-83A1-45CC-985A-72815D0B3F0D}" srcId="{7F4AAAE1-8C8B-4ED4-8428-CF32A6888030}" destId="{520E96E5-BCDB-43A4-BD03-ACB910B94DBF}" srcOrd="4" destOrd="0" parTransId="{B01B71F7-F699-4205-A79A-AFB9AD4E6383}" sibTransId="{F3A0204F-4A0F-4B9F-96F8-E38C2733CD51}"/>
    <dgm:cxn modelId="{8A39217C-B70F-4B16-993D-E1216EA95023}" type="presOf" srcId="{338B3566-677E-4B58-A66A-0DAAE94D66BA}" destId="{EDF4BBA2-0F91-435D-9393-39CA48FFF9F4}" srcOrd="0" destOrd="0" presId="urn:microsoft.com/office/officeart/2005/8/layout/hChevron3"/>
    <dgm:cxn modelId="{C5FB8888-DF0F-4478-BF41-8367BBA47AA8}" type="presParOf" srcId="{FF819E43-A44F-4F81-AFAF-0A776156EF48}" destId="{804B80AF-71EA-47C1-8BB4-F2F33500278A}" srcOrd="0" destOrd="0" presId="urn:microsoft.com/office/officeart/2005/8/layout/hChevron3"/>
    <dgm:cxn modelId="{C479746A-5238-4821-BB65-0D8C1F853D41}" type="presParOf" srcId="{FF819E43-A44F-4F81-AFAF-0A776156EF48}" destId="{9A46CAA5-1A25-44AA-A67A-F1DFC1BE21C7}" srcOrd="1" destOrd="0" presId="urn:microsoft.com/office/officeart/2005/8/layout/hChevron3"/>
    <dgm:cxn modelId="{E7C2B78E-7D79-4464-A336-1CDBC3E54362}" type="presParOf" srcId="{FF819E43-A44F-4F81-AFAF-0A776156EF48}" destId="{7816D54A-16CE-4F93-9949-9B356A774BB6}" srcOrd="2" destOrd="0" presId="urn:microsoft.com/office/officeart/2005/8/layout/hChevron3"/>
    <dgm:cxn modelId="{9BA43BA3-60E4-43E6-80F3-5870A24C2617}" type="presParOf" srcId="{FF819E43-A44F-4F81-AFAF-0A776156EF48}" destId="{561C4D0F-391A-45D8-AC8D-7B2A1E10E936}" srcOrd="3" destOrd="0" presId="urn:microsoft.com/office/officeart/2005/8/layout/hChevron3"/>
    <dgm:cxn modelId="{D526553C-14BC-4323-AA25-A997322D2E95}" type="presParOf" srcId="{FF819E43-A44F-4F81-AFAF-0A776156EF48}" destId="{8A5EFD5E-9E39-4978-8C38-937F77FFA5CB}" srcOrd="4" destOrd="0" presId="urn:microsoft.com/office/officeart/2005/8/layout/hChevron3"/>
    <dgm:cxn modelId="{7B54D7D4-6D45-4CC6-945A-6EB8AF163FCF}" type="presParOf" srcId="{FF819E43-A44F-4F81-AFAF-0A776156EF48}" destId="{1E10E7DC-6365-4B86-AE1B-C1446AC9CADA}" srcOrd="5" destOrd="0" presId="urn:microsoft.com/office/officeart/2005/8/layout/hChevron3"/>
    <dgm:cxn modelId="{193AC650-AFF5-47D6-886E-518FB33B997B}" type="presParOf" srcId="{FF819E43-A44F-4F81-AFAF-0A776156EF48}" destId="{A0158978-E6A0-4B36-9278-DF706A2F15E8}" srcOrd="6" destOrd="0" presId="urn:microsoft.com/office/officeart/2005/8/layout/hChevron3"/>
    <dgm:cxn modelId="{F9FF4AF6-1F7E-4104-9832-0FE1185C0E3A}" type="presParOf" srcId="{FF819E43-A44F-4F81-AFAF-0A776156EF48}" destId="{6B551408-32B2-4042-BCB6-C084B77D294D}" srcOrd="7" destOrd="0" presId="urn:microsoft.com/office/officeart/2005/8/layout/hChevron3"/>
    <dgm:cxn modelId="{9E034AD4-E5B5-437D-8BF8-D303D1CC6B2C}" type="presParOf" srcId="{FF819E43-A44F-4F81-AFAF-0A776156EF48}" destId="{56585F67-1EBE-42E4-BDDC-86C7A46B24BC}" srcOrd="8" destOrd="0" presId="urn:microsoft.com/office/officeart/2005/8/layout/hChevron3"/>
    <dgm:cxn modelId="{20AF180D-4933-4415-9B66-50CD2A66BE5C}" type="presParOf" srcId="{FF819E43-A44F-4F81-AFAF-0A776156EF48}" destId="{7B76FFB0-41BF-419D-8DD2-83C7D6A7D3F9}" srcOrd="9" destOrd="0" presId="urn:microsoft.com/office/officeart/2005/8/layout/hChevron3"/>
    <dgm:cxn modelId="{5E160593-025F-476E-B396-2BB706BA58A8}" type="presParOf" srcId="{FF819E43-A44F-4F81-AFAF-0A776156EF48}" destId="{BA1A92EA-176E-47F7-AC02-4DFCCE435A70}" srcOrd="10" destOrd="0" presId="urn:microsoft.com/office/officeart/2005/8/layout/hChevron3"/>
    <dgm:cxn modelId="{A1972002-A415-43FA-B10D-396B7AA3E81A}" type="presParOf" srcId="{FF819E43-A44F-4F81-AFAF-0A776156EF48}" destId="{1B07AC6F-1A8B-4797-9FE9-5F248BEE7507}" srcOrd="11" destOrd="0" presId="urn:microsoft.com/office/officeart/2005/8/layout/hChevron3"/>
    <dgm:cxn modelId="{4CA0D38B-DFA1-407B-84A2-CD4A87DD60DE}" type="presParOf" srcId="{FF819E43-A44F-4F81-AFAF-0A776156EF48}" destId="{F9EBADCA-56A5-47F7-A71C-6C24E2FA1CF7}" srcOrd="12" destOrd="0" presId="urn:microsoft.com/office/officeart/2005/8/layout/hChevron3"/>
    <dgm:cxn modelId="{27FABC55-1CE9-4ECF-BDCA-A5FB776448CF}" type="presParOf" srcId="{FF819E43-A44F-4F81-AFAF-0A776156EF48}" destId="{532EA50A-9433-4BEA-9CAC-59A480D1CA1E}" srcOrd="13" destOrd="0" presId="urn:microsoft.com/office/officeart/2005/8/layout/hChevron3"/>
    <dgm:cxn modelId="{5A5E28AB-4E5D-47AC-917A-467AE3CF6EAA}" type="presParOf" srcId="{FF819E43-A44F-4F81-AFAF-0A776156EF48}" destId="{EDF4BBA2-0F91-435D-9393-39CA48FFF9F4}" srcOrd="14" destOrd="0" presId="urn:microsoft.com/office/officeart/2005/8/layout/hChevron3"/>
    <dgm:cxn modelId="{2B386E8E-A385-4E3D-8B9B-FD1DA6E32C80}" type="presParOf" srcId="{FF819E43-A44F-4F81-AFAF-0A776156EF48}" destId="{49429546-A9E9-4992-AB41-1404AF048F21}" srcOrd="15" destOrd="0" presId="urn:microsoft.com/office/officeart/2005/8/layout/hChevron3"/>
    <dgm:cxn modelId="{AD550B59-E4D7-469B-B1E7-7C8EEB2DD428}" type="presParOf" srcId="{FF819E43-A44F-4F81-AFAF-0A776156EF48}" destId="{5C33B1CD-DD5D-42F8-A4BE-1A4571E9B1F2}" srcOrd="16" destOrd="0" presId="urn:microsoft.com/office/officeart/2005/8/layout/hChevron3"/>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B80AF-71EA-47C1-8BB4-F2F33500278A}">
      <dsp:nvSpPr>
        <dsp:cNvPr id="0" name=""/>
        <dsp:cNvSpPr/>
      </dsp:nvSpPr>
      <dsp:spPr>
        <a:xfrm>
          <a:off x="3287" y="232172"/>
          <a:ext cx="956760" cy="382704"/>
        </a:xfrm>
        <a:prstGeom prst="homePlate">
          <a:avLst/>
        </a:prstGeom>
        <a:solidFill>
          <a:schemeClr val="accent1">
            <a:lumMod val="40000"/>
            <a:lumOff val="6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13335" bIns="26670" numCol="1" spcCol="1270" anchor="ctr" anchorCtr="0">
          <a:noAutofit/>
        </a:bodyPr>
        <a:lstStyle/>
        <a:p>
          <a:pPr lvl="0" algn="ctr" defTabSz="444500">
            <a:lnSpc>
              <a:spcPct val="100000"/>
            </a:lnSpc>
            <a:spcBef>
              <a:spcPct val="0"/>
            </a:spcBef>
            <a:spcAft>
              <a:spcPts val="0"/>
            </a:spcAft>
          </a:pPr>
          <a:r>
            <a:rPr lang="en-US" sz="1000" kern="1200" smtClean="0">
              <a:solidFill>
                <a:schemeClr val="tx1"/>
              </a:solidFill>
            </a:rPr>
            <a:t>Q3</a:t>
          </a:r>
        </a:p>
        <a:p>
          <a:pPr lvl="0" algn="ctr" defTabSz="444500">
            <a:lnSpc>
              <a:spcPct val="100000"/>
            </a:lnSpc>
            <a:spcBef>
              <a:spcPct val="0"/>
            </a:spcBef>
            <a:spcAft>
              <a:spcPts val="0"/>
            </a:spcAft>
          </a:pPr>
          <a:r>
            <a:rPr lang="en-US" sz="1000" kern="1200" smtClean="0">
              <a:solidFill>
                <a:schemeClr val="tx1"/>
              </a:solidFill>
            </a:rPr>
            <a:t>2011</a:t>
          </a:r>
          <a:endParaRPr lang="en-US" sz="1000" kern="1200">
            <a:solidFill>
              <a:schemeClr val="tx1"/>
            </a:solidFill>
          </a:endParaRPr>
        </a:p>
      </dsp:txBody>
      <dsp:txXfrm>
        <a:off x="3287" y="232172"/>
        <a:ext cx="861084" cy="382704"/>
      </dsp:txXfrm>
    </dsp:sp>
    <dsp:sp modelId="{7816D54A-16CE-4F93-9949-9B356A774BB6}">
      <dsp:nvSpPr>
        <dsp:cNvPr id="0" name=""/>
        <dsp:cNvSpPr/>
      </dsp:nvSpPr>
      <dsp:spPr>
        <a:xfrm>
          <a:off x="768695" y="232172"/>
          <a:ext cx="956760" cy="382704"/>
        </a:xfrm>
        <a:prstGeom prst="chevron">
          <a:avLst/>
        </a:prstGeom>
        <a:solidFill>
          <a:schemeClr val="accent1">
            <a:lumMod val="40000"/>
            <a:lumOff val="6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lvl="0" algn="ctr" defTabSz="444500">
            <a:lnSpc>
              <a:spcPct val="100000"/>
            </a:lnSpc>
            <a:spcBef>
              <a:spcPct val="0"/>
            </a:spcBef>
            <a:spcAft>
              <a:spcPts val="0"/>
            </a:spcAft>
          </a:pPr>
          <a:r>
            <a:rPr lang="en-US" sz="1000" kern="1200" smtClean="0">
              <a:solidFill>
                <a:schemeClr val="tx1"/>
              </a:solidFill>
            </a:rPr>
            <a:t>Q4</a:t>
          </a:r>
        </a:p>
        <a:p>
          <a:pPr lvl="0" algn="ctr" defTabSz="444500">
            <a:lnSpc>
              <a:spcPct val="100000"/>
            </a:lnSpc>
            <a:spcBef>
              <a:spcPct val="0"/>
            </a:spcBef>
            <a:spcAft>
              <a:spcPts val="0"/>
            </a:spcAft>
          </a:pPr>
          <a:r>
            <a:rPr lang="en-US" sz="1000" kern="1200" smtClean="0">
              <a:solidFill>
                <a:schemeClr val="tx1"/>
              </a:solidFill>
            </a:rPr>
            <a:t>2011</a:t>
          </a:r>
          <a:endParaRPr lang="en-US" sz="1000" kern="1200">
            <a:solidFill>
              <a:schemeClr val="tx1"/>
            </a:solidFill>
          </a:endParaRPr>
        </a:p>
      </dsp:txBody>
      <dsp:txXfrm>
        <a:off x="960047" y="232172"/>
        <a:ext cx="574056" cy="382704"/>
      </dsp:txXfrm>
    </dsp:sp>
    <dsp:sp modelId="{8A5EFD5E-9E39-4978-8C38-937F77FFA5CB}">
      <dsp:nvSpPr>
        <dsp:cNvPr id="0" name=""/>
        <dsp:cNvSpPr/>
      </dsp:nvSpPr>
      <dsp:spPr>
        <a:xfrm>
          <a:off x="1534103" y="232172"/>
          <a:ext cx="956760" cy="382704"/>
        </a:xfrm>
        <a:prstGeom prst="chevron">
          <a:avLst/>
        </a:prstGeom>
        <a:solidFill>
          <a:schemeClr val="accent1">
            <a:lumMod val="40000"/>
            <a:lumOff val="6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lvl="0" algn="ctr" defTabSz="444500">
            <a:lnSpc>
              <a:spcPct val="100000"/>
            </a:lnSpc>
            <a:spcBef>
              <a:spcPct val="0"/>
            </a:spcBef>
            <a:spcAft>
              <a:spcPts val="0"/>
            </a:spcAft>
          </a:pPr>
          <a:r>
            <a:rPr lang="en-US" sz="1000" kern="1200" smtClean="0">
              <a:solidFill>
                <a:schemeClr val="tx1"/>
              </a:solidFill>
            </a:rPr>
            <a:t>Q1</a:t>
          </a:r>
        </a:p>
        <a:p>
          <a:pPr lvl="0" algn="ctr" defTabSz="444500">
            <a:lnSpc>
              <a:spcPct val="100000"/>
            </a:lnSpc>
            <a:spcBef>
              <a:spcPct val="0"/>
            </a:spcBef>
            <a:spcAft>
              <a:spcPts val="0"/>
            </a:spcAft>
          </a:pPr>
          <a:r>
            <a:rPr lang="en-US" sz="1000" kern="1200" smtClean="0">
              <a:solidFill>
                <a:schemeClr val="tx1"/>
              </a:solidFill>
            </a:rPr>
            <a:t>2012</a:t>
          </a:r>
          <a:endParaRPr lang="en-US" sz="1000" kern="1200">
            <a:solidFill>
              <a:schemeClr val="tx1"/>
            </a:solidFill>
          </a:endParaRPr>
        </a:p>
      </dsp:txBody>
      <dsp:txXfrm>
        <a:off x="1725455" y="232172"/>
        <a:ext cx="574056" cy="382704"/>
      </dsp:txXfrm>
    </dsp:sp>
    <dsp:sp modelId="{A0158978-E6A0-4B36-9278-DF706A2F15E8}">
      <dsp:nvSpPr>
        <dsp:cNvPr id="0" name=""/>
        <dsp:cNvSpPr/>
      </dsp:nvSpPr>
      <dsp:spPr>
        <a:xfrm>
          <a:off x="2299511" y="232172"/>
          <a:ext cx="956760" cy="382704"/>
        </a:xfrm>
        <a:prstGeom prst="chevron">
          <a:avLst/>
        </a:prstGeom>
        <a:solidFill>
          <a:schemeClr val="accent1">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lvl="0" algn="ctr" defTabSz="422275">
            <a:lnSpc>
              <a:spcPct val="100000"/>
            </a:lnSpc>
            <a:spcBef>
              <a:spcPct val="0"/>
            </a:spcBef>
            <a:spcAft>
              <a:spcPts val="0"/>
            </a:spcAft>
          </a:pPr>
          <a:r>
            <a:rPr lang="en-US" sz="950" kern="1200" smtClean="0">
              <a:solidFill>
                <a:schemeClr val="tx1"/>
              </a:solidFill>
            </a:rPr>
            <a:t>Q2</a:t>
          </a:r>
        </a:p>
        <a:p>
          <a:pPr lvl="0" algn="ctr" defTabSz="422275">
            <a:lnSpc>
              <a:spcPct val="100000"/>
            </a:lnSpc>
            <a:spcBef>
              <a:spcPct val="0"/>
            </a:spcBef>
            <a:spcAft>
              <a:spcPts val="0"/>
            </a:spcAft>
          </a:pPr>
          <a:r>
            <a:rPr lang="en-US" sz="950" kern="1200" smtClean="0">
              <a:solidFill>
                <a:schemeClr val="tx1"/>
              </a:solidFill>
            </a:rPr>
            <a:t>2012</a:t>
          </a:r>
          <a:endParaRPr lang="en-US" sz="950" kern="1200">
            <a:solidFill>
              <a:schemeClr val="tx1"/>
            </a:solidFill>
          </a:endParaRPr>
        </a:p>
      </dsp:txBody>
      <dsp:txXfrm>
        <a:off x="2490863" y="232172"/>
        <a:ext cx="574056" cy="382704"/>
      </dsp:txXfrm>
    </dsp:sp>
    <dsp:sp modelId="{56585F67-1EBE-42E4-BDDC-86C7A46B24BC}">
      <dsp:nvSpPr>
        <dsp:cNvPr id="0" name=""/>
        <dsp:cNvSpPr/>
      </dsp:nvSpPr>
      <dsp:spPr>
        <a:xfrm>
          <a:off x="3064919" y="232172"/>
          <a:ext cx="956760" cy="382704"/>
        </a:xfrm>
        <a:prstGeom prst="chevron">
          <a:avLst/>
        </a:prstGeom>
        <a:solidFill>
          <a:schemeClr val="accent1">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lvl="0" algn="ctr" defTabSz="444500">
            <a:lnSpc>
              <a:spcPct val="100000"/>
            </a:lnSpc>
            <a:spcBef>
              <a:spcPct val="0"/>
            </a:spcBef>
            <a:spcAft>
              <a:spcPts val="0"/>
            </a:spcAft>
          </a:pPr>
          <a:r>
            <a:rPr lang="en-US" sz="1000" kern="1200" smtClean="0">
              <a:solidFill>
                <a:schemeClr val="tx1"/>
              </a:solidFill>
            </a:rPr>
            <a:t>Q3</a:t>
          </a:r>
        </a:p>
        <a:p>
          <a:pPr lvl="0" algn="ctr" defTabSz="444500">
            <a:lnSpc>
              <a:spcPct val="100000"/>
            </a:lnSpc>
            <a:spcBef>
              <a:spcPct val="0"/>
            </a:spcBef>
            <a:spcAft>
              <a:spcPts val="0"/>
            </a:spcAft>
          </a:pPr>
          <a:r>
            <a:rPr lang="en-US" sz="1000" kern="1200" smtClean="0">
              <a:solidFill>
                <a:schemeClr val="tx1"/>
              </a:solidFill>
            </a:rPr>
            <a:t>2012</a:t>
          </a:r>
          <a:endParaRPr lang="en-US" sz="1000" kern="1200">
            <a:solidFill>
              <a:schemeClr val="tx1"/>
            </a:solidFill>
          </a:endParaRPr>
        </a:p>
      </dsp:txBody>
      <dsp:txXfrm>
        <a:off x="3256271" y="232172"/>
        <a:ext cx="574056" cy="382704"/>
      </dsp:txXfrm>
    </dsp:sp>
    <dsp:sp modelId="{BA1A92EA-176E-47F7-AC02-4DFCCE435A70}">
      <dsp:nvSpPr>
        <dsp:cNvPr id="0" name=""/>
        <dsp:cNvSpPr/>
      </dsp:nvSpPr>
      <dsp:spPr>
        <a:xfrm>
          <a:off x="3830328" y="232172"/>
          <a:ext cx="956760" cy="382704"/>
        </a:xfrm>
        <a:prstGeom prst="chevron">
          <a:avLst/>
        </a:prstGeom>
        <a:solidFill>
          <a:schemeClr val="accent1">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lvl="0" algn="ctr" defTabSz="422275">
            <a:lnSpc>
              <a:spcPct val="100000"/>
            </a:lnSpc>
            <a:spcBef>
              <a:spcPct val="0"/>
            </a:spcBef>
            <a:spcAft>
              <a:spcPts val="0"/>
            </a:spcAft>
          </a:pPr>
          <a:r>
            <a:rPr lang="en-US" sz="950" kern="1200" smtClean="0">
              <a:solidFill>
                <a:schemeClr val="tx1"/>
              </a:solidFill>
            </a:rPr>
            <a:t>Q4</a:t>
          </a:r>
        </a:p>
        <a:p>
          <a:pPr lvl="0" algn="ctr" defTabSz="422275">
            <a:lnSpc>
              <a:spcPct val="100000"/>
            </a:lnSpc>
            <a:spcBef>
              <a:spcPct val="0"/>
            </a:spcBef>
            <a:spcAft>
              <a:spcPts val="0"/>
            </a:spcAft>
          </a:pPr>
          <a:r>
            <a:rPr lang="en-US" sz="950" kern="1200" smtClean="0">
              <a:solidFill>
                <a:schemeClr val="tx1"/>
              </a:solidFill>
            </a:rPr>
            <a:t>2012</a:t>
          </a:r>
          <a:endParaRPr lang="en-US" sz="950" kern="1200">
            <a:solidFill>
              <a:schemeClr val="tx1"/>
            </a:solidFill>
          </a:endParaRPr>
        </a:p>
      </dsp:txBody>
      <dsp:txXfrm>
        <a:off x="4021680" y="232172"/>
        <a:ext cx="574056" cy="382704"/>
      </dsp:txXfrm>
    </dsp:sp>
    <dsp:sp modelId="{F9EBADCA-56A5-47F7-A71C-6C24E2FA1CF7}">
      <dsp:nvSpPr>
        <dsp:cNvPr id="0" name=""/>
        <dsp:cNvSpPr/>
      </dsp:nvSpPr>
      <dsp:spPr>
        <a:xfrm>
          <a:off x="4595736" y="232172"/>
          <a:ext cx="956760" cy="382704"/>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lvl="0" algn="ctr" defTabSz="444500">
            <a:lnSpc>
              <a:spcPct val="100000"/>
            </a:lnSpc>
            <a:spcBef>
              <a:spcPct val="0"/>
            </a:spcBef>
            <a:spcAft>
              <a:spcPts val="0"/>
            </a:spcAft>
          </a:pPr>
          <a:r>
            <a:rPr lang="en-US" sz="1000" kern="1200" smtClean="0"/>
            <a:t>Q1</a:t>
          </a:r>
        </a:p>
        <a:p>
          <a:pPr lvl="0" algn="ctr" defTabSz="444500">
            <a:lnSpc>
              <a:spcPct val="100000"/>
            </a:lnSpc>
            <a:spcBef>
              <a:spcPct val="0"/>
            </a:spcBef>
            <a:spcAft>
              <a:spcPts val="0"/>
            </a:spcAft>
          </a:pPr>
          <a:r>
            <a:rPr lang="en-US" sz="1000" kern="1200" smtClean="0"/>
            <a:t>2013</a:t>
          </a:r>
          <a:endParaRPr lang="en-US" sz="1000" kern="1200"/>
        </a:p>
      </dsp:txBody>
      <dsp:txXfrm>
        <a:off x="4787088" y="232172"/>
        <a:ext cx="574056" cy="382704"/>
      </dsp:txXfrm>
    </dsp:sp>
    <dsp:sp modelId="{EDF4BBA2-0F91-435D-9393-39CA48FFF9F4}">
      <dsp:nvSpPr>
        <dsp:cNvPr id="0" name=""/>
        <dsp:cNvSpPr/>
      </dsp:nvSpPr>
      <dsp:spPr>
        <a:xfrm>
          <a:off x="5361144" y="232172"/>
          <a:ext cx="956760" cy="382704"/>
        </a:xfrm>
        <a:prstGeom prst="chevron">
          <a:avLst/>
        </a:prstGeom>
        <a:solidFill>
          <a:schemeClr val="accent1">
            <a:lumMod val="7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lvl="0" algn="ctr" defTabSz="444500">
            <a:lnSpc>
              <a:spcPct val="100000"/>
            </a:lnSpc>
            <a:spcBef>
              <a:spcPct val="0"/>
            </a:spcBef>
            <a:spcAft>
              <a:spcPts val="0"/>
            </a:spcAft>
          </a:pPr>
          <a:r>
            <a:rPr lang="en-US" sz="1000" kern="1200" smtClean="0"/>
            <a:t>Q2</a:t>
          </a:r>
        </a:p>
        <a:p>
          <a:pPr lvl="0" algn="ctr" defTabSz="444500">
            <a:lnSpc>
              <a:spcPct val="100000"/>
            </a:lnSpc>
            <a:spcBef>
              <a:spcPct val="0"/>
            </a:spcBef>
            <a:spcAft>
              <a:spcPts val="0"/>
            </a:spcAft>
          </a:pPr>
          <a:r>
            <a:rPr lang="en-US" sz="1000" kern="1200" smtClean="0"/>
            <a:t>2013</a:t>
          </a:r>
          <a:endParaRPr lang="en-US" sz="1000" kern="1200">
            <a:ln>
              <a:noFill/>
            </a:ln>
            <a:solidFill>
              <a:sysClr val="windowText" lastClr="000000"/>
            </a:solidFill>
          </a:endParaRPr>
        </a:p>
      </dsp:txBody>
      <dsp:txXfrm>
        <a:off x="5552496" y="232172"/>
        <a:ext cx="574056" cy="382704"/>
      </dsp:txXfrm>
    </dsp:sp>
    <dsp:sp modelId="{5C33B1CD-DD5D-42F8-A4BE-1A4571E9B1F2}">
      <dsp:nvSpPr>
        <dsp:cNvPr id="0" name=""/>
        <dsp:cNvSpPr/>
      </dsp:nvSpPr>
      <dsp:spPr>
        <a:xfrm>
          <a:off x="6126552" y="232172"/>
          <a:ext cx="956760" cy="382704"/>
        </a:xfrm>
        <a:prstGeom prst="chevron">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lvl="0" algn="ctr" defTabSz="444500">
            <a:lnSpc>
              <a:spcPct val="100000"/>
            </a:lnSpc>
            <a:spcBef>
              <a:spcPct val="0"/>
            </a:spcBef>
            <a:spcAft>
              <a:spcPts val="0"/>
            </a:spcAft>
          </a:pPr>
          <a:r>
            <a:rPr lang="en-US" sz="1000" kern="1200" smtClean="0">
              <a:solidFill>
                <a:schemeClr val="tx1"/>
              </a:solidFill>
            </a:rPr>
            <a:t>Q3</a:t>
          </a:r>
        </a:p>
        <a:p>
          <a:pPr lvl="0" algn="ctr" defTabSz="444500">
            <a:lnSpc>
              <a:spcPct val="100000"/>
            </a:lnSpc>
            <a:spcBef>
              <a:spcPct val="0"/>
            </a:spcBef>
            <a:spcAft>
              <a:spcPts val="0"/>
            </a:spcAft>
          </a:pPr>
          <a:r>
            <a:rPr lang="en-US" sz="1000" kern="1200" smtClean="0">
              <a:solidFill>
                <a:schemeClr val="tx1"/>
              </a:solidFill>
            </a:rPr>
            <a:t>2013</a:t>
          </a:r>
          <a:endParaRPr lang="en-US" sz="1000" kern="1200">
            <a:ln>
              <a:noFill/>
            </a:ln>
            <a:solidFill>
              <a:schemeClr val="tx1"/>
            </a:solidFill>
          </a:endParaRPr>
        </a:p>
      </dsp:txBody>
      <dsp:txXfrm>
        <a:off x="6317904" y="232172"/>
        <a:ext cx="574056" cy="382704"/>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0.0303</cdr:x>
      <cdr:y>0</cdr:y>
    </cdr:from>
    <cdr:to>
      <cdr:x>0.06229</cdr:x>
      <cdr:y>0.8125</cdr:y>
    </cdr:to>
    <cdr:sp macro="" textlink="">
      <cdr:nvSpPr>
        <cdr:cNvPr id="2" name="TextBox 1"/>
        <cdr:cNvSpPr txBox="1"/>
      </cdr:nvSpPr>
      <cdr:spPr>
        <a:xfrm xmlns:a="http://schemas.openxmlformats.org/drawingml/2006/main" rot="16200000">
          <a:off x="-1136647" y="1365251"/>
          <a:ext cx="2971800" cy="241298"/>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1000" smtClean="0">
              <a:latin typeface="FreightMicro Pro Semibold" pitchFamily="50" charset="0"/>
            </a:rPr>
            <a:t>Number of Variables Considered</a:t>
          </a:r>
          <a:endParaRPr lang="en-US" sz="1000">
            <a:latin typeface="FreightMicro Pro Semibold" pitchFamily="50"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0.31833</cdr:x>
      <cdr:y>0.76435</cdr:y>
    </cdr:from>
    <cdr:to>
      <cdr:x>0.33166</cdr:x>
      <cdr:y>0.78657</cdr:y>
    </cdr:to>
    <cdr:sp macro="" textlink="">
      <cdr:nvSpPr>
        <cdr:cNvPr id="2" name="Double Bracket 1"/>
        <cdr:cNvSpPr/>
      </cdr:nvSpPr>
      <cdr:spPr>
        <a:xfrm xmlns:a="http://schemas.openxmlformats.org/drawingml/2006/main" flipV="1">
          <a:off x="1091565" y="1572574"/>
          <a:ext cx="45709" cy="45715"/>
        </a:xfrm>
        <a:prstGeom xmlns:a="http://schemas.openxmlformats.org/drawingml/2006/main" prst="bracketPair">
          <a:avLst/>
        </a:prstGeom>
        <a:solidFill xmlns:a="http://schemas.openxmlformats.org/drawingml/2006/main">
          <a:schemeClr val="bg1"/>
        </a:solidFill>
        <a:ln xmlns:a="http://schemas.openxmlformats.org/drawingml/2006/main">
          <a:solidFill>
            <a:schemeClr val="accent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rtlCol="0" anchor="ctr"/>
        <a:lstStyle xmlns:a="http://schemas.openxmlformats.org/drawingml/2006/main"/>
        <a:p xmlns:a="http://schemas.openxmlformats.org/drawingml/2006/main">
          <a:endParaRPr lang="en-US"/>
        </a:p>
      </cdr:txBody>
    </cdr:sp>
  </cdr:relSizeAnchor>
</c:userShapes>
</file>

<file path=ppt/drawings/drawing3.xml><?xml version="1.0" encoding="utf-8"?>
<c:userShapes xmlns:c="http://schemas.openxmlformats.org/drawingml/2006/chart">
  <cdr:relSizeAnchor xmlns:cdr="http://schemas.openxmlformats.org/drawingml/2006/chartDrawing">
    <cdr:from>
      <cdr:x>0</cdr:x>
      <cdr:y>0</cdr:y>
    </cdr:from>
    <cdr:to>
      <cdr:x>1</cdr:x>
      <cdr:y>1</cdr:y>
    </cdr:to>
    <cdr:sp macro="" textlink="">
      <cdr:nvSpPr>
        <cdr:cNvPr id="3" name="Rectangle 2"/>
        <cdr:cNvSpPr/>
      </cdr:nvSpPr>
      <cdr:spPr>
        <a:xfrm xmlns:a="http://schemas.openxmlformats.org/drawingml/2006/main">
          <a:off x="0" y="0"/>
          <a:ext cx="3429000" cy="2743200"/>
        </a:xfrm>
        <a:prstGeom xmlns:a="http://schemas.openxmlformats.org/drawingml/2006/main" prst="rect">
          <a:avLst/>
        </a:prstGeom>
      </cdr:spPr>
      <cdr:txBody>
        <a:bodyPr xmlns:a="http://schemas.openxmlformats.org/drawingml/2006/main" vertOverflow="clip" wrap="none">
          <a:spAutoFit/>
        </a:bodyPr>
        <a:lstStyle xmlns:a="http://schemas.openxmlformats.org/drawingml/2006/main"/>
        <a:p xmlns:a="http://schemas.openxmlformats.org/drawingml/2006/main">
          <a:endParaRPr lang="en-US"/>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2259" tIns="46130" rIns="92259" bIns="46130" rtlCol="0"/>
          <a:lstStyle>
            <a:lvl1pPr algn="l">
              <a:defRPr sz="11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2259" tIns="46130" rIns="92259" bIns="46130" rtlCol="0"/>
          <a:lstStyle>
            <a:lvl1pPr algn="r">
              <a:defRPr sz="1100"/>
            </a:lvl1pPr>
          </a:lstStyle>
          <a:p>
            <a:fld id="{D04AB645-70E5-4772-9656-DB178C21F09D}" type="datetimeFigureOut">
              <a:rPr lang="en-US" smtClean="0"/>
              <a:pPr/>
              <a:t>8/24/2015</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2259" tIns="46130" rIns="92259" bIns="46130" rtlCol="0" anchor="b"/>
          <a:lstStyle>
            <a:lvl1pPr algn="l">
              <a:defRPr sz="11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2259" tIns="46130" rIns="92259" bIns="46130" rtlCol="0" anchor="b"/>
          <a:lstStyle>
            <a:lvl1pPr algn="r">
              <a:defRPr sz="1100"/>
            </a:lvl1pPr>
          </a:lstStyle>
          <a:p>
            <a:fld id="{201E6870-499E-43B9-9AB7-597F23C9D5B2}" type="slidenum">
              <a:rPr lang="en-US" smtClean="0"/>
              <a:pPr/>
              <a:t>‹#›</a:t>
            </a:fld>
            <a:endParaRPr lang="en-US"/>
          </a:p>
        </p:txBody>
      </p:sp>
    </p:spTree>
    <p:extLst>
      <p:ext uri="{BB962C8B-B14F-4D97-AF65-F5344CB8AC3E}">
        <p14:creationId xmlns:p14="http://schemas.microsoft.com/office/powerpoint/2010/main" val="26225306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2259" tIns="46130" rIns="92259" bIns="46130" rtlCol="0"/>
          <a:lstStyle>
            <a:lvl1pPr algn="l">
              <a:defRPr sz="11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2259" tIns="46130" rIns="92259" bIns="46130" rtlCol="0"/>
          <a:lstStyle>
            <a:lvl1pPr algn="r">
              <a:defRPr sz="1100"/>
            </a:lvl1pPr>
          </a:lstStyle>
          <a:p>
            <a:fld id="{5713FEB4-3188-4F98-9B3E-5D6F925683EB}" type="datetimeFigureOut">
              <a:rPr lang="en-US" smtClean="0"/>
              <a:pPr/>
              <a:t>8/24/2015</a:t>
            </a:fld>
            <a:endParaRPr lang="en-US"/>
          </a:p>
        </p:txBody>
      </p:sp>
      <p:sp>
        <p:nvSpPr>
          <p:cNvPr id="4" name="Slide Image Placeholder 3"/>
          <p:cNvSpPr>
            <a:spLocks noGrp="1" noRot="1" noChangeAspect="1"/>
          </p:cNvSpPr>
          <p:nvPr>
            <p:ph type="sldImg" idx="2"/>
          </p:nvPr>
        </p:nvSpPr>
        <p:spPr>
          <a:xfrm>
            <a:off x="2082800" y="696913"/>
            <a:ext cx="2692400" cy="3486150"/>
          </a:xfrm>
          <a:prstGeom prst="rect">
            <a:avLst/>
          </a:prstGeom>
          <a:noFill/>
          <a:ln w="12700">
            <a:solidFill>
              <a:prstClr val="black"/>
            </a:solidFill>
          </a:ln>
        </p:spPr>
        <p:txBody>
          <a:bodyPr vert="horz" lIns="92259" tIns="46130" rIns="92259" bIns="4613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2259" tIns="46130" rIns="92259" bIns="4613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2259" tIns="46130" rIns="92259" bIns="46130" rtlCol="0" anchor="b"/>
          <a:lstStyle>
            <a:lvl1pPr algn="l">
              <a:defRPr sz="11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2259" tIns="46130" rIns="92259" bIns="46130" rtlCol="0" anchor="b"/>
          <a:lstStyle>
            <a:lvl1pPr algn="r">
              <a:defRPr sz="1100"/>
            </a:lvl1pPr>
          </a:lstStyle>
          <a:p>
            <a:fld id="{9CA83E29-B48B-43C7-A6B3-C9D2EC1E0A64}" type="slidenum">
              <a:rPr lang="en-US" smtClean="0"/>
              <a:pPr/>
              <a:t>‹#›</a:t>
            </a:fld>
            <a:endParaRPr lang="en-US"/>
          </a:p>
        </p:txBody>
      </p:sp>
    </p:spTree>
    <p:extLst>
      <p:ext uri="{BB962C8B-B14F-4D97-AF65-F5344CB8AC3E}">
        <p14:creationId xmlns:p14="http://schemas.microsoft.com/office/powerpoint/2010/main" val="302390025"/>
      </p:ext>
    </p:extLst>
  </p:cSld>
  <p:clrMap bg1="lt1" tx1="dk1" bg2="lt2" tx2="dk2" accent1="accent1" accent2="accent2" accent3="accent3" accent4="accent4" accent5="accent5" accent6="accent6" hlink="hlink" folHlink="folHlink"/>
  <p:notesStyle>
    <a:lvl1pPr marL="0" algn="l" defTabSz="1018824" rtl="0" eaLnBrk="1" latinLnBrk="0" hangingPunct="1">
      <a:defRPr sz="1300" kern="1200">
        <a:solidFill>
          <a:schemeClr val="tx1"/>
        </a:solidFill>
        <a:latin typeface="+mn-lt"/>
        <a:ea typeface="+mn-ea"/>
        <a:cs typeface="+mn-cs"/>
      </a:defRPr>
    </a:lvl1pPr>
    <a:lvl2pPr marL="509412" algn="l" defTabSz="1018824" rtl="0" eaLnBrk="1" latinLnBrk="0" hangingPunct="1">
      <a:defRPr sz="1300" kern="1200">
        <a:solidFill>
          <a:schemeClr val="tx1"/>
        </a:solidFill>
        <a:latin typeface="+mn-lt"/>
        <a:ea typeface="+mn-ea"/>
        <a:cs typeface="+mn-cs"/>
      </a:defRPr>
    </a:lvl2pPr>
    <a:lvl3pPr marL="1018824" algn="l" defTabSz="1018824" rtl="0" eaLnBrk="1" latinLnBrk="0" hangingPunct="1">
      <a:defRPr sz="1300" kern="1200">
        <a:solidFill>
          <a:schemeClr val="tx1"/>
        </a:solidFill>
        <a:latin typeface="+mn-lt"/>
        <a:ea typeface="+mn-ea"/>
        <a:cs typeface="+mn-cs"/>
      </a:defRPr>
    </a:lvl3pPr>
    <a:lvl4pPr marL="1528237" algn="l" defTabSz="1018824" rtl="0" eaLnBrk="1" latinLnBrk="0" hangingPunct="1">
      <a:defRPr sz="1300" kern="1200">
        <a:solidFill>
          <a:schemeClr val="tx1"/>
        </a:solidFill>
        <a:latin typeface="+mn-lt"/>
        <a:ea typeface="+mn-ea"/>
        <a:cs typeface="+mn-cs"/>
      </a:defRPr>
    </a:lvl4pPr>
    <a:lvl5pPr marL="2037649" algn="l" defTabSz="1018824" rtl="0" eaLnBrk="1" latinLnBrk="0" hangingPunct="1">
      <a:defRPr sz="1300" kern="1200">
        <a:solidFill>
          <a:schemeClr val="tx1"/>
        </a:solidFill>
        <a:latin typeface="+mn-lt"/>
        <a:ea typeface="+mn-ea"/>
        <a:cs typeface="+mn-cs"/>
      </a:defRPr>
    </a:lvl5pPr>
    <a:lvl6pPr marL="2547061" algn="l" defTabSz="1018824" rtl="0" eaLnBrk="1" latinLnBrk="0" hangingPunct="1">
      <a:defRPr sz="1300" kern="1200">
        <a:solidFill>
          <a:schemeClr val="tx1"/>
        </a:solidFill>
        <a:latin typeface="+mn-lt"/>
        <a:ea typeface="+mn-ea"/>
        <a:cs typeface="+mn-cs"/>
      </a:defRPr>
    </a:lvl6pPr>
    <a:lvl7pPr marL="3056473" algn="l" defTabSz="1018824" rtl="0" eaLnBrk="1" latinLnBrk="0" hangingPunct="1">
      <a:defRPr sz="1300" kern="1200">
        <a:solidFill>
          <a:schemeClr val="tx1"/>
        </a:solidFill>
        <a:latin typeface="+mn-lt"/>
        <a:ea typeface="+mn-ea"/>
        <a:cs typeface="+mn-cs"/>
      </a:defRPr>
    </a:lvl7pPr>
    <a:lvl8pPr marL="3565886" algn="l" defTabSz="1018824" rtl="0" eaLnBrk="1" latinLnBrk="0" hangingPunct="1">
      <a:defRPr sz="1300" kern="1200">
        <a:solidFill>
          <a:schemeClr val="tx1"/>
        </a:solidFill>
        <a:latin typeface="+mn-lt"/>
        <a:ea typeface="+mn-ea"/>
        <a:cs typeface="+mn-cs"/>
      </a:defRPr>
    </a:lvl8pPr>
    <a:lvl9pPr marL="4075298" algn="l" defTabSz="1018824"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A83E29-B48B-43C7-A6B3-C9D2EC1E0A64}" type="slidenum">
              <a:rPr lang="en-US" smtClean="0"/>
              <a:pPr/>
              <a:t>1</a:t>
            </a:fld>
            <a:endParaRPr lang="en-US"/>
          </a:p>
        </p:txBody>
      </p:sp>
    </p:spTree>
    <p:extLst>
      <p:ext uri="{BB962C8B-B14F-4D97-AF65-F5344CB8AC3E}">
        <p14:creationId xmlns:p14="http://schemas.microsoft.com/office/powerpoint/2010/main" val="3282167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A83E29-B48B-43C7-A6B3-C9D2EC1E0A64}" type="slidenum">
              <a:rPr lang="en-US" smtClean="0"/>
              <a:pPr/>
              <a:t>2</a:t>
            </a:fld>
            <a:endParaRPr lang="en-US"/>
          </a:p>
        </p:txBody>
      </p:sp>
    </p:spTree>
    <p:extLst>
      <p:ext uri="{BB962C8B-B14F-4D97-AF65-F5344CB8AC3E}">
        <p14:creationId xmlns:p14="http://schemas.microsoft.com/office/powerpoint/2010/main" val="2230955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A83E29-B48B-43C7-A6B3-C9D2EC1E0A64}" type="slidenum">
              <a:rPr lang="en-US" smtClean="0"/>
              <a:pPr/>
              <a:t>16</a:t>
            </a:fld>
            <a:endParaRPr lang="en-US"/>
          </a:p>
        </p:txBody>
      </p:sp>
    </p:spTree>
    <p:extLst>
      <p:ext uri="{BB962C8B-B14F-4D97-AF65-F5344CB8AC3E}">
        <p14:creationId xmlns:p14="http://schemas.microsoft.com/office/powerpoint/2010/main" val="3314858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ctrTitle"/>
          </p:nvPr>
        </p:nvSpPr>
        <p:spPr>
          <a:xfrm>
            <a:off x="-228600" y="-228600"/>
            <a:ext cx="8229600" cy="2971800"/>
          </a:xfrm>
          <a:solidFill>
            <a:schemeClr val="accent1"/>
          </a:solidFill>
          <a:ln>
            <a:solidFill>
              <a:schemeClr val="bg1"/>
            </a:solidFill>
          </a:ln>
        </p:spPr>
        <p:txBody>
          <a:bodyPr lIns="685800" tIns="0" rIns="4572000" bIns="45720" anchor="b"/>
          <a:lstStyle>
            <a:lvl1pPr marL="3175" indent="-3175">
              <a:tabLst/>
              <a:defRPr/>
            </a:lvl1pPr>
          </a:lstStyle>
          <a:p>
            <a:pPr marL="400050"/>
            <a:endParaRPr lang="en-US" dirty="0">
              <a:solidFill>
                <a:schemeClr val="bg1"/>
              </a:solidFill>
            </a:endParaRPr>
          </a:p>
        </p:txBody>
      </p:sp>
      <p:sp>
        <p:nvSpPr>
          <p:cNvPr id="27" name="Subtitle 2"/>
          <p:cNvSpPr>
            <a:spLocks noGrp="1"/>
          </p:cNvSpPr>
          <p:nvPr>
            <p:ph type="subTitle" idx="1"/>
          </p:nvPr>
        </p:nvSpPr>
        <p:spPr>
          <a:xfrm>
            <a:off x="-228600" y="2743200"/>
            <a:ext cx="8229600" cy="457200"/>
          </a:xfr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lIns="685800" tIns="0" rIns="0" bIns="0" rtlCol="0" anchor="ctr"/>
          <a:lstStyle>
            <a:lvl1pPr marL="3175" indent="0">
              <a:buNone/>
              <a:tabLst/>
              <a:defRPr lang="en-US" sz="1200" cap="all" spc="300" dirty="0">
                <a:solidFill>
                  <a:sysClr val="windowText" lastClr="000000"/>
                </a:solidFill>
                <a:latin typeface="FreightSans Pro Semibold" pitchFamily="50" charset="0"/>
              </a:defRPr>
            </a:lvl1pPr>
          </a:lstStyle>
          <a:p>
            <a:pPr marL="400050" lvl="0"/>
            <a:endParaRPr lang="en-US" dirty="0"/>
          </a:p>
        </p:txBody>
      </p:sp>
      <p:sp>
        <p:nvSpPr>
          <p:cNvPr id="2" name="Rectangle 1"/>
          <p:cNvSpPr/>
          <p:nvPr userDrawn="1"/>
        </p:nvSpPr>
        <p:spPr>
          <a:xfrm>
            <a:off x="-228600" y="3200400"/>
            <a:ext cx="8229600" cy="6629400"/>
          </a:xfrm>
          <a:prstGeom prst="rect">
            <a:avLst/>
          </a:prstGeom>
          <a:solidFill>
            <a:schemeClr val="accent1">
              <a:lumMod val="20000"/>
              <a:lumOff val="80000"/>
            </a:schemeClr>
          </a:solidFill>
        </p:spPr>
        <p:txBody>
          <a:bodyPr wrap="none" lIns="228600" tIns="228600" rIns="228600" bIns="228600" rtlCol="0" anchor="t">
            <a:noAutofit/>
          </a:bodyPr>
          <a:lstStyle/>
          <a:p>
            <a:pPr algn="ctr"/>
            <a:endParaRPr lang="en-US" sz="1000" dirty="0"/>
          </a:p>
        </p:txBody>
      </p:sp>
      <p:sp>
        <p:nvSpPr>
          <p:cNvPr id="5" name="Slide Number Placeholder 3"/>
          <p:cNvSpPr>
            <a:spLocks noGrp="1"/>
          </p:cNvSpPr>
          <p:nvPr>
            <p:ph type="sldNum" sz="quarter" idx="4"/>
          </p:nvPr>
        </p:nvSpPr>
        <p:spPr>
          <a:xfrm>
            <a:off x="6629400" y="9829800"/>
            <a:ext cx="685800" cy="228600"/>
          </a:xfrm>
          <a:prstGeom prst="rect">
            <a:avLst/>
          </a:prstGeom>
        </p:spPr>
        <p:txBody>
          <a:bodyPr vert="horz" lIns="91440" tIns="45720" rIns="91440" bIns="45720" rtlCol="0" anchor="ctr"/>
          <a:lstStyle>
            <a:lvl1pPr algn="r">
              <a:defRPr sz="1000">
                <a:solidFill>
                  <a:schemeClr val="bg1"/>
                </a:solidFill>
              </a:defRPr>
            </a:lvl1pPr>
          </a:lstStyle>
          <a:p>
            <a:fld id="{6214CC63-60E5-4931-A878-5D36BA85D187}" type="slidenum">
              <a:rPr lang="en-US" smtClean="0"/>
              <a:pPr/>
              <a:t>‹#›</a:t>
            </a:fld>
            <a:endParaRPr lang="en-US"/>
          </a:p>
        </p:txBody>
      </p:sp>
    </p:spTree>
    <p:extLst>
      <p:ext uri="{BB962C8B-B14F-4D97-AF65-F5344CB8AC3E}">
        <p14:creationId xmlns:p14="http://schemas.microsoft.com/office/powerpoint/2010/main" val="30762463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685800"/>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0" y="0"/>
            <a:ext cx="7772400" cy="548640"/>
          </a:xfrm>
        </p:spPr>
        <p:txBody>
          <a:bodyPr lIns="457200" tIns="0" rIns="0" bIns="0" anchor="b">
            <a:normAutofit/>
          </a:bodyPr>
          <a:lstStyle>
            <a:lvl1pPr marL="0" indent="0">
              <a:buNone/>
              <a:defRPr sz="1200" cap="all" spc="300" baseline="0">
                <a:solidFill>
                  <a:schemeClr val="bg1"/>
                </a:solidFill>
                <a:latin typeface="FreightSans Pro Semibold" pitchFamily="50" charset="0"/>
              </a:defRPr>
            </a:lvl1pPr>
          </a:lstStyle>
          <a:p>
            <a:pPr lvl="0"/>
            <a:r>
              <a:rPr lang="en-US" cap="all" spc="300" baseline="0" dirty="0" smtClean="0">
                <a:latin typeface="FreightSans Pro Semibold" pitchFamily="50" charset="0"/>
              </a:rPr>
              <a:t>Section Title</a:t>
            </a:r>
            <a:endParaRPr lang="en-US" dirty="0"/>
          </a:p>
        </p:txBody>
      </p:sp>
      <p:sp>
        <p:nvSpPr>
          <p:cNvPr id="4" name="Slide Number Placeholder 3"/>
          <p:cNvSpPr>
            <a:spLocks noGrp="1"/>
          </p:cNvSpPr>
          <p:nvPr>
            <p:ph type="sldNum" sz="quarter" idx="4"/>
          </p:nvPr>
        </p:nvSpPr>
        <p:spPr>
          <a:xfrm>
            <a:off x="6629400" y="9829800"/>
            <a:ext cx="685800" cy="228600"/>
          </a:xfrm>
          <a:prstGeom prst="rect">
            <a:avLst/>
          </a:prstGeom>
        </p:spPr>
        <p:txBody>
          <a:bodyPr vert="horz" lIns="91440" tIns="45720" rIns="91440" bIns="45720" rtlCol="0" anchor="ctr"/>
          <a:lstStyle>
            <a:lvl1pPr algn="r">
              <a:defRPr sz="1000">
                <a:solidFill>
                  <a:schemeClr val="bg1"/>
                </a:solidFill>
              </a:defRPr>
            </a:lvl1pPr>
          </a:lstStyle>
          <a:p>
            <a:fld id="{6214CC63-60E5-4931-A878-5D36BA85D187}" type="slidenum">
              <a:rPr lang="en-US" smtClean="0"/>
              <a:pPr/>
              <a:t>‹#›</a:t>
            </a:fld>
            <a:endParaRPr lang="en-US"/>
          </a:p>
        </p:txBody>
      </p:sp>
    </p:spTree>
    <p:extLst>
      <p:ext uri="{BB962C8B-B14F-4D97-AF65-F5344CB8AC3E}">
        <p14:creationId xmlns:p14="http://schemas.microsoft.com/office/powerpoint/2010/main" val="1923607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685800"/>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0" y="0"/>
            <a:ext cx="7772400" cy="548640"/>
          </a:xfrm>
        </p:spPr>
        <p:txBody>
          <a:bodyPr lIns="457200" tIns="0" rIns="0" bIns="0" anchor="b">
            <a:normAutofit/>
          </a:bodyPr>
          <a:lstStyle>
            <a:lvl1pPr marL="0" indent="0">
              <a:buNone/>
              <a:defRPr sz="1200" cap="all" spc="300" baseline="0">
                <a:solidFill>
                  <a:schemeClr val="bg1"/>
                </a:solidFill>
                <a:latin typeface="FreightSans Pro Semibold" pitchFamily="50" charset="0"/>
              </a:defRPr>
            </a:lvl1pPr>
          </a:lstStyle>
          <a:p>
            <a:pPr lvl="0"/>
            <a:r>
              <a:rPr lang="en-US" cap="all" spc="300" baseline="0" dirty="0" smtClean="0">
                <a:latin typeface="FreightSans Pro Semibold" pitchFamily="50" charset="0"/>
              </a:rPr>
              <a:t>Section Title</a:t>
            </a:r>
            <a:endParaRPr lang="en-US" dirty="0"/>
          </a:p>
        </p:txBody>
      </p:sp>
      <p:sp>
        <p:nvSpPr>
          <p:cNvPr id="4" name="Slide Number Placeholder 3"/>
          <p:cNvSpPr>
            <a:spLocks noGrp="1"/>
          </p:cNvSpPr>
          <p:nvPr>
            <p:ph type="sldNum" sz="quarter" idx="4"/>
          </p:nvPr>
        </p:nvSpPr>
        <p:spPr>
          <a:xfrm>
            <a:off x="6629400" y="9829800"/>
            <a:ext cx="685800" cy="228600"/>
          </a:xfrm>
          <a:prstGeom prst="rect">
            <a:avLst/>
          </a:prstGeom>
        </p:spPr>
        <p:txBody>
          <a:bodyPr vert="horz" lIns="91440" tIns="45720" rIns="91440" bIns="45720" rtlCol="0" anchor="ctr"/>
          <a:lstStyle>
            <a:lvl1pPr algn="r">
              <a:defRPr sz="1000">
                <a:solidFill>
                  <a:schemeClr val="bg1"/>
                </a:solidFill>
              </a:defRPr>
            </a:lvl1pPr>
          </a:lstStyle>
          <a:p>
            <a:fld id="{6214CC63-60E5-4931-A878-5D36BA85D187}" type="slidenum">
              <a:rPr lang="en-US" smtClean="0"/>
              <a:pPr/>
              <a:t>‹#›</a:t>
            </a:fld>
            <a:endParaRPr lang="en-US" dirty="0"/>
          </a:p>
        </p:txBody>
      </p:sp>
      <p:sp>
        <p:nvSpPr>
          <p:cNvPr id="7" name="Text Placeholder 6"/>
          <p:cNvSpPr>
            <a:spLocks noGrp="1"/>
          </p:cNvSpPr>
          <p:nvPr>
            <p:ph type="body" sz="quarter" idx="11" hasCustomPrompt="1"/>
          </p:nvPr>
        </p:nvSpPr>
        <p:spPr>
          <a:xfrm rot="2700000">
            <a:off x="6554322" y="181255"/>
            <a:ext cx="1616446" cy="457200"/>
          </a:xfrm>
          <a:solidFill>
            <a:schemeClr val="accent1">
              <a:lumMod val="20000"/>
              <a:lumOff val="80000"/>
            </a:schemeClr>
          </a:solidFill>
          <a:ln>
            <a:solidFill>
              <a:schemeClr val="bg1"/>
            </a:solidFill>
          </a:ln>
        </p:spPr>
        <p:txBody>
          <a:bodyPr anchor="ctr"/>
          <a:lstStyle>
            <a:lvl1pPr marL="0" indent="0">
              <a:buNone/>
              <a:defRPr sz="1400"/>
            </a:lvl1pPr>
          </a:lstStyle>
          <a:p>
            <a:pPr algn="ctr"/>
            <a:r>
              <a:rPr lang="en-US" sz="1800" dirty="0" smtClean="0">
                <a:latin typeface="FreightMicro Pro Bold" pitchFamily="50" charset="0"/>
              </a:rPr>
              <a:t>DRAFT</a:t>
            </a:r>
            <a:endParaRPr lang="en-US" sz="1800" dirty="0">
              <a:latin typeface="FreightMicro Pro Bold" pitchFamily="50" charset="0"/>
            </a:endParaRPr>
          </a:p>
        </p:txBody>
      </p:sp>
    </p:spTree>
    <p:extLst>
      <p:ext uri="{BB962C8B-B14F-4D97-AF65-F5344CB8AC3E}">
        <p14:creationId xmlns:p14="http://schemas.microsoft.com/office/powerpoint/2010/main" val="3802947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28600"/>
            <a:ext cx="8229600" cy="1143000"/>
          </a:xfrm>
          <a:prstGeom prst="rect">
            <a:avLst/>
          </a:prstGeom>
          <a:solidFill>
            <a:schemeClr val="accent1"/>
          </a:solidFill>
          <a:ln>
            <a:solidFill>
              <a:schemeClr val="bg1"/>
            </a:solidFill>
          </a:ln>
        </p:spPr>
        <p:txBody>
          <a:bodyPr vert="horz" lIns="457200" tIns="0" rIns="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43000"/>
            <a:ext cx="6858000" cy="8458200"/>
          </a:xfrm>
          <a:prstGeom prst="rect">
            <a:avLst/>
          </a:prstGeom>
        </p:spPr>
        <p:txBody>
          <a:bodyPr vert="horz" lIns="101882" tIns="50941" rIns="101882" bIns="5094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Rectangle 10"/>
          <p:cNvSpPr/>
          <p:nvPr/>
        </p:nvSpPr>
        <p:spPr>
          <a:xfrm>
            <a:off x="-228600" y="9829800"/>
            <a:ext cx="8229600" cy="457200"/>
          </a:xfrm>
          <a:prstGeom prst="rect">
            <a:avLst/>
          </a:prstGeom>
          <a:solidFill>
            <a:schemeClr val="accent3"/>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1018824"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300" normalizeH="0" baseline="0" noProof="0" smtClean="0">
              <a:ln>
                <a:noFill/>
              </a:ln>
              <a:solidFill>
                <a:prstClr val="white"/>
              </a:solidFill>
              <a:effectLst/>
              <a:uLnTx/>
              <a:uFillTx/>
              <a:latin typeface="+mn-lt"/>
              <a:ea typeface="+mn-ea"/>
              <a:cs typeface="+mn-cs"/>
            </a:endParaRPr>
          </a:p>
        </p:txBody>
      </p:sp>
      <p:sp>
        <p:nvSpPr>
          <p:cNvPr id="4" name="Slide Number Placeholder 3"/>
          <p:cNvSpPr>
            <a:spLocks noGrp="1"/>
          </p:cNvSpPr>
          <p:nvPr>
            <p:ph type="sldNum" sz="quarter" idx="4"/>
          </p:nvPr>
        </p:nvSpPr>
        <p:spPr>
          <a:xfrm>
            <a:off x="6629400" y="9829800"/>
            <a:ext cx="685800" cy="228600"/>
          </a:xfrm>
          <a:prstGeom prst="rect">
            <a:avLst/>
          </a:prstGeom>
        </p:spPr>
        <p:txBody>
          <a:bodyPr vert="horz" lIns="91440" tIns="45720" rIns="91440" bIns="45720" rtlCol="0" anchor="ctr"/>
          <a:lstStyle>
            <a:lvl1pPr algn="r">
              <a:defRPr sz="1000">
                <a:solidFill>
                  <a:schemeClr val="bg1"/>
                </a:solidFill>
              </a:defRPr>
            </a:lvl1pPr>
          </a:lstStyle>
          <a:p>
            <a:fld id="{6214CC63-60E5-4931-A878-5D36BA85D187}" type="slidenum">
              <a:rPr lang="en-US" smtClean="0"/>
              <a:pPr/>
              <a:t>‹#›</a:t>
            </a:fld>
            <a:endParaRPr lang="en-US"/>
          </a:p>
        </p:txBody>
      </p:sp>
      <p:sp>
        <p:nvSpPr>
          <p:cNvPr id="6" name="Slide Number Placeholder 3"/>
          <p:cNvSpPr txBox="1">
            <a:spLocks/>
          </p:cNvSpPr>
          <p:nvPr userDrawn="1"/>
        </p:nvSpPr>
        <p:spPr>
          <a:xfrm>
            <a:off x="457200" y="9829800"/>
            <a:ext cx="1600200" cy="228600"/>
          </a:xfrm>
          <a:prstGeom prst="rect">
            <a:avLst/>
          </a:prstGeom>
        </p:spPr>
        <p:txBody>
          <a:bodyPr vert="horz" lIns="91440" tIns="45720" rIns="91440" bIns="45720" rtlCol="0" anchor="ctr"/>
          <a:lstStyle>
            <a:defPPr>
              <a:defRPr lang="en-US"/>
            </a:defPPr>
            <a:lvl1pPr marL="0" algn="r" defTabSz="1018824" rtl="0" eaLnBrk="1" latinLnBrk="0" hangingPunct="1">
              <a:defRPr sz="1000" kern="1200">
                <a:solidFill>
                  <a:schemeClr val="bg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l"/>
            <a:r>
              <a:rPr lang="en-US" dirty="0" smtClean="0"/>
              <a:t>© 2013 National Journal</a:t>
            </a:r>
            <a:endParaRPr lang="en-US" dirty="0"/>
          </a:p>
        </p:txBody>
      </p:sp>
    </p:spTree>
    <p:extLst>
      <p:ext uri="{BB962C8B-B14F-4D97-AF65-F5344CB8AC3E}">
        <p14:creationId xmlns:p14="http://schemas.microsoft.com/office/powerpoint/2010/main" val="312611948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6" r:id="rId3"/>
  </p:sldLayoutIdLst>
  <p:timing>
    <p:tnLst>
      <p:par>
        <p:cTn id="1" dur="indefinite" restart="never" nodeType="tmRoot"/>
      </p:par>
    </p:tnLst>
  </p:timing>
  <p:hf hdr="0" ftr="0" dt="0"/>
  <p:txStyles>
    <p:titleStyle>
      <a:lvl1pPr algn="l" defTabSz="1018824" rtl="0" eaLnBrk="1" latinLnBrk="0" hangingPunct="1">
        <a:spcBef>
          <a:spcPct val="0"/>
        </a:spcBef>
        <a:buNone/>
        <a:defRPr sz="2400" kern="1200">
          <a:solidFill>
            <a:schemeClr val="bg1"/>
          </a:solidFill>
          <a:latin typeface="+mj-lt"/>
          <a:ea typeface="+mj-ea"/>
          <a:cs typeface="+mj-cs"/>
        </a:defRPr>
      </a:lvl1pPr>
    </p:titleStyle>
    <p:bodyStyle>
      <a:lvl1pPr marL="382059" indent="-382059"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1pPr>
      <a:lvl2pPr marL="827795" indent="-318383"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2pPr>
      <a:lvl3pPr marL="1273531"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3pPr>
      <a:lvl4pPr marL="1782943"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2292355"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emf"/><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chart" Target="../charts/chart19.xml"/><Relationship Id="rId7" Type="http://schemas.openxmlformats.org/officeDocument/2006/relationships/chart" Target="../charts/chart23.xml"/><Relationship Id="rId2" Type="http://schemas.openxmlformats.org/officeDocument/2006/relationships/chart" Target="../charts/chart18.xml"/><Relationship Id="rId1" Type="http://schemas.openxmlformats.org/officeDocument/2006/relationships/slideLayout" Target="../slideLayouts/slideLayout3.xml"/><Relationship Id="rId6" Type="http://schemas.openxmlformats.org/officeDocument/2006/relationships/chart" Target="../charts/chart22.xml"/><Relationship Id="rId5" Type="http://schemas.openxmlformats.org/officeDocument/2006/relationships/chart" Target="../charts/chart21.xml"/><Relationship Id="rId4" Type="http://schemas.openxmlformats.org/officeDocument/2006/relationships/chart" Target="../charts/char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chart" Target="../charts/chart9.xml"/></Relationships>
</file>

<file path=ppt/slides/_rels/slide9.xml.rels><?xml version="1.0" encoding="UTF-8" standalone="yes"?>
<Relationships xmlns="http://schemas.openxmlformats.org/package/2006/relationships"><Relationship Id="rId3" Type="http://schemas.openxmlformats.org/officeDocument/2006/relationships/chart" Target="../charts/chart13.xml"/><Relationship Id="rId7" Type="http://schemas.openxmlformats.org/officeDocument/2006/relationships/chart" Target="../charts/chart17.xml"/><Relationship Id="rId2" Type="http://schemas.openxmlformats.org/officeDocument/2006/relationships/chart" Target="../charts/chart12.xml"/><Relationship Id="rId1" Type="http://schemas.openxmlformats.org/officeDocument/2006/relationships/slideLayout" Target="../slideLayouts/slideLayout2.xml"/><Relationship Id="rId6" Type="http://schemas.openxmlformats.org/officeDocument/2006/relationships/chart" Target="../charts/chart16.xml"/><Relationship Id="rId5" Type="http://schemas.openxmlformats.org/officeDocument/2006/relationships/chart" Target="../charts/chart15.xml"/><Relationship Id="rId4" Type="http://schemas.openxmlformats.org/officeDocument/2006/relationships/chart" Target="../charts/char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rIns="685800"/>
          <a:lstStyle/>
          <a:p>
            <a:r>
              <a:rPr lang="en-US" dirty="0" smtClean="0"/>
              <a:t>Policy Brands Roundtable</a:t>
            </a:r>
            <a:endParaRPr lang="en-US" dirty="0"/>
          </a:p>
        </p:txBody>
      </p:sp>
      <p:pic>
        <p:nvPicPr>
          <p:cNvPr id="26" name="Picture 2" descr="C:\Users\kwaddell\Downloads\4488394578_15f61a99e4_o.jpg"/>
          <p:cNvPicPr>
            <a:picLocks noGrp="1" noChangeArrowheads="1"/>
          </p:cNvPicPr>
          <p:nvPr>
            <p:ph type="pic" sz="quarter" idx="4294967295"/>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t="18519" b="27778"/>
          <a:stretch/>
        </p:blipFill>
        <p:spPr>
          <a:xfrm>
            <a:off x="-228600" y="3200400"/>
            <a:ext cx="8229600" cy="6629400"/>
          </a:xfrm>
        </p:spPr>
      </p:pic>
      <p:sp>
        <p:nvSpPr>
          <p:cNvPr id="3" name="Subtitle 2"/>
          <p:cNvSpPr>
            <a:spLocks noGrp="1"/>
          </p:cNvSpPr>
          <p:nvPr>
            <p:ph type="subTitle" idx="1"/>
          </p:nvPr>
        </p:nvSpPr>
        <p:spPr/>
        <p:txBody>
          <a:bodyPr/>
          <a:lstStyle/>
          <a:p>
            <a:r>
              <a:rPr lang="en-US" dirty="0">
                <a:latin typeface="FreightSans Pro Bold" pitchFamily="50" charset="0"/>
              </a:rPr>
              <a:t>Quantitative Report for </a:t>
            </a:r>
            <a:r>
              <a:rPr lang="en-US" dirty="0" smtClean="0">
                <a:latin typeface="FreightSans Pro Bold" pitchFamily="50" charset="0"/>
              </a:rPr>
              <a:t>Alpha</a:t>
            </a:r>
            <a:endParaRPr lang="en-US" dirty="0">
              <a:latin typeface="FreightSans Pro Bold" pitchFamily="50" charset="0"/>
            </a:endParaRPr>
          </a:p>
        </p:txBody>
      </p:sp>
      <p:sp>
        <p:nvSpPr>
          <p:cNvPr id="4" name="Slide Number Placeholder 3"/>
          <p:cNvSpPr>
            <a:spLocks noGrp="1"/>
          </p:cNvSpPr>
          <p:nvPr>
            <p:ph type="sldNum" sz="quarter" idx="4"/>
          </p:nvPr>
        </p:nvSpPr>
        <p:spPr/>
        <p:txBody>
          <a:bodyPr/>
          <a:lstStyle/>
          <a:p>
            <a:fld id="{6214CC63-60E5-4931-A878-5D36BA85D187}" type="slidenum">
              <a:rPr lang="en-US" smtClean="0"/>
              <a:pPr/>
              <a:t>1</a:t>
            </a:fld>
            <a:endParaRPr lang="en-US"/>
          </a:p>
        </p:txBody>
      </p:sp>
      <p:pic>
        <p:nvPicPr>
          <p:cNvPr id="1028" name="Picture 4" descr="C:\Users\kwaddell\Pictures\NJ Research (Black).e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35495" y="2895600"/>
            <a:ext cx="1878129" cy="166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198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5943599" y="3803649"/>
            <a:ext cx="1600198" cy="145415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91440" bIns="91440" rtlCol="0" anchor="ctr"/>
          <a:lstStyle/>
          <a:p>
            <a:r>
              <a:rPr lang="en-US" sz="900" dirty="0">
                <a:solidFill>
                  <a:schemeClr val="tx1"/>
                </a:solidFill>
              </a:rPr>
              <a:t>4</a:t>
            </a:r>
            <a:r>
              <a:rPr lang="en-US" sz="900" baseline="30000" dirty="0">
                <a:solidFill>
                  <a:schemeClr val="tx1"/>
                </a:solidFill>
              </a:rPr>
              <a:t>th</a:t>
            </a:r>
            <a:r>
              <a:rPr lang="en-US" sz="900" dirty="0">
                <a:solidFill>
                  <a:schemeClr val="tx1"/>
                </a:solidFill>
              </a:rPr>
              <a:t> Quartile</a:t>
            </a:r>
          </a:p>
        </p:txBody>
      </p:sp>
      <p:sp>
        <p:nvSpPr>
          <p:cNvPr id="83" name="Rectangle 82"/>
          <p:cNvSpPr/>
          <p:nvPr/>
        </p:nvSpPr>
        <p:spPr>
          <a:xfrm>
            <a:off x="5943602" y="3450428"/>
            <a:ext cx="1600198" cy="35322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tlCol="0" anchor="ctr"/>
          <a:lstStyle/>
          <a:p>
            <a:pPr lvl="0"/>
            <a:r>
              <a:rPr lang="en-US" sz="900" dirty="0" smtClean="0">
                <a:solidFill>
                  <a:srgbClr val="000000"/>
                </a:solidFill>
              </a:rPr>
              <a:t>3</a:t>
            </a:r>
            <a:r>
              <a:rPr lang="en-US" sz="900" baseline="30000" dirty="0" smtClean="0">
                <a:solidFill>
                  <a:srgbClr val="000000"/>
                </a:solidFill>
              </a:rPr>
              <a:t>rd</a:t>
            </a:r>
            <a:r>
              <a:rPr lang="en-US" sz="900" dirty="0" smtClean="0">
                <a:solidFill>
                  <a:srgbClr val="000000"/>
                </a:solidFill>
              </a:rPr>
              <a:t> Quartile</a:t>
            </a:r>
            <a:endParaRPr lang="en-US" sz="900" dirty="0">
              <a:solidFill>
                <a:srgbClr val="000000"/>
              </a:solidFill>
            </a:endParaRPr>
          </a:p>
        </p:txBody>
      </p:sp>
      <p:sp>
        <p:nvSpPr>
          <p:cNvPr id="88" name="Rectangle 87"/>
          <p:cNvSpPr/>
          <p:nvPr/>
        </p:nvSpPr>
        <p:spPr>
          <a:xfrm>
            <a:off x="5943600" y="3175001"/>
            <a:ext cx="1600200" cy="27542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tlCol="0" anchor="ctr"/>
          <a:lstStyle/>
          <a:p>
            <a:pPr lvl="0"/>
            <a:r>
              <a:rPr lang="en-US" sz="900" dirty="0" smtClean="0">
                <a:solidFill>
                  <a:schemeClr val="bg1"/>
                </a:solidFill>
              </a:rPr>
              <a:t>2</a:t>
            </a:r>
            <a:r>
              <a:rPr lang="en-US" sz="900" baseline="30000" dirty="0" smtClean="0">
                <a:solidFill>
                  <a:schemeClr val="bg1"/>
                </a:solidFill>
              </a:rPr>
              <a:t>nd</a:t>
            </a:r>
            <a:r>
              <a:rPr lang="en-US" sz="900" dirty="0" smtClean="0">
                <a:solidFill>
                  <a:schemeClr val="bg1"/>
                </a:solidFill>
              </a:rPr>
              <a:t> Quartile</a:t>
            </a:r>
            <a:endParaRPr lang="en-US" sz="900" dirty="0">
              <a:solidFill>
                <a:schemeClr val="bg1"/>
              </a:solidFill>
            </a:endParaRPr>
          </a:p>
        </p:txBody>
      </p:sp>
      <p:sp>
        <p:nvSpPr>
          <p:cNvPr id="89" name="Rectangle 88"/>
          <p:cNvSpPr/>
          <p:nvPr/>
        </p:nvSpPr>
        <p:spPr>
          <a:xfrm>
            <a:off x="5943599" y="1600200"/>
            <a:ext cx="1600200" cy="15748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tlCol="0" anchor="ctr"/>
          <a:lstStyle/>
          <a:p>
            <a:pPr lvl="0"/>
            <a:r>
              <a:rPr lang="en-US" sz="900" dirty="0" smtClean="0">
                <a:solidFill>
                  <a:schemeClr val="bg1"/>
                </a:solidFill>
              </a:rPr>
              <a:t>1</a:t>
            </a:r>
            <a:r>
              <a:rPr lang="en-US" sz="900" baseline="30000" dirty="0" smtClean="0">
                <a:solidFill>
                  <a:schemeClr val="bg1"/>
                </a:solidFill>
              </a:rPr>
              <a:t>st</a:t>
            </a:r>
            <a:r>
              <a:rPr lang="en-US" sz="900" dirty="0" smtClean="0">
                <a:solidFill>
                  <a:schemeClr val="bg1"/>
                </a:solidFill>
              </a:rPr>
              <a:t> Quartile</a:t>
            </a:r>
            <a:endParaRPr lang="en-US" sz="900" dirty="0">
              <a:solidFill>
                <a:schemeClr val="bg1"/>
              </a:solidFill>
            </a:endParaRPr>
          </a:p>
        </p:txBody>
      </p:sp>
      <p:cxnSp>
        <p:nvCxnSpPr>
          <p:cNvPr id="94" name="Straight Arrow Connector 93"/>
          <p:cNvCxnSpPr>
            <a:stCxn id="51" idx="2"/>
          </p:cNvCxnSpPr>
          <p:nvPr/>
        </p:nvCxnSpPr>
        <p:spPr>
          <a:xfrm flipV="1">
            <a:off x="6743699" y="1600200"/>
            <a:ext cx="0" cy="36576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47" name="Rectangle 46"/>
          <p:cNvSpPr/>
          <p:nvPr/>
        </p:nvSpPr>
        <p:spPr>
          <a:xfrm>
            <a:off x="2286043" y="3886200"/>
            <a:ext cx="1600200" cy="1371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91440" bIns="91440" rtlCol="0" anchor="ctr"/>
          <a:lstStyle/>
          <a:p>
            <a:r>
              <a:rPr lang="en-US" sz="900" dirty="0">
                <a:solidFill>
                  <a:schemeClr val="tx1"/>
                </a:solidFill>
              </a:rPr>
              <a:t>4</a:t>
            </a:r>
            <a:r>
              <a:rPr lang="en-US" sz="900" baseline="30000" dirty="0">
                <a:solidFill>
                  <a:schemeClr val="tx1"/>
                </a:solidFill>
              </a:rPr>
              <a:t>th</a:t>
            </a:r>
            <a:r>
              <a:rPr lang="en-US" sz="900" dirty="0">
                <a:solidFill>
                  <a:schemeClr val="tx1"/>
                </a:solidFill>
              </a:rPr>
              <a:t> Quartile</a:t>
            </a:r>
          </a:p>
        </p:txBody>
      </p:sp>
      <p:sp>
        <p:nvSpPr>
          <p:cNvPr id="44" name="Rectangle 43"/>
          <p:cNvSpPr/>
          <p:nvPr/>
        </p:nvSpPr>
        <p:spPr>
          <a:xfrm>
            <a:off x="2286043" y="3511550"/>
            <a:ext cx="1600200" cy="3746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tlCol="0" anchor="ctr"/>
          <a:lstStyle/>
          <a:p>
            <a:pPr lvl="0"/>
            <a:r>
              <a:rPr lang="en-US" sz="900" dirty="0" smtClean="0">
                <a:solidFill>
                  <a:srgbClr val="000000"/>
                </a:solidFill>
              </a:rPr>
              <a:t>3</a:t>
            </a:r>
            <a:r>
              <a:rPr lang="en-US" sz="900" baseline="30000" dirty="0" smtClean="0">
                <a:solidFill>
                  <a:srgbClr val="000000"/>
                </a:solidFill>
              </a:rPr>
              <a:t>rd</a:t>
            </a:r>
            <a:r>
              <a:rPr lang="en-US" sz="900" dirty="0" smtClean="0">
                <a:solidFill>
                  <a:srgbClr val="000000"/>
                </a:solidFill>
              </a:rPr>
              <a:t> Quartile</a:t>
            </a:r>
            <a:endParaRPr lang="en-US" sz="900" dirty="0">
              <a:solidFill>
                <a:srgbClr val="000000"/>
              </a:solidFill>
            </a:endParaRPr>
          </a:p>
        </p:txBody>
      </p:sp>
      <p:sp>
        <p:nvSpPr>
          <p:cNvPr id="45" name="Rectangle 44"/>
          <p:cNvSpPr/>
          <p:nvPr/>
        </p:nvSpPr>
        <p:spPr>
          <a:xfrm>
            <a:off x="2286043" y="3200400"/>
            <a:ext cx="1600201" cy="3111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tlCol="0" anchor="ctr"/>
          <a:lstStyle/>
          <a:p>
            <a:pPr lvl="0"/>
            <a:r>
              <a:rPr lang="en-US" sz="900" dirty="0" smtClean="0">
                <a:solidFill>
                  <a:schemeClr val="bg1"/>
                </a:solidFill>
              </a:rPr>
              <a:t>2</a:t>
            </a:r>
            <a:r>
              <a:rPr lang="en-US" sz="900" baseline="30000" dirty="0" smtClean="0">
                <a:solidFill>
                  <a:schemeClr val="bg1"/>
                </a:solidFill>
              </a:rPr>
              <a:t>nd</a:t>
            </a:r>
            <a:r>
              <a:rPr lang="en-US" sz="900" dirty="0" smtClean="0">
                <a:solidFill>
                  <a:schemeClr val="bg1"/>
                </a:solidFill>
              </a:rPr>
              <a:t> Quartile</a:t>
            </a:r>
            <a:endParaRPr lang="en-US" sz="900" dirty="0">
              <a:solidFill>
                <a:schemeClr val="bg1"/>
              </a:solidFill>
            </a:endParaRPr>
          </a:p>
        </p:txBody>
      </p:sp>
      <p:sp>
        <p:nvSpPr>
          <p:cNvPr id="46" name="Rectangle 45"/>
          <p:cNvSpPr/>
          <p:nvPr/>
        </p:nvSpPr>
        <p:spPr>
          <a:xfrm>
            <a:off x="2286043" y="1600200"/>
            <a:ext cx="1600201" cy="1600199"/>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tlCol="0" anchor="ctr"/>
          <a:lstStyle/>
          <a:p>
            <a:pPr lvl="0"/>
            <a:r>
              <a:rPr lang="en-US" sz="900" dirty="0" smtClean="0">
                <a:solidFill>
                  <a:schemeClr val="bg1"/>
                </a:solidFill>
              </a:rPr>
              <a:t>1</a:t>
            </a:r>
            <a:r>
              <a:rPr lang="en-US" sz="900" baseline="30000" dirty="0" smtClean="0">
                <a:solidFill>
                  <a:schemeClr val="bg1"/>
                </a:solidFill>
              </a:rPr>
              <a:t>st</a:t>
            </a:r>
            <a:r>
              <a:rPr lang="en-US" sz="900" dirty="0" smtClean="0">
                <a:solidFill>
                  <a:schemeClr val="bg1"/>
                </a:solidFill>
              </a:rPr>
              <a:t> Quartile</a:t>
            </a:r>
            <a:endParaRPr lang="en-US" sz="900" dirty="0">
              <a:solidFill>
                <a:schemeClr val="bg1"/>
              </a:solidFill>
            </a:endParaRPr>
          </a:p>
        </p:txBody>
      </p:sp>
      <p:cxnSp>
        <p:nvCxnSpPr>
          <p:cNvPr id="63" name="Straight Connector 62"/>
          <p:cNvCxnSpPr/>
          <p:nvPr/>
        </p:nvCxnSpPr>
        <p:spPr>
          <a:xfrm>
            <a:off x="2514599" y="3511571"/>
            <a:ext cx="1371600"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Arrow Connector 34"/>
          <p:cNvCxnSpPr>
            <a:stCxn id="50" idx="2"/>
            <a:endCxn id="9" idx="2"/>
          </p:cNvCxnSpPr>
          <p:nvPr/>
        </p:nvCxnSpPr>
        <p:spPr>
          <a:xfrm flipV="1">
            <a:off x="3086100" y="1600200"/>
            <a:ext cx="23" cy="36576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Alpha Familiarity by </a:t>
            </a:r>
            <a:r>
              <a:rPr lang="en-US" dirty="0"/>
              <a:t>Benchmark Group</a:t>
            </a:r>
          </a:p>
        </p:txBody>
      </p:sp>
      <p:sp>
        <p:nvSpPr>
          <p:cNvPr id="5" name="Text Placeholder 4"/>
          <p:cNvSpPr>
            <a:spLocks noGrp="1"/>
          </p:cNvSpPr>
          <p:nvPr>
            <p:ph type="body" sz="quarter" idx="10"/>
          </p:nvPr>
        </p:nvSpPr>
        <p:spPr/>
        <p:txBody>
          <a:bodyPr/>
          <a:lstStyle/>
          <a:p>
            <a:r>
              <a:rPr lang="en-US" dirty="0" smtClean="0"/>
              <a:t>FAMILIARITY SCORES</a:t>
            </a:r>
            <a:endParaRPr lang="en-US" dirty="0"/>
          </a:p>
        </p:txBody>
      </p:sp>
      <p:sp>
        <p:nvSpPr>
          <p:cNvPr id="3" name="TextBox 2"/>
          <p:cNvSpPr txBox="1"/>
          <p:nvPr/>
        </p:nvSpPr>
        <p:spPr>
          <a:xfrm>
            <a:off x="228556" y="2743199"/>
            <a:ext cx="1828844" cy="2514601"/>
          </a:xfrm>
          <a:prstGeom prst="rect">
            <a:avLst/>
          </a:prstGeom>
          <a:solidFill>
            <a:schemeClr val="accent3"/>
          </a:solidFill>
        </p:spPr>
        <p:txBody>
          <a:bodyPr wrap="square" lIns="228600" tIns="228600" rIns="228600" bIns="228600" rtlCol="0">
            <a:noAutofit/>
          </a:bodyPr>
          <a:lstStyle/>
          <a:p>
            <a:pPr>
              <a:spcAft>
                <a:spcPts val="1000"/>
              </a:spcAft>
            </a:pPr>
            <a:r>
              <a:rPr lang="en-US" sz="1000" dirty="0" smtClean="0">
                <a:solidFill>
                  <a:schemeClr val="bg1"/>
                </a:solidFill>
              </a:rPr>
              <a:t>The familiarity with Alpha’s policy brand is just above the overall median. </a:t>
            </a:r>
            <a:endParaRPr lang="en-US" sz="1000" dirty="0">
              <a:solidFill>
                <a:schemeClr val="bg1"/>
              </a:solidFill>
            </a:endParaRPr>
          </a:p>
          <a:p>
            <a:pPr>
              <a:spcAft>
                <a:spcPts val="1000"/>
              </a:spcAft>
            </a:pPr>
            <a:endParaRPr lang="en-US" sz="1000" dirty="0" smtClean="0">
              <a:solidFill>
                <a:schemeClr val="bg1"/>
              </a:solidFill>
            </a:endParaRPr>
          </a:p>
          <a:p>
            <a:pPr>
              <a:spcAft>
                <a:spcPts val="1000"/>
              </a:spcAft>
            </a:pPr>
            <a:endParaRPr lang="en-US" sz="1000" dirty="0" smtClean="0">
              <a:solidFill>
                <a:schemeClr val="bg1"/>
              </a:solidFill>
            </a:endParaRPr>
          </a:p>
        </p:txBody>
      </p:sp>
      <p:sp>
        <p:nvSpPr>
          <p:cNvPr id="9" name="TextBox 8"/>
          <p:cNvSpPr txBox="1"/>
          <p:nvPr/>
        </p:nvSpPr>
        <p:spPr>
          <a:xfrm>
            <a:off x="2286001" y="1143000"/>
            <a:ext cx="1600244" cy="457200"/>
          </a:xfrm>
          <a:prstGeom prst="rect">
            <a:avLst/>
          </a:prstGeom>
          <a:noFill/>
        </p:spPr>
        <p:txBody>
          <a:bodyPr wrap="none" rtlCol="0" anchor="ctr">
            <a:noAutofit/>
          </a:bodyPr>
          <a:lstStyle/>
          <a:p>
            <a:pPr algn="ctr"/>
            <a:r>
              <a:rPr lang="en-US" sz="1000" dirty="0" smtClean="0"/>
              <a:t>All Organizations</a:t>
            </a:r>
            <a:endParaRPr lang="en-US" sz="1000" dirty="0"/>
          </a:p>
        </p:txBody>
      </p:sp>
      <p:sp>
        <p:nvSpPr>
          <p:cNvPr id="68" name="TextBox 67"/>
          <p:cNvSpPr txBox="1"/>
          <p:nvPr/>
        </p:nvSpPr>
        <p:spPr>
          <a:xfrm>
            <a:off x="3200400" y="3519265"/>
            <a:ext cx="685800" cy="138499"/>
          </a:xfrm>
          <a:prstGeom prst="rect">
            <a:avLst/>
          </a:prstGeom>
          <a:noFill/>
        </p:spPr>
        <p:txBody>
          <a:bodyPr wrap="square" lIns="45720" tIns="0" rIns="45720" bIns="0" rtlCol="0" anchor="ctr" anchorCtr="0">
            <a:spAutoFit/>
          </a:bodyPr>
          <a:lstStyle/>
          <a:p>
            <a:pPr algn="r"/>
            <a:r>
              <a:rPr lang="en-US" sz="900" dirty="0" smtClean="0"/>
              <a:t>Median: 2.0</a:t>
            </a:r>
            <a:endParaRPr lang="en-US" sz="900" dirty="0"/>
          </a:p>
        </p:txBody>
      </p:sp>
      <p:cxnSp>
        <p:nvCxnSpPr>
          <p:cNvPr id="91" name="Straight Connector 90"/>
          <p:cNvCxnSpPr/>
          <p:nvPr/>
        </p:nvCxnSpPr>
        <p:spPr>
          <a:xfrm>
            <a:off x="6172199" y="3450429"/>
            <a:ext cx="1371600" cy="0"/>
          </a:xfrm>
          <a:prstGeom prst="line">
            <a:avLst/>
          </a:prstGeom>
        </p:spPr>
        <p:style>
          <a:lnRef idx="1">
            <a:schemeClr val="dk1"/>
          </a:lnRef>
          <a:fillRef idx="0">
            <a:schemeClr val="dk1"/>
          </a:fillRef>
          <a:effectRef idx="0">
            <a:schemeClr val="dk1"/>
          </a:effectRef>
          <a:fontRef idx="minor">
            <a:schemeClr val="tx1"/>
          </a:fontRef>
        </p:style>
      </p:cxnSp>
      <p:sp>
        <p:nvSpPr>
          <p:cNvPr id="95" name="TextBox 94"/>
          <p:cNvSpPr txBox="1"/>
          <p:nvPr/>
        </p:nvSpPr>
        <p:spPr>
          <a:xfrm>
            <a:off x="6858000" y="3458124"/>
            <a:ext cx="685800" cy="138499"/>
          </a:xfrm>
          <a:prstGeom prst="rect">
            <a:avLst/>
          </a:prstGeom>
          <a:noFill/>
        </p:spPr>
        <p:txBody>
          <a:bodyPr wrap="square" lIns="45720" tIns="0" rIns="45720" bIns="0" rtlCol="0" anchor="ctr" anchorCtr="0">
            <a:spAutoFit/>
          </a:bodyPr>
          <a:lstStyle/>
          <a:p>
            <a:pPr algn="r"/>
            <a:r>
              <a:rPr lang="en-US" sz="900" dirty="0" smtClean="0"/>
              <a:t>Median: 2.0</a:t>
            </a:r>
            <a:endParaRPr lang="en-US" sz="900" dirty="0"/>
          </a:p>
        </p:txBody>
      </p:sp>
      <p:sp>
        <p:nvSpPr>
          <p:cNvPr id="24" name="TextBox 23"/>
          <p:cNvSpPr txBox="1"/>
          <p:nvPr/>
        </p:nvSpPr>
        <p:spPr>
          <a:xfrm>
            <a:off x="5943599" y="1143000"/>
            <a:ext cx="1600199" cy="457200"/>
          </a:xfrm>
          <a:prstGeom prst="rect">
            <a:avLst/>
          </a:prstGeom>
          <a:noFill/>
        </p:spPr>
        <p:txBody>
          <a:bodyPr wrap="square" rtlCol="0" anchor="ctr">
            <a:noAutofit/>
          </a:bodyPr>
          <a:lstStyle/>
          <a:p>
            <a:pPr algn="ctr"/>
            <a:r>
              <a:rPr lang="en-US" sz="1000" dirty="0" smtClean="0"/>
              <a:t>Domestically Owned Organizations</a:t>
            </a:r>
            <a:endParaRPr lang="en-US" sz="1000" dirty="0"/>
          </a:p>
        </p:txBody>
      </p:sp>
      <p:sp>
        <p:nvSpPr>
          <p:cNvPr id="135" name="TextBox 134"/>
          <p:cNvSpPr txBox="1"/>
          <p:nvPr/>
        </p:nvSpPr>
        <p:spPr>
          <a:xfrm>
            <a:off x="228599" y="1142999"/>
            <a:ext cx="1828801" cy="1343025"/>
          </a:xfrm>
          <a:prstGeom prst="rect">
            <a:avLst/>
          </a:prstGeom>
          <a:solidFill>
            <a:schemeClr val="accent2"/>
          </a:solidFill>
        </p:spPr>
        <p:txBody>
          <a:bodyPr wrap="square" lIns="228600" tIns="228600" rIns="228600" bIns="228600" rtlCol="0" anchor="ctr">
            <a:noAutofit/>
          </a:bodyPr>
          <a:lstStyle/>
          <a:p>
            <a:pPr>
              <a:spcAft>
                <a:spcPts val="1000"/>
              </a:spcAft>
            </a:pPr>
            <a:r>
              <a:rPr lang="en-US" sz="1000" dirty="0" smtClean="0">
                <a:solidFill>
                  <a:sysClr val="windowText" lastClr="000000"/>
                </a:solidFill>
              </a:rPr>
              <a:t>Alpha’s familiarity score is 1.85 out of 5.00 (5.00 being most familiar). This score is highlighted in yellow in each of graphics that follow.</a:t>
            </a:r>
            <a:endParaRPr lang="en-US" sz="1000" dirty="0">
              <a:solidFill>
                <a:sysClr val="windowText" lastClr="000000"/>
              </a:solidFill>
            </a:endParaRPr>
          </a:p>
        </p:txBody>
      </p:sp>
      <p:sp>
        <p:nvSpPr>
          <p:cNvPr id="4" name="Slide Number Placeholder 3"/>
          <p:cNvSpPr>
            <a:spLocks noGrp="1"/>
          </p:cNvSpPr>
          <p:nvPr>
            <p:ph type="sldNum" sz="quarter" idx="4"/>
          </p:nvPr>
        </p:nvSpPr>
        <p:spPr/>
        <p:txBody>
          <a:bodyPr/>
          <a:lstStyle/>
          <a:p>
            <a:fld id="{6214CC63-60E5-4931-A878-5D36BA85D187}" type="slidenum">
              <a:rPr lang="en-US" smtClean="0"/>
              <a:pPr/>
              <a:t>10</a:t>
            </a:fld>
            <a:endParaRPr lang="en-US" dirty="0"/>
          </a:p>
        </p:txBody>
      </p:sp>
      <p:graphicFrame>
        <p:nvGraphicFramePr>
          <p:cNvPr id="50" name="Chart 49"/>
          <p:cNvGraphicFramePr/>
          <p:nvPr>
            <p:extLst>
              <p:ext uri="{D42A27DB-BD31-4B8C-83A1-F6EECF244321}">
                <p14:modId xmlns:p14="http://schemas.microsoft.com/office/powerpoint/2010/main" val="2597229528"/>
              </p:ext>
            </p:extLst>
          </p:nvPr>
        </p:nvGraphicFramePr>
        <p:xfrm>
          <a:off x="2286001" y="1143000"/>
          <a:ext cx="1600199" cy="41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1" name="Chart 50"/>
          <p:cNvGraphicFramePr/>
          <p:nvPr>
            <p:extLst>
              <p:ext uri="{D42A27DB-BD31-4B8C-83A1-F6EECF244321}">
                <p14:modId xmlns:p14="http://schemas.microsoft.com/office/powerpoint/2010/main" val="451197096"/>
              </p:ext>
            </p:extLst>
          </p:nvPr>
        </p:nvGraphicFramePr>
        <p:xfrm>
          <a:off x="5943599" y="1143000"/>
          <a:ext cx="1600201"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52" name="Rectangle 51"/>
          <p:cNvSpPr/>
          <p:nvPr/>
        </p:nvSpPr>
        <p:spPr>
          <a:xfrm>
            <a:off x="228599" y="8229600"/>
            <a:ext cx="2285998" cy="1371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r>
              <a:rPr lang="en-US" sz="1000" dirty="0">
                <a:solidFill>
                  <a:schemeClr val="tx1"/>
                </a:solidFill>
              </a:rPr>
              <a:t>4</a:t>
            </a:r>
            <a:r>
              <a:rPr lang="en-US" sz="1000" baseline="30000" dirty="0">
                <a:solidFill>
                  <a:schemeClr val="tx1"/>
                </a:solidFill>
              </a:rPr>
              <a:t>th</a:t>
            </a:r>
            <a:r>
              <a:rPr lang="en-US" sz="1000" dirty="0">
                <a:solidFill>
                  <a:schemeClr val="tx1"/>
                </a:solidFill>
              </a:rPr>
              <a:t> Quartile</a:t>
            </a:r>
          </a:p>
        </p:txBody>
      </p:sp>
      <p:sp>
        <p:nvSpPr>
          <p:cNvPr id="53" name="Rectangle 52"/>
          <p:cNvSpPr/>
          <p:nvPr/>
        </p:nvSpPr>
        <p:spPr>
          <a:xfrm>
            <a:off x="228599" y="8043962"/>
            <a:ext cx="2285998" cy="18563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rgbClr val="000000"/>
                </a:solidFill>
              </a:rPr>
              <a:t>3</a:t>
            </a:r>
            <a:r>
              <a:rPr lang="en-US" sz="1000" baseline="30000" dirty="0" smtClean="0">
                <a:solidFill>
                  <a:srgbClr val="000000"/>
                </a:solidFill>
              </a:rPr>
              <a:t>rd</a:t>
            </a:r>
            <a:r>
              <a:rPr lang="en-US" sz="1000" dirty="0" smtClean="0">
                <a:solidFill>
                  <a:srgbClr val="000000"/>
                </a:solidFill>
              </a:rPr>
              <a:t> Quartile</a:t>
            </a:r>
            <a:endParaRPr lang="en-US" sz="1000" dirty="0">
              <a:solidFill>
                <a:srgbClr val="000000"/>
              </a:solidFill>
            </a:endParaRPr>
          </a:p>
        </p:txBody>
      </p:sp>
      <p:sp>
        <p:nvSpPr>
          <p:cNvPr id="54" name="Rectangle 53"/>
          <p:cNvSpPr/>
          <p:nvPr/>
        </p:nvSpPr>
        <p:spPr>
          <a:xfrm>
            <a:off x="228599" y="7772400"/>
            <a:ext cx="2286000" cy="27156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2</a:t>
            </a:r>
            <a:r>
              <a:rPr lang="en-US" sz="1000" baseline="30000" dirty="0" smtClean="0">
                <a:solidFill>
                  <a:schemeClr val="bg1"/>
                </a:solidFill>
              </a:rPr>
              <a:t>nd</a:t>
            </a:r>
            <a:r>
              <a:rPr lang="en-US" sz="1000" dirty="0" smtClean="0">
                <a:solidFill>
                  <a:schemeClr val="bg1"/>
                </a:solidFill>
              </a:rPr>
              <a:t> Quartile</a:t>
            </a:r>
            <a:endParaRPr lang="en-US" sz="1000" dirty="0">
              <a:solidFill>
                <a:schemeClr val="bg1"/>
              </a:solidFill>
            </a:endParaRPr>
          </a:p>
        </p:txBody>
      </p:sp>
      <p:sp>
        <p:nvSpPr>
          <p:cNvPr id="55" name="Rectangle 54"/>
          <p:cNvSpPr/>
          <p:nvPr/>
        </p:nvSpPr>
        <p:spPr>
          <a:xfrm>
            <a:off x="228599" y="5943600"/>
            <a:ext cx="2286000" cy="182731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1</a:t>
            </a:r>
            <a:r>
              <a:rPr lang="en-US" sz="1000" baseline="30000" dirty="0" smtClean="0">
                <a:solidFill>
                  <a:schemeClr val="bg1"/>
                </a:solidFill>
              </a:rPr>
              <a:t>st</a:t>
            </a:r>
            <a:r>
              <a:rPr lang="en-US" sz="1000" dirty="0" smtClean="0">
                <a:solidFill>
                  <a:schemeClr val="bg1"/>
                </a:solidFill>
              </a:rPr>
              <a:t> Quartile</a:t>
            </a:r>
            <a:endParaRPr lang="en-US" sz="1000" dirty="0">
              <a:solidFill>
                <a:schemeClr val="bg1"/>
              </a:solidFill>
            </a:endParaRPr>
          </a:p>
        </p:txBody>
      </p:sp>
      <p:cxnSp>
        <p:nvCxnSpPr>
          <p:cNvPr id="56" name="Straight Connector 55"/>
          <p:cNvCxnSpPr/>
          <p:nvPr/>
        </p:nvCxnSpPr>
        <p:spPr>
          <a:xfrm>
            <a:off x="1142999" y="8043962"/>
            <a:ext cx="1371600"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flipV="1">
            <a:off x="1369267" y="5943600"/>
            <a:ext cx="0" cy="36576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1828800" y="8043962"/>
            <a:ext cx="685800" cy="153888"/>
          </a:xfrm>
          <a:prstGeom prst="rect">
            <a:avLst/>
          </a:prstGeom>
          <a:noFill/>
        </p:spPr>
        <p:txBody>
          <a:bodyPr wrap="square" lIns="0" tIns="0" rIns="45720" bIns="0" rtlCol="0" anchor="ctr" anchorCtr="0">
            <a:spAutoFit/>
          </a:bodyPr>
          <a:lstStyle/>
          <a:p>
            <a:pPr algn="r"/>
            <a:r>
              <a:rPr lang="en-US" sz="1000" dirty="0" smtClean="0"/>
              <a:t>Median: 1.8</a:t>
            </a:r>
            <a:endParaRPr lang="en-US" sz="1000" dirty="0"/>
          </a:p>
        </p:txBody>
      </p:sp>
      <p:graphicFrame>
        <p:nvGraphicFramePr>
          <p:cNvPr id="59" name="Chart 58"/>
          <p:cNvGraphicFramePr/>
          <p:nvPr>
            <p:extLst>
              <p:ext uri="{D42A27DB-BD31-4B8C-83A1-F6EECF244321}">
                <p14:modId xmlns:p14="http://schemas.microsoft.com/office/powerpoint/2010/main" val="4145307056"/>
              </p:ext>
            </p:extLst>
          </p:nvPr>
        </p:nvGraphicFramePr>
        <p:xfrm>
          <a:off x="228599" y="5486400"/>
          <a:ext cx="2286001" cy="4114800"/>
        </p:xfrm>
        <a:graphic>
          <a:graphicData uri="http://schemas.openxmlformats.org/drawingml/2006/chart">
            <c:chart xmlns:c="http://schemas.openxmlformats.org/drawingml/2006/chart" xmlns:r="http://schemas.openxmlformats.org/officeDocument/2006/relationships" r:id="rId4"/>
          </a:graphicData>
        </a:graphic>
      </p:graphicFrame>
      <p:sp>
        <p:nvSpPr>
          <p:cNvPr id="60" name="TextBox 59"/>
          <p:cNvSpPr txBox="1"/>
          <p:nvPr/>
        </p:nvSpPr>
        <p:spPr>
          <a:xfrm>
            <a:off x="228556" y="5486401"/>
            <a:ext cx="2281421" cy="457200"/>
          </a:xfrm>
          <a:prstGeom prst="rect">
            <a:avLst/>
          </a:prstGeom>
          <a:noFill/>
        </p:spPr>
        <p:txBody>
          <a:bodyPr wrap="square" rtlCol="0" anchor="ctr">
            <a:noAutofit/>
          </a:bodyPr>
          <a:lstStyle/>
          <a:p>
            <a:pPr algn="ctr"/>
            <a:r>
              <a:rPr lang="en-US" sz="1000" dirty="0" smtClean="0"/>
              <a:t>Lobby Spend: $2-4 million</a:t>
            </a:r>
            <a:endParaRPr lang="en-US" sz="1000" dirty="0"/>
          </a:p>
        </p:txBody>
      </p:sp>
      <p:sp>
        <p:nvSpPr>
          <p:cNvPr id="66" name="Rectangle 65"/>
          <p:cNvSpPr/>
          <p:nvPr/>
        </p:nvSpPr>
        <p:spPr>
          <a:xfrm>
            <a:off x="4114799" y="4352924"/>
            <a:ext cx="1600198" cy="90487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91440" bIns="91440" rtlCol="0" anchor="ctr"/>
          <a:lstStyle/>
          <a:p>
            <a:r>
              <a:rPr lang="en-US" sz="900" dirty="0">
                <a:solidFill>
                  <a:schemeClr val="tx1"/>
                </a:solidFill>
              </a:rPr>
              <a:t>4</a:t>
            </a:r>
            <a:r>
              <a:rPr lang="en-US" sz="900" baseline="30000" dirty="0">
                <a:solidFill>
                  <a:schemeClr val="tx1"/>
                </a:solidFill>
              </a:rPr>
              <a:t>th</a:t>
            </a:r>
            <a:r>
              <a:rPr lang="en-US" sz="900" dirty="0">
                <a:solidFill>
                  <a:schemeClr val="tx1"/>
                </a:solidFill>
              </a:rPr>
              <a:t> Quartile</a:t>
            </a:r>
          </a:p>
        </p:txBody>
      </p:sp>
      <p:sp>
        <p:nvSpPr>
          <p:cNvPr id="67" name="Rectangle 66"/>
          <p:cNvSpPr/>
          <p:nvPr/>
        </p:nvSpPr>
        <p:spPr>
          <a:xfrm>
            <a:off x="4114799" y="4132362"/>
            <a:ext cx="1600198" cy="220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tlCol="0" anchor="ctr"/>
          <a:lstStyle/>
          <a:p>
            <a:pPr lvl="0"/>
            <a:r>
              <a:rPr lang="en-US" sz="900" dirty="0" smtClean="0">
                <a:solidFill>
                  <a:srgbClr val="000000"/>
                </a:solidFill>
              </a:rPr>
              <a:t>3</a:t>
            </a:r>
            <a:r>
              <a:rPr lang="en-US" sz="900" baseline="30000" dirty="0" smtClean="0">
                <a:solidFill>
                  <a:srgbClr val="000000"/>
                </a:solidFill>
              </a:rPr>
              <a:t>rd</a:t>
            </a:r>
            <a:r>
              <a:rPr lang="en-US" sz="900" dirty="0" smtClean="0">
                <a:solidFill>
                  <a:srgbClr val="000000"/>
                </a:solidFill>
              </a:rPr>
              <a:t> Quartile</a:t>
            </a:r>
            <a:endParaRPr lang="en-US" sz="900" dirty="0">
              <a:solidFill>
                <a:srgbClr val="000000"/>
              </a:solidFill>
            </a:endParaRPr>
          </a:p>
        </p:txBody>
      </p:sp>
      <p:sp>
        <p:nvSpPr>
          <p:cNvPr id="69" name="Rectangle 68"/>
          <p:cNvSpPr/>
          <p:nvPr/>
        </p:nvSpPr>
        <p:spPr>
          <a:xfrm>
            <a:off x="4114799" y="3790950"/>
            <a:ext cx="1600200" cy="34141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tlCol="0" anchor="ctr"/>
          <a:lstStyle/>
          <a:p>
            <a:pPr lvl="0"/>
            <a:r>
              <a:rPr lang="en-US" sz="900" dirty="0" smtClean="0">
                <a:solidFill>
                  <a:schemeClr val="bg1"/>
                </a:solidFill>
              </a:rPr>
              <a:t>2</a:t>
            </a:r>
            <a:r>
              <a:rPr lang="en-US" sz="900" baseline="30000" dirty="0" smtClean="0">
                <a:solidFill>
                  <a:schemeClr val="bg1"/>
                </a:solidFill>
              </a:rPr>
              <a:t>nd</a:t>
            </a:r>
            <a:r>
              <a:rPr lang="en-US" sz="900" dirty="0" smtClean="0">
                <a:solidFill>
                  <a:schemeClr val="bg1"/>
                </a:solidFill>
              </a:rPr>
              <a:t> Quartile</a:t>
            </a:r>
            <a:endParaRPr lang="en-US" sz="900" dirty="0">
              <a:solidFill>
                <a:schemeClr val="bg1"/>
              </a:solidFill>
            </a:endParaRPr>
          </a:p>
        </p:txBody>
      </p:sp>
      <p:sp>
        <p:nvSpPr>
          <p:cNvPr id="70" name="Rectangle 69"/>
          <p:cNvSpPr/>
          <p:nvPr/>
        </p:nvSpPr>
        <p:spPr>
          <a:xfrm>
            <a:off x="4114799" y="1600200"/>
            <a:ext cx="1600200" cy="219075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tlCol="0" anchor="ctr"/>
          <a:lstStyle/>
          <a:p>
            <a:pPr lvl="0"/>
            <a:r>
              <a:rPr lang="en-US" sz="900" dirty="0" smtClean="0">
                <a:solidFill>
                  <a:schemeClr val="bg1"/>
                </a:solidFill>
              </a:rPr>
              <a:t>1</a:t>
            </a:r>
            <a:r>
              <a:rPr lang="en-US" sz="900" baseline="30000" dirty="0" smtClean="0">
                <a:solidFill>
                  <a:schemeClr val="bg1"/>
                </a:solidFill>
              </a:rPr>
              <a:t>st</a:t>
            </a:r>
            <a:r>
              <a:rPr lang="en-US" sz="900" dirty="0" smtClean="0">
                <a:solidFill>
                  <a:schemeClr val="bg1"/>
                </a:solidFill>
              </a:rPr>
              <a:t> Quartile</a:t>
            </a:r>
            <a:endParaRPr lang="en-US" sz="900" dirty="0">
              <a:solidFill>
                <a:schemeClr val="bg1"/>
              </a:solidFill>
            </a:endParaRPr>
          </a:p>
        </p:txBody>
      </p:sp>
      <p:cxnSp>
        <p:nvCxnSpPr>
          <p:cNvPr id="71" name="Straight Arrow Connector 70"/>
          <p:cNvCxnSpPr>
            <a:stCxn id="75" idx="2"/>
          </p:cNvCxnSpPr>
          <p:nvPr/>
        </p:nvCxnSpPr>
        <p:spPr>
          <a:xfrm flipV="1">
            <a:off x="4914898" y="1600200"/>
            <a:ext cx="0" cy="36576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a:off x="4343399" y="4132362"/>
            <a:ext cx="1371600" cy="0"/>
          </a:xfrm>
          <a:prstGeom prst="line">
            <a:avLst/>
          </a:prstGeom>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5029200" y="4140056"/>
            <a:ext cx="685800" cy="138499"/>
          </a:xfrm>
          <a:prstGeom prst="rect">
            <a:avLst/>
          </a:prstGeom>
          <a:noFill/>
        </p:spPr>
        <p:txBody>
          <a:bodyPr wrap="square" lIns="45720" tIns="0" rIns="45720" bIns="0" rtlCol="0" anchor="ctr" anchorCtr="0">
            <a:spAutoFit/>
          </a:bodyPr>
          <a:lstStyle/>
          <a:p>
            <a:pPr algn="r"/>
            <a:r>
              <a:rPr lang="en-US" sz="900" dirty="0" smtClean="0"/>
              <a:t>Median: 1.6</a:t>
            </a:r>
            <a:endParaRPr lang="en-US" sz="900" dirty="0"/>
          </a:p>
        </p:txBody>
      </p:sp>
      <p:sp>
        <p:nvSpPr>
          <p:cNvPr id="74" name="TextBox 73"/>
          <p:cNvSpPr txBox="1"/>
          <p:nvPr/>
        </p:nvSpPr>
        <p:spPr>
          <a:xfrm>
            <a:off x="4114799" y="1143000"/>
            <a:ext cx="1600199" cy="457200"/>
          </a:xfrm>
          <a:prstGeom prst="rect">
            <a:avLst/>
          </a:prstGeom>
          <a:noFill/>
        </p:spPr>
        <p:txBody>
          <a:bodyPr wrap="square" rtlCol="0" anchor="ctr">
            <a:noAutofit/>
          </a:bodyPr>
          <a:lstStyle/>
          <a:p>
            <a:pPr algn="ctr"/>
            <a:r>
              <a:rPr lang="en-US" sz="1000" dirty="0" smtClean="0"/>
              <a:t>Industry: Beta</a:t>
            </a:r>
            <a:endParaRPr lang="en-US" sz="1000" dirty="0"/>
          </a:p>
        </p:txBody>
      </p:sp>
      <p:graphicFrame>
        <p:nvGraphicFramePr>
          <p:cNvPr id="75" name="Chart 74"/>
          <p:cNvGraphicFramePr/>
          <p:nvPr>
            <p:extLst>
              <p:ext uri="{D42A27DB-BD31-4B8C-83A1-F6EECF244321}">
                <p14:modId xmlns:p14="http://schemas.microsoft.com/office/powerpoint/2010/main" val="2497575031"/>
              </p:ext>
            </p:extLst>
          </p:nvPr>
        </p:nvGraphicFramePr>
        <p:xfrm>
          <a:off x="4114799" y="1143000"/>
          <a:ext cx="1600198" cy="4114800"/>
        </p:xfrm>
        <a:graphic>
          <a:graphicData uri="http://schemas.openxmlformats.org/drawingml/2006/chart">
            <c:chart xmlns:c="http://schemas.openxmlformats.org/drawingml/2006/chart" xmlns:r="http://schemas.openxmlformats.org/officeDocument/2006/relationships" r:id="rId5"/>
          </a:graphicData>
        </a:graphic>
      </p:graphicFrame>
      <p:sp>
        <p:nvSpPr>
          <p:cNvPr id="48" name="Rectangle 47"/>
          <p:cNvSpPr/>
          <p:nvPr/>
        </p:nvSpPr>
        <p:spPr>
          <a:xfrm>
            <a:off x="2743243" y="8534400"/>
            <a:ext cx="2285998" cy="1066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r>
              <a:rPr lang="en-US" sz="1000" dirty="0">
                <a:solidFill>
                  <a:schemeClr val="tx1"/>
                </a:solidFill>
              </a:rPr>
              <a:t>4</a:t>
            </a:r>
            <a:r>
              <a:rPr lang="en-US" sz="1000" baseline="30000" dirty="0">
                <a:solidFill>
                  <a:schemeClr val="tx1"/>
                </a:solidFill>
              </a:rPr>
              <a:t>th</a:t>
            </a:r>
            <a:r>
              <a:rPr lang="en-US" sz="1000" dirty="0">
                <a:solidFill>
                  <a:schemeClr val="tx1"/>
                </a:solidFill>
              </a:rPr>
              <a:t> Quartile</a:t>
            </a:r>
          </a:p>
        </p:txBody>
      </p:sp>
      <p:sp>
        <p:nvSpPr>
          <p:cNvPr id="49" name="Rectangle 48"/>
          <p:cNvSpPr/>
          <p:nvPr/>
        </p:nvSpPr>
        <p:spPr>
          <a:xfrm>
            <a:off x="2743243" y="8209052"/>
            <a:ext cx="2285998" cy="32534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rgbClr val="000000"/>
                </a:solidFill>
              </a:rPr>
              <a:t>3</a:t>
            </a:r>
            <a:r>
              <a:rPr lang="en-US" sz="1000" baseline="30000" dirty="0" smtClean="0">
                <a:solidFill>
                  <a:srgbClr val="000000"/>
                </a:solidFill>
              </a:rPr>
              <a:t>rd</a:t>
            </a:r>
            <a:r>
              <a:rPr lang="en-US" sz="1000" dirty="0" smtClean="0">
                <a:solidFill>
                  <a:srgbClr val="000000"/>
                </a:solidFill>
              </a:rPr>
              <a:t> Quartile</a:t>
            </a:r>
            <a:endParaRPr lang="en-US" sz="1000" dirty="0">
              <a:solidFill>
                <a:srgbClr val="000000"/>
              </a:solidFill>
            </a:endParaRPr>
          </a:p>
        </p:txBody>
      </p:sp>
      <p:sp>
        <p:nvSpPr>
          <p:cNvPr id="61" name="Rectangle 60"/>
          <p:cNvSpPr/>
          <p:nvPr/>
        </p:nvSpPr>
        <p:spPr>
          <a:xfrm>
            <a:off x="2743200" y="8056652"/>
            <a:ext cx="2286000" cy="1524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2</a:t>
            </a:r>
            <a:r>
              <a:rPr lang="en-US" sz="1000" baseline="30000" dirty="0" smtClean="0">
                <a:solidFill>
                  <a:schemeClr val="bg1"/>
                </a:solidFill>
              </a:rPr>
              <a:t>nd</a:t>
            </a:r>
            <a:r>
              <a:rPr lang="en-US" sz="1000" dirty="0" smtClean="0">
                <a:solidFill>
                  <a:schemeClr val="bg1"/>
                </a:solidFill>
              </a:rPr>
              <a:t> Quartile</a:t>
            </a:r>
            <a:endParaRPr lang="en-US" sz="1000" dirty="0">
              <a:solidFill>
                <a:schemeClr val="bg1"/>
              </a:solidFill>
            </a:endParaRPr>
          </a:p>
        </p:txBody>
      </p:sp>
      <p:sp>
        <p:nvSpPr>
          <p:cNvPr id="62" name="Rectangle 61"/>
          <p:cNvSpPr/>
          <p:nvPr/>
        </p:nvSpPr>
        <p:spPr>
          <a:xfrm>
            <a:off x="2743243" y="5943600"/>
            <a:ext cx="2286000" cy="211305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1</a:t>
            </a:r>
            <a:r>
              <a:rPr lang="en-US" sz="1000" baseline="30000" dirty="0" smtClean="0">
                <a:solidFill>
                  <a:schemeClr val="bg1"/>
                </a:solidFill>
              </a:rPr>
              <a:t>st</a:t>
            </a:r>
            <a:r>
              <a:rPr lang="en-US" sz="1000" dirty="0" smtClean="0">
                <a:solidFill>
                  <a:schemeClr val="bg1"/>
                </a:solidFill>
              </a:rPr>
              <a:t> Quartile</a:t>
            </a:r>
            <a:endParaRPr lang="en-US" sz="1000" dirty="0">
              <a:solidFill>
                <a:schemeClr val="bg1"/>
              </a:solidFill>
            </a:endParaRPr>
          </a:p>
        </p:txBody>
      </p:sp>
      <p:cxnSp>
        <p:nvCxnSpPr>
          <p:cNvPr id="64" name="Straight Connector 63"/>
          <p:cNvCxnSpPr/>
          <p:nvPr/>
        </p:nvCxnSpPr>
        <p:spPr>
          <a:xfrm>
            <a:off x="3657643" y="8209052"/>
            <a:ext cx="1371600" cy="0"/>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V="1">
            <a:off x="3883911" y="5943600"/>
            <a:ext cx="0" cy="36576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4343444" y="8209052"/>
            <a:ext cx="685800" cy="153888"/>
          </a:xfrm>
          <a:prstGeom prst="rect">
            <a:avLst/>
          </a:prstGeom>
          <a:noFill/>
        </p:spPr>
        <p:txBody>
          <a:bodyPr wrap="square" lIns="0" tIns="0" rIns="45720" bIns="0" rtlCol="0" anchor="ctr" anchorCtr="0">
            <a:spAutoFit/>
          </a:bodyPr>
          <a:lstStyle/>
          <a:p>
            <a:pPr algn="r"/>
            <a:r>
              <a:rPr lang="en-US" sz="1000" dirty="0" smtClean="0"/>
              <a:t>Median: 1.7</a:t>
            </a:r>
            <a:endParaRPr lang="en-US" sz="1000" dirty="0"/>
          </a:p>
        </p:txBody>
      </p:sp>
      <p:graphicFrame>
        <p:nvGraphicFramePr>
          <p:cNvPr id="77" name="Chart 76"/>
          <p:cNvGraphicFramePr/>
          <p:nvPr>
            <p:extLst>
              <p:ext uri="{D42A27DB-BD31-4B8C-83A1-F6EECF244321}">
                <p14:modId xmlns:p14="http://schemas.microsoft.com/office/powerpoint/2010/main" val="1766088314"/>
              </p:ext>
            </p:extLst>
          </p:nvPr>
        </p:nvGraphicFramePr>
        <p:xfrm>
          <a:off x="2743243" y="5486400"/>
          <a:ext cx="2281378" cy="4114800"/>
        </p:xfrm>
        <a:graphic>
          <a:graphicData uri="http://schemas.openxmlformats.org/drawingml/2006/chart">
            <c:chart xmlns:c="http://schemas.openxmlformats.org/drawingml/2006/chart" xmlns:r="http://schemas.openxmlformats.org/officeDocument/2006/relationships" r:id="rId6"/>
          </a:graphicData>
        </a:graphic>
      </p:graphicFrame>
      <p:sp>
        <p:nvSpPr>
          <p:cNvPr id="78" name="TextBox 77"/>
          <p:cNvSpPr txBox="1"/>
          <p:nvPr/>
        </p:nvSpPr>
        <p:spPr>
          <a:xfrm>
            <a:off x="2743200" y="5486401"/>
            <a:ext cx="2281421" cy="457200"/>
          </a:xfrm>
          <a:prstGeom prst="rect">
            <a:avLst/>
          </a:prstGeom>
          <a:noFill/>
        </p:spPr>
        <p:txBody>
          <a:bodyPr wrap="square" rtlCol="0" anchor="ctr">
            <a:noAutofit/>
          </a:bodyPr>
          <a:lstStyle/>
          <a:p>
            <a:pPr algn="ctr"/>
            <a:r>
              <a:rPr lang="en-US" sz="1000" dirty="0" smtClean="0"/>
              <a:t>Total Revenue: $10-25 billion</a:t>
            </a:r>
            <a:endParaRPr lang="en-US" sz="1000" dirty="0"/>
          </a:p>
        </p:txBody>
      </p:sp>
      <p:sp>
        <p:nvSpPr>
          <p:cNvPr id="79" name="Rectangle 78"/>
          <p:cNvSpPr/>
          <p:nvPr/>
        </p:nvSpPr>
        <p:spPr>
          <a:xfrm>
            <a:off x="5257843" y="8229600"/>
            <a:ext cx="2285998" cy="1371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r>
              <a:rPr lang="en-US" sz="1000" dirty="0">
                <a:solidFill>
                  <a:schemeClr val="tx1"/>
                </a:solidFill>
              </a:rPr>
              <a:t>4</a:t>
            </a:r>
            <a:r>
              <a:rPr lang="en-US" sz="1000" baseline="30000" dirty="0">
                <a:solidFill>
                  <a:schemeClr val="tx1"/>
                </a:solidFill>
              </a:rPr>
              <a:t>th</a:t>
            </a:r>
            <a:r>
              <a:rPr lang="en-US" sz="1000" dirty="0">
                <a:solidFill>
                  <a:schemeClr val="tx1"/>
                </a:solidFill>
              </a:rPr>
              <a:t> Quartile</a:t>
            </a:r>
          </a:p>
        </p:txBody>
      </p:sp>
      <p:sp>
        <p:nvSpPr>
          <p:cNvPr id="80" name="Rectangle 79"/>
          <p:cNvSpPr/>
          <p:nvPr/>
        </p:nvSpPr>
        <p:spPr>
          <a:xfrm>
            <a:off x="5257843" y="7804150"/>
            <a:ext cx="2285998" cy="4254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rgbClr val="000000"/>
                </a:solidFill>
              </a:rPr>
              <a:t>3</a:t>
            </a:r>
            <a:r>
              <a:rPr lang="en-US" sz="1000" baseline="30000" dirty="0" smtClean="0">
                <a:solidFill>
                  <a:srgbClr val="000000"/>
                </a:solidFill>
              </a:rPr>
              <a:t>rd</a:t>
            </a:r>
            <a:r>
              <a:rPr lang="en-US" sz="1000" dirty="0" smtClean="0">
                <a:solidFill>
                  <a:srgbClr val="000000"/>
                </a:solidFill>
              </a:rPr>
              <a:t> Quartile</a:t>
            </a:r>
            <a:endParaRPr lang="en-US" sz="1000" dirty="0">
              <a:solidFill>
                <a:srgbClr val="000000"/>
              </a:solidFill>
            </a:endParaRPr>
          </a:p>
        </p:txBody>
      </p:sp>
      <p:sp>
        <p:nvSpPr>
          <p:cNvPr id="82" name="Rectangle 81"/>
          <p:cNvSpPr/>
          <p:nvPr/>
        </p:nvSpPr>
        <p:spPr>
          <a:xfrm>
            <a:off x="5257843" y="7461249"/>
            <a:ext cx="2286000" cy="3429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2</a:t>
            </a:r>
            <a:r>
              <a:rPr lang="en-US" sz="1000" baseline="30000" dirty="0" smtClean="0">
                <a:solidFill>
                  <a:schemeClr val="bg1"/>
                </a:solidFill>
              </a:rPr>
              <a:t>nd</a:t>
            </a:r>
            <a:r>
              <a:rPr lang="en-US" sz="1000" dirty="0" smtClean="0">
                <a:solidFill>
                  <a:schemeClr val="bg1"/>
                </a:solidFill>
              </a:rPr>
              <a:t> Quartile</a:t>
            </a:r>
            <a:endParaRPr lang="en-US" sz="1000" dirty="0">
              <a:solidFill>
                <a:schemeClr val="bg1"/>
              </a:solidFill>
            </a:endParaRPr>
          </a:p>
        </p:txBody>
      </p:sp>
      <p:sp>
        <p:nvSpPr>
          <p:cNvPr id="84" name="Rectangle 83"/>
          <p:cNvSpPr/>
          <p:nvPr/>
        </p:nvSpPr>
        <p:spPr>
          <a:xfrm>
            <a:off x="5257843" y="5943600"/>
            <a:ext cx="2286000" cy="1517649"/>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1</a:t>
            </a:r>
            <a:r>
              <a:rPr lang="en-US" sz="1000" baseline="30000" dirty="0" smtClean="0">
                <a:solidFill>
                  <a:schemeClr val="bg1"/>
                </a:solidFill>
              </a:rPr>
              <a:t>st</a:t>
            </a:r>
            <a:r>
              <a:rPr lang="en-US" sz="1000" dirty="0" smtClean="0">
                <a:solidFill>
                  <a:schemeClr val="bg1"/>
                </a:solidFill>
              </a:rPr>
              <a:t> Quartile</a:t>
            </a:r>
            <a:endParaRPr lang="en-US" sz="1000" dirty="0">
              <a:solidFill>
                <a:schemeClr val="bg1"/>
              </a:solidFill>
            </a:endParaRPr>
          </a:p>
        </p:txBody>
      </p:sp>
      <p:cxnSp>
        <p:nvCxnSpPr>
          <p:cNvPr id="85" name="Straight Connector 84"/>
          <p:cNvCxnSpPr/>
          <p:nvPr/>
        </p:nvCxnSpPr>
        <p:spPr>
          <a:xfrm>
            <a:off x="6172243" y="7804150"/>
            <a:ext cx="1371600" cy="0"/>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Arrow Connector 85"/>
          <p:cNvCxnSpPr/>
          <p:nvPr/>
        </p:nvCxnSpPr>
        <p:spPr>
          <a:xfrm flipV="1">
            <a:off x="6398511" y="5943600"/>
            <a:ext cx="0" cy="36576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87" name="TextBox 86"/>
          <p:cNvSpPr txBox="1"/>
          <p:nvPr/>
        </p:nvSpPr>
        <p:spPr>
          <a:xfrm>
            <a:off x="6858044" y="7804150"/>
            <a:ext cx="685800" cy="153888"/>
          </a:xfrm>
          <a:prstGeom prst="rect">
            <a:avLst/>
          </a:prstGeom>
          <a:noFill/>
        </p:spPr>
        <p:txBody>
          <a:bodyPr wrap="square" lIns="0" tIns="0" rIns="45720" bIns="0" rtlCol="0" anchor="ctr" anchorCtr="0">
            <a:spAutoFit/>
          </a:bodyPr>
          <a:lstStyle/>
          <a:p>
            <a:pPr algn="r"/>
            <a:r>
              <a:rPr lang="en-US" sz="1000" dirty="0" smtClean="0"/>
              <a:t>Median: 2.0</a:t>
            </a:r>
            <a:endParaRPr lang="en-US" sz="1000" dirty="0"/>
          </a:p>
        </p:txBody>
      </p:sp>
      <p:graphicFrame>
        <p:nvGraphicFramePr>
          <p:cNvPr id="90" name="Chart 89"/>
          <p:cNvGraphicFramePr/>
          <p:nvPr>
            <p:extLst>
              <p:ext uri="{D42A27DB-BD31-4B8C-83A1-F6EECF244321}">
                <p14:modId xmlns:p14="http://schemas.microsoft.com/office/powerpoint/2010/main" val="4285887426"/>
              </p:ext>
            </p:extLst>
          </p:nvPr>
        </p:nvGraphicFramePr>
        <p:xfrm>
          <a:off x="5257843" y="5486400"/>
          <a:ext cx="2281378" cy="4114800"/>
        </p:xfrm>
        <a:graphic>
          <a:graphicData uri="http://schemas.openxmlformats.org/drawingml/2006/chart">
            <c:chart xmlns:c="http://schemas.openxmlformats.org/drawingml/2006/chart" xmlns:r="http://schemas.openxmlformats.org/officeDocument/2006/relationships" r:id="rId7"/>
          </a:graphicData>
        </a:graphic>
      </p:graphicFrame>
      <p:sp>
        <p:nvSpPr>
          <p:cNvPr id="92" name="TextBox 91"/>
          <p:cNvSpPr txBox="1"/>
          <p:nvPr/>
        </p:nvSpPr>
        <p:spPr>
          <a:xfrm>
            <a:off x="5257800" y="5486401"/>
            <a:ext cx="2281421" cy="457200"/>
          </a:xfrm>
          <a:prstGeom prst="rect">
            <a:avLst/>
          </a:prstGeom>
          <a:noFill/>
        </p:spPr>
        <p:txBody>
          <a:bodyPr wrap="square" rtlCol="0" anchor="ctr">
            <a:noAutofit/>
          </a:bodyPr>
          <a:lstStyle/>
          <a:p>
            <a:pPr algn="ctr"/>
            <a:r>
              <a:rPr lang="en-US" sz="1000" dirty="0" smtClean="0"/>
              <a:t>Washington office size: 6-10</a:t>
            </a:r>
            <a:endParaRPr lang="en-US" sz="1000" dirty="0"/>
          </a:p>
        </p:txBody>
      </p:sp>
    </p:spTree>
    <p:extLst>
      <p:ext uri="{BB962C8B-B14F-4D97-AF65-F5344CB8AC3E}">
        <p14:creationId xmlns:p14="http://schemas.microsoft.com/office/powerpoint/2010/main" val="8288206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Composite Index</a:t>
            </a:r>
            <a:endParaRPr lang="en-US" dirty="0"/>
          </a:p>
        </p:txBody>
      </p:sp>
      <p:sp>
        <p:nvSpPr>
          <p:cNvPr id="8" name="Text Placeholder 7"/>
          <p:cNvSpPr>
            <a:spLocks noGrp="1"/>
          </p:cNvSpPr>
          <p:nvPr>
            <p:ph type="body" sz="quarter" idx="10"/>
          </p:nvPr>
        </p:nvSpPr>
        <p:spPr/>
        <p:txBody>
          <a:bodyPr/>
          <a:lstStyle/>
          <a:p>
            <a:r>
              <a:rPr lang="en-US" dirty="0" smtClean="0"/>
              <a:t>Composite Index</a:t>
            </a:r>
            <a:endParaRPr lang="en-US" dirty="0"/>
          </a:p>
        </p:txBody>
      </p:sp>
      <p:sp>
        <p:nvSpPr>
          <p:cNvPr id="21" name="Slide Number Placeholder 20"/>
          <p:cNvSpPr>
            <a:spLocks noGrp="1"/>
          </p:cNvSpPr>
          <p:nvPr>
            <p:ph type="sldNum" sz="quarter" idx="4"/>
          </p:nvPr>
        </p:nvSpPr>
        <p:spPr/>
        <p:txBody>
          <a:bodyPr/>
          <a:lstStyle/>
          <a:p>
            <a:r>
              <a:rPr lang="en-US" dirty="0" smtClean="0"/>
              <a:t>19</a:t>
            </a:r>
            <a:endParaRPr lang="en-US" dirty="0"/>
          </a:p>
        </p:txBody>
      </p:sp>
      <p:sp>
        <p:nvSpPr>
          <p:cNvPr id="73" name="F/R 1"/>
          <p:cNvSpPr/>
          <p:nvPr/>
        </p:nvSpPr>
        <p:spPr>
          <a:xfrm>
            <a:off x="1371601" y="4572000"/>
            <a:ext cx="4800599" cy="457200"/>
          </a:xfrm>
          <a:custGeom>
            <a:avLst/>
            <a:gdLst>
              <a:gd name="connsiteX0" fmla="*/ 0 w 2408934"/>
              <a:gd name="connsiteY0" fmla="*/ 0 h 4389120"/>
              <a:gd name="connsiteX1" fmla="*/ 2408934 w 2408934"/>
              <a:gd name="connsiteY1" fmla="*/ 0 h 4389120"/>
              <a:gd name="connsiteX2" fmla="*/ 2408934 w 2408934"/>
              <a:gd name="connsiteY2" fmla="*/ 4389120 h 4389120"/>
              <a:gd name="connsiteX3" fmla="*/ 0 w 2408934"/>
              <a:gd name="connsiteY3" fmla="*/ 4389120 h 4389120"/>
              <a:gd name="connsiteX4" fmla="*/ 0 w 2408934"/>
              <a:gd name="connsiteY4" fmla="*/ 0 h 438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8934" h="4389120">
                <a:moveTo>
                  <a:pt x="2408934" y="1"/>
                </a:moveTo>
                <a:lnTo>
                  <a:pt x="2408934" y="4389119"/>
                </a:lnTo>
                <a:lnTo>
                  <a:pt x="0" y="4389119"/>
                </a:lnTo>
                <a:lnTo>
                  <a:pt x="0" y="1"/>
                </a:lnTo>
                <a:lnTo>
                  <a:pt x="2408934" y="1"/>
                </a:lnTo>
                <a:close/>
              </a:path>
            </a:pathLst>
          </a:custGeom>
          <a:solidFill>
            <a:schemeClr val="accent1">
              <a:lumMod val="20000"/>
              <a:lumOff val="80000"/>
            </a:schemeClr>
          </a:solidFill>
          <a:ln>
            <a:solidFill>
              <a:schemeClr val="accent1"/>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8600" rIns="228600" bIns="228600" numCol="1" spcCol="1270" anchor="ctr" anchorCtr="0">
            <a:noAutofit/>
          </a:bodyPr>
          <a:lstStyle/>
          <a:p>
            <a:pPr marL="0" lvl="1" defTabSz="533400">
              <a:lnSpc>
                <a:spcPct val="90000"/>
              </a:lnSpc>
              <a:spcBef>
                <a:spcPct val="0"/>
              </a:spcBef>
              <a:spcAft>
                <a:spcPct val="15000"/>
              </a:spcAft>
            </a:pPr>
            <a:r>
              <a:rPr lang="en-US" sz="1100" dirty="0"/>
              <a:t>Do you largely have </a:t>
            </a:r>
            <a:r>
              <a:rPr lang="en-US" sz="1100" dirty="0">
                <a:latin typeface="FreightMicro Pro Semibold" pitchFamily="50" charset="0"/>
              </a:rPr>
              <a:t>respect</a:t>
            </a:r>
            <a:r>
              <a:rPr lang="en-US" sz="1100" dirty="0"/>
              <a:t> </a:t>
            </a:r>
            <a:r>
              <a:rPr lang="en-US" sz="1100" dirty="0" smtClean="0"/>
              <a:t>for Alpha’s role </a:t>
            </a:r>
            <a:r>
              <a:rPr lang="en-US" sz="1100" dirty="0"/>
              <a:t>in the public debate?</a:t>
            </a:r>
            <a:endParaRPr lang="en-US" sz="1100" kern="1200" dirty="0"/>
          </a:p>
        </p:txBody>
      </p:sp>
      <p:sp>
        <p:nvSpPr>
          <p:cNvPr id="74" name="Goal 1"/>
          <p:cNvSpPr/>
          <p:nvPr/>
        </p:nvSpPr>
        <p:spPr>
          <a:xfrm>
            <a:off x="6400800" y="4572002"/>
            <a:ext cx="685800" cy="457200"/>
          </a:xfrm>
          <a:custGeom>
            <a:avLst/>
            <a:gdLst>
              <a:gd name="connsiteX0" fmla="*/ 0 w 2468880"/>
              <a:gd name="connsiteY0" fmla="*/ 0 h 2571911"/>
              <a:gd name="connsiteX1" fmla="*/ 2468880 w 2468880"/>
              <a:gd name="connsiteY1" fmla="*/ 0 h 2571911"/>
              <a:gd name="connsiteX2" fmla="*/ 2468880 w 2468880"/>
              <a:gd name="connsiteY2" fmla="*/ 2571911 h 2571911"/>
              <a:gd name="connsiteX3" fmla="*/ 0 w 2468880"/>
              <a:gd name="connsiteY3" fmla="*/ 2571911 h 2571911"/>
              <a:gd name="connsiteX4" fmla="*/ 0 w 2468880"/>
              <a:gd name="connsiteY4" fmla="*/ 0 h 257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8880" h="2571911">
                <a:moveTo>
                  <a:pt x="0" y="0"/>
                </a:moveTo>
                <a:lnTo>
                  <a:pt x="2468880" y="0"/>
                </a:lnTo>
                <a:lnTo>
                  <a:pt x="2468880" y="2571911"/>
                </a:lnTo>
                <a:lnTo>
                  <a:pt x="0" y="2571911"/>
                </a:lnTo>
                <a:lnTo>
                  <a:pt x="0" y="0"/>
                </a:lnTo>
                <a:close/>
              </a:path>
            </a:pathLst>
          </a:custGeom>
          <a:solidFill>
            <a:schemeClr val="accent2"/>
          </a:solid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100" dirty="0" smtClean="0">
                <a:solidFill>
                  <a:schemeClr val="dk1">
                    <a:hueOff val="0"/>
                    <a:satOff val="0"/>
                    <a:lumOff val="0"/>
                    <a:alphaOff val="0"/>
                  </a:schemeClr>
                </a:solidFill>
              </a:rPr>
              <a:t>56.7 / </a:t>
            </a:r>
            <a:r>
              <a:rPr lang="en-US" sz="1100" dirty="0">
                <a:solidFill>
                  <a:schemeClr val="dk1">
                    <a:hueOff val="0"/>
                    <a:satOff val="0"/>
                    <a:lumOff val="0"/>
                    <a:alphaOff val="0"/>
                  </a:schemeClr>
                </a:solidFill>
              </a:rPr>
              <a:t>100</a:t>
            </a:r>
          </a:p>
        </p:txBody>
      </p:sp>
      <p:sp>
        <p:nvSpPr>
          <p:cNvPr id="75" name="Findings/Recs Title"/>
          <p:cNvSpPr txBox="1"/>
          <p:nvPr/>
        </p:nvSpPr>
        <p:spPr>
          <a:xfrm>
            <a:off x="457203" y="4343400"/>
            <a:ext cx="5714998" cy="228600"/>
          </a:xfrm>
          <a:prstGeom prst="rect">
            <a:avLst/>
          </a:prstGeom>
          <a:noFill/>
        </p:spPr>
        <p:txBody>
          <a:bodyPr wrap="square" lIns="0" tIns="45720" rIns="0" bIns="45720" rtlCol="0" anchor="ctr">
            <a:noAutofit/>
          </a:bodyPr>
          <a:lstStyle/>
          <a:p>
            <a:pPr algn="ctr" defTabSz="533400">
              <a:lnSpc>
                <a:spcPct val="90000"/>
              </a:lnSpc>
              <a:spcBef>
                <a:spcPct val="0"/>
              </a:spcBef>
              <a:spcAft>
                <a:spcPct val="35000"/>
              </a:spcAft>
            </a:pPr>
            <a:r>
              <a:rPr lang="en-US" sz="1100" dirty="0" smtClean="0">
                <a:solidFill>
                  <a:schemeClr val="dk1">
                    <a:hueOff val="0"/>
                    <a:satOff val="0"/>
                    <a:lumOff val="0"/>
                    <a:alphaOff val="0"/>
                  </a:schemeClr>
                </a:solidFill>
                <a:latin typeface="FreightMicro Pro Semibold" pitchFamily="50" charset="0"/>
              </a:rPr>
              <a:t>Survey Questions</a:t>
            </a:r>
            <a:endParaRPr lang="en-US" sz="1100" dirty="0">
              <a:solidFill>
                <a:schemeClr val="dk1">
                  <a:hueOff val="0"/>
                  <a:satOff val="0"/>
                  <a:lumOff val="0"/>
                  <a:alphaOff val="0"/>
                </a:schemeClr>
              </a:solidFill>
              <a:latin typeface="FreightMicro Pro Semibold" pitchFamily="50" charset="0"/>
            </a:endParaRPr>
          </a:p>
        </p:txBody>
      </p:sp>
      <p:sp>
        <p:nvSpPr>
          <p:cNvPr id="76" name="Goal 1"/>
          <p:cNvSpPr/>
          <p:nvPr/>
        </p:nvSpPr>
        <p:spPr>
          <a:xfrm>
            <a:off x="457201" y="4572002"/>
            <a:ext cx="914400" cy="457200"/>
          </a:xfrm>
          <a:custGeom>
            <a:avLst/>
            <a:gdLst>
              <a:gd name="connsiteX0" fmla="*/ 0 w 2468880"/>
              <a:gd name="connsiteY0" fmla="*/ 0 h 2571911"/>
              <a:gd name="connsiteX1" fmla="*/ 2468880 w 2468880"/>
              <a:gd name="connsiteY1" fmla="*/ 0 h 2571911"/>
              <a:gd name="connsiteX2" fmla="*/ 2468880 w 2468880"/>
              <a:gd name="connsiteY2" fmla="*/ 2571911 h 2571911"/>
              <a:gd name="connsiteX3" fmla="*/ 0 w 2468880"/>
              <a:gd name="connsiteY3" fmla="*/ 2571911 h 2571911"/>
              <a:gd name="connsiteX4" fmla="*/ 0 w 2468880"/>
              <a:gd name="connsiteY4" fmla="*/ 0 h 257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8880" h="2571911">
                <a:moveTo>
                  <a:pt x="0" y="0"/>
                </a:moveTo>
                <a:lnTo>
                  <a:pt x="2468880" y="0"/>
                </a:lnTo>
                <a:lnTo>
                  <a:pt x="2468880" y="2571911"/>
                </a:lnTo>
                <a:lnTo>
                  <a:pt x="0" y="2571911"/>
                </a:lnTo>
                <a:lnTo>
                  <a:pt x="0" y="0"/>
                </a:lnTo>
                <a:close/>
              </a:path>
            </a:pathLst>
          </a:custGeom>
          <a:solidFill>
            <a:schemeClr val="accent1"/>
          </a:solid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8600" tIns="228600" rIns="228600" bIns="228600" numCol="1" spcCol="1270" anchor="ctr" anchorCtr="0">
            <a:noAutofit/>
          </a:bodyPr>
          <a:lstStyle/>
          <a:p>
            <a:pPr lvl="0" algn="ctr" defTabSz="533400">
              <a:lnSpc>
                <a:spcPct val="90000"/>
              </a:lnSpc>
              <a:spcBef>
                <a:spcPct val="0"/>
              </a:spcBef>
              <a:spcAft>
                <a:spcPct val="35000"/>
              </a:spcAft>
            </a:pPr>
            <a:r>
              <a:rPr lang="en-US" sz="1400" smtClean="0">
                <a:solidFill>
                  <a:schemeClr val="bg1"/>
                </a:solidFill>
                <a:latin typeface="+mj-lt"/>
                <a:ea typeface="+mj-ea"/>
                <a:cs typeface="+mj-cs"/>
              </a:rPr>
              <a:t>1</a:t>
            </a:r>
            <a:endParaRPr lang="en-US" sz="1400">
              <a:solidFill>
                <a:schemeClr val="bg1"/>
              </a:solidFill>
              <a:latin typeface="+mj-lt"/>
              <a:ea typeface="+mj-ea"/>
              <a:cs typeface="+mj-cs"/>
            </a:endParaRPr>
          </a:p>
        </p:txBody>
      </p:sp>
      <p:sp>
        <p:nvSpPr>
          <p:cNvPr id="77" name="F/R 1"/>
          <p:cNvSpPr/>
          <p:nvPr/>
        </p:nvSpPr>
        <p:spPr>
          <a:xfrm>
            <a:off x="1371601" y="5257800"/>
            <a:ext cx="4800599" cy="457200"/>
          </a:xfrm>
          <a:custGeom>
            <a:avLst/>
            <a:gdLst>
              <a:gd name="connsiteX0" fmla="*/ 0 w 2408934"/>
              <a:gd name="connsiteY0" fmla="*/ 0 h 4389120"/>
              <a:gd name="connsiteX1" fmla="*/ 2408934 w 2408934"/>
              <a:gd name="connsiteY1" fmla="*/ 0 h 4389120"/>
              <a:gd name="connsiteX2" fmla="*/ 2408934 w 2408934"/>
              <a:gd name="connsiteY2" fmla="*/ 4389120 h 4389120"/>
              <a:gd name="connsiteX3" fmla="*/ 0 w 2408934"/>
              <a:gd name="connsiteY3" fmla="*/ 4389120 h 4389120"/>
              <a:gd name="connsiteX4" fmla="*/ 0 w 2408934"/>
              <a:gd name="connsiteY4" fmla="*/ 0 h 438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8934" h="4389120">
                <a:moveTo>
                  <a:pt x="2408934" y="1"/>
                </a:moveTo>
                <a:lnTo>
                  <a:pt x="2408934" y="4389119"/>
                </a:lnTo>
                <a:lnTo>
                  <a:pt x="0" y="4389119"/>
                </a:lnTo>
                <a:lnTo>
                  <a:pt x="0" y="1"/>
                </a:lnTo>
                <a:lnTo>
                  <a:pt x="2408934" y="1"/>
                </a:lnTo>
                <a:close/>
              </a:path>
            </a:pathLst>
          </a:custGeom>
          <a:solidFill>
            <a:schemeClr val="accent1">
              <a:lumMod val="20000"/>
              <a:lumOff val="80000"/>
            </a:schemeClr>
          </a:solidFill>
          <a:ln>
            <a:solidFill>
              <a:schemeClr val="accent1"/>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8600" rIns="228600" bIns="228600" numCol="1" spcCol="1270" anchor="ctr" anchorCtr="0">
            <a:noAutofit/>
          </a:bodyPr>
          <a:lstStyle/>
          <a:p>
            <a:pPr marL="0" lvl="1" defTabSz="533400">
              <a:lnSpc>
                <a:spcPct val="90000"/>
              </a:lnSpc>
              <a:spcBef>
                <a:spcPct val="0"/>
              </a:spcBef>
              <a:spcAft>
                <a:spcPct val="15000"/>
              </a:spcAft>
            </a:pPr>
            <a:r>
              <a:rPr lang="en-US" sz="1100" dirty="0"/>
              <a:t>Do you genuinely </a:t>
            </a:r>
            <a:r>
              <a:rPr lang="en-US" sz="1100" dirty="0">
                <a:latin typeface="FreightMicro Pro Semibold" pitchFamily="50" charset="0"/>
              </a:rPr>
              <a:t>consider</a:t>
            </a:r>
            <a:r>
              <a:rPr lang="en-US" sz="1100" dirty="0"/>
              <a:t> </a:t>
            </a:r>
            <a:r>
              <a:rPr lang="en-US" sz="1100" dirty="0" smtClean="0"/>
              <a:t>Alpha’s positions </a:t>
            </a:r>
            <a:r>
              <a:rPr lang="en-US" sz="1100" dirty="0"/>
              <a:t>on issues?</a:t>
            </a:r>
            <a:endParaRPr lang="en-US" sz="1100" kern="1200" dirty="0"/>
          </a:p>
        </p:txBody>
      </p:sp>
      <p:sp>
        <p:nvSpPr>
          <p:cNvPr id="78" name="Goal 1"/>
          <p:cNvSpPr/>
          <p:nvPr/>
        </p:nvSpPr>
        <p:spPr>
          <a:xfrm>
            <a:off x="6400800" y="5257802"/>
            <a:ext cx="685800" cy="457200"/>
          </a:xfrm>
          <a:custGeom>
            <a:avLst/>
            <a:gdLst>
              <a:gd name="connsiteX0" fmla="*/ 0 w 2468880"/>
              <a:gd name="connsiteY0" fmla="*/ 0 h 2571911"/>
              <a:gd name="connsiteX1" fmla="*/ 2468880 w 2468880"/>
              <a:gd name="connsiteY1" fmla="*/ 0 h 2571911"/>
              <a:gd name="connsiteX2" fmla="*/ 2468880 w 2468880"/>
              <a:gd name="connsiteY2" fmla="*/ 2571911 h 2571911"/>
              <a:gd name="connsiteX3" fmla="*/ 0 w 2468880"/>
              <a:gd name="connsiteY3" fmla="*/ 2571911 h 2571911"/>
              <a:gd name="connsiteX4" fmla="*/ 0 w 2468880"/>
              <a:gd name="connsiteY4" fmla="*/ 0 h 257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8880" h="2571911">
                <a:moveTo>
                  <a:pt x="0" y="0"/>
                </a:moveTo>
                <a:lnTo>
                  <a:pt x="2468880" y="0"/>
                </a:lnTo>
                <a:lnTo>
                  <a:pt x="2468880" y="2571911"/>
                </a:lnTo>
                <a:lnTo>
                  <a:pt x="0" y="2571911"/>
                </a:lnTo>
                <a:lnTo>
                  <a:pt x="0" y="0"/>
                </a:lnTo>
                <a:close/>
              </a:path>
            </a:pathLst>
          </a:custGeom>
          <a:solidFill>
            <a:schemeClr val="accent2"/>
          </a:solid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100" dirty="0" smtClean="0">
                <a:solidFill>
                  <a:schemeClr val="dk1">
                    <a:hueOff val="0"/>
                    <a:satOff val="0"/>
                    <a:lumOff val="0"/>
                    <a:alphaOff val="0"/>
                  </a:schemeClr>
                </a:solidFill>
              </a:rPr>
              <a:t>54.6 / </a:t>
            </a:r>
            <a:r>
              <a:rPr lang="en-US" sz="1100" dirty="0">
                <a:solidFill>
                  <a:schemeClr val="dk1">
                    <a:hueOff val="0"/>
                    <a:satOff val="0"/>
                    <a:lumOff val="0"/>
                    <a:alphaOff val="0"/>
                  </a:schemeClr>
                </a:solidFill>
              </a:rPr>
              <a:t>100</a:t>
            </a:r>
          </a:p>
        </p:txBody>
      </p:sp>
      <p:sp>
        <p:nvSpPr>
          <p:cNvPr id="79" name="Goal 1"/>
          <p:cNvSpPr/>
          <p:nvPr/>
        </p:nvSpPr>
        <p:spPr>
          <a:xfrm>
            <a:off x="457201" y="5257800"/>
            <a:ext cx="914400" cy="457200"/>
          </a:xfrm>
          <a:custGeom>
            <a:avLst/>
            <a:gdLst>
              <a:gd name="connsiteX0" fmla="*/ 0 w 2468880"/>
              <a:gd name="connsiteY0" fmla="*/ 0 h 2571911"/>
              <a:gd name="connsiteX1" fmla="*/ 2468880 w 2468880"/>
              <a:gd name="connsiteY1" fmla="*/ 0 h 2571911"/>
              <a:gd name="connsiteX2" fmla="*/ 2468880 w 2468880"/>
              <a:gd name="connsiteY2" fmla="*/ 2571911 h 2571911"/>
              <a:gd name="connsiteX3" fmla="*/ 0 w 2468880"/>
              <a:gd name="connsiteY3" fmla="*/ 2571911 h 2571911"/>
              <a:gd name="connsiteX4" fmla="*/ 0 w 2468880"/>
              <a:gd name="connsiteY4" fmla="*/ 0 h 257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8880" h="2571911">
                <a:moveTo>
                  <a:pt x="0" y="0"/>
                </a:moveTo>
                <a:lnTo>
                  <a:pt x="2468880" y="0"/>
                </a:lnTo>
                <a:lnTo>
                  <a:pt x="2468880" y="2571911"/>
                </a:lnTo>
                <a:lnTo>
                  <a:pt x="0" y="2571911"/>
                </a:lnTo>
                <a:lnTo>
                  <a:pt x="0" y="0"/>
                </a:lnTo>
                <a:close/>
              </a:path>
            </a:pathLst>
          </a:custGeom>
          <a:solidFill>
            <a:schemeClr val="accent1"/>
          </a:solid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8600" tIns="228600" rIns="228600" bIns="228600" numCol="1" spcCol="1270" anchor="ctr" anchorCtr="0">
            <a:noAutofit/>
          </a:bodyPr>
          <a:lstStyle/>
          <a:p>
            <a:pPr lvl="0" algn="ctr" defTabSz="533400">
              <a:lnSpc>
                <a:spcPct val="90000"/>
              </a:lnSpc>
              <a:spcBef>
                <a:spcPct val="0"/>
              </a:spcBef>
              <a:spcAft>
                <a:spcPct val="35000"/>
              </a:spcAft>
            </a:pPr>
            <a:r>
              <a:rPr lang="en-US" sz="1400" smtClean="0">
                <a:solidFill>
                  <a:schemeClr val="bg1"/>
                </a:solidFill>
                <a:latin typeface="+mj-lt"/>
                <a:ea typeface="+mj-ea"/>
                <a:cs typeface="+mj-cs"/>
              </a:rPr>
              <a:t>2</a:t>
            </a:r>
            <a:endParaRPr lang="en-US" sz="1400">
              <a:solidFill>
                <a:schemeClr val="bg1"/>
              </a:solidFill>
              <a:latin typeface="+mj-lt"/>
              <a:ea typeface="+mj-ea"/>
              <a:cs typeface="+mj-cs"/>
            </a:endParaRPr>
          </a:p>
        </p:txBody>
      </p:sp>
      <p:sp>
        <p:nvSpPr>
          <p:cNvPr id="80" name="F/R 1"/>
          <p:cNvSpPr/>
          <p:nvPr/>
        </p:nvSpPr>
        <p:spPr>
          <a:xfrm>
            <a:off x="1371601" y="5943600"/>
            <a:ext cx="4800599" cy="457200"/>
          </a:xfrm>
          <a:custGeom>
            <a:avLst/>
            <a:gdLst>
              <a:gd name="connsiteX0" fmla="*/ 0 w 2408934"/>
              <a:gd name="connsiteY0" fmla="*/ 0 h 4389120"/>
              <a:gd name="connsiteX1" fmla="*/ 2408934 w 2408934"/>
              <a:gd name="connsiteY1" fmla="*/ 0 h 4389120"/>
              <a:gd name="connsiteX2" fmla="*/ 2408934 w 2408934"/>
              <a:gd name="connsiteY2" fmla="*/ 4389120 h 4389120"/>
              <a:gd name="connsiteX3" fmla="*/ 0 w 2408934"/>
              <a:gd name="connsiteY3" fmla="*/ 4389120 h 4389120"/>
              <a:gd name="connsiteX4" fmla="*/ 0 w 2408934"/>
              <a:gd name="connsiteY4" fmla="*/ 0 h 438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8934" h="4389120">
                <a:moveTo>
                  <a:pt x="2408934" y="1"/>
                </a:moveTo>
                <a:lnTo>
                  <a:pt x="2408934" y="4389119"/>
                </a:lnTo>
                <a:lnTo>
                  <a:pt x="0" y="4389119"/>
                </a:lnTo>
                <a:lnTo>
                  <a:pt x="0" y="1"/>
                </a:lnTo>
                <a:lnTo>
                  <a:pt x="2408934" y="1"/>
                </a:lnTo>
                <a:close/>
              </a:path>
            </a:pathLst>
          </a:custGeom>
          <a:solidFill>
            <a:schemeClr val="accent1">
              <a:lumMod val="20000"/>
              <a:lumOff val="80000"/>
            </a:schemeClr>
          </a:solidFill>
          <a:ln>
            <a:solidFill>
              <a:schemeClr val="accent1"/>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8600" rIns="228600" bIns="228600" numCol="1" spcCol="1270" anchor="ctr" anchorCtr="0">
            <a:noAutofit/>
          </a:bodyPr>
          <a:lstStyle/>
          <a:p>
            <a:pPr marL="0" lvl="1" defTabSz="533400">
              <a:lnSpc>
                <a:spcPct val="90000"/>
              </a:lnSpc>
              <a:spcBef>
                <a:spcPct val="0"/>
              </a:spcBef>
              <a:spcAft>
                <a:spcPct val="15000"/>
              </a:spcAft>
            </a:pPr>
            <a:r>
              <a:rPr lang="en-US" sz="1100" dirty="0" smtClean="0"/>
              <a:t>Would Alpha’s views </a:t>
            </a:r>
            <a:r>
              <a:rPr lang="en-US" sz="1100" dirty="0">
                <a:latin typeface="FreightMicro Pro Semibold" pitchFamily="50" charset="0"/>
              </a:rPr>
              <a:t>influence</a:t>
            </a:r>
            <a:r>
              <a:rPr lang="en-US" sz="1100" dirty="0"/>
              <a:t> your views favorably?</a:t>
            </a:r>
            <a:endParaRPr lang="en-US" sz="1100" kern="1200" dirty="0"/>
          </a:p>
        </p:txBody>
      </p:sp>
      <p:sp>
        <p:nvSpPr>
          <p:cNvPr id="81" name="Goal 1"/>
          <p:cNvSpPr/>
          <p:nvPr/>
        </p:nvSpPr>
        <p:spPr>
          <a:xfrm>
            <a:off x="6400800" y="5943602"/>
            <a:ext cx="685800" cy="457200"/>
          </a:xfrm>
          <a:custGeom>
            <a:avLst/>
            <a:gdLst>
              <a:gd name="connsiteX0" fmla="*/ 0 w 2468880"/>
              <a:gd name="connsiteY0" fmla="*/ 0 h 2571911"/>
              <a:gd name="connsiteX1" fmla="*/ 2468880 w 2468880"/>
              <a:gd name="connsiteY1" fmla="*/ 0 h 2571911"/>
              <a:gd name="connsiteX2" fmla="*/ 2468880 w 2468880"/>
              <a:gd name="connsiteY2" fmla="*/ 2571911 h 2571911"/>
              <a:gd name="connsiteX3" fmla="*/ 0 w 2468880"/>
              <a:gd name="connsiteY3" fmla="*/ 2571911 h 2571911"/>
              <a:gd name="connsiteX4" fmla="*/ 0 w 2468880"/>
              <a:gd name="connsiteY4" fmla="*/ 0 h 257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8880" h="2571911">
                <a:moveTo>
                  <a:pt x="0" y="0"/>
                </a:moveTo>
                <a:lnTo>
                  <a:pt x="2468880" y="0"/>
                </a:lnTo>
                <a:lnTo>
                  <a:pt x="2468880" y="2571911"/>
                </a:lnTo>
                <a:lnTo>
                  <a:pt x="0" y="2571911"/>
                </a:lnTo>
                <a:lnTo>
                  <a:pt x="0" y="0"/>
                </a:lnTo>
                <a:close/>
              </a:path>
            </a:pathLst>
          </a:custGeom>
          <a:solidFill>
            <a:schemeClr val="accent2"/>
          </a:solid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100" dirty="0" smtClean="0">
                <a:solidFill>
                  <a:schemeClr val="dk1">
                    <a:hueOff val="0"/>
                    <a:satOff val="0"/>
                    <a:lumOff val="0"/>
                    <a:alphaOff val="0"/>
                  </a:schemeClr>
                </a:solidFill>
              </a:rPr>
              <a:t>49.7 / </a:t>
            </a:r>
            <a:r>
              <a:rPr lang="en-US" sz="1100" dirty="0">
                <a:solidFill>
                  <a:schemeClr val="dk1">
                    <a:hueOff val="0"/>
                    <a:satOff val="0"/>
                    <a:lumOff val="0"/>
                    <a:alphaOff val="0"/>
                  </a:schemeClr>
                </a:solidFill>
              </a:rPr>
              <a:t>100</a:t>
            </a:r>
          </a:p>
        </p:txBody>
      </p:sp>
      <p:sp>
        <p:nvSpPr>
          <p:cNvPr id="82" name="Goal 1"/>
          <p:cNvSpPr/>
          <p:nvPr/>
        </p:nvSpPr>
        <p:spPr>
          <a:xfrm>
            <a:off x="457201" y="5943602"/>
            <a:ext cx="914400" cy="457200"/>
          </a:xfrm>
          <a:custGeom>
            <a:avLst/>
            <a:gdLst>
              <a:gd name="connsiteX0" fmla="*/ 0 w 2468880"/>
              <a:gd name="connsiteY0" fmla="*/ 0 h 2571911"/>
              <a:gd name="connsiteX1" fmla="*/ 2468880 w 2468880"/>
              <a:gd name="connsiteY1" fmla="*/ 0 h 2571911"/>
              <a:gd name="connsiteX2" fmla="*/ 2468880 w 2468880"/>
              <a:gd name="connsiteY2" fmla="*/ 2571911 h 2571911"/>
              <a:gd name="connsiteX3" fmla="*/ 0 w 2468880"/>
              <a:gd name="connsiteY3" fmla="*/ 2571911 h 2571911"/>
              <a:gd name="connsiteX4" fmla="*/ 0 w 2468880"/>
              <a:gd name="connsiteY4" fmla="*/ 0 h 257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8880" h="2571911">
                <a:moveTo>
                  <a:pt x="0" y="0"/>
                </a:moveTo>
                <a:lnTo>
                  <a:pt x="2468880" y="0"/>
                </a:lnTo>
                <a:lnTo>
                  <a:pt x="2468880" y="2571911"/>
                </a:lnTo>
                <a:lnTo>
                  <a:pt x="0" y="2571911"/>
                </a:lnTo>
                <a:lnTo>
                  <a:pt x="0" y="0"/>
                </a:lnTo>
                <a:close/>
              </a:path>
            </a:pathLst>
          </a:custGeom>
          <a:solidFill>
            <a:schemeClr val="accent1"/>
          </a:solid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8600" tIns="228600" rIns="228600" bIns="228600" numCol="1" spcCol="1270" anchor="ctr" anchorCtr="0">
            <a:noAutofit/>
          </a:bodyPr>
          <a:lstStyle/>
          <a:p>
            <a:pPr lvl="0" algn="ctr" defTabSz="533400">
              <a:lnSpc>
                <a:spcPct val="90000"/>
              </a:lnSpc>
              <a:spcBef>
                <a:spcPct val="0"/>
              </a:spcBef>
              <a:spcAft>
                <a:spcPct val="35000"/>
              </a:spcAft>
            </a:pPr>
            <a:r>
              <a:rPr lang="en-US" sz="1400" smtClean="0">
                <a:solidFill>
                  <a:schemeClr val="bg1"/>
                </a:solidFill>
                <a:latin typeface="+mj-lt"/>
                <a:ea typeface="+mj-ea"/>
                <a:cs typeface="+mj-cs"/>
              </a:rPr>
              <a:t>3</a:t>
            </a:r>
            <a:endParaRPr lang="en-US" sz="1400">
              <a:solidFill>
                <a:schemeClr val="bg1"/>
              </a:solidFill>
              <a:latin typeface="+mj-lt"/>
              <a:ea typeface="+mj-ea"/>
              <a:cs typeface="+mj-cs"/>
            </a:endParaRPr>
          </a:p>
        </p:txBody>
      </p:sp>
      <p:sp>
        <p:nvSpPr>
          <p:cNvPr id="83" name="F/R 1"/>
          <p:cNvSpPr/>
          <p:nvPr/>
        </p:nvSpPr>
        <p:spPr>
          <a:xfrm>
            <a:off x="1371601" y="6629400"/>
            <a:ext cx="4800599" cy="457200"/>
          </a:xfrm>
          <a:custGeom>
            <a:avLst/>
            <a:gdLst>
              <a:gd name="connsiteX0" fmla="*/ 0 w 2408934"/>
              <a:gd name="connsiteY0" fmla="*/ 0 h 4389120"/>
              <a:gd name="connsiteX1" fmla="*/ 2408934 w 2408934"/>
              <a:gd name="connsiteY1" fmla="*/ 0 h 4389120"/>
              <a:gd name="connsiteX2" fmla="*/ 2408934 w 2408934"/>
              <a:gd name="connsiteY2" fmla="*/ 4389120 h 4389120"/>
              <a:gd name="connsiteX3" fmla="*/ 0 w 2408934"/>
              <a:gd name="connsiteY3" fmla="*/ 4389120 h 4389120"/>
              <a:gd name="connsiteX4" fmla="*/ 0 w 2408934"/>
              <a:gd name="connsiteY4" fmla="*/ 0 h 438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8934" h="4389120">
                <a:moveTo>
                  <a:pt x="2408934" y="1"/>
                </a:moveTo>
                <a:lnTo>
                  <a:pt x="2408934" y="4389119"/>
                </a:lnTo>
                <a:lnTo>
                  <a:pt x="0" y="4389119"/>
                </a:lnTo>
                <a:lnTo>
                  <a:pt x="0" y="1"/>
                </a:lnTo>
                <a:lnTo>
                  <a:pt x="2408934" y="1"/>
                </a:lnTo>
                <a:close/>
              </a:path>
            </a:pathLst>
          </a:custGeom>
          <a:solidFill>
            <a:schemeClr val="accent1">
              <a:lumMod val="20000"/>
              <a:lumOff val="80000"/>
            </a:schemeClr>
          </a:solidFill>
          <a:ln>
            <a:solidFill>
              <a:schemeClr val="accent1"/>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8600" rIns="228600" bIns="228600" numCol="1" spcCol="1270" anchor="ctr" anchorCtr="0">
            <a:noAutofit/>
          </a:bodyPr>
          <a:lstStyle/>
          <a:p>
            <a:pPr marL="0" lvl="1" defTabSz="533400">
              <a:lnSpc>
                <a:spcPct val="90000"/>
              </a:lnSpc>
              <a:spcBef>
                <a:spcPct val="0"/>
              </a:spcBef>
              <a:spcAft>
                <a:spcPct val="15000"/>
              </a:spcAft>
            </a:pPr>
            <a:r>
              <a:rPr lang="en-US" sz="1100" dirty="0"/>
              <a:t>Would you seek out or </a:t>
            </a:r>
            <a:r>
              <a:rPr lang="en-US" sz="1100" dirty="0">
                <a:latin typeface="FreightMicro Pro Semibold" pitchFamily="50" charset="0"/>
              </a:rPr>
              <a:t>share</a:t>
            </a:r>
            <a:r>
              <a:rPr lang="en-US" sz="1100" dirty="0"/>
              <a:t> </a:t>
            </a:r>
            <a:r>
              <a:rPr lang="en-US" sz="1100" dirty="0" smtClean="0"/>
              <a:t>Alpha’s opinion </a:t>
            </a:r>
            <a:r>
              <a:rPr lang="en-US" sz="1100" dirty="0"/>
              <a:t>on an issue?</a:t>
            </a:r>
            <a:endParaRPr lang="en-US" sz="1100" kern="1200" dirty="0"/>
          </a:p>
        </p:txBody>
      </p:sp>
      <p:sp>
        <p:nvSpPr>
          <p:cNvPr id="84" name="Goal 1"/>
          <p:cNvSpPr/>
          <p:nvPr/>
        </p:nvSpPr>
        <p:spPr>
          <a:xfrm>
            <a:off x="6400800" y="6629402"/>
            <a:ext cx="685800" cy="457200"/>
          </a:xfrm>
          <a:custGeom>
            <a:avLst/>
            <a:gdLst>
              <a:gd name="connsiteX0" fmla="*/ 0 w 2468880"/>
              <a:gd name="connsiteY0" fmla="*/ 0 h 2571911"/>
              <a:gd name="connsiteX1" fmla="*/ 2468880 w 2468880"/>
              <a:gd name="connsiteY1" fmla="*/ 0 h 2571911"/>
              <a:gd name="connsiteX2" fmla="*/ 2468880 w 2468880"/>
              <a:gd name="connsiteY2" fmla="*/ 2571911 h 2571911"/>
              <a:gd name="connsiteX3" fmla="*/ 0 w 2468880"/>
              <a:gd name="connsiteY3" fmla="*/ 2571911 h 2571911"/>
              <a:gd name="connsiteX4" fmla="*/ 0 w 2468880"/>
              <a:gd name="connsiteY4" fmla="*/ 0 h 257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8880" h="2571911">
                <a:moveTo>
                  <a:pt x="0" y="0"/>
                </a:moveTo>
                <a:lnTo>
                  <a:pt x="2468880" y="0"/>
                </a:lnTo>
                <a:lnTo>
                  <a:pt x="2468880" y="2571911"/>
                </a:lnTo>
                <a:lnTo>
                  <a:pt x="0" y="2571911"/>
                </a:lnTo>
                <a:lnTo>
                  <a:pt x="0" y="0"/>
                </a:lnTo>
                <a:close/>
              </a:path>
            </a:pathLst>
          </a:custGeom>
          <a:solidFill>
            <a:schemeClr val="accent2"/>
          </a:solid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100" dirty="0" smtClean="0">
                <a:solidFill>
                  <a:schemeClr val="dk1">
                    <a:hueOff val="0"/>
                    <a:satOff val="0"/>
                    <a:lumOff val="0"/>
                    <a:alphaOff val="0"/>
                  </a:schemeClr>
                </a:solidFill>
              </a:rPr>
              <a:t>52.6 / </a:t>
            </a:r>
            <a:r>
              <a:rPr lang="en-US" sz="1100" dirty="0">
                <a:solidFill>
                  <a:schemeClr val="dk1">
                    <a:hueOff val="0"/>
                    <a:satOff val="0"/>
                    <a:lumOff val="0"/>
                    <a:alphaOff val="0"/>
                  </a:schemeClr>
                </a:solidFill>
              </a:rPr>
              <a:t>100</a:t>
            </a:r>
          </a:p>
        </p:txBody>
      </p:sp>
      <p:sp>
        <p:nvSpPr>
          <p:cNvPr id="85" name="Goal 1"/>
          <p:cNvSpPr/>
          <p:nvPr/>
        </p:nvSpPr>
        <p:spPr>
          <a:xfrm>
            <a:off x="457201" y="6629402"/>
            <a:ext cx="914400" cy="457200"/>
          </a:xfrm>
          <a:custGeom>
            <a:avLst/>
            <a:gdLst>
              <a:gd name="connsiteX0" fmla="*/ 0 w 2468880"/>
              <a:gd name="connsiteY0" fmla="*/ 0 h 2571911"/>
              <a:gd name="connsiteX1" fmla="*/ 2468880 w 2468880"/>
              <a:gd name="connsiteY1" fmla="*/ 0 h 2571911"/>
              <a:gd name="connsiteX2" fmla="*/ 2468880 w 2468880"/>
              <a:gd name="connsiteY2" fmla="*/ 2571911 h 2571911"/>
              <a:gd name="connsiteX3" fmla="*/ 0 w 2468880"/>
              <a:gd name="connsiteY3" fmla="*/ 2571911 h 2571911"/>
              <a:gd name="connsiteX4" fmla="*/ 0 w 2468880"/>
              <a:gd name="connsiteY4" fmla="*/ 0 h 257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8880" h="2571911">
                <a:moveTo>
                  <a:pt x="0" y="0"/>
                </a:moveTo>
                <a:lnTo>
                  <a:pt x="2468880" y="0"/>
                </a:lnTo>
                <a:lnTo>
                  <a:pt x="2468880" y="2571911"/>
                </a:lnTo>
                <a:lnTo>
                  <a:pt x="0" y="2571911"/>
                </a:lnTo>
                <a:lnTo>
                  <a:pt x="0" y="0"/>
                </a:lnTo>
                <a:close/>
              </a:path>
            </a:pathLst>
          </a:custGeom>
          <a:solidFill>
            <a:schemeClr val="accent1"/>
          </a:solid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8600" tIns="228600" rIns="228600" bIns="228600" numCol="1" spcCol="1270" anchor="ctr" anchorCtr="0">
            <a:noAutofit/>
          </a:bodyPr>
          <a:lstStyle/>
          <a:p>
            <a:pPr lvl="0" algn="ctr" defTabSz="533400">
              <a:lnSpc>
                <a:spcPct val="90000"/>
              </a:lnSpc>
              <a:spcBef>
                <a:spcPct val="0"/>
              </a:spcBef>
              <a:spcAft>
                <a:spcPct val="35000"/>
              </a:spcAft>
            </a:pPr>
            <a:r>
              <a:rPr lang="en-US" sz="1400" smtClean="0">
                <a:solidFill>
                  <a:schemeClr val="bg1"/>
                </a:solidFill>
                <a:latin typeface="+mj-lt"/>
                <a:ea typeface="+mj-ea"/>
                <a:cs typeface="+mj-cs"/>
              </a:rPr>
              <a:t>4</a:t>
            </a:r>
            <a:endParaRPr lang="en-US" sz="1400">
              <a:solidFill>
                <a:schemeClr val="bg1"/>
              </a:solidFill>
              <a:latin typeface="+mj-lt"/>
              <a:ea typeface="+mj-ea"/>
              <a:cs typeface="+mj-cs"/>
            </a:endParaRPr>
          </a:p>
        </p:txBody>
      </p:sp>
      <p:sp>
        <p:nvSpPr>
          <p:cNvPr id="87" name="F/R 1"/>
          <p:cNvSpPr/>
          <p:nvPr/>
        </p:nvSpPr>
        <p:spPr>
          <a:xfrm>
            <a:off x="1371602" y="7543798"/>
            <a:ext cx="4800599" cy="457200"/>
          </a:xfrm>
          <a:custGeom>
            <a:avLst/>
            <a:gdLst>
              <a:gd name="connsiteX0" fmla="*/ 0 w 2408934"/>
              <a:gd name="connsiteY0" fmla="*/ 0 h 4389120"/>
              <a:gd name="connsiteX1" fmla="*/ 2408934 w 2408934"/>
              <a:gd name="connsiteY1" fmla="*/ 0 h 4389120"/>
              <a:gd name="connsiteX2" fmla="*/ 2408934 w 2408934"/>
              <a:gd name="connsiteY2" fmla="*/ 4389120 h 4389120"/>
              <a:gd name="connsiteX3" fmla="*/ 0 w 2408934"/>
              <a:gd name="connsiteY3" fmla="*/ 4389120 h 4389120"/>
              <a:gd name="connsiteX4" fmla="*/ 0 w 2408934"/>
              <a:gd name="connsiteY4" fmla="*/ 0 h 438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8934" h="4389120">
                <a:moveTo>
                  <a:pt x="2408934" y="1"/>
                </a:moveTo>
                <a:lnTo>
                  <a:pt x="2408934" y="4389119"/>
                </a:lnTo>
                <a:lnTo>
                  <a:pt x="0" y="4389119"/>
                </a:lnTo>
                <a:lnTo>
                  <a:pt x="0" y="1"/>
                </a:lnTo>
                <a:lnTo>
                  <a:pt x="2408934" y="1"/>
                </a:lnTo>
                <a:close/>
              </a:path>
            </a:pathLst>
          </a:custGeom>
          <a:solidFill>
            <a:schemeClr val="accent1">
              <a:lumMod val="20000"/>
              <a:lumOff val="80000"/>
            </a:schemeClr>
          </a:solidFill>
          <a:ln>
            <a:solidFill>
              <a:schemeClr val="accent1"/>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8600" rIns="228600" bIns="228600" numCol="1" spcCol="1270" anchor="ctr" anchorCtr="0">
            <a:noAutofit/>
          </a:bodyPr>
          <a:lstStyle/>
          <a:p>
            <a:pPr marL="0" lvl="1" defTabSz="533400">
              <a:lnSpc>
                <a:spcPct val="90000"/>
              </a:lnSpc>
              <a:spcBef>
                <a:spcPct val="0"/>
              </a:spcBef>
              <a:spcAft>
                <a:spcPct val="15000"/>
              </a:spcAft>
            </a:pPr>
            <a:r>
              <a:rPr lang="en-US" sz="1100" dirty="0" smtClean="0">
                <a:latin typeface="FreightMicro Pro Semibold" pitchFamily="50" charset="0"/>
              </a:rPr>
              <a:t>Alpha’s Composite Index</a:t>
            </a:r>
            <a:endParaRPr lang="en-US" sz="1100" kern="1200" dirty="0">
              <a:latin typeface="FreightMicro Pro Semibold" pitchFamily="50" charset="0"/>
            </a:endParaRPr>
          </a:p>
        </p:txBody>
      </p:sp>
      <p:sp>
        <p:nvSpPr>
          <p:cNvPr id="88" name="Goal 1"/>
          <p:cNvSpPr/>
          <p:nvPr/>
        </p:nvSpPr>
        <p:spPr>
          <a:xfrm>
            <a:off x="6400800" y="7543800"/>
            <a:ext cx="914400" cy="457200"/>
          </a:xfrm>
          <a:custGeom>
            <a:avLst/>
            <a:gdLst>
              <a:gd name="connsiteX0" fmla="*/ 0 w 2468880"/>
              <a:gd name="connsiteY0" fmla="*/ 0 h 2571911"/>
              <a:gd name="connsiteX1" fmla="*/ 2468880 w 2468880"/>
              <a:gd name="connsiteY1" fmla="*/ 0 h 2571911"/>
              <a:gd name="connsiteX2" fmla="*/ 2468880 w 2468880"/>
              <a:gd name="connsiteY2" fmla="*/ 2571911 h 2571911"/>
              <a:gd name="connsiteX3" fmla="*/ 0 w 2468880"/>
              <a:gd name="connsiteY3" fmla="*/ 2571911 h 2571911"/>
              <a:gd name="connsiteX4" fmla="*/ 0 w 2468880"/>
              <a:gd name="connsiteY4" fmla="*/ 0 h 257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8880" h="2571911">
                <a:moveTo>
                  <a:pt x="0" y="0"/>
                </a:moveTo>
                <a:lnTo>
                  <a:pt x="2468880" y="0"/>
                </a:lnTo>
                <a:lnTo>
                  <a:pt x="2468880" y="2571911"/>
                </a:lnTo>
                <a:lnTo>
                  <a:pt x="0" y="2571911"/>
                </a:lnTo>
                <a:lnTo>
                  <a:pt x="0" y="0"/>
                </a:lnTo>
                <a:close/>
              </a:path>
            </a:pathLst>
          </a:custGeom>
          <a:solidFill>
            <a:schemeClr val="accent2"/>
          </a:solid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100" dirty="0" smtClean="0">
                <a:solidFill>
                  <a:schemeClr val="dk1">
                    <a:hueOff val="0"/>
                    <a:satOff val="0"/>
                    <a:lumOff val="0"/>
                    <a:alphaOff val="0"/>
                  </a:schemeClr>
                </a:solidFill>
                <a:latin typeface="FreightMicro Pro Semibold" pitchFamily="50" charset="0"/>
              </a:rPr>
              <a:t>54.1 / </a:t>
            </a:r>
            <a:r>
              <a:rPr lang="en-US" sz="1100" dirty="0">
                <a:solidFill>
                  <a:schemeClr val="dk1">
                    <a:hueOff val="0"/>
                    <a:satOff val="0"/>
                    <a:lumOff val="0"/>
                    <a:alphaOff val="0"/>
                  </a:schemeClr>
                </a:solidFill>
                <a:latin typeface="FreightMicro Pro Semibold" pitchFamily="50" charset="0"/>
              </a:rPr>
              <a:t>100</a:t>
            </a:r>
          </a:p>
        </p:txBody>
      </p:sp>
      <p:sp>
        <p:nvSpPr>
          <p:cNvPr id="89" name="Goal 1"/>
          <p:cNvSpPr/>
          <p:nvPr/>
        </p:nvSpPr>
        <p:spPr>
          <a:xfrm>
            <a:off x="457200" y="7543800"/>
            <a:ext cx="914400" cy="457200"/>
          </a:xfrm>
          <a:custGeom>
            <a:avLst/>
            <a:gdLst>
              <a:gd name="connsiteX0" fmla="*/ 0 w 2468880"/>
              <a:gd name="connsiteY0" fmla="*/ 0 h 2571911"/>
              <a:gd name="connsiteX1" fmla="*/ 2468880 w 2468880"/>
              <a:gd name="connsiteY1" fmla="*/ 0 h 2571911"/>
              <a:gd name="connsiteX2" fmla="*/ 2468880 w 2468880"/>
              <a:gd name="connsiteY2" fmla="*/ 2571911 h 2571911"/>
              <a:gd name="connsiteX3" fmla="*/ 0 w 2468880"/>
              <a:gd name="connsiteY3" fmla="*/ 2571911 h 2571911"/>
              <a:gd name="connsiteX4" fmla="*/ 0 w 2468880"/>
              <a:gd name="connsiteY4" fmla="*/ 0 h 257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8880" h="2571911">
                <a:moveTo>
                  <a:pt x="0" y="0"/>
                </a:moveTo>
                <a:lnTo>
                  <a:pt x="2468880" y="0"/>
                </a:lnTo>
                <a:lnTo>
                  <a:pt x="2468880" y="2571911"/>
                </a:lnTo>
                <a:lnTo>
                  <a:pt x="0" y="2571911"/>
                </a:lnTo>
                <a:lnTo>
                  <a:pt x="0" y="0"/>
                </a:lnTo>
                <a:close/>
              </a:path>
            </a:pathLst>
          </a:custGeom>
          <a:solidFill>
            <a:schemeClr val="accent1"/>
          </a:solid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8600" tIns="228600" rIns="228600" bIns="228600" numCol="1" spcCol="1270" anchor="ctr" anchorCtr="0">
            <a:noAutofit/>
          </a:bodyPr>
          <a:lstStyle/>
          <a:p>
            <a:pPr lvl="0" algn="ctr" defTabSz="533400">
              <a:lnSpc>
                <a:spcPct val="90000"/>
              </a:lnSpc>
              <a:spcBef>
                <a:spcPct val="0"/>
              </a:spcBef>
              <a:spcAft>
                <a:spcPct val="35000"/>
              </a:spcAft>
            </a:pPr>
            <a:r>
              <a:rPr lang="en-US" sz="1400" smtClean="0">
                <a:solidFill>
                  <a:schemeClr val="bg1"/>
                </a:solidFill>
                <a:latin typeface="+mj-lt"/>
                <a:ea typeface="+mj-ea"/>
                <a:cs typeface="+mj-cs"/>
              </a:rPr>
              <a:t>C</a:t>
            </a:r>
            <a:endParaRPr lang="en-US" sz="1400">
              <a:solidFill>
                <a:schemeClr val="bg1"/>
              </a:solidFill>
              <a:latin typeface="+mj-lt"/>
              <a:ea typeface="+mj-ea"/>
              <a:cs typeface="+mj-cs"/>
            </a:endParaRPr>
          </a:p>
        </p:txBody>
      </p:sp>
      <p:cxnSp>
        <p:nvCxnSpPr>
          <p:cNvPr id="90" name="Straight Arrow Connector 89"/>
          <p:cNvCxnSpPr/>
          <p:nvPr/>
        </p:nvCxnSpPr>
        <p:spPr>
          <a:xfrm>
            <a:off x="7277100" y="4572004"/>
            <a:ext cx="0" cy="2743196"/>
          </a:xfrm>
          <a:prstGeom prst="straightConnector1">
            <a:avLst/>
          </a:prstGeom>
          <a:ln w="38100">
            <a:miter lim="800000"/>
            <a:tailEnd type="triangle" w="med" len="med"/>
          </a:ln>
        </p:spPr>
        <p:style>
          <a:lnRef idx="1">
            <a:schemeClr val="accent1"/>
          </a:lnRef>
          <a:fillRef idx="0">
            <a:schemeClr val="accent1"/>
          </a:fillRef>
          <a:effectRef idx="0">
            <a:schemeClr val="accent1"/>
          </a:effectRef>
          <a:fontRef idx="minor">
            <a:schemeClr val="tx1"/>
          </a:fontRef>
        </p:style>
      </p:cxnSp>
      <p:sp>
        <p:nvSpPr>
          <p:cNvPr id="91" name="Goals Title"/>
          <p:cNvSpPr txBox="1"/>
          <p:nvPr/>
        </p:nvSpPr>
        <p:spPr>
          <a:xfrm>
            <a:off x="6172200" y="4114804"/>
            <a:ext cx="1143000" cy="457200"/>
          </a:xfrm>
          <a:prstGeom prst="rect">
            <a:avLst/>
          </a:prstGeom>
          <a:noFill/>
        </p:spPr>
        <p:txBody>
          <a:bodyPr wrap="square" lIns="0" tIns="45720" rIns="0" bIns="45720" rtlCol="0" anchor="b">
            <a:noAutofit/>
          </a:bodyPr>
          <a:lstStyle/>
          <a:p>
            <a:pPr lvl="0" algn="ctr" defTabSz="533400">
              <a:lnSpc>
                <a:spcPct val="90000"/>
              </a:lnSpc>
              <a:spcBef>
                <a:spcPct val="0"/>
              </a:spcBef>
              <a:spcAft>
                <a:spcPct val="35000"/>
              </a:spcAft>
            </a:pPr>
            <a:r>
              <a:rPr lang="en-US" sz="1100" dirty="0" smtClean="0">
                <a:solidFill>
                  <a:schemeClr val="dk1">
                    <a:hueOff val="0"/>
                    <a:satOff val="0"/>
                    <a:lumOff val="0"/>
                    <a:alphaOff val="0"/>
                  </a:schemeClr>
                </a:solidFill>
                <a:latin typeface="FreightMicro Pro Semibold" pitchFamily="50" charset="0"/>
              </a:rPr>
              <a:t>Alpha’s</a:t>
            </a:r>
            <a:br>
              <a:rPr lang="en-US" sz="1100" dirty="0" smtClean="0">
                <a:solidFill>
                  <a:schemeClr val="dk1">
                    <a:hueOff val="0"/>
                    <a:satOff val="0"/>
                    <a:lumOff val="0"/>
                    <a:alphaOff val="0"/>
                  </a:schemeClr>
                </a:solidFill>
                <a:latin typeface="FreightMicro Pro Semibold" pitchFamily="50" charset="0"/>
              </a:rPr>
            </a:br>
            <a:r>
              <a:rPr lang="en-US" sz="1100" dirty="0" smtClean="0">
                <a:solidFill>
                  <a:schemeClr val="dk1">
                    <a:hueOff val="0"/>
                    <a:satOff val="0"/>
                    <a:lumOff val="0"/>
                    <a:alphaOff val="0"/>
                  </a:schemeClr>
                </a:solidFill>
                <a:latin typeface="FreightMicro Pro Semibold" pitchFamily="50" charset="0"/>
              </a:rPr>
              <a:t>Mean Score</a:t>
            </a:r>
            <a:endParaRPr lang="en-US" sz="1100" dirty="0">
              <a:solidFill>
                <a:schemeClr val="dk1">
                  <a:hueOff val="0"/>
                  <a:satOff val="0"/>
                  <a:lumOff val="0"/>
                  <a:alphaOff val="0"/>
                </a:schemeClr>
              </a:solidFill>
              <a:latin typeface="FreightMicro Pro Semibold" pitchFamily="50" charset="0"/>
            </a:endParaRPr>
          </a:p>
        </p:txBody>
      </p:sp>
      <p:cxnSp>
        <p:nvCxnSpPr>
          <p:cNvPr id="103" name="Straight Connector 102"/>
          <p:cNvCxnSpPr/>
          <p:nvPr/>
        </p:nvCxnSpPr>
        <p:spPr>
          <a:xfrm>
            <a:off x="457201" y="7315200"/>
            <a:ext cx="6629399"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
        <p:nvSpPr>
          <p:cNvPr id="105" name="Slide Number Placeholder 77"/>
          <p:cNvSpPr txBox="1">
            <a:spLocks/>
          </p:cNvSpPr>
          <p:nvPr/>
        </p:nvSpPr>
        <p:spPr>
          <a:xfrm>
            <a:off x="6629400" y="9829800"/>
            <a:ext cx="685800" cy="228600"/>
          </a:xfrm>
          <a:prstGeom prst="rect">
            <a:avLst/>
          </a:prstGeom>
        </p:spPr>
        <p:txBody>
          <a:bodyPr vert="horz" lIns="91440" tIns="45720" rIns="91440" bIns="45720" rtlCol="0" anchor="ctr"/>
          <a:lstStyle>
            <a:defPPr>
              <a:defRPr lang="en-US"/>
            </a:defPPr>
            <a:lvl1pPr marL="0" algn="r" defTabSz="1018824" rtl="0" eaLnBrk="1" latinLnBrk="0" hangingPunct="1">
              <a:defRPr sz="1000" kern="1200">
                <a:solidFill>
                  <a:schemeClr val="bg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endParaRPr lang="en-US" dirty="0"/>
          </a:p>
        </p:txBody>
      </p:sp>
      <p:sp>
        <p:nvSpPr>
          <p:cNvPr id="7" name="Rectangle 6"/>
          <p:cNvSpPr/>
          <p:nvPr/>
        </p:nvSpPr>
        <p:spPr>
          <a:xfrm>
            <a:off x="457200" y="1371600"/>
            <a:ext cx="1719072" cy="1828800"/>
          </a:xfrm>
          <a:prstGeom prst="rect">
            <a:avLst/>
          </a:prstGeom>
          <a:solidFill>
            <a:schemeClr val="accent3"/>
          </a:solidFill>
          <a:ln>
            <a:solidFill>
              <a:schemeClr val="bg1"/>
            </a:solidFill>
          </a:ln>
        </p:spPr>
        <p:txBody>
          <a:bodyPr wrap="square" lIns="228600" tIns="228600" rIns="228600" bIns="228600" anchor="t">
            <a:noAutofit/>
          </a:bodyPr>
          <a:lstStyle/>
          <a:p>
            <a:pPr>
              <a:spcAft>
                <a:spcPts val="500"/>
              </a:spcAft>
            </a:pPr>
            <a:r>
              <a:rPr lang="en-US" sz="1000" b="1" dirty="0" smtClean="0">
                <a:solidFill>
                  <a:schemeClr val="bg1"/>
                </a:solidFill>
                <a:latin typeface="FreightMicro Pro Semibold" pitchFamily="50" charset="0"/>
              </a:rPr>
              <a:t>Four measures</a:t>
            </a:r>
            <a:endParaRPr lang="en-US" sz="1000" b="1" dirty="0" smtClean="0">
              <a:solidFill>
                <a:schemeClr val="bg1"/>
              </a:solidFill>
            </a:endParaRPr>
          </a:p>
          <a:p>
            <a:r>
              <a:rPr lang="en-US" sz="1000" dirty="0" smtClean="0">
                <a:solidFill>
                  <a:schemeClr val="bg1"/>
                </a:solidFill>
              </a:rPr>
              <a:t>National </a:t>
            </a:r>
            <a:r>
              <a:rPr lang="en-US" sz="1000" dirty="0">
                <a:solidFill>
                  <a:schemeClr val="bg1"/>
                </a:solidFill>
              </a:rPr>
              <a:t>Journal used four measures—captured in </a:t>
            </a:r>
            <a:r>
              <a:rPr lang="en-US" sz="1000">
                <a:solidFill>
                  <a:schemeClr val="bg1"/>
                </a:solidFill>
              </a:rPr>
              <a:t>the </a:t>
            </a:r>
            <a:r>
              <a:rPr lang="en-US" sz="1000" smtClean="0">
                <a:solidFill>
                  <a:schemeClr val="bg1"/>
                </a:solidFill>
              </a:rPr>
              <a:t>survey questions </a:t>
            </a:r>
            <a:r>
              <a:rPr lang="en-US" sz="1000" dirty="0">
                <a:solidFill>
                  <a:schemeClr val="bg1"/>
                </a:solidFill>
              </a:rPr>
              <a:t>below—to assess the strength of each organization’s policy brand.</a:t>
            </a:r>
          </a:p>
        </p:txBody>
      </p:sp>
      <p:sp>
        <p:nvSpPr>
          <p:cNvPr id="94" name="Rectangle 93"/>
          <p:cNvSpPr/>
          <p:nvPr/>
        </p:nvSpPr>
        <p:spPr>
          <a:xfrm>
            <a:off x="2167128" y="1371600"/>
            <a:ext cx="1719072" cy="1828800"/>
          </a:xfrm>
          <a:prstGeom prst="rect">
            <a:avLst/>
          </a:prstGeom>
          <a:solidFill>
            <a:schemeClr val="accent3"/>
          </a:solidFill>
          <a:ln>
            <a:solidFill>
              <a:schemeClr val="bg1"/>
            </a:solidFill>
          </a:ln>
        </p:spPr>
        <p:txBody>
          <a:bodyPr wrap="square" lIns="228600" tIns="228600" rIns="228600" bIns="228600" anchor="t">
            <a:noAutofit/>
          </a:bodyPr>
          <a:lstStyle/>
          <a:p>
            <a:pPr lvl="0">
              <a:spcAft>
                <a:spcPts val="500"/>
              </a:spcAft>
            </a:pPr>
            <a:r>
              <a:rPr lang="en-US" sz="1000" b="1" dirty="0" smtClean="0">
                <a:solidFill>
                  <a:srgbClr val="FFFFFF"/>
                </a:solidFill>
                <a:latin typeface="FreightMicro Pro Semibold" pitchFamily="50" charset="0"/>
              </a:rPr>
              <a:t>Composite score</a:t>
            </a:r>
            <a:endParaRPr lang="en-US" sz="1000" b="1" dirty="0">
              <a:solidFill>
                <a:srgbClr val="FFFFFF"/>
              </a:solidFill>
            </a:endParaRPr>
          </a:p>
          <a:p>
            <a:r>
              <a:rPr lang="en-US" sz="1000" dirty="0" smtClean="0">
                <a:solidFill>
                  <a:schemeClr val="bg1"/>
                </a:solidFill>
              </a:rPr>
              <a:t>Scores on the four measures were combined to develop a composite score for each organization, providing an overall measure of policy brand strength.</a:t>
            </a:r>
            <a:endParaRPr lang="en-US" sz="1000" dirty="0">
              <a:solidFill>
                <a:schemeClr val="bg1"/>
              </a:solidFill>
            </a:endParaRPr>
          </a:p>
        </p:txBody>
      </p:sp>
      <p:sp>
        <p:nvSpPr>
          <p:cNvPr id="95" name="Rectangle 94"/>
          <p:cNvSpPr/>
          <p:nvPr/>
        </p:nvSpPr>
        <p:spPr>
          <a:xfrm>
            <a:off x="3886200" y="1371601"/>
            <a:ext cx="1719072" cy="1828799"/>
          </a:xfrm>
          <a:prstGeom prst="rect">
            <a:avLst/>
          </a:prstGeom>
          <a:solidFill>
            <a:schemeClr val="accent3"/>
          </a:solidFill>
          <a:ln>
            <a:solidFill>
              <a:schemeClr val="bg1"/>
            </a:solidFill>
          </a:ln>
        </p:spPr>
        <p:txBody>
          <a:bodyPr wrap="square" lIns="228600" tIns="228600" rIns="228600" bIns="228600" anchor="t">
            <a:noAutofit/>
          </a:bodyPr>
          <a:lstStyle/>
          <a:p>
            <a:pPr lvl="0">
              <a:spcAft>
                <a:spcPts val="500"/>
              </a:spcAft>
            </a:pPr>
            <a:r>
              <a:rPr lang="en-US" sz="1000" b="1" dirty="0" smtClean="0">
                <a:solidFill>
                  <a:srgbClr val="FFFFFF"/>
                </a:solidFill>
                <a:latin typeface="FreightMicro Pro Semibold" pitchFamily="50" charset="0"/>
              </a:rPr>
              <a:t>Unique weights</a:t>
            </a:r>
            <a:endParaRPr lang="en-US" sz="1000" b="1" dirty="0">
              <a:solidFill>
                <a:srgbClr val="FFFFFF"/>
              </a:solidFill>
            </a:endParaRPr>
          </a:p>
          <a:p>
            <a:r>
              <a:rPr lang="en-US" sz="1000" dirty="0" smtClean="0">
                <a:solidFill>
                  <a:schemeClr val="bg1"/>
                </a:solidFill>
              </a:rPr>
              <a:t>When combining measures, each measure was assigned a unique weight based on its contribution to the composite index score.</a:t>
            </a:r>
            <a:endParaRPr lang="en-US" sz="1000" dirty="0">
              <a:solidFill>
                <a:schemeClr val="bg1"/>
              </a:solidFill>
            </a:endParaRPr>
          </a:p>
        </p:txBody>
      </p:sp>
      <p:sp>
        <p:nvSpPr>
          <p:cNvPr id="96" name="Rectangle 95"/>
          <p:cNvSpPr/>
          <p:nvPr/>
        </p:nvSpPr>
        <p:spPr>
          <a:xfrm>
            <a:off x="5596128" y="1371600"/>
            <a:ext cx="1719072" cy="1828800"/>
          </a:xfrm>
          <a:prstGeom prst="rect">
            <a:avLst/>
          </a:prstGeom>
          <a:solidFill>
            <a:schemeClr val="accent3"/>
          </a:solidFill>
          <a:ln>
            <a:solidFill>
              <a:schemeClr val="bg1"/>
            </a:solidFill>
          </a:ln>
        </p:spPr>
        <p:txBody>
          <a:bodyPr wrap="square" lIns="228600" tIns="228600" rIns="228600" bIns="228600" anchor="t">
            <a:noAutofit/>
          </a:bodyPr>
          <a:lstStyle/>
          <a:p>
            <a:pPr lvl="0">
              <a:spcAft>
                <a:spcPts val="500"/>
              </a:spcAft>
            </a:pPr>
            <a:r>
              <a:rPr lang="en-US" sz="1000" b="1" dirty="0" smtClean="0">
                <a:solidFill>
                  <a:srgbClr val="FFFFFF"/>
                </a:solidFill>
                <a:latin typeface="FreightMicro Pro Semibold" pitchFamily="50" charset="0"/>
              </a:rPr>
              <a:t>100-point scale</a:t>
            </a:r>
            <a:endParaRPr lang="en-US" sz="1000" b="1" dirty="0">
              <a:solidFill>
                <a:srgbClr val="FFFFFF"/>
              </a:solidFill>
            </a:endParaRPr>
          </a:p>
          <a:p>
            <a:r>
              <a:rPr lang="en-US" sz="1000" dirty="0" smtClean="0">
                <a:solidFill>
                  <a:schemeClr val="bg1"/>
                </a:solidFill>
              </a:rPr>
              <a:t>Measured on a 100-point scale, the composite index allows comparison of organizations’ overall policy brands.</a:t>
            </a:r>
            <a:endParaRPr lang="en-US" sz="1000" dirty="0">
              <a:solidFill>
                <a:schemeClr val="bg1"/>
              </a:solidFill>
            </a:endParaRPr>
          </a:p>
        </p:txBody>
      </p:sp>
    </p:spTree>
    <p:extLst>
      <p:ext uri="{BB962C8B-B14F-4D97-AF65-F5344CB8AC3E}">
        <p14:creationId xmlns:p14="http://schemas.microsoft.com/office/powerpoint/2010/main" val="3050717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Alpha’s Composite </a:t>
            </a:r>
            <a:r>
              <a:rPr lang="en-US" dirty="0"/>
              <a:t>Index </a:t>
            </a:r>
            <a:r>
              <a:rPr lang="en-US" dirty="0" smtClean="0"/>
              <a:t>Rankings</a:t>
            </a:r>
            <a:endParaRPr lang="en-US" dirty="0"/>
          </a:p>
        </p:txBody>
      </p:sp>
      <p:sp>
        <p:nvSpPr>
          <p:cNvPr id="3" name="Text Placeholder 2"/>
          <p:cNvSpPr>
            <a:spLocks noGrp="1"/>
          </p:cNvSpPr>
          <p:nvPr>
            <p:ph type="body" sz="quarter" idx="10"/>
          </p:nvPr>
        </p:nvSpPr>
        <p:spPr/>
        <p:txBody>
          <a:bodyPr/>
          <a:lstStyle/>
          <a:p>
            <a:r>
              <a:rPr lang="en-US" dirty="0" smtClean="0"/>
              <a:t>Composite Index</a:t>
            </a:r>
            <a:endParaRPr lang="en-US" dirty="0"/>
          </a:p>
        </p:txBody>
      </p:sp>
      <p:sp>
        <p:nvSpPr>
          <p:cNvPr id="4" name="Slide Number Placeholder 3"/>
          <p:cNvSpPr>
            <a:spLocks noGrp="1"/>
          </p:cNvSpPr>
          <p:nvPr>
            <p:ph type="sldNum" sz="quarter" idx="4"/>
          </p:nvPr>
        </p:nvSpPr>
        <p:spPr>
          <a:xfrm>
            <a:off x="6629400" y="4616753"/>
            <a:ext cx="685800" cy="228600"/>
          </a:xfrm>
        </p:spPr>
        <p:txBody>
          <a:bodyPr/>
          <a:lstStyle/>
          <a:p>
            <a:fld id="{6214CC63-60E5-4931-A878-5D36BA85D187}" type="slidenum">
              <a:rPr lang="en-US" smtClean="0"/>
              <a:pPr/>
              <a:t>12</a:t>
            </a:fld>
            <a:endParaRPr lang="en-US"/>
          </a:p>
        </p:txBody>
      </p:sp>
      <p:sp>
        <p:nvSpPr>
          <p:cNvPr id="5" name="TextBox 4"/>
          <p:cNvSpPr txBox="1"/>
          <p:nvPr/>
        </p:nvSpPr>
        <p:spPr>
          <a:xfrm>
            <a:off x="457200" y="1143000"/>
            <a:ext cx="1828800" cy="1143000"/>
          </a:xfrm>
          <a:prstGeom prst="rect">
            <a:avLst/>
          </a:prstGeom>
          <a:solidFill>
            <a:schemeClr val="accent2"/>
          </a:solidFill>
        </p:spPr>
        <p:txBody>
          <a:bodyPr wrap="square" lIns="228600" tIns="228600" rIns="228600" bIns="228600" rtlCol="0" anchor="ctr">
            <a:noAutofit/>
          </a:bodyPr>
          <a:lstStyle/>
          <a:p>
            <a:pPr>
              <a:spcAft>
                <a:spcPts val="1000"/>
              </a:spcAft>
            </a:pPr>
            <a:r>
              <a:rPr lang="en-US" sz="1000" dirty="0" smtClean="0">
                <a:solidFill>
                  <a:sysClr val="windowText" lastClr="000000"/>
                </a:solidFill>
              </a:rPr>
              <a:t>Alpha’s composite index score of </a:t>
            </a:r>
            <a:r>
              <a:rPr lang="en-US" sz="1000" b="1" dirty="0" smtClean="0">
                <a:solidFill>
                  <a:sysClr val="windowText" lastClr="000000"/>
                </a:solidFill>
              </a:rPr>
              <a:t>54.1</a:t>
            </a:r>
            <a:r>
              <a:rPr lang="en-US" sz="1000" dirty="0" smtClean="0">
                <a:solidFill>
                  <a:sysClr val="windowText" lastClr="000000"/>
                </a:solidFill>
              </a:rPr>
              <a:t> is highlighted in yellow on each of the following number lines.</a:t>
            </a:r>
            <a:endParaRPr lang="en-US" sz="1000" dirty="0">
              <a:solidFill>
                <a:sysClr val="windowText" lastClr="000000"/>
              </a:solidFill>
            </a:endParaRPr>
          </a:p>
        </p:txBody>
      </p:sp>
      <p:sp>
        <p:nvSpPr>
          <p:cNvPr id="12" name="Rectangle 11"/>
          <p:cNvSpPr/>
          <p:nvPr/>
        </p:nvSpPr>
        <p:spPr>
          <a:xfrm>
            <a:off x="2514645" y="7484534"/>
            <a:ext cx="2285998" cy="21166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r>
              <a:rPr lang="en-US" sz="1000">
                <a:solidFill>
                  <a:schemeClr val="tx1"/>
                </a:solidFill>
              </a:rPr>
              <a:t>4</a:t>
            </a:r>
            <a:r>
              <a:rPr lang="en-US" sz="1000" baseline="30000">
                <a:solidFill>
                  <a:schemeClr val="tx1"/>
                </a:solidFill>
              </a:rPr>
              <a:t>th</a:t>
            </a:r>
            <a:r>
              <a:rPr lang="en-US" sz="1000">
                <a:solidFill>
                  <a:schemeClr val="tx1"/>
                </a:solidFill>
              </a:rPr>
              <a:t> Quartile</a:t>
            </a:r>
          </a:p>
        </p:txBody>
      </p:sp>
      <p:sp>
        <p:nvSpPr>
          <p:cNvPr id="13" name="Rectangle 12"/>
          <p:cNvSpPr/>
          <p:nvPr/>
        </p:nvSpPr>
        <p:spPr>
          <a:xfrm>
            <a:off x="2514645" y="5596468"/>
            <a:ext cx="2285998" cy="18880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smtClean="0">
                <a:solidFill>
                  <a:srgbClr val="000000"/>
                </a:solidFill>
              </a:rPr>
              <a:t>3</a:t>
            </a:r>
            <a:r>
              <a:rPr lang="en-US" sz="1000" baseline="30000" smtClean="0">
                <a:solidFill>
                  <a:srgbClr val="000000"/>
                </a:solidFill>
              </a:rPr>
              <a:t>rd</a:t>
            </a:r>
            <a:r>
              <a:rPr lang="en-US" sz="1000" smtClean="0">
                <a:solidFill>
                  <a:srgbClr val="000000"/>
                </a:solidFill>
              </a:rPr>
              <a:t> Quartile</a:t>
            </a:r>
            <a:endParaRPr lang="en-US" sz="1000">
              <a:solidFill>
                <a:srgbClr val="000000"/>
              </a:solidFill>
            </a:endParaRPr>
          </a:p>
        </p:txBody>
      </p:sp>
      <p:sp>
        <p:nvSpPr>
          <p:cNvPr id="14" name="Rectangle 13"/>
          <p:cNvSpPr/>
          <p:nvPr/>
        </p:nvSpPr>
        <p:spPr>
          <a:xfrm>
            <a:off x="2514643" y="4411134"/>
            <a:ext cx="2286000" cy="11853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smtClean="0">
                <a:solidFill>
                  <a:schemeClr val="bg1"/>
                </a:solidFill>
              </a:rPr>
              <a:t>2</a:t>
            </a:r>
            <a:r>
              <a:rPr lang="en-US" sz="1000" baseline="30000" smtClean="0">
                <a:solidFill>
                  <a:schemeClr val="bg1"/>
                </a:solidFill>
              </a:rPr>
              <a:t>nd</a:t>
            </a:r>
            <a:r>
              <a:rPr lang="en-US" sz="1000" smtClean="0">
                <a:solidFill>
                  <a:schemeClr val="bg1"/>
                </a:solidFill>
              </a:rPr>
              <a:t> Quartile</a:t>
            </a:r>
            <a:endParaRPr lang="en-US" sz="1000">
              <a:solidFill>
                <a:schemeClr val="bg1"/>
              </a:solidFill>
            </a:endParaRPr>
          </a:p>
        </p:txBody>
      </p:sp>
      <p:sp>
        <p:nvSpPr>
          <p:cNvPr id="15" name="Rectangle 14"/>
          <p:cNvSpPr/>
          <p:nvPr/>
        </p:nvSpPr>
        <p:spPr>
          <a:xfrm>
            <a:off x="2514643" y="1600200"/>
            <a:ext cx="2286000" cy="281093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smtClean="0">
                <a:solidFill>
                  <a:schemeClr val="bg1"/>
                </a:solidFill>
              </a:rPr>
              <a:t>1</a:t>
            </a:r>
            <a:r>
              <a:rPr lang="en-US" sz="1000" baseline="30000" smtClean="0">
                <a:solidFill>
                  <a:schemeClr val="bg1"/>
                </a:solidFill>
              </a:rPr>
              <a:t>st</a:t>
            </a:r>
            <a:r>
              <a:rPr lang="en-US" sz="1000" smtClean="0">
                <a:solidFill>
                  <a:schemeClr val="bg1"/>
                </a:solidFill>
              </a:rPr>
              <a:t> Quartile</a:t>
            </a:r>
            <a:endParaRPr lang="en-US" sz="1000">
              <a:solidFill>
                <a:schemeClr val="bg1"/>
              </a:solidFill>
            </a:endParaRPr>
          </a:p>
        </p:txBody>
      </p:sp>
      <p:cxnSp>
        <p:nvCxnSpPr>
          <p:cNvPr id="16" name="Straight Connector 15"/>
          <p:cNvCxnSpPr/>
          <p:nvPr/>
        </p:nvCxnSpPr>
        <p:spPr>
          <a:xfrm>
            <a:off x="3424421" y="5593899"/>
            <a:ext cx="1371600"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Arrow Connector 16"/>
          <p:cNvCxnSpPr>
            <a:stCxn id="32" idx="0"/>
            <a:endCxn id="30" idx="2"/>
          </p:cNvCxnSpPr>
          <p:nvPr/>
        </p:nvCxnSpPr>
        <p:spPr>
          <a:xfrm flipV="1">
            <a:off x="3649415" y="1723311"/>
            <a:ext cx="5853" cy="7754777"/>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2514600" y="1143000"/>
            <a:ext cx="2281421" cy="457200"/>
          </a:xfrm>
          <a:prstGeom prst="rect">
            <a:avLst/>
          </a:prstGeom>
          <a:noFill/>
        </p:spPr>
        <p:txBody>
          <a:bodyPr wrap="none" rtlCol="0" anchor="ctr">
            <a:noAutofit/>
          </a:bodyPr>
          <a:lstStyle/>
          <a:p>
            <a:pPr algn="ctr"/>
            <a:r>
              <a:rPr lang="en-US" sz="1000" dirty="0" smtClean="0"/>
              <a:t>All organizations </a:t>
            </a:r>
            <a:r>
              <a:rPr lang="en-US" sz="1000" dirty="0">
                <a:solidFill>
                  <a:schemeClr val="accent1">
                    <a:lumMod val="60000"/>
                    <a:lumOff val="40000"/>
                  </a:schemeClr>
                </a:solidFill>
              </a:rPr>
              <a:t>(n=38</a:t>
            </a:r>
            <a:r>
              <a:rPr lang="en-US" sz="1000" dirty="0" smtClean="0">
                <a:solidFill>
                  <a:schemeClr val="accent1">
                    <a:lumMod val="60000"/>
                    <a:lumOff val="40000"/>
                  </a:schemeClr>
                </a:solidFill>
              </a:rPr>
              <a:t>)</a:t>
            </a:r>
            <a:endParaRPr lang="en-US" sz="1000" dirty="0">
              <a:solidFill>
                <a:schemeClr val="accent1">
                  <a:lumMod val="60000"/>
                  <a:lumOff val="40000"/>
                </a:schemeClr>
              </a:solidFill>
            </a:endParaRPr>
          </a:p>
        </p:txBody>
      </p:sp>
      <p:sp>
        <p:nvSpPr>
          <p:cNvPr id="20" name="TextBox 19"/>
          <p:cNvSpPr txBox="1"/>
          <p:nvPr/>
        </p:nvSpPr>
        <p:spPr>
          <a:xfrm>
            <a:off x="3886243" y="5600700"/>
            <a:ext cx="914400" cy="153888"/>
          </a:xfrm>
          <a:prstGeom prst="rect">
            <a:avLst/>
          </a:prstGeom>
          <a:noFill/>
        </p:spPr>
        <p:txBody>
          <a:bodyPr wrap="square" lIns="0" tIns="0" rIns="45720" bIns="0" rtlCol="0" anchor="ctr" anchorCtr="0">
            <a:spAutoFit/>
          </a:bodyPr>
          <a:lstStyle/>
          <a:p>
            <a:pPr algn="r"/>
            <a:r>
              <a:rPr lang="en-US" sz="1000" smtClean="0"/>
              <a:t>Median: 50.1</a:t>
            </a:r>
            <a:endParaRPr lang="en-US" sz="1000"/>
          </a:p>
        </p:txBody>
      </p:sp>
      <p:sp>
        <p:nvSpPr>
          <p:cNvPr id="46" name="Rectangle 45"/>
          <p:cNvSpPr/>
          <p:nvPr/>
        </p:nvSpPr>
        <p:spPr>
          <a:xfrm>
            <a:off x="3835901" y="9372600"/>
            <a:ext cx="960120" cy="228600"/>
          </a:xfrm>
          <a:prstGeom prst="rect">
            <a:avLst/>
          </a:prstGeom>
          <a:solidFill>
            <a:schemeClr val="accent2"/>
          </a:solidFill>
          <a:ln>
            <a:solidFill>
              <a:schemeClr val="accent1"/>
            </a:solidFill>
          </a:ln>
        </p:spPr>
        <p:txBody>
          <a:bodyPr wrap="none" lIns="228600" tIns="228600" rIns="228600" bIns="228600" rtlCol="0" anchor="ctr">
            <a:noAutofit/>
          </a:bodyPr>
          <a:lstStyle/>
          <a:p>
            <a:pPr algn="ctr"/>
            <a:r>
              <a:rPr lang="en-US" sz="1000" dirty="0" smtClean="0"/>
              <a:t>Alpha: </a:t>
            </a:r>
            <a:r>
              <a:rPr lang="en-US" sz="1000" dirty="0"/>
              <a:t>5</a:t>
            </a:r>
            <a:r>
              <a:rPr lang="en-US" sz="1000" dirty="0" smtClean="0"/>
              <a:t>/38</a:t>
            </a:r>
            <a:endParaRPr lang="en-US" sz="1000" dirty="0"/>
          </a:p>
        </p:txBody>
      </p:sp>
      <p:sp>
        <p:nvSpPr>
          <p:cNvPr id="60" name="Rectangle 59"/>
          <p:cNvSpPr/>
          <p:nvPr/>
        </p:nvSpPr>
        <p:spPr>
          <a:xfrm>
            <a:off x="5038446" y="7707086"/>
            <a:ext cx="2285998" cy="18941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r>
              <a:rPr lang="en-US" sz="1000">
                <a:solidFill>
                  <a:schemeClr val="tx1"/>
                </a:solidFill>
              </a:rPr>
              <a:t>4</a:t>
            </a:r>
            <a:r>
              <a:rPr lang="en-US" sz="1000" baseline="30000">
                <a:solidFill>
                  <a:schemeClr val="tx1"/>
                </a:solidFill>
              </a:rPr>
              <a:t>th</a:t>
            </a:r>
            <a:r>
              <a:rPr lang="en-US" sz="1000">
                <a:solidFill>
                  <a:schemeClr val="tx1"/>
                </a:solidFill>
              </a:rPr>
              <a:t> Quartile</a:t>
            </a:r>
          </a:p>
        </p:txBody>
      </p:sp>
      <p:sp>
        <p:nvSpPr>
          <p:cNvPr id="61" name="Rectangle 60"/>
          <p:cNvSpPr/>
          <p:nvPr/>
        </p:nvSpPr>
        <p:spPr>
          <a:xfrm>
            <a:off x="5038446" y="4539343"/>
            <a:ext cx="2285998" cy="31677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smtClean="0">
                <a:solidFill>
                  <a:srgbClr val="000000"/>
                </a:solidFill>
              </a:rPr>
              <a:t>3</a:t>
            </a:r>
            <a:r>
              <a:rPr lang="en-US" sz="1000" baseline="30000" smtClean="0">
                <a:solidFill>
                  <a:srgbClr val="000000"/>
                </a:solidFill>
              </a:rPr>
              <a:t>rd</a:t>
            </a:r>
            <a:r>
              <a:rPr lang="en-US" sz="1000" smtClean="0">
                <a:solidFill>
                  <a:srgbClr val="000000"/>
                </a:solidFill>
              </a:rPr>
              <a:t> Quartile</a:t>
            </a:r>
            <a:endParaRPr lang="en-US" sz="1000">
              <a:solidFill>
                <a:srgbClr val="000000"/>
              </a:solidFill>
            </a:endParaRPr>
          </a:p>
        </p:txBody>
      </p:sp>
      <p:sp>
        <p:nvSpPr>
          <p:cNvPr id="62" name="Rectangle 61"/>
          <p:cNvSpPr/>
          <p:nvPr/>
        </p:nvSpPr>
        <p:spPr>
          <a:xfrm>
            <a:off x="5038444" y="3124200"/>
            <a:ext cx="2286000" cy="141514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smtClean="0">
                <a:solidFill>
                  <a:schemeClr val="bg1"/>
                </a:solidFill>
              </a:rPr>
              <a:t>2</a:t>
            </a:r>
            <a:r>
              <a:rPr lang="en-US" sz="1000" baseline="30000" smtClean="0">
                <a:solidFill>
                  <a:schemeClr val="bg1"/>
                </a:solidFill>
              </a:rPr>
              <a:t>nd</a:t>
            </a:r>
            <a:r>
              <a:rPr lang="en-US" sz="1000" smtClean="0">
                <a:solidFill>
                  <a:schemeClr val="bg1"/>
                </a:solidFill>
              </a:rPr>
              <a:t> Quartile</a:t>
            </a:r>
            <a:endParaRPr lang="en-US" sz="1000">
              <a:solidFill>
                <a:schemeClr val="bg1"/>
              </a:solidFill>
            </a:endParaRPr>
          </a:p>
        </p:txBody>
      </p:sp>
      <p:sp>
        <p:nvSpPr>
          <p:cNvPr id="63" name="Rectangle 62"/>
          <p:cNvSpPr/>
          <p:nvPr/>
        </p:nvSpPr>
        <p:spPr>
          <a:xfrm>
            <a:off x="5038444" y="1600200"/>
            <a:ext cx="2286000" cy="1524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smtClean="0">
                <a:solidFill>
                  <a:schemeClr val="bg1"/>
                </a:solidFill>
              </a:rPr>
              <a:t>1</a:t>
            </a:r>
            <a:r>
              <a:rPr lang="en-US" sz="1000" baseline="30000" smtClean="0">
                <a:solidFill>
                  <a:schemeClr val="bg1"/>
                </a:solidFill>
              </a:rPr>
              <a:t>st</a:t>
            </a:r>
            <a:r>
              <a:rPr lang="en-US" sz="1000" smtClean="0">
                <a:solidFill>
                  <a:schemeClr val="bg1"/>
                </a:solidFill>
              </a:rPr>
              <a:t> Quartile</a:t>
            </a:r>
            <a:endParaRPr lang="en-US" sz="1000">
              <a:solidFill>
                <a:schemeClr val="bg1"/>
              </a:solidFill>
            </a:endParaRPr>
          </a:p>
        </p:txBody>
      </p:sp>
      <p:cxnSp>
        <p:nvCxnSpPr>
          <p:cNvPr id="64" name="Straight Connector 63"/>
          <p:cNvCxnSpPr/>
          <p:nvPr/>
        </p:nvCxnSpPr>
        <p:spPr>
          <a:xfrm>
            <a:off x="5943600" y="4533752"/>
            <a:ext cx="1371600" cy="0"/>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Arrow Connector 64"/>
          <p:cNvCxnSpPr>
            <a:stCxn id="33" idx="0"/>
            <a:endCxn id="31" idx="2"/>
          </p:cNvCxnSpPr>
          <p:nvPr/>
        </p:nvCxnSpPr>
        <p:spPr>
          <a:xfrm flipH="1" flipV="1">
            <a:off x="6181445" y="1723311"/>
            <a:ext cx="1603" cy="7754778"/>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68" name="TextBox 67"/>
          <p:cNvSpPr txBox="1"/>
          <p:nvPr/>
        </p:nvSpPr>
        <p:spPr>
          <a:xfrm>
            <a:off x="6405422" y="4540553"/>
            <a:ext cx="914400" cy="153888"/>
          </a:xfrm>
          <a:prstGeom prst="rect">
            <a:avLst/>
          </a:prstGeom>
          <a:noFill/>
        </p:spPr>
        <p:txBody>
          <a:bodyPr wrap="square" lIns="0" tIns="0" rIns="45720" bIns="0" rtlCol="0" anchor="ctr" anchorCtr="0">
            <a:spAutoFit/>
          </a:bodyPr>
          <a:lstStyle/>
          <a:p>
            <a:pPr algn="r"/>
            <a:r>
              <a:rPr lang="en-US" sz="1000" smtClean="0"/>
              <a:t>Median: 52.7</a:t>
            </a:r>
            <a:endParaRPr lang="en-US" sz="1000"/>
          </a:p>
        </p:txBody>
      </p:sp>
      <p:sp>
        <p:nvSpPr>
          <p:cNvPr id="70" name="Rectangle 69"/>
          <p:cNvSpPr/>
          <p:nvPr/>
        </p:nvSpPr>
        <p:spPr>
          <a:xfrm>
            <a:off x="6359702" y="9372600"/>
            <a:ext cx="960120" cy="228600"/>
          </a:xfrm>
          <a:prstGeom prst="rect">
            <a:avLst/>
          </a:prstGeom>
          <a:solidFill>
            <a:schemeClr val="accent2"/>
          </a:solidFill>
          <a:ln>
            <a:solidFill>
              <a:schemeClr val="accent1"/>
            </a:solidFill>
          </a:ln>
        </p:spPr>
        <p:txBody>
          <a:bodyPr wrap="none" lIns="228600" tIns="228600" rIns="228600" bIns="228600" rtlCol="0" anchor="ctr">
            <a:noAutofit/>
          </a:bodyPr>
          <a:lstStyle/>
          <a:p>
            <a:pPr algn="ctr"/>
            <a:r>
              <a:rPr lang="en-US" sz="1000" dirty="0" smtClean="0"/>
              <a:t>Alpha: </a:t>
            </a:r>
            <a:r>
              <a:rPr lang="en-US" sz="1000" dirty="0"/>
              <a:t>4</a:t>
            </a:r>
            <a:r>
              <a:rPr lang="en-US" sz="1000" dirty="0" smtClean="0"/>
              <a:t>/11</a:t>
            </a:r>
            <a:endParaRPr lang="en-US" sz="1000" dirty="0"/>
          </a:p>
        </p:txBody>
      </p:sp>
      <p:sp>
        <p:nvSpPr>
          <p:cNvPr id="30" name="Rectangle 29"/>
          <p:cNvSpPr/>
          <p:nvPr/>
        </p:nvSpPr>
        <p:spPr>
          <a:xfrm>
            <a:off x="3599964" y="1600200"/>
            <a:ext cx="110608" cy="123111"/>
          </a:xfrm>
          <a:prstGeom prst="rect">
            <a:avLst/>
          </a:prstGeom>
        </p:spPr>
        <p:txBody>
          <a:bodyPr wrap="none" lIns="0" tIns="0" rIns="0" bIns="0">
            <a:spAutoFit/>
          </a:bodyPr>
          <a:lstStyle/>
          <a:p>
            <a:pPr algn="ctr"/>
            <a:r>
              <a:rPr lang="en-US" sz="800" dirty="0" smtClean="0">
                <a:solidFill>
                  <a:schemeClr val="bg1"/>
                </a:solidFill>
              </a:rPr>
              <a:t>60</a:t>
            </a:r>
            <a:endParaRPr lang="en-US" sz="1600" dirty="0">
              <a:solidFill>
                <a:schemeClr val="bg1"/>
              </a:solidFill>
            </a:endParaRPr>
          </a:p>
        </p:txBody>
      </p:sp>
      <p:sp>
        <p:nvSpPr>
          <p:cNvPr id="31" name="Rectangle 30"/>
          <p:cNvSpPr/>
          <p:nvPr/>
        </p:nvSpPr>
        <p:spPr>
          <a:xfrm>
            <a:off x="6126141" y="1600200"/>
            <a:ext cx="110608" cy="123111"/>
          </a:xfrm>
          <a:prstGeom prst="rect">
            <a:avLst/>
          </a:prstGeom>
        </p:spPr>
        <p:txBody>
          <a:bodyPr wrap="none" lIns="0" tIns="0" rIns="0" bIns="0">
            <a:spAutoFit/>
          </a:bodyPr>
          <a:lstStyle/>
          <a:p>
            <a:pPr algn="ctr"/>
            <a:r>
              <a:rPr lang="en-US" sz="800" dirty="0" smtClean="0">
                <a:solidFill>
                  <a:schemeClr val="bg1"/>
                </a:solidFill>
              </a:rPr>
              <a:t>60</a:t>
            </a:r>
            <a:endParaRPr lang="en-US" sz="1600" dirty="0">
              <a:solidFill>
                <a:schemeClr val="bg1"/>
              </a:solidFill>
            </a:endParaRPr>
          </a:p>
        </p:txBody>
      </p:sp>
      <p:sp>
        <p:nvSpPr>
          <p:cNvPr id="32" name="Rectangle 31"/>
          <p:cNvSpPr/>
          <p:nvPr/>
        </p:nvSpPr>
        <p:spPr>
          <a:xfrm>
            <a:off x="3595714" y="9478088"/>
            <a:ext cx="107402" cy="123111"/>
          </a:xfrm>
          <a:prstGeom prst="rect">
            <a:avLst/>
          </a:prstGeom>
        </p:spPr>
        <p:txBody>
          <a:bodyPr wrap="none" lIns="0" tIns="0" rIns="0" bIns="0">
            <a:spAutoFit/>
          </a:bodyPr>
          <a:lstStyle/>
          <a:p>
            <a:pPr algn="ctr"/>
            <a:r>
              <a:rPr lang="en-US" sz="800" dirty="0" smtClean="0"/>
              <a:t>40</a:t>
            </a:r>
            <a:endParaRPr lang="en-US" sz="1600" dirty="0"/>
          </a:p>
        </p:txBody>
      </p:sp>
      <p:sp>
        <p:nvSpPr>
          <p:cNvPr id="33" name="Rectangle 32"/>
          <p:cNvSpPr/>
          <p:nvPr/>
        </p:nvSpPr>
        <p:spPr>
          <a:xfrm>
            <a:off x="6129347" y="9478089"/>
            <a:ext cx="107402" cy="123111"/>
          </a:xfrm>
          <a:prstGeom prst="rect">
            <a:avLst/>
          </a:prstGeom>
        </p:spPr>
        <p:txBody>
          <a:bodyPr wrap="none" lIns="0" tIns="0" rIns="0" bIns="0">
            <a:spAutoFit/>
          </a:bodyPr>
          <a:lstStyle/>
          <a:p>
            <a:pPr algn="ctr"/>
            <a:r>
              <a:rPr lang="en-US" sz="800" dirty="0" smtClean="0"/>
              <a:t>40</a:t>
            </a:r>
            <a:endParaRPr lang="en-US" sz="1600" dirty="0"/>
          </a:p>
        </p:txBody>
      </p:sp>
      <p:graphicFrame>
        <p:nvGraphicFramePr>
          <p:cNvPr id="66" name="Chart 65"/>
          <p:cNvGraphicFramePr/>
          <p:nvPr>
            <p:extLst>
              <p:ext uri="{D42A27DB-BD31-4B8C-83A1-F6EECF244321}">
                <p14:modId xmlns:p14="http://schemas.microsoft.com/office/powerpoint/2010/main" val="2961181790"/>
              </p:ext>
            </p:extLst>
          </p:nvPr>
        </p:nvGraphicFramePr>
        <p:xfrm>
          <a:off x="5047688" y="1143001"/>
          <a:ext cx="2276756" cy="8458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p:cNvGraphicFramePr/>
          <p:nvPr>
            <p:extLst>
              <p:ext uri="{D42A27DB-BD31-4B8C-83A1-F6EECF244321}">
                <p14:modId xmlns:p14="http://schemas.microsoft.com/office/powerpoint/2010/main" val="1163568573"/>
              </p:ext>
            </p:extLst>
          </p:nvPr>
        </p:nvGraphicFramePr>
        <p:xfrm>
          <a:off x="2519265" y="1143000"/>
          <a:ext cx="2281378" cy="8458200"/>
        </p:xfrm>
        <a:graphic>
          <a:graphicData uri="http://schemas.openxmlformats.org/drawingml/2006/chart">
            <c:chart xmlns:c="http://schemas.openxmlformats.org/drawingml/2006/chart" xmlns:r="http://schemas.openxmlformats.org/officeDocument/2006/relationships" r:id="rId3"/>
          </a:graphicData>
        </a:graphic>
      </p:graphicFrame>
      <p:sp>
        <p:nvSpPr>
          <p:cNvPr id="35" name="TextBox 34"/>
          <p:cNvSpPr txBox="1"/>
          <p:nvPr/>
        </p:nvSpPr>
        <p:spPr>
          <a:xfrm>
            <a:off x="6353172" y="5099845"/>
            <a:ext cx="47628" cy="45720"/>
          </a:xfrm>
          <a:prstGeom prst="rect">
            <a:avLst/>
          </a:prstGeom>
          <a:noFill/>
        </p:spPr>
        <p:txBody>
          <a:bodyPr wrap="square" rtlCol="0" anchor="ctr">
            <a:noAutofit/>
          </a:bodyPr>
          <a:lstStyle/>
          <a:p>
            <a:pPr algn="ctr"/>
            <a:endParaRPr lang="en-US" sz="1200" dirty="0"/>
          </a:p>
        </p:txBody>
      </p:sp>
      <p:sp>
        <p:nvSpPr>
          <p:cNvPr id="36" name="TextBox 35"/>
          <p:cNvSpPr txBox="1"/>
          <p:nvPr/>
        </p:nvSpPr>
        <p:spPr>
          <a:xfrm>
            <a:off x="6362694" y="7641774"/>
            <a:ext cx="47628" cy="45720"/>
          </a:xfrm>
          <a:prstGeom prst="rect">
            <a:avLst/>
          </a:prstGeom>
          <a:noFill/>
        </p:spPr>
        <p:txBody>
          <a:bodyPr wrap="square" rtlCol="0" anchor="ctr">
            <a:noAutofit/>
          </a:bodyPr>
          <a:lstStyle/>
          <a:p>
            <a:pPr algn="ctr"/>
            <a:endParaRPr lang="en-US" sz="1200" dirty="0"/>
          </a:p>
        </p:txBody>
      </p:sp>
      <p:sp>
        <p:nvSpPr>
          <p:cNvPr id="37" name="TextBox 36"/>
          <p:cNvSpPr txBox="1"/>
          <p:nvPr/>
        </p:nvSpPr>
        <p:spPr>
          <a:xfrm>
            <a:off x="6362697" y="7829550"/>
            <a:ext cx="47628" cy="45720"/>
          </a:xfrm>
          <a:prstGeom prst="rect">
            <a:avLst/>
          </a:prstGeom>
          <a:noFill/>
        </p:spPr>
        <p:txBody>
          <a:bodyPr wrap="square" rtlCol="0" anchor="ctr">
            <a:noAutofit/>
          </a:bodyPr>
          <a:lstStyle/>
          <a:p>
            <a:pPr algn="ctr"/>
            <a:endParaRPr lang="en-US" sz="1200" dirty="0"/>
          </a:p>
        </p:txBody>
      </p:sp>
      <p:sp>
        <p:nvSpPr>
          <p:cNvPr id="39" name="TextBox 38"/>
          <p:cNvSpPr txBox="1"/>
          <p:nvPr/>
        </p:nvSpPr>
        <p:spPr>
          <a:xfrm>
            <a:off x="6353172" y="4488180"/>
            <a:ext cx="47628" cy="45720"/>
          </a:xfrm>
          <a:prstGeom prst="rect">
            <a:avLst/>
          </a:prstGeom>
          <a:noFill/>
        </p:spPr>
        <p:txBody>
          <a:bodyPr wrap="square" rtlCol="0" anchor="ctr">
            <a:noAutofit/>
          </a:bodyPr>
          <a:lstStyle/>
          <a:p>
            <a:pPr algn="ctr"/>
            <a:endParaRPr lang="en-US" sz="1200" dirty="0">
              <a:solidFill>
                <a:schemeClr val="bg1"/>
              </a:solidFill>
            </a:endParaRPr>
          </a:p>
        </p:txBody>
      </p:sp>
      <p:sp>
        <p:nvSpPr>
          <p:cNvPr id="40" name="TextBox 39"/>
          <p:cNvSpPr txBox="1"/>
          <p:nvPr/>
        </p:nvSpPr>
        <p:spPr>
          <a:xfrm>
            <a:off x="5029200" y="1143001"/>
            <a:ext cx="2286045" cy="457200"/>
          </a:xfrm>
          <a:prstGeom prst="rect">
            <a:avLst/>
          </a:prstGeom>
          <a:noFill/>
        </p:spPr>
        <p:txBody>
          <a:bodyPr wrap="square" rtlCol="0" anchor="ctr">
            <a:noAutofit/>
          </a:bodyPr>
          <a:lstStyle/>
          <a:p>
            <a:pPr algn="ctr"/>
            <a:r>
              <a:rPr lang="en-US" sz="1000" dirty="0" smtClean="0"/>
              <a:t>Beta Industry </a:t>
            </a:r>
            <a:r>
              <a:rPr lang="en-US" sz="1000" dirty="0" smtClean="0">
                <a:solidFill>
                  <a:schemeClr val="accent1">
                    <a:lumMod val="60000"/>
                    <a:lumOff val="40000"/>
                  </a:schemeClr>
                </a:solidFill>
              </a:rPr>
              <a:t>(n=11</a:t>
            </a:r>
            <a:r>
              <a:rPr lang="en-US" sz="1000" dirty="0">
                <a:solidFill>
                  <a:schemeClr val="accent1">
                    <a:lumMod val="60000"/>
                    <a:lumOff val="40000"/>
                  </a:schemeClr>
                </a:solidFill>
              </a:rPr>
              <a:t>)</a:t>
            </a:r>
            <a:endParaRPr lang="en-US" sz="1000" dirty="0"/>
          </a:p>
        </p:txBody>
      </p:sp>
      <p:sp>
        <p:nvSpPr>
          <p:cNvPr id="41" name="Rectangle 40"/>
          <p:cNvSpPr/>
          <p:nvPr/>
        </p:nvSpPr>
        <p:spPr>
          <a:xfrm>
            <a:off x="457200" y="2514600"/>
            <a:ext cx="1828800" cy="1600200"/>
          </a:xfrm>
          <a:prstGeom prst="rect">
            <a:avLst/>
          </a:prstGeom>
          <a:solidFill>
            <a:schemeClr val="accent3"/>
          </a:solidFill>
          <a:ln>
            <a:solidFill>
              <a:schemeClr val="bg1"/>
            </a:solidFill>
          </a:ln>
        </p:spPr>
        <p:txBody>
          <a:bodyPr wrap="square" lIns="228600" tIns="228600" rIns="228600" bIns="228600" anchor="ctr">
            <a:noAutofit/>
          </a:bodyPr>
          <a:lstStyle/>
          <a:p>
            <a:pPr>
              <a:spcAft>
                <a:spcPts val="500"/>
              </a:spcAft>
            </a:pPr>
            <a:r>
              <a:rPr lang="en-US" sz="1000" dirty="0" smtClean="0">
                <a:solidFill>
                  <a:schemeClr val="bg1"/>
                </a:solidFill>
                <a:latin typeface="FreightMicro Pro Semibold" pitchFamily="50" charset="0"/>
              </a:rPr>
              <a:t>Score rankings</a:t>
            </a:r>
            <a:endParaRPr lang="en-US" sz="1000" dirty="0" smtClean="0">
              <a:solidFill>
                <a:schemeClr val="bg1"/>
              </a:solidFill>
            </a:endParaRPr>
          </a:p>
          <a:p>
            <a:r>
              <a:rPr lang="en-US" sz="1000" dirty="0">
                <a:solidFill>
                  <a:schemeClr val="bg1"/>
                </a:solidFill>
              </a:rPr>
              <a:t>The number lines </a:t>
            </a:r>
            <a:r>
              <a:rPr lang="en-US" sz="1000" dirty="0" smtClean="0">
                <a:solidFill>
                  <a:schemeClr val="bg1"/>
                </a:solidFill>
              </a:rPr>
              <a:t>on this page show </a:t>
            </a:r>
            <a:r>
              <a:rPr lang="en-US" sz="1000" dirty="0">
                <a:solidFill>
                  <a:schemeClr val="bg1"/>
                </a:solidFill>
              </a:rPr>
              <a:t>how </a:t>
            </a:r>
            <a:r>
              <a:rPr lang="en-US" sz="1000" dirty="0" smtClean="0">
                <a:solidFill>
                  <a:schemeClr val="bg1"/>
                </a:solidFill>
              </a:rPr>
              <a:t>Alpha’s composite </a:t>
            </a:r>
            <a:r>
              <a:rPr lang="en-US" sz="1000" dirty="0">
                <a:solidFill>
                  <a:schemeClr val="bg1"/>
                </a:solidFill>
              </a:rPr>
              <a:t>index score compares </a:t>
            </a:r>
            <a:r>
              <a:rPr lang="en-US" sz="1000" dirty="0" smtClean="0">
                <a:solidFill>
                  <a:schemeClr val="bg1"/>
                </a:solidFill>
              </a:rPr>
              <a:t>to all organizations studied.</a:t>
            </a:r>
            <a:endParaRPr lang="en-US" sz="1000" dirty="0">
              <a:solidFill>
                <a:schemeClr val="bg1"/>
              </a:solidFill>
            </a:endParaRPr>
          </a:p>
        </p:txBody>
      </p:sp>
      <p:sp>
        <p:nvSpPr>
          <p:cNvPr id="42" name="Rectangle 41"/>
          <p:cNvSpPr/>
          <p:nvPr/>
        </p:nvSpPr>
        <p:spPr>
          <a:xfrm>
            <a:off x="457200" y="4114800"/>
            <a:ext cx="1828800" cy="2057400"/>
          </a:xfrm>
          <a:prstGeom prst="rect">
            <a:avLst/>
          </a:prstGeom>
          <a:solidFill>
            <a:schemeClr val="accent3"/>
          </a:solidFill>
          <a:ln>
            <a:solidFill>
              <a:schemeClr val="bg1"/>
            </a:solidFill>
          </a:ln>
        </p:spPr>
        <p:txBody>
          <a:bodyPr wrap="square" lIns="228600" tIns="228600" rIns="228600" bIns="228600" anchor="ctr">
            <a:noAutofit/>
          </a:bodyPr>
          <a:lstStyle/>
          <a:p>
            <a:pPr>
              <a:spcAft>
                <a:spcPts val="500"/>
              </a:spcAft>
            </a:pPr>
            <a:r>
              <a:rPr lang="en-US" sz="1000" dirty="0" smtClean="0">
                <a:solidFill>
                  <a:schemeClr val="bg1"/>
                </a:solidFill>
                <a:latin typeface="FreightMicro Pro Semibold" pitchFamily="50" charset="0"/>
              </a:rPr>
              <a:t>Alpha ranks 5</a:t>
            </a:r>
            <a:r>
              <a:rPr lang="en-US" sz="1000" baseline="30000" dirty="0" smtClean="0">
                <a:solidFill>
                  <a:schemeClr val="bg1"/>
                </a:solidFill>
                <a:latin typeface="FreightMicro Pro Semibold" pitchFamily="50" charset="0"/>
              </a:rPr>
              <a:t>th</a:t>
            </a:r>
            <a:r>
              <a:rPr lang="en-US" sz="1000" dirty="0" smtClean="0">
                <a:solidFill>
                  <a:schemeClr val="bg1"/>
                </a:solidFill>
                <a:latin typeface="FreightMicro Pro Semibold" pitchFamily="50" charset="0"/>
              </a:rPr>
              <a:t>   </a:t>
            </a:r>
            <a:br>
              <a:rPr lang="en-US" sz="1000" dirty="0" smtClean="0">
                <a:solidFill>
                  <a:schemeClr val="bg1"/>
                </a:solidFill>
                <a:latin typeface="FreightMicro Pro Semibold" pitchFamily="50" charset="0"/>
              </a:rPr>
            </a:br>
            <a:r>
              <a:rPr lang="en-US" sz="1000" dirty="0" smtClean="0">
                <a:solidFill>
                  <a:schemeClr val="bg1"/>
                </a:solidFill>
                <a:latin typeface="FreightMicro Pro Semibold" pitchFamily="50" charset="0"/>
              </a:rPr>
              <a:t>overall</a:t>
            </a:r>
            <a:endParaRPr lang="en-US" sz="1000" dirty="0">
              <a:solidFill>
                <a:schemeClr val="bg1"/>
              </a:solidFill>
            </a:endParaRPr>
          </a:p>
          <a:p>
            <a:r>
              <a:rPr lang="en-US" sz="1000" dirty="0" smtClean="0">
                <a:solidFill>
                  <a:schemeClr val="bg1"/>
                </a:solidFill>
              </a:rPr>
              <a:t>Alpha’s composite </a:t>
            </a:r>
            <a:r>
              <a:rPr lang="en-US" sz="1000" dirty="0">
                <a:solidFill>
                  <a:schemeClr val="bg1"/>
                </a:solidFill>
              </a:rPr>
              <a:t>index score is ranked 5</a:t>
            </a:r>
            <a:r>
              <a:rPr lang="en-US" sz="1000" dirty="0" smtClean="0">
                <a:solidFill>
                  <a:schemeClr val="bg1"/>
                </a:solidFill>
              </a:rPr>
              <a:t>/38 </a:t>
            </a:r>
            <a:r>
              <a:rPr lang="en-US" sz="1000" dirty="0">
                <a:solidFill>
                  <a:schemeClr val="bg1"/>
                </a:solidFill>
              </a:rPr>
              <a:t>when compared to all organizations studied.</a:t>
            </a:r>
          </a:p>
        </p:txBody>
      </p:sp>
      <p:sp>
        <p:nvSpPr>
          <p:cNvPr id="43" name="Rectangle 42"/>
          <p:cNvSpPr/>
          <p:nvPr/>
        </p:nvSpPr>
        <p:spPr>
          <a:xfrm>
            <a:off x="457200" y="6172200"/>
            <a:ext cx="1828800" cy="1664208"/>
          </a:xfrm>
          <a:prstGeom prst="rect">
            <a:avLst/>
          </a:prstGeom>
          <a:solidFill>
            <a:schemeClr val="accent3"/>
          </a:solidFill>
          <a:ln>
            <a:solidFill>
              <a:schemeClr val="bg1"/>
            </a:solidFill>
          </a:ln>
        </p:spPr>
        <p:txBody>
          <a:bodyPr wrap="square" lIns="228600" tIns="228600" rIns="228600" bIns="228600" anchor="ctr">
            <a:noAutofit/>
          </a:bodyPr>
          <a:lstStyle/>
          <a:p>
            <a:r>
              <a:rPr lang="en-US" sz="1000" dirty="0" smtClean="0">
                <a:solidFill>
                  <a:schemeClr val="bg1"/>
                </a:solidFill>
              </a:rPr>
              <a:t>Alpha’s composite </a:t>
            </a:r>
            <a:r>
              <a:rPr lang="en-US" sz="1000" dirty="0">
                <a:solidFill>
                  <a:schemeClr val="bg1"/>
                </a:solidFill>
              </a:rPr>
              <a:t>index score is </a:t>
            </a:r>
            <a:r>
              <a:rPr lang="en-US" sz="1000" dirty="0" smtClean="0">
                <a:solidFill>
                  <a:schemeClr val="bg1"/>
                </a:solidFill>
              </a:rPr>
              <a:t>ranked 4</a:t>
            </a:r>
            <a:r>
              <a:rPr lang="en-US" sz="1000" baseline="30000" dirty="0" smtClean="0">
                <a:solidFill>
                  <a:schemeClr val="bg1"/>
                </a:solidFill>
              </a:rPr>
              <a:t>th</a:t>
            </a:r>
            <a:r>
              <a:rPr lang="en-US" sz="1000" dirty="0" smtClean="0">
                <a:solidFill>
                  <a:schemeClr val="bg1"/>
                </a:solidFill>
              </a:rPr>
              <a:t> among </a:t>
            </a:r>
            <a:r>
              <a:rPr lang="en-US" sz="1000" dirty="0">
                <a:solidFill>
                  <a:schemeClr val="bg1"/>
                </a:solidFill>
              </a:rPr>
              <a:t>the </a:t>
            </a:r>
            <a:r>
              <a:rPr lang="en-US" sz="1000" dirty="0" smtClean="0">
                <a:solidFill>
                  <a:schemeClr val="bg1"/>
                </a:solidFill>
              </a:rPr>
              <a:t>11 </a:t>
            </a:r>
            <a:r>
              <a:rPr lang="en-US" sz="1000" dirty="0">
                <a:solidFill>
                  <a:schemeClr val="bg1"/>
                </a:solidFill>
              </a:rPr>
              <a:t>b</a:t>
            </a:r>
            <a:r>
              <a:rPr lang="en-US" sz="1000" dirty="0" smtClean="0">
                <a:solidFill>
                  <a:schemeClr val="bg1"/>
                </a:solidFill>
              </a:rPr>
              <a:t>eta sector organizations </a:t>
            </a:r>
            <a:r>
              <a:rPr lang="en-US" sz="1000" dirty="0">
                <a:solidFill>
                  <a:schemeClr val="bg1"/>
                </a:solidFill>
              </a:rPr>
              <a:t>evaluated in this study.</a:t>
            </a:r>
          </a:p>
        </p:txBody>
      </p:sp>
      <p:sp>
        <p:nvSpPr>
          <p:cNvPr id="44" name="Rectangle 43"/>
          <p:cNvSpPr/>
          <p:nvPr/>
        </p:nvSpPr>
        <p:spPr>
          <a:xfrm>
            <a:off x="457200" y="7827264"/>
            <a:ext cx="1828800" cy="1773936"/>
          </a:xfrm>
          <a:prstGeom prst="rect">
            <a:avLst/>
          </a:prstGeom>
          <a:solidFill>
            <a:schemeClr val="accent3"/>
          </a:solidFill>
          <a:ln>
            <a:solidFill>
              <a:schemeClr val="bg1"/>
            </a:solidFill>
          </a:ln>
        </p:spPr>
        <p:txBody>
          <a:bodyPr wrap="square" lIns="228600" tIns="228600" rIns="228600" bIns="228600" anchor="ctr">
            <a:noAutofit/>
          </a:bodyPr>
          <a:lstStyle/>
          <a:p>
            <a:pPr>
              <a:spcAft>
                <a:spcPts val="500"/>
              </a:spcAft>
            </a:pPr>
            <a:r>
              <a:rPr lang="en-US" sz="1000" dirty="0" smtClean="0">
                <a:solidFill>
                  <a:schemeClr val="bg1"/>
                </a:solidFill>
              </a:rPr>
              <a:t>Alpha’s score ranks in </a:t>
            </a:r>
            <a:r>
              <a:rPr lang="en-US" sz="1000" dirty="0">
                <a:solidFill>
                  <a:schemeClr val="bg1"/>
                </a:solidFill>
              </a:rPr>
              <a:t>the </a:t>
            </a:r>
            <a:r>
              <a:rPr lang="en-US" sz="1000" dirty="0" smtClean="0">
                <a:solidFill>
                  <a:schemeClr val="bg1"/>
                </a:solidFill>
              </a:rPr>
              <a:t>2</a:t>
            </a:r>
            <a:r>
              <a:rPr lang="en-US" sz="1000" baseline="30000" dirty="0" smtClean="0">
                <a:solidFill>
                  <a:schemeClr val="bg1"/>
                </a:solidFill>
              </a:rPr>
              <a:t>nd</a:t>
            </a:r>
            <a:r>
              <a:rPr lang="en-US" sz="1000" dirty="0" smtClean="0">
                <a:solidFill>
                  <a:schemeClr val="bg1"/>
                </a:solidFill>
              </a:rPr>
              <a:t>  quartile across most benchmark groups.</a:t>
            </a:r>
            <a:endParaRPr lang="en-US" sz="1000" dirty="0">
              <a:solidFill>
                <a:schemeClr val="bg1"/>
              </a:solidFill>
            </a:endParaRPr>
          </a:p>
        </p:txBody>
      </p:sp>
      <p:sp>
        <p:nvSpPr>
          <p:cNvPr id="45" name="Slide Number Placeholder 77"/>
          <p:cNvSpPr txBox="1">
            <a:spLocks/>
          </p:cNvSpPr>
          <p:nvPr/>
        </p:nvSpPr>
        <p:spPr>
          <a:xfrm>
            <a:off x="6629400" y="9829800"/>
            <a:ext cx="685800" cy="228600"/>
          </a:xfrm>
          <a:prstGeom prst="rect">
            <a:avLst/>
          </a:prstGeom>
        </p:spPr>
        <p:txBody>
          <a:bodyPr vert="horz" lIns="91440" tIns="45720" rIns="91440" bIns="45720" rtlCol="0" anchor="ctr"/>
          <a:lstStyle>
            <a:defPPr>
              <a:defRPr lang="en-US"/>
            </a:defPPr>
            <a:lvl1pPr marL="0" algn="r" defTabSz="1018824" rtl="0" eaLnBrk="1" latinLnBrk="0" hangingPunct="1">
              <a:defRPr sz="1000" kern="1200">
                <a:solidFill>
                  <a:schemeClr val="bg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r>
              <a:rPr lang="en-US" dirty="0" smtClean="0"/>
              <a:t>20</a:t>
            </a:r>
            <a:endParaRPr lang="en-US" dirty="0"/>
          </a:p>
        </p:txBody>
      </p:sp>
    </p:spTree>
    <p:extLst>
      <p:ext uri="{BB962C8B-B14F-4D97-AF65-F5344CB8AC3E}">
        <p14:creationId xmlns:p14="http://schemas.microsoft.com/office/powerpoint/2010/main" val="1411393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flipV="1">
            <a:off x="4914900" y="1143000"/>
            <a:ext cx="0" cy="4572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Alpha’s Composite </a:t>
            </a:r>
            <a:r>
              <a:rPr lang="en-US" dirty="0"/>
              <a:t>Index </a:t>
            </a:r>
            <a:r>
              <a:rPr lang="en-US" dirty="0" smtClean="0"/>
              <a:t>Score Polarity</a:t>
            </a:r>
            <a:endParaRPr lang="en-US" dirty="0"/>
          </a:p>
        </p:txBody>
      </p:sp>
      <p:sp>
        <p:nvSpPr>
          <p:cNvPr id="23" name="Text Placeholder 22"/>
          <p:cNvSpPr>
            <a:spLocks noGrp="1"/>
          </p:cNvSpPr>
          <p:nvPr>
            <p:ph type="body" sz="quarter" idx="10"/>
          </p:nvPr>
        </p:nvSpPr>
        <p:spPr/>
        <p:txBody>
          <a:bodyPr/>
          <a:lstStyle/>
          <a:p>
            <a:r>
              <a:rPr lang="en-US" dirty="0"/>
              <a:t>Composite Index</a:t>
            </a:r>
          </a:p>
        </p:txBody>
      </p:sp>
      <p:sp>
        <p:nvSpPr>
          <p:cNvPr id="8" name="TextBox 7"/>
          <p:cNvSpPr txBox="1"/>
          <p:nvPr/>
        </p:nvSpPr>
        <p:spPr>
          <a:xfrm>
            <a:off x="2514600" y="1143000"/>
            <a:ext cx="2400300" cy="228600"/>
          </a:xfrm>
          <a:prstGeom prst="rect">
            <a:avLst/>
          </a:prstGeom>
          <a:solidFill>
            <a:schemeClr val="accent1"/>
          </a:solidFill>
          <a:ln>
            <a:solidFill>
              <a:schemeClr val="bg1"/>
            </a:solidFill>
          </a:ln>
        </p:spPr>
        <p:txBody>
          <a:bodyPr wrap="square" lIns="101882" tIns="50941" rIns="101882" bIns="50941" rtlCol="0" anchor="ctr">
            <a:noAutofit/>
          </a:bodyPr>
          <a:lstStyle/>
          <a:p>
            <a:pPr algn="r"/>
            <a:r>
              <a:rPr lang="en-US" sz="1000">
                <a:solidFill>
                  <a:schemeClr val="bg1"/>
                </a:solidFill>
              </a:rPr>
              <a:t>Score among Democrats</a:t>
            </a:r>
          </a:p>
        </p:txBody>
      </p:sp>
      <p:sp>
        <p:nvSpPr>
          <p:cNvPr id="9" name="TextBox 8"/>
          <p:cNvSpPr txBox="1"/>
          <p:nvPr/>
        </p:nvSpPr>
        <p:spPr>
          <a:xfrm>
            <a:off x="4914900" y="1143000"/>
            <a:ext cx="2400300" cy="228600"/>
          </a:xfrm>
          <a:prstGeom prst="rect">
            <a:avLst/>
          </a:prstGeom>
          <a:solidFill>
            <a:schemeClr val="accent1"/>
          </a:solidFill>
          <a:ln>
            <a:solidFill>
              <a:schemeClr val="bg1"/>
            </a:solidFill>
          </a:ln>
        </p:spPr>
        <p:txBody>
          <a:bodyPr wrap="square" lIns="101882" tIns="50941" rIns="101882" bIns="50941" rtlCol="0" anchor="ctr">
            <a:noAutofit/>
          </a:bodyPr>
          <a:lstStyle/>
          <a:p>
            <a:r>
              <a:rPr lang="en-US" sz="1000">
                <a:solidFill>
                  <a:schemeClr val="bg1"/>
                </a:solidFill>
              </a:rPr>
              <a:t>Score among Republicans</a:t>
            </a:r>
          </a:p>
        </p:txBody>
      </p:sp>
      <p:cxnSp>
        <p:nvCxnSpPr>
          <p:cNvPr id="15" name="Straight Arrow Connector 14"/>
          <p:cNvCxnSpPr/>
          <p:nvPr/>
        </p:nvCxnSpPr>
        <p:spPr>
          <a:xfrm>
            <a:off x="2743199" y="1600200"/>
            <a:ext cx="0" cy="8001000"/>
          </a:xfrm>
          <a:prstGeom prst="straightConnector1">
            <a:avLst/>
          </a:prstGeom>
          <a:ln w="38100" cap="flat" cmpd="sng">
            <a:solidFill>
              <a:schemeClr val="bg1">
                <a:lumMod val="50000"/>
              </a:schemeClr>
            </a:solidFill>
            <a:round/>
            <a:headEnd type="arrow"/>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rot="16200000">
            <a:off x="1216958" y="7389159"/>
            <a:ext cx="3657600" cy="309282"/>
          </a:xfrm>
          <a:prstGeom prst="rect">
            <a:avLst/>
          </a:prstGeom>
          <a:noFill/>
        </p:spPr>
        <p:txBody>
          <a:bodyPr wrap="square" lIns="101882" tIns="50941" rIns="101882" bIns="50941" rtlCol="0" anchor="ctr">
            <a:noAutofit/>
          </a:bodyPr>
          <a:lstStyle/>
          <a:p>
            <a:r>
              <a:rPr lang="en-US" sz="1200" cap="all" spc="300" smtClean="0">
                <a:latin typeface="FreightSans Pro Semibold" pitchFamily="50" charset="0"/>
              </a:rPr>
              <a:t>More Polarizing</a:t>
            </a:r>
          </a:p>
          <a:p>
            <a:r>
              <a:rPr lang="en-US" sz="1000"/>
              <a:t>Larger difference </a:t>
            </a:r>
            <a:r>
              <a:rPr lang="en-US" sz="1000" smtClean="0"/>
              <a:t>between D </a:t>
            </a:r>
            <a:r>
              <a:rPr lang="en-US" sz="1000"/>
              <a:t>and R </a:t>
            </a:r>
            <a:r>
              <a:rPr lang="en-US" sz="1000" smtClean="0"/>
              <a:t>scores</a:t>
            </a:r>
            <a:endParaRPr lang="en-US" sz="1000"/>
          </a:p>
        </p:txBody>
      </p:sp>
      <p:sp>
        <p:nvSpPr>
          <p:cNvPr id="18" name="TextBox 17"/>
          <p:cNvSpPr txBox="1"/>
          <p:nvPr/>
        </p:nvSpPr>
        <p:spPr>
          <a:xfrm rot="16200000">
            <a:off x="1216958" y="3502959"/>
            <a:ext cx="3657600" cy="309282"/>
          </a:xfrm>
          <a:prstGeom prst="rect">
            <a:avLst/>
          </a:prstGeom>
          <a:noFill/>
        </p:spPr>
        <p:txBody>
          <a:bodyPr wrap="square" lIns="101882" tIns="50941" rIns="101882" bIns="50941" rtlCol="0" anchor="ctr">
            <a:noAutofit/>
          </a:bodyPr>
          <a:lstStyle/>
          <a:p>
            <a:pPr algn="r"/>
            <a:r>
              <a:rPr lang="en-US" sz="1200" cap="all" spc="300" smtClean="0">
                <a:latin typeface="FreightSans Pro Semibold" pitchFamily="50" charset="0"/>
              </a:rPr>
              <a:t>Less Polarizing</a:t>
            </a:r>
          </a:p>
          <a:p>
            <a:pPr algn="r"/>
            <a:r>
              <a:rPr lang="en-US" sz="1000"/>
              <a:t>Smaller difference </a:t>
            </a:r>
            <a:r>
              <a:rPr lang="en-US" sz="1000" smtClean="0"/>
              <a:t>between D </a:t>
            </a:r>
            <a:r>
              <a:rPr lang="en-US" sz="1000"/>
              <a:t>and R </a:t>
            </a:r>
            <a:r>
              <a:rPr lang="en-US" sz="1000" smtClean="0"/>
              <a:t>scores</a:t>
            </a:r>
            <a:endParaRPr lang="en-US" sz="1000"/>
          </a:p>
        </p:txBody>
      </p:sp>
      <p:sp>
        <p:nvSpPr>
          <p:cNvPr id="3" name="Slide Number Placeholder 2"/>
          <p:cNvSpPr>
            <a:spLocks noGrp="1"/>
          </p:cNvSpPr>
          <p:nvPr>
            <p:ph type="sldNum" sz="quarter" idx="4"/>
          </p:nvPr>
        </p:nvSpPr>
        <p:spPr/>
        <p:txBody>
          <a:bodyPr/>
          <a:lstStyle/>
          <a:p>
            <a:r>
              <a:rPr lang="en-US" dirty="0" smtClean="0"/>
              <a:t>24</a:t>
            </a:r>
            <a:endParaRPr lang="en-US" dirty="0"/>
          </a:p>
        </p:txBody>
      </p:sp>
      <p:graphicFrame>
        <p:nvGraphicFramePr>
          <p:cNvPr id="22" name="Content Placeholder 6"/>
          <p:cNvGraphicFramePr>
            <a:graphicFrameLocks/>
          </p:cNvGraphicFramePr>
          <p:nvPr>
            <p:extLst>
              <p:ext uri="{D42A27DB-BD31-4B8C-83A1-F6EECF244321}">
                <p14:modId xmlns:p14="http://schemas.microsoft.com/office/powerpoint/2010/main" val="3251435695"/>
              </p:ext>
            </p:extLst>
          </p:nvPr>
        </p:nvGraphicFramePr>
        <p:xfrm>
          <a:off x="2514600" y="1600200"/>
          <a:ext cx="4800600" cy="8001000"/>
        </p:xfrm>
        <a:graphic>
          <a:graphicData uri="http://schemas.openxmlformats.org/drawingml/2006/chart">
            <c:chart xmlns:c="http://schemas.openxmlformats.org/drawingml/2006/chart" xmlns:r="http://schemas.openxmlformats.org/officeDocument/2006/relationships" r:id="rId2"/>
          </a:graphicData>
        </a:graphic>
      </p:graphicFrame>
      <p:sp>
        <p:nvSpPr>
          <p:cNvPr id="31" name="TextBox 30"/>
          <p:cNvSpPr txBox="1"/>
          <p:nvPr/>
        </p:nvSpPr>
        <p:spPr>
          <a:xfrm>
            <a:off x="6400244" y="7479973"/>
            <a:ext cx="1403806" cy="246221"/>
          </a:xfrm>
          <a:prstGeom prst="rect">
            <a:avLst/>
          </a:prstGeom>
          <a:noFill/>
        </p:spPr>
        <p:txBody>
          <a:bodyPr wrap="square" rtlCol="0">
            <a:spAutoFit/>
          </a:bodyPr>
          <a:lstStyle/>
          <a:p>
            <a:r>
              <a:rPr lang="en-US" sz="1000" b="1" dirty="0" smtClean="0"/>
              <a:t>Alpha</a:t>
            </a:r>
            <a:endParaRPr lang="en-US" sz="1000" b="1" dirty="0"/>
          </a:p>
        </p:txBody>
      </p:sp>
      <p:sp>
        <p:nvSpPr>
          <p:cNvPr id="32" name="TextBox 31"/>
          <p:cNvSpPr txBox="1"/>
          <p:nvPr/>
        </p:nvSpPr>
        <p:spPr>
          <a:xfrm>
            <a:off x="6093784" y="2658135"/>
            <a:ext cx="1403806" cy="246221"/>
          </a:xfrm>
          <a:prstGeom prst="rect">
            <a:avLst/>
          </a:prstGeom>
          <a:noFill/>
        </p:spPr>
        <p:txBody>
          <a:bodyPr wrap="square" rtlCol="0">
            <a:spAutoFit/>
          </a:bodyPr>
          <a:lstStyle/>
          <a:p>
            <a:r>
              <a:rPr lang="en-US" sz="1000" i="1" dirty="0"/>
              <a:t>Beta industry org</a:t>
            </a:r>
          </a:p>
        </p:txBody>
      </p:sp>
      <p:sp>
        <p:nvSpPr>
          <p:cNvPr id="33" name="TextBox 32"/>
          <p:cNvSpPr txBox="1"/>
          <p:nvPr/>
        </p:nvSpPr>
        <p:spPr>
          <a:xfrm>
            <a:off x="6304796" y="1796899"/>
            <a:ext cx="1403806" cy="246221"/>
          </a:xfrm>
          <a:prstGeom prst="rect">
            <a:avLst/>
          </a:prstGeom>
          <a:noFill/>
        </p:spPr>
        <p:txBody>
          <a:bodyPr wrap="square" rtlCol="0">
            <a:spAutoFit/>
          </a:bodyPr>
          <a:lstStyle/>
          <a:p>
            <a:r>
              <a:rPr lang="en-US" sz="1000" i="1" dirty="0" smtClean="0"/>
              <a:t>Beta industry org</a:t>
            </a:r>
            <a:endParaRPr lang="en-US" sz="1000" i="1" dirty="0"/>
          </a:p>
        </p:txBody>
      </p:sp>
      <p:sp>
        <p:nvSpPr>
          <p:cNvPr id="39" name="TextBox 38"/>
          <p:cNvSpPr txBox="1"/>
          <p:nvPr/>
        </p:nvSpPr>
        <p:spPr>
          <a:xfrm>
            <a:off x="6093784" y="4550734"/>
            <a:ext cx="1403806" cy="246221"/>
          </a:xfrm>
          <a:prstGeom prst="rect">
            <a:avLst/>
          </a:prstGeom>
          <a:noFill/>
        </p:spPr>
        <p:txBody>
          <a:bodyPr wrap="square" rtlCol="0">
            <a:spAutoFit/>
          </a:bodyPr>
          <a:lstStyle/>
          <a:p>
            <a:r>
              <a:rPr lang="en-US" sz="1000" i="1" dirty="0" smtClean="0"/>
              <a:t>Beta industry org</a:t>
            </a:r>
            <a:endParaRPr lang="en-US" sz="1000" i="1" dirty="0"/>
          </a:p>
        </p:txBody>
      </p:sp>
      <p:sp>
        <p:nvSpPr>
          <p:cNvPr id="40" name="TextBox 39"/>
          <p:cNvSpPr txBox="1"/>
          <p:nvPr/>
        </p:nvSpPr>
        <p:spPr>
          <a:xfrm>
            <a:off x="6427070" y="3481323"/>
            <a:ext cx="1403806" cy="246221"/>
          </a:xfrm>
          <a:prstGeom prst="rect">
            <a:avLst/>
          </a:prstGeom>
          <a:noFill/>
        </p:spPr>
        <p:txBody>
          <a:bodyPr wrap="square" rtlCol="0">
            <a:spAutoFit/>
          </a:bodyPr>
          <a:lstStyle/>
          <a:p>
            <a:r>
              <a:rPr lang="en-US" sz="1000" i="1" dirty="0" smtClean="0"/>
              <a:t>Beta industry org</a:t>
            </a:r>
            <a:endParaRPr lang="en-US" sz="1000" i="1" dirty="0"/>
          </a:p>
        </p:txBody>
      </p:sp>
      <p:sp>
        <p:nvSpPr>
          <p:cNvPr id="41" name="TextBox 40"/>
          <p:cNvSpPr txBox="1"/>
          <p:nvPr/>
        </p:nvSpPr>
        <p:spPr>
          <a:xfrm>
            <a:off x="6336695" y="1593211"/>
            <a:ext cx="1403806" cy="246221"/>
          </a:xfrm>
          <a:prstGeom prst="rect">
            <a:avLst/>
          </a:prstGeom>
          <a:noFill/>
        </p:spPr>
        <p:txBody>
          <a:bodyPr wrap="square" rtlCol="0">
            <a:spAutoFit/>
          </a:bodyPr>
          <a:lstStyle/>
          <a:p>
            <a:r>
              <a:rPr lang="en-US" sz="1000" i="1" dirty="0" smtClean="0"/>
              <a:t>Beta industry org</a:t>
            </a:r>
            <a:endParaRPr lang="en-US" sz="1000" i="1" dirty="0"/>
          </a:p>
        </p:txBody>
      </p:sp>
      <p:sp>
        <p:nvSpPr>
          <p:cNvPr id="42" name="TextBox 41"/>
          <p:cNvSpPr txBox="1"/>
          <p:nvPr/>
        </p:nvSpPr>
        <p:spPr>
          <a:xfrm>
            <a:off x="6199951" y="6856319"/>
            <a:ext cx="1403806" cy="246221"/>
          </a:xfrm>
          <a:prstGeom prst="rect">
            <a:avLst/>
          </a:prstGeom>
          <a:noFill/>
        </p:spPr>
        <p:txBody>
          <a:bodyPr wrap="square" rtlCol="0">
            <a:spAutoFit/>
          </a:bodyPr>
          <a:lstStyle/>
          <a:p>
            <a:r>
              <a:rPr lang="en-US" sz="1000" i="1" dirty="0" smtClean="0"/>
              <a:t>Beta industry org</a:t>
            </a:r>
            <a:endParaRPr lang="en-US" sz="1000" i="1" dirty="0"/>
          </a:p>
        </p:txBody>
      </p:sp>
      <p:sp>
        <p:nvSpPr>
          <p:cNvPr id="43" name="TextBox 42"/>
          <p:cNvSpPr txBox="1"/>
          <p:nvPr/>
        </p:nvSpPr>
        <p:spPr>
          <a:xfrm>
            <a:off x="6226531" y="3715230"/>
            <a:ext cx="1403806" cy="246221"/>
          </a:xfrm>
          <a:prstGeom prst="rect">
            <a:avLst/>
          </a:prstGeom>
          <a:noFill/>
        </p:spPr>
        <p:txBody>
          <a:bodyPr wrap="square" rtlCol="0">
            <a:spAutoFit/>
          </a:bodyPr>
          <a:lstStyle/>
          <a:p>
            <a:r>
              <a:rPr lang="en-US" sz="1000" i="1" dirty="0" smtClean="0"/>
              <a:t>Beta industry org</a:t>
            </a:r>
            <a:endParaRPr lang="en-US" sz="1000" i="1" dirty="0"/>
          </a:p>
        </p:txBody>
      </p:sp>
      <p:sp>
        <p:nvSpPr>
          <p:cNvPr id="44" name="TextBox 43"/>
          <p:cNvSpPr txBox="1"/>
          <p:nvPr/>
        </p:nvSpPr>
        <p:spPr>
          <a:xfrm>
            <a:off x="6023039" y="4965402"/>
            <a:ext cx="1403806" cy="246221"/>
          </a:xfrm>
          <a:prstGeom prst="rect">
            <a:avLst/>
          </a:prstGeom>
          <a:noFill/>
        </p:spPr>
        <p:txBody>
          <a:bodyPr wrap="square" rtlCol="0">
            <a:spAutoFit/>
          </a:bodyPr>
          <a:lstStyle/>
          <a:p>
            <a:r>
              <a:rPr lang="en-US" sz="1000" i="1" dirty="0" smtClean="0"/>
              <a:t>Beta industry org</a:t>
            </a:r>
            <a:endParaRPr lang="en-US" sz="1000" i="1" dirty="0"/>
          </a:p>
        </p:txBody>
      </p:sp>
      <p:sp>
        <p:nvSpPr>
          <p:cNvPr id="45" name="TextBox 44"/>
          <p:cNvSpPr txBox="1"/>
          <p:nvPr/>
        </p:nvSpPr>
        <p:spPr>
          <a:xfrm>
            <a:off x="6115050" y="5600700"/>
            <a:ext cx="1403806" cy="246221"/>
          </a:xfrm>
          <a:prstGeom prst="rect">
            <a:avLst/>
          </a:prstGeom>
          <a:noFill/>
        </p:spPr>
        <p:txBody>
          <a:bodyPr wrap="square" rtlCol="0">
            <a:spAutoFit/>
          </a:bodyPr>
          <a:lstStyle/>
          <a:p>
            <a:r>
              <a:rPr lang="en-US" sz="1000" i="1" dirty="0" smtClean="0"/>
              <a:t>Beta industry org</a:t>
            </a:r>
            <a:endParaRPr lang="en-US" sz="1000" i="1" dirty="0"/>
          </a:p>
        </p:txBody>
      </p:sp>
      <p:sp>
        <p:nvSpPr>
          <p:cNvPr id="46" name="TextBox 45"/>
          <p:cNvSpPr txBox="1"/>
          <p:nvPr/>
        </p:nvSpPr>
        <p:spPr>
          <a:xfrm>
            <a:off x="6400244" y="8761231"/>
            <a:ext cx="1403806" cy="246221"/>
          </a:xfrm>
          <a:prstGeom prst="rect">
            <a:avLst/>
          </a:prstGeom>
          <a:noFill/>
        </p:spPr>
        <p:txBody>
          <a:bodyPr wrap="square" rtlCol="0">
            <a:spAutoFit/>
          </a:bodyPr>
          <a:lstStyle/>
          <a:p>
            <a:r>
              <a:rPr lang="en-US" sz="1000" i="1" dirty="0" smtClean="0"/>
              <a:t>Beta industry org</a:t>
            </a:r>
            <a:endParaRPr lang="en-US" sz="1000" i="1" dirty="0"/>
          </a:p>
        </p:txBody>
      </p:sp>
      <p:sp>
        <p:nvSpPr>
          <p:cNvPr id="47" name="Rectangle 46"/>
          <p:cNvSpPr/>
          <p:nvPr/>
        </p:nvSpPr>
        <p:spPr>
          <a:xfrm>
            <a:off x="457200" y="1143000"/>
            <a:ext cx="1828800" cy="4233672"/>
          </a:xfrm>
          <a:prstGeom prst="rect">
            <a:avLst/>
          </a:prstGeom>
          <a:solidFill>
            <a:schemeClr val="accent3"/>
          </a:solidFill>
          <a:ln>
            <a:solidFill>
              <a:schemeClr val="bg1"/>
            </a:solidFill>
          </a:ln>
        </p:spPr>
        <p:txBody>
          <a:bodyPr wrap="square" lIns="228600" tIns="228600" rIns="228600" bIns="228600" anchor="ctr">
            <a:noAutofit/>
          </a:bodyPr>
          <a:lstStyle/>
          <a:p>
            <a:pPr>
              <a:spcAft>
                <a:spcPts val="500"/>
              </a:spcAft>
            </a:pPr>
            <a:r>
              <a:rPr lang="en-US" sz="1000" dirty="0" smtClean="0">
                <a:solidFill>
                  <a:schemeClr val="bg1"/>
                </a:solidFill>
                <a:latin typeface="FreightMicro Pro Semibold" pitchFamily="50" charset="0"/>
              </a:rPr>
              <a:t>Alpha’s polarity is high</a:t>
            </a:r>
            <a:endParaRPr lang="en-US" sz="1000" dirty="0">
              <a:solidFill>
                <a:schemeClr val="bg1"/>
              </a:solidFill>
            </a:endParaRPr>
          </a:p>
          <a:p>
            <a:r>
              <a:rPr lang="en-US" sz="1000" dirty="0" smtClean="0">
                <a:solidFill>
                  <a:schemeClr val="bg1"/>
                </a:solidFill>
              </a:rPr>
              <a:t>Alpha is </a:t>
            </a:r>
            <a:r>
              <a:rPr lang="en-US" sz="1000" dirty="0">
                <a:solidFill>
                  <a:schemeClr val="bg1"/>
                </a:solidFill>
              </a:rPr>
              <a:t>one of the </a:t>
            </a:r>
            <a:r>
              <a:rPr lang="en-US" sz="1000" dirty="0" smtClean="0">
                <a:solidFill>
                  <a:schemeClr val="bg1"/>
                </a:solidFill>
              </a:rPr>
              <a:t>more polarizing </a:t>
            </a:r>
            <a:r>
              <a:rPr lang="en-US" sz="1000" dirty="0">
                <a:solidFill>
                  <a:schemeClr val="bg1"/>
                </a:solidFill>
              </a:rPr>
              <a:t>brands in the group of organizations studied: on average, </a:t>
            </a:r>
            <a:r>
              <a:rPr lang="en-US" sz="1000" dirty="0" smtClean="0">
                <a:solidFill>
                  <a:schemeClr val="bg1"/>
                </a:solidFill>
              </a:rPr>
              <a:t>the differential between Republican and Democrat scores of Alpha is 13.6 points. The other </a:t>
            </a:r>
            <a:r>
              <a:rPr lang="en-US" sz="1000" dirty="0">
                <a:solidFill>
                  <a:schemeClr val="bg1"/>
                </a:solidFill>
              </a:rPr>
              <a:t>b</a:t>
            </a:r>
            <a:r>
              <a:rPr lang="en-US" sz="1000" dirty="0" smtClean="0">
                <a:solidFill>
                  <a:schemeClr val="bg1"/>
                </a:solidFill>
              </a:rPr>
              <a:t>eta organizations are highlighted </a:t>
            </a:r>
            <a:r>
              <a:rPr lang="en-US" sz="1000" dirty="0">
                <a:solidFill>
                  <a:schemeClr val="bg1"/>
                </a:solidFill>
              </a:rPr>
              <a:t>in dark grey at right.</a:t>
            </a:r>
          </a:p>
        </p:txBody>
      </p:sp>
      <p:sp>
        <p:nvSpPr>
          <p:cNvPr id="48" name="Rectangle 47"/>
          <p:cNvSpPr/>
          <p:nvPr/>
        </p:nvSpPr>
        <p:spPr>
          <a:xfrm>
            <a:off x="457200" y="5376672"/>
            <a:ext cx="1828800" cy="4224528"/>
          </a:xfrm>
          <a:prstGeom prst="rect">
            <a:avLst/>
          </a:prstGeom>
          <a:solidFill>
            <a:schemeClr val="accent3"/>
          </a:solidFill>
          <a:ln>
            <a:solidFill>
              <a:schemeClr val="bg1"/>
            </a:solidFill>
          </a:ln>
        </p:spPr>
        <p:txBody>
          <a:bodyPr wrap="square" lIns="228600" tIns="228600" rIns="228600" bIns="228600" anchor="ctr">
            <a:noAutofit/>
          </a:bodyPr>
          <a:lstStyle/>
          <a:p>
            <a:pPr>
              <a:spcAft>
                <a:spcPts val="500"/>
              </a:spcAft>
            </a:pPr>
            <a:r>
              <a:rPr lang="en-US" sz="1000" dirty="0" smtClean="0">
                <a:solidFill>
                  <a:schemeClr val="bg1"/>
                </a:solidFill>
                <a:latin typeface="FreightMicro Pro Semibold" pitchFamily="50" charset="0"/>
              </a:rPr>
              <a:t>Overall, </a:t>
            </a:r>
            <a:r>
              <a:rPr lang="en-US" sz="1000" dirty="0">
                <a:solidFill>
                  <a:schemeClr val="bg1"/>
                </a:solidFill>
                <a:latin typeface="FreightMicro Pro Semibold" pitchFamily="50" charset="0"/>
              </a:rPr>
              <a:t>b</a:t>
            </a:r>
            <a:r>
              <a:rPr lang="en-US" sz="1000" dirty="0" smtClean="0">
                <a:solidFill>
                  <a:schemeClr val="bg1"/>
                </a:solidFill>
                <a:latin typeface="FreightMicro Pro Semibold" pitchFamily="50" charset="0"/>
              </a:rPr>
              <a:t>eta organizations were found to have both high and low polarity scores</a:t>
            </a:r>
          </a:p>
          <a:p>
            <a:pPr>
              <a:spcAft>
                <a:spcPts val="500"/>
              </a:spcAft>
            </a:pPr>
            <a:r>
              <a:rPr lang="en-US" sz="1000" dirty="0" smtClean="0">
                <a:solidFill>
                  <a:schemeClr val="bg1"/>
                </a:solidFill>
                <a:latin typeface="FreightMicro Pro Book" pitchFamily="50" charset="0"/>
              </a:rPr>
              <a:t>The </a:t>
            </a:r>
            <a:r>
              <a:rPr lang="en-US" sz="1000" dirty="0">
                <a:solidFill>
                  <a:schemeClr val="bg1"/>
                </a:solidFill>
                <a:latin typeface="FreightMicro Pro Book" pitchFamily="50" charset="0"/>
              </a:rPr>
              <a:t>average differential between Republican and Democrat scores on the </a:t>
            </a:r>
            <a:r>
              <a:rPr lang="en-US" sz="1000" dirty="0" smtClean="0">
                <a:solidFill>
                  <a:schemeClr val="bg1"/>
                </a:solidFill>
                <a:latin typeface="FreightMicro Pro Book" pitchFamily="50" charset="0"/>
              </a:rPr>
              <a:t>composite index for all 11 </a:t>
            </a:r>
            <a:r>
              <a:rPr lang="en-US" sz="1000" dirty="0">
                <a:solidFill>
                  <a:schemeClr val="bg1"/>
                </a:solidFill>
              </a:rPr>
              <a:t>b</a:t>
            </a:r>
            <a:r>
              <a:rPr lang="en-US" sz="1000" dirty="0" smtClean="0">
                <a:solidFill>
                  <a:schemeClr val="bg1"/>
                </a:solidFill>
              </a:rPr>
              <a:t>eta </a:t>
            </a:r>
            <a:r>
              <a:rPr lang="en-US" sz="1000" dirty="0" smtClean="0">
                <a:solidFill>
                  <a:schemeClr val="bg1"/>
                </a:solidFill>
                <a:latin typeface="FreightMicro Pro Book" pitchFamily="50" charset="0"/>
              </a:rPr>
              <a:t>organizations studied was 6.3. </a:t>
            </a:r>
            <a:endParaRPr lang="en-US" sz="1000" dirty="0">
              <a:solidFill>
                <a:schemeClr val="bg1"/>
              </a:solidFill>
              <a:latin typeface="FreightMicro Pro Book" pitchFamily="50" charset="0"/>
            </a:endParaRPr>
          </a:p>
        </p:txBody>
      </p:sp>
    </p:spTree>
    <p:extLst>
      <p:ext uri="{BB962C8B-B14F-4D97-AF65-F5344CB8AC3E}">
        <p14:creationId xmlns:p14="http://schemas.microsoft.com/office/powerpoint/2010/main" val="16747853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Alpha’s </a:t>
            </a:r>
            <a:r>
              <a:rPr lang="en-US" dirty="0"/>
              <a:t>Driver </a:t>
            </a:r>
            <a:r>
              <a:rPr lang="en-US" dirty="0" smtClean="0"/>
              <a:t>Scores</a:t>
            </a:r>
            <a:endParaRPr lang="en-US" dirty="0"/>
          </a:p>
        </p:txBody>
      </p:sp>
      <p:sp>
        <p:nvSpPr>
          <p:cNvPr id="4" name="Slide Number Placeholder 3"/>
          <p:cNvSpPr>
            <a:spLocks noGrp="1"/>
          </p:cNvSpPr>
          <p:nvPr>
            <p:ph type="sldNum" sz="quarter" idx="4"/>
          </p:nvPr>
        </p:nvSpPr>
        <p:spPr/>
        <p:txBody>
          <a:bodyPr/>
          <a:lstStyle/>
          <a:p>
            <a:r>
              <a:rPr lang="en-US" dirty="0" smtClean="0"/>
              <a:t>26</a:t>
            </a:r>
            <a:endParaRPr lang="en-US" dirty="0"/>
          </a:p>
        </p:txBody>
      </p:sp>
      <p:sp>
        <p:nvSpPr>
          <p:cNvPr id="22" name="TextBox 21"/>
          <p:cNvSpPr txBox="1"/>
          <p:nvPr/>
        </p:nvSpPr>
        <p:spPr>
          <a:xfrm>
            <a:off x="226314" y="2514600"/>
            <a:ext cx="7319772"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Alpha’s Driver Scores</a:t>
            </a:r>
            <a:endParaRPr lang="en-US" sz="1200" cap="all" spc="300" dirty="0">
              <a:latin typeface="FreightSans Pro Semibold" pitchFamily="50" charset="0"/>
            </a:endParaRPr>
          </a:p>
        </p:txBody>
      </p:sp>
      <p:sp>
        <p:nvSpPr>
          <p:cNvPr id="7" name="Text Placeholder 6"/>
          <p:cNvSpPr>
            <a:spLocks noGrp="1"/>
          </p:cNvSpPr>
          <p:nvPr>
            <p:ph type="body" sz="quarter" idx="10"/>
          </p:nvPr>
        </p:nvSpPr>
        <p:spPr/>
        <p:txBody>
          <a:bodyPr/>
          <a:lstStyle/>
          <a:p>
            <a:r>
              <a:rPr lang="en-US" dirty="0" smtClean="0"/>
              <a:t>Driver Scores</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170304141"/>
              </p:ext>
            </p:extLst>
          </p:nvPr>
        </p:nvGraphicFramePr>
        <p:xfrm>
          <a:off x="182880" y="2799471"/>
          <a:ext cx="7406640" cy="6867144"/>
        </p:xfrm>
        <a:graphic>
          <a:graphicData uri="http://schemas.openxmlformats.org/drawingml/2006/table">
            <a:tbl>
              <a:tblPr>
                <a:tableStyleId>{5C22544A-7EE6-4342-B048-85BDC9FD1C3A}</a:tableStyleId>
              </a:tblPr>
              <a:tblGrid>
                <a:gridCol w="1143000"/>
                <a:gridCol w="4800600"/>
                <a:gridCol w="731520"/>
                <a:gridCol w="731520"/>
              </a:tblGrid>
              <a:tr h="457200">
                <a:tc>
                  <a:txBody>
                    <a:bodyPr/>
                    <a:lstStyle/>
                    <a:p>
                      <a:pPr marL="0" algn="ctr" defTabSz="1018824" rtl="0" eaLnBrk="1" fontAlgn="b" latinLnBrk="0" hangingPunct="1"/>
                      <a:r>
                        <a:rPr lang="en-US" sz="1100" b="0" u="none" strike="noStrike" kern="1200" dirty="0" smtClean="0">
                          <a:solidFill>
                            <a:schemeClr val="dk1"/>
                          </a:solidFill>
                          <a:effectLst/>
                          <a:latin typeface="+mn-lt"/>
                          <a:ea typeface="+mn-ea"/>
                          <a:cs typeface="+mn-cs"/>
                        </a:rPr>
                        <a:t>Driver Tag</a:t>
                      </a:r>
                      <a:endParaRPr lang="en-US" sz="1100" b="0" u="none" strike="noStrike" kern="1200" dirty="0">
                        <a:solidFill>
                          <a:schemeClr val="dk1"/>
                        </a:solidFill>
                        <a:effectLst/>
                        <a:latin typeface="+mn-lt"/>
                        <a:ea typeface="+mn-ea"/>
                        <a:cs typeface="+mn-cs"/>
                      </a:endParaRPr>
                    </a:p>
                  </a:txBody>
                  <a:tcPr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algn="ctr" defTabSz="1018824" rtl="0" eaLnBrk="1" fontAlgn="b" latinLnBrk="0" hangingPunct="1"/>
                      <a:r>
                        <a:rPr lang="en-US" sz="1100" b="0" u="none" strike="noStrike" kern="1200" dirty="0" smtClean="0">
                          <a:solidFill>
                            <a:schemeClr val="dk1"/>
                          </a:solidFill>
                          <a:effectLst/>
                          <a:latin typeface="+mn-lt"/>
                          <a:ea typeface="+mn-ea"/>
                          <a:cs typeface="+mn-cs"/>
                        </a:rPr>
                        <a:t>Survey</a:t>
                      </a:r>
                      <a:r>
                        <a:rPr lang="en-US" sz="1100" b="0" u="none" strike="noStrike" kern="1200" baseline="0" dirty="0" smtClean="0">
                          <a:solidFill>
                            <a:schemeClr val="dk1"/>
                          </a:solidFill>
                          <a:effectLst/>
                          <a:latin typeface="+mn-lt"/>
                          <a:ea typeface="+mn-ea"/>
                          <a:cs typeface="+mn-cs"/>
                        </a:rPr>
                        <a:t> </a:t>
                      </a:r>
                      <a:r>
                        <a:rPr lang="en-US" sz="1100" b="0" u="none" strike="noStrike" kern="1200" dirty="0" smtClean="0">
                          <a:solidFill>
                            <a:schemeClr val="dk1"/>
                          </a:solidFill>
                          <a:effectLst/>
                          <a:latin typeface="+mn-lt"/>
                          <a:ea typeface="+mn-ea"/>
                          <a:cs typeface="+mn-cs"/>
                        </a:rPr>
                        <a:t>Question</a:t>
                      </a:r>
                      <a:endParaRPr lang="en-US" sz="1100" b="0" u="none" strike="noStrike" kern="1200" dirty="0">
                        <a:solidFill>
                          <a:schemeClr val="dk1"/>
                        </a:solidFill>
                        <a:effectLst/>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1018824" rtl="0" eaLnBrk="1" fontAlgn="b" latinLnBrk="0" hangingPunct="1">
                        <a:lnSpc>
                          <a:spcPct val="100000"/>
                        </a:lnSpc>
                        <a:spcBef>
                          <a:spcPts val="0"/>
                        </a:spcBef>
                        <a:spcAft>
                          <a:spcPts val="0"/>
                        </a:spcAft>
                        <a:buClrTx/>
                        <a:buSzTx/>
                        <a:buFontTx/>
                        <a:buNone/>
                        <a:tabLst/>
                        <a:defRPr/>
                      </a:pPr>
                      <a:r>
                        <a:rPr lang="en-US" sz="1100" b="0" u="none" strike="noStrike" kern="1200" noProof="0" dirty="0" smtClean="0">
                          <a:solidFill>
                            <a:schemeClr val="dk1"/>
                          </a:solidFill>
                          <a:effectLst/>
                          <a:latin typeface="+mn-lt"/>
                          <a:ea typeface="+mn-ea"/>
                          <a:cs typeface="+mn-cs"/>
                        </a:rPr>
                        <a:t>Alpha’s</a:t>
                      </a:r>
                      <a:r>
                        <a:rPr lang="en-US" sz="1100" b="0" u="none" strike="noStrike" kern="1200" baseline="0" noProof="0" dirty="0" smtClean="0">
                          <a:solidFill>
                            <a:schemeClr val="dk1"/>
                          </a:solidFill>
                          <a:effectLst/>
                          <a:latin typeface="+mn-lt"/>
                          <a:ea typeface="+mn-ea"/>
                          <a:cs typeface="+mn-cs"/>
                        </a:rPr>
                        <a:t> </a:t>
                      </a:r>
                      <a:r>
                        <a:rPr lang="en-US" sz="1100" b="0" u="none" strike="noStrike" kern="1200" noProof="0" dirty="0" smtClean="0">
                          <a:solidFill>
                            <a:schemeClr val="dk1"/>
                          </a:solidFill>
                          <a:effectLst/>
                          <a:latin typeface="+mn-lt"/>
                          <a:ea typeface="+mn-ea"/>
                          <a:cs typeface="+mn-cs"/>
                        </a:rPr>
                        <a:t>Score</a:t>
                      </a:r>
                      <a:endParaRPr lang="en-US" sz="1100" b="0" u="none" strike="noStrike" kern="1200" dirty="0">
                        <a:solidFill>
                          <a:schemeClr val="dk1"/>
                        </a:solidFill>
                        <a:effectLst/>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1018824" rtl="0" eaLnBrk="1" fontAlgn="b" latinLnBrk="0" hangingPunct="1">
                        <a:lnSpc>
                          <a:spcPct val="100000"/>
                        </a:lnSpc>
                        <a:spcBef>
                          <a:spcPts val="0"/>
                        </a:spcBef>
                        <a:spcAft>
                          <a:spcPts val="0"/>
                        </a:spcAft>
                        <a:buClrTx/>
                        <a:buSzTx/>
                        <a:buFontTx/>
                        <a:buNone/>
                        <a:tabLst/>
                        <a:defRPr/>
                      </a:pPr>
                      <a:r>
                        <a:rPr lang="en-US" sz="1100" b="0" u="none" strike="noStrike" kern="1200" dirty="0" smtClean="0">
                          <a:solidFill>
                            <a:schemeClr val="dk1"/>
                          </a:solidFill>
                          <a:effectLst/>
                          <a:latin typeface="+mn-lt"/>
                          <a:ea typeface="+mn-ea"/>
                          <a:cs typeface="+mn-cs"/>
                        </a:rPr>
                        <a:t>Score</a:t>
                      </a:r>
                      <a:r>
                        <a:rPr lang="en-US" sz="1100" b="0" u="none" strike="noStrike" kern="1200" baseline="0" dirty="0" smtClean="0">
                          <a:solidFill>
                            <a:schemeClr val="dk1"/>
                          </a:solidFill>
                          <a:effectLst/>
                          <a:latin typeface="+mn-lt"/>
                          <a:ea typeface="+mn-ea"/>
                          <a:cs typeface="+mn-cs"/>
                        </a:rPr>
                        <a:t> Rank</a:t>
                      </a:r>
                      <a:endParaRPr lang="en-US" sz="1100" b="0" u="none" strike="noStrike" kern="1200" dirty="0">
                        <a:solidFill>
                          <a:schemeClr val="dk1"/>
                        </a:solidFill>
                        <a:effectLst/>
                        <a:latin typeface="+mn-lt"/>
                        <a:ea typeface="+mn-ea"/>
                        <a:cs typeface="+mn-cs"/>
                      </a:endParaRPr>
                    </a:p>
                  </a:txBody>
                  <a:tcPr anchor="ctr">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r h="384048">
                <a:tc>
                  <a:txBody>
                    <a:bodyPr/>
                    <a:lstStyle/>
                    <a:p>
                      <a:pPr marL="57150" indent="0" algn="ctr" fontAlgn="b"/>
                      <a:r>
                        <a:rPr lang="en-US" sz="1050" b="0" i="0" u="none" strike="noStrike" dirty="0" smtClean="0">
                          <a:solidFill>
                            <a:srgbClr val="000000"/>
                          </a:solidFill>
                          <a:effectLst/>
                          <a:latin typeface="+mn-lt"/>
                        </a:rPr>
                        <a:t>Lobbying Representation</a:t>
                      </a:r>
                      <a:endParaRPr lang="en-US" sz="1050" b="0" i="0" u="none" strike="noStrike" dirty="0">
                        <a:solidFill>
                          <a:srgbClr val="000000"/>
                        </a:solidFill>
                        <a:effectLst/>
                        <a:latin typeface="+mn-lt"/>
                      </a:endParaRPr>
                    </a:p>
                  </a:txBody>
                  <a:tcPr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indent="0" algn="l" defTabSz="1018824"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Alpha </a:t>
                      </a:r>
                      <a:r>
                        <a:rPr lang="en-US" sz="1000" b="1" i="0" u="none" strike="noStrike" kern="1200" dirty="0" smtClean="0">
                          <a:solidFill>
                            <a:srgbClr val="000000"/>
                          </a:solidFill>
                          <a:effectLst/>
                          <a:latin typeface="+mn-lt"/>
                          <a:ea typeface="+mn-ea"/>
                          <a:cs typeface="+mn-cs"/>
                        </a:rPr>
                        <a:t>has</a:t>
                      </a:r>
                      <a:r>
                        <a:rPr lang="en-US" sz="1000" b="0" i="0" u="none" strike="noStrike" dirty="0" smtClean="0">
                          <a:solidFill>
                            <a:srgbClr val="000000"/>
                          </a:solidFill>
                          <a:effectLst/>
                          <a:latin typeface="+mn-lt"/>
                        </a:rPr>
                        <a:t> </a:t>
                      </a:r>
                      <a:r>
                        <a:rPr lang="en-US" sz="1000" b="1" i="0" u="none" strike="noStrike" kern="1200" dirty="0" smtClean="0">
                          <a:solidFill>
                            <a:srgbClr val="000000"/>
                          </a:solidFill>
                          <a:effectLst/>
                          <a:latin typeface="+mn-lt"/>
                          <a:ea typeface="+mn-ea"/>
                          <a:cs typeface="+mn-cs"/>
                        </a:rPr>
                        <a:t>effective lobbying representation; </a:t>
                      </a:r>
                      <a:r>
                        <a:rPr lang="en-US" sz="1000" b="0" i="0" u="none" strike="noStrike" dirty="0" smtClean="0">
                          <a:solidFill>
                            <a:srgbClr val="000000"/>
                          </a:solidFill>
                          <a:effectLst/>
                          <a:latin typeface="+mn-lt"/>
                        </a:rPr>
                        <a:t>builds and maintains direct relationships with policymakers and regulators, other key individuals.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050" b="0" i="0" u="none" strike="noStrike" dirty="0" smtClean="0">
                          <a:solidFill>
                            <a:schemeClr val="tx1"/>
                          </a:solidFill>
                          <a:effectLst/>
                          <a:latin typeface="+mn-lt"/>
                        </a:rPr>
                        <a:t>65.8</a:t>
                      </a:r>
                      <a:endParaRPr lang="en-US" sz="1050" b="0" i="0" u="none" strike="noStrike" dirty="0">
                        <a:solidFill>
                          <a:schemeClr val="tx1"/>
                        </a:solidFill>
                        <a:effectLst/>
                        <a:latin typeface="+mn-lt"/>
                      </a:endParaRP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kumimoji="0" lang="en-US" sz="1050" b="0" i="0" u="none" strike="noStrike" kern="1200" cap="none" spc="0" normalizeH="0" baseline="0" dirty="0" smtClean="0">
                          <a:ln>
                            <a:noFill/>
                          </a:ln>
                          <a:solidFill>
                            <a:schemeClr val="tx1"/>
                          </a:solidFill>
                          <a:effectLst/>
                          <a:uLnTx/>
                          <a:uFillTx/>
                          <a:latin typeface="+mn-lt"/>
                          <a:ea typeface="+mn-ea"/>
                          <a:cs typeface="+mn-cs"/>
                        </a:rPr>
                        <a:t>10/38</a:t>
                      </a:r>
                      <a:endParaRPr kumimoji="0" lang="en-US" sz="1050" b="0" i="0" u="none" strike="noStrike" kern="1200" cap="none" spc="0" normalizeH="0" baseline="0" dirty="0">
                        <a:ln>
                          <a:noFill/>
                        </a:ln>
                        <a:solidFill>
                          <a:schemeClr val="tx1"/>
                        </a:solidFill>
                        <a:effectLst/>
                        <a:uLnTx/>
                        <a:uFillTx/>
                        <a:latin typeface="+mn-lt"/>
                        <a:ea typeface="+mn-ea"/>
                        <a:cs typeface="+mn-cs"/>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84048">
                <a:tc>
                  <a:txBody>
                    <a:bodyPr/>
                    <a:lstStyle/>
                    <a:p>
                      <a:pPr marL="0" indent="57150" algn="ctr" fontAlgn="b"/>
                      <a:r>
                        <a:rPr lang="en-US" sz="1050" b="0" i="0" u="none" strike="noStrike" dirty="0">
                          <a:solidFill>
                            <a:srgbClr val="000000"/>
                          </a:solidFill>
                          <a:effectLst/>
                          <a:latin typeface="+mn-lt"/>
                        </a:rPr>
                        <a:t>Media Profile</a:t>
                      </a:r>
                    </a:p>
                  </a:txBody>
                  <a:tcPr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indent="0" algn="l" defTabSz="1018824"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Alpha </a:t>
                      </a:r>
                      <a:r>
                        <a:rPr lang="en-US" sz="1000" b="1" i="0" u="none" strike="noStrike" kern="1200" dirty="0" smtClean="0">
                          <a:solidFill>
                            <a:srgbClr val="000000"/>
                          </a:solidFill>
                          <a:effectLst/>
                          <a:latin typeface="+mn-lt"/>
                          <a:ea typeface="+mn-ea"/>
                          <a:cs typeface="+mn-cs"/>
                        </a:rPr>
                        <a:t>cultivates a positive media profile </a:t>
                      </a:r>
                      <a:r>
                        <a:rPr lang="en-US" sz="1000" b="0" i="0" u="none" strike="noStrike" dirty="0" smtClean="0">
                          <a:solidFill>
                            <a:srgbClr val="000000"/>
                          </a:solidFill>
                          <a:effectLst/>
                          <a:latin typeface="+mn-lt"/>
                        </a:rPr>
                        <a:t>and visibility for the company and its issues.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050" b="0" i="0" u="none" strike="noStrike" dirty="0" smtClean="0">
                          <a:solidFill>
                            <a:schemeClr val="tx1"/>
                          </a:solidFill>
                          <a:effectLst/>
                          <a:latin typeface="+mn-lt"/>
                        </a:rPr>
                        <a:t>64.7</a:t>
                      </a:r>
                      <a:endParaRPr lang="en-US" sz="1050" b="0" i="0" u="none" strike="noStrike" dirty="0">
                        <a:solidFill>
                          <a:schemeClr val="tx1"/>
                        </a:solidFill>
                        <a:effectLst/>
                        <a:latin typeface="+mn-lt"/>
                      </a:endParaRP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kumimoji="0" lang="en-US" sz="1050" b="0" i="0" u="none" strike="noStrike" kern="1200" cap="none" spc="0" normalizeH="0" baseline="0" dirty="0" smtClean="0">
                          <a:ln>
                            <a:noFill/>
                          </a:ln>
                          <a:solidFill>
                            <a:schemeClr val="tx1"/>
                          </a:solidFill>
                          <a:effectLst/>
                          <a:uLnTx/>
                          <a:uFillTx/>
                          <a:latin typeface="+mn-lt"/>
                          <a:ea typeface="+mn-ea"/>
                          <a:cs typeface="+mn-cs"/>
                        </a:rPr>
                        <a:t>15/38</a:t>
                      </a:r>
                      <a:endParaRPr kumimoji="0" lang="en-US" sz="1050" b="0" i="0" u="none" strike="noStrike" kern="1200" cap="none" spc="0" normalizeH="0" baseline="0" dirty="0">
                        <a:ln>
                          <a:noFill/>
                        </a:ln>
                        <a:solidFill>
                          <a:schemeClr val="tx1"/>
                        </a:solidFill>
                        <a:effectLst/>
                        <a:uLnTx/>
                        <a:uFillTx/>
                        <a:latin typeface="+mn-lt"/>
                        <a:ea typeface="+mn-ea"/>
                        <a:cs typeface="+mn-cs"/>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84048">
                <a:tc>
                  <a:txBody>
                    <a:bodyPr/>
                    <a:lstStyle/>
                    <a:p>
                      <a:pPr marL="57150" indent="0" algn="ctr" fontAlgn="b"/>
                      <a:r>
                        <a:rPr lang="en-US" sz="1050" b="0" i="0" u="none" strike="noStrike" dirty="0" smtClean="0">
                          <a:solidFill>
                            <a:srgbClr val="000000"/>
                          </a:solidFill>
                          <a:effectLst/>
                          <a:latin typeface="+mn-lt"/>
                        </a:rPr>
                        <a:t>Adaptability</a:t>
                      </a:r>
                      <a:endParaRPr lang="en-US" sz="1050" b="0" i="0" u="none" strike="noStrike" dirty="0">
                        <a:solidFill>
                          <a:srgbClr val="000000"/>
                        </a:solidFill>
                        <a:effectLst/>
                        <a:latin typeface="+mn-lt"/>
                      </a:endParaRPr>
                    </a:p>
                  </a:txBody>
                  <a:tcPr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indent="0" algn="l" defTabSz="1018824"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Alpha </a:t>
                      </a:r>
                      <a:r>
                        <a:rPr lang="en-US" sz="1000" b="1" i="0" u="none" strike="noStrike" kern="1200" dirty="0" smtClean="0">
                          <a:solidFill>
                            <a:srgbClr val="000000"/>
                          </a:solidFill>
                          <a:effectLst/>
                          <a:latin typeface="+mn-lt"/>
                          <a:ea typeface="+mn-ea"/>
                          <a:cs typeface="+mn-cs"/>
                        </a:rPr>
                        <a:t>adapts</a:t>
                      </a:r>
                      <a:r>
                        <a:rPr lang="en-US" sz="1000" b="0" i="0" u="none" strike="noStrike" dirty="0" smtClean="0">
                          <a:solidFill>
                            <a:srgbClr val="000000"/>
                          </a:solidFill>
                          <a:effectLst/>
                          <a:latin typeface="+mn-lt"/>
                        </a:rPr>
                        <a:t> is business and advocacy </a:t>
                      </a:r>
                      <a:r>
                        <a:rPr lang="en-US" sz="1000" b="1" i="0" u="none" strike="noStrike" dirty="0" smtClean="0">
                          <a:solidFill>
                            <a:srgbClr val="000000"/>
                          </a:solidFill>
                          <a:effectLst/>
                          <a:latin typeface="+mn-lt"/>
                        </a:rPr>
                        <a:t>positions</a:t>
                      </a:r>
                      <a:r>
                        <a:rPr lang="en-US" sz="1000" b="0" i="0" u="none" strike="noStrike" dirty="0" smtClean="0">
                          <a:solidFill>
                            <a:srgbClr val="000000"/>
                          </a:solidFill>
                          <a:effectLst/>
                          <a:latin typeface="+mn-lt"/>
                        </a:rPr>
                        <a:t> </a:t>
                      </a:r>
                      <a:r>
                        <a:rPr lang="en-US" sz="1000" b="1" i="0" u="none" strike="noStrike" kern="1200" dirty="0" smtClean="0">
                          <a:solidFill>
                            <a:srgbClr val="000000"/>
                          </a:solidFill>
                          <a:effectLst/>
                          <a:latin typeface="+mn-lt"/>
                          <a:ea typeface="+mn-ea"/>
                          <a:cs typeface="+mn-cs"/>
                        </a:rPr>
                        <a:t>to changing conditions</a:t>
                      </a:r>
                      <a:r>
                        <a:rPr lang="en-US" sz="1000" b="0" i="0" u="none" strike="noStrike" dirty="0" smtClean="0">
                          <a:solidFill>
                            <a:srgbClr val="000000"/>
                          </a:solidFill>
                          <a:effectLst/>
                          <a:latin typeface="+mn-lt"/>
                        </a:rPr>
                        <a:t> within its industry.</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050" b="0" i="0" u="none" strike="noStrike" dirty="0" smtClean="0">
                          <a:solidFill>
                            <a:schemeClr val="tx1"/>
                          </a:solidFill>
                          <a:effectLst/>
                          <a:latin typeface="+mn-lt"/>
                        </a:rPr>
                        <a:t>61.3</a:t>
                      </a:r>
                      <a:endParaRPr lang="en-US" sz="1050" b="0" i="0" u="none" strike="noStrike" dirty="0">
                        <a:solidFill>
                          <a:schemeClr val="tx1"/>
                        </a:solidFill>
                        <a:effectLst/>
                        <a:latin typeface="+mn-lt"/>
                      </a:endParaRP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kumimoji="0" lang="en-US" sz="1050" b="0" i="0" u="none" strike="noStrike" kern="1200" cap="none" spc="0" normalizeH="0" baseline="0" dirty="0" smtClean="0">
                          <a:ln>
                            <a:noFill/>
                          </a:ln>
                          <a:solidFill>
                            <a:schemeClr val="tx1"/>
                          </a:solidFill>
                          <a:effectLst/>
                          <a:uLnTx/>
                          <a:uFillTx/>
                          <a:latin typeface="+mn-lt"/>
                          <a:ea typeface="+mn-ea"/>
                          <a:cs typeface="+mn-cs"/>
                        </a:rPr>
                        <a:t>12/38</a:t>
                      </a:r>
                      <a:endParaRPr kumimoji="0" lang="en-US" sz="1050" b="0" i="0" u="none" strike="noStrike" kern="1200" cap="none" spc="0" normalizeH="0" baseline="0" dirty="0">
                        <a:ln>
                          <a:noFill/>
                        </a:ln>
                        <a:solidFill>
                          <a:schemeClr val="tx1"/>
                        </a:solidFill>
                        <a:effectLst/>
                        <a:uLnTx/>
                        <a:uFillTx/>
                        <a:latin typeface="+mn-lt"/>
                        <a:ea typeface="+mn-ea"/>
                        <a:cs typeface="+mn-cs"/>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84048">
                <a:tc>
                  <a:txBody>
                    <a:bodyPr/>
                    <a:lstStyle/>
                    <a:p>
                      <a:pPr marL="57150" indent="0" algn="ctr" fontAlgn="b"/>
                      <a:r>
                        <a:rPr lang="en-US" sz="1050" b="0" i="0" u="none" strike="noStrike" dirty="0">
                          <a:solidFill>
                            <a:schemeClr val="tx1"/>
                          </a:solidFill>
                          <a:effectLst/>
                          <a:latin typeface="+mn-lt"/>
                        </a:rPr>
                        <a:t>Coalition-Building</a:t>
                      </a:r>
                    </a:p>
                  </a:txBody>
                  <a:tcPr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indent="0" algn="l" defTabSz="1018824"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Alpha is visibly supported by credible partner organizations and thought leaders; </a:t>
                      </a:r>
                      <a:r>
                        <a:rPr lang="en-US" sz="1000" b="1" i="0" u="none" strike="noStrike" kern="1200" dirty="0" smtClean="0">
                          <a:solidFill>
                            <a:srgbClr val="000000"/>
                          </a:solidFill>
                          <a:effectLst/>
                          <a:latin typeface="+mn-lt"/>
                          <a:ea typeface="+mn-ea"/>
                          <a:cs typeface="+mn-cs"/>
                        </a:rPr>
                        <a:t>builds effective coalitions.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050" b="0" i="0" u="none" strike="noStrike" dirty="0" smtClean="0">
                          <a:solidFill>
                            <a:schemeClr val="tx1"/>
                          </a:solidFill>
                          <a:effectLst/>
                          <a:latin typeface="+mn-lt"/>
                        </a:rPr>
                        <a:t>60.6</a:t>
                      </a:r>
                      <a:endParaRPr lang="en-US" sz="1050" b="0" i="0" u="none" strike="noStrike" dirty="0">
                        <a:solidFill>
                          <a:schemeClr val="tx1"/>
                        </a:solidFill>
                        <a:effectLst/>
                        <a:latin typeface="+mn-lt"/>
                      </a:endParaRP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kumimoji="0" lang="en-US" sz="1050" b="0" i="0" u="none" strike="noStrike" kern="1200" cap="none" spc="0" normalizeH="0" baseline="0" dirty="0" smtClean="0">
                          <a:ln>
                            <a:noFill/>
                          </a:ln>
                          <a:solidFill>
                            <a:schemeClr val="tx1"/>
                          </a:solidFill>
                          <a:effectLst/>
                          <a:uLnTx/>
                          <a:uFillTx/>
                          <a:latin typeface="+mn-lt"/>
                          <a:ea typeface="+mn-ea"/>
                          <a:cs typeface="+mn-cs"/>
                        </a:rPr>
                        <a:t>11/38</a:t>
                      </a:r>
                      <a:endParaRPr kumimoji="0" lang="en-US" sz="1050" b="0" i="0" u="none" strike="noStrike" kern="1200" cap="none" spc="0" normalizeH="0" baseline="0" dirty="0">
                        <a:ln>
                          <a:noFill/>
                        </a:ln>
                        <a:solidFill>
                          <a:schemeClr val="tx1"/>
                        </a:solidFill>
                        <a:effectLst/>
                        <a:uLnTx/>
                        <a:uFillTx/>
                        <a:latin typeface="+mn-lt"/>
                        <a:ea typeface="+mn-ea"/>
                        <a:cs typeface="+mn-cs"/>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84048">
                <a:tc>
                  <a:txBody>
                    <a:bodyPr/>
                    <a:lstStyle/>
                    <a:p>
                      <a:pPr marL="57150" indent="0" algn="ctr" fontAlgn="b"/>
                      <a:r>
                        <a:rPr lang="en-US" sz="1050" b="0" i="0" u="none" strike="noStrike" dirty="0" smtClean="0">
                          <a:solidFill>
                            <a:schemeClr val="tx1"/>
                          </a:solidFill>
                          <a:effectLst/>
                          <a:latin typeface="+mn-lt"/>
                        </a:rPr>
                        <a:t>Relevance</a:t>
                      </a:r>
                      <a:endParaRPr lang="en-US" sz="1050" b="0" i="0" u="none" strike="noStrike" dirty="0">
                        <a:solidFill>
                          <a:schemeClr val="tx1"/>
                        </a:solidFill>
                        <a:effectLst/>
                        <a:latin typeface="+mn-lt"/>
                      </a:endParaRPr>
                    </a:p>
                  </a:txBody>
                  <a:tcPr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indent="0" algn="l" defTabSz="1018824"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Alpha </a:t>
                      </a:r>
                      <a:r>
                        <a:rPr lang="en-US" sz="1000" b="1" i="0" u="none" strike="noStrike" kern="1200" dirty="0" smtClean="0">
                          <a:solidFill>
                            <a:srgbClr val="000000"/>
                          </a:solidFill>
                          <a:effectLst/>
                          <a:latin typeface="+mn-lt"/>
                          <a:ea typeface="+mn-ea"/>
                          <a:cs typeface="+mn-cs"/>
                        </a:rPr>
                        <a:t>contextualizes its policy positions </a:t>
                      </a:r>
                      <a:r>
                        <a:rPr lang="en-US" sz="1000" b="1" i="0" u="none" strike="noStrike" dirty="0" smtClean="0">
                          <a:solidFill>
                            <a:srgbClr val="000000"/>
                          </a:solidFill>
                          <a:effectLst/>
                          <a:latin typeface="+mn-lt"/>
                        </a:rPr>
                        <a:t>in relevant terms; </a:t>
                      </a:r>
                      <a:r>
                        <a:rPr lang="en-US" sz="1000" b="0" i="0" u="none" strike="noStrike" kern="1200" dirty="0" smtClean="0">
                          <a:solidFill>
                            <a:srgbClr val="000000"/>
                          </a:solidFill>
                          <a:effectLst/>
                          <a:latin typeface="+mn-lt"/>
                          <a:ea typeface="+mn-ea"/>
                          <a:cs typeface="+mn-cs"/>
                        </a:rPr>
                        <a:t>quantifies</a:t>
                      </a:r>
                      <a:r>
                        <a:rPr lang="en-US" sz="1000" b="0" i="0" u="none" strike="noStrike" dirty="0" smtClean="0">
                          <a:solidFill>
                            <a:srgbClr val="000000"/>
                          </a:solidFill>
                          <a:effectLst/>
                          <a:latin typeface="+mn-lt"/>
                        </a:rPr>
                        <a:t> effects of its positions.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050" b="0" i="0" u="none" strike="noStrike" dirty="0" smtClean="0">
                          <a:solidFill>
                            <a:schemeClr val="tx1"/>
                          </a:solidFill>
                          <a:effectLst/>
                          <a:latin typeface="+mn-lt"/>
                        </a:rPr>
                        <a:t>58.4</a:t>
                      </a:r>
                      <a:endParaRPr lang="en-US" sz="1050" b="0" i="0" u="none" strike="noStrike" dirty="0">
                        <a:solidFill>
                          <a:schemeClr val="tx1"/>
                        </a:solidFill>
                        <a:effectLst/>
                        <a:latin typeface="+mn-lt"/>
                      </a:endParaRP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kumimoji="0" lang="en-US" sz="1050" b="0" i="0" u="none" strike="noStrike" kern="1200" cap="none" spc="0" normalizeH="0" baseline="0" dirty="0" smtClean="0">
                          <a:ln>
                            <a:noFill/>
                          </a:ln>
                          <a:solidFill>
                            <a:schemeClr val="tx1"/>
                          </a:solidFill>
                          <a:effectLst/>
                          <a:uLnTx/>
                          <a:uFillTx/>
                          <a:latin typeface="+mn-lt"/>
                          <a:ea typeface="+mn-ea"/>
                          <a:cs typeface="+mn-cs"/>
                        </a:rPr>
                        <a:t>12/38</a:t>
                      </a:r>
                      <a:endParaRPr kumimoji="0" lang="en-US" sz="1050" b="0" i="0" u="none" strike="noStrike" kern="1200" cap="none" spc="0" normalizeH="0" baseline="0" dirty="0">
                        <a:ln>
                          <a:noFill/>
                        </a:ln>
                        <a:solidFill>
                          <a:schemeClr val="tx1"/>
                        </a:solidFill>
                        <a:effectLst/>
                        <a:uLnTx/>
                        <a:uFillTx/>
                        <a:latin typeface="+mn-lt"/>
                        <a:ea typeface="+mn-ea"/>
                        <a:cs typeface="+mn-cs"/>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84048">
                <a:tc>
                  <a:txBody>
                    <a:bodyPr/>
                    <a:lstStyle/>
                    <a:p>
                      <a:pPr marL="0" indent="57150" algn="ctr" fontAlgn="b"/>
                      <a:r>
                        <a:rPr lang="en-US" sz="1050" b="0" i="0" u="none" strike="noStrike" kern="1200" dirty="0">
                          <a:solidFill>
                            <a:schemeClr val="tx1"/>
                          </a:solidFill>
                          <a:effectLst/>
                          <a:latin typeface="+mn-lt"/>
                          <a:ea typeface="+mn-ea"/>
                          <a:cs typeface="+mn-cs"/>
                        </a:rPr>
                        <a:t>Grassroots</a:t>
                      </a:r>
                    </a:p>
                  </a:txBody>
                  <a:tcPr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indent="0" algn="l" defTabSz="1018824"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Alpha </a:t>
                      </a:r>
                      <a:r>
                        <a:rPr lang="en-US" sz="1000" b="1" i="0" u="none" strike="noStrike" kern="1200" dirty="0" smtClean="0">
                          <a:solidFill>
                            <a:srgbClr val="000000"/>
                          </a:solidFill>
                          <a:effectLst/>
                          <a:latin typeface="+mn-lt"/>
                          <a:ea typeface="+mn-ea"/>
                          <a:cs typeface="+mn-cs"/>
                        </a:rPr>
                        <a:t>is actively supported </a:t>
                      </a:r>
                      <a:r>
                        <a:rPr lang="en-US" sz="1000" b="1" i="0" u="none" strike="noStrike" dirty="0" smtClean="0">
                          <a:solidFill>
                            <a:srgbClr val="000000"/>
                          </a:solidFill>
                          <a:effectLst/>
                          <a:latin typeface="+mn-lt"/>
                        </a:rPr>
                        <a:t>by employees and/or the public; </a:t>
                      </a:r>
                      <a:r>
                        <a:rPr lang="en-US" sz="1000" b="0" i="0" u="none" strike="noStrike" dirty="0" smtClean="0">
                          <a:solidFill>
                            <a:srgbClr val="000000"/>
                          </a:solidFill>
                          <a:effectLst/>
                          <a:latin typeface="+mn-lt"/>
                        </a:rPr>
                        <a:t>individual stakeholders directly contact policy leaders to advance the company’s positions.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050" b="0" i="0" u="none" strike="noStrike" kern="1200" dirty="0" smtClean="0">
                          <a:solidFill>
                            <a:schemeClr val="tx1"/>
                          </a:solidFill>
                          <a:effectLst/>
                          <a:latin typeface="+mn-lt"/>
                          <a:ea typeface="+mn-ea"/>
                          <a:cs typeface="+mn-cs"/>
                        </a:rPr>
                        <a:t>56.5</a:t>
                      </a:r>
                      <a:endParaRPr lang="en-US" sz="1050" b="0" i="0" u="none" strike="noStrike" kern="1200" dirty="0">
                        <a:solidFill>
                          <a:schemeClr val="tx1"/>
                        </a:solidFill>
                        <a:effectLst/>
                        <a:latin typeface="+mn-lt"/>
                        <a:ea typeface="+mn-ea"/>
                        <a:cs typeface="+mn-cs"/>
                      </a:endParaRP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50" b="0" i="0" u="none" strike="noStrike" kern="1200" dirty="0" smtClean="0">
                          <a:solidFill>
                            <a:schemeClr val="tx1"/>
                          </a:solidFill>
                          <a:effectLst/>
                          <a:latin typeface="+mn-lt"/>
                          <a:ea typeface="+mn-ea"/>
                          <a:cs typeface="+mn-cs"/>
                        </a:rPr>
                        <a:t>9/38</a:t>
                      </a:r>
                      <a:endParaRPr lang="en-US" sz="1050" b="0" i="0" u="none" strike="noStrike" kern="1200" dirty="0">
                        <a:solidFill>
                          <a:schemeClr val="tx1"/>
                        </a:solidFill>
                        <a:effectLst/>
                        <a:latin typeface="+mn-lt"/>
                        <a:ea typeface="+mn-ea"/>
                        <a:cs typeface="+mn-cs"/>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84048">
                <a:tc>
                  <a:txBody>
                    <a:bodyPr/>
                    <a:lstStyle/>
                    <a:p>
                      <a:pPr marL="0" indent="0" algn="ctr" defTabSz="1018824" rtl="0" eaLnBrk="1" fontAlgn="b" latinLnBrk="0" hangingPunct="1"/>
                      <a:r>
                        <a:rPr lang="en-US" sz="1050" u="none" strike="noStrike" kern="1200" dirty="0" smtClean="0">
                          <a:solidFill>
                            <a:schemeClr val="tx1"/>
                          </a:solidFill>
                          <a:effectLst/>
                          <a:latin typeface="+mn-lt"/>
                          <a:ea typeface="+mn-ea"/>
                          <a:cs typeface="+mn-cs"/>
                        </a:rPr>
                        <a:t>Corporate Social Responsibility</a:t>
                      </a:r>
                      <a:endParaRPr lang="en-US" sz="1050" u="none" strike="noStrike" kern="1200" dirty="0">
                        <a:solidFill>
                          <a:schemeClr val="tx1"/>
                        </a:solidFill>
                        <a:effectLst/>
                        <a:latin typeface="+mn-lt"/>
                        <a:ea typeface="+mn-ea"/>
                        <a:cs typeface="+mn-cs"/>
                      </a:endParaRPr>
                    </a:p>
                  </a:txBody>
                  <a:tcPr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indent="0" algn="l" defTabSz="1018824"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Alpha </a:t>
                      </a:r>
                      <a:r>
                        <a:rPr lang="en-US" sz="1000" b="1" i="0" u="none" strike="noStrike" dirty="0" smtClean="0">
                          <a:solidFill>
                            <a:srgbClr val="000000"/>
                          </a:solidFill>
                          <a:effectLst/>
                          <a:latin typeface="+mn-lt"/>
                        </a:rPr>
                        <a:t>demonstrates commitment to furthering </a:t>
                      </a:r>
                      <a:r>
                        <a:rPr lang="en-US" sz="1000" b="1" i="0" u="none" strike="noStrike" kern="1200" dirty="0" smtClean="0">
                          <a:solidFill>
                            <a:srgbClr val="000000"/>
                          </a:solidFill>
                          <a:effectLst/>
                          <a:latin typeface="+mn-lt"/>
                          <a:ea typeface="+mn-ea"/>
                          <a:cs typeface="+mn-cs"/>
                        </a:rPr>
                        <a:t>"social good."</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algn="ctr" defTabSz="1018824" rtl="0" eaLnBrk="1" fontAlgn="b" latinLnBrk="0" hangingPunct="1"/>
                      <a:r>
                        <a:rPr lang="en-US" sz="1050" u="none" strike="noStrike" kern="1200" dirty="0" smtClean="0">
                          <a:solidFill>
                            <a:schemeClr val="tx1"/>
                          </a:solidFill>
                          <a:effectLst/>
                          <a:latin typeface="+mn-lt"/>
                          <a:ea typeface="+mn-ea"/>
                          <a:cs typeface="+mn-cs"/>
                        </a:rPr>
                        <a:t>55.7</a:t>
                      </a:r>
                      <a:endParaRPr lang="en-US" sz="1050" u="none" strike="noStrike" kern="1200" dirty="0">
                        <a:solidFill>
                          <a:schemeClr val="tx1"/>
                        </a:solidFill>
                        <a:effectLst/>
                        <a:latin typeface="+mn-lt"/>
                        <a:ea typeface="+mn-ea"/>
                        <a:cs typeface="+mn-cs"/>
                      </a:endParaRP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1018824" rtl="0" eaLnBrk="1" fontAlgn="b" latinLnBrk="0" hangingPunct="1"/>
                      <a:r>
                        <a:rPr lang="en-US" sz="1050" u="none" strike="noStrike" kern="1200" dirty="0" smtClean="0">
                          <a:solidFill>
                            <a:schemeClr val="tx1"/>
                          </a:solidFill>
                          <a:effectLst/>
                          <a:latin typeface="+mn-lt"/>
                          <a:ea typeface="+mn-ea"/>
                          <a:cs typeface="+mn-cs"/>
                        </a:rPr>
                        <a:t>18/38</a:t>
                      </a:r>
                      <a:endParaRPr lang="en-US" sz="1050" u="none" strike="noStrike" kern="1200" dirty="0">
                        <a:solidFill>
                          <a:schemeClr val="tx1"/>
                        </a:solidFill>
                        <a:effectLst/>
                        <a:latin typeface="+mn-lt"/>
                        <a:ea typeface="+mn-ea"/>
                        <a:cs typeface="+mn-cs"/>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84048">
                <a:tc>
                  <a:txBody>
                    <a:bodyPr/>
                    <a:lstStyle/>
                    <a:p>
                      <a:pPr marL="0" indent="57150" algn="ctr" fontAlgn="b"/>
                      <a:r>
                        <a:rPr lang="en-US" sz="1050" b="0" i="0" u="none" strike="noStrike" dirty="0" smtClean="0">
                          <a:solidFill>
                            <a:schemeClr val="tx1"/>
                          </a:solidFill>
                          <a:effectLst/>
                          <a:latin typeface="+mn-lt"/>
                        </a:rPr>
                        <a:t>Accessibility</a:t>
                      </a:r>
                      <a:endParaRPr lang="en-US" sz="1050" b="1" i="0" u="none" strike="noStrike" dirty="0">
                        <a:solidFill>
                          <a:schemeClr val="tx1"/>
                        </a:solidFill>
                        <a:effectLst/>
                        <a:latin typeface="+mn-lt"/>
                      </a:endParaRPr>
                    </a:p>
                  </a:txBody>
                  <a:tcPr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indent="0" algn="l" defTabSz="1018824"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Alpha </a:t>
                      </a:r>
                      <a:r>
                        <a:rPr lang="en-US" sz="1000" b="1" i="0" u="none" strike="noStrike" kern="1200" dirty="0" smtClean="0">
                          <a:solidFill>
                            <a:srgbClr val="000000"/>
                          </a:solidFill>
                          <a:effectLst/>
                          <a:latin typeface="+mn-lt"/>
                          <a:ea typeface="+mn-ea"/>
                          <a:cs typeface="+mn-cs"/>
                        </a:rPr>
                        <a:t>is accessible and responsive </a:t>
                      </a:r>
                      <a:r>
                        <a:rPr lang="en-US" sz="1000" b="0" i="0" u="none" strike="noStrike" dirty="0" smtClean="0">
                          <a:solidFill>
                            <a:srgbClr val="000000"/>
                          </a:solidFill>
                          <a:effectLst/>
                          <a:latin typeface="+mn-lt"/>
                        </a:rPr>
                        <a:t>to requests for information</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050" b="0" i="0" u="none" strike="noStrike" dirty="0">
                          <a:solidFill>
                            <a:schemeClr val="tx1"/>
                          </a:solidFill>
                          <a:effectLst/>
                          <a:latin typeface="+mn-lt"/>
                        </a:rPr>
                        <a:t>53.2</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kumimoji="0" lang="en-US" sz="1050" b="0" i="0" u="none" strike="noStrike" kern="1200" cap="none" spc="0" normalizeH="0" baseline="0" dirty="0" smtClean="0">
                          <a:ln>
                            <a:noFill/>
                          </a:ln>
                          <a:solidFill>
                            <a:schemeClr val="tx1"/>
                          </a:solidFill>
                          <a:effectLst/>
                          <a:uLnTx/>
                          <a:uFillTx/>
                          <a:latin typeface="+mn-lt"/>
                          <a:ea typeface="+mn-ea"/>
                          <a:cs typeface="+mn-cs"/>
                        </a:rPr>
                        <a:t>20/38</a:t>
                      </a:r>
                      <a:endParaRPr kumimoji="0" lang="en-US" sz="1050" b="0" i="0" u="none" strike="noStrike" kern="1200" cap="none" spc="0" normalizeH="0" baseline="0" dirty="0">
                        <a:ln>
                          <a:noFill/>
                        </a:ln>
                        <a:solidFill>
                          <a:schemeClr val="tx1"/>
                        </a:solidFill>
                        <a:effectLst/>
                        <a:uLnTx/>
                        <a:uFillTx/>
                        <a:latin typeface="+mn-lt"/>
                        <a:ea typeface="+mn-ea"/>
                        <a:cs typeface="+mn-cs"/>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84048">
                <a:tc>
                  <a:txBody>
                    <a:bodyPr/>
                    <a:lstStyle/>
                    <a:p>
                      <a:pPr marL="0" indent="57150" algn="ctr" fontAlgn="b"/>
                      <a:r>
                        <a:rPr lang="en-US" sz="1050" b="0" i="0" u="none" strike="noStrike" kern="1200" dirty="0">
                          <a:solidFill>
                            <a:schemeClr val="tx1"/>
                          </a:solidFill>
                          <a:effectLst/>
                          <a:latin typeface="+mn-lt"/>
                          <a:ea typeface="+mn-ea"/>
                          <a:cs typeface="+mn-cs"/>
                        </a:rPr>
                        <a:t>Collaboration</a:t>
                      </a:r>
                    </a:p>
                  </a:txBody>
                  <a:tcPr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indent="0" algn="l" defTabSz="1018824"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Alpha </a:t>
                      </a:r>
                      <a:r>
                        <a:rPr lang="en-US" sz="1000" b="1" i="0" u="none" strike="noStrike" kern="1200" dirty="0" smtClean="0">
                          <a:solidFill>
                            <a:srgbClr val="000000"/>
                          </a:solidFill>
                          <a:effectLst/>
                          <a:latin typeface="+mn-lt"/>
                          <a:ea typeface="+mn-ea"/>
                          <a:cs typeface="+mn-cs"/>
                        </a:rPr>
                        <a:t>works collaboratively </a:t>
                      </a:r>
                      <a:r>
                        <a:rPr lang="en-US" sz="1000" b="0" i="0" u="none" strike="noStrike" dirty="0" smtClean="0">
                          <a:solidFill>
                            <a:srgbClr val="000000"/>
                          </a:solidFill>
                          <a:effectLst/>
                          <a:latin typeface="+mn-lt"/>
                        </a:rPr>
                        <a:t>with, and is viewed favorably by, policy leaders across the political spectrum.</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050" b="0" i="0" u="none" strike="noStrike" kern="1200" dirty="0" smtClean="0">
                          <a:solidFill>
                            <a:schemeClr val="tx1"/>
                          </a:solidFill>
                          <a:effectLst/>
                          <a:latin typeface="+mn-lt"/>
                          <a:ea typeface="+mn-ea"/>
                          <a:cs typeface="+mn-cs"/>
                        </a:rPr>
                        <a:t>54.8</a:t>
                      </a:r>
                      <a:endParaRPr lang="en-US" sz="1050" b="0" i="0" u="none" strike="noStrike" kern="1200" dirty="0">
                        <a:solidFill>
                          <a:schemeClr val="tx1"/>
                        </a:solidFill>
                        <a:effectLst/>
                        <a:latin typeface="+mn-lt"/>
                        <a:ea typeface="+mn-ea"/>
                        <a:cs typeface="+mn-cs"/>
                      </a:endParaRP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50" b="0" i="0" u="none" strike="noStrike" kern="1200" dirty="0" smtClean="0">
                          <a:solidFill>
                            <a:schemeClr val="tx1"/>
                          </a:solidFill>
                          <a:effectLst/>
                          <a:latin typeface="+mn-lt"/>
                          <a:ea typeface="+mn-ea"/>
                          <a:cs typeface="+mn-cs"/>
                        </a:rPr>
                        <a:t>22/38</a:t>
                      </a:r>
                      <a:endParaRPr lang="en-US" sz="1050" b="0" i="0" u="none" strike="noStrike" kern="1200" dirty="0">
                        <a:solidFill>
                          <a:schemeClr val="tx1"/>
                        </a:solidFill>
                        <a:effectLst/>
                        <a:latin typeface="+mn-lt"/>
                        <a:ea typeface="+mn-ea"/>
                        <a:cs typeface="+mn-cs"/>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84048">
                <a:tc>
                  <a:txBody>
                    <a:bodyPr/>
                    <a:lstStyle/>
                    <a:p>
                      <a:pPr marL="0" indent="57150" algn="ctr" fontAlgn="b"/>
                      <a:r>
                        <a:rPr lang="en-US" sz="1050" b="0" i="0" u="none" strike="noStrike" kern="1200" dirty="0" smtClean="0">
                          <a:solidFill>
                            <a:schemeClr val="tx1"/>
                          </a:solidFill>
                          <a:effectLst/>
                          <a:latin typeface="+mn-lt"/>
                          <a:ea typeface="+mn-ea"/>
                          <a:cs typeface="+mn-cs"/>
                        </a:rPr>
                        <a:t>Risk Assessment</a:t>
                      </a:r>
                      <a:endParaRPr lang="en-US" sz="1050" b="0" i="0" u="none" strike="noStrike" kern="1200" dirty="0">
                        <a:solidFill>
                          <a:schemeClr val="tx1"/>
                        </a:solidFill>
                        <a:effectLst/>
                        <a:latin typeface="+mn-lt"/>
                        <a:ea typeface="+mn-ea"/>
                        <a:cs typeface="+mn-cs"/>
                      </a:endParaRPr>
                    </a:p>
                  </a:txBody>
                  <a:tcPr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indent="0" algn="l" defTabSz="1018824"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Alpha appreciates and </a:t>
                      </a:r>
                      <a:r>
                        <a:rPr lang="en-US" sz="1000" b="1" i="0" u="none" strike="noStrike" kern="1200" dirty="0" smtClean="0">
                          <a:solidFill>
                            <a:srgbClr val="000000"/>
                          </a:solidFill>
                          <a:effectLst/>
                          <a:latin typeface="+mn-lt"/>
                          <a:ea typeface="+mn-ea"/>
                          <a:cs typeface="+mn-cs"/>
                        </a:rPr>
                        <a:t>acknowledges risks, </a:t>
                      </a:r>
                      <a:r>
                        <a:rPr lang="en-US" sz="1000" b="0" i="0" u="none" strike="noStrike" dirty="0" smtClean="0">
                          <a:solidFill>
                            <a:srgbClr val="000000"/>
                          </a:solidFill>
                          <a:effectLst/>
                          <a:latin typeface="+mn-lt"/>
                        </a:rPr>
                        <a:t>downsides to its positions.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050" b="0" i="0" u="none" strike="noStrike" kern="1200" dirty="0" smtClean="0">
                          <a:solidFill>
                            <a:schemeClr val="tx1"/>
                          </a:solidFill>
                          <a:effectLst/>
                          <a:latin typeface="+mn-lt"/>
                          <a:ea typeface="+mn-ea"/>
                          <a:cs typeface="+mn-cs"/>
                        </a:rPr>
                        <a:t>53.4</a:t>
                      </a:r>
                      <a:endParaRPr lang="en-US" sz="1050" b="0" i="0" u="none" strike="noStrike" kern="1200" dirty="0">
                        <a:solidFill>
                          <a:schemeClr val="tx1"/>
                        </a:solidFill>
                        <a:effectLst/>
                        <a:latin typeface="+mn-lt"/>
                        <a:ea typeface="+mn-ea"/>
                        <a:cs typeface="+mn-cs"/>
                      </a:endParaRP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50" b="0" i="0" u="none" strike="noStrike" kern="1200" dirty="0" smtClean="0">
                          <a:solidFill>
                            <a:schemeClr val="tx1"/>
                          </a:solidFill>
                          <a:effectLst/>
                          <a:latin typeface="+mn-lt"/>
                          <a:ea typeface="+mn-ea"/>
                          <a:cs typeface="+mn-cs"/>
                        </a:rPr>
                        <a:t>25/38</a:t>
                      </a:r>
                      <a:endParaRPr lang="en-US" sz="1050" b="0" i="0" u="none" strike="noStrike" kern="1200" dirty="0">
                        <a:solidFill>
                          <a:schemeClr val="tx1"/>
                        </a:solidFill>
                        <a:effectLst/>
                        <a:latin typeface="+mn-lt"/>
                        <a:ea typeface="+mn-ea"/>
                        <a:cs typeface="+mn-cs"/>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84048">
                <a:tc>
                  <a:txBody>
                    <a:bodyPr/>
                    <a:lstStyle/>
                    <a:p>
                      <a:pPr marL="0" indent="0" algn="ctr" defTabSz="1018824" rtl="0" eaLnBrk="1" fontAlgn="b" latinLnBrk="0" hangingPunct="1"/>
                      <a:r>
                        <a:rPr lang="en-US" sz="1050" u="none" strike="noStrike" kern="1200" dirty="0">
                          <a:solidFill>
                            <a:schemeClr val="tx1"/>
                          </a:solidFill>
                          <a:effectLst/>
                          <a:latin typeface="+mn-lt"/>
                          <a:ea typeface="+mn-ea"/>
                          <a:cs typeface="+mn-cs"/>
                        </a:rPr>
                        <a:t>Constructive Arguments</a:t>
                      </a:r>
                    </a:p>
                  </a:txBody>
                  <a:tcPr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indent="0" algn="l" defTabSz="1018824"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Alpha provides powerful, constructive arguments that engage peers and </a:t>
                      </a:r>
                      <a:r>
                        <a:rPr lang="en-US" sz="1000" b="1" i="0" u="none" strike="noStrike" kern="1200" dirty="0" smtClean="0">
                          <a:solidFill>
                            <a:srgbClr val="000000"/>
                          </a:solidFill>
                          <a:effectLst/>
                          <a:latin typeface="+mn-lt"/>
                          <a:ea typeface="+mn-ea"/>
                          <a:cs typeface="+mn-cs"/>
                        </a:rPr>
                        <a:t>advance relevant policy discourse.</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algn="ctr" defTabSz="1018824" rtl="0" eaLnBrk="1" fontAlgn="b" latinLnBrk="0" hangingPunct="1"/>
                      <a:r>
                        <a:rPr lang="en-US" sz="1050" u="none" strike="noStrike" kern="1200" dirty="0" smtClean="0">
                          <a:solidFill>
                            <a:schemeClr val="tx1"/>
                          </a:solidFill>
                          <a:effectLst/>
                          <a:latin typeface="+mn-lt"/>
                          <a:ea typeface="+mn-ea"/>
                          <a:cs typeface="+mn-cs"/>
                        </a:rPr>
                        <a:t>52.9</a:t>
                      </a:r>
                      <a:endParaRPr lang="en-US" sz="1050" u="none" strike="noStrike" kern="1200" dirty="0">
                        <a:solidFill>
                          <a:schemeClr val="tx1"/>
                        </a:solidFill>
                        <a:effectLst/>
                        <a:latin typeface="+mn-lt"/>
                        <a:ea typeface="+mn-ea"/>
                        <a:cs typeface="+mn-cs"/>
                      </a:endParaRP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1018824" rtl="0" eaLnBrk="1" fontAlgn="b" latinLnBrk="0" hangingPunct="1"/>
                      <a:r>
                        <a:rPr lang="en-US" sz="1050" u="none" strike="noStrike" kern="1200" dirty="0" smtClean="0">
                          <a:solidFill>
                            <a:schemeClr val="tx1"/>
                          </a:solidFill>
                          <a:effectLst/>
                          <a:latin typeface="+mn-lt"/>
                          <a:ea typeface="+mn-ea"/>
                          <a:cs typeface="+mn-cs"/>
                        </a:rPr>
                        <a:t>19/38</a:t>
                      </a:r>
                      <a:endParaRPr lang="en-US" sz="1050" u="none" strike="noStrike" kern="1200" dirty="0">
                        <a:solidFill>
                          <a:schemeClr val="tx1"/>
                        </a:solidFill>
                        <a:effectLst/>
                        <a:latin typeface="+mn-lt"/>
                        <a:ea typeface="+mn-ea"/>
                        <a:cs typeface="+mn-cs"/>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84048">
                <a:tc>
                  <a:txBody>
                    <a:bodyPr/>
                    <a:lstStyle/>
                    <a:p>
                      <a:pPr marL="0" indent="57150" algn="ctr" defTabSz="1018824" rtl="0" eaLnBrk="1" fontAlgn="b" latinLnBrk="0" hangingPunct="1"/>
                      <a:r>
                        <a:rPr lang="en-US" sz="1050" u="none" strike="noStrike" kern="1200" dirty="0" smtClean="0">
                          <a:solidFill>
                            <a:schemeClr val="tx1"/>
                          </a:solidFill>
                          <a:effectLst/>
                          <a:latin typeface="+mn-lt"/>
                          <a:ea typeface="+mn-ea"/>
                          <a:cs typeface="+mn-cs"/>
                        </a:rPr>
                        <a:t>Research</a:t>
                      </a:r>
                      <a:endParaRPr lang="en-US" sz="1050" u="none" strike="noStrike" kern="1200" dirty="0">
                        <a:solidFill>
                          <a:schemeClr val="tx1"/>
                        </a:solidFill>
                        <a:effectLst/>
                        <a:latin typeface="+mn-lt"/>
                        <a:ea typeface="+mn-ea"/>
                        <a:cs typeface="+mn-cs"/>
                      </a:endParaRPr>
                    </a:p>
                  </a:txBody>
                  <a:tcPr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indent="0" algn="l" defTabSz="1018824"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Alpha </a:t>
                      </a:r>
                      <a:r>
                        <a:rPr lang="en-US" sz="1000" b="1" i="0" u="none" strike="noStrike" kern="1200" dirty="0" smtClean="0">
                          <a:solidFill>
                            <a:srgbClr val="000000"/>
                          </a:solidFill>
                          <a:effectLst/>
                          <a:latin typeface="+mn-lt"/>
                          <a:ea typeface="+mn-ea"/>
                          <a:cs typeface="+mn-cs"/>
                        </a:rPr>
                        <a:t>contributes</a:t>
                      </a:r>
                      <a:r>
                        <a:rPr lang="en-US" sz="1000" b="0" i="0" u="none" strike="noStrike" dirty="0" smtClean="0">
                          <a:solidFill>
                            <a:srgbClr val="000000"/>
                          </a:solidFill>
                          <a:effectLst/>
                          <a:latin typeface="+mn-lt"/>
                        </a:rPr>
                        <a:t> accurate and reliable new </a:t>
                      </a:r>
                      <a:r>
                        <a:rPr lang="en-US" sz="1000" b="1" i="0" u="none" strike="noStrike" kern="1200" dirty="0" smtClean="0">
                          <a:solidFill>
                            <a:srgbClr val="000000"/>
                          </a:solidFill>
                          <a:effectLst/>
                          <a:latin typeface="+mn-lt"/>
                          <a:ea typeface="+mn-ea"/>
                          <a:cs typeface="+mn-cs"/>
                        </a:rPr>
                        <a:t>research and data </a:t>
                      </a:r>
                      <a:r>
                        <a:rPr lang="en-US" sz="1000" b="0" i="0" u="none" strike="noStrike" dirty="0" smtClean="0">
                          <a:solidFill>
                            <a:srgbClr val="000000"/>
                          </a:solidFill>
                          <a:effectLst/>
                          <a:latin typeface="+mn-lt"/>
                        </a:rPr>
                        <a:t>that help to inform policy.</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algn="ctr" defTabSz="1018824" rtl="0" eaLnBrk="1" fontAlgn="b" latinLnBrk="0" hangingPunct="1"/>
                      <a:r>
                        <a:rPr lang="en-US" sz="1050" u="none" strike="noStrike" kern="1200" dirty="0" smtClean="0">
                          <a:solidFill>
                            <a:schemeClr val="tx1"/>
                          </a:solidFill>
                          <a:effectLst/>
                          <a:latin typeface="+mn-lt"/>
                          <a:ea typeface="+mn-ea"/>
                          <a:cs typeface="+mn-cs"/>
                        </a:rPr>
                        <a:t>52.5</a:t>
                      </a:r>
                      <a:endParaRPr lang="en-US" sz="1050" u="none" strike="noStrike" kern="1200" dirty="0">
                        <a:solidFill>
                          <a:schemeClr val="tx1"/>
                        </a:solidFill>
                        <a:effectLst/>
                        <a:latin typeface="+mn-lt"/>
                        <a:ea typeface="+mn-ea"/>
                        <a:cs typeface="+mn-cs"/>
                      </a:endParaRP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1018824" rtl="0" eaLnBrk="1" fontAlgn="b" latinLnBrk="0" hangingPunct="1"/>
                      <a:r>
                        <a:rPr lang="en-US" sz="1050" u="none" strike="noStrike" kern="1200" dirty="0" smtClean="0">
                          <a:solidFill>
                            <a:schemeClr val="tx1"/>
                          </a:solidFill>
                          <a:effectLst/>
                          <a:latin typeface="+mn-lt"/>
                          <a:ea typeface="+mn-ea"/>
                          <a:cs typeface="+mn-cs"/>
                        </a:rPr>
                        <a:t>27/38</a:t>
                      </a:r>
                      <a:endParaRPr lang="en-US" sz="1050" u="none" strike="noStrike" kern="1200" dirty="0">
                        <a:solidFill>
                          <a:schemeClr val="tx1"/>
                        </a:solidFill>
                        <a:effectLst/>
                        <a:latin typeface="+mn-lt"/>
                        <a:ea typeface="+mn-ea"/>
                        <a:cs typeface="+mn-cs"/>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84048">
                <a:tc>
                  <a:txBody>
                    <a:bodyPr/>
                    <a:lstStyle/>
                    <a:p>
                      <a:pPr marL="57150" indent="0" algn="ctr" fontAlgn="b"/>
                      <a:r>
                        <a:rPr lang="en-US" sz="1050" b="0" i="0" u="none" strike="noStrike" dirty="0" smtClean="0">
                          <a:solidFill>
                            <a:srgbClr val="000000"/>
                          </a:solidFill>
                          <a:effectLst/>
                          <a:latin typeface="+mn-lt"/>
                        </a:rPr>
                        <a:t>C-Suite Engagement</a:t>
                      </a:r>
                      <a:endParaRPr lang="en-US" sz="1050" b="0" i="0" u="none" strike="noStrike" dirty="0">
                        <a:solidFill>
                          <a:srgbClr val="000000"/>
                        </a:solidFill>
                        <a:effectLst/>
                        <a:latin typeface="+mn-lt"/>
                      </a:endParaRPr>
                    </a:p>
                  </a:txBody>
                  <a:tcPr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indent="0" algn="l" defTabSz="1018824"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Alpha </a:t>
                      </a:r>
                      <a:r>
                        <a:rPr lang="en-US" sz="1000" b="1" i="0" u="none" strike="noStrike" kern="1200" dirty="0" smtClean="0">
                          <a:solidFill>
                            <a:srgbClr val="000000"/>
                          </a:solidFill>
                          <a:effectLst/>
                          <a:latin typeface="+mn-lt"/>
                          <a:ea typeface="+mn-ea"/>
                          <a:cs typeface="+mn-cs"/>
                        </a:rPr>
                        <a:t>has effectively involved senior-most business executives </a:t>
                      </a:r>
                      <a:r>
                        <a:rPr lang="en-US" sz="1000" b="0" i="0" u="none" strike="noStrike" dirty="0" smtClean="0">
                          <a:solidFill>
                            <a:srgbClr val="000000"/>
                          </a:solidFill>
                          <a:effectLst/>
                          <a:latin typeface="+mn-lt"/>
                        </a:rPr>
                        <a:t>(e.g. the CEO) in Washington discussions.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050" b="0" i="0" u="none" strike="noStrike" dirty="0" smtClean="0">
                          <a:solidFill>
                            <a:schemeClr val="tx1"/>
                          </a:solidFill>
                          <a:effectLst/>
                          <a:latin typeface="+mn-lt"/>
                        </a:rPr>
                        <a:t>51.5</a:t>
                      </a:r>
                      <a:endParaRPr lang="en-US" sz="1050" b="0" i="0" u="none" strike="noStrike" dirty="0">
                        <a:solidFill>
                          <a:schemeClr val="tx1"/>
                        </a:solidFill>
                        <a:effectLst/>
                        <a:latin typeface="+mn-lt"/>
                      </a:endParaRP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kumimoji="0" lang="en-US" sz="1050" b="0" i="0" u="none" strike="noStrike" kern="1200" cap="none" spc="0" normalizeH="0" baseline="0" dirty="0" smtClean="0">
                          <a:ln>
                            <a:noFill/>
                          </a:ln>
                          <a:solidFill>
                            <a:schemeClr val="tx1"/>
                          </a:solidFill>
                          <a:effectLst/>
                          <a:uLnTx/>
                          <a:uFillTx/>
                          <a:latin typeface="+mn-lt"/>
                          <a:ea typeface="+mn-ea"/>
                          <a:cs typeface="+mn-cs"/>
                        </a:rPr>
                        <a:t>26/38</a:t>
                      </a:r>
                      <a:endParaRPr kumimoji="0" lang="en-US" sz="1050" b="0" i="0" u="none" strike="noStrike" kern="1200" cap="none" spc="0" normalizeH="0" baseline="0" dirty="0">
                        <a:ln>
                          <a:noFill/>
                        </a:ln>
                        <a:solidFill>
                          <a:schemeClr val="tx1"/>
                        </a:solidFill>
                        <a:effectLst/>
                        <a:uLnTx/>
                        <a:uFillTx/>
                        <a:latin typeface="+mn-lt"/>
                        <a:ea typeface="+mn-ea"/>
                        <a:cs typeface="+mn-cs"/>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84048">
                <a:tc>
                  <a:txBody>
                    <a:bodyPr/>
                    <a:lstStyle/>
                    <a:p>
                      <a:pPr marL="0" indent="57150" algn="ctr" fontAlgn="b"/>
                      <a:r>
                        <a:rPr lang="en-US" sz="1050" b="0" i="0" u="none" strike="noStrike" kern="1200" dirty="0">
                          <a:solidFill>
                            <a:schemeClr val="tx1"/>
                          </a:solidFill>
                          <a:effectLst/>
                          <a:latin typeface="+mn-lt"/>
                          <a:ea typeface="+mn-ea"/>
                          <a:cs typeface="+mn-cs"/>
                        </a:rPr>
                        <a:t>Compromise</a:t>
                      </a:r>
                    </a:p>
                  </a:txBody>
                  <a:tcPr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indent="0" algn="l" defTabSz="1018824"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Alpha </a:t>
                      </a:r>
                      <a:r>
                        <a:rPr lang="en-US" sz="1000" b="1" i="0" u="none" strike="noStrike" kern="1200" dirty="0" smtClean="0">
                          <a:solidFill>
                            <a:srgbClr val="000000"/>
                          </a:solidFill>
                          <a:effectLst/>
                          <a:latin typeface="+mn-lt"/>
                          <a:ea typeface="+mn-ea"/>
                          <a:cs typeface="+mn-cs"/>
                        </a:rPr>
                        <a:t>negotiates for consensus; </a:t>
                      </a:r>
                      <a:r>
                        <a:rPr lang="en-US" sz="1000" b="0" i="0" u="none" strike="noStrike" dirty="0" smtClean="0">
                          <a:solidFill>
                            <a:srgbClr val="000000"/>
                          </a:solidFill>
                          <a:effectLst/>
                          <a:latin typeface="+mn-lt"/>
                        </a:rPr>
                        <a:t>makes reasonable tradeoffs on tough issues.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050" b="0" i="0" u="none" strike="noStrike" kern="1200" dirty="0" smtClean="0">
                          <a:solidFill>
                            <a:schemeClr val="tx1"/>
                          </a:solidFill>
                          <a:effectLst/>
                          <a:latin typeface="+mn-lt"/>
                          <a:ea typeface="+mn-ea"/>
                          <a:cs typeface="+mn-cs"/>
                        </a:rPr>
                        <a:t>48.5</a:t>
                      </a:r>
                      <a:endParaRPr lang="en-US" sz="1050" b="0" i="0" u="none" strike="noStrike" kern="1200" dirty="0">
                        <a:solidFill>
                          <a:schemeClr val="tx1"/>
                        </a:solidFill>
                        <a:effectLst/>
                        <a:latin typeface="+mn-lt"/>
                        <a:ea typeface="+mn-ea"/>
                        <a:cs typeface="+mn-cs"/>
                      </a:endParaRP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50" b="0" i="0" u="none" strike="noStrike" kern="1200" dirty="0" smtClean="0">
                          <a:solidFill>
                            <a:schemeClr val="tx1"/>
                          </a:solidFill>
                          <a:effectLst/>
                          <a:latin typeface="+mn-lt"/>
                          <a:ea typeface="+mn-ea"/>
                          <a:cs typeface="+mn-cs"/>
                        </a:rPr>
                        <a:t>30/38</a:t>
                      </a:r>
                      <a:endParaRPr lang="en-US" sz="1050" b="0" i="0" u="none" strike="noStrike" kern="1200" dirty="0">
                        <a:solidFill>
                          <a:schemeClr val="tx1"/>
                        </a:solidFill>
                        <a:effectLst/>
                        <a:latin typeface="+mn-lt"/>
                        <a:ea typeface="+mn-ea"/>
                        <a:cs typeface="+mn-cs"/>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84048">
                <a:tc>
                  <a:txBody>
                    <a:bodyPr/>
                    <a:lstStyle/>
                    <a:p>
                      <a:pPr marL="0" indent="57150" algn="ctr" defTabSz="1018824" rtl="0" eaLnBrk="1" fontAlgn="b" latinLnBrk="0" hangingPunct="1"/>
                      <a:r>
                        <a:rPr lang="en-US" sz="1050" u="none" strike="noStrike" kern="1200" dirty="0" smtClean="0">
                          <a:solidFill>
                            <a:schemeClr val="tx1"/>
                          </a:solidFill>
                          <a:effectLst/>
                          <a:latin typeface="+mn-lt"/>
                          <a:ea typeface="+mn-ea"/>
                          <a:cs typeface="+mn-cs"/>
                        </a:rPr>
                        <a:t>Ethics</a:t>
                      </a:r>
                      <a:endParaRPr lang="en-US" sz="1050" u="none" strike="noStrike" kern="1200" dirty="0">
                        <a:solidFill>
                          <a:schemeClr val="tx1"/>
                        </a:solidFill>
                        <a:effectLst/>
                        <a:latin typeface="+mn-lt"/>
                        <a:ea typeface="+mn-ea"/>
                        <a:cs typeface="+mn-cs"/>
                      </a:endParaRPr>
                    </a:p>
                  </a:txBody>
                  <a:tcPr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indent="0" algn="l" defTabSz="1018824"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Alpha </a:t>
                      </a:r>
                      <a:r>
                        <a:rPr lang="en-US" sz="1000" b="1" i="0" u="none" strike="noStrike" kern="1200" dirty="0" smtClean="0">
                          <a:solidFill>
                            <a:srgbClr val="000000"/>
                          </a:solidFill>
                          <a:effectLst/>
                          <a:latin typeface="+mn-lt"/>
                          <a:ea typeface="+mn-ea"/>
                          <a:cs typeface="+mn-cs"/>
                        </a:rPr>
                        <a:t>stands for sound ethics, </a:t>
                      </a:r>
                      <a:r>
                        <a:rPr lang="en-US" sz="1000" b="0" i="0" u="none" strike="noStrike" dirty="0" smtClean="0">
                          <a:solidFill>
                            <a:srgbClr val="000000"/>
                          </a:solidFill>
                          <a:effectLst/>
                          <a:latin typeface="+mn-lt"/>
                        </a:rPr>
                        <a:t>conduct, and accountability; takes responsibility.</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algn="ctr" defTabSz="1018824" rtl="0" eaLnBrk="1" fontAlgn="b" latinLnBrk="0" hangingPunct="1"/>
                      <a:r>
                        <a:rPr lang="en-US" sz="1050" u="none" strike="noStrike" kern="1200" dirty="0" smtClean="0">
                          <a:solidFill>
                            <a:schemeClr val="tx1"/>
                          </a:solidFill>
                          <a:effectLst/>
                          <a:latin typeface="+mn-lt"/>
                          <a:ea typeface="+mn-ea"/>
                          <a:cs typeface="+mn-cs"/>
                        </a:rPr>
                        <a:t>47.9</a:t>
                      </a:r>
                      <a:endParaRPr lang="en-US" sz="1050" u="none" strike="noStrike" kern="1200" dirty="0">
                        <a:solidFill>
                          <a:schemeClr val="tx1"/>
                        </a:solidFill>
                        <a:effectLst/>
                        <a:latin typeface="+mn-lt"/>
                        <a:ea typeface="+mn-ea"/>
                        <a:cs typeface="+mn-cs"/>
                      </a:endParaRP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1018824" rtl="0" eaLnBrk="1" fontAlgn="b" latinLnBrk="0" hangingPunct="1"/>
                      <a:r>
                        <a:rPr lang="en-US" sz="1050" u="none" strike="noStrike" kern="1200" dirty="0" smtClean="0">
                          <a:solidFill>
                            <a:schemeClr val="tx1"/>
                          </a:solidFill>
                          <a:effectLst/>
                          <a:latin typeface="+mn-lt"/>
                          <a:ea typeface="+mn-ea"/>
                          <a:cs typeface="+mn-cs"/>
                        </a:rPr>
                        <a:t>29/38</a:t>
                      </a:r>
                      <a:endParaRPr lang="en-US" sz="1050" u="none" strike="noStrike" kern="1200" dirty="0">
                        <a:solidFill>
                          <a:schemeClr val="tx1"/>
                        </a:solidFill>
                        <a:effectLst/>
                        <a:latin typeface="+mn-lt"/>
                        <a:ea typeface="+mn-ea"/>
                        <a:cs typeface="+mn-cs"/>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84048">
                <a:tc>
                  <a:txBody>
                    <a:bodyPr/>
                    <a:lstStyle/>
                    <a:p>
                      <a:pPr marL="57150" indent="0" algn="ctr" fontAlgn="b"/>
                      <a:r>
                        <a:rPr lang="en-US" sz="1050" b="0" i="0" u="none" strike="noStrike" kern="1200" dirty="0" smtClean="0">
                          <a:solidFill>
                            <a:schemeClr val="tx1"/>
                          </a:solidFill>
                          <a:effectLst/>
                          <a:latin typeface="+mn-lt"/>
                          <a:ea typeface="+mn-ea"/>
                          <a:cs typeface="+mn-cs"/>
                        </a:rPr>
                        <a:t>Consumer Protection</a:t>
                      </a:r>
                      <a:endParaRPr lang="en-US" sz="1050" b="0" i="0" u="none" strike="noStrike" kern="1200" dirty="0">
                        <a:solidFill>
                          <a:schemeClr val="tx1"/>
                        </a:solidFill>
                        <a:effectLst/>
                        <a:latin typeface="+mn-lt"/>
                        <a:ea typeface="+mn-ea"/>
                        <a:cs typeface="+mn-cs"/>
                      </a:endParaRPr>
                    </a:p>
                  </a:txBody>
                  <a:tcPr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indent="0" algn="l" defTabSz="1018824"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Alpha </a:t>
                      </a:r>
                      <a:r>
                        <a:rPr lang="en-US" sz="1000" b="1" i="0" u="none" strike="noStrike" kern="1200" dirty="0" smtClean="0">
                          <a:solidFill>
                            <a:srgbClr val="000000"/>
                          </a:solidFill>
                          <a:effectLst/>
                          <a:latin typeface="+mn-lt"/>
                          <a:ea typeface="+mn-ea"/>
                          <a:cs typeface="+mn-cs"/>
                        </a:rPr>
                        <a:t>promotes consumer protection </a:t>
                      </a:r>
                      <a:r>
                        <a:rPr lang="en-US" sz="1000" b="0" i="0" u="none" strike="noStrike" dirty="0" smtClean="0">
                          <a:solidFill>
                            <a:srgbClr val="000000"/>
                          </a:solidFill>
                          <a:effectLst/>
                          <a:latin typeface="+mn-lt"/>
                        </a:rPr>
                        <a:t>through setting (and adhering to) high standards.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050" b="0" i="0" u="none" strike="noStrike" kern="1200" dirty="0" smtClean="0">
                          <a:solidFill>
                            <a:schemeClr val="tx1"/>
                          </a:solidFill>
                          <a:effectLst/>
                          <a:latin typeface="+mn-lt"/>
                          <a:ea typeface="+mn-ea"/>
                          <a:cs typeface="+mn-cs"/>
                        </a:rPr>
                        <a:t>47.5</a:t>
                      </a:r>
                      <a:endParaRPr lang="en-US" sz="1050" b="0" i="0" u="none" strike="noStrike" kern="1200" dirty="0">
                        <a:solidFill>
                          <a:schemeClr val="tx1"/>
                        </a:solidFill>
                        <a:effectLst/>
                        <a:latin typeface="+mn-lt"/>
                        <a:ea typeface="+mn-ea"/>
                        <a:cs typeface="+mn-cs"/>
                      </a:endParaRP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50" b="0" i="0" u="none" strike="noStrike" kern="1200" dirty="0" smtClean="0">
                          <a:solidFill>
                            <a:schemeClr val="tx1"/>
                          </a:solidFill>
                          <a:effectLst/>
                          <a:latin typeface="+mn-lt"/>
                          <a:ea typeface="+mn-ea"/>
                          <a:cs typeface="+mn-cs"/>
                        </a:rPr>
                        <a:t>30/38</a:t>
                      </a:r>
                      <a:endParaRPr lang="en-US" sz="1050" b="0" i="0" u="none" strike="noStrike" kern="1200" dirty="0">
                        <a:solidFill>
                          <a:schemeClr val="tx1"/>
                        </a:solidFill>
                        <a:effectLst/>
                        <a:latin typeface="+mn-lt"/>
                        <a:ea typeface="+mn-ea"/>
                        <a:cs typeface="+mn-cs"/>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bl>
          </a:graphicData>
        </a:graphic>
      </p:graphicFrame>
      <p:grpSp>
        <p:nvGrpSpPr>
          <p:cNvPr id="3" name="Group 2"/>
          <p:cNvGrpSpPr/>
          <p:nvPr/>
        </p:nvGrpSpPr>
        <p:grpSpPr>
          <a:xfrm>
            <a:off x="182880" y="1143001"/>
            <a:ext cx="7406640" cy="1143001"/>
            <a:chOff x="182880" y="1143001"/>
            <a:chExt cx="7406640" cy="1143001"/>
          </a:xfrm>
        </p:grpSpPr>
        <p:sp>
          <p:nvSpPr>
            <p:cNvPr id="10" name="Rectangle 9"/>
            <p:cNvSpPr/>
            <p:nvPr/>
          </p:nvSpPr>
          <p:spPr>
            <a:xfrm>
              <a:off x="182880" y="1143001"/>
              <a:ext cx="2487168" cy="1143000"/>
            </a:xfrm>
            <a:prstGeom prst="rect">
              <a:avLst/>
            </a:prstGeom>
            <a:solidFill>
              <a:schemeClr val="accent3"/>
            </a:solidFill>
            <a:ln>
              <a:solidFill>
                <a:schemeClr val="bg1"/>
              </a:solidFill>
            </a:ln>
          </p:spPr>
          <p:txBody>
            <a:bodyPr wrap="square" lIns="228600" tIns="228600" rIns="228600" bIns="228600" anchor="ctr">
              <a:noAutofit/>
            </a:bodyPr>
            <a:lstStyle/>
            <a:p>
              <a:pPr>
                <a:spcAft>
                  <a:spcPts val="500"/>
                </a:spcAft>
              </a:pPr>
              <a:r>
                <a:rPr lang="en-US" sz="1000" dirty="0" smtClean="0">
                  <a:solidFill>
                    <a:schemeClr val="bg1"/>
                  </a:solidFill>
                  <a:latin typeface="FreightMicro Pro Semibold" pitchFamily="50" charset="0"/>
                </a:rPr>
                <a:t>16 drivers shown below</a:t>
              </a:r>
              <a:endParaRPr lang="en-US" sz="1000" dirty="0" smtClean="0">
                <a:solidFill>
                  <a:schemeClr val="bg1"/>
                </a:solidFill>
              </a:endParaRPr>
            </a:p>
            <a:p>
              <a:pPr>
                <a:buSzPts val="1000"/>
              </a:pPr>
              <a:r>
                <a:rPr lang="en-US" sz="1000" dirty="0" smtClean="0">
                  <a:solidFill>
                    <a:srgbClr val="FFFFFF"/>
                  </a:solidFill>
                </a:rPr>
                <a:t>National </a:t>
              </a:r>
              <a:r>
                <a:rPr lang="en-US" sz="1000" dirty="0">
                  <a:solidFill>
                    <a:srgbClr val="FFFFFF"/>
                  </a:solidFill>
                </a:rPr>
                <a:t>Journal assessed each organization’s performance on 16 discrete performance </a:t>
              </a:r>
              <a:r>
                <a:rPr lang="en-US" sz="1000" dirty="0" smtClean="0">
                  <a:solidFill>
                    <a:srgbClr val="FFFFFF"/>
                  </a:solidFill>
                </a:rPr>
                <a:t>areas, or “drivers,” shown below.</a:t>
              </a:r>
              <a:endParaRPr lang="en-US" sz="1000" dirty="0">
                <a:solidFill>
                  <a:srgbClr val="FFFFFF"/>
                </a:solidFill>
              </a:endParaRPr>
            </a:p>
          </p:txBody>
        </p:sp>
        <p:sp>
          <p:nvSpPr>
            <p:cNvPr id="13" name="Rectangle 12"/>
            <p:cNvSpPr/>
            <p:nvPr/>
          </p:nvSpPr>
          <p:spPr>
            <a:xfrm>
              <a:off x="2665476" y="1143002"/>
              <a:ext cx="2441448" cy="1143000"/>
            </a:xfrm>
            <a:prstGeom prst="rect">
              <a:avLst/>
            </a:prstGeom>
            <a:solidFill>
              <a:schemeClr val="accent3"/>
            </a:solidFill>
            <a:ln>
              <a:solidFill>
                <a:schemeClr val="bg1"/>
              </a:solidFill>
            </a:ln>
          </p:spPr>
          <p:txBody>
            <a:bodyPr wrap="square" lIns="228600" tIns="228600" rIns="228600" bIns="228600" anchor="ctr">
              <a:noAutofit/>
            </a:bodyPr>
            <a:lstStyle/>
            <a:p>
              <a:pPr lvl="0">
                <a:spcAft>
                  <a:spcPts val="500"/>
                </a:spcAft>
              </a:pPr>
              <a:r>
                <a:rPr lang="en-US" sz="1000" dirty="0" smtClean="0">
                  <a:solidFill>
                    <a:srgbClr val="FFFFFF"/>
                  </a:solidFill>
                  <a:latin typeface="FreightMicro Pro Semibold" pitchFamily="50" charset="0"/>
                </a:rPr>
                <a:t>Drivers are predictive, actionable</a:t>
              </a:r>
              <a:endParaRPr lang="en-US" sz="1000" dirty="0">
                <a:solidFill>
                  <a:srgbClr val="FFFFFF"/>
                </a:solidFill>
              </a:endParaRPr>
            </a:p>
            <a:p>
              <a:pPr lvl="0">
                <a:spcAft>
                  <a:spcPts val="1000"/>
                </a:spcAft>
              </a:pPr>
              <a:r>
                <a:rPr lang="en-US" sz="1000" dirty="0">
                  <a:solidFill>
                    <a:schemeClr val="bg1"/>
                  </a:solidFill>
                </a:rPr>
                <a:t>Each driver is both actionable and has a direct and predictive impact on one or more of the core influence measures assessed in the study.</a:t>
              </a:r>
            </a:p>
          </p:txBody>
        </p:sp>
        <p:sp>
          <p:nvSpPr>
            <p:cNvPr id="14" name="Rectangle 13"/>
            <p:cNvSpPr/>
            <p:nvPr/>
          </p:nvSpPr>
          <p:spPr>
            <a:xfrm>
              <a:off x="5102352" y="1143002"/>
              <a:ext cx="2487168" cy="1142999"/>
            </a:xfrm>
            <a:prstGeom prst="rect">
              <a:avLst/>
            </a:prstGeom>
            <a:solidFill>
              <a:schemeClr val="accent3"/>
            </a:solidFill>
            <a:ln>
              <a:solidFill>
                <a:schemeClr val="bg1"/>
              </a:solidFill>
            </a:ln>
          </p:spPr>
          <p:txBody>
            <a:bodyPr wrap="square" lIns="228600" tIns="228600" rIns="228600" bIns="228600" anchor="ctr">
              <a:noAutofit/>
            </a:bodyPr>
            <a:lstStyle/>
            <a:p>
              <a:pPr lvl="0">
                <a:spcAft>
                  <a:spcPts val="500"/>
                </a:spcAft>
              </a:pPr>
              <a:r>
                <a:rPr lang="en-US" sz="1000" dirty="0" smtClean="0">
                  <a:solidFill>
                    <a:srgbClr val="FFFFFF"/>
                  </a:solidFill>
                  <a:latin typeface="FreightMicro Pro Semibold" pitchFamily="50" charset="0"/>
                </a:rPr>
                <a:t>Drivers highlight priorities</a:t>
              </a:r>
              <a:endParaRPr lang="en-US" sz="1000" dirty="0">
                <a:solidFill>
                  <a:srgbClr val="FFFFFF"/>
                </a:solidFill>
              </a:endParaRPr>
            </a:p>
            <a:p>
              <a:r>
                <a:rPr lang="en-US" sz="1000" dirty="0">
                  <a:solidFill>
                    <a:schemeClr val="bg1"/>
                  </a:solidFill>
                </a:rPr>
                <a:t>Driver-level performance shortfalls highlight priorities for organizational planning and attention.</a:t>
              </a:r>
            </a:p>
          </p:txBody>
        </p:sp>
      </p:grpSp>
    </p:spTree>
    <p:extLst>
      <p:ext uri="{BB962C8B-B14F-4D97-AF65-F5344CB8AC3E}">
        <p14:creationId xmlns:p14="http://schemas.microsoft.com/office/powerpoint/2010/main" val="3624114697"/>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Alpha’s Driver Performance</a:t>
            </a:r>
            <a:endParaRPr lang="en-US" dirty="0"/>
          </a:p>
        </p:txBody>
      </p:sp>
      <p:sp>
        <p:nvSpPr>
          <p:cNvPr id="3" name="Text Placeholder 2"/>
          <p:cNvSpPr>
            <a:spLocks noGrp="1"/>
          </p:cNvSpPr>
          <p:nvPr>
            <p:ph type="body" sz="quarter" idx="10"/>
          </p:nvPr>
        </p:nvSpPr>
        <p:spPr/>
        <p:txBody>
          <a:bodyPr>
            <a:normAutofit/>
          </a:bodyPr>
          <a:lstStyle/>
          <a:p>
            <a:r>
              <a:rPr lang="en-US" dirty="0" smtClean="0"/>
              <a:t>Driver scores</a:t>
            </a:r>
            <a:endParaRPr lang="en-US" dirty="0"/>
          </a:p>
        </p:txBody>
      </p:sp>
      <p:sp>
        <p:nvSpPr>
          <p:cNvPr id="4" name="Slide Number Placeholder 3"/>
          <p:cNvSpPr>
            <a:spLocks noGrp="1"/>
          </p:cNvSpPr>
          <p:nvPr>
            <p:ph type="sldNum" sz="quarter" idx="4"/>
          </p:nvPr>
        </p:nvSpPr>
        <p:spPr/>
        <p:txBody>
          <a:bodyPr/>
          <a:lstStyle/>
          <a:p>
            <a:r>
              <a:rPr lang="en-US" dirty="0" smtClean="0"/>
              <a:t>27</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9149811"/>
              </p:ext>
            </p:extLst>
          </p:nvPr>
        </p:nvGraphicFramePr>
        <p:xfrm>
          <a:off x="1143000" y="3086099"/>
          <a:ext cx="5577840" cy="2514601"/>
        </p:xfrm>
        <a:graphic>
          <a:graphicData uri="http://schemas.openxmlformats.org/drawingml/2006/table">
            <a:tbl>
              <a:tblPr>
                <a:tableStyleId>{5C22544A-7EE6-4342-B048-85BDC9FD1C3A}</a:tableStyleId>
              </a:tblPr>
              <a:tblGrid>
                <a:gridCol w="2468880"/>
                <a:gridCol w="1554480"/>
                <a:gridCol w="1554480"/>
              </a:tblGrid>
              <a:tr h="590161">
                <a:tc>
                  <a:txBody>
                    <a:bodyPr/>
                    <a:lstStyle/>
                    <a:p>
                      <a:pPr marL="0" algn="ctr" defTabSz="1018824" rtl="0" eaLnBrk="1" fontAlgn="b" latinLnBrk="0" hangingPunct="1"/>
                      <a:r>
                        <a:rPr lang="en-US" sz="1200" u="none" strike="noStrike" kern="1200" dirty="0" smtClean="0">
                          <a:solidFill>
                            <a:schemeClr val="dk1"/>
                          </a:solidFill>
                          <a:effectLst/>
                          <a:latin typeface="+mn-lt"/>
                          <a:ea typeface="+mn-ea"/>
                          <a:cs typeface="+mn-cs"/>
                        </a:rPr>
                        <a:t>Driver</a:t>
                      </a:r>
                      <a:endParaRPr lang="en-US" sz="1200" u="none" strike="noStrike" kern="1200" dirty="0">
                        <a:solidFill>
                          <a:schemeClr val="dk1"/>
                        </a:solidFill>
                        <a:effectLst/>
                        <a:latin typeface="+mn-lt"/>
                        <a:ea typeface="+mn-ea"/>
                        <a:cs typeface="+mn-cs"/>
                      </a:endParaRPr>
                    </a:p>
                  </a:txBody>
                  <a:tcPr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1018824"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ysClr val="windowText" lastClr="000000"/>
                          </a:solidFill>
                          <a:effectLst/>
                          <a:uLnTx/>
                          <a:uFillTx/>
                          <a:latin typeface="+mn-lt"/>
                          <a:ea typeface="+mn-ea"/>
                          <a:cs typeface="+mn-cs"/>
                        </a:rPr>
                        <a:t>Alpha’s Score</a:t>
                      </a:r>
                      <a:endParaRPr lang="en-US" sz="1200" u="none" strike="noStrike" kern="1200" dirty="0">
                        <a:solidFill>
                          <a:sysClr val="windowText" lastClr="000000"/>
                        </a:solidFill>
                        <a:effectLst/>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1018824"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mn-lt"/>
                          <a:ea typeface="+mn-ea"/>
                          <a:cs typeface="+mn-cs"/>
                        </a:rPr>
                        <a:t>Industry Impact</a:t>
                      </a:r>
                      <a:r>
                        <a:rPr lang="en-US" sz="1200" b="0" i="0" u="none" strike="noStrike" kern="1200" baseline="0" dirty="0" smtClean="0">
                          <a:solidFill>
                            <a:srgbClr val="000000"/>
                          </a:solidFill>
                          <a:effectLst/>
                          <a:latin typeface="+mn-lt"/>
                          <a:ea typeface="+mn-ea"/>
                          <a:cs typeface="+mn-cs"/>
                        </a:rPr>
                        <a:t> Rank</a:t>
                      </a:r>
                      <a:endParaRPr lang="en-US" sz="1200" b="0" i="0" u="none" strike="noStrike" kern="1200" dirty="0" smtClean="0">
                        <a:solidFill>
                          <a:srgbClr val="000000"/>
                        </a:solidFill>
                        <a:effectLst/>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r h="384888">
                <a:tc>
                  <a:txBody>
                    <a:bodyPr/>
                    <a:lstStyle/>
                    <a:p>
                      <a:pPr marL="57150" indent="0" algn="l" fontAlgn="b"/>
                      <a:r>
                        <a:rPr lang="en-US" sz="1100" b="0" i="0" u="none" strike="noStrike" dirty="0">
                          <a:solidFill>
                            <a:srgbClr val="000000"/>
                          </a:solidFill>
                          <a:effectLst/>
                          <a:latin typeface="+mn-lt"/>
                        </a:rPr>
                        <a:t>Lobbying Representation</a:t>
                      </a:r>
                    </a:p>
                  </a:txBody>
                  <a:tcPr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0" i="0" u="none" strike="noStrike" dirty="0">
                          <a:solidFill>
                            <a:srgbClr val="000000"/>
                          </a:solidFill>
                          <a:effectLst/>
                          <a:latin typeface="+mn-lt"/>
                        </a:rPr>
                        <a:t>68.8</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n-US" sz="1100" u="none" strike="noStrike" kern="1200" dirty="0" smtClean="0">
                          <a:solidFill>
                            <a:schemeClr val="dk1"/>
                          </a:solidFill>
                          <a:effectLst/>
                          <a:latin typeface="+mn-lt"/>
                          <a:ea typeface="+mn-ea"/>
                          <a:cs typeface="+mn-cs"/>
                        </a:rPr>
                        <a:t>16</a:t>
                      </a:r>
                      <a:endParaRPr lang="en-US" sz="1100" u="none" strike="noStrike" kern="1200" dirty="0">
                        <a:solidFill>
                          <a:schemeClr val="dk1"/>
                        </a:solidFill>
                        <a:effectLst/>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384888">
                <a:tc>
                  <a:txBody>
                    <a:bodyPr/>
                    <a:lstStyle/>
                    <a:p>
                      <a:pPr marL="57150" indent="0" algn="l" fontAlgn="b"/>
                      <a:r>
                        <a:rPr lang="en-US" sz="1100" b="0" i="0" u="none" strike="noStrike" dirty="0">
                          <a:solidFill>
                            <a:srgbClr val="000000"/>
                          </a:solidFill>
                          <a:effectLst/>
                          <a:latin typeface="+mn-lt"/>
                        </a:rPr>
                        <a:t>C-Suite Engagement</a:t>
                      </a:r>
                    </a:p>
                  </a:txBody>
                  <a:tcPr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0" i="0" u="none" strike="noStrike" dirty="0">
                          <a:solidFill>
                            <a:srgbClr val="000000"/>
                          </a:solidFill>
                          <a:effectLst/>
                          <a:latin typeface="+mn-lt"/>
                        </a:rPr>
                        <a:t>63.5</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n-US" sz="1100" u="none" strike="noStrike" kern="1200" dirty="0" smtClean="0">
                          <a:solidFill>
                            <a:schemeClr val="dk1"/>
                          </a:solidFill>
                          <a:effectLst/>
                          <a:latin typeface="+mn-lt"/>
                          <a:ea typeface="+mn-ea"/>
                          <a:cs typeface="+mn-cs"/>
                        </a:rPr>
                        <a:t>15</a:t>
                      </a:r>
                      <a:endParaRPr lang="en-US" sz="1100" u="none" strike="noStrike" kern="1200" dirty="0">
                        <a:solidFill>
                          <a:schemeClr val="dk1"/>
                        </a:solidFill>
                        <a:effectLst/>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384888">
                <a:tc>
                  <a:txBody>
                    <a:bodyPr/>
                    <a:lstStyle/>
                    <a:p>
                      <a:pPr marL="0" indent="57150" algn="l" fontAlgn="b"/>
                      <a:r>
                        <a:rPr lang="en-US" sz="1100" b="0" i="0" u="none" strike="noStrike" dirty="0">
                          <a:solidFill>
                            <a:srgbClr val="000000"/>
                          </a:solidFill>
                          <a:effectLst/>
                          <a:latin typeface="+mn-lt"/>
                        </a:rPr>
                        <a:t>Media Profile</a:t>
                      </a:r>
                    </a:p>
                  </a:txBody>
                  <a:tcPr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0" i="0" u="none" strike="noStrike" dirty="0">
                          <a:solidFill>
                            <a:srgbClr val="000000"/>
                          </a:solidFill>
                          <a:effectLst/>
                          <a:latin typeface="+mn-lt"/>
                        </a:rPr>
                        <a:t>58.7</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n-US" sz="1100" u="none" strike="noStrike" kern="1200" dirty="0" smtClean="0">
                          <a:solidFill>
                            <a:schemeClr val="tx1"/>
                          </a:solidFill>
                          <a:effectLst/>
                          <a:latin typeface="+mn-lt"/>
                          <a:ea typeface="+mn-ea"/>
                          <a:cs typeface="+mn-cs"/>
                        </a:rPr>
                        <a:t>10</a:t>
                      </a:r>
                      <a:endParaRPr lang="en-US" sz="1100" u="none" strike="noStrike" kern="1200" dirty="0">
                        <a:solidFill>
                          <a:schemeClr val="tx1"/>
                        </a:solidFill>
                        <a:effectLst/>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384888">
                <a:tc>
                  <a:txBody>
                    <a:bodyPr/>
                    <a:lstStyle/>
                    <a:p>
                      <a:pPr marL="57150" indent="0" algn="l" fontAlgn="b"/>
                      <a:r>
                        <a:rPr lang="en-US" sz="1100" b="0" i="0" u="none" strike="noStrike" dirty="0">
                          <a:solidFill>
                            <a:srgbClr val="000000"/>
                          </a:solidFill>
                          <a:effectLst/>
                          <a:latin typeface="+mn-lt"/>
                        </a:rPr>
                        <a:t>Adaptability</a:t>
                      </a:r>
                    </a:p>
                  </a:txBody>
                  <a:tcPr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0" i="0" u="none" strike="noStrike" dirty="0">
                          <a:solidFill>
                            <a:srgbClr val="000000"/>
                          </a:solidFill>
                          <a:effectLst/>
                          <a:latin typeface="+mn-lt"/>
                        </a:rPr>
                        <a:t>57.3</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n-US" sz="1100" u="none" strike="noStrike" kern="1200" dirty="0" smtClean="0">
                          <a:solidFill>
                            <a:schemeClr val="dk1"/>
                          </a:solidFill>
                          <a:effectLst/>
                          <a:latin typeface="+mn-lt"/>
                          <a:ea typeface="+mn-ea"/>
                          <a:cs typeface="+mn-cs"/>
                        </a:rPr>
                        <a:t>14</a:t>
                      </a:r>
                      <a:endParaRPr lang="en-US" sz="1100" u="none" strike="noStrike" kern="1200" dirty="0">
                        <a:solidFill>
                          <a:schemeClr val="dk1"/>
                        </a:solidFill>
                        <a:effectLst/>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384888">
                <a:tc>
                  <a:txBody>
                    <a:bodyPr/>
                    <a:lstStyle/>
                    <a:p>
                      <a:pPr marL="57150" indent="0" algn="l" fontAlgn="b"/>
                      <a:r>
                        <a:rPr lang="en-US" sz="1100" b="0" i="0" u="none" strike="noStrike" dirty="0">
                          <a:solidFill>
                            <a:srgbClr val="000000"/>
                          </a:solidFill>
                          <a:effectLst/>
                          <a:latin typeface="+mn-lt"/>
                        </a:rPr>
                        <a:t>Coalition-Building</a:t>
                      </a:r>
                    </a:p>
                  </a:txBody>
                  <a:tcPr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0" i="0" u="none" strike="noStrike" dirty="0">
                          <a:solidFill>
                            <a:srgbClr val="000000"/>
                          </a:solidFill>
                          <a:effectLst/>
                          <a:latin typeface="+mn-lt"/>
                        </a:rPr>
                        <a:t>55.6</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n-US" sz="1100" u="none" strike="noStrike" kern="1200" dirty="0" smtClean="0">
                          <a:solidFill>
                            <a:schemeClr val="dk1"/>
                          </a:solidFill>
                          <a:effectLst/>
                          <a:latin typeface="+mn-lt"/>
                          <a:ea typeface="+mn-ea"/>
                          <a:cs typeface="+mn-cs"/>
                        </a:rPr>
                        <a:t>12</a:t>
                      </a:r>
                      <a:endParaRPr lang="en-US" sz="1100" u="none" strike="noStrike" kern="1200" dirty="0">
                        <a:solidFill>
                          <a:schemeClr val="dk1"/>
                        </a:solidFill>
                        <a:effectLst/>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7" name="TextBox 6"/>
          <p:cNvSpPr txBox="1"/>
          <p:nvPr/>
        </p:nvSpPr>
        <p:spPr>
          <a:xfrm>
            <a:off x="2000250" y="2743200"/>
            <a:ext cx="3771900" cy="342900"/>
          </a:xfrm>
          <a:prstGeom prst="rect">
            <a:avLst/>
          </a:prstGeom>
          <a:noFill/>
        </p:spPr>
        <p:txBody>
          <a:bodyPr wrap="square" lIns="101882" tIns="50941" rIns="101882" bIns="50941" rtlCol="0" anchor="ctr">
            <a:noAutofit/>
          </a:bodyPr>
          <a:lstStyle/>
          <a:p>
            <a:pPr algn="ctr"/>
            <a:r>
              <a:rPr lang="en-US" sz="1200" spc="300" dirty="0" smtClean="0">
                <a:solidFill>
                  <a:schemeClr val="dk1"/>
                </a:solidFill>
                <a:latin typeface="FreightSans Pro Semibold" pitchFamily="50" charset="0"/>
              </a:rPr>
              <a:t>ALPHA’S TOP 5 DRIVER SCORES</a:t>
            </a:r>
            <a:endParaRPr lang="en-US" sz="1200" spc="300" dirty="0">
              <a:latin typeface="FreightSans Pro Semibold" pitchFamily="50"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33843808"/>
              </p:ext>
            </p:extLst>
          </p:nvPr>
        </p:nvGraphicFramePr>
        <p:xfrm>
          <a:off x="1143000" y="6515099"/>
          <a:ext cx="5577840" cy="2514601"/>
        </p:xfrm>
        <a:graphic>
          <a:graphicData uri="http://schemas.openxmlformats.org/drawingml/2006/table">
            <a:tbl>
              <a:tblPr>
                <a:tableStyleId>{5C22544A-7EE6-4342-B048-85BDC9FD1C3A}</a:tableStyleId>
              </a:tblPr>
              <a:tblGrid>
                <a:gridCol w="2468880"/>
                <a:gridCol w="1554480"/>
                <a:gridCol w="1554480"/>
              </a:tblGrid>
              <a:tr h="590161">
                <a:tc>
                  <a:txBody>
                    <a:bodyPr/>
                    <a:lstStyle/>
                    <a:p>
                      <a:pPr marL="0" algn="ctr" defTabSz="1018824" rtl="0" eaLnBrk="1" fontAlgn="b" latinLnBrk="0" hangingPunct="1"/>
                      <a:r>
                        <a:rPr lang="en-US" sz="1200" u="none" strike="noStrike" kern="1200" dirty="0" smtClean="0">
                          <a:solidFill>
                            <a:schemeClr val="dk1"/>
                          </a:solidFill>
                          <a:effectLst/>
                          <a:latin typeface="+mn-lt"/>
                          <a:ea typeface="+mn-ea"/>
                          <a:cs typeface="+mn-cs"/>
                        </a:rPr>
                        <a:t>Driver</a:t>
                      </a:r>
                      <a:endParaRPr lang="en-US" sz="1200" u="none" strike="noStrike" kern="1200" dirty="0">
                        <a:solidFill>
                          <a:schemeClr val="dk1"/>
                        </a:solidFill>
                        <a:effectLst/>
                        <a:latin typeface="+mn-lt"/>
                        <a:ea typeface="+mn-ea"/>
                        <a:cs typeface="+mn-cs"/>
                      </a:endParaRPr>
                    </a:p>
                  </a:txBody>
                  <a:tcPr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1018824"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ysClr val="windowText" lastClr="000000"/>
                          </a:solidFill>
                          <a:effectLst/>
                          <a:uLnTx/>
                          <a:uFillTx/>
                          <a:latin typeface="+mn-lt"/>
                          <a:ea typeface="+mn-ea"/>
                          <a:cs typeface="+mn-cs"/>
                        </a:rPr>
                        <a:t>Alpha’s Score</a:t>
                      </a:r>
                      <a:endParaRPr lang="en-US" sz="1200" u="none" strike="noStrike" kern="1200" dirty="0">
                        <a:solidFill>
                          <a:sysClr val="windowText" lastClr="000000"/>
                        </a:solidFill>
                        <a:effectLst/>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1018824"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mn-lt"/>
                          <a:ea typeface="+mn-ea"/>
                          <a:cs typeface="+mn-cs"/>
                        </a:rPr>
                        <a:t>Industry Impact</a:t>
                      </a:r>
                      <a:r>
                        <a:rPr lang="en-US" sz="1200" b="0" i="0" u="none" strike="noStrike" kern="1200" baseline="0" dirty="0" smtClean="0">
                          <a:solidFill>
                            <a:srgbClr val="000000"/>
                          </a:solidFill>
                          <a:effectLst/>
                          <a:latin typeface="+mn-lt"/>
                          <a:ea typeface="+mn-ea"/>
                          <a:cs typeface="+mn-cs"/>
                        </a:rPr>
                        <a:t> Rank</a:t>
                      </a:r>
                      <a:endParaRPr lang="en-US" sz="1200" b="0" i="0" u="none" strike="noStrike" kern="1200" dirty="0" smtClean="0">
                        <a:solidFill>
                          <a:srgbClr val="000000"/>
                        </a:solidFill>
                        <a:effectLst/>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r h="384888">
                <a:tc>
                  <a:txBody>
                    <a:bodyPr/>
                    <a:lstStyle/>
                    <a:p>
                      <a:pPr marL="0" indent="57150" algn="l" defTabSz="1018824" rtl="0" eaLnBrk="1" fontAlgn="b" latinLnBrk="0" hangingPunct="1"/>
                      <a:r>
                        <a:rPr lang="en-US" sz="1100" u="none" strike="noStrike" kern="1200" dirty="0">
                          <a:solidFill>
                            <a:schemeClr val="bg1"/>
                          </a:solidFill>
                          <a:effectLst/>
                          <a:latin typeface="+mn-lt"/>
                          <a:ea typeface="+mn-ea"/>
                          <a:cs typeface="+mn-cs"/>
                        </a:rPr>
                        <a:t>Research</a:t>
                      </a:r>
                    </a:p>
                  </a:txBody>
                  <a:tcPr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algn="ctr" defTabSz="1018824" rtl="0" eaLnBrk="1" fontAlgn="b" latinLnBrk="0" hangingPunct="1"/>
                      <a:r>
                        <a:rPr lang="en-US" sz="1100" u="none" strike="noStrike" kern="1200" dirty="0">
                          <a:solidFill>
                            <a:schemeClr val="bg1"/>
                          </a:solidFill>
                          <a:effectLst/>
                          <a:latin typeface="+mn-lt"/>
                          <a:ea typeface="+mn-ea"/>
                          <a:cs typeface="+mn-cs"/>
                        </a:rPr>
                        <a:t>51.5</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algn="ctr" defTabSz="1018824" rtl="0" eaLnBrk="1" fontAlgn="b" latinLnBrk="0" hangingPunct="1"/>
                      <a:r>
                        <a:rPr lang="en-US" sz="1100" u="none" strike="noStrike" kern="1200" dirty="0" smtClean="0">
                          <a:solidFill>
                            <a:schemeClr val="bg1"/>
                          </a:solidFill>
                          <a:effectLst/>
                          <a:latin typeface="+mn-lt"/>
                          <a:ea typeface="+mn-ea"/>
                          <a:cs typeface="+mn-cs"/>
                        </a:rPr>
                        <a:t>3</a:t>
                      </a:r>
                      <a:endParaRPr lang="en-US" sz="1100" u="none" strike="noStrike" kern="1200" dirty="0">
                        <a:solidFill>
                          <a:schemeClr val="bg1"/>
                        </a:solidFill>
                        <a:effectLst/>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r h="384888">
                <a:tc>
                  <a:txBody>
                    <a:bodyPr/>
                    <a:lstStyle/>
                    <a:p>
                      <a:pPr marL="0" indent="57150" algn="l" fontAlgn="b"/>
                      <a:r>
                        <a:rPr lang="en-US" sz="1100" b="0" i="0" u="none" strike="noStrike" kern="1200" dirty="0">
                          <a:solidFill>
                            <a:srgbClr val="000000"/>
                          </a:solidFill>
                          <a:effectLst/>
                          <a:latin typeface="+mn-lt"/>
                          <a:ea typeface="+mn-ea"/>
                          <a:cs typeface="+mn-cs"/>
                        </a:rPr>
                        <a:t>Compromise</a:t>
                      </a:r>
                    </a:p>
                  </a:txBody>
                  <a:tcPr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0" i="0" u="none" strike="noStrike" kern="1200" dirty="0">
                          <a:solidFill>
                            <a:srgbClr val="000000"/>
                          </a:solidFill>
                          <a:effectLst/>
                          <a:latin typeface="+mn-lt"/>
                          <a:ea typeface="+mn-ea"/>
                          <a:cs typeface="+mn-cs"/>
                        </a:rPr>
                        <a:t>45.5</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n-US" sz="1100" b="0" i="0" u="none" strike="noStrike" kern="1200" dirty="0" smtClean="0">
                          <a:solidFill>
                            <a:srgbClr val="000000"/>
                          </a:solidFill>
                          <a:effectLst/>
                          <a:latin typeface="+mn-lt"/>
                          <a:ea typeface="+mn-ea"/>
                          <a:cs typeface="+mn-cs"/>
                        </a:rPr>
                        <a:t>8</a:t>
                      </a:r>
                      <a:endParaRPr lang="en-US" sz="1100" b="0" i="0" u="none" strike="noStrike" kern="1200" dirty="0">
                        <a:solidFill>
                          <a:srgbClr val="000000"/>
                        </a:solidFill>
                        <a:effectLst/>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384888">
                <a:tc>
                  <a:txBody>
                    <a:bodyPr/>
                    <a:lstStyle/>
                    <a:p>
                      <a:pPr marL="0" indent="57150" algn="l" defTabSz="1018824" rtl="0" eaLnBrk="1" fontAlgn="b" latinLnBrk="0" hangingPunct="1"/>
                      <a:r>
                        <a:rPr lang="en-US" sz="1100" u="none" strike="noStrike" kern="1200" dirty="0">
                          <a:solidFill>
                            <a:schemeClr val="bg1"/>
                          </a:solidFill>
                          <a:effectLst/>
                          <a:latin typeface="+mn-lt"/>
                          <a:ea typeface="+mn-ea"/>
                          <a:cs typeface="+mn-cs"/>
                        </a:rPr>
                        <a:t>Ethics</a:t>
                      </a:r>
                    </a:p>
                  </a:txBody>
                  <a:tcPr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algn="ctr" defTabSz="1018824" rtl="0" eaLnBrk="1" fontAlgn="b" latinLnBrk="0" hangingPunct="1"/>
                      <a:r>
                        <a:rPr lang="en-US" sz="1100" u="none" strike="noStrike" kern="1200" dirty="0">
                          <a:solidFill>
                            <a:schemeClr val="bg1"/>
                          </a:solidFill>
                          <a:effectLst/>
                          <a:latin typeface="+mn-lt"/>
                          <a:ea typeface="+mn-ea"/>
                          <a:cs typeface="+mn-cs"/>
                        </a:rPr>
                        <a:t>45.0</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algn="ctr" defTabSz="1018824" rtl="0" eaLnBrk="1" fontAlgn="b" latinLnBrk="0" hangingPunct="1"/>
                      <a:r>
                        <a:rPr lang="en-US" sz="1100" u="none" strike="noStrike" kern="1200" dirty="0" smtClean="0">
                          <a:solidFill>
                            <a:schemeClr val="bg1"/>
                          </a:solidFill>
                          <a:effectLst/>
                          <a:latin typeface="+mn-lt"/>
                          <a:ea typeface="+mn-ea"/>
                          <a:cs typeface="+mn-cs"/>
                        </a:rPr>
                        <a:t>1</a:t>
                      </a:r>
                      <a:endParaRPr lang="en-US" sz="1100" u="none" strike="noStrike" kern="1200" dirty="0">
                        <a:solidFill>
                          <a:schemeClr val="bg1"/>
                        </a:solidFill>
                        <a:effectLst/>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r h="384888">
                <a:tc>
                  <a:txBody>
                    <a:bodyPr/>
                    <a:lstStyle/>
                    <a:p>
                      <a:pPr marL="57150" indent="0" algn="l" fontAlgn="b"/>
                      <a:r>
                        <a:rPr lang="en-US" sz="1100" b="0" i="0" u="none" strike="noStrike" kern="1200" dirty="0">
                          <a:solidFill>
                            <a:srgbClr val="000000"/>
                          </a:solidFill>
                          <a:effectLst/>
                          <a:latin typeface="+mn-lt"/>
                          <a:ea typeface="+mn-ea"/>
                          <a:cs typeface="+mn-cs"/>
                        </a:rPr>
                        <a:t>Consumer Protection</a:t>
                      </a:r>
                    </a:p>
                  </a:txBody>
                  <a:tcPr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100" b="0" i="0" u="none" strike="noStrike" kern="1200" dirty="0">
                          <a:solidFill>
                            <a:srgbClr val="000000"/>
                          </a:solidFill>
                          <a:effectLst/>
                          <a:latin typeface="+mn-lt"/>
                          <a:ea typeface="+mn-ea"/>
                          <a:cs typeface="+mn-cs"/>
                        </a:rPr>
                        <a:t>43.8</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n-US" sz="1100" b="0" i="0" u="none" strike="noStrike" kern="1200" dirty="0" smtClean="0">
                          <a:solidFill>
                            <a:srgbClr val="000000"/>
                          </a:solidFill>
                          <a:effectLst/>
                          <a:latin typeface="+mn-lt"/>
                          <a:ea typeface="+mn-ea"/>
                          <a:cs typeface="+mn-cs"/>
                        </a:rPr>
                        <a:t>6</a:t>
                      </a:r>
                      <a:endParaRPr lang="en-US" sz="1100" b="0" i="0" u="none" strike="noStrike" kern="1200" dirty="0">
                        <a:solidFill>
                          <a:srgbClr val="000000"/>
                        </a:solidFill>
                        <a:effectLst/>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384888">
                <a:tc>
                  <a:txBody>
                    <a:bodyPr/>
                    <a:lstStyle/>
                    <a:p>
                      <a:pPr marL="0" indent="0" algn="l" defTabSz="1018824" rtl="0" eaLnBrk="1" fontAlgn="b" latinLnBrk="0" hangingPunct="1"/>
                      <a:r>
                        <a:rPr lang="en-US" sz="1100" u="none" strike="noStrike" kern="1200" dirty="0">
                          <a:solidFill>
                            <a:schemeClr val="bg1"/>
                          </a:solidFill>
                          <a:effectLst/>
                          <a:latin typeface="+mn-lt"/>
                          <a:ea typeface="+mn-ea"/>
                          <a:cs typeface="+mn-cs"/>
                        </a:rPr>
                        <a:t>Corporate Social Responsibility</a:t>
                      </a:r>
                    </a:p>
                  </a:txBody>
                  <a:tcPr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algn="ctr" defTabSz="1018824" rtl="0" eaLnBrk="1" fontAlgn="b" latinLnBrk="0" hangingPunct="1"/>
                      <a:r>
                        <a:rPr lang="en-US" sz="1100" u="none" strike="noStrike" kern="1200" dirty="0">
                          <a:solidFill>
                            <a:schemeClr val="bg1"/>
                          </a:solidFill>
                          <a:effectLst/>
                          <a:latin typeface="+mn-lt"/>
                          <a:ea typeface="+mn-ea"/>
                          <a:cs typeface="+mn-cs"/>
                        </a:rPr>
                        <a:t>43.7</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algn="ctr" defTabSz="1018824" rtl="0" eaLnBrk="1" fontAlgn="b" latinLnBrk="0" hangingPunct="1"/>
                      <a:r>
                        <a:rPr lang="en-US" sz="1100" u="none" strike="noStrike" kern="1200" dirty="0" smtClean="0">
                          <a:solidFill>
                            <a:schemeClr val="bg1"/>
                          </a:solidFill>
                          <a:effectLst/>
                          <a:latin typeface="+mn-lt"/>
                          <a:ea typeface="+mn-ea"/>
                          <a:cs typeface="+mn-cs"/>
                        </a:rPr>
                        <a:t>2</a:t>
                      </a:r>
                      <a:endParaRPr lang="en-US" sz="1100" u="none" strike="noStrike" kern="1200" dirty="0">
                        <a:solidFill>
                          <a:schemeClr val="bg1"/>
                        </a:solidFill>
                        <a:effectLst/>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bl>
          </a:graphicData>
        </a:graphic>
      </p:graphicFrame>
      <p:sp>
        <p:nvSpPr>
          <p:cNvPr id="9" name="TextBox 8"/>
          <p:cNvSpPr txBox="1"/>
          <p:nvPr/>
        </p:nvSpPr>
        <p:spPr>
          <a:xfrm>
            <a:off x="1531620" y="6172200"/>
            <a:ext cx="4800600" cy="342900"/>
          </a:xfrm>
          <a:prstGeom prst="rect">
            <a:avLst/>
          </a:prstGeom>
          <a:noFill/>
        </p:spPr>
        <p:txBody>
          <a:bodyPr wrap="square" lIns="101882" tIns="50941" rIns="101882" bIns="50941" rtlCol="0" anchor="ctr">
            <a:noAutofit/>
          </a:bodyPr>
          <a:lstStyle/>
          <a:p>
            <a:pPr algn="ctr"/>
            <a:r>
              <a:rPr lang="en-US" sz="1200" spc="300" dirty="0" smtClean="0">
                <a:solidFill>
                  <a:schemeClr val="dk1"/>
                </a:solidFill>
                <a:latin typeface="FreightSans Pro Semibold" pitchFamily="50" charset="0"/>
              </a:rPr>
              <a:t>ALPHA’S BOTTOM 5 DRIVER SCORES</a:t>
            </a:r>
            <a:endParaRPr lang="en-US" sz="1200" spc="300" dirty="0">
              <a:latin typeface="FreightSans Pro Semibold" pitchFamily="50" charset="0"/>
            </a:endParaRPr>
          </a:p>
        </p:txBody>
      </p:sp>
      <p:sp>
        <p:nvSpPr>
          <p:cNvPr id="11" name="Rectangle 10"/>
          <p:cNvSpPr/>
          <p:nvPr/>
        </p:nvSpPr>
        <p:spPr>
          <a:xfrm>
            <a:off x="1143000" y="1143000"/>
            <a:ext cx="5577840" cy="1142999"/>
          </a:xfrm>
          <a:prstGeom prst="rect">
            <a:avLst/>
          </a:prstGeom>
          <a:solidFill>
            <a:schemeClr val="accent3"/>
          </a:solidFill>
          <a:ln>
            <a:solidFill>
              <a:schemeClr val="bg1"/>
            </a:solidFill>
          </a:ln>
        </p:spPr>
        <p:txBody>
          <a:bodyPr wrap="square" lIns="228600" tIns="228600" rIns="228600" bIns="228600" anchor="t">
            <a:noAutofit/>
          </a:bodyPr>
          <a:lstStyle/>
          <a:p>
            <a:pPr>
              <a:spcAft>
                <a:spcPts val="500"/>
              </a:spcAft>
            </a:pPr>
            <a:r>
              <a:rPr lang="en-US" sz="1050" dirty="0" smtClean="0">
                <a:solidFill>
                  <a:schemeClr val="bg1"/>
                </a:solidFill>
                <a:latin typeface="FreightMicro Pro Semibold" pitchFamily="50" charset="0"/>
              </a:rPr>
              <a:t>Most impactful drivers highlighted in blue</a:t>
            </a:r>
            <a:endParaRPr lang="en-US" sz="1050" dirty="0" smtClean="0">
              <a:solidFill>
                <a:schemeClr val="bg1"/>
              </a:solidFill>
            </a:endParaRPr>
          </a:p>
          <a:p>
            <a:pPr>
              <a:buSzPts val="1000"/>
            </a:pPr>
            <a:r>
              <a:rPr lang="en-US" sz="1050" dirty="0" smtClean="0">
                <a:solidFill>
                  <a:srgbClr val="FFFFFF"/>
                </a:solidFill>
              </a:rPr>
              <a:t>The chart directly below shows Alpha’s performance on the policy brand drivers. </a:t>
            </a:r>
          </a:p>
          <a:p>
            <a:pPr>
              <a:buSzPts val="1000"/>
            </a:pPr>
            <a:r>
              <a:rPr lang="en-US" sz="1050" dirty="0" smtClean="0">
                <a:solidFill>
                  <a:srgbClr val="FFFFFF"/>
                </a:solidFill>
              </a:rPr>
              <a:t>Drivers in the top five for impact on the composite index are highlighted in blue.</a:t>
            </a:r>
            <a:endParaRPr lang="en-US" sz="1050" dirty="0">
              <a:solidFill>
                <a:srgbClr val="FFFFFF"/>
              </a:solidFill>
            </a:endParaRPr>
          </a:p>
        </p:txBody>
      </p:sp>
    </p:spTree>
    <p:extLst>
      <p:ext uri="{BB962C8B-B14F-4D97-AF65-F5344CB8AC3E}">
        <p14:creationId xmlns:p14="http://schemas.microsoft.com/office/powerpoint/2010/main" val="2292001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
        <p:nvSpPr>
          <p:cNvPr id="4" name="Slide Number Placeholder 3"/>
          <p:cNvSpPr>
            <a:spLocks noGrp="1"/>
          </p:cNvSpPr>
          <p:nvPr>
            <p:ph type="sldNum" sz="quarter" idx="4"/>
          </p:nvPr>
        </p:nvSpPr>
        <p:spPr/>
        <p:txBody>
          <a:bodyPr/>
          <a:lstStyle/>
          <a:p>
            <a:fld id="{6214CC63-60E5-4931-A878-5D36BA85D187}" type="slidenum">
              <a:rPr lang="en-US" smtClean="0"/>
              <a:pPr/>
              <a:t>16</a:t>
            </a:fld>
            <a:endParaRPr lang="en-US"/>
          </a:p>
        </p:txBody>
      </p:sp>
      <p:sp>
        <p:nvSpPr>
          <p:cNvPr id="5" name="Rectangle 4"/>
          <p:cNvSpPr/>
          <p:nvPr/>
        </p:nvSpPr>
        <p:spPr>
          <a:xfrm>
            <a:off x="2057400" y="3657600"/>
            <a:ext cx="3657600" cy="3200400"/>
          </a:xfrm>
          <a:prstGeom prst="rect">
            <a:avLst/>
          </a:prstGeom>
          <a:solidFill>
            <a:schemeClr val="accent1">
              <a:lumMod val="20000"/>
              <a:lumOff val="80000"/>
            </a:schemeClr>
          </a:solidFill>
          <a:ln>
            <a:solidFill>
              <a:schemeClr val="bg1"/>
            </a:solidFill>
          </a:ln>
        </p:spPr>
        <p:txBody>
          <a:bodyPr wrap="square" lIns="228600" tIns="228600" rIns="228600" bIns="228600" rtlCol="0" anchor="ctr">
            <a:noAutofit/>
          </a:bodyPr>
          <a:lstStyle/>
          <a:p>
            <a:pPr algn="ctr">
              <a:spcAft>
                <a:spcPts val="1000"/>
              </a:spcAft>
            </a:pPr>
            <a:r>
              <a:rPr lang="en-US" sz="1000" dirty="0" smtClean="0">
                <a:latin typeface="FreightMicro Pro Semibold" pitchFamily="50" charset="0"/>
              </a:rPr>
              <a:t>Bruce Gottlieb</a:t>
            </a:r>
            <a:r>
              <a:rPr lang="en-US" sz="1000" dirty="0" smtClean="0"/>
              <a:t/>
            </a:r>
            <a:br>
              <a:rPr lang="en-US" sz="1000" dirty="0" smtClean="0"/>
            </a:br>
            <a:r>
              <a:rPr lang="en-US" sz="1000" dirty="0" smtClean="0"/>
              <a:t>President, National Journal</a:t>
            </a:r>
            <a:r>
              <a:rPr lang="en-US" sz="1000" dirty="0"/>
              <a:t/>
            </a:r>
            <a:br>
              <a:rPr lang="en-US" sz="1000" dirty="0"/>
            </a:br>
            <a:r>
              <a:rPr lang="en-US" sz="1000" dirty="0" smtClean="0"/>
              <a:t>bgottlieb@nationaljournal.com | </a:t>
            </a:r>
            <a:r>
              <a:rPr lang="en-US" sz="1000" dirty="0"/>
              <a:t>(202) </a:t>
            </a:r>
            <a:r>
              <a:rPr lang="en-US" sz="1000" dirty="0" smtClean="0"/>
              <a:t>266-7374</a:t>
            </a:r>
          </a:p>
          <a:p>
            <a:pPr algn="ctr">
              <a:spcAft>
                <a:spcPts val="1000"/>
              </a:spcAft>
            </a:pPr>
            <a:r>
              <a:rPr lang="en-US" sz="1000" dirty="0" smtClean="0">
                <a:latin typeface="FreightMicro Pro Semibold" pitchFamily="50" charset="0"/>
              </a:rPr>
              <a:t>Jennifer Leonard</a:t>
            </a:r>
            <a:r>
              <a:rPr lang="en-US" sz="1000" dirty="0" smtClean="0"/>
              <a:t/>
            </a:r>
            <a:br>
              <a:rPr lang="en-US" sz="1000" dirty="0" smtClean="0"/>
            </a:br>
            <a:r>
              <a:rPr lang="en-US" sz="1000" dirty="0" smtClean="0"/>
              <a:t>General Manager, Policy Brands Roundtable</a:t>
            </a:r>
            <a:br>
              <a:rPr lang="en-US" sz="1000" dirty="0" smtClean="0"/>
            </a:br>
            <a:r>
              <a:rPr lang="en-US" sz="1000" dirty="0" smtClean="0"/>
              <a:t>jleonard@nationaljournal.com | (202) 266-7499</a:t>
            </a:r>
          </a:p>
          <a:p>
            <a:pPr algn="ctr">
              <a:spcAft>
                <a:spcPts val="1000"/>
              </a:spcAft>
            </a:pPr>
            <a:r>
              <a:rPr lang="en-US" sz="1000" dirty="0" smtClean="0">
                <a:latin typeface="FreightMicro Pro Semibold" pitchFamily="50" charset="0"/>
              </a:rPr>
              <a:t>Ann </a:t>
            </a:r>
            <a:r>
              <a:rPr lang="en-US" sz="1000" dirty="0" err="1" smtClean="0">
                <a:latin typeface="FreightMicro Pro Semibold" pitchFamily="50" charset="0"/>
              </a:rPr>
              <a:t>Winstead</a:t>
            </a:r>
            <a:r>
              <a:rPr lang="en-US" sz="1000" dirty="0"/>
              <a:t/>
            </a:r>
            <a:br>
              <a:rPr lang="en-US" sz="1000" dirty="0"/>
            </a:br>
            <a:r>
              <a:rPr lang="en-US" sz="1000" dirty="0" smtClean="0"/>
              <a:t>Product Development Manager</a:t>
            </a:r>
            <a:br>
              <a:rPr lang="en-US" sz="1000" dirty="0" smtClean="0"/>
            </a:br>
            <a:r>
              <a:rPr lang="en-US" sz="1000" dirty="0"/>
              <a:t>awinstead@nationaljournal.com | (202) </a:t>
            </a:r>
            <a:r>
              <a:rPr lang="en-US" sz="1000" dirty="0" smtClean="0"/>
              <a:t>266-7255</a:t>
            </a:r>
            <a:endParaRPr lang="en-US" sz="1000" dirty="0"/>
          </a:p>
        </p:txBody>
      </p:sp>
    </p:spTree>
    <p:extLst>
      <p:ext uri="{BB962C8B-B14F-4D97-AF65-F5344CB8AC3E}">
        <p14:creationId xmlns:p14="http://schemas.microsoft.com/office/powerpoint/2010/main" val="3940638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 </a:t>
            </a:r>
            <a:endParaRPr lang="en-US" dirty="0"/>
          </a:p>
        </p:txBody>
      </p:sp>
      <p:sp>
        <p:nvSpPr>
          <p:cNvPr id="6" name="Slide Number Placeholder 5"/>
          <p:cNvSpPr>
            <a:spLocks noGrp="1"/>
          </p:cNvSpPr>
          <p:nvPr>
            <p:ph type="sldNum" sz="quarter" idx="4"/>
          </p:nvPr>
        </p:nvSpPr>
        <p:spPr/>
        <p:txBody>
          <a:bodyPr/>
          <a:lstStyle/>
          <a:p>
            <a:fld id="{6214CC63-60E5-4931-A878-5D36BA85D187}" type="slidenum">
              <a:rPr lang="en-US" smtClean="0"/>
              <a:pPr/>
              <a:t>2</a:t>
            </a:fld>
            <a:endParaRPr lang="en-US"/>
          </a:p>
        </p:txBody>
      </p:sp>
      <p:sp>
        <p:nvSpPr>
          <p:cNvPr id="4" name="F/R 1"/>
          <p:cNvSpPr/>
          <p:nvPr/>
        </p:nvSpPr>
        <p:spPr>
          <a:xfrm>
            <a:off x="457201" y="1371600"/>
            <a:ext cx="6857998" cy="4800600"/>
          </a:xfrm>
          <a:custGeom>
            <a:avLst/>
            <a:gdLst>
              <a:gd name="connsiteX0" fmla="*/ 0 w 2408934"/>
              <a:gd name="connsiteY0" fmla="*/ 0 h 4389120"/>
              <a:gd name="connsiteX1" fmla="*/ 2408934 w 2408934"/>
              <a:gd name="connsiteY1" fmla="*/ 0 h 4389120"/>
              <a:gd name="connsiteX2" fmla="*/ 2408934 w 2408934"/>
              <a:gd name="connsiteY2" fmla="*/ 4389120 h 4389120"/>
              <a:gd name="connsiteX3" fmla="*/ 0 w 2408934"/>
              <a:gd name="connsiteY3" fmla="*/ 4389120 h 4389120"/>
              <a:gd name="connsiteX4" fmla="*/ 0 w 2408934"/>
              <a:gd name="connsiteY4" fmla="*/ 0 h 438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8934" h="4389120">
                <a:moveTo>
                  <a:pt x="2408934" y="1"/>
                </a:moveTo>
                <a:lnTo>
                  <a:pt x="2408934" y="4389119"/>
                </a:lnTo>
                <a:lnTo>
                  <a:pt x="0" y="4389119"/>
                </a:lnTo>
                <a:lnTo>
                  <a:pt x="0" y="1"/>
                </a:lnTo>
                <a:lnTo>
                  <a:pt x="2408934" y="1"/>
                </a:lnTo>
                <a:close/>
              </a:path>
            </a:pathLst>
          </a:custGeom>
          <a:solidFill>
            <a:schemeClr val="accent1">
              <a:lumMod val="20000"/>
              <a:lumOff val="80000"/>
            </a:schemeClr>
          </a:solidFill>
          <a:ln>
            <a:no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8600" rIns="228600" bIns="228600" numCol="1" spcCol="1270" anchor="ctr" anchorCtr="0">
            <a:noAutofit/>
          </a:bodyPr>
          <a:lstStyle/>
          <a:p>
            <a:pPr marL="0" lvl="1" algn="ctr" defTabSz="533400">
              <a:lnSpc>
                <a:spcPct val="90000"/>
              </a:lnSpc>
              <a:spcBef>
                <a:spcPct val="0"/>
              </a:spcBef>
              <a:spcAft>
                <a:spcPct val="15000"/>
              </a:spcAft>
            </a:pPr>
            <a:r>
              <a:rPr lang="en-US" sz="2400" dirty="0">
                <a:solidFill>
                  <a:schemeClr val="tx1"/>
                </a:solidFill>
                <a:latin typeface="FreightSans Pro Light"/>
              </a:rPr>
              <a:t>Policy Brands </a:t>
            </a:r>
            <a:r>
              <a:rPr lang="en-US" sz="2400" dirty="0" smtClean="0">
                <a:solidFill>
                  <a:schemeClr val="tx1"/>
                </a:solidFill>
                <a:latin typeface="FreightSans Pro Light"/>
              </a:rPr>
              <a:t>Roundtable</a:t>
            </a:r>
          </a:p>
          <a:p>
            <a:pPr marL="3175" lvl="0" algn="ctr">
              <a:spcBef>
                <a:spcPct val="20000"/>
              </a:spcBef>
            </a:pPr>
            <a:r>
              <a:rPr lang="en-US" sz="1200" cap="all" spc="300" dirty="0" smtClean="0">
                <a:solidFill>
                  <a:schemeClr val="tx1"/>
                </a:solidFill>
                <a:latin typeface="FreightSans Pro Semibold" pitchFamily="50" charset="0"/>
              </a:rPr>
              <a:t>Quantitative Report for Alpha</a:t>
            </a:r>
            <a:endParaRPr lang="en-US" sz="1200" cap="all" spc="300" dirty="0">
              <a:solidFill>
                <a:schemeClr val="tx1"/>
              </a:solidFill>
              <a:latin typeface="FreightSans Pro Semibold" pitchFamily="50" charset="0"/>
            </a:endParaRPr>
          </a:p>
        </p:txBody>
      </p:sp>
      <p:sp>
        <p:nvSpPr>
          <p:cNvPr id="5" name="F/R 1"/>
          <p:cNvSpPr/>
          <p:nvPr/>
        </p:nvSpPr>
        <p:spPr>
          <a:xfrm>
            <a:off x="457201" y="8458200"/>
            <a:ext cx="6857998" cy="914400"/>
          </a:xfrm>
          <a:custGeom>
            <a:avLst/>
            <a:gdLst>
              <a:gd name="connsiteX0" fmla="*/ 0 w 2408934"/>
              <a:gd name="connsiteY0" fmla="*/ 0 h 4389120"/>
              <a:gd name="connsiteX1" fmla="*/ 2408934 w 2408934"/>
              <a:gd name="connsiteY1" fmla="*/ 0 h 4389120"/>
              <a:gd name="connsiteX2" fmla="*/ 2408934 w 2408934"/>
              <a:gd name="connsiteY2" fmla="*/ 4389120 h 4389120"/>
              <a:gd name="connsiteX3" fmla="*/ 0 w 2408934"/>
              <a:gd name="connsiteY3" fmla="*/ 4389120 h 4389120"/>
              <a:gd name="connsiteX4" fmla="*/ 0 w 2408934"/>
              <a:gd name="connsiteY4" fmla="*/ 0 h 438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8934" h="4389120">
                <a:moveTo>
                  <a:pt x="2408934" y="1"/>
                </a:moveTo>
                <a:lnTo>
                  <a:pt x="2408934" y="4389119"/>
                </a:lnTo>
                <a:lnTo>
                  <a:pt x="0" y="4389119"/>
                </a:lnTo>
                <a:lnTo>
                  <a:pt x="0" y="1"/>
                </a:lnTo>
                <a:lnTo>
                  <a:pt x="2408934" y="1"/>
                </a:lnTo>
                <a:close/>
              </a:path>
            </a:pathLst>
          </a:custGeom>
          <a:solidFill>
            <a:schemeClr val="accent1">
              <a:lumMod val="20000"/>
              <a:lumOff val="80000"/>
            </a:schemeClr>
          </a:solidFill>
          <a:ln>
            <a:no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8600" rIns="228600" bIns="228600" numCol="1" spcCol="1270" anchor="ctr" anchorCtr="0">
            <a:noAutofit/>
          </a:bodyPr>
          <a:lstStyle/>
          <a:p>
            <a:pPr marL="0" lvl="1" defTabSz="533400">
              <a:lnSpc>
                <a:spcPct val="90000"/>
              </a:lnSpc>
              <a:spcBef>
                <a:spcPct val="0"/>
              </a:spcBef>
              <a:spcAft>
                <a:spcPct val="15000"/>
              </a:spcAft>
            </a:pPr>
            <a:r>
              <a:rPr lang="en-US" sz="1000" kern="1200" dirty="0" smtClean="0"/>
              <a:t>National Journal is not engaged in rendering legal, accounting, or any other professional services. National Journal specifically disclaims liability for any damages, claims, or losses that may arise from a) any errors or omissions in these materials, whether caused by National Journal or its sources, or b) reliance upon any recommendation made by National Journal.</a:t>
            </a:r>
            <a:endParaRPr lang="en-US" sz="1000" kern="1200" dirty="0"/>
          </a:p>
        </p:txBody>
      </p:sp>
      <p:sp>
        <p:nvSpPr>
          <p:cNvPr id="9" name="TextBox 28"/>
          <p:cNvSpPr txBox="1"/>
          <p:nvPr/>
        </p:nvSpPr>
        <p:spPr>
          <a:xfrm>
            <a:off x="457200" y="8229600"/>
            <a:ext cx="6843717" cy="228600"/>
          </a:xfrm>
          <a:prstGeom prst="rect">
            <a:avLst/>
          </a:prstGeom>
          <a:noFill/>
        </p:spPr>
        <p:txBody>
          <a:bodyPr wrap="square" lIns="101882" tIns="50941" rIns="101882" bIns="50941"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ctr"/>
            <a:r>
              <a:rPr lang="en-US" sz="1200" cap="all" spc="300" dirty="0" smtClean="0">
                <a:latin typeface="FreightSans Pro Semibold" pitchFamily="50" charset="0"/>
              </a:rPr>
              <a:t>Legal Caveat</a:t>
            </a:r>
            <a:endParaRPr lang="en-US" sz="1200" cap="all" spc="300" dirty="0">
              <a:latin typeface="FreightSans Pro Semibold" pitchFamily="50" charset="0"/>
            </a:endParaRPr>
          </a:p>
        </p:txBody>
      </p:sp>
      <p:sp>
        <p:nvSpPr>
          <p:cNvPr id="10" name="F/R 1"/>
          <p:cNvSpPr/>
          <p:nvPr/>
        </p:nvSpPr>
        <p:spPr>
          <a:xfrm>
            <a:off x="457201" y="6629400"/>
            <a:ext cx="6857998" cy="1371600"/>
          </a:xfrm>
          <a:custGeom>
            <a:avLst/>
            <a:gdLst>
              <a:gd name="connsiteX0" fmla="*/ 0 w 2408934"/>
              <a:gd name="connsiteY0" fmla="*/ 0 h 4389120"/>
              <a:gd name="connsiteX1" fmla="*/ 2408934 w 2408934"/>
              <a:gd name="connsiteY1" fmla="*/ 0 h 4389120"/>
              <a:gd name="connsiteX2" fmla="*/ 2408934 w 2408934"/>
              <a:gd name="connsiteY2" fmla="*/ 4389120 h 4389120"/>
              <a:gd name="connsiteX3" fmla="*/ 0 w 2408934"/>
              <a:gd name="connsiteY3" fmla="*/ 4389120 h 4389120"/>
              <a:gd name="connsiteX4" fmla="*/ 0 w 2408934"/>
              <a:gd name="connsiteY4" fmla="*/ 0 h 438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8934" h="4389120">
                <a:moveTo>
                  <a:pt x="2408934" y="1"/>
                </a:moveTo>
                <a:lnTo>
                  <a:pt x="2408934" y="4389119"/>
                </a:lnTo>
                <a:lnTo>
                  <a:pt x="0" y="4389119"/>
                </a:lnTo>
                <a:lnTo>
                  <a:pt x="0" y="1"/>
                </a:lnTo>
                <a:lnTo>
                  <a:pt x="2408934" y="1"/>
                </a:lnTo>
                <a:close/>
              </a:path>
            </a:pathLst>
          </a:custGeom>
          <a:solidFill>
            <a:schemeClr val="accent1">
              <a:lumMod val="20000"/>
              <a:lumOff val="80000"/>
            </a:schemeClr>
          </a:solidFill>
          <a:ln>
            <a:no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8600" rIns="228600" bIns="228600" numCol="1" spcCol="1270" anchor="ctr" anchorCtr="0">
            <a:noAutofit/>
          </a:bodyPr>
          <a:lstStyle/>
          <a:p>
            <a:pPr marL="0" lvl="1" defTabSz="533400">
              <a:lnSpc>
                <a:spcPct val="90000"/>
              </a:lnSpc>
              <a:spcBef>
                <a:spcPct val="0"/>
              </a:spcBef>
              <a:spcAft>
                <a:spcPct val="15000"/>
              </a:spcAft>
            </a:pPr>
            <a:r>
              <a:rPr lang="en-US" sz="1000" kern="1200" dirty="0" smtClean="0"/>
              <a:t>These materials have been prepared by National Journal for the exclusive and individual use of our member organizations. As always, members are welcome to an unlimited number of copies of the materials contained within this handout for use within their organization. However, these materials contain valuable confidential and proprietary information belonging to National Journal and they may not be shared with any third party (including independent contractors and consultants) without the prior approval of National Journal. National Journal retains any and all intellectual property rights in these materials and requires retention of the copyright mark on all pages reproduced.</a:t>
            </a:r>
            <a:endParaRPr lang="en-US" sz="1000" kern="1200" dirty="0"/>
          </a:p>
        </p:txBody>
      </p:sp>
      <p:sp>
        <p:nvSpPr>
          <p:cNvPr id="11" name="TextBox 28"/>
          <p:cNvSpPr txBox="1"/>
          <p:nvPr/>
        </p:nvSpPr>
        <p:spPr>
          <a:xfrm>
            <a:off x="457200" y="6400800"/>
            <a:ext cx="6843717" cy="228600"/>
          </a:xfrm>
          <a:prstGeom prst="rect">
            <a:avLst/>
          </a:prstGeom>
          <a:noFill/>
        </p:spPr>
        <p:txBody>
          <a:bodyPr wrap="square" lIns="101882" tIns="50941" rIns="101882" bIns="50941"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ctr"/>
            <a:r>
              <a:rPr lang="en-US" sz="1200" cap="all" spc="300" dirty="0" smtClean="0">
                <a:latin typeface="FreightSans Pro Semibold" pitchFamily="50" charset="0"/>
              </a:rPr>
              <a:t>Confidentiality and Intellectual Property</a:t>
            </a:r>
            <a:endParaRPr lang="en-US" sz="1200" cap="all" spc="300" dirty="0">
              <a:latin typeface="FreightSans Pro Semibold" pitchFamily="50" charset="0"/>
            </a:endParaRPr>
          </a:p>
        </p:txBody>
      </p:sp>
      <p:pic>
        <p:nvPicPr>
          <p:cNvPr id="1026" name="Picture 2" descr="C:\Users\kwaddell\Downloads\NJ_Research_whi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3860" y="94344"/>
            <a:ext cx="3657598"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0368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 of Contents</a:t>
            </a:r>
            <a:endParaRPr lang="en-US"/>
          </a:p>
        </p:txBody>
      </p:sp>
      <p:sp>
        <p:nvSpPr>
          <p:cNvPr id="3" name="Text Placeholder 2"/>
          <p:cNvSpPr>
            <a:spLocks noGrp="1"/>
          </p:cNvSpPr>
          <p:nvPr>
            <p:ph type="body" sz="quarter" idx="10"/>
          </p:nvPr>
        </p:nvSpPr>
        <p:spPr/>
        <p:txBody>
          <a:bodyPr/>
          <a:lstStyle/>
          <a:p>
            <a:r>
              <a:rPr lang="en-US" dirty="0"/>
              <a:t>Introduction</a:t>
            </a:r>
          </a:p>
        </p:txBody>
      </p:sp>
      <p:sp>
        <p:nvSpPr>
          <p:cNvPr id="4" name="Slide Number Placeholder 3"/>
          <p:cNvSpPr>
            <a:spLocks noGrp="1"/>
          </p:cNvSpPr>
          <p:nvPr>
            <p:ph type="sldNum" sz="quarter" idx="4"/>
          </p:nvPr>
        </p:nvSpPr>
        <p:spPr/>
        <p:txBody>
          <a:bodyPr/>
          <a:lstStyle/>
          <a:p>
            <a:fld id="{6214CC63-60E5-4931-A878-5D36BA85D187}" type="slidenum">
              <a:rPr lang="en-US" smtClean="0"/>
              <a:pPr/>
              <a:t>3</a:t>
            </a:fld>
            <a:endParaRPr lang="en-US"/>
          </a:p>
        </p:txBody>
      </p:sp>
      <p:sp>
        <p:nvSpPr>
          <p:cNvPr id="6" name="Content Placeholder 2"/>
          <p:cNvSpPr txBox="1">
            <a:spLocks/>
          </p:cNvSpPr>
          <p:nvPr/>
        </p:nvSpPr>
        <p:spPr>
          <a:xfrm>
            <a:off x="1600199" y="2743200"/>
            <a:ext cx="4572001" cy="4572000"/>
          </a:xfrm>
          <a:prstGeom prst="rect">
            <a:avLst/>
          </a:prstGeom>
          <a:solidFill>
            <a:schemeClr val="accent1">
              <a:lumMod val="20000"/>
              <a:lumOff val="80000"/>
            </a:schemeClr>
          </a:solidFill>
          <a:ln>
            <a:noFill/>
          </a:ln>
        </p:spPr>
        <p:txBody>
          <a:bodyPr vert="horz" lIns="457200" tIns="457200" rIns="457200" bIns="457200" numCol="1" spcCol="228600" rtlCol="0" anchor="ctr">
            <a:noAutofit/>
          </a:bodyPr>
          <a:lstStyle>
            <a:lvl1pPr marL="382059" indent="-382059"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1pPr>
            <a:lvl2pPr marL="827795" indent="-318383"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2pPr>
            <a:lvl3pPr marL="1273531"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3pPr>
            <a:lvl4pPr marL="1782943"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2292355"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lvl="0" indent="0">
              <a:spcBef>
                <a:spcPts val="0"/>
              </a:spcBef>
              <a:buNone/>
              <a:tabLst>
                <a:tab pos="228600" algn="l"/>
                <a:tab pos="457200" algn="l"/>
                <a:tab pos="3657600" algn="r"/>
              </a:tabLst>
            </a:pPr>
            <a:r>
              <a:rPr lang="en-US" sz="1200" cap="all" spc="300" dirty="0">
                <a:solidFill>
                  <a:srgbClr val="000000"/>
                </a:solidFill>
                <a:latin typeface="FreightSans Pro Semibold" pitchFamily="50" charset="0"/>
              </a:rPr>
              <a:t>Quantitative Report</a:t>
            </a:r>
            <a:endParaRPr lang="en-US" sz="1200" dirty="0">
              <a:solidFill>
                <a:srgbClr val="000000"/>
              </a:solidFill>
            </a:endParaRPr>
          </a:p>
          <a:p>
            <a:pPr marL="0" lvl="0" indent="0">
              <a:spcBef>
                <a:spcPts val="0"/>
              </a:spcBef>
              <a:buNone/>
              <a:tabLst>
                <a:tab pos="228600" algn="l"/>
                <a:tab pos="457200" algn="l"/>
                <a:tab pos="3657600" algn="r"/>
              </a:tabLst>
            </a:pPr>
            <a:endParaRPr lang="en-US" sz="800" dirty="0" smtClean="0">
              <a:solidFill>
                <a:srgbClr val="000000"/>
              </a:solidFill>
            </a:endParaRPr>
          </a:p>
          <a:p>
            <a:pPr marL="0" lvl="0" indent="0">
              <a:spcBef>
                <a:spcPts val="0"/>
              </a:spcBef>
              <a:buNone/>
              <a:tabLst>
                <a:tab pos="228600" algn="l"/>
                <a:tab pos="457200" algn="l"/>
                <a:tab pos="3657600" algn="r"/>
              </a:tabLst>
            </a:pPr>
            <a:r>
              <a:rPr lang="en-US" sz="1100" dirty="0" smtClean="0">
                <a:solidFill>
                  <a:srgbClr val="000000"/>
                </a:solidFill>
              </a:rPr>
              <a:t>Executive Summary </a:t>
            </a:r>
            <a:r>
              <a:rPr lang="en-US" sz="1100" u="dotted" dirty="0">
                <a:solidFill>
                  <a:srgbClr val="000000"/>
                </a:solidFill>
              </a:rPr>
              <a:t>	</a:t>
            </a:r>
            <a:r>
              <a:rPr lang="en-US" sz="1100" dirty="0">
                <a:solidFill>
                  <a:srgbClr val="000000"/>
                </a:solidFill>
              </a:rPr>
              <a:t> 4</a:t>
            </a:r>
            <a:endParaRPr lang="en-US" sz="1100" dirty="0" smtClean="0">
              <a:solidFill>
                <a:srgbClr val="000000"/>
              </a:solidFill>
            </a:endParaRPr>
          </a:p>
          <a:p>
            <a:pPr marL="0" lvl="0" indent="0">
              <a:spcBef>
                <a:spcPts val="0"/>
              </a:spcBef>
              <a:buNone/>
              <a:tabLst>
                <a:tab pos="228600" algn="l"/>
                <a:tab pos="457200" algn="l"/>
                <a:tab pos="3657600" algn="r"/>
              </a:tabLst>
            </a:pPr>
            <a:r>
              <a:rPr lang="en-US" sz="1100" dirty="0" smtClean="0">
                <a:solidFill>
                  <a:srgbClr val="000000"/>
                </a:solidFill>
              </a:rPr>
              <a:t>Introduction </a:t>
            </a:r>
            <a:r>
              <a:rPr lang="en-US" sz="1100" u="dotted" dirty="0">
                <a:solidFill>
                  <a:srgbClr val="000000"/>
                </a:solidFill>
              </a:rPr>
              <a:t>	</a:t>
            </a:r>
            <a:r>
              <a:rPr lang="en-US" sz="1100" dirty="0">
                <a:solidFill>
                  <a:srgbClr val="000000"/>
                </a:solidFill>
              </a:rPr>
              <a:t> </a:t>
            </a:r>
            <a:r>
              <a:rPr lang="en-US" sz="1100" dirty="0" smtClean="0">
                <a:solidFill>
                  <a:srgbClr val="000000"/>
                </a:solidFill>
              </a:rPr>
              <a:t>5</a:t>
            </a:r>
            <a:endParaRPr lang="en-US" sz="1100" dirty="0">
              <a:solidFill>
                <a:srgbClr val="000000"/>
              </a:solidFill>
            </a:endParaRPr>
          </a:p>
          <a:p>
            <a:pPr marL="0" lvl="0" indent="0">
              <a:spcBef>
                <a:spcPts val="0"/>
              </a:spcBef>
              <a:buNone/>
              <a:tabLst>
                <a:tab pos="228600" algn="l"/>
                <a:tab pos="457200" algn="l"/>
                <a:tab pos="3657600" algn="r"/>
              </a:tabLst>
            </a:pPr>
            <a:r>
              <a:rPr lang="en-US" sz="1100" dirty="0" smtClean="0">
                <a:solidFill>
                  <a:srgbClr val="000000"/>
                </a:solidFill>
              </a:rPr>
              <a:t>Familiarity Scores</a:t>
            </a:r>
            <a:r>
              <a:rPr lang="en-US" sz="1100" u="dotted" dirty="0">
                <a:solidFill>
                  <a:srgbClr val="000000"/>
                </a:solidFill>
              </a:rPr>
              <a:t>	</a:t>
            </a:r>
            <a:r>
              <a:rPr lang="en-US" sz="1100" dirty="0">
                <a:solidFill>
                  <a:srgbClr val="000000"/>
                </a:solidFill>
              </a:rPr>
              <a:t> </a:t>
            </a:r>
            <a:r>
              <a:rPr lang="en-US" sz="1100" dirty="0" smtClean="0">
                <a:solidFill>
                  <a:srgbClr val="000000"/>
                </a:solidFill>
              </a:rPr>
              <a:t>15</a:t>
            </a:r>
            <a:endParaRPr lang="en-US" sz="1100" dirty="0">
              <a:solidFill>
                <a:srgbClr val="000000"/>
              </a:solidFill>
            </a:endParaRPr>
          </a:p>
          <a:p>
            <a:pPr marL="0" lvl="0" indent="0">
              <a:spcBef>
                <a:spcPts val="0"/>
              </a:spcBef>
              <a:buNone/>
              <a:tabLst>
                <a:tab pos="228600" algn="l"/>
                <a:tab pos="457200" algn="l"/>
                <a:tab pos="3657600" algn="r"/>
              </a:tabLst>
            </a:pPr>
            <a:r>
              <a:rPr lang="en-US" sz="1100" dirty="0" smtClean="0">
                <a:solidFill>
                  <a:srgbClr val="000000"/>
                </a:solidFill>
              </a:rPr>
              <a:t>Policy </a:t>
            </a:r>
            <a:r>
              <a:rPr lang="en-US" sz="1100" dirty="0">
                <a:solidFill>
                  <a:srgbClr val="000000"/>
                </a:solidFill>
              </a:rPr>
              <a:t>Brand Composite Index </a:t>
            </a:r>
            <a:r>
              <a:rPr lang="en-US" sz="1100" u="dotted" dirty="0">
                <a:solidFill>
                  <a:srgbClr val="000000"/>
                </a:solidFill>
              </a:rPr>
              <a:t>	</a:t>
            </a:r>
            <a:r>
              <a:rPr lang="en-US" sz="1100" dirty="0">
                <a:solidFill>
                  <a:srgbClr val="000000"/>
                </a:solidFill>
              </a:rPr>
              <a:t> </a:t>
            </a:r>
            <a:r>
              <a:rPr lang="en-US" sz="1100" dirty="0" smtClean="0">
                <a:solidFill>
                  <a:srgbClr val="000000"/>
                </a:solidFill>
              </a:rPr>
              <a:t>19</a:t>
            </a:r>
            <a:endParaRPr lang="en-US" sz="1100" dirty="0">
              <a:solidFill>
                <a:srgbClr val="000000"/>
              </a:solidFill>
            </a:endParaRPr>
          </a:p>
          <a:p>
            <a:pPr marL="0" lvl="0" indent="0">
              <a:spcBef>
                <a:spcPts val="0"/>
              </a:spcBef>
              <a:buNone/>
              <a:tabLst>
                <a:tab pos="228600" algn="l"/>
                <a:tab pos="457200" algn="l"/>
                <a:tab pos="3657600" algn="r"/>
              </a:tabLst>
            </a:pPr>
            <a:r>
              <a:rPr lang="en-US" sz="1100" dirty="0" smtClean="0">
                <a:solidFill>
                  <a:srgbClr val="000000"/>
                </a:solidFill>
              </a:rPr>
              <a:t>Policy </a:t>
            </a:r>
            <a:r>
              <a:rPr lang="en-US" sz="1100" dirty="0">
                <a:solidFill>
                  <a:srgbClr val="000000"/>
                </a:solidFill>
              </a:rPr>
              <a:t>Brand </a:t>
            </a:r>
            <a:r>
              <a:rPr lang="en-US" sz="1100" dirty="0" smtClean="0">
                <a:solidFill>
                  <a:srgbClr val="000000"/>
                </a:solidFill>
              </a:rPr>
              <a:t>Driver </a:t>
            </a:r>
            <a:r>
              <a:rPr lang="en-US" sz="1100" dirty="0">
                <a:solidFill>
                  <a:srgbClr val="000000"/>
                </a:solidFill>
              </a:rPr>
              <a:t>Scores </a:t>
            </a:r>
            <a:r>
              <a:rPr lang="en-US" sz="1100" u="dotted" dirty="0">
                <a:solidFill>
                  <a:srgbClr val="000000"/>
                </a:solidFill>
              </a:rPr>
              <a:t>	</a:t>
            </a:r>
            <a:r>
              <a:rPr lang="en-US" sz="1100" dirty="0">
                <a:solidFill>
                  <a:srgbClr val="000000"/>
                </a:solidFill>
              </a:rPr>
              <a:t> 2</a:t>
            </a:r>
            <a:r>
              <a:rPr lang="en-US" sz="1100" dirty="0" smtClean="0">
                <a:solidFill>
                  <a:srgbClr val="000000"/>
                </a:solidFill>
              </a:rPr>
              <a:t>6</a:t>
            </a:r>
            <a:endParaRPr lang="en-US" sz="1100" dirty="0">
              <a:solidFill>
                <a:srgbClr val="000000"/>
              </a:solidFill>
            </a:endParaRPr>
          </a:p>
          <a:p>
            <a:pPr marL="0" lvl="0" indent="0">
              <a:spcBef>
                <a:spcPts val="0"/>
              </a:spcBef>
              <a:buNone/>
              <a:tabLst>
                <a:tab pos="228600" algn="l"/>
                <a:tab pos="457200" algn="l"/>
                <a:tab pos="3657600" algn="r"/>
              </a:tabLst>
            </a:pPr>
            <a:r>
              <a:rPr lang="en-US" sz="1100" dirty="0" smtClean="0">
                <a:solidFill>
                  <a:srgbClr val="000000"/>
                </a:solidFill>
              </a:rPr>
              <a:t>Policy Brand Measures</a:t>
            </a:r>
            <a:endParaRPr lang="en-US" sz="1100" dirty="0">
              <a:solidFill>
                <a:srgbClr val="000000"/>
              </a:solidFill>
            </a:endParaRPr>
          </a:p>
          <a:p>
            <a:pPr marL="0" lvl="0" indent="0">
              <a:spcBef>
                <a:spcPts val="0"/>
              </a:spcBef>
              <a:buNone/>
              <a:tabLst>
                <a:tab pos="228600" algn="l"/>
                <a:tab pos="457200" algn="l"/>
                <a:tab pos="3657600" algn="r"/>
              </a:tabLst>
            </a:pPr>
            <a:r>
              <a:rPr lang="en-US" sz="1100" dirty="0">
                <a:solidFill>
                  <a:srgbClr val="000000"/>
                </a:solidFill>
              </a:rPr>
              <a:t>		“Respect” Scores </a:t>
            </a:r>
            <a:r>
              <a:rPr lang="en-US" sz="1100" u="dotted" dirty="0">
                <a:solidFill>
                  <a:srgbClr val="000000"/>
                </a:solidFill>
              </a:rPr>
              <a:t>	</a:t>
            </a:r>
            <a:r>
              <a:rPr lang="en-US" sz="1100" dirty="0">
                <a:solidFill>
                  <a:srgbClr val="000000"/>
                </a:solidFill>
              </a:rPr>
              <a:t> 3</a:t>
            </a:r>
            <a:r>
              <a:rPr lang="en-US" sz="1100" dirty="0" smtClean="0">
                <a:solidFill>
                  <a:srgbClr val="000000"/>
                </a:solidFill>
              </a:rPr>
              <a:t>8</a:t>
            </a:r>
            <a:endParaRPr lang="en-US" sz="1100" dirty="0">
              <a:solidFill>
                <a:srgbClr val="000000"/>
              </a:solidFill>
            </a:endParaRPr>
          </a:p>
          <a:p>
            <a:pPr marL="0" lvl="0" indent="0">
              <a:spcBef>
                <a:spcPts val="0"/>
              </a:spcBef>
              <a:buNone/>
              <a:tabLst>
                <a:tab pos="228600" algn="l"/>
                <a:tab pos="457200" algn="l"/>
                <a:tab pos="3657600" algn="r"/>
              </a:tabLst>
            </a:pPr>
            <a:r>
              <a:rPr lang="en-US" sz="1100" dirty="0">
                <a:solidFill>
                  <a:srgbClr val="000000"/>
                </a:solidFill>
              </a:rPr>
              <a:t>		“Consideration” Scores </a:t>
            </a:r>
            <a:r>
              <a:rPr lang="en-US" sz="1100" u="dotted" dirty="0">
                <a:solidFill>
                  <a:srgbClr val="000000"/>
                </a:solidFill>
              </a:rPr>
              <a:t>	</a:t>
            </a:r>
            <a:r>
              <a:rPr lang="en-US" sz="1100" dirty="0">
                <a:solidFill>
                  <a:srgbClr val="000000"/>
                </a:solidFill>
              </a:rPr>
              <a:t> 4</a:t>
            </a:r>
            <a:r>
              <a:rPr lang="en-US" sz="1100" dirty="0" smtClean="0">
                <a:solidFill>
                  <a:srgbClr val="000000"/>
                </a:solidFill>
              </a:rPr>
              <a:t>2</a:t>
            </a:r>
            <a:endParaRPr lang="en-US" sz="1100" dirty="0">
              <a:solidFill>
                <a:srgbClr val="000000"/>
              </a:solidFill>
            </a:endParaRPr>
          </a:p>
          <a:p>
            <a:pPr marL="0" lvl="0" indent="0">
              <a:spcBef>
                <a:spcPts val="0"/>
              </a:spcBef>
              <a:buNone/>
              <a:tabLst>
                <a:tab pos="228600" algn="l"/>
                <a:tab pos="457200" algn="l"/>
                <a:tab pos="3657600" algn="r"/>
              </a:tabLst>
            </a:pPr>
            <a:r>
              <a:rPr lang="en-US" sz="1100" dirty="0">
                <a:solidFill>
                  <a:srgbClr val="000000"/>
                </a:solidFill>
              </a:rPr>
              <a:t>		“Influence” Scores </a:t>
            </a:r>
            <a:r>
              <a:rPr lang="en-US" sz="1100" u="dotted" dirty="0">
                <a:solidFill>
                  <a:srgbClr val="000000"/>
                </a:solidFill>
              </a:rPr>
              <a:t>	</a:t>
            </a:r>
            <a:r>
              <a:rPr lang="en-US" sz="1100" dirty="0">
                <a:solidFill>
                  <a:srgbClr val="000000"/>
                </a:solidFill>
              </a:rPr>
              <a:t> 4</a:t>
            </a:r>
            <a:r>
              <a:rPr lang="en-US" sz="1100" dirty="0" smtClean="0">
                <a:solidFill>
                  <a:srgbClr val="000000"/>
                </a:solidFill>
              </a:rPr>
              <a:t>6</a:t>
            </a:r>
            <a:endParaRPr lang="en-US" sz="1100" dirty="0">
              <a:solidFill>
                <a:srgbClr val="000000"/>
              </a:solidFill>
            </a:endParaRPr>
          </a:p>
          <a:p>
            <a:pPr marL="0" lvl="0" indent="0">
              <a:spcBef>
                <a:spcPts val="0"/>
              </a:spcBef>
              <a:buNone/>
              <a:tabLst>
                <a:tab pos="228600" algn="l"/>
                <a:tab pos="457200" algn="l"/>
                <a:tab pos="3657600" algn="r"/>
              </a:tabLst>
            </a:pPr>
            <a:r>
              <a:rPr lang="en-US" sz="1100" dirty="0">
                <a:solidFill>
                  <a:srgbClr val="000000"/>
                </a:solidFill>
              </a:rPr>
              <a:t>		“Sharing” Scores </a:t>
            </a:r>
            <a:r>
              <a:rPr lang="en-US" sz="1100" u="dotted" dirty="0">
                <a:solidFill>
                  <a:srgbClr val="000000"/>
                </a:solidFill>
              </a:rPr>
              <a:t>	</a:t>
            </a:r>
            <a:r>
              <a:rPr lang="en-US" sz="1100" dirty="0">
                <a:solidFill>
                  <a:srgbClr val="000000"/>
                </a:solidFill>
              </a:rPr>
              <a:t> 5</a:t>
            </a:r>
            <a:r>
              <a:rPr lang="en-US" sz="1100" dirty="0" smtClean="0">
                <a:solidFill>
                  <a:srgbClr val="000000"/>
                </a:solidFill>
              </a:rPr>
              <a:t>0</a:t>
            </a:r>
            <a:endParaRPr lang="en-US" sz="1100" dirty="0">
              <a:solidFill>
                <a:srgbClr val="000000"/>
              </a:solidFill>
            </a:endParaRPr>
          </a:p>
          <a:p>
            <a:pPr marL="0" lvl="0" indent="0">
              <a:spcBef>
                <a:spcPts val="0"/>
              </a:spcBef>
              <a:buNone/>
              <a:tabLst>
                <a:tab pos="228600" algn="l"/>
                <a:tab pos="457200" algn="l"/>
                <a:tab pos="3657600" algn="r"/>
              </a:tabLst>
            </a:pPr>
            <a:r>
              <a:rPr lang="en-US" sz="1100" dirty="0" smtClean="0">
                <a:solidFill>
                  <a:srgbClr val="000000"/>
                </a:solidFill>
              </a:rPr>
              <a:t>Driver </a:t>
            </a:r>
            <a:r>
              <a:rPr lang="en-US" sz="1100" dirty="0">
                <a:solidFill>
                  <a:srgbClr val="000000"/>
                </a:solidFill>
              </a:rPr>
              <a:t>Impact on </a:t>
            </a:r>
            <a:r>
              <a:rPr lang="en-US" sz="1100" dirty="0" smtClean="0">
                <a:solidFill>
                  <a:srgbClr val="000000"/>
                </a:solidFill>
              </a:rPr>
              <a:t>Policy Brand Measures </a:t>
            </a:r>
            <a:r>
              <a:rPr lang="en-US" sz="1100" u="dotted" dirty="0">
                <a:solidFill>
                  <a:srgbClr val="000000"/>
                </a:solidFill>
              </a:rPr>
              <a:t>	</a:t>
            </a:r>
            <a:r>
              <a:rPr lang="en-US" sz="1100" dirty="0">
                <a:solidFill>
                  <a:srgbClr val="000000"/>
                </a:solidFill>
              </a:rPr>
              <a:t> 5</a:t>
            </a:r>
            <a:r>
              <a:rPr lang="en-US" sz="1100" dirty="0" smtClean="0">
                <a:solidFill>
                  <a:srgbClr val="000000"/>
                </a:solidFill>
              </a:rPr>
              <a:t>4</a:t>
            </a:r>
            <a:endParaRPr lang="en-US" sz="1100" dirty="0">
              <a:solidFill>
                <a:srgbClr val="000000"/>
              </a:solidFill>
            </a:endParaRPr>
          </a:p>
          <a:p>
            <a:pPr marL="0" lvl="0" indent="0">
              <a:spcBef>
                <a:spcPts val="0"/>
              </a:spcBef>
              <a:buNone/>
              <a:tabLst>
                <a:tab pos="228600" algn="l"/>
                <a:tab pos="457200" algn="l"/>
                <a:tab pos="3657600" algn="r"/>
              </a:tabLst>
            </a:pPr>
            <a:r>
              <a:rPr lang="en-US" sz="1100" dirty="0" smtClean="0">
                <a:solidFill>
                  <a:srgbClr val="000000"/>
                </a:solidFill>
              </a:rPr>
              <a:t>Policy Brand Measure by Respondent Demographics</a:t>
            </a:r>
            <a:endParaRPr lang="en-US" sz="1100" dirty="0">
              <a:solidFill>
                <a:srgbClr val="000000"/>
              </a:solidFill>
            </a:endParaRPr>
          </a:p>
          <a:p>
            <a:pPr marL="0" lvl="0" indent="0">
              <a:spcBef>
                <a:spcPts val="0"/>
              </a:spcBef>
              <a:buNone/>
              <a:tabLst>
                <a:tab pos="228600" algn="l"/>
                <a:tab pos="457200" algn="l"/>
                <a:tab pos="3657600" algn="r"/>
              </a:tabLst>
            </a:pPr>
            <a:r>
              <a:rPr lang="en-US" sz="1100" dirty="0">
                <a:solidFill>
                  <a:srgbClr val="000000"/>
                </a:solidFill>
              </a:rPr>
              <a:t>		</a:t>
            </a:r>
            <a:r>
              <a:rPr lang="en-US" sz="1100" dirty="0" smtClean="0">
                <a:solidFill>
                  <a:srgbClr val="000000"/>
                </a:solidFill>
              </a:rPr>
              <a:t>Policy </a:t>
            </a:r>
            <a:r>
              <a:rPr lang="en-US" sz="1100" dirty="0">
                <a:solidFill>
                  <a:srgbClr val="000000"/>
                </a:solidFill>
              </a:rPr>
              <a:t>Brand Measures by </a:t>
            </a:r>
            <a:r>
              <a:rPr lang="en-US" sz="1100" dirty="0" smtClean="0">
                <a:solidFill>
                  <a:srgbClr val="000000"/>
                </a:solidFill>
              </a:rPr>
              <a:t>Party </a:t>
            </a:r>
            <a:r>
              <a:rPr lang="en-US" sz="1100" u="dotted" dirty="0">
                <a:solidFill>
                  <a:srgbClr val="000000"/>
                </a:solidFill>
              </a:rPr>
              <a:t>	</a:t>
            </a:r>
            <a:r>
              <a:rPr lang="en-US" sz="1100" dirty="0">
                <a:solidFill>
                  <a:srgbClr val="000000"/>
                </a:solidFill>
              </a:rPr>
              <a:t> 6</a:t>
            </a:r>
            <a:r>
              <a:rPr lang="en-US" sz="1100" dirty="0" smtClean="0">
                <a:solidFill>
                  <a:srgbClr val="000000"/>
                </a:solidFill>
              </a:rPr>
              <a:t>7</a:t>
            </a:r>
            <a:endParaRPr lang="en-US" sz="1100" dirty="0">
              <a:solidFill>
                <a:srgbClr val="000000"/>
              </a:solidFill>
            </a:endParaRPr>
          </a:p>
          <a:p>
            <a:pPr marL="0" lvl="0" indent="0">
              <a:spcBef>
                <a:spcPts val="0"/>
              </a:spcBef>
              <a:buNone/>
              <a:tabLst>
                <a:tab pos="228600" algn="l"/>
                <a:tab pos="457200" algn="l"/>
                <a:tab pos="3657600" algn="r"/>
              </a:tabLst>
            </a:pPr>
            <a:r>
              <a:rPr lang="en-US" sz="1100" dirty="0">
                <a:solidFill>
                  <a:srgbClr val="000000"/>
                </a:solidFill>
              </a:rPr>
              <a:t>	</a:t>
            </a:r>
            <a:r>
              <a:rPr lang="en-US" sz="1100" dirty="0" smtClean="0">
                <a:solidFill>
                  <a:srgbClr val="000000"/>
                </a:solidFill>
              </a:rPr>
              <a:t>	Policy </a:t>
            </a:r>
            <a:r>
              <a:rPr lang="en-US" sz="1100" dirty="0">
                <a:solidFill>
                  <a:srgbClr val="000000"/>
                </a:solidFill>
              </a:rPr>
              <a:t>Brand Measures by </a:t>
            </a:r>
            <a:r>
              <a:rPr lang="en-US" sz="1100" dirty="0" smtClean="0">
                <a:solidFill>
                  <a:srgbClr val="000000"/>
                </a:solidFill>
              </a:rPr>
              <a:t>Gender </a:t>
            </a:r>
            <a:r>
              <a:rPr lang="en-US" sz="1100" u="dotted" dirty="0">
                <a:solidFill>
                  <a:srgbClr val="000000"/>
                </a:solidFill>
              </a:rPr>
              <a:t>	</a:t>
            </a:r>
            <a:r>
              <a:rPr lang="en-US" sz="1100" dirty="0">
                <a:solidFill>
                  <a:srgbClr val="000000"/>
                </a:solidFill>
              </a:rPr>
              <a:t> 7</a:t>
            </a:r>
            <a:r>
              <a:rPr lang="en-US" sz="1100" dirty="0" smtClean="0">
                <a:solidFill>
                  <a:srgbClr val="000000"/>
                </a:solidFill>
              </a:rPr>
              <a:t>0</a:t>
            </a:r>
            <a:endParaRPr lang="en-US" sz="1100" dirty="0">
              <a:solidFill>
                <a:srgbClr val="000000"/>
              </a:solidFill>
            </a:endParaRPr>
          </a:p>
          <a:p>
            <a:pPr marL="0" lvl="0" indent="0">
              <a:spcBef>
                <a:spcPts val="0"/>
              </a:spcBef>
              <a:buNone/>
              <a:tabLst>
                <a:tab pos="228600" algn="l"/>
                <a:tab pos="457200" algn="l"/>
                <a:tab pos="3657600" algn="r"/>
              </a:tabLst>
            </a:pPr>
            <a:r>
              <a:rPr lang="en-US" sz="1100" dirty="0">
                <a:solidFill>
                  <a:srgbClr val="000000"/>
                </a:solidFill>
              </a:rPr>
              <a:t>		</a:t>
            </a:r>
            <a:r>
              <a:rPr lang="en-US" sz="1100" dirty="0" smtClean="0">
                <a:solidFill>
                  <a:srgbClr val="000000"/>
                </a:solidFill>
              </a:rPr>
              <a:t>Policy </a:t>
            </a:r>
            <a:r>
              <a:rPr lang="en-US" sz="1100" dirty="0">
                <a:solidFill>
                  <a:srgbClr val="000000"/>
                </a:solidFill>
              </a:rPr>
              <a:t>Brand Measures by </a:t>
            </a:r>
            <a:r>
              <a:rPr lang="en-US" sz="1100" dirty="0" smtClean="0">
                <a:solidFill>
                  <a:srgbClr val="000000"/>
                </a:solidFill>
              </a:rPr>
              <a:t>Workplace </a:t>
            </a:r>
            <a:r>
              <a:rPr lang="en-US" sz="1100" u="dotted" dirty="0">
                <a:solidFill>
                  <a:srgbClr val="000000"/>
                </a:solidFill>
              </a:rPr>
              <a:t> </a:t>
            </a:r>
            <a:r>
              <a:rPr lang="en-US" sz="1100" u="dotted" dirty="0" smtClean="0">
                <a:solidFill>
                  <a:srgbClr val="000000"/>
                </a:solidFill>
              </a:rPr>
              <a:t>	</a:t>
            </a:r>
            <a:r>
              <a:rPr lang="en-US" sz="1100" dirty="0" smtClean="0">
                <a:solidFill>
                  <a:srgbClr val="000000"/>
                </a:solidFill>
              </a:rPr>
              <a:t> 74</a:t>
            </a:r>
            <a:endParaRPr lang="en-US" sz="1100" dirty="0">
              <a:solidFill>
                <a:srgbClr val="000000"/>
              </a:solidFill>
            </a:endParaRPr>
          </a:p>
          <a:p>
            <a:pPr marL="0" lvl="0" indent="0">
              <a:spcBef>
                <a:spcPts val="0"/>
              </a:spcBef>
              <a:buNone/>
              <a:tabLst>
                <a:tab pos="228600" algn="l"/>
                <a:tab pos="457200" algn="l"/>
                <a:tab pos="3657600" algn="r"/>
              </a:tabLst>
            </a:pPr>
            <a:endParaRPr lang="en-US" sz="1100" dirty="0">
              <a:solidFill>
                <a:srgbClr val="000000"/>
              </a:solidFill>
            </a:endParaRPr>
          </a:p>
        </p:txBody>
      </p:sp>
    </p:spTree>
    <p:extLst>
      <p:ext uri="{BB962C8B-B14F-4D97-AF65-F5344CB8AC3E}">
        <p14:creationId xmlns:p14="http://schemas.microsoft.com/office/powerpoint/2010/main" val="3974516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4" name="Slide Number Placeholder 3"/>
          <p:cNvSpPr>
            <a:spLocks noGrp="1"/>
          </p:cNvSpPr>
          <p:nvPr>
            <p:ph type="sldNum" sz="quarter" idx="4"/>
          </p:nvPr>
        </p:nvSpPr>
        <p:spPr/>
        <p:txBody>
          <a:bodyPr/>
          <a:lstStyle/>
          <a:p>
            <a:fld id="{6214CC63-60E5-4931-A878-5D36BA85D187}" type="slidenum">
              <a:rPr lang="en-US" smtClean="0"/>
              <a:pPr/>
              <a:t>4</a:t>
            </a:fld>
            <a:endParaRPr lang="en-US"/>
          </a:p>
        </p:txBody>
      </p:sp>
      <p:sp>
        <p:nvSpPr>
          <p:cNvPr id="46" name="Content Placeholder 2"/>
          <p:cNvSpPr txBox="1">
            <a:spLocks/>
          </p:cNvSpPr>
          <p:nvPr/>
        </p:nvSpPr>
        <p:spPr>
          <a:xfrm>
            <a:off x="228595" y="1371600"/>
            <a:ext cx="3547872" cy="2057400"/>
          </a:xfrm>
          <a:prstGeom prst="rect">
            <a:avLst/>
          </a:prstGeom>
          <a:solidFill>
            <a:schemeClr val="accent1">
              <a:lumMod val="20000"/>
              <a:lumOff val="80000"/>
            </a:schemeClr>
          </a:solidFill>
          <a:ln>
            <a:noFill/>
          </a:ln>
        </p:spPr>
        <p:txBody>
          <a:bodyPr vert="horz" wrap="square" lIns="182880" tIns="182880" rIns="182880" bIns="182880" numCol="1" spcCol="22860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marL="0" indent="0">
              <a:buNone/>
            </a:pPr>
            <a:r>
              <a:rPr lang="en-US" sz="1050" dirty="0" smtClean="0"/>
              <a:t>In August 2013, National Journal launched an in-depth study of how organizations working in Washington are perceived by public policy influentials—senior professionals who make policy or directly influence the making of policy. In Phase One of this process, surveys were administered to influentials including congressional chiefs of staff, association presidents, appointed agency officials, and other DC policy leaders. The results yielded actionable information about Alpha’s “policy brand,” the distinctive characteristics and strength of Alpha’s influence among public policy professionals. </a:t>
            </a:r>
            <a:endParaRPr lang="en-US" sz="1050" dirty="0"/>
          </a:p>
        </p:txBody>
      </p:sp>
      <p:sp>
        <p:nvSpPr>
          <p:cNvPr id="47" name="TextBox 18"/>
          <p:cNvSpPr txBox="1"/>
          <p:nvPr/>
        </p:nvSpPr>
        <p:spPr>
          <a:xfrm>
            <a:off x="228600" y="1143000"/>
            <a:ext cx="3547867" cy="228600"/>
          </a:xfrm>
          <a:prstGeom prst="rect">
            <a:avLst/>
          </a:prstGeom>
          <a:solidFill>
            <a:schemeClr val="accent1"/>
          </a:solidFill>
        </p:spPr>
        <p:txBody>
          <a:bodyPr wrap="square" lIns="101882" tIns="50941" rIns="101882" bIns="50941" rtlCol="0" anchor="ctr">
            <a:noAutofit/>
          </a:bodyPr>
          <a:lstStyle>
            <a:defPPr>
              <a:defRPr lang="en-US"/>
            </a:defPPr>
            <a:lvl1pPr algn="ctr">
              <a:defRPr sz="1200" cap="all" spc="300">
                <a:solidFill>
                  <a:schemeClr val="bg1"/>
                </a:solidFill>
                <a:latin typeface="FreightSans Pro Semibold" pitchFamily="50" charset="0"/>
              </a:defRPr>
            </a:lvl1pPr>
          </a:lstStyle>
          <a:p>
            <a:r>
              <a:rPr lang="en-US" dirty="0" smtClean="0"/>
              <a:t>I. Overview</a:t>
            </a:r>
            <a:endParaRPr lang="en-US" dirty="0"/>
          </a:p>
        </p:txBody>
      </p:sp>
      <p:sp>
        <p:nvSpPr>
          <p:cNvPr id="48" name="Content Placeholder 2"/>
          <p:cNvSpPr txBox="1">
            <a:spLocks/>
          </p:cNvSpPr>
          <p:nvPr/>
        </p:nvSpPr>
        <p:spPr>
          <a:xfrm>
            <a:off x="3995928" y="1371600"/>
            <a:ext cx="3547872" cy="2057400"/>
          </a:xfrm>
          <a:prstGeom prst="rect">
            <a:avLst/>
          </a:prstGeom>
          <a:solidFill>
            <a:schemeClr val="accent1">
              <a:lumMod val="20000"/>
              <a:lumOff val="80000"/>
            </a:schemeClr>
          </a:solidFill>
          <a:ln>
            <a:noFill/>
          </a:ln>
        </p:spPr>
        <p:txBody>
          <a:bodyPr vert="horz" wrap="square" lIns="182880" tIns="182880" rIns="182880" bIns="182880" numCol="1" spcCol="22860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marL="171450" indent="-171450">
              <a:spcAft>
                <a:spcPts val="500"/>
              </a:spcAft>
              <a:buFont typeface="Arial" panose="020B0604020202020204" pitchFamily="34" charset="0"/>
              <a:buChar char="•"/>
            </a:pPr>
            <a:r>
              <a:rPr lang="en-US" sz="1050" dirty="0" smtClean="0"/>
              <a:t>Respondents were allowed to evaluate only organizations with which they were familiar. </a:t>
            </a:r>
          </a:p>
          <a:p>
            <a:pPr marL="171450" indent="-171450">
              <a:spcAft>
                <a:spcPts val="500"/>
              </a:spcAft>
              <a:buFont typeface="Arial" panose="020B0604020202020204" pitchFamily="34" charset="0"/>
              <a:buChar char="•"/>
            </a:pPr>
            <a:r>
              <a:rPr lang="en-US" sz="1050" dirty="0" smtClean="0"/>
              <a:t>Respondents evaluated select organizations using 20 performance measures validated through previous research.</a:t>
            </a:r>
          </a:p>
          <a:p>
            <a:pPr marL="171450" indent="-171450">
              <a:spcAft>
                <a:spcPts val="500"/>
              </a:spcAft>
              <a:buFont typeface="Arial" panose="020B0604020202020204" pitchFamily="34" charset="0"/>
              <a:buChar char="•"/>
            </a:pPr>
            <a:r>
              <a:rPr lang="en-US" sz="1050" dirty="0" smtClean="0"/>
              <a:t>Reported scores were weighted by workplace and political affiliation to allow for consistent comparison of organizational performance.</a:t>
            </a:r>
          </a:p>
          <a:p>
            <a:pPr marL="171450" indent="-171450">
              <a:spcAft>
                <a:spcPts val="500"/>
              </a:spcAft>
              <a:buFont typeface="Arial" panose="020B0604020202020204" pitchFamily="34" charset="0"/>
              <a:buChar char="•"/>
            </a:pPr>
            <a:r>
              <a:rPr lang="en-US" sz="1050" dirty="0" smtClean="0"/>
              <a:t>NJ Research used the study results to generate scores which provide a baseline for Alpha and a benchmark against other organizations</a:t>
            </a:r>
            <a:r>
              <a:rPr lang="en-US" sz="1050" dirty="0"/>
              <a:t>.</a:t>
            </a:r>
          </a:p>
        </p:txBody>
      </p:sp>
      <p:sp>
        <p:nvSpPr>
          <p:cNvPr id="49" name="TextBox 26"/>
          <p:cNvSpPr txBox="1"/>
          <p:nvPr/>
        </p:nvSpPr>
        <p:spPr>
          <a:xfrm>
            <a:off x="3995928" y="1143000"/>
            <a:ext cx="3547872" cy="228600"/>
          </a:xfrm>
          <a:prstGeom prst="rect">
            <a:avLst/>
          </a:prstGeom>
          <a:solidFill>
            <a:schemeClr val="accent1"/>
          </a:solidFill>
        </p:spPr>
        <p:txBody>
          <a:bodyPr wrap="square" lIns="101882" tIns="50941" rIns="101882" bIns="50941" rtlCol="0" anchor="ctr">
            <a:noAutofit/>
          </a:bodyPr>
          <a:lstStyle>
            <a:defPPr>
              <a:defRPr lang="en-US"/>
            </a:defPPr>
            <a:lvl1pPr algn="ctr">
              <a:defRPr sz="1200" cap="all" spc="300">
                <a:solidFill>
                  <a:schemeClr val="bg1"/>
                </a:solidFill>
                <a:latin typeface="FreightSans Pro Semibold" pitchFamily="50" charset="0"/>
              </a:defRPr>
            </a:lvl1pPr>
          </a:lstStyle>
          <a:p>
            <a:r>
              <a:rPr lang="en-US" dirty="0" smtClean="0"/>
              <a:t>II. Methodology</a:t>
            </a:r>
            <a:endParaRPr lang="en-US" dirty="0"/>
          </a:p>
        </p:txBody>
      </p:sp>
      <p:sp>
        <p:nvSpPr>
          <p:cNvPr id="34" name="Content Placeholder 2"/>
          <p:cNvSpPr txBox="1">
            <a:spLocks/>
          </p:cNvSpPr>
          <p:nvPr/>
        </p:nvSpPr>
        <p:spPr>
          <a:xfrm>
            <a:off x="228600" y="8686800"/>
            <a:ext cx="7315195" cy="914400"/>
          </a:xfrm>
          <a:prstGeom prst="rect">
            <a:avLst/>
          </a:prstGeom>
          <a:solidFill>
            <a:schemeClr val="accent1">
              <a:lumMod val="20000"/>
              <a:lumOff val="80000"/>
            </a:schemeClr>
          </a:solidFill>
          <a:ln>
            <a:noFill/>
          </a:ln>
        </p:spPr>
        <p:txBody>
          <a:bodyPr vert="horz" wrap="square" lIns="182880" tIns="182880" rIns="182880" bIns="182880" numCol="1" spcCol="22860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spcAft>
                <a:spcPts val="500"/>
              </a:spcAft>
            </a:pPr>
            <a:r>
              <a:rPr lang="en-US" sz="1050" dirty="0" smtClean="0"/>
              <a:t>After Alpha has had an opportunity to review its survey results, NJ Research will conduct up to 25 open-ended interviews with Washington influentials on its behalf. NJ Research will work with Alpha to identify areas for further exploration, to customize the interviews, and to target them to the member’s preferred interviewee segment. NJ Research will then provide a report synthesizing the survey and interview findings and providing a roadmap for Alpha moving forward.</a:t>
            </a:r>
          </a:p>
        </p:txBody>
      </p:sp>
      <p:sp>
        <p:nvSpPr>
          <p:cNvPr id="35" name="TextBox 28"/>
          <p:cNvSpPr txBox="1"/>
          <p:nvPr/>
        </p:nvSpPr>
        <p:spPr>
          <a:xfrm>
            <a:off x="228600" y="8458200"/>
            <a:ext cx="7315200" cy="228600"/>
          </a:xfrm>
          <a:prstGeom prst="rect">
            <a:avLst/>
          </a:prstGeom>
          <a:solidFill>
            <a:schemeClr val="accent1"/>
          </a:solidFill>
        </p:spPr>
        <p:txBody>
          <a:bodyPr wrap="square" lIns="0" tIns="50941" rIns="0" bIns="50941" rtlCol="0" anchor="ctr">
            <a:noAutofit/>
          </a:bodyPr>
          <a:lstStyle>
            <a:defPPr>
              <a:defRPr lang="en-US"/>
            </a:defPPr>
            <a:lvl1pPr algn="ctr">
              <a:defRPr sz="1200" cap="all" spc="300">
                <a:solidFill>
                  <a:schemeClr val="bg1"/>
                </a:solidFill>
                <a:latin typeface="FreightSans Pro Semibold" pitchFamily="50" charset="0"/>
              </a:defRPr>
            </a:lvl1pPr>
          </a:lstStyle>
          <a:p>
            <a:r>
              <a:rPr lang="en-US" dirty="0" smtClean="0"/>
              <a:t>VI. Next </a:t>
            </a:r>
            <a:r>
              <a:rPr lang="en-US" dirty="0"/>
              <a:t>Steps</a:t>
            </a:r>
          </a:p>
        </p:txBody>
      </p:sp>
      <p:sp>
        <p:nvSpPr>
          <p:cNvPr id="38" name="F/R 1"/>
          <p:cNvSpPr/>
          <p:nvPr/>
        </p:nvSpPr>
        <p:spPr>
          <a:xfrm>
            <a:off x="228595" y="3886200"/>
            <a:ext cx="3547872" cy="4343400"/>
          </a:xfrm>
          <a:custGeom>
            <a:avLst/>
            <a:gdLst>
              <a:gd name="connsiteX0" fmla="*/ 0 w 2408934"/>
              <a:gd name="connsiteY0" fmla="*/ 0 h 4389120"/>
              <a:gd name="connsiteX1" fmla="*/ 2408934 w 2408934"/>
              <a:gd name="connsiteY1" fmla="*/ 0 h 4389120"/>
              <a:gd name="connsiteX2" fmla="*/ 2408934 w 2408934"/>
              <a:gd name="connsiteY2" fmla="*/ 4389120 h 4389120"/>
              <a:gd name="connsiteX3" fmla="*/ 0 w 2408934"/>
              <a:gd name="connsiteY3" fmla="*/ 4389120 h 4389120"/>
              <a:gd name="connsiteX4" fmla="*/ 0 w 2408934"/>
              <a:gd name="connsiteY4" fmla="*/ 0 h 438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8934" h="4389120">
                <a:moveTo>
                  <a:pt x="2408934" y="1"/>
                </a:moveTo>
                <a:lnTo>
                  <a:pt x="2408934" y="4389119"/>
                </a:lnTo>
                <a:lnTo>
                  <a:pt x="0" y="4389119"/>
                </a:lnTo>
                <a:lnTo>
                  <a:pt x="0" y="1"/>
                </a:lnTo>
                <a:lnTo>
                  <a:pt x="2408934" y="1"/>
                </a:lnTo>
                <a:close/>
              </a:path>
            </a:pathLst>
          </a:custGeom>
          <a:solidFill>
            <a:schemeClr val="accent1">
              <a:lumMod val="20000"/>
              <a:lumOff val="80000"/>
            </a:schemeClr>
          </a:solidFill>
          <a:ln>
            <a:no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182880" rIns="182880" bIns="182880" numCol="1" spcCol="1270" anchor="ctr" anchorCtr="0">
            <a:noAutofit/>
          </a:bodyPr>
          <a:lstStyle/>
          <a:p>
            <a:pPr marL="0" lvl="1" defTabSz="533400">
              <a:lnSpc>
                <a:spcPct val="90000"/>
              </a:lnSpc>
              <a:spcBef>
                <a:spcPct val="0"/>
              </a:spcBef>
            </a:pPr>
            <a:r>
              <a:rPr lang="en-US" sz="1050" dirty="0"/>
              <a:t>Compared to all organizations in the study, </a:t>
            </a:r>
            <a:r>
              <a:rPr lang="en-US" sz="1050" dirty="0" smtClean="0"/>
              <a:t>Alpha ranks </a:t>
            </a:r>
            <a:r>
              <a:rPr lang="en-US" sz="1050" dirty="0"/>
              <a:t>near </a:t>
            </a:r>
            <a:r>
              <a:rPr lang="en-US" sz="1050" dirty="0" smtClean="0"/>
              <a:t>the bottom:</a:t>
            </a:r>
            <a:endParaRPr lang="en-US" sz="1050" dirty="0"/>
          </a:p>
          <a:p>
            <a:pPr marL="233363" lvl="2" indent="-233363" defTabSz="533400">
              <a:lnSpc>
                <a:spcPct val="90000"/>
              </a:lnSpc>
              <a:spcBef>
                <a:spcPct val="0"/>
              </a:spcBef>
              <a:buFont typeface="Arial" panose="020B0604020202020204" pitchFamily="34" charset="0"/>
              <a:buChar char="•"/>
            </a:pPr>
            <a:r>
              <a:rPr lang="en-US" sz="1050" dirty="0" smtClean="0"/>
              <a:t>Alpha’s </a:t>
            </a:r>
            <a:r>
              <a:rPr lang="en-US" sz="1050" dirty="0"/>
              <a:t>policy brand ranks </a:t>
            </a:r>
            <a:r>
              <a:rPr lang="en-US" sz="1050" dirty="0" smtClean="0"/>
              <a:t>5</a:t>
            </a:r>
            <a:r>
              <a:rPr lang="en-US" sz="1050" baseline="30000" dirty="0" smtClean="0"/>
              <a:t>th</a:t>
            </a:r>
            <a:r>
              <a:rPr lang="en-US" sz="1050" dirty="0" smtClean="0"/>
              <a:t> out </a:t>
            </a:r>
            <a:r>
              <a:rPr lang="en-US" sz="1050" dirty="0"/>
              <a:t>of 38 organizations studied</a:t>
            </a:r>
          </a:p>
          <a:p>
            <a:pPr marL="233363" lvl="2" indent="-233363" defTabSz="533400">
              <a:lnSpc>
                <a:spcPct val="90000"/>
              </a:lnSpc>
              <a:spcBef>
                <a:spcPct val="0"/>
              </a:spcBef>
              <a:buFont typeface="Arial" panose="020B0604020202020204" pitchFamily="34" charset="0"/>
              <a:buChar char="•"/>
            </a:pPr>
            <a:r>
              <a:rPr lang="en-US" sz="1050" dirty="0" smtClean="0"/>
              <a:t>Alpha’s </a:t>
            </a:r>
            <a:r>
              <a:rPr lang="en-US" sz="1050" dirty="0"/>
              <a:t>policy brand ranks 4</a:t>
            </a:r>
            <a:r>
              <a:rPr lang="en-US" sz="1050" baseline="30000" dirty="0" smtClean="0"/>
              <a:t>th</a:t>
            </a:r>
            <a:r>
              <a:rPr lang="en-US" sz="1050" dirty="0" smtClean="0"/>
              <a:t> out of the 11 beta sector organizations</a:t>
            </a:r>
            <a:endParaRPr lang="en-US" sz="1050" dirty="0"/>
          </a:p>
          <a:p>
            <a:pPr marL="0" lvl="1" defTabSz="533400">
              <a:lnSpc>
                <a:spcPct val="90000"/>
              </a:lnSpc>
            </a:pPr>
            <a:endParaRPr lang="en-US" sz="1050" dirty="0" smtClean="0"/>
          </a:p>
          <a:p>
            <a:pPr marL="0" lvl="1" defTabSz="533400">
              <a:lnSpc>
                <a:spcPct val="90000"/>
              </a:lnSpc>
            </a:pPr>
            <a:r>
              <a:rPr lang="en-US" sz="1050" dirty="0" smtClean="0"/>
              <a:t>Alpha’s </a:t>
            </a:r>
            <a:r>
              <a:rPr lang="en-US" sz="1050" dirty="0"/>
              <a:t>performs best on the following three drivers of policy brand:</a:t>
            </a:r>
          </a:p>
          <a:p>
            <a:pPr marL="171450" indent="-171450" fontAlgn="b">
              <a:buFont typeface="Arial" panose="020B0604020202020204" pitchFamily="34" charset="0"/>
              <a:buChar char="•"/>
              <a:defRPr/>
            </a:pPr>
            <a:r>
              <a:rPr lang="en-US" sz="1050" dirty="0">
                <a:solidFill>
                  <a:srgbClr val="000000"/>
                </a:solidFill>
              </a:rPr>
              <a:t>Effective </a:t>
            </a:r>
            <a:r>
              <a:rPr lang="en-US" sz="1050" b="1" dirty="0">
                <a:solidFill>
                  <a:srgbClr val="000000"/>
                </a:solidFill>
                <a:latin typeface="FreightMicro Pro Semibold" pitchFamily="50" charset="0"/>
              </a:rPr>
              <a:t>lobbying representation</a:t>
            </a:r>
            <a:r>
              <a:rPr lang="en-US" sz="1050" dirty="0">
                <a:solidFill>
                  <a:srgbClr val="000000"/>
                </a:solidFill>
              </a:rPr>
              <a:t>; </a:t>
            </a:r>
            <a:r>
              <a:rPr lang="en-US" sz="1050" dirty="0" smtClean="0">
                <a:solidFill>
                  <a:srgbClr val="000000"/>
                </a:solidFill>
              </a:rPr>
              <a:t>building </a:t>
            </a:r>
            <a:r>
              <a:rPr lang="en-US" sz="1050" dirty="0">
                <a:solidFill>
                  <a:srgbClr val="000000"/>
                </a:solidFill>
              </a:rPr>
              <a:t>and </a:t>
            </a:r>
            <a:r>
              <a:rPr lang="en-US" sz="1050" dirty="0" smtClean="0">
                <a:solidFill>
                  <a:srgbClr val="000000"/>
                </a:solidFill>
              </a:rPr>
              <a:t>maintaining </a:t>
            </a:r>
            <a:r>
              <a:rPr lang="en-US" sz="1050" dirty="0">
                <a:solidFill>
                  <a:srgbClr val="000000"/>
                </a:solidFill>
              </a:rPr>
              <a:t>direct relationships with policymakers and regulators, other key individuals</a:t>
            </a:r>
          </a:p>
          <a:p>
            <a:pPr marL="171450" lvl="2" indent="-171450" fontAlgn="b">
              <a:buFont typeface="Arial" panose="020B0604020202020204" pitchFamily="34" charset="0"/>
              <a:buChar char="•"/>
              <a:defRPr/>
            </a:pPr>
            <a:r>
              <a:rPr lang="en-US" sz="1050" dirty="0" smtClean="0">
                <a:solidFill>
                  <a:srgbClr val="000000"/>
                </a:solidFill>
              </a:rPr>
              <a:t>Cultivating a </a:t>
            </a:r>
            <a:r>
              <a:rPr lang="en-US" sz="1050" b="1" dirty="0">
                <a:solidFill>
                  <a:srgbClr val="000000"/>
                </a:solidFill>
                <a:latin typeface="FreightMicro Pro Semibold" pitchFamily="50" charset="0"/>
              </a:rPr>
              <a:t>positive media profile and visibility for the company </a:t>
            </a:r>
            <a:r>
              <a:rPr lang="en-US" sz="1050" dirty="0">
                <a:solidFill>
                  <a:srgbClr val="000000"/>
                </a:solidFill>
              </a:rPr>
              <a:t>and its </a:t>
            </a:r>
            <a:r>
              <a:rPr lang="en-US" sz="1050" dirty="0" smtClean="0">
                <a:solidFill>
                  <a:srgbClr val="000000"/>
                </a:solidFill>
              </a:rPr>
              <a:t>issues</a:t>
            </a:r>
          </a:p>
          <a:p>
            <a:pPr marL="171450" lvl="2" indent="-171450" fontAlgn="b">
              <a:buFont typeface="Arial" panose="020B0604020202020204" pitchFamily="34" charset="0"/>
              <a:buChar char="•"/>
              <a:defRPr/>
            </a:pPr>
            <a:r>
              <a:rPr lang="en-US" sz="1050" dirty="0" smtClean="0">
                <a:solidFill>
                  <a:srgbClr val="000000"/>
                </a:solidFill>
                <a:latin typeface="FreightMicro Pro Semibold" pitchFamily="50" charset="0"/>
              </a:rPr>
              <a:t>Adapting</a:t>
            </a:r>
            <a:r>
              <a:rPr lang="en-US" sz="1050" dirty="0" smtClean="0">
                <a:solidFill>
                  <a:srgbClr val="000000"/>
                </a:solidFill>
              </a:rPr>
              <a:t>  </a:t>
            </a:r>
            <a:r>
              <a:rPr lang="en-US" sz="1050" dirty="0">
                <a:solidFill>
                  <a:srgbClr val="000000"/>
                </a:solidFill>
              </a:rPr>
              <a:t>business and advocacy positions to changing conditions within its </a:t>
            </a:r>
            <a:r>
              <a:rPr lang="en-US" sz="1050" dirty="0" smtClean="0">
                <a:solidFill>
                  <a:srgbClr val="000000"/>
                </a:solidFill>
              </a:rPr>
              <a:t>industry</a:t>
            </a:r>
          </a:p>
          <a:p>
            <a:pPr marL="0" lvl="2" defTabSz="533400">
              <a:lnSpc>
                <a:spcPct val="90000"/>
              </a:lnSpc>
            </a:pPr>
            <a:endParaRPr lang="en-US" sz="1050" dirty="0" smtClean="0"/>
          </a:p>
          <a:p>
            <a:pPr marL="0" lvl="2" defTabSz="533400">
              <a:lnSpc>
                <a:spcPct val="90000"/>
              </a:lnSpc>
            </a:pPr>
            <a:r>
              <a:rPr lang="en-US" sz="1050" dirty="0" smtClean="0"/>
              <a:t>Alpha’s </a:t>
            </a:r>
            <a:r>
              <a:rPr lang="en-US" sz="1050" dirty="0"/>
              <a:t>scores are lowest on the following three drivers of policy brand:</a:t>
            </a:r>
            <a:endParaRPr lang="en-US" sz="1050" dirty="0">
              <a:solidFill>
                <a:srgbClr val="000000"/>
              </a:solidFill>
            </a:endParaRPr>
          </a:p>
          <a:p>
            <a:pPr marL="233363" lvl="2" indent="-233363" defTabSz="533400">
              <a:lnSpc>
                <a:spcPct val="90000"/>
              </a:lnSpc>
              <a:spcBef>
                <a:spcPct val="0"/>
              </a:spcBef>
              <a:buFont typeface="Arial" panose="020B0604020202020204" pitchFamily="34" charset="0"/>
              <a:buChar char="•"/>
            </a:pPr>
            <a:r>
              <a:rPr lang="en-US" sz="1050" b="1" dirty="0">
                <a:solidFill>
                  <a:srgbClr val="000000"/>
                </a:solidFill>
                <a:latin typeface="FreightMicro Pro Semibold" pitchFamily="50" charset="0"/>
              </a:rPr>
              <a:t>Compromising and negotiating for consensus; </a:t>
            </a:r>
            <a:r>
              <a:rPr lang="en-US" sz="1050" dirty="0">
                <a:solidFill>
                  <a:srgbClr val="000000"/>
                </a:solidFill>
              </a:rPr>
              <a:t>making reasonable tradeoffs on tough issues</a:t>
            </a:r>
          </a:p>
          <a:p>
            <a:pPr marL="233363" lvl="2" indent="-233363" defTabSz="533400">
              <a:lnSpc>
                <a:spcPct val="90000"/>
              </a:lnSpc>
              <a:spcBef>
                <a:spcPct val="0"/>
              </a:spcBef>
              <a:buFont typeface="Arial" panose="020B0604020202020204" pitchFamily="34" charset="0"/>
              <a:buChar char="•"/>
            </a:pPr>
            <a:r>
              <a:rPr lang="en-US" sz="1050" dirty="0" smtClean="0">
                <a:solidFill>
                  <a:srgbClr val="000000"/>
                </a:solidFill>
              </a:rPr>
              <a:t>Standing </a:t>
            </a:r>
            <a:r>
              <a:rPr lang="en-US" sz="1050" dirty="0">
                <a:solidFill>
                  <a:srgbClr val="000000"/>
                </a:solidFill>
              </a:rPr>
              <a:t>for </a:t>
            </a:r>
            <a:r>
              <a:rPr lang="en-US" sz="1050" b="1" dirty="0">
                <a:solidFill>
                  <a:srgbClr val="000000"/>
                </a:solidFill>
                <a:latin typeface="FreightMicro Pro Semibold" pitchFamily="50" charset="0"/>
              </a:rPr>
              <a:t>sound ethics, conduct, and accountability;</a:t>
            </a:r>
            <a:r>
              <a:rPr lang="en-US" sz="1050" dirty="0">
                <a:solidFill>
                  <a:srgbClr val="000000"/>
                </a:solidFill>
              </a:rPr>
              <a:t> takes </a:t>
            </a:r>
            <a:r>
              <a:rPr lang="en-US" sz="1050" dirty="0" smtClean="0">
                <a:solidFill>
                  <a:srgbClr val="000000"/>
                </a:solidFill>
              </a:rPr>
              <a:t>responsibility</a:t>
            </a:r>
            <a:endParaRPr lang="en-US" sz="1050" b="1" dirty="0">
              <a:solidFill>
                <a:srgbClr val="000000"/>
              </a:solidFill>
              <a:latin typeface="FreightMicro Pro Semibold" pitchFamily="50" charset="0"/>
            </a:endParaRPr>
          </a:p>
          <a:p>
            <a:pPr marL="233363" lvl="2" indent="-233363" defTabSz="533400">
              <a:lnSpc>
                <a:spcPct val="90000"/>
              </a:lnSpc>
              <a:spcBef>
                <a:spcPct val="0"/>
              </a:spcBef>
              <a:buFont typeface="Arial" panose="020B0604020202020204" pitchFamily="34" charset="0"/>
              <a:buChar char="•"/>
            </a:pPr>
            <a:r>
              <a:rPr lang="en-US" sz="1050" b="1" dirty="0" smtClean="0">
                <a:solidFill>
                  <a:srgbClr val="000000"/>
                </a:solidFill>
                <a:latin typeface="FreightMicro Pro Semibold" pitchFamily="50" charset="0"/>
              </a:rPr>
              <a:t>Promoting consumer protection </a:t>
            </a:r>
            <a:r>
              <a:rPr lang="en-US" sz="1050" dirty="0" smtClean="0">
                <a:solidFill>
                  <a:srgbClr val="000000"/>
                </a:solidFill>
              </a:rPr>
              <a:t>through setting (and adhering to) high standards</a:t>
            </a:r>
          </a:p>
          <a:p>
            <a:pPr marL="233363" lvl="2" indent="-233363" defTabSz="533400">
              <a:lnSpc>
                <a:spcPct val="90000"/>
              </a:lnSpc>
              <a:spcBef>
                <a:spcPct val="0"/>
              </a:spcBef>
              <a:buFont typeface="Arial" panose="020B0604020202020204" pitchFamily="34" charset="0"/>
              <a:buChar char="•"/>
            </a:pPr>
            <a:endParaRPr lang="en-US" sz="1050" dirty="0">
              <a:solidFill>
                <a:srgbClr val="000000"/>
              </a:solidFill>
            </a:endParaRPr>
          </a:p>
        </p:txBody>
      </p:sp>
      <p:sp>
        <p:nvSpPr>
          <p:cNvPr id="39" name="TextBox 18"/>
          <p:cNvSpPr txBox="1"/>
          <p:nvPr/>
        </p:nvSpPr>
        <p:spPr>
          <a:xfrm>
            <a:off x="228595" y="3657600"/>
            <a:ext cx="3547872" cy="228600"/>
          </a:xfrm>
          <a:prstGeom prst="rect">
            <a:avLst/>
          </a:prstGeom>
          <a:solidFill>
            <a:schemeClr val="accent1"/>
          </a:solidFill>
        </p:spPr>
        <p:txBody>
          <a:bodyPr wrap="square" lIns="101882" tIns="50941" rIns="101882" bIns="50941"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ctr"/>
            <a:r>
              <a:rPr lang="en-US" sz="1200" cap="all" spc="300" dirty="0" smtClean="0">
                <a:solidFill>
                  <a:schemeClr val="bg1"/>
                </a:solidFill>
                <a:latin typeface="FreightSans Pro Semibold" pitchFamily="50" charset="0"/>
              </a:rPr>
              <a:t>III. Alpha’s Performance</a:t>
            </a:r>
            <a:endParaRPr lang="en-US" sz="1200" cap="all" spc="300" dirty="0">
              <a:solidFill>
                <a:schemeClr val="bg1"/>
              </a:solidFill>
              <a:latin typeface="FreightSans Pro Semibold" pitchFamily="50" charset="0"/>
            </a:endParaRPr>
          </a:p>
        </p:txBody>
      </p:sp>
      <p:sp>
        <p:nvSpPr>
          <p:cNvPr id="40" name="F/R 1"/>
          <p:cNvSpPr/>
          <p:nvPr/>
        </p:nvSpPr>
        <p:spPr>
          <a:xfrm>
            <a:off x="3991351" y="3886200"/>
            <a:ext cx="3547872" cy="2057400"/>
          </a:xfrm>
          <a:custGeom>
            <a:avLst/>
            <a:gdLst>
              <a:gd name="connsiteX0" fmla="*/ 0 w 2408934"/>
              <a:gd name="connsiteY0" fmla="*/ 0 h 4389120"/>
              <a:gd name="connsiteX1" fmla="*/ 2408934 w 2408934"/>
              <a:gd name="connsiteY1" fmla="*/ 0 h 4389120"/>
              <a:gd name="connsiteX2" fmla="*/ 2408934 w 2408934"/>
              <a:gd name="connsiteY2" fmla="*/ 4389120 h 4389120"/>
              <a:gd name="connsiteX3" fmla="*/ 0 w 2408934"/>
              <a:gd name="connsiteY3" fmla="*/ 4389120 h 4389120"/>
              <a:gd name="connsiteX4" fmla="*/ 0 w 2408934"/>
              <a:gd name="connsiteY4" fmla="*/ 0 h 438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8934" h="4389120">
                <a:moveTo>
                  <a:pt x="2408934" y="1"/>
                </a:moveTo>
                <a:lnTo>
                  <a:pt x="2408934" y="4389119"/>
                </a:lnTo>
                <a:lnTo>
                  <a:pt x="0" y="4389119"/>
                </a:lnTo>
                <a:lnTo>
                  <a:pt x="0" y="1"/>
                </a:lnTo>
                <a:lnTo>
                  <a:pt x="2408934" y="1"/>
                </a:lnTo>
                <a:close/>
              </a:path>
            </a:pathLst>
          </a:custGeom>
          <a:solidFill>
            <a:schemeClr val="accent1">
              <a:lumMod val="20000"/>
              <a:lumOff val="80000"/>
            </a:schemeClr>
          </a:solidFill>
          <a:ln>
            <a:no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182880" rIns="182880" bIns="182880" numCol="1" spcCol="1270" anchor="ctr" anchorCtr="0">
            <a:noAutofit/>
          </a:bodyPr>
          <a:lstStyle/>
          <a:p>
            <a:pPr marL="0" lvl="1" defTabSz="533400">
              <a:lnSpc>
                <a:spcPct val="90000"/>
              </a:lnSpc>
              <a:spcBef>
                <a:spcPct val="0"/>
              </a:spcBef>
              <a:spcAft>
                <a:spcPct val="15000"/>
              </a:spcAft>
            </a:pPr>
            <a:r>
              <a:rPr lang="en-US" sz="1050" dirty="0"/>
              <a:t>NJ research shows that the following </a:t>
            </a:r>
            <a:r>
              <a:rPr lang="en-US" sz="1050" dirty="0" smtClean="0"/>
              <a:t>policy </a:t>
            </a:r>
            <a:r>
              <a:rPr lang="en-US" sz="1050" dirty="0"/>
              <a:t>brand drivers have the greatest impact </a:t>
            </a:r>
            <a:r>
              <a:rPr lang="en-US" sz="1050" dirty="0" smtClean="0"/>
              <a:t>on the composite policy brand score of beta industry organizations:</a:t>
            </a:r>
            <a:endParaRPr lang="en-US" sz="1050" dirty="0"/>
          </a:p>
          <a:p>
            <a:pPr marL="171450" lvl="1" indent="-171450" defTabSz="533400">
              <a:lnSpc>
                <a:spcPct val="90000"/>
              </a:lnSpc>
              <a:spcBef>
                <a:spcPct val="0"/>
              </a:spcBef>
              <a:spcAft>
                <a:spcPct val="15000"/>
              </a:spcAft>
              <a:buFont typeface="Arial" panose="020B0604020202020204" pitchFamily="34" charset="0"/>
              <a:buChar char="•"/>
            </a:pPr>
            <a:r>
              <a:rPr lang="en-US" sz="1050" dirty="0">
                <a:solidFill>
                  <a:srgbClr val="000000"/>
                </a:solidFill>
                <a:latin typeface="FreightMicro Pro Semibold" pitchFamily="50" charset="0"/>
              </a:rPr>
              <a:t>Working collaboratively </a:t>
            </a:r>
            <a:r>
              <a:rPr lang="en-US" sz="1050" dirty="0">
                <a:solidFill>
                  <a:srgbClr val="000000"/>
                </a:solidFill>
              </a:rPr>
              <a:t>with policy leaders across the spectrum</a:t>
            </a:r>
          </a:p>
          <a:p>
            <a:pPr marL="171450" lvl="1" indent="-171450" defTabSz="533400">
              <a:lnSpc>
                <a:spcPct val="90000"/>
              </a:lnSpc>
              <a:spcBef>
                <a:spcPct val="0"/>
              </a:spcBef>
              <a:spcAft>
                <a:spcPct val="15000"/>
              </a:spcAft>
              <a:buFont typeface="Arial" panose="020B0604020202020204" pitchFamily="34" charset="0"/>
              <a:buChar char="•"/>
            </a:pPr>
            <a:r>
              <a:rPr lang="en-US" sz="1050" dirty="0" smtClean="0">
                <a:solidFill>
                  <a:srgbClr val="000000"/>
                </a:solidFill>
                <a:latin typeface="FreightMicro Pro Semibold" pitchFamily="50" charset="0"/>
              </a:rPr>
              <a:t>Compromising and negotiating for consensus; </a:t>
            </a:r>
            <a:r>
              <a:rPr lang="en-US" sz="1050" dirty="0" smtClean="0">
                <a:solidFill>
                  <a:srgbClr val="000000"/>
                </a:solidFill>
              </a:rPr>
              <a:t>making reasonable tradeoffs on tough issues</a:t>
            </a:r>
            <a:endParaRPr lang="en-US" sz="1050" dirty="0">
              <a:solidFill>
                <a:srgbClr val="000000"/>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050" dirty="0">
                <a:solidFill>
                  <a:srgbClr val="000000"/>
                </a:solidFill>
              </a:rPr>
              <a:t>Cultivating a </a:t>
            </a:r>
            <a:r>
              <a:rPr lang="en-US" sz="1050" dirty="0">
                <a:solidFill>
                  <a:srgbClr val="000000"/>
                </a:solidFill>
                <a:latin typeface="FreightMicro Pro Semibold" pitchFamily="50" charset="0"/>
              </a:rPr>
              <a:t>positive media profile and visibility for the company </a:t>
            </a:r>
            <a:r>
              <a:rPr lang="en-US" sz="1050" dirty="0">
                <a:solidFill>
                  <a:srgbClr val="000000"/>
                </a:solidFill>
              </a:rPr>
              <a:t>and its issues</a:t>
            </a:r>
          </a:p>
        </p:txBody>
      </p:sp>
      <p:sp>
        <p:nvSpPr>
          <p:cNvPr id="41" name="F/R 1"/>
          <p:cNvSpPr/>
          <p:nvPr/>
        </p:nvSpPr>
        <p:spPr>
          <a:xfrm>
            <a:off x="3995923" y="6400800"/>
            <a:ext cx="3547872" cy="1828800"/>
          </a:xfrm>
          <a:custGeom>
            <a:avLst/>
            <a:gdLst>
              <a:gd name="connsiteX0" fmla="*/ 0 w 2408934"/>
              <a:gd name="connsiteY0" fmla="*/ 0 h 4389120"/>
              <a:gd name="connsiteX1" fmla="*/ 2408934 w 2408934"/>
              <a:gd name="connsiteY1" fmla="*/ 0 h 4389120"/>
              <a:gd name="connsiteX2" fmla="*/ 2408934 w 2408934"/>
              <a:gd name="connsiteY2" fmla="*/ 4389120 h 4389120"/>
              <a:gd name="connsiteX3" fmla="*/ 0 w 2408934"/>
              <a:gd name="connsiteY3" fmla="*/ 4389120 h 4389120"/>
              <a:gd name="connsiteX4" fmla="*/ 0 w 2408934"/>
              <a:gd name="connsiteY4" fmla="*/ 0 h 438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8934" h="4389120">
                <a:moveTo>
                  <a:pt x="2408934" y="1"/>
                </a:moveTo>
                <a:lnTo>
                  <a:pt x="2408934" y="4389119"/>
                </a:lnTo>
                <a:lnTo>
                  <a:pt x="0" y="4389119"/>
                </a:lnTo>
                <a:lnTo>
                  <a:pt x="0" y="1"/>
                </a:lnTo>
                <a:lnTo>
                  <a:pt x="2408934" y="1"/>
                </a:lnTo>
                <a:close/>
              </a:path>
            </a:pathLst>
          </a:custGeom>
          <a:solidFill>
            <a:schemeClr val="accent1">
              <a:lumMod val="20000"/>
              <a:lumOff val="80000"/>
            </a:schemeClr>
          </a:solidFill>
          <a:ln>
            <a:no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182880" rIns="182880" bIns="182880" numCol="1" spcCol="1270" anchor="ctr" anchorCtr="0">
            <a:noAutofit/>
          </a:bodyPr>
          <a:lstStyle/>
          <a:p>
            <a:pPr marL="0" lvl="1" defTabSz="533400">
              <a:lnSpc>
                <a:spcPct val="90000"/>
              </a:lnSpc>
              <a:spcBef>
                <a:spcPct val="0"/>
              </a:spcBef>
              <a:spcAft>
                <a:spcPct val="15000"/>
              </a:spcAft>
            </a:pPr>
            <a:r>
              <a:rPr lang="en-US" sz="1050" dirty="0"/>
              <a:t>With an eye toward </a:t>
            </a:r>
            <a:r>
              <a:rPr lang="en-US" sz="1050" dirty="0" smtClean="0"/>
              <a:t>further positioning Alpha </a:t>
            </a:r>
            <a:r>
              <a:rPr lang="en-US" sz="1050" dirty="0"/>
              <a:t>as a </a:t>
            </a:r>
            <a:r>
              <a:rPr lang="en-US" sz="1050" dirty="0" smtClean="0"/>
              <a:t>beta industry company, Alpha should focus on improving performance on the select policy characteristics recognized above that drive beta organizations’ ratings. To better focus the effort, a reasonable starting point is closing the gap between Alpha and top performers on these drivers within their traditional beta peer set. </a:t>
            </a:r>
            <a:endParaRPr lang="en-US" sz="1050" dirty="0"/>
          </a:p>
        </p:txBody>
      </p:sp>
      <p:sp>
        <p:nvSpPr>
          <p:cNvPr id="42" name="TextBox 18"/>
          <p:cNvSpPr txBox="1"/>
          <p:nvPr/>
        </p:nvSpPr>
        <p:spPr>
          <a:xfrm>
            <a:off x="3995923" y="6172200"/>
            <a:ext cx="3547872" cy="228600"/>
          </a:xfrm>
          <a:prstGeom prst="rect">
            <a:avLst/>
          </a:prstGeom>
          <a:solidFill>
            <a:schemeClr val="accent1"/>
          </a:solidFill>
        </p:spPr>
        <p:txBody>
          <a:bodyPr wrap="square" lIns="0" tIns="50941" rIns="0" bIns="50941"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ctr"/>
            <a:r>
              <a:rPr lang="en-US" sz="1200" cap="all" spc="300" dirty="0" smtClean="0">
                <a:solidFill>
                  <a:schemeClr val="bg1"/>
                </a:solidFill>
                <a:latin typeface="FreightSans Pro Semibold" pitchFamily="50" charset="0"/>
              </a:rPr>
              <a:t>V. Areas of Focus</a:t>
            </a:r>
            <a:endParaRPr lang="en-US" sz="1200" cap="all" spc="300" dirty="0">
              <a:solidFill>
                <a:schemeClr val="bg1"/>
              </a:solidFill>
              <a:latin typeface="FreightSans Pro Semibold" pitchFamily="50" charset="0"/>
            </a:endParaRPr>
          </a:p>
        </p:txBody>
      </p:sp>
      <p:sp>
        <p:nvSpPr>
          <p:cNvPr id="43" name="TextBox 18"/>
          <p:cNvSpPr txBox="1"/>
          <p:nvPr/>
        </p:nvSpPr>
        <p:spPr>
          <a:xfrm>
            <a:off x="3991351" y="3657600"/>
            <a:ext cx="3547872" cy="228600"/>
          </a:xfrm>
          <a:prstGeom prst="rect">
            <a:avLst/>
          </a:prstGeom>
          <a:solidFill>
            <a:schemeClr val="accent1"/>
          </a:solidFill>
        </p:spPr>
        <p:txBody>
          <a:bodyPr wrap="square" lIns="101882" tIns="50941" rIns="101882" bIns="50941"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ctr"/>
            <a:r>
              <a:rPr lang="en-US" sz="1200" cap="all" spc="300" dirty="0" smtClean="0">
                <a:solidFill>
                  <a:schemeClr val="bg1"/>
                </a:solidFill>
                <a:latin typeface="FreightSans Pro Semibold" pitchFamily="50" charset="0"/>
              </a:rPr>
              <a:t>IV. Driver Impact</a:t>
            </a:r>
            <a:endParaRPr lang="en-US" sz="1200" cap="all" spc="300" dirty="0">
              <a:solidFill>
                <a:schemeClr val="bg1"/>
              </a:solidFill>
              <a:latin typeface="FreightSans Pro Semibold" pitchFamily="50" charset="0"/>
            </a:endParaRPr>
          </a:p>
        </p:txBody>
      </p:sp>
    </p:spTree>
    <p:extLst>
      <p:ext uri="{BB962C8B-B14F-4D97-AF65-F5344CB8AC3E}">
        <p14:creationId xmlns:p14="http://schemas.microsoft.com/office/powerpoint/2010/main" val="817229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 name="Chart 110"/>
          <p:cNvGraphicFramePr/>
          <p:nvPr>
            <p:extLst>
              <p:ext uri="{D42A27DB-BD31-4B8C-83A1-F6EECF244321}">
                <p14:modId xmlns:p14="http://schemas.microsoft.com/office/powerpoint/2010/main" val="2094826161"/>
              </p:ext>
            </p:extLst>
          </p:nvPr>
        </p:nvGraphicFramePr>
        <p:xfrm>
          <a:off x="-1" y="2514600"/>
          <a:ext cx="7543801" cy="365760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en-US" smtClean="0"/>
              <a:t>Survey Development</a:t>
            </a:r>
            <a:endParaRPr lang="en-US"/>
          </a:p>
        </p:txBody>
      </p:sp>
      <p:sp>
        <p:nvSpPr>
          <p:cNvPr id="28" name="Text Placeholder 27"/>
          <p:cNvSpPr>
            <a:spLocks noGrp="1"/>
          </p:cNvSpPr>
          <p:nvPr>
            <p:ph type="body" sz="quarter" idx="10"/>
          </p:nvPr>
        </p:nvSpPr>
        <p:spPr/>
        <p:txBody>
          <a:bodyPr/>
          <a:lstStyle/>
          <a:p>
            <a:r>
              <a:rPr lang="en-US" smtClean="0"/>
              <a:t>Introduction</a:t>
            </a:r>
            <a:endParaRPr lang="en-US"/>
          </a:p>
        </p:txBody>
      </p:sp>
      <p:sp>
        <p:nvSpPr>
          <p:cNvPr id="3" name="Slide Number Placeholder 2"/>
          <p:cNvSpPr>
            <a:spLocks noGrp="1"/>
          </p:cNvSpPr>
          <p:nvPr>
            <p:ph type="sldNum" sz="quarter" idx="4"/>
          </p:nvPr>
        </p:nvSpPr>
        <p:spPr/>
        <p:txBody>
          <a:bodyPr/>
          <a:lstStyle/>
          <a:p>
            <a:fld id="{6214CC63-60E5-4931-A878-5D36BA85D187}" type="slidenum">
              <a:rPr lang="en-US" smtClean="0"/>
              <a:pPr/>
              <a:t>5</a:t>
            </a:fld>
            <a:endParaRPr lang="en-US"/>
          </a:p>
        </p:txBody>
      </p:sp>
      <p:graphicFrame>
        <p:nvGraphicFramePr>
          <p:cNvPr id="4" name="Content Placeholder 12"/>
          <p:cNvGraphicFramePr>
            <a:graphicFrameLocks/>
          </p:cNvGraphicFramePr>
          <p:nvPr>
            <p:extLst>
              <p:ext uri="{D42A27DB-BD31-4B8C-83A1-F6EECF244321}">
                <p14:modId xmlns:p14="http://schemas.microsoft.com/office/powerpoint/2010/main" val="4129561974"/>
              </p:ext>
            </p:extLst>
          </p:nvPr>
        </p:nvGraphicFramePr>
        <p:xfrm>
          <a:off x="457200" y="1143000"/>
          <a:ext cx="7086600"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Connector 5"/>
          <p:cNvCxnSpPr/>
          <p:nvPr/>
        </p:nvCxnSpPr>
        <p:spPr>
          <a:xfrm>
            <a:off x="2766537" y="1762125"/>
            <a:ext cx="2404" cy="432511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69900" y="1920240"/>
            <a:ext cx="768349" cy="228600"/>
          </a:xfrm>
          <a:prstGeom prst="rect">
            <a:avLst/>
          </a:prstGeom>
          <a:solidFill>
            <a:schemeClr val="accent1">
              <a:lumMod val="20000"/>
              <a:lumOff val="80000"/>
            </a:schemeClr>
          </a:solidFill>
          <a:ln>
            <a:solidFill>
              <a:schemeClr val="accent1"/>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0" tIns="0" rIns="0" bIns="0" anchor="ctr"/>
          <a:lstStyle/>
          <a:p>
            <a:pPr algn="ctr"/>
            <a:r>
              <a:rPr lang="en-US" sz="900" smtClean="0"/>
              <a:t>Test Survey 1</a:t>
            </a:r>
            <a:endParaRPr lang="en-US" sz="900"/>
          </a:p>
        </p:txBody>
      </p:sp>
      <p:sp>
        <p:nvSpPr>
          <p:cNvPr id="11" name="Rectangle 10"/>
          <p:cNvSpPr/>
          <p:nvPr/>
        </p:nvSpPr>
        <p:spPr>
          <a:xfrm>
            <a:off x="1238250" y="2148840"/>
            <a:ext cx="1528286" cy="228600"/>
          </a:xfrm>
          <a:prstGeom prst="rect">
            <a:avLst/>
          </a:prstGeom>
          <a:solidFill>
            <a:schemeClr val="accent1">
              <a:lumMod val="20000"/>
              <a:lumOff val="80000"/>
            </a:schemeClr>
          </a:solidFill>
          <a:ln>
            <a:solidFill>
              <a:schemeClr val="accent1"/>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45720" tIns="45720" rIns="45720" bIns="45720" anchor="ctr"/>
          <a:lstStyle/>
          <a:p>
            <a:pPr algn="ctr"/>
            <a:r>
              <a:rPr lang="en-US" sz="900" smtClean="0"/>
              <a:t>Research Interviews 1</a:t>
            </a:r>
            <a:endParaRPr lang="en-US" sz="900"/>
          </a:p>
        </p:txBody>
      </p:sp>
      <p:sp>
        <p:nvSpPr>
          <p:cNvPr id="13" name="Rectangle 12"/>
          <p:cNvSpPr/>
          <p:nvPr/>
        </p:nvSpPr>
        <p:spPr>
          <a:xfrm>
            <a:off x="2766537" y="2971800"/>
            <a:ext cx="1531615" cy="228600"/>
          </a:xfrm>
          <a:prstGeom prst="rect">
            <a:avLst/>
          </a:prstGeom>
          <a:solidFill>
            <a:schemeClr val="accent1">
              <a:lumMod val="20000"/>
              <a:lumOff val="80000"/>
            </a:schemeClr>
          </a:solidFill>
          <a:ln>
            <a:solidFill>
              <a:schemeClr val="accent1"/>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nchor="ctr"/>
          <a:lstStyle/>
          <a:p>
            <a:pPr algn="ctr"/>
            <a:r>
              <a:rPr lang="en-US" sz="900" smtClean="0"/>
              <a:t>Research Interviews 2</a:t>
            </a:r>
            <a:endParaRPr lang="en-US" sz="900"/>
          </a:p>
        </p:txBody>
      </p:sp>
      <p:cxnSp>
        <p:nvCxnSpPr>
          <p:cNvPr id="14" name="Straight Connector 13"/>
          <p:cNvCxnSpPr/>
          <p:nvPr/>
        </p:nvCxnSpPr>
        <p:spPr>
          <a:xfrm>
            <a:off x="469901" y="1762125"/>
            <a:ext cx="0" cy="432511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298153" y="1762125"/>
            <a:ext cx="0" cy="432511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38250" y="1762125"/>
            <a:ext cx="0" cy="432511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4298153" y="4343400"/>
            <a:ext cx="763603" cy="228600"/>
          </a:xfrm>
          <a:prstGeom prst="rect">
            <a:avLst/>
          </a:prstGeom>
          <a:solidFill>
            <a:schemeClr val="accent1">
              <a:lumMod val="20000"/>
              <a:lumOff val="80000"/>
            </a:schemeClr>
          </a:solidFill>
          <a:ln>
            <a:solidFill>
              <a:schemeClr val="accent1"/>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0" tIns="45720" rIns="0" bIns="45720" anchor="ctr"/>
          <a:lstStyle/>
          <a:p>
            <a:pPr algn="ctr"/>
            <a:r>
              <a:rPr lang="en-US" sz="900" smtClean="0"/>
              <a:t>Test Survey 2</a:t>
            </a:r>
            <a:endParaRPr lang="en-US" sz="900"/>
          </a:p>
        </p:txBody>
      </p:sp>
      <p:sp>
        <p:nvSpPr>
          <p:cNvPr id="57" name="Rectangle 56"/>
          <p:cNvSpPr/>
          <p:nvPr/>
        </p:nvSpPr>
        <p:spPr>
          <a:xfrm>
            <a:off x="5061757" y="4686300"/>
            <a:ext cx="765172" cy="228600"/>
          </a:xfrm>
          <a:prstGeom prst="rect">
            <a:avLst/>
          </a:prstGeom>
          <a:solidFill>
            <a:schemeClr val="accent1">
              <a:lumMod val="20000"/>
              <a:lumOff val="80000"/>
            </a:schemeClr>
          </a:solidFill>
          <a:ln>
            <a:solidFill>
              <a:schemeClr val="accent1"/>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0" tIns="0" rIns="0" bIns="0" anchor="ctr"/>
          <a:lstStyle/>
          <a:p>
            <a:pPr algn="ctr"/>
            <a:r>
              <a:rPr lang="en-US" sz="900" smtClean="0"/>
              <a:t>Test Survey 3</a:t>
            </a:r>
            <a:endParaRPr lang="en-US" sz="900"/>
          </a:p>
        </p:txBody>
      </p:sp>
      <p:sp>
        <p:nvSpPr>
          <p:cNvPr id="58" name="Rectangle 57"/>
          <p:cNvSpPr/>
          <p:nvPr/>
        </p:nvSpPr>
        <p:spPr>
          <a:xfrm>
            <a:off x="5826929" y="5029200"/>
            <a:ext cx="764418" cy="228600"/>
          </a:xfrm>
          <a:prstGeom prst="rect">
            <a:avLst/>
          </a:prstGeom>
          <a:solidFill>
            <a:schemeClr val="accent1">
              <a:lumMod val="20000"/>
              <a:lumOff val="80000"/>
            </a:schemeClr>
          </a:solidFill>
          <a:ln>
            <a:solidFill>
              <a:schemeClr val="accent1"/>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0" tIns="0" rIns="0" bIns="0" anchor="ctr"/>
          <a:lstStyle/>
          <a:p>
            <a:pPr algn="ctr"/>
            <a:r>
              <a:rPr lang="en-US" sz="900" smtClean="0"/>
              <a:t>Test Survey 4</a:t>
            </a:r>
            <a:endParaRPr lang="en-US" sz="900"/>
          </a:p>
        </p:txBody>
      </p:sp>
      <p:sp>
        <p:nvSpPr>
          <p:cNvPr id="59" name="Pentagon 58"/>
          <p:cNvSpPr/>
          <p:nvPr/>
        </p:nvSpPr>
        <p:spPr>
          <a:xfrm>
            <a:off x="6591346" y="5694045"/>
            <a:ext cx="952454" cy="393192"/>
          </a:xfrm>
          <a:prstGeom prst="homePlate">
            <a:avLst/>
          </a:prstGeom>
          <a:solidFill>
            <a:schemeClr val="accent2"/>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45720" tIns="45720" rIns="45720" bIns="45720" anchor="ctr"/>
          <a:lstStyle/>
          <a:p>
            <a:pPr algn="ctr"/>
            <a:r>
              <a:rPr lang="en-US" sz="1000" smtClean="0">
                <a:solidFill>
                  <a:schemeClr val="tx1"/>
                </a:solidFill>
              </a:rPr>
              <a:t>Launch</a:t>
            </a:r>
            <a:endParaRPr lang="en-US" sz="1000">
              <a:solidFill>
                <a:schemeClr val="tx1"/>
              </a:solidFill>
            </a:endParaRPr>
          </a:p>
        </p:txBody>
      </p:sp>
      <p:cxnSp>
        <p:nvCxnSpPr>
          <p:cNvPr id="60" name="Straight Connector 59"/>
          <p:cNvCxnSpPr/>
          <p:nvPr/>
        </p:nvCxnSpPr>
        <p:spPr>
          <a:xfrm>
            <a:off x="5062534" y="1762125"/>
            <a:ext cx="0" cy="432511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826928" y="1762125"/>
            <a:ext cx="0" cy="432511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591346" y="1762125"/>
            <a:ext cx="0" cy="432511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469901" y="1143000"/>
            <a:ext cx="2299040" cy="228600"/>
          </a:xfrm>
          <a:prstGeom prst="rect">
            <a:avLst/>
          </a:prstGeom>
          <a:no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45720" tIns="45720" rIns="45720" bIns="45720" anchor="ctr"/>
          <a:lstStyle/>
          <a:p>
            <a:pPr algn="ctr"/>
            <a:r>
              <a:rPr lang="en-US" sz="1000" smtClean="0"/>
              <a:t>Round 1</a:t>
            </a:r>
            <a:endParaRPr lang="en-US" sz="1000"/>
          </a:p>
        </p:txBody>
      </p:sp>
      <p:sp>
        <p:nvSpPr>
          <p:cNvPr id="67" name="Rectangle 66"/>
          <p:cNvSpPr/>
          <p:nvPr/>
        </p:nvSpPr>
        <p:spPr>
          <a:xfrm>
            <a:off x="2766536" y="1143000"/>
            <a:ext cx="2295220" cy="228600"/>
          </a:xfrm>
          <a:prstGeom prst="rect">
            <a:avLst/>
          </a:prstGeom>
          <a:no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45720" tIns="45720" rIns="45720" bIns="45720" anchor="ctr"/>
          <a:lstStyle/>
          <a:p>
            <a:pPr algn="ctr"/>
            <a:r>
              <a:rPr lang="en-US" sz="1000" smtClean="0"/>
              <a:t>Round 2</a:t>
            </a:r>
            <a:endParaRPr lang="en-US" sz="1000"/>
          </a:p>
        </p:txBody>
      </p:sp>
      <p:sp>
        <p:nvSpPr>
          <p:cNvPr id="68" name="Rectangle 67"/>
          <p:cNvSpPr/>
          <p:nvPr/>
        </p:nvSpPr>
        <p:spPr>
          <a:xfrm>
            <a:off x="5061757" y="1143000"/>
            <a:ext cx="765172" cy="228600"/>
          </a:xfrm>
          <a:prstGeom prst="rect">
            <a:avLst/>
          </a:prstGeom>
          <a:no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45720" tIns="45720" rIns="45720" bIns="45720" anchor="ctr"/>
          <a:lstStyle/>
          <a:p>
            <a:pPr algn="ctr"/>
            <a:r>
              <a:rPr lang="en-US" sz="1000" smtClean="0"/>
              <a:t>Round 3</a:t>
            </a:r>
            <a:endParaRPr lang="en-US" sz="1000"/>
          </a:p>
        </p:txBody>
      </p:sp>
      <p:sp>
        <p:nvSpPr>
          <p:cNvPr id="69" name="Rectangle 68"/>
          <p:cNvSpPr/>
          <p:nvPr/>
        </p:nvSpPr>
        <p:spPr>
          <a:xfrm>
            <a:off x="5826929" y="1143000"/>
            <a:ext cx="764418" cy="228600"/>
          </a:xfrm>
          <a:prstGeom prst="rect">
            <a:avLst/>
          </a:prstGeom>
          <a:no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45720" tIns="45720" rIns="45720" bIns="45720" anchor="ctr"/>
          <a:lstStyle/>
          <a:p>
            <a:pPr algn="ctr"/>
            <a:r>
              <a:rPr lang="en-US" sz="1000" smtClean="0"/>
              <a:t>Round 4</a:t>
            </a:r>
            <a:endParaRPr lang="en-US" sz="1000"/>
          </a:p>
        </p:txBody>
      </p:sp>
      <p:cxnSp>
        <p:nvCxnSpPr>
          <p:cNvPr id="71" name="Straight Arrow Connector 70"/>
          <p:cNvCxnSpPr/>
          <p:nvPr/>
        </p:nvCxnSpPr>
        <p:spPr>
          <a:xfrm>
            <a:off x="504030" y="1261872"/>
            <a:ext cx="822960" cy="0"/>
          </a:xfrm>
          <a:prstGeom prst="straightConnector1">
            <a:avLst/>
          </a:prstGeom>
          <a:ln>
            <a:solidFill>
              <a:schemeClr val="accent1"/>
            </a:solidFill>
            <a:headEnd type="diamond"/>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945981" y="1261872"/>
            <a:ext cx="822960" cy="0"/>
          </a:xfrm>
          <a:prstGeom prst="straightConnector1">
            <a:avLst/>
          </a:prstGeom>
          <a:ln>
            <a:solidFill>
              <a:schemeClr val="accent1"/>
            </a:solidFill>
            <a:headEnd type="none"/>
            <a:tailEnd type="diamon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768940" y="1261872"/>
            <a:ext cx="822960" cy="0"/>
          </a:xfrm>
          <a:prstGeom prst="straightConnector1">
            <a:avLst/>
          </a:prstGeom>
          <a:ln>
            <a:solidFill>
              <a:schemeClr val="accent1"/>
            </a:solidFill>
            <a:headEnd type="diamond"/>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4247678" y="1261872"/>
            <a:ext cx="822960" cy="0"/>
          </a:xfrm>
          <a:prstGeom prst="straightConnector1">
            <a:avLst/>
          </a:prstGeom>
          <a:ln>
            <a:solidFill>
              <a:schemeClr val="accent1"/>
            </a:solidFill>
            <a:headEnd type="none"/>
            <a:tailEnd type="diamon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5070638" y="1261872"/>
            <a:ext cx="91440" cy="0"/>
          </a:xfrm>
          <a:prstGeom prst="straightConnector1">
            <a:avLst/>
          </a:prstGeom>
          <a:ln>
            <a:solidFill>
              <a:schemeClr val="accent1"/>
            </a:solidFill>
            <a:headEnd type="diamond"/>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735489" y="1261872"/>
            <a:ext cx="91440" cy="0"/>
          </a:xfrm>
          <a:prstGeom prst="straightConnector1">
            <a:avLst/>
          </a:prstGeom>
          <a:ln>
            <a:solidFill>
              <a:schemeClr val="accent1"/>
            </a:solidFill>
            <a:headEnd type="none"/>
            <a:tailEnd type="diamond"/>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5826929" y="1261872"/>
            <a:ext cx="91440" cy="0"/>
          </a:xfrm>
          <a:prstGeom prst="straightConnector1">
            <a:avLst/>
          </a:prstGeom>
          <a:ln>
            <a:solidFill>
              <a:schemeClr val="accent1"/>
            </a:solidFill>
            <a:headEnd type="diamond"/>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6464167" y="1261872"/>
            <a:ext cx="127180" cy="0"/>
          </a:xfrm>
          <a:prstGeom prst="straightConnector1">
            <a:avLst/>
          </a:prstGeom>
          <a:ln>
            <a:solidFill>
              <a:schemeClr val="accent1"/>
            </a:solidFill>
            <a:headEnd type="none"/>
            <a:tailEnd type="diamond"/>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6591347" y="1261872"/>
            <a:ext cx="952453" cy="0"/>
          </a:xfrm>
          <a:prstGeom prst="straightConnector1">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228600" y="6400800"/>
            <a:ext cx="8229600" cy="3429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a:p>
        </p:txBody>
      </p:sp>
      <p:sp>
        <p:nvSpPr>
          <p:cNvPr id="130" name="TextBox 129"/>
          <p:cNvSpPr txBox="1"/>
          <p:nvPr/>
        </p:nvSpPr>
        <p:spPr>
          <a:xfrm>
            <a:off x="457201" y="6858000"/>
            <a:ext cx="6857999"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Process Detail</a:t>
            </a:r>
            <a:endParaRPr lang="en-US" sz="1200" cap="all" spc="300" dirty="0">
              <a:latin typeface="FreightSans Pro Semibold" pitchFamily="50" charset="0"/>
            </a:endParaRPr>
          </a:p>
        </p:txBody>
      </p:sp>
      <p:cxnSp>
        <p:nvCxnSpPr>
          <p:cNvPr id="25" name="Straight Connector 24"/>
          <p:cNvCxnSpPr/>
          <p:nvPr/>
        </p:nvCxnSpPr>
        <p:spPr>
          <a:xfrm>
            <a:off x="6591346" y="6089618"/>
            <a:ext cx="757192" cy="0"/>
          </a:xfrm>
          <a:prstGeom prst="line">
            <a:avLst/>
          </a:prstGeom>
          <a:ln>
            <a:solidFill>
              <a:schemeClr val="tx2">
                <a:lumMod val="60000"/>
                <a:lumOff val="40000"/>
              </a:schemeClr>
            </a:solidFill>
          </a:ln>
        </p:spPr>
        <p:style>
          <a:lnRef idx="1">
            <a:schemeClr val="dk1"/>
          </a:lnRef>
          <a:fillRef idx="0">
            <a:schemeClr val="dk1"/>
          </a:fillRef>
          <a:effectRef idx="0">
            <a:schemeClr val="dk1"/>
          </a:effectRef>
          <a:fontRef idx="minor">
            <a:schemeClr val="tx1"/>
          </a:fontRef>
        </p:style>
      </p:cxnSp>
      <p:sp>
        <p:nvSpPr>
          <p:cNvPr id="43" name="Content Placeholder 2"/>
          <p:cNvSpPr txBox="1">
            <a:spLocks/>
          </p:cNvSpPr>
          <p:nvPr/>
        </p:nvSpPr>
        <p:spPr>
          <a:xfrm>
            <a:off x="4800600" y="2286000"/>
            <a:ext cx="2514600" cy="1828800"/>
          </a:xfrm>
          <a:prstGeom prst="rect">
            <a:avLst/>
          </a:prstGeom>
          <a:solidFill>
            <a:schemeClr val="bg1"/>
          </a:solidFill>
          <a:ln>
            <a:solidFill>
              <a:schemeClr val="accent1"/>
            </a:solidFill>
          </a:ln>
        </p:spPr>
        <p:txBody>
          <a:bodyPr vert="horz" lIns="228600" tIns="914400" rIns="228600" bIns="914400" numCol="1" spcCol="228600" rtlCol="0" anchor="ctr">
            <a:noAutofit/>
          </a:bodyPr>
          <a:lstStyle>
            <a:lvl1pPr marL="382059" indent="-382059"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1pPr>
            <a:lvl2pPr marL="827795" indent="-318383"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2pPr>
            <a:lvl3pPr marL="1273531"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3pPr>
            <a:lvl4pPr marL="1782943"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2292355"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171450" indent="-171450">
              <a:buFont typeface="Wingdings" pitchFamily="2" charset="2"/>
              <a:buChar char="ü"/>
            </a:pPr>
            <a:r>
              <a:rPr lang="en-US" sz="1000" dirty="0" smtClean="0"/>
              <a:t>Bivariate </a:t>
            </a:r>
            <a:r>
              <a:rPr lang="en-US" sz="1000" dirty="0"/>
              <a:t>c</a:t>
            </a:r>
            <a:r>
              <a:rPr lang="en-US" sz="1000" dirty="0" smtClean="0"/>
              <a:t>orrelation analysis</a:t>
            </a:r>
          </a:p>
          <a:p>
            <a:pPr marL="171450" indent="-171450">
              <a:buFont typeface="Wingdings" pitchFamily="2" charset="2"/>
              <a:buChar char="ü"/>
            </a:pPr>
            <a:r>
              <a:rPr lang="en-US" sz="1000" dirty="0" smtClean="0"/>
              <a:t>Ordinary least squares simple linear regression</a:t>
            </a:r>
          </a:p>
          <a:p>
            <a:pPr marL="171450" indent="-171450">
              <a:buFont typeface="Wingdings" pitchFamily="2" charset="2"/>
              <a:buChar char="ü"/>
            </a:pPr>
            <a:r>
              <a:rPr lang="en-US" sz="1000" dirty="0" smtClean="0"/>
              <a:t>Ordinary least squares multivariate linear regression</a:t>
            </a:r>
          </a:p>
          <a:p>
            <a:pPr marL="171450" indent="-171450">
              <a:buFont typeface="Wingdings" pitchFamily="2" charset="2"/>
              <a:buChar char="ü"/>
            </a:pPr>
            <a:r>
              <a:rPr lang="en-US" sz="1000" dirty="0" smtClean="0"/>
              <a:t>Principal component (factor) analysis</a:t>
            </a:r>
          </a:p>
          <a:p>
            <a:pPr marL="171450" indent="-171450">
              <a:buFont typeface="Wingdings" pitchFamily="2" charset="2"/>
              <a:buChar char="ü"/>
            </a:pPr>
            <a:r>
              <a:rPr lang="en-US" sz="1000" dirty="0" smtClean="0"/>
              <a:t>Qualitative research interviews</a:t>
            </a:r>
          </a:p>
          <a:p>
            <a:pPr marL="171450" indent="-171450">
              <a:buFont typeface="Wingdings" pitchFamily="2" charset="2"/>
              <a:buChar char="ü"/>
            </a:pPr>
            <a:r>
              <a:rPr lang="en-US" sz="1000" dirty="0" smtClean="0"/>
              <a:t>Split testing</a:t>
            </a:r>
          </a:p>
          <a:p>
            <a:pPr marL="171450" indent="-171450">
              <a:buFont typeface="Wingdings" pitchFamily="2" charset="2"/>
              <a:buChar char="ü"/>
            </a:pPr>
            <a:r>
              <a:rPr lang="en-US" sz="1000" dirty="0" smtClean="0"/>
              <a:t>Student’s </a:t>
            </a:r>
            <a:r>
              <a:rPr lang="en-US" sz="1000" i="1" dirty="0" smtClean="0"/>
              <a:t>t-</a:t>
            </a:r>
            <a:r>
              <a:rPr lang="en-US" sz="1000" dirty="0" smtClean="0"/>
              <a:t>test</a:t>
            </a:r>
          </a:p>
        </p:txBody>
      </p:sp>
      <p:sp>
        <p:nvSpPr>
          <p:cNvPr id="45" name="TextBox 44"/>
          <p:cNvSpPr txBox="1"/>
          <p:nvPr/>
        </p:nvSpPr>
        <p:spPr>
          <a:xfrm>
            <a:off x="4800600" y="2057400"/>
            <a:ext cx="2514600" cy="228600"/>
          </a:xfrm>
          <a:prstGeom prst="rect">
            <a:avLst/>
          </a:prstGeom>
          <a:solidFill>
            <a:schemeClr val="bg1"/>
          </a:solidFill>
          <a:ln>
            <a:solidFill>
              <a:schemeClr val="accent1"/>
            </a:solidFill>
          </a:ln>
        </p:spPr>
        <p:txBody>
          <a:bodyPr wrap="square" lIns="0" tIns="0" rIns="0" bIns="0" rtlCol="0" anchor="ctr">
            <a:noAutofit/>
          </a:bodyPr>
          <a:lstStyle/>
          <a:p>
            <a:pPr algn="ctr"/>
            <a:r>
              <a:rPr lang="en-US" sz="1200" cap="all" spc="300" dirty="0" smtClean="0">
                <a:latin typeface="FreightSans Pro Semibold" pitchFamily="50" charset="0"/>
              </a:rPr>
              <a:t>Analytical</a:t>
            </a:r>
            <a:r>
              <a:rPr lang="en-US" sz="1100" cap="all" spc="300" dirty="0" smtClean="0">
                <a:latin typeface="FreightSans Pro Semibold" pitchFamily="50" charset="0"/>
              </a:rPr>
              <a:t> Tools</a:t>
            </a:r>
            <a:endParaRPr lang="en-US" sz="1100" cap="all" spc="300" dirty="0">
              <a:latin typeface="FreightSans Pro Semibold" pitchFamily="50" charset="0"/>
            </a:endParaRPr>
          </a:p>
        </p:txBody>
      </p:sp>
      <p:sp>
        <p:nvSpPr>
          <p:cNvPr id="46" name="Content Placeholder 2"/>
          <p:cNvSpPr txBox="1">
            <a:spLocks/>
          </p:cNvSpPr>
          <p:nvPr/>
        </p:nvSpPr>
        <p:spPr>
          <a:xfrm>
            <a:off x="457200" y="7086600"/>
            <a:ext cx="6858000" cy="2286000"/>
          </a:xfrm>
          <a:prstGeom prst="rect">
            <a:avLst/>
          </a:prstGeom>
          <a:noFill/>
          <a:ln>
            <a:solidFill>
              <a:schemeClr val="bg1"/>
            </a:solidFill>
          </a:ln>
        </p:spPr>
        <p:txBody>
          <a:bodyPr vert="horz" lIns="228600" tIns="228600" rIns="228600" bIns="228600" numCol="2" spcCol="228600" rtlCol="0" anchor="t">
            <a:noAutofit/>
          </a:bodyPr>
          <a:lstStyle>
            <a:lvl1pPr marL="382059" indent="-382059"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1pPr>
            <a:lvl2pPr marL="827795" indent="-318383"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2pPr>
            <a:lvl3pPr marL="1273531"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3pPr>
            <a:lvl4pPr marL="1782943"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2292355"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spcBef>
                <a:spcPts val="0"/>
              </a:spcBef>
              <a:spcAft>
                <a:spcPts val="600"/>
              </a:spcAft>
              <a:buNone/>
            </a:pPr>
            <a:endParaRPr lang="en-US" sz="1000" dirty="0"/>
          </a:p>
        </p:txBody>
      </p:sp>
      <p:sp>
        <p:nvSpPr>
          <p:cNvPr id="7" name="Rectangle 6"/>
          <p:cNvSpPr/>
          <p:nvPr/>
        </p:nvSpPr>
        <p:spPr>
          <a:xfrm>
            <a:off x="469900" y="7073660"/>
            <a:ext cx="3416300" cy="2286000"/>
          </a:xfrm>
          <a:prstGeom prst="rect">
            <a:avLst/>
          </a:prstGeom>
        </p:spPr>
        <p:txBody>
          <a:bodyPr wrap="square" lIns="228600" tIns="228600" rIns="118872" bIns="228600" anchor="ctr">
            <a:noAutofit/>
          </a:bodyPr>
          <a:lstStyle/>
          <a:p>
            <a:pPr lvl="0">
              <a:spcAft>
                <a:spcPts val="600"/>
              </a:spcAft>
            </a:pPr>
            <a:r>
              <a:rPr lang="en-US" sz="1000" dirty="0">
                <a:solidFill>
                  <a:srgbClr val="000000"/>
                </a:solidFill>
                <a:latin typeface="FreightMicro Pro Semibold" pitchFamily="50" charset="0"/>
              </a:rPr>
              <a:t>Q3 2011: </a:t>
            </a:r>
            <a:r>
              <a:rPr lang="en-US" sz="1000" dirty="0">
                <a:solidFill>
                  <a:srgbClr val="000000"/>
                </a:solidFill>
              </a:rPr>
              <a:t>Tested the perception of organizations’ policy brand among policy influentials. Test survey confirmed 4 metrics that measure policy brand. Developed a list of 200 characteristics that impact the influence of a policy brand.</a:t>
            </a:r>
          </a:p>
          <a:p>
            <a:pPr lvl="0">
              <a:spcAft>
                <a:spcPts val="600"/>
              </a:spcAft>
            </a:pPr>
            <a:r>
              <a:rPr lang="en-US" sz="1000" dirty="0">
                <a:solidFill>
                  <a:srgbClr val="000000"/>
                </a:solidFill>
                <a:latin typeface="FreightMicro Pro Semibold" pitchFamily="50" charset="0"/>
              </a:rPr>
              <a:t>Q4 2011–Q1 2012: </a:t>
            </a:r>
            <a:r>
              <a:rPr lang="en-US" sz="1000" dirty="0">
                <a:solidFill>
                  <a:srgbClr val="000000"/>
                </a:solidFill>
              </a:rPr>
              <a:t>Conducted 240 research interviews that confirmed the impact of 180 of the 200 organizational characteristics that drive influence.</a:t>
            </a:r>
          </a:p>
          <a:p>
            <a:pPr lvl="0">
              <a:spcAft>
                <a:spcPts val="600"/>
              </a:spcAft>
            </a:pPr>
            <a:r>
              <a:rPr lang="en-US" sz="1000" dirty="0">
                <a:solidFill>
                  <a:srgbClr val="000000"/>
                </a:solidFill>
                <a:latin typeface="FreightMicro Pro Semibold" pitchFamily="50" charset="0"/>
              </a:rPr>
              <a:t>Q2–Q3 2012: </a:t>
            </a:r>
            <a:r>
              <a:rPr lang="en-US" sz="1000" dirty="0">
                <a:solidFill>
                  <a:srgbClr val="000000"/>
                </a:solidFill>
              </a:rPr>
              <a:t>Conducted another set of 100 research interviews to refine the list of 180 characteristics to 120</a:t>
            </a:r>
            <a:r>
              <a:rPr lang="en-US" sz="1000" dirty="0" smtClean="0">
                <a:solidFill>
                  <a:srgbClr val="000000"/>
                </a:solidFill>
              </a:rPr>
              <a:t>.</a:t>
            </a:r>
            <a:endParaRPr lang="en-US" sz="1000" dirty="0">
              <a:solidFill>
                <a:srgbClr val="000000"/>
              </a:solidFill>
              <a:latin typeface="FreightMicro Pro Semibold" pitchFamily="50" charset="0"/>
            </a:endParaRPr>
          </a:p>
        </p:txBody>
      </p:sp>
      <p:sp>
        <p:nvSpPr>
          <p:cNvPr id="10" name="Rectangle 9"/>
          <p:cNvSpPr/>
          <p:nvPr/>
        </p:nvSpPr>
        <p:spPr>
          <a:xfrm>
            <a:off x="3886200" y="7086600"/>
            <a:ext cx="3429000" cy="2286000"/>
          </a:xfrm>
          <a:prstGeom prst="rect">
            <a:avLst/>
          </a:prstGeom>
        </p:spPr>
        <p:txBody>
          <a:bodyPr wrap="square" lIns="118872" tIns="228600" rIns="228600" bIns="228600" anchor="ctr">
            <a:noAutofit/>
          </a:bodyPr>
          <a:lstStyle/>
          <a:p>
            <a:pPr lvl="0">
              <a:spcAft>
                <a:spcPts val="600"/>
              </a:spcAft>
            </a:pPr>
            <a:r>
              <a:rPr lang="en-US" sz="1000" dirty="0">
                <a:solidFill>
                  <a:srgbClr val="000000"/>
                </a:solidFill>
                <a:latin typeface="FreightMicro Pro Semibold" pitchFamily="50" charset="0"/>
              </a:rPr>
              <a:t>Q4 2012: </a:t>
            </a:r>
            <a:r>
              <a:rPr lang="en-US" sz="1000" dirty="0">
                <a:solidFill>
                  <a:srgbClr val="000000"/>
                </a:solidFill>
              </a:rPr>
              <a:t>Conducted a test survey of 150 policy influentials to refine the list of 120 characteristics to 50.</a:t>
            </a:r>
          </a:p>
          <a:p>
            <a:pPr lvl="0">
              <a:spcAft>
                <a:spcPts val="600"/>
              </a:spcAft>
            </a:pPr>
            <a:r>
              <a:rPr lang="en-US" sz="1000" dirty="0">
                <a:solidFill>
                  <a:srgbClr val="000000"/>
                </a:solidFill>
                <a:latin typeface="FreightMicro Pro Semibold" pitchFamily="50" charset="0"/>
              </a:rPr>
              <a:t>Q1 2013: </a:t>
            </a:r>
            <a:r>
              <a:rPr lang="en-US" sz="1000" dirty="0">
                <a:solidFill>
                  <a:srgbClr val="000000"/>
                </a:solidFill>
              </a:rPr>
              <a:t>Conducted a test survey of 400 policy influentials that refined the list of 50 characteristics to 30 characteristics.</a:t>
            </a:r>
          </a:p>
          <a:p>
            <a:pPr lvl="0">
              <a:spcAft>
                <a:spcPts val="600"/>
              </a:spcAft>
            </a:pPr>
            <a:r>
              <a:rPr lang="en-US" sz="1000" dirty="0">
                <a:solidFill>
                  <a:srgbClr val="000000"/>
                </a:solidFill>
                <a:latin typeface="FreightMicro Pro Semibold" pitchFamily="50" charset="0"/>
              </a:rPr>
              <a:t>Q2 2013: </a:t>
            </a:r>
            <a:r>
              <a:rPr lang="en-US" sz="1000" dirty="0">
                <a:solidFill>
                  <a:srgbClr val="000000"/>
                </a:solidFill>
              </a:rPr>
              <a:t>Conducted a test survey of 100 policy influentials that refined the list of 30 characteristics to 16.</a:t>
            </a:r>
            <a:endParaRPr lang="en-US" sz="1000" dirty="0">
              <a:solidFill>
                <a:srgbClr val="000000"/>
              </a:solidFill>
              <a:latin typeface="FreightMicro Pro Semibold" pitchFamily="50" charset="0"/>
            </a:endParaRPr>
          </a:p>
          <a:p>
            <a:pPr lvl="0">
              <a:spcAft>
                <a:spcPts val="600"/>
              </a:spcAft>
            </a:pPr>
            <a:r>
              <a:rPr lang="en-US" sz="1000" dirty="0">
                <a:solidFill>
                  <a:srgbClr val="000000"/>
                </a:solidFill>
                <a:latin typeface="FreightMicro Pro Semibold" pitchFamily="50" charset="0"/>
              </a:rPr>
              <a:t>Q3 2013: </a:t>
            </a:r>
            <a:r>
              <a:rPr lang="en-US" sz="1000" dirty="0">
                <a:solidFill>
                  <a:srgbClr val="000000"/>
                </a:solidFill>
              </a:rPr>
              <a:t>Launched final survey with 4 metrics that measure policy brand and the 16 characteristics of a policy brand that drive this influence.</a:t>
            </a:r>
          </a:p>
        </p:txBody>
      </p:sp>
    </p:spTree>
    <p:extLst>
      <p:ext uri="{BB962C8B-B14F-4D97-AF65-F5344CB8AC3E}">
        <p14:creationId xmlns:p14="http://schemas.microsoft.com/office/powerpoint/2010/main" val="3245764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97"/>
          <p:cNvSpPr/>
          <p:nvPr/>
        </p:nvSpPr>
        <p:spPr>
          <a:xfrm>
            <a:off x="2057400" y="1596730"/>
            <a:ext cx="3657600" cy="1828800"/>
          </a:xfrm>
          <a:prstGeom prst="rect">
            <a:avLst/>
          </a:prstGeom>
          <a:solidFill>
            <a:schemeClr val="accent1">
              <a:lumMod val="40000"/>
              <a:lumOff val="60000"/>
            </a:schemeClr>
          </a:solidFill>
          <a:ln>
            <a:solidFill>
              <a:schemeClr val="accent1"/>
            </a:solidFill>
          </a:ln>
        </p:spPr>
        <p:txBody>
          <a:bodyPr wrap="none" lIns="228600" tIns="228600" rIns="228600" bIns="228600" rtlCol="0" anchor="ctr">
            <a:noAutofit/>
          </a:bodyPr>
          <a:lstStyle/>
          <a:p>
            <a:pPr marL="0" lvl="1" algn="ctr" defTabSz="533400">
              <a:lnSpc>
                <a:spcPct val="90000"/>
              </a:lnSpc>
              <a:spcBef>
                <a:spcPct val="0"/>
              </a:spcBef>
              <a:spcAft>
                <a:spcPct val="15000"/>
              </a:spcAft>
            </a:pPr>
            <a:r>
              <a:rPr lang="en-US" sz="1100" dirty="0" smtClean="0">
                <a:latin typeface="FreightMicro Pro Semibold" pitchFamily="50" charset="0"/>
              </a:rPr>
              <a:t>Composite Policy</a:t>
            </a:r>
          </a:p>
          <a:p>
            <a:pPr marL="0" lvl="1" algn="ctr" defTabSz="533400">
              <a:lnSpc>
                <a:spcPct val="90000"/>
              </a:lnSpc>
              <a:spcBef>
                <a:spcPct val="0"/>
              </a:spcBef>
              <a:spcAft>
                <a:spcPct val="15000"/>
              </a:spcAft>
            </a:pPr>
            <a:r>
              <a:rPr lang="en-US" sz="1100" dirty="0" smtClean="0">
                <a:latin typeface="FreightMicro Pro Semibold" pitchFamily="50" charset="0"/>
              </a:rPr>
              <a:t>Brand Index</a:t>
            </a:r>
          </a:p>
        </p:txBody>
      </p:sp>
      <p:sp>
        <p:nvSpPr>
          <p:cNvPr id="5" name="Title 4"/>
          <p:cNvSpPr>
            <a:spLocks noGrp="1"/>
          </p:cNvSpPr>
          <p:nvPr>
            <p:ph type="title"/>
          </p:nvPr>
        </p:nvSpPr>
        <p:spPr/>
        <p:txBody>
          <a:bodyPr/>
          <a:lstStyle/>
          <a:p>
            <a:r>
              <a:rPr lang="en-US" dirty="0" smtClean="0"/>
              <a:t>Model Overview</a:t>
            </a:r>
            <a:endParaRPr lang="en-US" dirty="0"/>
          </a:p>
        </p:txBody>
      </p:sp>
      <p:sp>
        <p:nvSpPr>
          <p:cNvPr id="6" name="Text Placeholder 5"/>
          <p:cNvSpPr>
            <a:spLocks noGrp="1"/>
          </p:cNvSpPr>
          <p:nvPr>
            <p:ph type="body" sz="quarter" idx="10"/>
          </p:nvPr>
        </p:nvSpPr>
        <p:spPr/>
        <p:txBody>
          <a:bodyPr/>
          <a:lstStyle/>
          <a:p>
            <a:r>
              <a:rPr lang="en-US" dirty="0" smtClean="0"/>
              <a:t>Introduction</a:t>
            </a:r>
            <a:endParaRPr lang="en-US" dirty="0"/>
          </a:p>
        </p:txBody>
      </p:sp>
      <p:sp>
        <p:nvSpPr>
          <p:cNvPr id="12" name="Up Arrow 11"/>
          <p:cNvSpPr/>
          <p:nvPr/>
        </p:nvSpPr>
        <p:spPr>
          <a:xfrm>
            <a:off x="228600" y="7086600"/>
            <a:ext cx="457200" cy="2057400"/>
          </a:xfrm>
          <a:prstGeom prst="upArrow">
            <a:avLst/>
          </a:prstGeom>
          <a:solidFill>
            <a:schemeClr val="accent1">
              <a:lumMod val="40000"/>
              <a:lumOff val="60000"/>
            </a:schemeClr>
          </a:solidFill>
          <a:ln>
            <a:solidFill>
              <a:schemeClr val="accent1"/>
            </a:solidFill>
          </a:ln>
        </p:spPr>
        <p:txBody>
          <a:bodyPr vert="vert270" wrap="square" lIns="91440" tIns="91440" rIns="91440" bIns="91440" rtlCol="0" anchor="ctr">
            <a:noAutofit/>
          </a:bodyPr>
          <a:lstStyle/>
          <a:p>
            <a:r>
              <a:rPr lang="en-US" sz="1050" dirty="0"/>
              <a:t>Constructive </a:t>
            </a:r>
            <a:r>
              <a:rPr lang="en-US" sz="1050" dirty="0" smtClean="0"/>
              <a:t>Arguments</a:t>
            </a:r>
            <a:endParaRPr lang="en-US" sz="1050" dirty="0"/>
          </a:p>
        </p:txBody>
      </p:sp>
      <p:sp>
        <p:nvSpPr>
          <p:cNvPr id="43" name="Up Arrow 42"/>
          <p:cNvSpPr/>
          <p:nvPr/>
        </p:nvSpPr>
        <p:spPr>
          <a:xfrm>
            <a:off x="685800" y="7086600"/>
            <a:ext cx="457200" cy="2057400"/>
          </a:xfrm>
          <a:prstGeom prst="upArrow">
            <a:avLst/>
          </a:prstGeom>
          <a:solidFill>
            <a:schemeClr val="accent1">
              <a:lumMod val="40000"/>
              <a:lumOff val="60000"/>
            </a:schemeClr>
          </a:solidFill>
          <a:ln>
            <a:solidFill>
              <a:schemeClr val="accent1"/>
            </a:solidFill>
          </a:ln>
        </p:spPr>
        <p:txBody>
          <a:bodyPr vert="vert270" wrap="square" lIns="91440" tIns="91440" rIns="91440" bIns="91440" rtlCol="0" anchor="ctr">
            <a:noAutofit/>
          </a:bodyPr>
          <a:lstStyle/>
          <a:p>
            <a:r>
              <a:rPr lang="en-US" sz="1050" dirty="0"/>
              <a:t>Research</a:t>
            </a:r>
          </a:p>
        </p:txBody>
      </p:sp>
      <p:sp>
        <p:nvSpPr>
          <p:cNvPr id="71" name="Up Arrow 70"/>
          <p:cNvSpPr/>
          <p:nvPr/>
        </p:nvSpPr>
        <p:spPr>
          <a:xfrm>
            <a:off x="1143000" y="7086600"/>
            <a:ext cx="457200" cy="2057400"/>
          </a:xfrm>
          <a:prstGeom prst="upArrow">
            <a:avLst/>
          </a:prstGeom>
          <a:solidFill>
            <a:schemeClr val="accent1">
              <a:lumMod val="40000"/>
              <a:lumOff val="60000"/>
            </a:schemeClr>
          </a:solidFill>
          <a:ln>
            <a:solidFill>
              <a:schemeClr val="accent1"/>
            </a:solidFill>
          </a:ln>
        </p:spPr>
        <p:txBody>
          <a:bodyPr vert="vert270" wrap="square" lIns="91440" tIns="91440" rIns="91440" bIns="91440" rtlCol="0" anchor="ctr">
            <a:noAutofit/>
          </a:bodyPr>
          <a:lstStyle/>
          <a:p>
            <a:r>
              <a:rPr lang="en-US" sz="1050" dirty="0"/>
              <a:t>Ethics</a:t>
            </a:r>
          </a:p>
        </p:txBody>
      </p:sp>
      <p:sp>
        <p:nvSpPr>
          <p:cNvPr id="72" name="Up Arrow 71"/>
          <p:cNvSpPr/>
          <p:nvPr/>
        </p:nvSpPr>
        <p:spPr>
          <a:xfrm>
            <a:off x="1600200" y="7086600"/>
            <a:ext cx="457200" cy="2057400"/>
          </a:xfrm>
          <a:prstGeom prst="upArrow">
            <a:avLst/>
          </a:prstGeom>
          <a:solidFill>
            <a:schemeClr val="accent1">
              <a:lumMod val="40000"/>
              <a:lumOff val="60000"/>
            </a:schemeClr>
          </a:solidFill>
          <a:ln>
            <a:solidFill>
              <a:schemeClr val="accent1"/>
            </a:solidFill>
          </a:ln>
        </p:spPr>
        <p:txBody>
          <a:bodyPr vert="vert270" wrap="square" lIns="91440" tIns="91440" rIns="91440" bIns="91440" rtlCol="0" anchor="ctr">
            <a:noAutofit/>
          </a:bodyPr>
          <a:lstStyle/>
          <a:p>
            <a:r>
              <a:rPr lang="en-US" sz="1050" dirty="0"/>
              <a:t>Compromise</a:t>
            </a:r>
          </a:p>
        </p:txBody>
      </p:sp>
      <p:sp>
        <p:nvSpPr>
          <p:cNvPr id="73" name="Up Arrow 72"/>
          <p:cNvSpPr/>
          <p:nvPr/>
        </p:nvSpPr>
        <p:spPr>
          <a:xfrm>
            <a:off x="2057400" y="7086600"/>
            <a:ext cx="457200" cy="2057400"/>
          </a:xfrm>
          <a:prstGeom prst="upArrow">
            <a:avLst/>
          </a:prstGeom>
          <a:solidFill>
            <a:schemeClr val="accent1">
              <a:lumMod val="40000"/>
              <a:lumOff val="60000"/>
            </a:schemeClr>
          </a:solidFill>
          <a:ln>
            <a:solidFill>
              <a:schemeClr val="accent1"/>
            </a:solidFill>
          </a:ln>
        </p:spPr>
        <p:txBody>
          <a:bodyPr vert="vert270" wrap="square" lIns="91440" tIns="91440" rIns="91440" bIns="91440" rtlCol="0" anchor="ctr">
            <a:noAutofit/>
          </a:bodyPr>
          <a:lstStyle/>
          <a:p>
            <a:r>
              <a:rPr lang="en-US" sz="1050" dirty="0"/>
              <a:t>Consumer Protection </a:t>
            </a:r>
          </a:p>
        </p:txBody>
      </p:sp>
      <p:sp>
        <p:nvSpPr>
          <p:cNvPr id="74" name="Up Arrow 73"/>
          <p:cNvSpPr/>
          <p:nvPr/>
        </p:nvSpPr>
        <p:spPr>
          <a:xfrm>
            <a:off x="2514600" y="7086600"/>
            <a:ext cx="457200" cy="2057400"/>
          </a:xfrm>
          <a:prstGeom prst="upArrow">
            <a:avLst/>
          </a:prstGeom>
          <a:solidFill>
            <a:schemeClr val="accent1">
              <a:lumMod val="40000"/>
              <a:lumOff val="60000"/>
            </a:schemeClr>
          </a:solidFill>
          <a:ln>
            <a:solidFill>
              <a:schemeClr val="accent1"/>
            </a:solidFill>
          </a:ln>
        </p:spPr>
        <p:txBody>
          <a:bodyPr vert="vert270" wrap="square" lIns="91440" tIns="91440" rIns="91440" bIns="91440" rtlCol="0" anchor="ctr">
            <a:noAutofit/>
          </a:bodyPr>
          <a:lstStyle/>
          <a:p>
            <a:r>
              <a:rPr lang="en-US" sz="1050" dirty="0" smtClean="0"/>
              <a:t>Corp. Social Responsibility</a:t>
            </a:r>
            <a:endParaRPr lang="en-US" sz="1050" dirty="0"/>
          </a:p>
        </p:txBody>
      </p:sp>
      <p:sp>
        <p:nvSpPr>
          <p:cNvPr id="75" name="Up Arrow 74"/>
          <p:cNvSpPr/>
          <p:nvPr/>
        </p:nvSpPr>
        <p:spPr>
          <a:xfrm>
            <a:off x="2971800" y="7086600"/>
            <a:ext cx="457200" cy="2057400"/>
          </a:xfrm>
          <a:prstGeom prst="upArrow">
            <a:avLst/>
          </a:prstGeom>
          <a:solidFill>
            <a:schemeClr val="accent1">
              <a:lumMod val="40000"/>
              <a:lumOff val="60000"/>
            </a:schemeClr>
          </a:solidFill>
          <a:ln>
            <a:solidFill>
              <a:schemeClr val="accent1"/>
            </a:solidFill>
          </a:ln>
        </p:spPr>
        <p:txBody>
          <a:bodyPr vert="vert270" wrap="square" lIns="91440" tIns="91440" rIns="91440" bIns="91440" rtlCol="0" anchor="ctr">
            <a:noAutofit/>
          </a:bodyPr>
          <a:lstStyle/>
          <a:p>
            <a:r>
              <a:rPr lang="en-US" sz="1050" dirty="0"/>
              <a:t>Accessibility </a:t>
            </a:r>
          </a:p>
        </p:txBody>
      </p:sp>
      <p:sp>
        <p:nvSpPr>
          <p:cNvPr id="76" name="Up Arrow 75"/>
          <p:cNvSpPr/>
          <p:nvPr/>
        </p:nvSpPr>
        <p:spPr>
          <a:xfrm>
            <a:off x="3429000" y="7086600"/>
            <a:ext cx="457200" cy="2057400"/>
          </a:xfrm>
          <a:prstGeom prst="upArrow">
            <a:avLst/>
          </a:prstGeom>
          <a:solidFill>
            <a:schemeClr val="accent1">
              <a:lumMod val="40000"/>
              <a:lumOff val="60000"/>
            </a:schemeClr>
          </a:solidFill>
          <a:ln>
            <a:solidFill>
              <a:schemeClr val="accent1"/>
            </a:solidFill>
          </a:ln>
        </p:spPr>
        <p:txBody>
          <a:bodyPr vert="vert270" wrap="square" lIns="91440" tIns="91440" rIns="91440" bIns="91440" rtlCol="0" anchor="ctr">
            <a:noAutofit/>
          </a:bodyPr>
          <a:lstStyle/>
          <a:p>
            <a:r>
              <a:rPr lang="en-US" sz="1050" dirty="0"/>
              <a:t>Relevance</a:t>
            </a:r>
          </a:p>
        </p:txBody>
      </p:sp>
      <p:sp>
        <p:nvSpPr>
          <p:cNvPr id="77" name="Up Arrow 76"/>
          <p:cNvSpPr/>
          <p:nvPr/>
        </p:nvSpPr>
        <p:spPr>
          <a:xfrm>
            <a:off x="3886200" y="7086600"/>
            <a:ext cx="457200" cy="2057400"/>
          </a:xfrm>
          <a:prstGeom prst="upArrow">
            <a:avLst/>
          </a:prstGeom>
          <a:solidFill>
            <a:schemeClr val="accent1">
              <a:lumMod val="40000"/>
              <a:lumOff val="60000"/>
            </a:schemeClr>
          </a:solidFill>
          <a:ln>
            <a:solidFill>
              <a:schemeClr val="accent1"/>
            </a:solidFill>
          </a:ln>
        </p:spPr>
        <p:txBody>
          <a:bodyPr vert="vert270" wrap="square" lIns="91440" tIns="91440" rIns="91440" bIns="91440" rtlCol="0" anchor="ctr">
            <a:noAutofit/>
          </a:bodyPr>
          <a:lstStyle/>
          <a:p>
            <a:r>
              <a:rPr lang="en-US" sz="1050" dirty="0"/>
              <a:t>Collaboration </a:t>
            </a:r>
          </a:p>
        </p:txBody>
      </p:sp>
      <p:sp>
        <p:nvSpPr>
          <p:cNvPr id="78" name="Up Arrow 77"/>
          <p:cNvSpPr/>
          <p:nvPr/>
        </p:nvSpPr>
        <p:spPr>
          <a:xfrm>
            <a:off x="4343400" y="7086600"/>
            <a:ext cx="457200" cy="2057400"/>
          </a:xfrm>
          <a:prstGeom prst="upArrow">
            <a:avLst/>
          </a:prstGeom>
          <a:solidFill>
            <a:schemeClr val="accent1">
              <a:lumMod val="40000"/>
              <a:lumOff val="60000"/>
            </a:schemeClr>
          </a:solidFill>
          <a:ln>
            <a:solidFill>
              <a:schemeClr val="accent1"/>
            </a:solidFill>
          </a:ln>
        </p:spPr>
        <p:txBody>
          <a:bodyPr vert="vert270" wrap="square" lIns="91440" tIns="91440" rIns="91440" bIns="91440" rtlCol="0" anchor="ctr">
            <a:noAutofit/>
          </a:bodyPr>
          <a:lstStyle/>
          <a:p>
            <a:r>
              <a:rPr lang="en-US" sz="1050" dirty="0"/>
              <a:t>Coalition-Building</a:t>
            </a:r>
          </a:p>
        </p:txBody>
      </p:sp>
      <p:sp>
        <p:nvSpPr>
          <p:cNvPr id="79" name="Up Arrow 78"/>
          <p:cNvSpPr/>
          <p:nvPr/>
        </p:nvSpPr>
        <p:spPr>
          <a:xfrm>
            <a:off x="4800600" y="7086600"/>
            <a:ext cx="457200" cy="2057400"/>
          </a:xfrm>
          <a:prstGeom prst="upArrow">
            <a:avLst/>
          </a:prstGeom>
          <a:solidFill>
            <a:schemeClr val="accent1">
              <a:lumMod val="40000"/>
              <a:lumOff val="60000"/>
            </a:schemeClr>
          </a:solidFill>
          <a:ln>
            <a:solidFill>
              <a:schemeClr val="accent1"/>
            </a:solidFill>
          </a:ln>
        </p:spPr>
        <p:txBody>
          <a:bodyPr vert="vert270" wrap="square" lIns="91440" tIns="91440" rIns="91440" bIns="91440" rtlCol="0" anchor="ctr">
            <a:noAutofit/>
          </a:bodyPr>
          <a:lstStyle/>
          <a:p>
            <a:r>
              <a:rPr lang="en-US" sz="1050" dirty="0"/>
              <a:t>Grassroots </a:t>
            </a:r>
          </a:p>
        </p:txBody>
      </p:sp>
      <p:sp>
        <p:nvSpPr>
          <p:cNvPr id="80" name="Up Arrow 79"/>
          <p:cNvSpPr/>
          <p:nvPr/>
        </p:nvSpPr>
        <p:spPr>
          <a:xfrm>
            <a:off x="5257800" y="7086600"/>
            <a:ext cx="457200" cy="2057400"/>
          </a:xfrm>
          <a:prstGeom prst="upArrow">
            <a:avLst/>
          </a:prstGeom>
          <a:solidFill>
            <a:schemeClr val="accent1">
              <a:lumMod val="40000"/>
              <a:lumOff val="60000"/>
            </a:schemeClr>
          </a:solidFill>
          <a:ln>
            <a:solidFill>
              <a:schemeClr val="accent1"/>
            </a:solidFill>
          </a:ln>
        </p:spPr>
        <p:txBody>
          <a:bodyPr vert="vert270" wrap="square" lIns="91440" tIns="91440" rIns="91440" bIns="91440" rtlCol="0" anchor="ctr">
            <a:noAutofit/>
          </a:bodyPr>
          <a:lstStyle/>
          <a:p>
            <a:r>
              <a:rPr lang="en-US" sz="1050" dirty="0"/>
              <a:t>Risk Assessment </a:t>
            </a:r>
          </a:p>
        </p:txBody>
      </p:sp>
      <p:sp>
        <p:nvSpPr>
          <p:cNvPr id="81" name="Up Arrow 80"/>
          <p:cNvSpPr/>
          <p:nvPr/>
        </p:nvSpPr>
        <p:spPr>
          <a:xfrm>
            <a:off x="5715000" y="7086600"/>
            <a:ext cx="457200" cy="2057400"/>
          </a:xfrm>
          <a:prstGeom prst="upArrow">
            <a:avLst/>
          </a:prstGeom>
          <a:solidFill>
            <a:schemeClr val="accent1">
              <a:lumMod val="40000"/>
              <a:lumOff val="60000"/>
            </a:schemeClr>
          </a:solidFill>
          <a:ln>
            <a:solidFill>
              <a:schemeClr val="accent1"/>
            </a:solidFill>
          </a:ln>
        </p:spPr>
        <p:txBody>
          <a:bodyPr vert="vert270" wrap="square" lIns="91440" tIns="91440" rIns="91440" bIns="91440" rtlCol="0" anchor="ctr">
            <a:noAutofit/>
          </a:bodyPr>
          <a:lstStyle/>
          <a:p>
            <a:r>
              <a:rPr lang="en-US" sz="1050" dirty="0"/>
              <a:t>Media Profile </a:t>
            </a:r>
          </a:p>
        </p:txBody>
      </p:sp>
      <p:sp>
        <p:nvSpPr>
          <p:cNvPr id="82" name="Up Arrow 81"/>
          <p:cNvSpPr/>
          <p:nvPr/>
        </p:nvSpPr>
        <p:spPr>
          <a:xfrm>
            <a:off x="6172200" y="7086600"/>
            <a:ext cx="457200" cy="2057400"/>
          </a:xfrm>
          <a:prstGeom prst="upArrow">
            <a:avLst/>
          </a:prstGeom>
          <a:solidFill>
            <a:schemeClr val="accent1">
              <a:lumMod val="40000"/>
              <a:lumOff val="60000"/>
            </a:schemeClr>
          </a:solidFill>
          <a:ln>
            <a:solidFill>
              <a:schemeClr val="accent1"/>
            </a:solidFill>
          </a:ln>
        </p:spPr>
        <p:txBody>
          <a:bodyPr vert="vert270" wrap="square" lIns="91440" tIns="91440" rIns="91440" bIns="91440" rtlCol="0" anchor="ctr">
            <a:noAutofit/>
          </a:bodyPr>
          <a:lstStyle/>
          <a:p>
            <a:r>
              <a:rPr lang="en-US" sz="1050" dirty="0"/>
              <a:t>Adaptability </a:t>
            </a:r>
          </a:p>
        </p:txBody>
      </p:sp>
      <p:sp>
        <p:nvSpPr>
          <p:cNvPr id="83" name="Up Arrow 82"/>
          <p:cNvSpPr/>
          <p:nvPr/>
        </p:nvSpPr>
        <p:spPr>
          <a:xfrm>
            <a:off x="6629400" y="7086600"/>
            <a:ext cx="457200" cy="2057400"/>
          </a:xfrm>
          <a:prstGeom prst="upArrow">
            <a:avLst/>
          </a:prstGeom>
          <a:solidFill>
            <a:schemeClr val="accent1">
              <a:lumMod val="40000"/>
              <a:lumOff val="60000"/>
            </a:schemeClr>
          </a:solidFill>
          <a:ln>
            <a:solidFill>
              <a:schemeClr val="accent1"/>
            </a:solidFill>
          </a:ln>
        </p:spPr>
        <p:txBody>
          <a:bodyPr vert="vert270" wrap="square" lIns="91440" tIns="91440" rIns="91440" bIns="91440" rtlCol="0" anchor="ctr">
            <a:noAutofit/>
          </a:bodyPr>
          <a:lstStyle/>
          <a:p>
            <a:r>
              <a:rPr lang="en-US" sz="1050" dirty="0"/>
              <a:t>C-Suite Engagement</a:t>
            </a:r>
          </a:p>
        </p:txBody>
      </p:sp>
      <p:sp>
        <p:nvSpPr>
          <p:cNvPr id="84" name="Up Arrow 83"/>
          <p:cNvSpPr/>
          <p:nvPr/>
        </p:nvSpPr>
        <p:spPr>
          <a:xfrm>
            <a:off x="7086600" y="7086600"/>
            <a:ext cx="457200" cy="2057400"/>
          </a:xfrm>
          <a:prstGeom prst="upArrow">
            <a:avLst/>
          </a:prstGeom>
          <a:solidFill>
            <a:schemeClr val="accent1">
              <a:lumMod val="40000"/>
              <a:lumOff val="60000"/>
            </a:schemeClr>
          </a:solidFill>
          <a:ln>
            <a:solidFill>
              <a:schemeClr val="accent1"/>
            </a:solidFill>
          </a:ln>
        </p:spPr>
        <p:txBody>
          <a:bodyPr vert="vert270" wrap="square" lIns="91440" tIns="91440" rIns="91440" bIns="91440" rtlCol="0" anchor="ctr">
            <a:noAutofit/>
          </a:bodyPr>
          <a:lstStyle/>
          <a:p>
            <a:r>
              <a:rPr lang="en-US" sz="1050" dirty="0"/>
              <a:t>Lobbying Representation</a:t>
            </a:r>
          </a:p>
        </p:txBody>
      </p:sp>
      <p:sp>
        <p:nvSpPr>
          <p:cNvPr id="86" name="Rectangle 85"/>
          <p:cNvSpPr/>
          <p:nvPr/>
        </p:nvSpPr>
        <p:spPr>
          <a:xfrm>
            <a:off x="-228600" y="3886200"/>
            <a:ext cx="8229600" cy="2740067"/>
          </a:xfrm>
          <a:prstGeom prst="rect">
            <a:avLst/>
          </a:prstGeom>
          <a:solidFill>
            <a:schemeClr val="accent1">
              <a:lumMod val="20000"/>
              <a:lumOff val="80000"/>
            </a:schemeClr>
          </a:solidFill>
          <a:ln>
            <a:noFill/>
          </a:ln>
        </p:spPr>
        <p:txBody>
          <a:bodyPr wrap="none" lIns="228600" tIns="228600" rIns="228600" bIns="228600" rtlCol="0" anchor="t">
            <a:noAutofit/>
          </a:bodyPr>
          <a:lstStyle/>
          <a:p>
            <a:pPr algn="ctr"/>
            <a:endParaRPr lang="en-US" sz="1000" dirty="0"/>
          </a:p>
        </p:txBody>
      </p:sp>
      <p:sp>
        <p:nvSpPr>
          <p:cNvPr id="87" name="Rectangle 86"/>
          <p:cNvSpPr/>
          <p:nvPr/>
        </p:nvSpPr>
        <p:spPr>
          <a:xfrm>
            <a:off x="2057400" y="4343400"/>
            <a:ext cx="3657600" cy="301752"/>
          </a:xfrm>
          <a:prstGeom prst="rect">
            <a:avLst/>
          </a:prstGeom>
          <a:solidFill>
            <a:schemeClr val="accent1">
              <a:lumMod val="40000"/>
              <a:lumOff val="60000"/>
            </a:schemeClr>
          </a:solidFill>
          <a:ln>
            <a:solidFill>
              <a:schemeClr val="accent1"/>
            </a:solidFill>
          </a:ln>
        </p:spPr>
        <p:txBody>
          <a:bodyPr wrap="none" lIns="228600" tIns="228600" rIns="228600" bIns="228600" rtlCol="0" anchor="ctr">
            <a:noAutofit/>
          </a:bodyPr>
          <a:lstStyle/>
          <a:p>
            <a:pPr marL="0" lvl="1" algn="ctr" defTabSz="533400">
              <a:lnSpc>
                <a:spcPct val="90000"/>
              </a:lnSpc>
              <a:spcBef>
                <a:spcPct val="0"/>
              </a:spcBef>
              <a:spcAft>
                <a:spcPct val="15000"/>
              </a:spcAft>
            </a:pPr>
            <a:r>
              <a:rPr lang="en-US" sz="1100" dirty="0" smtClean="0"/>
              <a:t>Respect</a:t>
            </a:r>
            <a:endParaRPr lang="en-US" sz="1100" dirty="0"/>
          </a:p>
        </p:txBody>
      </p:sp>
      <p:sp>
        <p:nvSpPr>
          <p:cNvPr id="7" name="Rectangle 6"/>
          <p:cNvSpPr/>
          <p:nvPr/>
        </p:nvSpPr>
        <p:spPr>
          <a:xfrm>
            <a:off x="228600" y="6629400"/>
            <a:ext cx="7315200" cy="457200"/>
          </a:xfrm>
          <a:prstGeom prst="rect">
            <a:avLst/>
          </a:prstGeom>
        </p:spPr>
        <p:txBody>
          <a:bodyPr wrap="square" anchor="ctr">
            <a:noAutofit/>
          </a:bodyPr>
          <a:lstStyle/>
          <a:p>
            <a:pPr algn="ctr"/>
            <a:r>
              <a:rPr lang="en-US" sz="1200" cap="all" spc="300" dirty="0" smtClean="0">
                <a:latin typeface="FreightSans Pro Semibold" pitchFamily="50" charset="0"/>
              </a:rPr>
              <a:t>Drivers</a:t>
            </a:r>
            <a:endParaRPr lang="en-US" dirty="0"/>
          </a:p>
        </p:txBody>
      </p:sp>
      <p:sp>
        <p:nvSpPr>
          <p:cNvPr id="91" name="Rectangle 90"/>
          <p:cNvSpPr/>
          <p:nvPr/>
        </p:nvSpPr>
        <p:spPr>
          <a:xfrm>
            <a:off x="228600" y="1143000"/>
            <a:ext cx="7315200" cy="457200"/>
          </a:xfrm>
          <a:prstGeom prst="rect">
            <a:avLst/>
          </a:prstGeom>
        </p:spPr>
        <p:txBody>
          <a:bodyPr wrap="square" anchor="ctr">
            <a:noAutofit/>
          </a:bodyPr>
          <a:lstStyle/>
          <a:p>
            <a:pPr algn="ctr"/>
            <a:r>
              <a:rPr lang="en-US" sz="1200" cap="all" spc="300" dirty="0" smtClean="0">
                <a:latin typeface="FreightSans Pro Semibold" pitchFamily="50" charset="0"/>
              </a:rPr>
              <a:t>Policy Brand Index</a:t>
            </a:r>
            <a:endParaRPr lang="en-US" dirty="0"/>
          </a:p>
        </p:txBody>
      </p:sp>
      <p:sp>
        <p:nvSpPr>
          <p:cNvPr id="92" name="Rectangle 91"/>
          <p:cNvSpPr/>
          <p:nvPr/>
        </p:nvSpPr>
        <p:spPr>
          <a:xfrm>
            <a:off x="2057400" y="5361432"/>
            <a:ext cx="3657600" cy="301752"/>
          </a:xfrm>
          <a:prstGeom prst="rect">
            <a:avLst/>
          </a:prstGeom>
          <a:solidFill>
            <a:schemeClr val="accent1">
              <a:lumMod val="40000"/>
              <a:lumOff val="60000"/>
            </a:schemeClr>
          </a:solidFill>
          <a:ln>
            <a:solidFill>
              <a:schemeClr val="accent1"/>
            </a:solidFill>
          </a:ln>
        </p:spPr>
        <p:txBody>
          <a:bodyPr wrap="none" lIns="228600" tIns="228600" rIns="228600" bIns="228600" rtlCol="0" anchor="ctr">
            <a:noAutofit/>
          </a:bodyPr>
          <a:lstStyle/>
          <a:p>
            <a:pPr marL="0" lvl="1" algn="ctr" defTabSz="533400">
              <a:lnSpc>
                <a:spcPct val="90000"/>
              </a:lnSpc>
              <a:spcBef>
                <a:spcPct val="0"/>
              </a:spcBef>
              <a:spcAft>
                <a:spcPct val="15000"/>
              </a:spcAft>
            </a:pPr>
            <a:r>
              <a:rPr lang="en-US" sz="1100" dirty="0" smtClean="0"/>
              <a:t>Influence</a:t>
            </a:r>
            <a:endParaRPr lang="en-US" sz="1100" dirty="0"/>
          </a:p>
        </p:txBody>
      </p:sp>
      <p:sp>
        <p:nvSpPr>
          <p:cNvPr id="93" name="Rectangle 92"/>
          <p:cNvSpPr/>
          <p:nvPr/>
        </p:nvSpPr>
        <p:spPr>
          <a:xfrm>
            <a:off x="2057400" y="4852416"/>
            <a:ext cx="3657600" cy="301752"/>
          </a:xfrm>
          <a:prstGeom prst="rect">
            <a:avLst/>
          </a:prstGeom>
          <a:solidFill>
            <a:schemeClr val="accent1">
              <a:lumMod val="40000"/>
              <a:lumOff val="60000"/>
            </a:schemeClr>
          </a:solidFill>
          <a:ln>
            <a:solidFill>
              <a:schemeClr val="accent1"/>
            </a:solidFill>
          </a:ln>
        </p:spPr>
        <p:txBody>
          <a:bodyPr wrap="none" lIns="228600" tIns="228600" rIns="228600" bIns="228600" rtlCol="0" anchor="ctr">
            <a:noAutofit/>
          </a:bodyPr>
          <a:lstStyle/>
          <a:p>
            <a:pPr marL="0" lvl="1" algn="ctr" defTabSz="533400">
              <a:lnSpc>
                <a:spcPct val="90000"/>
              </a:lnSpc>
              <a:spcBef>
                <a:spcPct val="0"/>
              </a:spcBef>
              <a:spcAft>
                <a:spcPct val="15000"/>
              </a:spcAft>
            </a:pPr>
            <a:r>
              <a:rPr lang="en-US" sz="1100" dirty="0" smtClean="0"/>
              <a:t>Consideration</a:t>
            </a:r>
            <a:endParaRPr lang="en-US" sz="1100" dirty="0"/>
          </a:p>
        </p:txBody>
      </p:sp>
      <p:sp>
        <p:nvSpPr>
          <p:cNvPr id="94" name="Rectangle 93"/>
          <p:cNvSpPr/>
          <p:nvPr/>
        </p:nvSpPr>
        <p:spPr>
          <a:xfrm>
            <a:off x="2057400" y="5870448"/>
            <a:ext cx="3657600" cy="301752"/>
          </a:xfrm>
          <a:prstGeom prst="rect">
            <a:avLst/>
          </a:prstGeom>
          <a:solidFill>
            <a:schemeClr val="accent1">
              <a:lumMod val="40000"/>
              <a:lumOff val="60000"/>
            </a:schemeClr>
          </a:solidFill>
          <a:ln>
            <a:solidFill>
              <a:schemeClr val="accent1"/>
            </a:solidFill>
          </a:ln>
        </p:spPr>
        <p:txBody>
          <a:bodyPr wrap="none" lIns="228600" tIns="228600" rIns="228600" bIns="228600" rtlCol="0" anchor="ctr">
            <a:noAutofit/>
          </a:bodyPr>
          <a:lstStyle/>
          <a:p>
            <a:pPr marL="0" lvl="1" algn="ctr" defTabSz="533400">
              <a:lnSpc>
                <a:spcPct val="90000"/>
              </a:lnSpc>
              <a:spcBef>
                <a:spcPct val="0"/>
              </a:spcBef>
              <a:spcAft>
                <a:spcPct val="15000"/>
              </a:spcAft>
            </a:pPr>
            <a:r>
              <a:rPr lang="en-US" sz="1100" dirty="0" smtClean="0"/>
              <a:t>Sharing</a:t>
            </a:r>
            <a:endParaRPr lang="en-US" sz="1100" dirty="0"/>
          </a:p>
        </p:txBody>
      </p:sp>
      <p:sp>
        <p:nvSpPr>
          <p:cNvPr id="99" name="Rectangle 98"/>
          <p:cNvSpPr/>
          <p:nvPr/>
        </p:nvSpPr>
        <p:spPr>
          <a:xfrm>
            <a:off x="228600" y="3879936"/>
            <a:ext cx="7315200" cy="463464"/>
          </a:xfrm>
          <a:prstGeom prst="rect">
            <a:avLst/>
          </a:prstGeom>
        </p:spPr>
        <p:txBody>
          <a:bodyPr wrap="square" anchor="ctr">
            <a:noAutofit/>
          </a:bodyPr>
          <a:lstStyle/>
          <a:p>
            <a:pPr algn="ctr"/>
            <a:r>
              <a:rPr lang="en-US" sz="1200" cap="all" spc="300" dirty="0" smtClean="0">
                <a:latin typeface="FreightSans Pro Semibold" pitchFamily="50" charset="0"/>
              </a:rPr>
              <a:t>Measures of Policy Brand</a:t>
            </a:r>
            <a:endParaRPr lang="en-US" dirty="0"/>
          </a:p>
        </p:txBody>
      </p:sp>
      <p:sp>
        <p:nvSpPr>
          <p:cNvPr id="100" name="Rectangle 99"/>
          <p:cNvSpPr/>
          <p:nvPr/>
        </p:nvSpPr>
        <p:spPr>
          <a:xfrm>
            <a:off x="228600" y="6172200"/>
            <a:ext cx="7315200" cy="454067"/>
          </a:xfrm>
          <a:prstGeom prst="rect">
            <a:avLst/>
          </a:prstGeom>
        </p:spPr>
        <p:txBody>
          <a:bodyPr wrap="square" anchor="ctr">
            <a:noAutofit/>
          </a:bodyPr>
          <a:lstStyle/>
          <a:p>
            <a:pPr algn="ctr"/>
            <a:r>
              <a:rPr lang="en-US" sz="1000" i="1" dirty="0" smtClean="0"/>
              <a:t>These measures quantify the distinctive characteristics of </a:t>
            </a:r>
            <a:r>
              <a:rPr lang="en-US" sz="1000" i="1" dirty="0"/>
              <a:t>an organization’s policy influence among </a:t>
            </a:r>
            <a:r>
              <a:rPr lang="en-US" sz="1000" i="1" dirty="0" smtClean="0"/>
              <a:t>Washington influentials.</a:t>
            </a:r>
            <a:endParaRPr lang="en-US" sz="1000" i="1" dirty="0"/>
          </a:p>
        </p:txBody>
      </p:sp>
      <p:sp>
        <p:nvSpPr>
          <p:cNvPr id="102" name="Up Arrow 101"/>
          <p:cNvSpPr/>
          <p:nvPr/>
        </p:nvSpPr>
        <p:spPr>
          <a:xfrm>
            <a:off x="5854700" y="4111668"/>
            <a:ext cx="457200" cy="2060532"/>
          </a:xfrm>
          <a:prstGeom prst="upArrow">
            <a:avLst/>
          </a:prstGeom>
          <a:solidFill>
            <a:schemeClr val="accent1"/>
          </a:solidFill>
          <a:ln>
            <a:solidFill>
              <a:schemeClr val="bg1"/>
            </a:solidFill>
          </a:ln>
        </p:spPr>
        <p:txBody>
          <a:bodyPr vert="vert270" wrap="square" lIns="91440" tIns="91440" rIns="91440" bIns="91440" rtlCol="0" anchor="ctr">
            <a:noAutofit/>
          </a:bodyPr>
          <a:lstStyle/>
          <a:p>
            <a:endParaRPr lang="en-US" sz="1000" dirty="0"/>
          </a:p>
        </p:txBody>
      </p:sp>
      <p:sp>
        <p:nvSpPr>
          <p:cNvPr id="104" name="Rectangle 103"/>
          <p:cNvSpPr/>
          <p:nvPr/>
        </p:nvSpPr>
        <p:spPr>
          <a:xfrm>
            <a:off x="228600" y="9144000"/>
            <a:ext cx="7315200" cy="457200"/>
          </a:xfrm>
          <a:prstGeom prst="rect">
            <a:avLst/>
          </a:prstGeom>
        </p:spPr>
        <p:txBody>
          <a:bodyPr wrap="square" anchor="ctr">
            <a:noAutofit/>
          </a:bodyPr>
          <a:lstStyle/>
          <a:p>
            <a:pPr algn="ctr"/>
            <a:r>
              <a:rPr lang="en-US" sz="1000" i="1" dirty="0" smtClean="0"/>
              <a:t>Drivers are actionable characteristics of an organization that help to determine its level of influence within the policy community.</a:t>
            </a:r>
            <a:endParaRPr lang="en-US" sz="1000" i="1" dirty="0"/>
          </a:p>
        </p:txBody>
      </p:sp>
      <p:sp>
        <p:nvSpPr>
          <p:cNvPr id="105" name="Rectangle 104"/>
          <p:cNvSpPr/>
          <p:nvPr/>
        </p:nvSpPr>
        <p:spPr>
          <a:xfrm>
            <a:off x="228600" y="3429000"/>
            <a:ext cx="7315200" cy="454067"/>
          </a:xfrm>
          <a:prstGeom prst="rect">
            <a:avLst/>
          </a:prstGeom>
        </p:spPr>
        <p:txBody>
          <a:bodyPr wrap="square" anchor="ctr">
            <a:noAutofit/>
          </a:bodyPr>
          <a:lstStyle/>
          <a:p>
            <a:pPr algn="ctr"/>
            <a:r>
              <a:rPr lang="en-US" sz="1000" i="1" dirty="0" smtClean="0"/>
              <a:t>This index measures the strength of an organization’s policy brand among Washington influentials.</a:t>
            </a:r>
            <a:endParaRPr lang="en-US" sz="1000" i="1" dirty="0"/>
          </a:p>
        </p:txBody>
      </p:sp>
      <p:sp>
        <p:nvSpPr>
          <p:cNvPr id="34" name="Up Arrow 33"/>
          <p:cNvSpPr/>
          <p:nvPr/>
        </p:nvSpPr>
        <p:spPr>
          <a:xfrm>
            <a:off x="1409700" y="4111668"/>
            <a:ext cx="457200" cy="2060532"/>
          </a:xfrm>
          <a:prstGeom prst="upArrow">
            <a:avLst/>
          </a:prstGeom>
          <a:solidFill>
            <a:schemeClr val="accent1"/>
          </a:solidFill>
          <a:ln>
            <a:solidFill>
              <a:schemeClr val="bg1"/>
            </a:solidFill>
          </a:ln>
        </p:spPr>
        <p:txBody>
          <a:bodyPr vert="vert270" wrap="square" lIns="91440" tIns="91440" rIns="91440" bIns="91440" rtlCol="0" anchor="ctr">
            <a:noAutofit/>
          </a:bodyPr>
          <a:lstStyle/>
          <a:p>
            <a:endParaRPr lang="en-US" sz="1000" dirty="0"/>
          </a:p>
        </p:txBody>
      </p:sp>
      <p:sp>
        <p:nvSpPr>
          <p:cNvPr id="35" name="Slide Number Placeholder 2"/>
          <p:cNvSpPr>
            <a:spLocks noGrp="1"/>
          </p:cNvSpPr>
          <p:nvPr>
            <p:ph type="sldNum" sz="quarter" idx="4"/>
          </p:nvPr>
        </p:nvSpPr>
        <p:spPr>
          <a:xfrm>
            <a:off x="6629400" y="9829800"/>
            <a:ext cx="685800" cy="228600"/>
          </a:xfrm>
        </p:spPr>
        <p:txBody>
          <a:bodyPr/>
          <a:lstStyle/>
          <a:p>
            <a:fld id="{6214CC63-60E5-4931-A878-5D36BA85D187}" type="slidenum">
              <a:rPr lang="en-US" smtClean="0"/>
              <a:pPr/>
              <a:t>6</a:t>
            </a:fld>
            <a:endParaRPr lang="en-US"/>
          </a:p>
        </p:txBody>
      </p:sp>
    </p:spTree>
    <p:extLst>
      <p:ext uri="{BB962C8B-B14F-4D97-AF65-F5344CB8AC3E}">
        <p14:creationId xmlns:p14="http://schemas.microsoft.com/office/powerpoint/2010/main" val="3611016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Organizations Studied (n=38)</a:t>
            </a:r>
            <a:endParaRPr lang="en-US"/>
          </a:p>
        </p:txBody>
      </p:sp>
      <p:sp>
        <p:nvSpPr>
          <p:cNvPr id="9" name="Text Placeholder 8"/>
          <p:cNvSpPr>
            <a:spLocks noGrp="1"/>
          </p:cNvSpPr>
          <p:nvPr>
            <p:ph type="body" sz="quarter" idx="10"/>
          </p:nvPr>
        </p:nvSpPr>
        <p:spPr/>
        <p:txBody>
          <a:bodyPr/>
          <a:lstStyle/>
          <a:p>
            <a:r>
              <a:rPr lang="en-US" dirty="0"/>
              <a:t>Introduction</a:t>
            </a:r>
          </a:p>
        </p:txBody>
      </p:sp>
      <p:sp>
        <p:nvSpPr>
          <p:cNvPr id="6" name="Slide Number Placeholder 5"/>
          <p:cNvSpPr>
            <a:spLocks noGrp="1"/>
          </p:cNvSpPr>
          <p:nvPr>
            <p:ph type="sldNum" sz="quarter" idx="4"/>
          </p:nvPr>
        </p:nvSpPr>
        <p:spPr/>
        <p:txBody>
          <a:bodyPr/>
          <a:lstStyle/>
          <a:p>
            <a:fld id="{6214CC63-60E5-4931-A878-5D36BA85D187}" type="slidenum">
              <a:rPr lang="en-US" smtClean="0"/>
              <a:pPr/>
              <a:t>7</a:t>
            </a:fld>
            <a:endParaRPr lang="en-US"/>
          </a:p>
        </p:txBody>
      </p:sp>
      <p:sp>
        <p:nvSpPr>
          <p:cNvPr id="26" name="Rectangle 25"/>
          <p:cNvSpPr/>
          <p:nvPr/>
        </p:nvSpPr>
        <p:spPr>
          <a:xfrm>
            <a:off x="-228600" y="3886200"/>
            <a:ext cx="8229600" cy="2971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a:p>
        </p:txBody>
      </p:sp>
      <p:sp>
        <p:nvSpPr>
          <p:cNvPr id="27" name="Content Placeholder 2"/>
          <p:cNvSpPr txBox="1">
            <a:spLocks/>
          </p:cNvSpPr>
          <p:nvPr/>
        </p:nvSpPr>
        <p:spPr>
          <a:xfrm>
            <a:off x="457200" y="1828800"/>
            <a:ext cx="3200400" cy="1659810"/>
          </a:xfrm>
          <a:prstGeom prst="rect">
            <a:avLst/>
          </a:prstGeom>
          <a:ln/>
        </p:spPr>
        <p:style>
          <a:lnRef idx="2">
            <a:schemeClr val="accent1"/>
          </a:lnRef>
          <a:fillRef idx="1">
            <a:schemeClr val="lt1"/>
          </a:fillRef>
          <a:effectRef idx="0">
            <a:schemeClr val="accent1"/>
          </a:effectRef>
          <a:fontRef idx="minor">
            <a:schemeClr val="dk1"/>
          </a:fontRef>
        </p:style>
        <p:txBody>
          <a:bodyPr vert="horz" lIns="228600" tIns="228600" rIns="228600" bIns="228600" numCol="2" spcCol="228600" rtlCol="0" anchor="ctr">
            <a:noAutofit/>
          </a:bodyPr>
          <a:lstStyle>
            <a:lvl1pPr marL="382059" indent="-382059"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1pPr>
            <a:lvl2pPr marL="827795" indent="-318383"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2pPr>
            <a:lvl3pPr marL="1273531"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3pPr>
            <a:lvl4pPr marL="1782943"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2292355"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171450" indent="-171450">
              <a:lnSpc>
                <a:spcPct val="200000"/>
              </a:lnSpc>
              <a:buFont typeface="Wingdings" pitchFamily="2" charset="2"/>
              <a:buChar char="ü"/>
            </a:pPr>
            <a:r>
              <a:rPr lang="en-US" sz="1000" dirty="0" smtClean="0"/>
              <a:t>Defense</a:t>
            </a:r>
          </a:p>
          <a:p>
            <a:pPr marL="171450" indent="-171450">
              <a:lnSpc>
                <a:spcPct val="200000"/>
              </a:lnSpc>
              <a:buFont typeface="Wingdings" pitchFamily="2" charset="2"/>
              <a:buChar char="ü"/>
            </a:pPr>
            <a:r>
              <a:rPr lang="en-US" sz="1000" dirty="0" smtClean="0"/>
              <a:t>Consulting</a:t>
            </a:r>
          </a:p>
          <a:p>
            <a:pPr marL="171450" indent="-171450">
              <a:lnSpc>
                <a:spcPct val="200000"/>
              </a:lnSpc>
              <a:buFont typeface="Wingdings" pitchFamily="2" charset="2"/>
              <a:buChar char="ü"/>
            </a:pPr>
            <a:r>
              <a:rPr lang="en-US" sz="1000" dirty="0" smtClean="0"/>
              <a:t>Financial services</a:t>
            </a:r>
          </a:p>
          <a:p>
            <a:pPr marL="171450" indent="-171450">
              <a:lnSpc>
                <a:spcPct val="200000"/>
              </a:lnSpc>
              <a:buFont typeface="Wingdings" pitchFamily="2" charset="2"/>
              <a:buChar char="ü"/>
            </a:pPr>
            <a:r>
              <a:rPr lang="en-US" sz="1000" dirty="0" smtClean="0"/>
              <a:t>Food</a:t>
            </a:r>
          </a:p>
          <a:p>
            <a:pPr marL="171450" indent="-171450">
              <a:lnSpc>
                <a:spcPct val="200000"/>
              </a:lnSpc>
              <a:buFont typeface="Wingdings" pitchFamily="2" charset="2"/>
              <a:buChar char="ü"/>
            </a:pPr>
            <a:r>
              <a:rPr lang="en-US" sz="1000" dirty="0" smtClean="0"/>
              <a:t>Media</a:t>
            </a:r>
          </a:p>
          <a:p>
            <a:pPr marL="171450" indent="-171450">
              <a:lnSpc>
                <a:spcPct val="200000"/>
              </a:lnSpc>
              <a:buFont typeface="Wingdings" pitchFamily="2" charset="2"/>
              <a:buChar char="ü"/>
            </a:pPr>
            <a:r>
              <a:rPr lang="en-US" sz="1000" dirty="0"/>
              <a:t>Packaged </a:t>
            </a:r>
            <a:r>
              <a:rPr lang="en-US" sz="1000" dirty="0" smtClean="0"/>
              <a:t>goods</a:t>
            </a:r>
          </a:p>
          <a:p>
            <a:pPr marL="171450" indent="-171450">
              <a:lnSpc>
                <a:spcPct val="200000"/>
              </a:lnSpc>
              <a:buFont typeface="Wingdings" pitchFamily="2" charset="2"/>
              <a:buChar char="ü"/>
            </a:pPr>
            <a:r>
              <a:rPr lang="en-US" sz="1000" dirty="0" smtClean="0"/>
              <a:t>Technology</a:t>
            </a:r>
          </a:p>
          <a:p>
            <a:pPr marL="171450" indent="-171450">
              <a:lnSpc>
                <a:spcPct val="200000"/>
              </a:lnSpc>
              <a:buFont typeface="Wingdings" pitchFamily="2" charset="2"/>
              <a:buChar char="ü"/>
            </a:pPr>
            <a:r>
              <a:rPr lang="en-US" sz="1000" dirty="0" smtClean="0"/>
              <a:t>Utility</a:t>
            </a:r>
            <a:endParaRPr lang="en-US" sz="1000" dirty="0"/>
          </a:p>
        </p:txBody>
      </p:sp>
      <p:sp>
        <p:nvSpPr>
          <p:cNvPr id="28" name="TextBox 27"/>
          <p:cNvSpPr txBox="1"/>
          <p:nvPr/>
        </p:nvSpPr>
        <p:spPr>
          <a:xfrm>
            <a:off x="457200" y="1371600"/>
            <a:ext cx="3200400"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Industries Represented</a:t>
            </a:r>
            <a:endParaRPr lang="en-US" sz="1200" cap="all" spc="300" dirty="0">
              <a:latin typeface="FreightSans Pro Semibold" pitchFamily="50" charset="0"/>
            </a:endParaRPr>
          </a:p>
        </p:txBody>
      </p:sp>
      <p:graphicFrame>
        <p:nvGraphicFramePr>
          <p:cNvPr id="29" name="Content Placeholder 5"/>
          <p:cNvGraphicFramePr>
            <a:graphicFrameLocks/>
          </p:cNvGraphicFramePr>
          <p:nvPr>
            <p:extLst>
              <p:ext uri="{D42A27DB-BD31-4B8C-83A1-F6EECF244321}">
                <p14:modId xmlns:p14="http://schemas.microsoft.com/office/powerpoint/2010/main" val="1295967137"/>
              </p:ext>
            </p:extLst>
          </p:nvPr>
        </p:nvGraphicFramePr>
        <p:xfrm>
          <a:off x="457200" y="6858000"/>
          <a:ext cx="3429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0" name="Content Placeholder 5"/>
          <p:cNvGraphicFramePr>
            <a:graphicFrameLocks/>
          </p:cNvGraphicFramePr>
          <p:nvPr>
            <p:extLst>
              <p:ext uri="{D42A27DB-BD31-4B8C-83A1-F6EECF244321}">
                <p14:modId xmlns:p14="http://schemas.microsoft.com/office/powerpoint/2010/main" val="3138017146"/>
              </p:ext>
            </p:extLst>
          </p:nvPr>
        </p:nvGraphicFramePr>
        <p:xfrm>
          <a:off x="3886200" y="6858000"/>
          <a:ext cx="3429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31" name="TextBox 30"/>
          <p:cNvSpPr txBox="1"/>
          <p:nvPr/>
        </p:nvSpPr>
        <p:spPr>
          <a:xfrm>
            <a:off x="2800445" y="7569041"/>
            <a:ext cx="1064715" cy="400110"/>
          </a:xfrm>
          <a:prstGeom prst="rect">
            <a:avLst/>
          </a:prstGeom>
          <a:noFill/>
        </p:spPr>
        <p:txBody>
          <a:bodyPr wrap="none" rtlCol="0">
            <a:spAutoFit/>
          </a:bodyPr>
          <a:lstStyle/>
          <a:p>
            <a:r>
              <a:rPr lang="en-US" sz="1000" smtClean="0"/>
              <a:t>U.S. owned;</a:t>
            </a:r>
          </a:p>
          <a:p>
            <a:r>
              <a:rPr lang="en-US" sz="1000" smtClean="0"/>
              <a:t>U.S. operations</a:t>
            </a:r>
          </a:p>
        </p:txBody>
      </p:sp>
      <p:sp>
        <p:nvSpPr>
          <p:cNvPr id="32" name="TextBox 31"/>
          <p:cNvSpPr txBox="1"/>
          <p:nvPr/>
        </p:nvSpPr>
        <p:spPr>
          <a:xfrm>
            <a:off x="352425" y="9045387"/>
            <a:ext cx="1235607" cy="400110"/>
          </a:xfrm>
          <a:prstGeom prst="rect">
            <a:avLst/>
          </a:prstGeom>
          <a:noFill/>
        </p:spPr>
        <p:txBody>
          <a:bodyPr wrap="square" rtlCol="0">
            <a:spAutoFit/>
          </a:bodyPr>
          <a:lstStyle/>
          <a:p>
            <a:pPr algn="r"/>
            <a:r>
              <a:rPr lang="en-US" sz="1000" smtClean="0"/>
              <a:t>U.S. owned;</a:t>
            </a:r>
          </a:p>
          <a:p>
            <a:pPr algn="r"/>
            <a:r>
              <a:rPr lang="en-US" sz="1000" smtClean="0"/>
              <a:t>Foreign operations</a:t>
            </a:r>
            <a:endParaRPr lang="en-US" sz="1000"/>
          </a:p>
        </p:txBody>
      </p:sp>
      <p:sp>
        <p:nvSpPr>
          <p:cNvPr id="33" name="TextBox 32"/>
          <p:cNvSpPr txBox="1"/>
          <p:nvPr/>
        </p:nvSpPr>
        <p:spPr>
          <a:xfrm>
            <a:off x="2848737" y="8917781"/>
            <a:ext cx="1037463" cy="400110"/>
          </a:xfrm>
          <a:prstGeom prst="rect">
            <a:avLst/>
          </a:prstGeom>
          <a:noFill/>
        </p:spPr>
        <p:txBody>
          <a:bodyPr wrap="none" rtlCol="0">
            <a:spAutoFit/>
          </a:bodyPr>
          <a:lstStyle/>
          <a:p>
            <a:r>
              <a:rPr lang="en-US" sz="1000" smtClean="0"/>
              <a:t>Foreign owned;</a:t>
            </a:r>
          </a:p>
          <a:p>
            <a:r>
              <a:rPr lang="en-US" sz="1000" smtClean="0"/>
              <a:t>U.S. operations</a:t>
            </a:r>
            <a:endParaRPr lang="en-US" sz="1000"/>
          </a:p>
        </p:txBody>
      </p:sp>
      <p:sp>
        <p:nvSpPr>
          <p:cNvPr id="42" name="TextBox 41"/>
          <p:cNvSpPr txBox="1"/>
          <p:nvPr/>
        </p:nvSpPr>
        <p:spPr>
          <a:xfrm>
            <a:off x="6400800" y="7772400"/>
            <a:ext cx="851515" cy="246221"/>
          </a:xfrm>
          <a:prstGeom prst="rect">
            <a:avLst/>
          </a:prstGeom>
          <a:noFill/>
        </p:spPr>
        <p:txBody>
          <a:bodyPr wrap="none" rtlCol="0">
            <a:spAutoFit/>
          </a:bodyPr>
          <a:lstStyle/>
          <a:p>
            <a:r>
              <a:rPr lang="en-US" sz="1000" smtClean="0"/>
              <a:t>US regional</a:t>
            </a:r>
            <a:endParaRPr lang="en-US" sz="1000"/>
          </a:p>
        </p:txBody>
      </p:sp>
      <p:sp>
        <p:nvSpPr>
          <p:cNvPr id="43" name="TextBox 42"/>
          <p:cNvSpPr txBox="1"/>
          <p:nvPr/>
        </p:nvSpPr>
        <p:spPr>
          <a:xfrm>
            <a:off x="6400800" y="8686800"/>
            <a:ext cx="827471" cy="246221"/>
          </a:xfrm>
          <a:prstGeom prst="rect">
            <a:avLst/>
          </a:prstGeom>
          <a:noFill/>
        </p:spPr>
        <p:txBody>
          <a:bodyPr wrap="none" rtlCol="0">
            <a:spAutoFit/>
          </a:bodyPr>
          <a:lstStyle/>
          <a:p>
            <a:r>
              <a:rPr lang="en-US" sz="1000" smtClean="0"/>
              <a:t>US national</a:t>
            </a:r>
            <a:endParaRPr lang="en-US" sz="1000"/>
          </a:p>
        </p:txBody>
      </p:sp>
      <p:sp>
        <p:nvSpPr>
          <p:cNvPr id="46" name="TextBox 45"/>
          <p:cNvSpPr txBox="1"/>
          <p:nvPr/>
        </p:nvSpPr>
        <p:spPr>
          <a:xfrm>
            <a:off x="4095749" y="9093042"/>
            <a:ext cx="904415" cy="246221"/>
          </a:xfrm>
          <a:prstGeom prst="rect">
            <a:avLst/>
          </a:prstGeom>
          <a:noFill/>
        </p:spPr>
        <p:txBody>
          <a:bodyPr wrap="none" rtlCol="0">
            <a:spAutoFit/>
          </a:bodyPr>
          <a:lstStyle/>
          <a:p>
            <a:r>
              <a:rPr lang="en-US" sz="1000" smtClean="0"/>
              <a:t>International</a:t>
            </a:r>
            <a:endParaRPr lang="en-US" sz="1000"/>
          </a:p>
        </p:txBody>
      </p:sp>
      <p:graphicFrame>
        <p:nvGraphicFramePr>
          <p:cNvPr id="47" name="Content Placeholder 5"/>
          <p:cNvGraphicFramePr>
            <a:graphicFrameLocks/>
          </p:cNvGraphicFramePr>
          <p:nvPr>
            <p:extLst>
              <p:ext uri="{D42A27DB-BD31-4B8C-83A1-F6EECF244321}">
                <p14:modId xmlns:p14="http://schemas.microsoft.com/office/powerpoint/2010/main" val="1454469468"/>
              </p:ext>
            </p:extLst>
          </p:nvPr>
        </p:nvGraphicFramePr>
        <p:xfrm>
          <a:off x="4114800" y="1143000"/>
          <a:ext cx="32004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48" name="TextBox 47"/>
          <p:cNvSpPr txBox="1"/>
          <p:nvPr/>
        </p:nvSpPr>
        <p:spPr>
          <a:xfrm>
            <a:off x="6230443" y="1638300"/>
            <a:ext cx="572593" cy="246221"/>
          </a:xfrm>
          <a:prstGeom prst="rect">
            <a:avLst/>
          </a:prstGeom>
          <a:noFill/>
        </p:spPr>
        <p:txBody>
          <a:bodyPr wrap="none" rtlCol="0">
            <a:spAutoFit/>
          </a:bodyPr>
          <a:lstStyle/>
          <a:p>
            <a:r>
              <a:rPr lang="en-US" sz="1000" smtClean="0"/>
              <a:t>Private</a:t>
            </a:r>
            <a:endParaRPr lang="en-US" sz="1000"/>
          </a:p>
        </p:txBody>
      </p:sp>
      <p:sp>
        <p:nvSpPr>
          <p:cNvPr id="49" name="TextBox 48"/>
          <p:cNvSpPr txBox="1"/>
          <p:nvPr/>
        </p:nvSpPr>
        <p:spPr>
          <a:xfrm>
            <a:off x="4597400" y="3365500"/>
            <a:ext cx="526106" cy="246221"/>
          </a:xfrm>
          <a:prstGeom prst="rect">
            <a:avLst/>
          </a:prstGeom>
          <a:noFill/>
        </p:spPr>
        <p:txBody>
          <a:bodyPr wrap="none" rtlCol="0">
            <a:spAutoFit/>
          </a:bodyPr>
          <a:lstStyle/>
          <a:p>
            <a:r>
              <a:rPr lang="en-US" sz="1000" smtClean="0"/>
              <a:t>Public</a:t>
            </a:r>
            <a:endParaRPr lang="en-US" sz="1000"/>
          </a:p>
        </p:txBody>
      </p:sp>
      <p:graphicFrame>
        <p:nvGraphicFramePr>
          <p:cNvPr id="50" name="Chart 49"/>
          <p:cNvGraphicFramePr/>
          <p:nvPr>
            <p:extLst>
              <p:ext uri="{D42A27DB-BD31-4B8C-83A1-F6EECF244321}">
                <p14:modId xmlns:p14="http://schemas.microsoft.com/office/powerpoint/2010/main" val="3787445578"/>
              </p:ext>
            </p:extLst>
          </p:nvPr>
        </p:nvGraphicFramePr>
        <p:xfrm>
          <a:off x="457200" y="4343400"/>
          <a:ext cx="3429000" cy="2286000"/>
        </p:xfrm>
        <a:graphic>
          <a:graphicData uri="http://schemas.openxmlformats.org/drawingml/2006/chart">
            <c:chart xmlns:c="http://schemas.openxmlformats.org/drawingml/2006/chart" xmlns:r="http://schemas.openxmlformats.org/officeDocument/2006/relationships" r:id="rId5"/>
          </a:graphicData>
        </a:graphic>
      </p:graphicFrame>
      <p:sp>
        <p:nvSpPr>
          <p:cNvPr id="51" name="TextBox 50"/>
          <p:cNvSpPr txBox="1"/>
          <p:nvPr/>
        </p:nvSpPr>
        <p:spPr>
          <a:xfrm>
            <a:off x="457200" y="4114801"/>
            <a:ext cx="3429000"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Organization Size</a:t>
            </a:r>
            <a:endParaRPr lang="en-US" sz="1200" cap="all" spc="300" dirty="0">
              <a:latin typeface="FreightSans Pro Semibold" pitchFamily="50" charset="0"/>
            </a:endParaRPr>
          </a:p>
        </p:txBody>
      </p:sp>
      <p:graphicFrame>
        <p:nvGraphicFramePr>
          <p:cNvPr id="52" name="Chart 51"/>
          <p:cNvGraphicFramePr/>
          <p:nvPr>
            <p:extLst>
              <p:ext uri="{D42A27DB-BD31-4B8C-83A1-F6EECF244321}">
                <p14:modId xmlns:p14="http://schemas.microsoft.com/office/powerpoint/2010/main" val="1147754134"/>
              </p:ext>
            </p:extLst>
          </p:nvPr>
        </p:nvGraphicFramePr>
        <p:xfrm>
          <a:off x="3886200" y="4359728"/>
          <a:ext cx="3429000" cy="2286000"/>
        </p:xfrm>
        <a:graphic>
          <a:graphicData uri="http://schemas.openxmlformats.org/drawingml/2006/chart">
            <c:chart xmlns:c="http://schemas.openxmlformats.org/drawingml/2006/chart" xmlns:r="http://schemas.openxmlformats.org/officeDocument/2006/relationships" r:id="rId6"/>
          </a:graphicData>
        </a:graphic>
      </p:graphicFrame>
      <p:sp>
        <p:nvSpPr>
          <p:cNvPr id="53" name="TextBox 52"/>
          <p:cNvSpPr txBox="1"/>
          <p:nvPr/>
        </p:nvSpPr>
        <p:spPr>
          <a:xfrm>
            <a:off x="3886200" y="4114800"/>
            <a:ext cx="3429000" cy="244929"/>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Organization Revenue</a:t>
            </a:r>
            <a:endParaRPr lang="en-US" sz="1200" cap="all" spc="300" dirty="0">
              <a:latin typeface="FreightSans Pro Semibold" pitchFamily="50" charset="0"/>
            </a:endParaRPr>
          </a:p>
        </p:txBody>
      </p:sp>
    </p:spTree>
    <p:extLst>
      <p:ext uri="{BB962C8B-B14F-4D97-AF65-F5344CB8AC3E}">
        <p14:creationId xmlns:p14="http://schemas.microsoft.com/office/powerpoint/2010/main" val="1377289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Organizations Studied (n=38)</a:t>
            </a:r>
          </a:p>
        </p:txBody>
      </p:sp>
      <p:sp>
        <p:nvSpPr>
          <p:cNvPr id="4" name="Text Placeholder 3"/>
          <p:cNvSpPr>
            <a:spLocks noGrp="1"/>
          </p:cNvSpPr>
          <p:nvPr>
            <p:ph type="body" sz="quarter" idx="10"/>
          </p:nvPr>
        </p:nvSpPr>
        <p:spPr/>
        <p:txBody>
          <a:bodyPr/>
          <a:lstStyle/>
          <a:p>
            <a:r>
              <a:rPr lang="en-US"/>
              <a:t>Introduction</a:t>
            </a:r>
          </a:p>
        </p:txBody>
      </p:sp>
      <p:sp>
        <p:nvSpPr>
          <p:cNvPr id="3" name="Slide Number Placeholder 2"/>
          <p:cNvSpPr>
            <a:spLocks noGrp="1"/>
          </p:cNvSpPr>
          <p:nvPr>
            <p:ph type="sldNum" sz="quarter" idx="4"/>
          </p:nvPr>
        </p:nvSpPr>
        <p:spPr/>
        <p:txBody>
          <a:bodyPr/>
          <a:lstStyle/>
          <a:p>
            <a:fld id="{6214CC63-60E5-4931-A878-5D36BA85D187}" type="slidenum">
              <a:rPr lang="en-US" smtClean="0"/>
              <a:pPr/>
              <a:t>8</a:t>
            </a:fld>
            <a:endParaRPr lang="en-US" dirty="0"/>
          </a:p>
        </p:txBody>
      </p:sp>
      <p:graphicFrame>
        <p:nvGraphicFramePr>
          <p:cNvPr id="23" name="Chart 22"/>
          <p:cNvGraphicFramePr/>
          <p:nvPr>
            <p:extLst>
              <p:ext uri="{D42A27DB-BD31-4B8C-83A1-F6EECF244321}">
                <p14:modId xmlns:p14="http://schemas.microsoft.com/office/powerpoint/2010/main" val="82271458"/>
              </p:ext>
            </p:extLst>
          </p:nvPr>
        </p:nvGraphicFramePr>
        <p:xfrm>
          <a:off x="445824" y="7315200"/>
          <a:ext cx="3429000" cy="2057400"/>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445824" y="7086600"/>
            <a:ext cx="3429000"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Spending from own PAC</a:t>
            </a:r>
            <a:endParaRPr lang="en-US" sz="1200" cap="all" spc="300" dirty="0">
              <a:latin typeface="FreightSans Pro Semibold" pitchFamily="50" charset="0"/>
            </a:endParaRPr>
          </a:p>
        </p:txBody>
      </p:sp>
      <p:graphicFrame>
        <p:nvGraphicFramePr>
          <p:cNvPr id="25" name="Chart 24"/>
          <p:cNvGraphicFramePr/>
          <p:nvPr>
            <p:extLst>
              <p:ext uri="{D42A27DB-BD31-4B8C-83A1-F6EECF244321}">
                <p14:modId xmlns:p14="http://schemas.microsoft.com/office/powerpoint/2010/main" val="1496142191"/>
              </p:ext>
            </p:extLst>
          </p:nvPr>
        </p:nvGraphicFramePr>
        <p:xfrm>
          <a:off x="3874824" y="7315200"/>
          <a:ext cx="3429000" cy="2057400"/>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p:cNvSpPr txBox="1"/>
          <p:nvPr/>
        </p:nvSpPr>
        <p:spPr>
          <a:xfrm>
            <a:off x="3634848" y="7086600"/>
            <a:ext cx="3908952"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Contributions to Other PACs</a:t>
            </a:r>
            <a:endParaRPr lang="en-US" sz="1200" cap="all" spc="300" dirty="0">
              <a:latin typeface="FreightSans Pro Semibold" pitchFamily="50" charset="0"/>
            </a:endParaRPr>
          </a:p>
        </p:txBody>
      </p:sp>
      <p:sp>
        <p:nvSpPr>
          <p:cNvPr id="27" name="Rectangle 26"/>
          <p:cNvSpPr/>
          <p:nvPr/>
        </p:nvSpPr>
        <p:spPr>
          <a:xfrm>
            <a:off x="-228600" y="3886200"/>
            <a:ext cx="8229600" cy="2971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a:p>
        </p:txBody>
      </p:sp>
      <p:graphicFrame>
        <p:nvGraphicFramePr>
          <p:cNvPr id="28" name="Chart 27"/>
          <p:cNvGraphicFramePr/>
          <p:nvPr>
            <p:extLst>
              <p:ext uri="{D42A27DB-BD31-4B8C-83A1-F6EECF244321}">
                <p14:modId xmlns:p14="http://schemas.microsoft.com/office/powerpoint/2010/main" val="289732106"/>
              </p:ext>
            </p:extLst>
          </p:nvPr>
        </p:nvGraphicFramePr>
        <p:xfrm>
          <a:off x="2057400" y="1371600"/>
          <a:ext cx="3657600" cy="2286000"/>
        </p:xfrm>
        <a:graphic>
          <a:graphicData uri="http://schemas.openxmlformats.org/drawingml/2006/chart">
            <c:chart xmlns:c="http://schemas.openxmlformats.org/drawingml/2006/chart" xmlns:r="http://schemas.openxmlformats.org/officeDocument/2006/relationships" r:id="rId4"/>
          </a:graphicData>
        </a:graphic>
      </p:graphicFrame>
      <p:sp>
        <p:nvSpPr>
          <p:cNvPr id="29" name="TextBox 28"/>
          <p:cNvSpPr txBox="1"/>
          <p:nvPr/>
        </p:nvSpPr>
        <p:spPr>
          <a:xfrm>
            <a:off x="457200" y="1143000"/>
            <a:ext cx="6858000" cy="228600"/>
          </a:xfrm>
          <a:prstGeom prst="rect">
            <a:avLst/>
          </a:prstGeom>
          <a:noFill/>
        </p:spPr>
        <p:txBody>
          <a:bodyPr wrap="square" lIns="101882" tIns="50941" rIns="101882" bIns="50941" rtlCol="0" anchor="ctr">
            <a:noAutofit/>
          </a:bodyPr>
          <a:lstStyle/>
          <a:p>
            <a:pPr algn="ctr"/>
            <a:r>
              <a:rPr lang="en-US" sz="1200" cap="all" spc="300" smtClean="0">
                <a:latin typeface="FreightSans Pro Semibold" pitchFamily="50" charset="0"/>
              </a:rPr>
              <a:t>Washington Office Size</a:t>
            </a:r>
            <a:endParaRPr lang="en-US" sz="1200" cap="all" spc="300">
              <a:latin typeface="FreightSans Pro Semibold" pitchFamily="50" charset="0"/>
            </a:endParaRPr>
          </a:p>
        </p:txBody>
      </p:sp>
      <p:graphicFrame>
        <p:nvGraphicFramePr>
          <p:cNvPr id="30" name="Chart 29"/>
          <p:cNvGraphicFramePr/>
          <p:nvPr>
            <p:extLst>
              <p:ext uri="{D42A27DB-BD31-4B8C-83A1-F6EECF244321}">
                <p14:modId xmlns:p14="http://schemas.microsoft.com/office/powerpoint/2010/main" val="1786338746"/>
              </p:ext>
            </p:extLst>
          </p:nvPr>
        </p:nvGraphicFramePr>
        <p:xfrm>
          <a:off x="445824" y="4343400"/>
          <a:ext cx="3429000" cy="2286000"/>
        </p:xfrm>
        <a:graphic>
          <a:graphicData uri="http://schemas.openxmlformats.org/drawingml/2006/chart">
            <c:chart xmlns:c="http://schemas.openxmlformats.org/drawingml/2006/chart" xmlns:r="http://schemas.openxmlformats.org/officeDocument/2006/relationships" r:id="rId5"/>
          </a:graphicData>
        </a:graphic>
      </p:graphicFrame>
      <p:sp>
        <p:nvSpPr>
          <p:cNvPr id="31" name="TextBox 30"/>
          <p:cNvSpPr txBox="1"/>
          <p:nvPr/>
        </p:nvSpPr>
        <p:spPr>
          <a:xfrm>
            <a:off x="445824" y="4114800"/>
            <a:ext cx="3429000"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Registered Lobbyists</a:t>
            </a:r>
            <a:endParaRPr lang="en-US" sz="1200" cap="all" spc="300" dirty="0">
              <a:latin typeface="FreightSans Pro Semibold" pitchFamily="50" charset="0"/>
            </a:endParaRPr>
          </a:p>
        </p:txBody>
      </p:sp>
      <p:graphicFrame>
        <p:nvGraphicFramePr>
          <p:cNvPr id="32" name="Chart 31"/>
          <p:cNvGraphicFramePr/>
          <p:nvPr>
            <p:extLst>
              <p:ext uri="{D42A27DB-BD31-4B8C-83A1-F6EECF244321}">
                <p14:modId xmlns:p14="http://schemas.microsoft.com/office/powerpoint/2010/main" val="484932988"/>
              </p:ext>
            </p:extLst>
          </p:nvPr>
        </p:nvGraphicFramePr>
        <p:xfrm>
          <a:off x="3874824" y="4343400"/>
          <a:ext cx="3429000" cy="2286000"/>
        </p:xfrm>
        <a:graphic>
          <a:graphicData uri="http://schemas.openxmlformats.org/drawingml/2006/chart">
            <c:chart xmlns:c="http://schemas.openxmlformats.org/drawingml/2006/chart" xmlns:r="http://schemas.openxmlformats.org/officeDocument/2006/relationships" r:id="rId6"/>
          </a:graphicData>
        </a:graphic>
      </p:graphicFrame>
      <p:sp>
        <p:nvSpPr>
          <p:cNvPr id="33" name="TextBox 32"/>
          <p:cNvSpPr txBox="1"/>
          <p:nvPr/>
        </p:nvSpPr>
        <p:spPr>
          <a:xfrm>
            <a:off x="3874824" y="4114800"/>
            <a:ext cx="3429000"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Lobby Spending</a:t>
            </a:r>
            <a:endParaRPr lang="en-US" sz="1200" cap="all" spc="300" dirty="0">
              <a:latin typeface="FreightSans Pro Semibold" pitchFamily="50" charset="0"/>
            </a:endParaRPr>
          </a:p>
        </p:txBody>
      </p:sp>
    </p:spTree>
    <p:extLst>
      <p:ext uri="{BB962C8B-B14F-4D97-AF65-F5344CB8AC3E}">
        <p14:creationId xmlns:p14="http://schemas.microsoft.com/office/powerpoint/2010/main" val="3426047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Respondents (n=1683)</a:t>
            </a:r>
            <a:endParaRPr lang="en-US" dirty="0"/>
          </a:p>
        </p:txBody>
      </p:sp>
      <p:sp>
        <p:nvSpPr>
          <p:cNvPr id="5" name="Text Placeholder 4"/>
          <p:cNvSpPr>
            <a:spLocks noGrp="1"/>
          </p:cNvSpPr>
          <p:nvPr>
            <p:ph type="body" sz="quarter" idx="10"/>
          </p:nvPr>
        </p:nvSpPr>
        <p:spPr/>
        <p:txBody>
          <a:bodyPr/>
          <a:lstStyle/>
          <a:p>
            <a:r>
              <a:rPr lang="en-US" dirty="0"/>
              <a:t>Introduction</a:t>
            </a:r>
          </a:p>
        </p:txBody>
      </p:sp>
      <p:sp>
        <p:nvSpPr>
          <p:cNvPr id="36" name="Rectangle 35"/>
          <p:cNvSpPr/>
          <p:nvPr/>
        </p:nvSpPr>
        <p:spPr>
          <a:xfrm>
            <a:off x="-228600" y="3886200"/>
            <a:ext cx="8229600" cy="2971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a:p>
        </p:txBody>
      </p:sp>
      <p:graphicFrame>
        <p:nvGraphicFramePr>
          <p:cNvPr id="37" name="Content Placeholder 5"/>
          <p:cNvGraphicFramePr>
            <a:graphicFrameLocks/>
          </p:cNvGraphicFramePr>
          <p:nvPr>
            <p:extLst>
              <p:ext uri="{D42A27DB-BD31-4B8C-83A1-F6EECF244321}">
                <p14:modId xmlns:p14="http://schemas.microsoft.com/office/powerpoint/2010/main" val="1666057138"/>
              </p:ext>
            </p:extLst>
          </p:nvPr>
        </p:nvGraphicFramePr>
        <p:xfrm>
          <a:off x="457200" y="6858000"/>
          <a:ext cx="3429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8" name="Content Placeholder 5"/>
          <p:cNvGraphicFramePr>
            <a:graphicFrameLocks/>
          </p:cNvGraphicFramePr>
          <p:nvPr>
            <p:extLst>
              <p:ext uri="{D42A27DB-BD31-4B8C-83A1-F6EECF244321}">
                <p14:modId xmlns:p14="http://schemas.microsoft.com/office/powerpoint/2010/main" val="33895627"/>
              </p:ext>
            </p:extLst>
          </p:nvPr>
        </p:nvGraphicFramePr>
        <p:xfrm>
          <a:off x="3886200" y="6858000"/>
          <a:ext cx="3429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9" name="Content Placeholder 5"/>
          <p:cNvGraphicFramePr>
            <a:graphicFrameLocks/>
          </p:cNvGraphicFramePr>
          <p:nvPr>
            <p:extLst>
              <p:ext uri="{D42A27DB-BD31-4B8C-83A1-F6EECF244321}">
                <p14:modId xmlns:p14="http://schemas.microsoft.com/office/powerpoint/2010/main" val="3508797123"/>
              </p:ext>
            </p:extLst>
          </p:nvPr>
        </p:nvGraphicFramePr>
        <p:xfrm>
          <a:off x="3886200" y="4000500"/>
          <a:ext cx="3429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0" name="Content Placeholder 5"/>
          <p:cNvGraphicFramePr>
            <a:graphicFrameLocks/>
          </p:cNvGraphicFramePr>
          <p:nvPr>
            <p:extLst>
              <p:ext uri="{D42A27DB-BD31-4B8C-83A1-F6EECF244321}">
                <p14:modId xmlns:p14="http://schemas.microsoft.com/office/powerpoint/2010/main" val="2233333138"/>
              </p:ext>
            </p:extLst>
          </p:nvPr>
        </p:nvGraphicFramePr>
        <p:xfrm>
          <a:off x="457200" y="1143000"/>
          <a:ext cx="3429000" cy="2743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1" name="Chart 40"/>
          <p:cNvGraphicFramePr/>
          <p:nvPr>
            <p:extLst>
              <p:ext uri="{D42A27DB-BD31-4B8C-83A1-F6EECF244321}">
                <p14:modId xmlns:p14="http://schemas.microsoft.com/office/powerpoint/2010/main" val="1940657939"/>
              </p:ext>
            </p:extLst>
          </p:nvPr>
        </p:nvGraphicFramePr>
        <p:xfrm>
          <a:off x="3886200" y="1371600"/>
          <a:ext cx="3429000" cy="2286000"/>
        </p:xfrm>
        <a:graphic>
          <a:graphicData uri="http://schemas.openxmlformats.org/drawingml/2006/chart">
            <c:chart xmlns:c="http://schemas.openxmlformats.org/drawingml/2006/chart" xmlns:r="http://schemas.openxmlformats.org/officeDocument/2006/relationships" r:id="rId6"/>
          </a:graphicData>
        </a:graphic>
      </p:graphicFrame>
      <p:sp>
        <p:nvSpPr>
          <p:cNvPr id="42" name="TextBox 41"/>
          <p:cNvSpPr txBox="1"/>
          <p:nvPr/>
        </p:nvSpPr>
        <p:spPr>
          <a:xfrm>
            <a:off x="4006850" y="1143000"/>
            <a:ext cx="3429000"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Policy Experience</a:t>
            </a:r>
            <a:endParaRPr lang="en-US" sz="1200" cap="all" spc="300" dirty="0">
              <a:latin typeface="FreightSans Pro Semibold" pitchFamily="50" charset="0"/>
            </a:endParaRPr>
          </a:p>
        </p:txBody>
      </p:sp>
      <p:graphicFrame>
        <p:nvGraphicFramePr>
          <p:cNvPr id="43" name="Chart 42"/>
          <p:cNvGraphicFramePr/>
          <p:nvPr>
            <p:extLst>
              <p:ext uri="{D42A27DB-BD31-4B8C-83A1-F6EECF244321}">
                <p14:modId xmlns:p14="http://schemas.microsoft.com/office/powerpoint/2010/main" val="1361839542"/>
              </p:ext>
            </p:extLst>
          </p:nvPr>
        </p:nvGraphicFramePr>
        <p:xfrm>
          <a:off x="457200" y="4343400"/>
          <a:ext cx="3429000" cy="2286000"/>
        </p:xfrm>
        <a:graphic>
          <a:graphicData uri="http://schemas.openxmlformats.org/drawingml/2006/chart">
            <c:chart xmlns:c="http://schemas.openxmlformats.org/drawingml/2006/chart" xmlns:r="http://schemas.openxmlformats.org/officeDocument/2006/relationships" r:id="rId7"/>
          </a:graphicData>
        </a:graphic>
      </p:graphicFrame>
      <p:sp>
        <p:nvSpPr>
          <p:cNvPr id="44" name="TextBox 43"/>
          <p:cNvSpPr txBox="1"/>
          <p:nvPr/>
        </p:nvSpPr>
        <p:spPr>
          <a:xfrm>
            <a:off x="457200" y="4114800"/>
            <a:ext cx="3429000" cy="228600"/>
          </a:xfrm>
          <a:prstGeom prst="rect">
            <a:avLst/>
          </a:prstGeom>
          <a:noFill/>
        </p:spPr>
        <p:txBody>
          <a:bodyPr wrap="square" lIns="101882" tIns="50941" rIns="101882" bIns="50941" rtlCol="0" anchor="ctr">
            <a:noAutofit/>
          </a:bodyPr>
          <a:lstStyle/>
          <a:p>
            <a:pPr algn="ctr"/>
            <a:r>
              <a:rPr lang="en-US" sz="1200" cap="all" spc="300" dirty="0" smtClean="0">
                <a:latin typeface="FreightSans Pro Semibold" pitchFamily="50" charset="0"/>
              </a:rPr>
              <a:t>Age</a:t>
            </a:r>
            <a:endParaRPr lang="en-US" sz="1200" cap="all" spc="300" dirty="0">
              <a:latin typeface="FreightSans Pro Semibold" pitchFamily="50" charset="0"/>
            </a:endParaRPr>
          </a:p>
        </p:txBody>
      </p:sp>
      <p:sp>
        <p:nvSpPr>
          <p:cNvPr id="45" name="TextBox 44"/>
          <p:cNvSpPr txBox="1"/>
          <p:nvPr/>
        </p:nvSpPr>
        <p:spPr>
          <a:xfrm>
            <a:off x="4633258" y="4635500"/>
            <a:ext cx="395942" cy="153888"/>
          </a:xfrm>
          <a:prstGeom prst="rect">
            <a:avLst/>
          </a:prstGeom>
          <a:noFill/>
        </p:spPr>
        <p:txBody>
          <a:bodyPr wrap="none" lIns="0" tIns="0" rIns="0" bIns="0" rtlCol="0">
            <a:spAutoFit/>
          </a:bodyPr>
          <a:lstStyle/>
          <a:p>
            <a:r>
              <a:rPr lang="en-US" sz="1000" smtClean="0"/>
              <a:t>Female</a:t>
            </a:r>
            <a:endParaRPr lang="en-US" sz="1000"/>
          </a:p>
        </p:txBody>
      </p:sp>
      <p:sp>
        <p:nvSpPr>
          <p:cNvPr id="46" name="TextBox 45"/>
          <p:cNvSpPr txBox="1"/>
          <p:nvPr/>
        </p:nvSpPr>
        <p:spPr>
          <a:xfrm>
            <a:off x="6191250" y="4641850"/>
            <a:ext cx="1131720" cy="153888"/>
          </a:xfrm>
          <a:prstGeom prst="rect">
            <a:avLst/>
          </a:prstGeom>
          <a:noFill/>
        </p:spPr>
        <p:txBody>
          <a:bodyPr wrap="none" lIns="0" tIns="0" rIns="0" bIns="0" rtlCol="0">
            <a:spAutoFit/>
          </a:bodyPr>
          <a:lstStyle/>
          <a:p>
            <a:r>
              <a:rPr lang="en-US" sz="1000" smtClean="0"/>
              <a:t>Prefer not to answer</a:t>
            </a:r>
            <a:endParaRPr lang="en-US" sz="1000"/>
          </a:p>
        </p:txBody>
      </p:sp>
      <p:sp>
        <p:nvSpPr>
          <p:cNvPr id="47" name="TextBox 46"/>
          <p:cNvSpPr txBox="1"/>
          <p:nvPr/>
        </p:nvSpPr>
        <p:spPr>
          <a:xfrm>
            <a:off x="6301616" y="6148229"/>
            <a:ext cx="267702" cy="153888"/>
          </a:xfrm>
          <a:prstGeom prst="rect">
            <a:avLst/>
          </a:prstGeom>
          <a:noFill/>
        </p:spPr>
        <p:txBody>
          <a:bodyPr wrap="none" lIns="0" tIns="0" rIns="0" bIns="0" rtlCol="0">
            <a:spAutoFit/>
          </a:bodyPr>
          <a:lstStyle/>
          <a:p>
            <a:r>
              <a:rPr lang="en-US" sz="1000" smtClean="0"/>
              <a:t>Male</a:t>
            </a:r>
            <a:endParaRPr lang="en-US" sz="1000"/>
          </a:p>
        </p:txBody>
      </p:sp>
      <p:sp>
        <p:nvSpPr>
          <p:cNvPr id="48" name="TextBox 47"/>
          <p:cNvSpPr txBox="1"/>
          <p:nvPr/>
        </p:nvSpPr>
        <p:spPr>
          <a:xfrm>
            <a:off x="574675" y="3192911"/>
            <a:ext cx="775853" cy="153888"/>
          </a:xfrm>
          <a:prstGeom prst="rect">
            <a:avLst/>
          </a:prstGeom>
          <a:noFill/>
        </p:spPr>
        <p:txBody>
          <a:bodyPr wrap="none" lIns="0" tIns="0" rIns="0" bIns="0" rtlCol="0">
            <a:spAutoFit/>
          </a:bodyPr>
          <a:lstStyle/>
          <a:p>
            <a:r>
              <a:rPr lang="en-US" sz="1000" smtClean="0"/>
              <a:t>Private Sector</a:t>
            </a:r>
            <a:endParaRPr lang="en-US" sz="1000"/>
          </a:p>
        </p:txBody>
      </p:sp>
      <p:sp>
        <p:nvSpPr>
          <p:cNvPr id="49" name="TextBox 48"/>
          <p:cNvSpPr txBox="1"/>
          <p:nvPr/>
        </p:nvSpPr>
        <p:spPr>
          <a:xfrm>
            <a:off x="2907367" y="1954312"/>
            <a:ext cx="966611" cy="153888"/>
          </a:xfrm>
          <a:prstGeom prst="rect">
            <a:avLst/>
          </a:prstGeom>
          <a:noFill/>
        </p:spPr>
        <p:txBody>
          <a:bodyPr wrap="none" lIns="0" tIns="0" rIns="0" bIns="0" rtlCol="0">
            <a:spAutoFit/>
          </a:bodyPr>
          <a:lstStyle/>
          <a:p>
            <a:r>
              <a:rPr lang="en-US" sz="1000" smtClean="0"/>
              <a:t>Executive Branch</a:t>
            </a:r>
            <a:endParaRPr lang="en-US" sz="1000"/>
          </a:p>
        </p:txBody>
      </p:sp>
      <p:sp>
        <p:nvSpPr>
          <p:cNvPr id="50" name="TextBox 49"/>
          <p:cNvSpPr txBox="1"/>
          <p:nvPr/>
        </p:nvSpPr>
        <p:spPr>
          <a:xfrm>
            <a:off x="2448380" y="3560826"/>
            <a:ext cx="1070806" cy="153888"/>
          </a:xfrm>
          <a:prstGeom prst="rect">
            <a:avLst/>
          </a:prstGeom>
          <a:noFill/>
        </p:spPr>
        <p:txBody>
          <a:bodyPr wrap="none" lIns="0" tIns="0" rIns="0" bIns="0" rtlCol="0">
            <a:spAutoFit/>
          </a:bodyPr>
          <a:lstStyle/>
          <a:p>
            <a:r>
              <a:rPr lang="en-US" sz="1000" smtClean="0"/>
              <a:t>Congressional Staff</a:t>
            </a:r>
            <a:endParaRPr lang="en-US" sz="1000"/>
          </a:p>
        </p:txBody>
      </p:sp>
      <p:sp>
        <p:nvSpPr>
          <p:cNvPr id="51" name="TextBox 50"/>
          <p:cNvSpPr txBox="1"/>
          <p:nvPr/>
        </p:nvSpPr>
        <p:spPr>
          <a:xfrm>
            <a:off x="2824817" y="7543800"/>
            <a:ext cx="612347" cy="153888"/>
          </a:xfrm>
          <a:prstGeom prst="rect">
            <a:avLst/>
          </a:prstGeom>
          <a:noFill/>
        </p:spPr>
        <p:txBody>
          <a:bodyPr wrap="none" lIns="0" tIns="0" rIns="0" bIns="0" rtlCol="0">
            <a:spAutoFit/>
          </a:bodyPr>
          <a:lstStyle/>
          <a:p>
            <a:r>
              <a:rPr lang="en-US" sz="1000" smtClean="0"/>
              <a:t>Republican</a:t>
            </a:r>
            <a:endParaRPr lang="en-US" sz="1000"/>
          </a:p>
        </p:txBody>
      </p:sp>
      <p:sp>
        <p:nvSpPr>
          <p:cNvPr id="52" name="TextBox 51"/>
          <p:cNvSpPr txBox="1"/>
          <p:nvPr/>
        </p:nvSpPr>
        <p:spPr>
          <a:xfrm>
            <a:off x="2671782" y="9169400"/>
            <a:ext cx="538609" cy="153888"/>
          </a:xfrm>
          <a:prstGeom prst="rect">
            <a:avLst/>
          </a:prstGeom>
          <a:noFill/>
        </p:spPr>
        <p:txBody>
          <a:bodyPr wrap="none" lIns="0" tIns="0" rIns="0" bIns="0" rtlCol="0">
            <a:spAutoFit/>
          </a:bodyPr>
          <a:lstStyle/>
          <a:p>
            <a:r>
              <a:rPr lang="en-US" sz="1000" smtClean="0"/>
              <a:t>Democrat</a:t>
            </a:r>
            <a:endParaRPr lang="en-US" sz="1000"/>
          </a:p>
        </p:txBody>
      </p:sp>
      <p:sp>
        <p:nvSpPr>
          <p:cNvPr id="53" name="TextBox 52"/>
          <p:cNvSpPr txBox="1"/>
          <p:nvPr/>
        </p:nvSpPr>
        <p:spPr>
          <a:xfrm>
            <a:off x="577850" y="8718550"/>
            <a:ext cx="705321" cy="153888"/>
          </a:xfrm>
          <a:prstGeom prst="rect">
            <a:avLst/>
          </a:prstGeom>
          <a:noFill/>
        </p:spPr>
        <p:txBody>
          <a:bodyPr wrap="none" lIns="0" tIns="0" rIns="0" bIns="0" rtlCol="0">
            <a:spAutoFit/>
          </a:bodyPr>
          <a:lstStyle/>
          <a:p>
            <a:r>
              <a:rPr lang="en-US" sz="1000" smtClean="0"/>
              <a:t>Independent</a:t>
            </a:r>
            <a:endParaRPr lang="en-US" sz="1000"/>
          </a:p>
        </p:txBody>
      </p:sp>
      <p:sp>
        <p:nvSpPr>
          <p:cNvPr id="54" name="TextBox 53"/>
          <p:cNvSpPr txBox="1"/>
          <p:nvPr/>
        </p:nvSpPr>
        <p:spPr>
          <a:xfrm>
            <a:off x="406400" y="7543800"/>
            <a:ext cx="1131720" cy="153888"/>
          </a:xfrm>
          <a:prstGeom prst="rect">
            <a:avLst/>
          </a:prstGeom>
          <a:noFill/>
        </p:spPr>
        <p:txBody>
          <a:bodyPr wrap="none" lIns="0" tIns="0" rIns="0" bIns="0" rtlCol="0">
            <a:spAutoFit/>
          </a:bodyPr>
          <a:lstStyle/>
          <a:p>
            <a:r>
              <a:rPr lang="en-US" sz="1000" smtClean="0"/>
              <a:t>Prefer not to answer</a:t>
            </a:r>
            <a:endParaRPr lang="en-US" sz="1000"/>
          </a:p>
        </p:txBody>
      </p:sp>
      <p:sp>
        <p:nvSpPr>
          <p:cNvPr id="55" name="TextBox 54"/>
          <p:cNvSpPr txBox="1"/>
          <p:nvPr/>
        </p:nvSpPr>
        <p:spPr>
          <a:xfrm>
            <a:off x="6182863" y="7524006"/>
            <a:ext cx="719749" cy="153888"/>
          </a:xfrm>
          <a:prstGeom prst="rect">
            <a:avLst/>
          </a:prstGeom>
          <a:noFill/>
        </p:spPr>
        <p:txBody>
          <a:bodyPr wrap="none" lIns="0" tIns="0" rIns="0" bIns="0" rtlCol="0">
            <a:spAutoFit/>
          </a:bodyPr>
          <a:lstStyle/>
          <a:p>
            <a:r>
              <a:rPr lang="en-US" sz="1000" smtClean="0"/>
              <a:t>Conservative</a:t>
            </a:r>
            <a:endParaRPr lang="en-US" sz="1000"/>
          </a:p>
        </p:txBody>
      </p:sp>
      <p:sp>
        <p:nvSpPr>
          <p:cNvPr id="56" name="TextBox 55"/>
          <p:cNvSpPr txBox="1"/>
          <p:nvPr/>
        </p:nvSpPr>
        <p:spPr>
          <a:xfrm>
            <a:off x="5941741" y="9254182"/>
            <a:ext cx="530594" cy="153888"/>
          </a:xfrm>
          <a:prstGeom prst="rect">
            <a:avLst/>
          </a:prstGeom>
          <a:noFill/>
        </p:spPr>
        <p:txBody>
          <a:bodyPr wrap="none" lIns="0" tIns="0" rIns="0" bIns="0" rtlCol="0">
            <a:spAutoFit/>
          </a:bodyPr>
          <a:lstStyle/>
          <a:p>
            <a:r>
              <a:rPr lang="en-US" sz="1000" smtClean="0"/>
              <a:t>Moderate</a:t>
            </a:r>
            <a:endParaRPr lang="en-US" sz="1000"/>
          </a:p>
        </p:txBody>
      </p:sp>
      <p:sp>
        <p:nvSpPr>
          <p:cNvPr id="57" name="TextBox 56"/>
          <p:cNvSpPr txBox="1"/>
          <p:nvPr/>
        </p:nvSpPr>
        <p:spPr>
          <a:xfrm>
            <a:off x="4268832" y="8069362"/>
            <a:ext cx="379912" cy="153888"/>
          </a:xfrm>
          <a:prstGeom prst="rect">
            <a:avLst/>
          </a:prstGeom>
          <a:noFill/>
        </p:spPr>
        <p:txBody>
          <a:bodyPr wrap="none" lIns="0" tIns="0" rIns="0" bIns="0" rtlCol="0">
            <a:spAutoFit/>
          </a:bodyPr>
          <a:lstStyle/>
          <a:p>
            <a:r>
              <a:rPr lang="en-US" sz="1000" smtClean="0"/>
              <a:t>Liberal</a:t>
            </a:r>
            <a:endParaRPr lang="en-US" sz="1000"/>
          </a:p>
        </p:txBody>
      </p:sp>
      <p:sp>
        <p:nvSpPr>
          <p:cNvPr id="58" name="TextBox 57"/>
          <p:cNvSpPr txBox="1"/>
          <p:nvPr/>
        </p:nvSpPr>
        <p:spPr>
          <a:xfrm>
            <a:off x="4071982" y="7383562"/>
            <a:ext cx="1131720" cy="153888"/>
          </a:xfrm>
          <a:prstGeom prst="rect">
            <a:avLst/>
          </a:prstGeom>
          <a:noFill/>
        </p:spPr>
        <p:txBody>
          <a:bodyPr wrap="none" lIns="0" tIns="0" rIns="0" bIns="0" rtlCol="0">
            <a:spAutoFit/>
          </a:bodyPr>
          <a:lstStyle/>
          <a:p>
            <a:r>
              <a:rPr lang="en-US" sz="1000" smtClean="0"/>
              <a:t>Prefer not to answer</a:t>
            </a:r>
            <a:endParaRPr lang="en-US" sz="1000"/>
          </a:p>
        </p:txBody>
      </p:sp>
      <p:sp>
        <p:nvSpPr>
          <p:cNvPr id="3" name="Slide Number Placeholder 2"/>
          <p:cNvSpPr>
            <a:spLocks noGrp="1"/>
          </p:cNvSpPr>
          <p:nvPr>
            <p:ph type="sldNum" sz="quarter" idx="4"/>
          </p:nvPr>
        </p:nvSpPr>
        <p:spPr/>
        <p:txBody>
          <a:bodyPr/>
          <a:lstStyle/>
          <a:p>
            <a:fld id="{6214CC63-60E5-4931-A878-5D36BA85D187}" type="slidenum">
              <a:rPr lang="en-US" smtClean="0"/>
              <a:pPr/>
              <a:t>9</a:t>
            </a:fld>
            <a:endParaRPr lang="en-US"/>
          </a:p>
        </p:txBody>
      </p:sp>
    </p:spTree>
    <p:extLst>
      <p:ext uri="{BB962C8B-B14F-4D97-AF65-F5344CB8AC3E}">
        <p14:creationId xmlns:p14="http://schemas.microsoft.com/office/powerpoint/2010/main" val="3579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PBR Report Theme">
  <a:themeElements>
    <a:clrScheme name="Custom 1">
      <a:dk1>
        <a:srgbClr val="000000"/>
      </a:dk1>
      <a:lt1>
        <a:srgbClr val="FFFFFF"/>
      </a:lt1>
      <a:dk2>
        <a:srgbClr val="535550"/>
      </a:dk2>
      <a:lt2>
        <a:srgbClr val="DCDDDB"/>
      </a:lt2>
      <a:accent1>
        <a:srgbClr val="535550"/>
      </a:accent1>
      <a:accent2>
        <a:srgbClr val="E3E033"/>
      </a:accent2>
      <a:accent3>
        <a:srgbClr val="82C2CC"/>
      </a:accent3>
      <a:accent4>
        <a:srgbClr val="FFFFFF"/>
      </a:accent4>
      <a:accent5>
        <a:srgbClr val="FFFFFF"/>
      </a:accent5>
      <a:accent6>
        <a:srgbClr val="FFFFFF"/>
      </a:accent6>
      <a:hlink>
        <a:srgbClr val="48A3B1"/>
      </a:hlink>
      <a:folHlink>
        <a:srgbClr val="306D76"/>
      </a:folHlink>
    </a:clrScheme>
    <a:fontScheme name="Freight">
      <a:majorFont>
        <a:latin typeface="FreightSans Pro Light"/>
        <a:ea typeface=""/>
        <a:cs typeface=""/>
      </a:majorFont>
      <a:minorFont>
        <a:latin typeface="FreightMicro Pro Book"/>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wrap="none" lIns="228600" tIns="228600" rIns="228600" bIns="228600" rtlCol="0" anchor="t">
        <a:noAutofit/>
      </a:bodyPr>
      <a:lstStyle>
        <a:defPPr>
          <a:defRPr sz="1000" dirty="0"/>
        </a:defPPr>
      </a:lstStyle>
    </a:spDef>
    <a:lnDef>
      <a:spPr>
        <a:ln>
          <a:solidFill>
            <a:schemeClr val="accent3">
              <a:lumMod val="5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30374</TotalTime>
  <Words>2223</Words>
  <Application>Microsoft Office PowerPoint</Application>
  <PresentationFormat>Custom</PresentationFormat>
  <Paragraphs>490</Paragraphs>
  <Slides>16</Slides>
  <Notes>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PBR Report Theme</vt:lpstr>
      <vt:lpstr>Policy Brands Roundtable</vt:lpstr>
      <vt:lpstr> </vt:lpstr>
      <vt:lpstr>Table of Contents</vt:lpstr>
      <vt:lpstr>Executive Summary</vt:lpstr>
      <vt:lpstr>Survey Development</vt:lpstr>
      <vt:lpstr>Model Overview</vt:lpstr>
      <vt:lpstr>Organizations Studied (n=38)</vt:lpstr>
      <vt:lpstr>Organizations Studied (n=38)</vt:lpstr>
      <vt:lpstr>Survey Respondents (n=1683)</vt:lpstr>
      <vt:lpstr>Alpha Familiarity by Benchmark Group</vt:lpstr>
      <vt:lpstr>Introduction to Composite Index</vt:lpstr>
      <vt:lpstr>Alpha’s Composite Index Rankings</vt:lpstr>
      <vt:lpstr>Alpha’s Composite Index Score Polarity</vt:lpstr>
      <vt:lpstr>Alpha’s Driver Scores</vt:lpstr>
      <vt:lpstr>Alpha’s Driver Performance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Kaveh Waddell</dc:creator>
  <cp:lastModifiedBy>Cai, Wen</cp:lastModifiedBy>
  <cp:revision>1307</cp:revision>
  <cp:lastPrinted>2013-12-06T18:13:05Z</cp:lastPrinted>
  <dcterms:created xsi:type="dcterms:W3CDTF">2013-10-24T02:05:42Z</dcterms:created>
  <dcterms:modified xsi:type="dcterms:W3CDTF">2015-08-24T18:10:29Z</dcterms:modified>
</cp:coreProperties>
</file>