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drawings/drawing2.xml" ContentType="application/vnd.openxmlformats-officedocument.drawingml.chartshapes+xml"/>
  <Override PartName="/ppt/charts/chart5.xml" ContentType="application/vnd.openxmlformats-officedocument.drawingml.chart+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775" r:id="rId2"/>
    <p:sldId id="776" r:id="rId3"/>
    <p:sldId id="777" r:id="rId4"/>
    <p:sldId id="885" r:id="rId5"/>
    <p:sldId id="839" r:id="rId6"/>
    <p:sldId id="780" r:id="rId7"/>
    <p:sldId id="779" r:id="rId8"/>
    <p:sldId id="781" r:id="rId9"/>
    <p:sldId id="782" r:id="rId10"/>
    <p:sldId id="746" r:id="rId11"/>
    <p:sldId id="868" r:id="rId12"/>
    <p:sldId id="783" r:id="rId13"/>
    <p:sldId id="869" r:id="rId14"/>
    <p:sldId id="870" r:id="rId15"/>
    <p:sldId id="886" r:id="rId16"/>
    <p:sldId id="882" r:id="rId17"/>
    <p:sldId id="872" r:id="rId18"/>
    <p:sldId id="852" r:id="rId19"/>
    <p:sldId id="873" r:id="rId20"/>
    <p:sldId id="874" r:id="rId21"/>
    <p:sldId id="875" r:id="rId22"/>
    <p:sldId id="887" r:id="rId23"/>
    <p:sldId id="791" r:id="rId24"/>
    <p:sldId id="883" r:id="rId25"/>
    <p:sldId id="884" r:id="rId26"/>
    <p:sldId id="880" r:id="rId27"/>
    <p:sldId id="881" r:id="rId28"/>
    <p:sldId id="888" r:id="rId29"/>
    <p:sldId id="860" r:id="rId30"/>
    <p:sldId id="861" r:id="rId31"/>
    <p:sldId id="862" r:id="rId32"/>
    <p:sldId id="863" r:id="rId33"/>
    <p:sldId id="864" r:id="rId34"/>
    <p:sldId id="865" r:id="rId35"/>
    <p:sldId id="866" r:id="rId36"/>
    <p:sldId id="878" r:id="rId37"/>
    <p:sldId id="582" r:id="rId38"/>
  </p:sldIdLst>
  <p:sldSz cx="7772400" cy="10058400"/>
  <p:notesSz cx="6858000" cy="9296400"/>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1742B19-2FC7-43BC-9BB6-F36B0C090DCC}">
          <p14:sldIdLst>
            <p14:sldId id="775"/>
            <p14:sldId id="776"/>
            <p14:sldId id="777"/>
            <p14:sldId id="885"/>
          </p14:sldIdLst>
        </p14:section>
        <p14:section name="Methodology" id="{B7216002-CF2F-4193-A04B-B6F2059A3438}">
          <p14:sldIdLst>
            <p14:sldId id="839"/>
            <p14:sldId id="780"/>
            <p14:sldId id="779"/>
            <p14:sldId id="781"/>
            <p14:sldId id="782"/>
          </p14:sldIdLst>
        </p14:section>
        <p14:section name="Familiarity" id="{7FFC2944-A879-4EA9-895F-7692F36C97EB}">
          <p14:sldIdLst>
            <p14:sldId id="746"/>
            <p14:sldId id="868"/>
          </p14:sldIdLst>
        </p14:section>
        <p14:section name="Composite" id="{6DB096DC-6B72-4A6D-9EE2-FFF2D7E9F2D2}">
          <p14:sldIdLst>
            <p14:sldId id="783"/>
            <p14:sldId id="869"/>
            <p14:sldId id="870"/>
            <p14:sldId id="886"/>
            <p14:sldId id="882"/>
            <p14:sldId id="872"/>
            <p14:sldId id="852"/>
            <p14:sldId id="873"/>
            <p14:sldId id="874"/>
            <p14:sldId id="875"/>
            <p14:sldId id="887"/>
          </p14:sldIdLst>
        </p14:section>
        <p14:section name="Drivers" id="{A02FF0DB-AE87-4E31-82C6-12C576922AB3}">
          <p14:sldIdLst>
            <p14:sldId id="791"/>
            <p14:sldId id="883"/>
            <p14:sldId id="884"/>
            <p14:sldId id="880"/>
            <p14:sldId id="881"/>
            <p14:sldId id="888"/>
          </p14:sldIdLst>
        </p14:section>
        <p14:section name="Respondent Profile (2)" id="{0B482F81-F90F-4309-A476-DD6D76949D3E}">
          <p14:sldIdLst>
            <p14:sldId id="860"/>
            <p14:sldId id="861"/>
            <p14:sldId id="862"/>
            <p14:sldId id="863"/>
            <p14:sldId id="864"/>
            <p14:sldId id="865"/>
            <p14:sldId id="866"/>
            <p14:sldId id="878"/>
          </p14:sldIdLst>
        </p14:section>
        <p14:section name="End" id="{3F078104-2816-4FCD-8269-EEDF97E4D17E}">
          <p14:sldIdLst>
            <p14:sldId id="58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veh Waddell" initials="KW" lastIdx="9" clrIdx="0"/>
  <p:cmAuthor id="1" name="Bamdad, Natalie" initials="BN" lastIdx="1" clrIdx="1"/>
  <p:cmAuthor id="2" name="Kuhn, Josef" initials="KJ" lastIdx="1" clrIdx="2"/>
  <p:cmAuthor id="3" name="Kim, Gina" initials="GK"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8D00"/>
    <a:srgbClr val="535550"/>
    <a:srgbClr val="C05048"/>
    <a:srgbClr val="9BBB59"/>
    <a:srgbClr val="FFFFFF"/>
    <a:srgbClr val="FFFF99"/>
    <a:srgbClr val="FFB03B"/>
    <a:srgbClr val="000000"/>
    <a:srgbClr val="82C2CC"/>
    <a:srgbClr val="0451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ferSingleView="1">
    <p:restoredLeft sz="7673" autoAdjust="0"/>
    <p:restoredTop sz="98501" autoAdjust="0"/>
  </p:normalViewPr>
  <p:slideViewPr>
    <p:cSldViewPr snapToGrid="0">
      <p:cViewPr>
        <p:scale>
          <a:sx n="66" d="100"/>
          <a:sy n="66" d="100"/>
        </p:scale>
        <p:origin x="-1464" y="900"/>
      </p:cViewPr>
      <p:guideLst>
        <p:guide orient="horz" pos="3168"/>
        <p:guide pos="2448"/>
      </p:guideLst>
    </p:cSldViewPr>
  </p:slideViewPr>
  <p:outlineViewPr>
    <p:cViewPr>
      <p:scale>
        <a:sx n="33" d="100"/>
        <a:sy n="33" d="100"/>
      </p:scale>
      <p:origin x="0" y="143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3" d="100"/>
          <a:sy n="53" d="100"/>
        </p:scale>
        <p:origin x="-1860" y="-102"/>
      </p:cViewPr>
      <p:guideLst>
        <p:guide orient="horz" pos="2928"/>
        <p:guide pos="2160"/>
      </p:guideLst>
    </p:cSldViewPr>
  </p:notes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6.23737291055265E-2"/>
          <c:y val="2.2673611111111099E-2"/>
          <c:w val="0.81163182857023897"/>
          <c:h val="0.95465277777777802"/>
        </c:manualLayout>
      </c:layout>
      <c:lineChart>
        <c:grouping val="standard"/>
        <c:varyColors val="0"/>
        <c:ser>
          <c:idx val="0"/>
          <c:order val="0"/>
          <c:tx>
            <c:strRef>
              <c:f>Sheet1!$B$1</c:f>
              <c:strCache>
                <c:ptCount val="1"/>
                <c:pt idx="0">
                  <c:v>Drivers</c:v>
                </c:pt>
              </c:strCache>
            </c:strRef>
          </c:tx>
          <c:marker>
            <c:symbol val="circle"/>
            <c:size val="7"/>
            <c:spPr>
              <a:solidFill>
                <a:schemeClr val="accent2"/>
              </a:solidFill>
            </c:spPr>
          </c:marker>
          <c:dLbls>
            <c:dLbl>
              <c:idx val="0"/>
              <c:delete val="1"/>
            </c:dLbl>
            <c:dLbl>
              <c:idx val="1"/>
              <c:layout/>
              <c:dLblPos val="b"/>
              <c:showLegendKey val="0"/>
              <c:showVal val="1"/>
              <c:showCatName val="0"/>
              <c:showSerName val="0"/>
              <c:showPercent val="0"/>
              <c:showBubbleSize val="0"/>
            </c:dLbl>
            <c:dLblPos val="t"/>
            <c:showLegendKey val="0"/>
            <c:showVal val="1"/>
            <c:showCatName val="0"/>
            <c:showSerName val="0"/>
            <c:showPercent val="0"/>
            <c:showBubbleSize val="0"/>
            <c:showLeaderLines val="0"/>
          </c:dLbls>
          <c:val>
            <c:numRef>
              <c:f>Sheet1!$B$2:$B$18</c:f>
              <c:numCache>
                <c:formatCode>General</c:formatCode>
                <c:ptCount val="17"/>
                <c:pt idx="0">
                  <c:v>#N/A</c:v>
                </c:pt>
                <c:pt idx="1">
                  <c:v>200</c:v>
                </c:pt>
                <c:pt idx="2">
                  <c:v>#N/A</c:v>
                </c:pt>
                <c:pt idx="3">
                  <c:v>#N/A</c:v>
                </c:pt>
                <c:pt idx="4">
                  <c:v>180</c:v>
                </c:pt>
                <c:pt idx="5">
                  <c:v>#N/A</c:v>
                </c:pt>
                <c:pt idx="6">
                  <c:v>#N/A</c:v>
                </c:pt>
                <c:pt idx="7">
                  <c:v>#N/A</c:v>
                </c:pt>
                <c:pt idx="8">
                  <c:v>120</c:v>
                </c:pt>
                <c:pt idx="9">
                  <c:v>#N/A</c:v>
                </c:pt>
                <c:pt idx="10">
                  <c:v>#N/A</c:v>
                </c:pt>
                <c:pt idx="11">
                  <c:v>50</c:v>
                </c:pt>
                <c:pt idx="12">
                  <c:v>#N/A</c:v>
                </c:pt>
                <c:pt idx="13">
                  <c:v>30</c:v>
                </c:pt>
                <c:pt idx="14">
                  <c:v>#N/A</c:v>
                </c:pt>
                <c:pt idx="15">
                  <c:v>16</c:v>
                </c:pt>
                <c:pt idx="16">
                  <c:v>#N/A</c:v>
                </c:pt>
              </c:numCache>
            </c:numRef>
          </c:val>
          <c:smooth val="1"/>
        </c:ser>
        <c:dLbls>
          <c:showLegendKey val="0"/>
          <c:showVal val="1"/>
          <c:showCatName val="0"/>
          <c:showSerName val="0"/>
          <c:showPercent val="0"/>
          <c:showBubbleSize val="0"/>
        </c:dLbls>
        <c:marker val="1"/>
        <c:smooth val="0"/>
        <c:axId val="21264640"/>
        <c:axId val="22955136"/>
      </c:lineChart>
      <c:catAx>
        <c:axId val="21264640"/>
        <c:scaling>
          <c:orientation val="minMax"/>
        </c:scaling>
        <c:delete val="0"/>
        <c:axPos val="b"/>
        <c:numFmt formatCode="General" sourceLinked="1"/>
        <c:majorTickMark val="none"/>
        <c:minorTickMark val="none"/>
        <c:tickLblPos val="none"/>
        <c:spPr>
          <a:ln>
            <a:solidFill>
              <a:schemeClr val="accent1">
                <a:lumMod val="60000"/>
                <a:lumOff val="40000"/>
              </a:schemeClr>
            </a:solidFill>
          </a:ln>
        </c:spPr>
        <c:txPr>
          <a:bodyPr rot="-120000"/>
          <a:lstStyle/>
          <a:p>
            <a:pPr>
              <a:defRPr/>
            </a:pPr>
            <a:endParaRPr lang="en-US"/>
          </a:p>
        </c:txPr>
        <c:crossAx val="22955136"/>
        <c:crosses val="autoZero"/>
        <c:auto val="1"/>
        <c:lblAlgn val="ctr"/>
        <c:lblOffset val="100"/>
        <c:noMultiLvlLbl val="0"/>
      </c:catAx>
      <c:valAx>
        <c:axId val="22955136"/>
        <c:scaling>
          <c:orientation val="minMax"/>
          <c:max val="200"/>
          <c:min val="0"/>
        </c:scaling>
        <c:delete val="1"/>
        <c:axPos val="l"/>
        <c:numFmt formatCode="General" sourceLinked="1"/>
        <c:majorTickMark val="none"/>
        <c:minorTickMark val="none"/>
        <c:tickLblPos val="nextTo"/>
        <c:crossAx val="21264640"/>
        <c:crosses val="autoZero"/>
        <c:crossBetween val="midCat"/>
        <c:majorUnit val="50"/>
      </c:valAx>
    </c:plotArea>
    <c:plotVisOnly val="1"/>
    <c:dispBlanksAs val="gap"/>
    <c:showDLblsOverMax val="0"/>
  </c:chart>
  <c:txPr>
    <a:bodyPr/>
    <a:lstStyle/>
    <a:p>
      <a:pPr>
        <a:defRPr sz="10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4.1666666666666699E-2"/>
          <c:y val="0.14285714285714299"/>
          <c:w val="0.91666666666666596"/>
          <c:h val="0.56904761904761902"/>
        </c:manualLayout>
      </c:layout>
      <c:barChart>
        <c:barDir val="col"/>
        <c:grouping val="clustered"/>
        <c:varyColors val="0"/>
        <c:ser>
          <c:idx val="0"/>
          <c:order val="0"/>
          <c:tx>
            <c:strRef>
              <c:f>Sheet1!$B$1</c:f>
              <c:strCache>
                <c:ptCount val="1"/>
                <c:pt idx="0">
                  <c:v>Impact</c:v>
                </c:pt>
              </c:strCache>
            </c:strRef>
          </c:tx>
          <c:spPr>
            <a:solidFill>
              <a:schemeClr val="bg1"/>
            </a:solidFill>
            <a:ln>
              <a:solidFill>
                <a:schemeClr val="bg1"/>
              </a:solidFill>
            </a:ln>
          </c:spPr>
          <c:invertIfNegative val="0"/>
          <c:dLbls>
            <c:delete val="1"/>
          </c:dLbls>
          <c:cat>
            <c:strRef>
              <c:f>Sheet1!$A$2:$A$5</c:f>
              <c:strCache>
                <c:ptCount val="4"/>
                <c:pt idx="0">
                  <c:v>Party</c:v>
                </c:pt>
                <c:pt idx="1">
                  <c:v>Gender</c:v>
                </c:pt>
                <c:pt idx="2">
                  <c:v>Workplace</c:v>
                </c:pt>
                <c:pt idx="3">
                  <c:v>Age</c:v>
                </c:pt>
              </c:strCache>
            </c:strRef>
          </c:cat>
          <c:val>
            <c:numRef>
              <c:f>Sheet1!$B$2:$B$5</c:f>
              <c:numCache>
                <c:formatCode>0%</c:formatCode>
                <c:ptCount val="4"/>
                <c:pt idx="0">
                  <c:v>0.26700000000000002</c:v>
                </c:pt>
                <c:pt idx="1">
                  <c:v>0.14899999999999999</c:v>
                </c:pt>
                <c:pt idx="2">
                  <c:v>0.125</c:v>
                </c:pt>
                <c:pt idx="3">
                  <c:v>4.8000000000000001E-2</c:v>
                </c:pt>
              </c:numCache>
            </c:numRef>
          </c:val>
        </c:ser>
        <c:dLbls>
          <c:showLegendKey val="0"/>
          <c:showVal val="1"/>
          <c:showCatName val="0"/>
          <c:showSerName val="0"/>
          <c:showPercent val="0"/>
          <c:showBubbleSize val="0"/>
        </c:dLbls>
        <c:gapWidth val="150"/>
        <c:axId val="61594240"/>
        <c:axId val="61211008"/>
      </c:barChart>
      <c:catAx>
        <c:axId val="61594240"/>
        <c:scaling>
          <c:orientation val="minMax"/>
        </c:scaling>
        <c:delete val="0"/>
        <c:axPos val="b"/>
        <c:numFmt formatCode="General" sourceLinked="1"/>
        <c:majorTickMark val="none"/>
        <c:minorTickMark val="none"/>
        <c:tickLblPos val="nextTo"/>
        <c:spPr>
          <a:ln>
            <a:solidFill>
              <a:schemeClr val="bg1"/>
            </a:solidFill>
          </a:ln>
        </c:spPr>
        <c:txPr>
          <a:bodyPr/>
          <a:lstStyle/>
          <a:p>
            <a:pPr>
              <a:defRPr>
                <a:solidFill>
                  <a:schemeClr val="tx1"/>
                </a:solidFill>
              </a:defRPr>
            </a:pPr>
            <a:endParaRPr lang="en-US"/>
          </a:p>
        </c:txPr>
        <c:crossAx val="61211008"/>
        <c:crosses val="autoZero"/>
        <c:auto val="1"/>
        <c:lblAlgn val="ctr"/>
        <c:lblOffset val="100"/>
        <c:noMultiLvlLbl val="0"/>
      </c:catAx>
      <c:valAx>
        <c:axId val="61211008"/>
        <c:scaling>
          <c:orientation val="minMax"/>
          <c:max val="0.3"/>
        </c:scaling>
        <c:delete val="0"/>
        <c:axPos val="l"/>
        <c:numFmt formatCode="0%" sourceLinked="1"/>
        <c:majorTickMark val="none"/>
        <c:minorTickMark val="none"/>
        <c:tickLblPos val="none"/>
        <c:spPr>
          <a:ln>
            <a:noFill/>
          </a:ln>
        </c:spPr>
        <c:crossAx val="61594240"/>
        <c:crosses val="autoZero"/>
        <c:crossBetween val="between"/>
      </c:valAx>
    </c:plotArea>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0.14285714285714299"/>
          <c:w val="1"/>
          <c:h val="0.56904761904761902"/>
        </c:manualLayout>
      </c:layout>
      <c:barChart>
        <c:barDir val="col"/>
        <c:grouping val="clustered"/>
        <c:varyColors val="0"/>
        <c:ser>
          <c:idx val="0"/>
          <c:order val="0"/>
          <c:tx>
            <c:strRef>
              <c:f>Sheet1!$B$1</c:f>
              <c:strCache>
                <c:ptCount val="1"/>
                <c:pt idx="0">
                  <c:v>Composite</c:v>
                </c:pt>
              </c:strCache>
            </c:strRef>
          </c:tx>
          <c:spPr>
            <a:solidFill>
              <a:schemeClr val="bg1"/>
            </a:solidFill>
            <a:ln>
              <a:solidFill>
                <a:schemeClr val="bg1"/>
              </a:solidFill>
            </a:ln>
          </c:spPr>
          <c:invertIfNegative val="0"/>
          <c:dLbls>
            <c:dLblPos val="inEnd"/>
            <c:showLegendKey val="0"/>
            <c:showVal val="1"/>
            <c:showCatName val="0"/>
            <c:showSerName val="0"/>
            <c:showPercent val="0"/>
            <c:showBubbleSize val="0"/>
            <c:showLeaderLines val="0"/>
          </c:dLbls>
          <c:cat>
            <c:strRef>
              <c:f>Sheet1!$A$2:$A$4</c:f>
              <c:strCache>
                <c:ptCount val="3"/>
                <c:pt idx="0">
                  <c:v>Democrats</c:v>
                </c:pt>
                <c:pt idx="1">
                  <c:v>Independents</c:v>
                </c:pt>
                <c:pt idx="2">
                  <c:v>Republicans</c:v>
                </c:pt>
              </c:strCache>
            </c:strRef>
          </c:cat>
          <c:val>
            <c:numRef>
              <c:f>Sheet1!$B$2:$B$4</c:f>
              <c:numCache>
                <c:formatCode>0.0</c:formatCode>
                <c:ptCount val="3"/>
                <c:pt idx="0">
                  <c:v>47.750250668245933</c:v>
                </c:pt>
                <c:pt idx="1">
                  <c:v>48.99552351025423</c:v>
                </c:pt>
                <c:pt idx="2">
                  <c:v>56.163624814868733</c:v>
                </c:pt>
              </c:numCache>
            </c:numRef>
          </c:val>
        </c:ser>
        <c:dLbls>
          <c:showLegendKey val="0"/>
          <c:showVal val="1"/>
          <c:showCatName val="0"/>
          <c:showSerName val="0"/>
          <c:showPercent val="0"/>
          <c:showBubbleSize val="0"/>
        </c:dLbls>
        <c:gapWidth val="150"/>
        <c:axId val="61229696"/>
        <c:axId val="61240832"/>
      </c:barChart>
      <c:catAx>
        <c:axId val="61229696"/>
        <c:scaling>
          <c:orientation val="minMax"/>
        </c:scaling>
        <c:delete val="0"/>
        <c:axPos val="b"/>
        <c:numFmt formatCode="General" sourceLinked="1"/>
        <c:majorTickMark val="none"/>
        <c:minorTickMark val="none"/>
        <c:tickLblPos val="nextTo"/>
        <c:spPr>
          <a:ln>
            <a:solidFill>
              <a:schemeClr val="bg1"/>
            </a:solidFill>
          </a:ln>
        </c:spPr>
        <c:txPr>
          <a:bodyPr/>
          <a:lstStyle/>
          <a:p>
            <a:pPr>
              <a:defRPr>
                <a:solidFill>
                  <a:schemeClr val="tx1"/>
                </a:solidFill>
              </a:defRPr>
            </a:pPr>
            <a:endParaRPr lang="en-US"/>
          </a:p>
        </c:txPr>
        <c:crossAx val="61240832"/>
        <c:crosses val="autoZero"/>
        <c:auto val="1"/>
        <c:lblAlgn val="ctr"/>
        <c:lblOffset val="100"/>
        <c:noMultiLvlLbl val="0"/>
      </c:catAx>
      <c:valAx>
        <c:axId val="61240832"/>
        <c:scaling>
          <c:orientation val="minMax"/>
          <c:max val="60"/>
          <c:min val="30"/>
        </c:scaling>
        <c:delete val="0"/>
        <c:axPos val="l"/>
        <c:numFmt formatCode="0.0" sourceLinked="1"/>
        <c:majorTickMark val="none"/>
        <c:minorTickMark val="none"/>
        <c:tickLblPos val="none"/>
        <c:spPr>
          <a:ln>
            <a:noFill/>
          </a:ln>
        </c:spPr>
        <c:crossAx val="61229696"/>
        <c:crosses val="autoZero"/>
        <c:crossBetween val="between"/>
      </c:valAx>
    </c:plotArea>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7.2158593812137004E-4"/>
          <c:y val="7.3259079221176193E-2"/>
          <c:w val="0.99927841406187901"/>
          <c:h val="0.84223498874784997"/>
        </c:manualLayout>
      </c:layout>
      <c:scatterChart>
        <c:scatterStyle val="smoothMarker"/>
        <c:varyColors val="0"/>
        <c:ser>
          <c:idx val="0"/>
          <c:order val="0"/>
          <c:tx>
            <c:v>Democrats</c:v>
          </c:tx>
          <c:spPr>
            <a:ln>
              <a:solidFill>
                <a:schemeClr val="bg1"/>
              </a:solidFill>
            </a:ln>
          </c:spPr>
          <c:marker>
            <c:symbol val="none"/>
          </c:marker>
          <c:dLbls>
            <c:delete val="1"/>
          </c:dLbls>
          <c:xVal>
            <c:numRef>
              <c:f>Sheet1!$A$2:$A$22</c:f>
              <c:numCache>
                <c:formatCode>0.00</c:formatCode>
                <c:ptCount val="21"/>
                <c:pt idx="0">
                  <c:v>21.566334976703821</c:v>
                </c:pt>
                <c:pt idx="1">
                  <c:v>24.184726545858052</c:v>
                </c:pt>
                <c:pt idx="2">
                  <c:v>26.803118115012261</c:v>
                </c:pt>
                <c:pt idx="3">
                  <c:v>29.42150968416647</c:v>
                </c:pt>
                <c:pt idx="4">
                  <c:v>32.03990125332065</c:v>
                </c:pt>
                <c:pt idx="5">
                  <c:v>34.658292822474898</c:v>
                </c:pt>
                <c:pt idx="6">
                  <c:v>37.276684391629097</c:v>
                </c:pt>
                <c:pt idx="7">
                  <c:v>39.895075960783323</c:v>
                </c:pt>
                <c:pt idx="8">
                  <c:v>42.513467529937479</c:v>
                </c:pt>
                <c:pt idx="9">
                  <c:v>45.131859099091741</c:v>
                </c:pt>
                <c:pt idx="10">
                  <c:v>47.750250668245947</c:v>
                </c:pt>
                <c:pt idx="11">
                  <c:v>50.368642237400167</c:v>
                </c:pt>
                <c:pt idx="12">
                  <c:v>52.987033806554379</c:v>
                </c:pt>
                <c:pt idx="13">
                  <c:v>55.605425375708599</c:v>
                </c:pt>
                <c:pt idx="14">
                  <c:v>58.223816944862811</c:v>
                </c:pt>
                <c:pt idx="15">
                  <c:v>60.842208514017003</c:v>
                </c:pt>
                <c:pt idx="16">
                  <c:v>63.460600083171229</c:v>
                </c:pt>
                <c:pt idx="17">
                  <c:v>66.078991652325399</c:v>
                </c:pt>
                <c:pt idx="18">
                  <c:v>68.697383221479654</c:v>
                </c:pt>
                <c:pt idx="19">
                  <c:v>71.315774790633796</c:v>
                </c:pt>
                <c:pt idx="20">
                  <c:v>73.934166359788094</c:v>
                </c:pt>
              </c:numCache>
            </c:numRef>
          </c:xVal>
          <c:yVal>
            <c:numRef>
              <c:f>Sheet1!$B$2:$B$22</c:f>
              <c:numCache>
                <c:formatCode>0.00</c:formatCode>
                <c:ptCount val="21"/>
                <c:pt idx="0">
                  <c:v>5.0777528435553101E-4</c:v>
                </c:pt>
                <c:pt idx="1">
                  <c:v>1.1939697947227299E-3</c:v>
                </c:pt>
                <c:pt idx="2">
                  <c:v>2.5658343723673899E-3</c:v>
                </c:pt>
                <c:pt idx="3">
                  <c:v>5.03938331820646E-3</c:v>
                </c:pt>
                <c:pt idx="4">
                  <c:v>9.0456476293646806E-3</c:v>
                </c:pt>
                <c:pt idx="5">
                  <c:v>1.48393690071033E-2</c:v>
                </c:pt>
                <c:pt idx="6">
                  <c:v>2.2248703051614901E-2</c:v>
                </c:pt>
                <c:pt idx="7">
                  <c:v>3.04864925131926E-2</c:v>
                </c:pt>
                <c:pt idx="8">
                  <c:v>3.81789271112844E-2</c:v>
                </c:pt>
                <c:pt idx="9">
                  <c:v>4.3697186465932597E-2</c:v>
                </c:pt>
                <c:pt idx="10">
                  <c:v>4.5708474442991601E-2</c:v>
                </c:pt>
                <c:pt idx="11">
                  <c:v>4.36971864659325E-2</c:v>
                </c:pt>
                <c:pt idx="12">
                  <c:v>3.8178927111284199E-2</c:v>
                </c:pt>
                <c:pt idx="13">
                  <c:v>3.0486492513192499E-2</c:v>
                </c:pt>
                <c:pt idx="14">
                  <c:v>2.2248703051614801E-2</c:v>
                </c:pt>
                <c:pt idx="15">
                  <c:v>1.48393690071032E-2</c:v>
                </c:pt>
                <c:pt idx="16">
                  <c:v>9.0456476293646094E-3</c:v>
                </c:pt>
                <c:pt idx="17">
                  <c:v>5.0393833182064097E-3</c:v>
                </c:pt>
                <c:pt idx="18">
                  <c:v>2.5658343723673599E-3</c:v>
                </c:pt>
                <c:pt idx="19">
                  <c:v>1.19396979472271E-3</c:v>
                </c:pt>
                <c:pt idx="20">
                  <c:v>5.0777528435552103E-4</c:v>
                </c:pt>
              </c:numCache>
            </c:numRef>
          </c:yVal>
          <c:smooth val="1"/>
        </c:ser>
        <c:ser>
          <c:idx val="1"/>
          <c:order val="1"/>
          <c:tx>
            <c:v>Republicans</c:v>
          </c:tx>
          <c:spPr>
            <a:ln>
              <a:solidFill>
                <a:schemeClr val="bg1"/>
              </a:solidFill>
            </a:ln>
          </c:spPr>
          <c:marker>
            <c:symbol val="none"/>
          </c:marker>
          <c:dLbls>
            <c:delete val="1"/>
          </c:dLbls>
          <c:xVal>
            <c:numRef>
              <c:f>Sheet1!$C$2:$C$22</c:f>
              <c:numCache>
                <c:formatCode>0.00</c:formatCode>
                <c:ptCount val="21"/>
                <c:pt idx="0">
                  <c:v>37.972392210677498</c:v>
                </c:pt>
                <c:pt idx="1">
                  <c:v>39.791515471096588</c:v>
                </c:pt>
                <c:pt idx="2">
                  <c:v>41.610638731515742</c:v>
                </c:pt>
                <c:pt idx="3">
                  <c:v>43.429761991934868</c:v>
                </c:pt>
                <c:pt idx="4">
                  <c:v>45.248885252354</c:v>
                </c:pt>
                <c:pt idx="5">
                  <c:v>47.068008512773119</c:v>
                </c:pt>
                <c:pt idx="6">
                  <c:v>48.887131773192209</c:v>
                </c:pt>
                <c:pt idx="7">
                  <c:v>50.70625503361137</c:v>
                </c:pt>
                <c:pt idx="8">
                  <c:v>52.525378294030503</c:v>
                </c:pt>
                <c:pt idx="9">
                  <c:v>54.344501554449579</c:v>
                </c:pt>
                <c:pt idx="10">
                  <c:v>56.163624814868747</c:v>
                </c:pt>
                <c:pt idx="11">
                  <c:v>57.982748075287873</c:v>
                </c:pt>
                <c:pt idx="12">
                  <c:v>59.80187133570697</c:v>
                </c:pt>
                <c:pt idx="13">
                  <c:v>61.620994596126131</c:v>
                </c:pt>
                <c:pt idx="14">
                  <c:v>63.44011785654525</c:v>
                </c:pt>
                <c:pt idx="15">
                  <c:v>65.259241116964304</c:v>
                </c:pt>
                <c:pt idx="16">
                  <c:v>67.078364377383409</c:v>
                </c:pt>
                <c:pt idx="17">
                  <c:v>68.897487637802612</c:v>
                </c:pt>
                <c:pt idx="18">
                  <c:v>70.716610898221731</c:v>
                </c:pt>
                <c:pt idx="19">
                  <c:v>72.535734158640778</c:v>
                </c:pt>
                <c:pt idx="20">
                  <c:v>74.354857419059925</c:v>
                </c:pt>
              </c:numCache>
            </c:numRef>
          </c:xVal>
          <c:yVal>
            <c:numRef>
              <c:f>Sheet1!$D$2:$D$22</c:f>
              <c:numCache>
                <c:formatCode>0.00</c:formatCode>
                <c:ptCount val="21"/>
                <c:pt idx="0">
                  <c:v>7.3087654504240302E-4</c:v>
                </c:pt>
                <c:pt idx="1">
                  <c:v>1.7185643833758099E-3</c:v>
                </c:pt>
                <c:pt idx="2">
                  <c:v>3.6931851923574302E-3</c:v>
                </c:pt>
                <c:pt idx="3">
                  <c:v>7.2535375041535297E-3</c:v>
                </c:pt>
                <c:pt idx="4">
                  <c:v>1.3020034433956501E-2</c:v>
                </c:pt>
                <c:pt idx="5">
                  <c:v>2.1359343561367799E-2</c:v>
                </c:pt>
                <c:pt idx="6">
                  <c:v>3.2024117201130103E-2</c:v>
                </c:pt>
                <c:pt idx="7">
                  <c:v>4.3881344770026601E-2</c:v>
                </c:pt>
                <c:pt idx="8">
                  <c:v>5.4953604872551402E-2</c:v>
                </c:pt>
                <c:pt idx="9">
                  <c:v>6.2896422209342703E-2</c:v>
                </c:pt>
                <c:pt idx="10">
                  <c:v>6.5791409919553803E-2</c:v>
                </c:pt>
                <c:pt idx="11">
                  <c:v>6.2896422209342606E-2</c:v>
                </c:pt>
                <c:pt idx="12">
                  <c:v>5.4953604872551298E-2</c:v>
                </c:pt>
                <c:pt idx="13">
                  <c:v>4.3881344770026497E-2</c:v>
                </c:pt>
                <c:pt idx="14">
                  <c:v>3.2024117201129902E-2</c:v>
                </c:pt>
                <c:pt idx="15">
                  <c:v>2.1359343561367601E-2</c:v>
                </c:pt>
                <c:pt idx="16">
                  <c:v>1.3020034433956501E-2</c:v>
                </c:pt>
                <c:pt idx="17">
                  <c:v>7.2535375041535002E-3</c:v>
                </c:pt>
                <c:pt idx="18">
                  <c:v>3.6931851923574198E-3</c:v>
                </c:pt>
                <c:pt idx="19">
                  <c:v>1.7185643833758099E-3</c:v>
                </c:pt>
                <c:pt idx="20">
                  <c:v>7.3087654504240605E-4</c:v>
                </c:pt>
              </c:numCache>
            </c:numRef>
          </c:yVal>
          <c:smooth val="1"/>
        </c:ser>
        <c:dLbls>
          <c:showLegendKey val="0"/>
          <c:showVal val="1"/>
          <c:showCatName val="0"/>
          <c:showSerName val="0"/>
          <c:showPercent val="0"/>
          <c:showBubbleSize val="0"/>
        </c:dLbls>
        <c:axId val="62071552"/>
        <c:axId val="62073088"/>
      </c:scatterChart>
      <c:valAx>
        <c:axId val="62071552"/>
        <c:scaling>
          <c:orientation val="minMax"/>
          <c:max val="75"/>
          <c:min val="20"/>
        </c:scaling>
        <c:delete val="0"/>
        <c:axPos val="b"/>
        <c:numFmt formatCode="0.00" sourceLinked="1"/>
        <c:majorTickMark val="none"/>
        <c:minorTickMark val="none"/>
        <c:tickLblPos val="none"/>
        <c:spPr>
          <a:ln>
            <a:solidFill>
              <a:schemeClr val="bg1"/>
            </a:solidFill>
          </a:ln>
        </c:spPr>
        <c:crossAx val="62073088"/>
        <c:crosses val="autoZero"/>
        <c:crossBetween val="midCat"/>
      </c:valAx>
      <c:valAx>
        <c:axId val="62073088"/>
        <c:scaling>
          <c:orientation val="minMax"/>
        </c:scaling>
        <c:delete val="1"/>
        <c:axPos val="l"/>
        <c:numFmt formatCode="0.00" sourceLinked="1"/>
        <c:majorTickMark val="out"/>
        <c:minorTickMark val="none"/>
        <c:tickLblPos val="nextTo"/>
        <c:crossAx val="62071552"/>
        <c:crosses val="autoZero"/>
        <c:crossBetween val="midCat"/>
      </c:valAx>
    </c:plotArea>
    <c:plotVisOnly val="1"/>
    <c:dispBlanksAs val="gap"/>
    <c:showDLblsOverMax val="0"/>
  </c:chart>
  <c:txPr>
    <a:bodyPr/>
    <a:lstStyle/>
    <a:p>
      <a:pPr>
        <a:defRPr sz="1000"/>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scatterChart>
        <c:scatterStyle val="lineMarker"/>
        <c:varyColors val="0"/>
        <c:ser>
          <c:idx val="0"/>
          <c:order val="0"/>
          <c:tx>
            <c:strRef>
              <c:f>Sheet1!$B$1</c:f>
              <c:strCache>
                <c:ptCount val="1"/>
                <c:pt idx="0">
                  <c:v>Impact</c:v>
                </c:pt>
              </c:strCache>
            </c:strRef>
          </c:tx>
          <c:spPr>
            <a:ln w="28575">
              <a:noFill/>
            </a:ln>
          </c:spPr>
          <c:marker>
            <c:symbol val="dash"/>
            <c:size val="25"/>
            <c:spPr>
              <a:solidFill>
                <a:schemeClr val="bg1"/>
              </a:solidFill>
              <a:ln>
                <a:solidFill>
                  <a:schemeClr val="accent1"/>
                </a:solidFill>
              </a:ln>
            </c:spPr>
          </c:marker>
          <c:dPt>
            <c:idx val="6"/>
            <c:bubble3D val="0"/>
          </c:dPt>
          <c:dPt>
            <c:idx val="15"/>
            <c:bubble3D val="0"/>
          </c:dPt>
          <c:xVal>
            <c:numRef>
              <c:f>Sheet1!$A$2:$A$17</c:f>
              <c:numCache>
                <c:formatCode>General</c:formatCode>
                <c:ptCount val="16"/>
                <c:pt idx="0">
                  <c:v>0.5</c:v>
                </c:pt>
                <c:pt idx="1">
                  <c:v>0.5</c:v>
                </c:pt>
                <c:pt idx="2">
                  <c:v>0.5</c:v>
                </c:pt>
                <c:pt idx="3">
                  <c:v>0.5</c:v>
                </c:pt>
                <c:pt idx="4">
                  <c:v>0.5</c:v>
                </c:pt>
                <c:pt idx="5">
                  <c:v>0.5</c:v>
                </c:pt>
                <c:pt idx="6">
                  <c:v>0.5</c:v>
                </c:pt>
                <c:pt idx="7">
                  <c:v>0.5</c:v>
                </c:pt>
                <c:pt idx="8">
                  <c:v>0.5</c:v>
                </c:pt>
                <c:pt idx="9">
                  <c:v>0.5</c:v>
                </c:pt>
                <c:pt idx="10">
                  <c:v>0.5</c:v>
                </c:pt>
                <c:pt idx="11">
                  <c:v>0.5</c:v>
                </c:pt>
                <c:pt idx="12">
                  <c:v>0.5</c:v>
                </c:pt>
                <c:pt idx="13">
                  <c:v>0.5</c:v>
                </c:pt>
                <c:pt idx="14">
                  <c:v>0.5</c:v>
                </c:pt>
                <c:pt idx="15">
                  <c:v>0.5</c:v>
                </c:pt>
              </c:numCache>
            </c:numRef>
          </c:xVal>
          <c:yVal>
            <c:numRef>
              <c:f>Sheet1!$B$2:$B$17</c:f>
              <c:numCache>
                <c:formatCode>0.00%</c:formatCode>
                <c:ptCount val="16"/>
                <c:pt idx="0">
                  <c:v>7.3762148450631407E-2</c:v>
                </c:pt>
                <c:pt idx="1">
                  <c:v>7.31477214083852E-2</c:v>
                </c:pt>
                <c:pt idx="2">
                  <c:v>7.3048644325134499E-2</c:v>
                </c:pt>
                <c:pt idx="3">
                  <c:v>7.0044853585575106E-2</c:v>
                </c:pt>
                <c:pt idx="4">
                  <c:v>6.9553613100605399E-2</c:v>
                </c:pt>
                <c:pt idx="5">
                  <c:v>6.9136874492735895E-2</c:v>
                </c:pt>
                <c:pt idx="6">
                  <c:v>6.6588973644597899E-2</c:v>
                </c:pt>
                <c:pt idx="7">
                  <c:v>6.6200866258957602E-2</c:v>
                </c:pt>
                <c:pt idx="8">
                  <c:v>6.6064680275711996E-2</c:v>
                </c:pt>
                <c:pt idx="9">
                  <c:v>6.5683409943434398E-2</c:v>
                </c:pt>
                <c:pt idx="10">
                  <c:v>6.0750540340736299E-2</c:v>
                </c:pt>
                <c:pt idx="11">
                  <c:v>5.9264733242206602E-2</c:v>
                </c:pt>
                <c:pt idx="12">
                  <c:v>5.5407532664536498E-2</c:v>
                </c:pt>
                <c:pt idx="13">
                  <c:v>5.4993389997285903E-2</c:v>
                </c:pt>
                <c:pt idx="14">
                  <c:v>4.0824986590340201E-2</c:v>
                </c:pt>
                <c:pt idx="15">
                  <c:v>3.5527031679125201E-2</c:v>
                </c:pt>
              </c:numCache>
            </c:numRef>
          </c:yVal>
          <c:smooth val="0"/>
        </c:ser>
        <c:dLbls>
          <c:showLegendKey val="0"/>
          <c:showVal val="0"/>
          <c:showCatName val="0"/>
          <c:showSerName val="0"/>
          <c:showPercent val="0"/>
          <c:showBubbleSize val="0"/>
        </c:dLbls>
        <c:axId val="62055168"/>
        <c:axId val="62057088"/>
      </c:scatterChart>
      <c:valAx>
        <c:axId val="62055168"/>
        <c:scaling>
          <c:orientation val="minMax"/>
          <c:max val="1"/>
        </c:scaling>
        <c:delete val="1"/>
        <c:axPos val="b"/>
        <c:numFmt formatCode="General" sourceLinked="1"/>
        <c:majorTickMark val="out"/>
        <c:minorTickMark val="none"/>
        <c:tickLblPos val="nextTo"/>
        <c:crossAx val="62057088"/>
        <c:crosses val="autoZero"/>
        <c:crossBetween val="midCat"/>
      </c:valAx>
      <c:valAx>
        <c:axId val="62057088"/>
        <c:scaling>
          <c:orientation val="minMax"/>
          <c:max val="7.4999999999999997E-2"/>
          <c:min val="3.4000000000000002E-2"/>
        </c:scaling>
        <c:delete val="1"/>
        <c:axPos val="l"/>
        <c:numFmt formatCode="0.00%" sourceLinked="1"/>
        <c:majorTickMark val="out"/>
        <c:minorTickMark val="none"/>
        <c:tickLblPos val="nextTo"/>
        <c:crossAx val="62055168"/>
        <c:crosses val="autoZero"/>
        <c:crossBetween val="midCat"/>
      </c:valAx>
      <c:spPr>
        <a:noFill/>
        <a:ln w="25400">
          <a:noFill/>
        </a:ln>
      </c:spPr>
    </c:plotArea>
    <c:plotVisOnly val="1"/>
    <c:dispBlanksAs val="gap"/>
    <c:showDLblsOverMax val="0"/>
  </c:chart>
  <c:spPr>
    <a:ln>
      <a:noFill/>
    </a:ln>
  </c:spPr>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4AAAE1-8C8B-4ED4-8428-CF32A6888030}"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62F5704D-0B47-4FB2-804C-82A9E2111B1C}">
      <dgm:prSet phldrT="[Text]" custT="1"/>
      <dgm:spPr>
        <a:solidFill>
          <a:schemeClr val="accent1">
            <a:lumMod val="40000"/>
            <a:lumOff val="60000"/>
          </a:schemeClr>
        </a:solidFill>
      </dgm:spPr>
      <dgm:t>
        <a:bodyPr/>
        <a:lstStyle/>
        <a:p>
          <a:pPr>
            <a:lnSpc>
              <a:spcPct val="100000"/>
            </a:lnSpc>
            <a:spcBef>
              <a:spcPts val="0"/>
            </a:spcBef>
            <a:spcAft>
              <a:spcPts val="0"/>
            </a:spcAft>
          </a:pPr>
          <a:r>
            <a:rPr lang="en-US" sz="1000" dirty="0" smtClean="0">
              <a:solidFill>
                <a:schemeClr val="tx1"/>
              </a:solidFill>
            </a:rPr>
            <a:t>Q4</a:t>
          </a:r>
        </a:p>
        <a:p>
          <a:pPr>
            <a:lnSpc>
              <a:spcPct val="100000"/>
            </a:lnSpc>
            <a:spcBef>
              <a:spcPts val="0"/>
            </a:spcBef>
            <a:spcAft>
              <a:spcPts val="0"/>
            </a:spcAft>
          </a:pPr>
          <a:r>
            <a:rPr lang="en-US" sz="1000" dirty="0" smtClean="0">
              <a:solidFill>
                <a:schemeClr val="tx1"/>
              </a:solidFill>
            </a:rPr>
            <a:t>2011</a:t>
          </a:r>
          <a:endParaRPr lang="en-US" sz="1000" dirty="0">
            <a:solidFill>
              <a:schemeClr val="tx1"/>
            </a:solidFill>
          </a:endParaRPr>
        </a:p>
      </dgm:t>
    </dgm:pt>
    <dgm:pt modelId="{FE79589B-3D8F-45A0-AAC3-1DE73E07B77D}" type="parTrans" cxnId="{83C1892C-F83D-4D1D-A68E-D2B6BB7FAD90}">
      <dgm:prSet/>
      <dgm:spPr/>
      <dgm:t>
        <a:bodyPr/>
        <a:lstStyle/>
        <a:p>
          <a:pPr>
            <a:lnSpc>
              <a:spcPct val="100000"/>
            </a:lnSpc>
            <a:spcBef>
              <a:spcPts val="0"/>
            </a:spcBef>
            <a:spcAft>
              <a:spcPts val="0"/>
            </a:spcAft>
          </a:pPr>
          <a:endParaRPr lang="en-US" sz="1000"/>
        </a:p>
      </dgm:t>
    </dgm:pt>
    <dgm:pt modelId="{51E45DD9-525F-46D8-8E43-3DDAA023DFB9}" type="sibTrans" cxnId="{83C1892C-F83D-4D1D-A68E-D2B6BB7FAD90}">
      <dgm:prSet/>
      <dgm:spPr/>
      <dgm:t>
        <a:bodyPr/>
        <a:lstStyle/>
        <a:p>
          <a:pPr>
            <a:lnSpc>
              <a:spcPct val="100000"/>
            </a:lnSpc>
            <a:spcBef>
              <a:spcPts val="0"/>
            </a:spcBef>
            <a:spcAft>
              <a:spcPts val="0"/>
            </a:spcAft>
          </a:pPr>
          <a:endParaRPr lang="en-US" sz="1000"/>
        </a:p>
      </dgm:t>
    </dgm:pt>
    <dgm:pt modelId="{53E4503C-3856-4C01-BADA-111DE0F84962}">
      <dgm:prSet phldrT="[Text]" custT="1"/>
      <dgm:spPr>
        <a:solidFill>
          <a:schemeClr val="accent1">
            <a:lumMod val="40000"/>
            <a:lumOff val="60000"/>
          </a:schemeClr>
        </a:solidFill>
      </dgm:spPr>
      <dgm:t>
        <a:bodyPr/>
        <a:lstStyle/>
        <a:p>
          <a:pPr>
            <a:lnSpc>
              <a:spcPct val="100000"/>
            </a:lnSpc>
            <a:spcBef>
              <a:spcPts val="0"/>
            </a:spcBef>
            <a:spcAft>
              <a:spcPts val="0"/>
            </a:spcAft>
          </a:pPr>
          <a:r>
            <a:rPr lang="en-US" sz="1000" dirty="0" smtClean="0">
              <a:solidFill>
                <a:schemeClr val="tx1"/>
              </a:solidFill>
            </a:rPr>
            <a:t>Q1</a:t>
          </a:r>
        </a:p>
        <a:p>
          <a:pPr>
            <a:lnSpc>
              <a:spcPct val="100000"/>
            </a:lnSpc>
            <a:spcBef>
              <a:spcPts val="0"/>
            </a:spcBef>
            <a:spcAft>
              <a:spcPts val="0"/>
            </a:spcAft>
          </a:pPr>
          <a:r>
            <a:rPr lang="en-US" sz="1000" dirty="0" smtClean="0">
              <a:solidFill>
                <a:schemeClr val="tx1"/>
              </a:solidFill>
            </a:rPr>
            <a:t>2012</a:t>
          </a:r>
          <a:endParaRPr lang="en-US" sz="1000" dirty="0">
            <a:solidFill>
              <a:schemeClr val="tx1"/>
            </a:solidFill>
          </a:endParaRPr>
        </a:p>
      </dgm:t>
    </dgm:pt>
    <dgm:pt modelId="{07AC6EBE-0CAA-4C4E-A000-900E97DD31F5}" type="parTrans" cxnId="{7FF0D10D-7698-4BF0-87BB-D987189E3362}">
      <dgm:prSet/>
      <dgm:spPr/>
      <dgm:t>
        <a:bodyPr/>
        <a:lstStyle/>
        <a:p>
          <a:pPr>
            <a:lnSpc>
              <a:spcPct val="100000"/>
            </a:lnSpc>
            <a:spcBef>
              <a:spcPts val="0"/>
            </a:spcBef>
            <a:spcAft>
              <a:spcPts val="0"/>
            </a:spcAft>
          </a:pPr>
          <a:endParaRPr lang="en-US" sz="1000"/>
        </a:p>
      </dgm:t>
    </dgm:pt>
    <dgm:pt modelId="{7121F847-05C9-42A1-8D15-A7C080DFD681}" type="sibTrans" cxnId="{7FF0D10D-7698-4BF0-87BB-D987189E3362}">
      <dgm:prSet/>
      <dgm:spPr/>
      <dgm:t>
        <a:bodyPr/>
        <a:lstStyle/>
        <a:p>
          <a:pPr>
            <a:lnSpc>
              <a:spcPct val="100000"/>
            </a:lnSpc>
            <a:spcBef>
              <a:spcPts val="0"/>
            </a:spcBef>
            <a:spcAft>
              <a:spcPts val="0"/>
            </a:spcAft>
          </a:pPr>
          <a:endParaRPr lang="en-US" sz="1000"/>
        </a:p>
      </dgm:t>
    </dgm:pt>
    <dgm:pt modelId="{21487FED-549C-43C9-96E2-BEB7A635377F}">
      <dgm:prSet phldrT="[Text]" custT="1"/>
      <dgm:spPr>
        <a:solidFill>
          <a:schemeClr val="accent1">
            <a:lumMod val="60000"/>
            <a:lumOff val="40000"/>
          </a:schemeClr>
        </a:solidFill>
      </dgm:spPr>
      <dgm:t>
        <a:bodyPr/>
        <a:lstStyle/>
        <a:p>
          <a:pPr>
            <a:lnSpc>
              <a:spcPct val="100000"/>
            </a:lnSpc>
            <a:spcBef>
              <a:spcPts val="0"/>
            </a:spcBef>
            <a:spcAft>
              <a:spcPts val="0"/>
            </a:spcAft>
          </a:pPr>
          <a:r>
            <a:rPr lang="en-US" sz="950" dirty="0" smtClean="0">
              <a:solidFill>
                <a:schemeClr val="bg1"/>
              </a:solidFill>
            </a:rPr>
            <a:t>Q2</a:t>
          </a:r>
        </a:p>
        <a:p>
          <a:pPr>
            <a:lnSpc>
              <a:spcPct val="100000"/>
            </a:lnSpc>
            <a:spcBef>
              <a:spcPts val="0"/>
            </a:spcBef>
            <a:spcAft>
              <a:spcPts val="0"/>
            </a:spcAft>
          </a:pPr>
          <a:r>
            <a:rPr lang="en-US" sz="950" dirty="0" smtClean="0">
              <a:solidFill>
                <a:schemeClr val="bg1"/>
              </a:solidFill>
            </a:rPr>
            <a:t>2012</a:t>
          </a:r>
          <a:endParaRPr lang="en-US" sz="950" dirty="0">
            <a:solidFill>
              <a:schemeClr val="bg1"/>
            </a:solidFill>
          </a:endParaRPr>
        </a:p>
      </dgm:t>
    </dgm:pt>
    <dgm:pt modelId="{90A295C0-15DF-4DB1-B916-3556B725D4AA}" type="parTrans" cxnId="{08613A01-141C-4C51-9017-2EFD644E498D}">
      <dgm:prSet/>
      <dgm:spPr/>
      <dgm:t>
        <a:bodyPr/>
        <a:lstStyle/>
        <a:p>
          <a:pPr>
            <a:lnSpc>
              <a:spcPct val="100000"/>
            </a:lnSpc>
            <a:spcBef>
              <a:spcPts val="0"/>
            </a:spcBef>
            <a:spcAft>
              <a:spcPts val="0"/>
            </a:spcAft>
          </a:pPr>
          <a:endParaRPr lang="en-US" sz="1000"/>
        </a:p>
      </dgm:t>
    </dgm:pt>
    <dgm:pt modelId="{82C5F95A-0CBA-4E83-A5C1-22338BC834E6}" type="sibTrans" cxnId="{08613A01-141C-4C51-9017-2EFD644E498D}">
      <dgm:prSet/>
      <dgm:spPr/>
      <dgm:t>
        <a:bodyPr/>
        <a:lstStyle/>
        <a:p>
          <a:pPr>
            <a:lnSpc>
              <a:spcPct val="100000"/>
            </a:lnSpc>
            <a:spcBef>
              <a:spcPts val="0"/>
            </a:spcBef>
            <a:spcAft>
              <a:spcPts val="0"/>
            </a:spcAft>
          </a:pPr>
          <a:endParaRPr lang="en-US" sz="1000"/>
        </a:p>
      </dgm:t>
    </dgm:pt>
    <dgm:pt modelId="{520E96E5-BCDB-43A4-BD03-ACB910B94DBF}">
      <dgm:prSet phldrT="[Text]" custT="1"/>
      <dgm:spPr>
        <a:solidFill>
          <a:schemeClr val="accent1">
            <a:lumMod val="60000"/>
            <a:lumOff val="40000"/>
          </a:schemeClr>
        </a:solidFill>
      </dgm:spPr>
      <dgm:t>
        <a:bodyPr/>
        <a:lstStyle/>
        <a:p>
          <a:pPr>
            <a:lnSpc>
              <a:spcPct val="100000"/>
            </a:lnSpc>
            <a:spcBef>
              <a:spcPts val="0"/>
            </a:spcBef>
            <a:spcAft>
              <a:spcPts val="0"/>
            </a:spcAft>
          </a:pPr>
          <a:r>
            <a:rPr lang="en-US" sz="1000" dirty="0" smtClean="0">
              <a:solidFill>
                <a:schemeClr val="bg1"/>
              </a:solidFill>
            </a:rPr>
            <a:t>Q3</a:t>
          </a:r>
        </a:p>
        <a:p>
          <a:pPr>
            <a:lnSpc>
              <a:spcPct val="100000"/>
            </a:lnSpc>
            <a:spcBef>
              <a:spcPts val="0"/>
            </a:spcBef>
            <a:spcAft>
              <a:spcPts val="0"/>
            </a:spcAft>
          </a:pPr>
          <a:r>
            <a:rPr lang="en-US" sz="1000" dirty="0" smtClean="0">
              <a:solidFill>
                <a:schemeClr val="bg1"/>
              </a:solidFill>
            </a:rPr>
            <a:t>2012</a:t>
          </a:r>
          <a:endParaRPr lang="en-US" sz="1000" dirty="0">
            <a:solidFill>
              <a:schemeClr val="bg1"/>
            </a:solidFill>
          </a:endParaRPr>
        </a:p>
      </dgm:t>
    </dgm:pt>
    <dgm:pt modelId="{B01B71F7-F699-4205-A79A-AFB9AD4E6383}" type="parTrans" cxnId="{4B88E3CE-83A1-45CC-985A-72815D0B3F0D}">
      <dgm:prSet/>
      <dgm:spPr/>
      <dgm:t>
        <a:bodyPr/>
        <a:lstStyle/>
        <a:p>
          <a:pPr>
            <a:lnSpc>
              <a:spcPct val="100000"/>
            </a:lnSpc>
            <a:spcBef>
              <a:spcPts val="0"/>
            </a:spcBef>
            <a:spcAft>
              <a:spcPts val="0"/>
            </a:spcAft>
          </a:pPr>
          <a:endParaRPr lang="en-US" sz="1000"/>
        </a:p>
      </dgm:t>
    </dgm:pt>
    <dgm:pt modelId="{F3A0204F-4A0F-4B9F-96F8-E38C2733CD51}" type="sibTrans" cxnId="{4B88E3CE-83A1-45CC-985A-72815D0B3F0D}">
      <dgm:prSet/>
      <dgm:spPr/>
      <dgm:t>
        <a:bodyPr/>
        <a:lstStyle/>
        <a:p>
          <a:pPr>
            <a:lnSpc>
              <a:spcPct val="100000"/>
            </a:lnSpc>
            <a:spcBef>
              <a:spcPts val="0"/>
            </a:spcBef>
            <a:spcAft>
              <a:spcPts val="0"/>
            </a:spcAft>
          </a:pPr>
          <a:endParaRPr lang="en-US" sz="1000"/>
        </a:p>
      </dgm:t>
    </dgm:pt>
    <dgm:pt modelId="{ADA903C5-9C42-4442-A6D2-7B05599C81F3}">
      <dgm:prSet phldrT="[Text]" custT="1"/>
      <dgm:spPr/>
      <dgm:t>
        <a:bodyPr/>
        <a:lstStyle/>
        <a:p>
          <a:pPr>
            <a:lnSpc>
              <a:spcPct val="100000"/>
            </a:lnSpc>
            <a:spcBef>
              <a:spcPts val="0"/>
            </a:spcBef>
            <a:spcAft>
              <a:spcPts val="0"/>
            </a:spcAft>
          </a:pPr>
          <a:r>
            <a:rPr lang="en-US" sz="1000" dirty="0" smtClean="0"/>
            <a:t>Q1</a:t>
          </a:r>
        </a:p>
        <a:p>
          <a:pPr>
            <a:lnSpc>
              <a:spcPct val="100000"/>
            </a:lnSpc>
            <a:spcBef>
              <a:spcPts val="0"/>
            </a:spcBef>
            <a:spcAft>
              <a:spcPts val="0"/>
            </a:spcAft>
          </a:pPr>
          <a:r>
            <a:rPr lang="en-US" sz="1000" dirty="0" smtClean="0"/>
            <a:t>2013</a:t>
          </a:r>
          <a:endParaRPr lang="en-US" sz="1000" dirty="0"/>
        </a:p>
      </dgm:t>
    </dgm:pt>
    <dgm:pt modelId="{2E75CB70-0C1F-4B3D-AA02-5EAF8CD55C79}" type="parTrans" cxnId="{EBEBC8FA-5D01-43B0-85B5-1086A934796B}">
      <dgm:prSet/>
      <dgm:spPr/>
      <dgm:t>
        <a:bodyPr/>
        <a:lstStyle/>
        <a:p>
          <a:pPr>
            <a:lnSpc>
              <a:spcPct val="100000"/>
            </a:lnSpc>
            <a:spcBef>
              <a:spcPts val="0"/>
            </a:spcBef>
            <a:spcAft>
              <a:spcPts val="0"/>
            </a:spcAft>
          </a:pPr>
          <a:endParaRPr lang="en-US" sz="1000"/>
        </a:p>
      </dgm:t>
    </dgm:pt>
    <dgm:pt modelId="{89F3F802-CAA3-46C0-B0B0-01CE03736578}" type="sibTrans" cxnId="{EBEBC8FA-5D01-43B0-85B5-1086A934796B}">
      <dgm:prSet/>
      <dgm:spPr/>
      <dgm:t>
        <a:bodyPr/>
        <a:lstStyle/>
        <a:p>
          <a:pPr>
            <a:lnSpc>
              <a:spcPct val="100000"/>
            </a:lnSpc>
            <a:spcBef>
              <a:spcPts val="0"/>
            </a:spcBef>
            <a:spcAft>
              <a:spcPts val="0"/>
            </a:spcAft>
          </a:pPr>
          <a:endParaRPr lang="en-US" sz="1000"/>
        </a:p>
      </dgm:t>
    </dgm:pt>
    <dgm:pt modelId="{FEDB1BFC-C9AD-49C1-AC1D-9EEB8B350553}">
      <dgm:prSet phldrT="[Text]" custT="1"/>
      <dgm:spPr>
        <a:solidFill>
          <a:schemeClr val="accent1">
            <a:lumMod val="40000"/>
            <a:lumOff val="60000"/>
          </a:schemeClr>
        </a:solidFill>
      </dgm:spPr>
      <dgm:t>
        <a:bodyPr/>
        <a:lstStyle/>
        <a:p>
          <a:pPr>
            <a:lnSpc>
              <a:spcPct val="100000"/>
            </a:lnSpc>
            <a:spcBef>
              <a:spcPts val="0"/>
            </a:spcBef>
            <a:spcAft>
              <a:spcPts val="0"/>
            </a:spcAft>
          </a:pPr>
          <a:r>
            <a:rPr lang="en-US" sz="1000" dirty="0" smtClean="0">
              <a:solidFill>
                <a:schemeClr val="tx1"/>
              </a:solidFill>
            </a:rPr>
            <a:t>Q3</a:t>
          </a:r>
        </a:p>
        <a:p>
          <a:pPr>
            <a:lnSpc>
              <a:spcPct val="100000"/>
            </a:lnSpc>
            <a:spcBef>
              <a:spcPts val="0"/>
            </a:spcBef>
            <a:spcAft>
              <a:spcPts val="0"/>
            </a:spcAft>
          </a:pPr>
          <a:r>
            <a:rPr lang="en-US" sz="1000" dirty="0" smtClean="0">
              <a:solidFill>
                <a:schemeClr val="tx1"/>
              </a:solidFill>
            </a:rPr>
            <a:t>2011</a:t>
          </a:r>
          <a:endParaRPr lang="en-US" sz="1000" dirty="0">
            <a:solidFill>
              <a:schemeClr val="tx1"/>
            </a:solidFill>
          </a:endParaRPr>
        </a:p>
      </dgm:t>
    </dgm:pt>
    <dgm:pt modelId="{8891DDC7-3A83-47A3-8CCE-855BA5783353}" type="parTrans" cxnId="{AA90D769-07FA-41D4-8117-F5166BF4F53A}">
      <dgm:prSet/>
      <dgm:spPr/>
      <dgm:t>
        <a:bodyPr/>
        <a:lstStyle/>
        <a:p>
          <a:pPr>
            <a:lnSpc>
              <a:spcPct val="100000"/>
            </a:lnSpc>
            <a:spcBef>
              <a:spcPts val="0"/>
            </a:spcBef>
            <a:spcAft>
              <a:spcPts val="0"/>
            </a:spcAft>
          </a:pPr>
          <a:endParaRPr lang="en-US" sz="1000"/>
        </a:p>
      </dgm:t>
    </dgm:pt>
    <dgm:pt modelId="{F27CA296-65A0-4B19-8B42-121D9414C293}" type="sibTrans" cxnId="{AA90D769-07FA-41D4-8117-F5166BF4F53A}">
      <dgm:prSet/>
      <dgm:spPr/>
      <dgm:t>
        <a:bodyPr/>
        <a:lstStyle/>
        <a:p>
          <a:pPr>
            <a:lnSpc>
              <a:spcPct val="100000"/>
            </a:lnSpc>
            <a:spcBef>
              <a:spcPts val="0"/>
            </a:spcBef>
            <a:spcAft>
              <a:spcPts val="0"/>
            </a:spcAft>
          </a:pPr>
          <a:endParaRPr lang="en-US" sz="1000"/>
        </a:p>
      </dgm:t>
    </dgm:pt>
    <dgm:pt modelId="{338B3566-677E-4B58-A66A-0DAAE94D66BA}">
      <dgm:prSet phldrT="[Text]" custT="1"/>
      <dgm:spPr>
        <a:solidFill>
          <a:schemeClr val="accent1">
            <a:lumMod val="75000"/>
          </a:schemeClr>
        </a:solidFill>
      </dgm:spPr>
      <dgm:t>
        <a:bodyPr/>
        <a:lstStyle/>
        <a:p>
          <a:pPr>
            <a:lnSpc>
              <a:spcPct val="100000"/>
            </a:lnSpc>
            <a:spcBef>
              <a:spcPts val="0"/>
            </a:spcBef>
            <a:spcAft>
              <a:spcPts val="0"/>
            </a:spcAft>
          </a:pPr>
          <a:r>
            <a:rPr lang="en-US" sz="1000" dirty="0" smtClean="0"/>
            <a:t>Q2</a:t>
          </a:r>
        </a:p>
        <a:p>
          <a:pPr>
            <a:lnSpc>
              <a:spcPct val="100000"/>
            </a:lnSpc>
            <a:spcBef>
              <a:spcPts val="0"/>
            </a:spcBef>
            <a:spcAft>
              <a:spcPts val="0"/>
            </a:spcAft>
          </a:pPr>
          <a:r>
            <a:rPr lang="en-US" sz="1000" dirty="0" smtClean="0"/>
            <a:t>2013</a:t>
          </a:r>
          <a:endParaRPr lang="en-US" sz="1000" dirty="0">
            <a:ln>
              <a:noFill/>
            </a:ln>
            <a:solidFill>
              <a:sysClr val="windowText" lastClr="000000"/>
            </a:solidFill>
          </a:endParaRPr>
        </a:p>
      </dgm:t>
    </dgm:pt>
    <dgm:pt modelId="{CFF102FA-8728-4B2A-A271-A84561669E03}" type="parTrans" cxnId="{427F2E93-8A17-42C0-A74E-5FD4C6EEACC9}">
      <dgm:prSet/>
      <dgm:spPr/>
      <dgm:t>
        <a:bodyPr/>
        <a:lstStyle/>
        <a:p>
          <a:pPr>
            <a:lnSpc>
              <a:spcPct val="100000"/>
            </a:lnSpc>
            <a:spcBef>
              <a:spcPts val="0"/>
            </a:spcBef>
            <a:spcAft>
              <a:spcPts val="0"/>
            </a:spcAft>
          </a:pPr>
          <a:endParaRPr lang="en-US" sz="1000"/>
        </a:p>
      </dgm:t>
    </dgm:pt>
    <dgm:pt modelId="{3394841A-C7CD-44A6-AC7E-7AB7BB7ED34D}" type="sibTrans" cxnId="{427F2E93-8A17-42C0-A74E-5FD4C6EEACC9}">
      <dgm:prSet/>
      <dgm:spPr/>
      <dgm:t>
        <a:bodyPr/>
        <a:lstStyle/>
        <a:p>
          <a:pPr>
            <a:lnSpc>
              <a:spcPct val="100000"/>
            </a:lnSpc>
            <a:spcBef>
              <a:spcPts val="0"/>
            </a:spcBef>
            <a:spcAft>
              <a:spcPts val="0"/>
            </a:spcAft>
          </a:pPr>
          <a:endParaRPr lang="en-US" sz="1000"/>
        </a:p>
      </dgm:t>
    </dgm:pt>
    <dgm:pt modelId="{61DD2BE5-C9DC-4AD3-9DA9-7F9765B5E33C}">
      <dgm:prSet phldrT="[Text]" custT="1"/>
      <dgm:spPr>
        <a:solidFill>
          <a:schemeClr val="accent1">
            <a:lumMod val="60000"/>
            <a:lumOff val="40000"/>
          </a:schemeClr>
        </a:solidFill>
      </dgm:spPr>
      <dgm:t>
        <a:bodyPr/>
        <a:lstStyle/>
        <a:p>
          <a:pPr>
            <a:lnSpc>
              <a:spcPct val="100000"/>
            </a:lnSpc>
            <a:spcBef>
              <a:spcPts val="0"/>
            </a:spcBef>
            <a:spcAft>
              <a:spcPts val="0"/>
            </a:spcAft>
          </a:pPr>
          <a:r>
            <a:rPr lang="en-US" sz="950" dirty="0" smtClean="0">
              <a:solidFill>
                <a:schemeClr val="bg1"/>
              </a:solidFill>
            </a:rPr>
            <a:t>Q4</a:t>
          </a:r>
        </a:p>
        <a:p>
          <a:pPr>
            <a:lnSpc>
              <a:spcPct val="100000"/>
            </a:lnSpc>
            <a:spcBef>
              <a:spcPts val="0"/>
            </a:spcBef>
            <a:spcAft>
              <a:spcPts val="0"/>
            </a:spcAft>
          </a:pPr>
          <a:r>
            <a:rPr lang="en-US" sz="950" dirty="0" smtClean="0">
              <a:solidFill>
                <a:schemeClr val="bg1"/>
              </a:solidFill>
            </a:rPr>
            <a:t>2012</a:t>
          </a:r>
          <a:endParaRPr lang="en-US" sz="950" dirty="0">
            <a:solidFill>
              <a:schemeClr val="bg1"/>
            </a:solidFill>
          </a:endParaRPr>
        </a:p>
      </dgm:t>
    </dgm:pt>
    <dgm:pt modelId="{3C5072F6-181F-4873-A155-CB5F828EE0CF}" type="sibTrans" cxnId="{EEBA4C82-7439-4BC4-B5C0-2443AE609CAE}">
      <dgm:prSet/>
      <dgm:spPr/>
      <dgm:t>
        <a:bodyPr/>
        <a:lstStyle/>
        <a:p>
          <a:pPr>
            <a:lnSpc>
              <a:spcPct val="100000"/>
            </a:lnSpc>
            <a:spcBef>
              <a:spcPts val="0"/>
            </a:spcBef>
            <a:spcAft>
              <a:spcPts val="0"/>
            </a:spcAft>
          </a:pPr>
          <a:endParaRPr lang="en-US" sz="1000"/>
        </a:p>
      </dgm:t>
    </dgm:pt>
    <dgm:pt modelId="{3D4053CD-FD77-4E4A-A08B-792FCC8AC513}" type="parTrans" cxnId="{EEBA4C82-7439-4BC4-B5C0-2443AE609CAE}">
      <dgm:prSet/>
      <dgm:spPr/>
      <dgm:t>
        <a:bodyPr/>
        <a:lstStyle/>
        <a:p>
          <a:pPr>
            <a:lnSpc>
              <a:spcPct val="100000"/>
            </a:lnSpc>
            <a:spcBef>
              <a:spcPts val="0"/>
            </a:spcBef>
            <a:spcAft>
              <a:spcPts val="0"/>
            </a:spcAft>
          </a:pPr>
          <a:endParaRPr lang="en-US" sz="1000"/>
        </a:p>
      </dgm:t>
    </dgm:pt>
    <dgm:pt modelId="{0F167ED0-B85E-4419-8F25-3131CB2B280D}">
      <dgm:prSet phldrT="[Text]" custT="1"/>
      <dgm:spPr>
        <a:solidFill>
          <a:schemeClr val="accent2"/>
        </a:solidFill>
      </dgm:spPr>
      <dgm:t>
        <a:bodyPr/>
        <a:lstStyle/>
        <a:p>
          <a:pPr>
            <a:lnSpc>
              <a:spcPct val="100000"/>
            </a:lnSpc>
            <a:spcBef>
              <a:spcPts val="0"/>
            </a:spcBef>
            <a:spcAft>
              <a:spcPts val="0"/>
            </a:spcAft>
          </a:pPr>
          <a:r>
            <a:rPr lang="en-US" sz="1000" dirty="0" smtClean="0">
              <a:solidFill>
                <a:schemeClr val="tx1"/>
              </a:solidFill>
            </a:rPr>
            <a:t>Q3</a:t>
          </a:r>
        </a:p>
        <a:p>
          <a:pPr>
            <a:lnSpc>
              <a:spcPct val="100000"/>
            </a:lnSpc>
            <a:spcBef>
              <a:spcPts val="0"/>
            </a:spcBef>
            <a:spcAft>
              <a:spcPts val="0"/>
            </a:spcAft>
          </a:pPr>
          <a:r>
            <a:rPr lang="en-US" sz="1000" dirty="0" smtClean="0">
              <a:solidFill>
                <a:schemeClr val="tx1"/>
              </a:solidFill>
            </a:rPr>
            <a:t>2013</a:t>
          </a:r>
          <a:endParaRPr lang="en-US" sz="1000" dirty="0">
            <a:ln>
              <a:noFill/>
            </a:ln>
            <a:solidFill>
              <a:schemeClr val="tx1"/>
            </a:solidFill>
          </a:endParaRPr>
        </a:p>
      </dgm:t>
    </dgm:pt>
    <dgm:pt modelId="{01BC700D-D9C1-4ABE-A242-CF54C0F10D24}" type="parTrans" cxnId="{CFA6599D-341A-42EB-BDCE-B3F3E8688DA3}">
      <dgm:prSet/>
      <dgm:spPr/>
      <dgm:t>
        <a:bodyPr/>
        <a:lstStyle/>
        <a:p>
          <a:endParaRPr lang="en-US"/>
        </a:p>
      </dgm:t>
    </dgm:pt>
    <dgm:pt modelId="{9674E6DE-3D3A-4B55-840A-06BE0DE75DD6}" type="sibTrans" cxnId="{CFA6599D-341A-42EB-BDCE-B3F3E8688DA3}">
      <dgm:prSet/>
      <dgm:spPr/>
      <dgm:t>
        <a:bodyPr/>
        <a:lstStyle/>
        <a:p>
          <a:endParaRPr lang="en-US"/>
        </a:p>
      </dgm:t>
    </dgm:pt>
    <dgm:pt modelId="{FF819E43-A44F-4F81-AFAF-0A776156EF48}" type="pres">
      <dgm:prSet presAssocID="{7F4AAAE1-8C8B-4ED4-8428-CF32A6888030}" presName="Name0" presStyleCnt="0">
        <dgm:presLayoutVars>
          <dgm:dir/>
          <dgm:resizeHandles val="exact"/>
        </dgm:presLayoutVars>
      </dgm:prSet>
      <dgm:spPr/>
      <dgm:t>
        <a:bodyPr/>
        <a:lstStyle/>
        <a:p>
          <a:endParaRPr lang="en-US"/>
        </a:p>
      </dgm:t>
    </dgm:pt>
    <dgm:pt modelId="{804B80AF-71EA-47C1-8BB4-F2F33500278A}" type="pres">
      <dgm:prSet presAssocID="{FEDB1BFC-C9AD-49C1-AC1D-9EEB8B350553}" presName="parTxOnly" presStyleLbl="node1" presStyleIdx="0" presStyleCnt="9" custLinFactNeighborY="21067">
        <dgm:presLayoutVars>
          <dgm:bulletEnabled val="1"/>
        </dgm:presLayoutVars>
      </dgm:prSet>
      <dgm:spPr/>
      <dgm:t>
        <a:bodyPr/>
        <a:lstStyle/>
        <a:p>
          <a:endParaRPr lang="en-US"/>
        </a:p>
      </dgm:t>
    </dgm:pt>
    <dgm:pt modelId="{9A46CAA5-1A25-44AA-A67A-F1DFC1BE21C7}" type="pres">
      <dgm:prSet presAssocID="{F27CA296-65A0-4B19-8B42-121D9414C293}" presName="parSpace" presStyleCnt="0"/>
      <dgm:spPr/>
      <dgm:t>
        <a:bodyPr/>
        <a:lstStyle/>
        <a:p>
          <a:endParaRPr lang="en-US"/>
        </a:p>
      </dgm:t>
    </dgm:pt>
    <dgm:pt modelId="{7816D54A-16CE-4F93-9949-9B356A774BB6}" type="pres">
      <dgm:prSet presAssocID="{62F5704D-0B47-4FB2-804C-82A9E2111B1C}" presName="parTxOnly" presStyleLbl="node1" presStyleIdx="1" presStyleCnt="9" custLinFactNeighborY="21067">
        <dgm:presLayoutVars>
          <dgm:bulletEnabled val="1"/>
        </dgm:presLayoutVars>
      </dgm:prSet>
      <dgm:spPr/>
      <dgm:t>
        <a:bodyPr/>
        <a:lstStyle/>
        <a:p>
          <a:endParaRPr lang="en-US"/>
        </a:p>
      </dgm:t>
    </dgm:pt>
    <dgm:pt modelId="{561C4D0F-391A-45D8-AC8D-7B2A1E10E936}" type="pres">
      <dgm:prSet presAssocID="{51E45DD9-525F-46D8-8E43-3DDAA023DFB9}" presName="parSpace" presStyleCnt="0"/>
      <dgm:spPr/>
      <dgm:t>
        <a:bodyPr/>
        <a:lstStyle/>
        <a:p>
          <a:endParaRPr lang="en-US"/>
        </a:p>
      </dgm:t>
    </dgm:pt>
    <dgm:pt modelId="{8A5EFD5E-9E39-4978-8C38-937F77FFA5CB}" type="pres">
      <dgm:prSet presAssocID="{53E4503C-3856-4C01-BADA-111DE0F84962}" presName="parTxOnly" presStyleLbl="node1" presStyleIdx="2" presStyleCnt="9" custLinFactNeighborY="21067">
        <dgm:presLayoutVars>
          <dgm:bulletEnabled val="1"/>
        </dgm:presLayoutVars>
      </dgm:prSet>
      <dgm:spPr/>
      <dgm:t>
        <a:bodyPr/>
        <a:lstStyle/>
        <a:p>
          <a:endParaRPr lang="en-US"/>
        </a:p>
      </dgm:t>
    </dgm:pt>
    <dgm:pt modelId="{1E10E7DC-6365-4B86-AE1B-C1446AC9CADA}" type="pres">
      <dgm:prSet presAssocID="{7121F847-05C9-42A1-8D15-A7C080DFD681}" presName="parSpace" presStyleCnt="0"/>
      <dgm:spPr/>
      <dgm:t>
        <a:bodyPr/>
        <a:lstStyle/>
        <a:p>
          <a:endParaRPr lang="en-US"/>
        </a:p>
      </dgm:t>
    </dgm:pt>
    <dgm:pt modelId="{A0158978-E6A0-4B36-9278-DF706A2F15E8}" type="pres">
      <dgm:prSet presAssocID="{21487FED-549C-43C9-96E2-BEB7A635377F}" presName="parTxOnly" presStyleLbl="node1" presStyleIdx="3" presStyleCnt="9" custLinFactNeighborY="21067">
        <dgm:presLayoutVars>
          <dgm:bulletEnabled val="1"/>
        </dgm:presLayoutVars>
      </dgm:prSet>
      <dgm:spPr/>
      <dgm:t>
        <a:bodyPr/>
        <a:lstStyle/>
        <a:p>
          <a:endParaRPr lang="en-US"/>
        </a:p>
      </dgm:t>
    </dgm:pt>
    <dgm:pt modelId="{6B551408-32B2-4042-BCB6-C084B77D294D}" type="pres">
      <dgm:prSet presAssocID="{82C5F95A-0CBA-4E83-A5C1-22338BC834E6}" presName="parSpace" presStyleCnt="0"/>
      <dgm:spPr/>
      <dgm:t>
        <a:bodyPr/>
        <a:lstStyle/>
        <a:p>
          <a:endParaRPr lang="en-US"/>
        </a:p>
      </dgm:t>
    </dgm:pt>
    <dgm:pt modelId="{56585F67-1EBE-42E4-BDDC-86C7A46B24BC}" type="pres">
      <dgm:prSet presAssocID="{520E96E5-BCDB-43A4-BD03-ACB910B94DBF}" presName="parTxOnly" presStyleLbl="node1" presStyleIdx="4" presStyleCnt="9" custLinFactNeighborY="21067">
        <dgm:presLayoutVars>
          <dgm:bulletEnabled val="1"/>
        </dgm:presLayoutVars>
      </dgm:prSet>
      <dgm:spPr/>
      <dgm:t>
        <a:bodyPr/>
        <a:lstStyle/>
        <a:p>
          <a:endParaRPr lang="en-US"/>
        </a:p>
      </dgm:t>
    </dgm:pt>
    <dgm:pt modelId="{7B76FFB0-41BF-419D-8DD2-83C7D6A7D3F9}" type="pres">
      <dgm:prSet presAssocID="{F3A0204F-4A0F-4B9F-96F8-E38C2733CD51}" presName="parSpace" presStyleCnt="0"/>
      <dgm:spPr/>
      <dgm:t>
        <a:bodyPr/>
        <a:lstStyle/>
        <a:p>
          <a:endParaRPr lang="en-US"/>
        </a:p>
      </dgm:t>
    </dgm:pt>
    <dgm:pt modelId="{BA1A92EA-176E-47F7-AC02-4DFCCE435A70}" type="pres">
      <dgm:prSet presAssocID="{61DD2BE5-C9DC-4AD3-9DA9-7F9765B5E33C}" presName="parTxOnly" presStyleLbl="node1" presStyleIdx="5" presStyleCnt="9" custLinFactNeighborY="21067">
        <dgm:presLayoutVars>
          <dgm:bulletEnabled val="1"/>
        </dgm:presLayoutVars>
      </dgm:prSet>
      <dgm:spPr/>
      <dgm:t>
        <a:bodyPr/>
        <a:lstStyle/>
        <a:p>
          <a:endParaRPr lang="en-US"/>
        </a:p>
      </dgm:t>
    </dgm:pt>
    <dgm:pt modelId="{1B07AC6F-1A8B-4797-9FE9-5F248BEE7507}" type="pres">
      <dgm:prSet presAssocID="{3C5072F6-181F-4873-A155-CB5F828EE0CF}" presName="parSpace" presStyleCnt="0"/>
      <dgm:spPr/>
      <dgm:t>
        <a:bodyPr/>
        <a:lstStyle/>
        <a:p>
          <a:endParaRPr lang="en-US"/>
        </a:p>
      </dgm:t>
    </dgm:pt>
    <dgm:pt modelId="{F9EBADCA-56A5-47F7-A71C-6C24E2FA1CF7}" type="pres">
      <dgm:prSet presAssocID="{ADA903C5-9C42-4442-A6D2-7B05599C81F3}" presName="parTxOnly" presStyleLbl="node1" presStyleIdx="6" presStyleCnt="9" custLinFactNeighborY="21067">
        <dgm:presLayoutVars>
          <dgm:bulletEnabled val="1"/>
        </dgm:presLayoutVars>
      </dgm:prSet>
      <dgm:spPr/>
      <dgm:t>
        <a:bodyPr/>
        <a:lstStyle/>
        <a:p>
          <a:endParaRPr lang="en-US"/>
        </a:p>
      </dgm:t>
    </dgm:pt>
    <dgm:pt modelId="{532EA50A-9433-4BEA-9CAC-59A480D1CA1E}" type="pres">
      <dgm:prSet presAssocID="{89F3F802-CAA3-46C0-B0B0-01CE03736578}" presName="parSpace" presStyleCnt="0"/>
      <dgm:spPr/>
      <dgm:t>
        <a:bodyPr/>
        <a:lstStyle/>
        <a:p>
          <a:endParaRPr lang="en-US"/>
        </a:p>
      </dgm:t>
    </dgm:pt>
    <dgm:pt modelId="{EDF4BBA2-0F91-435D-9393-39CA48FFF9F4}" type="pres">
      <dgm:prSet presAssocID="{338B3566-677E-4B58-A66A-0DAAE94D66BA}" presName="parTxOnly" presStyleLbl="node1" presStyleIdx="7" presStyleCnt="9" custLinFactNeighborY="21067">
        <dgm:presLayoutVars>
          <dgm:bulletEnabled val="1"/>
        </dgm:presLayoutVars>
      </dgm:prSet>
      <dgm:spPr/>
      <dgm:t>
        <a:bodyPr/>
        <a:lstStyle/>
        <a:p>
          <a:endParaRPr lang="en-US"/>
        </a:p>
      </dgm:t>
    </dgm:pt>
    <dgm:pt modelId="{49429546-A9E9-4992-AB41-1404AF048F21}" type="pres">
      <dgm:prSet presAssocID="{3394841A-C7CD-44A6-AC7E-7AB7BB7ED34D}" presName="parSpace" presStyleCnt="0"/>
      <dgm:spPr/>
      <dgm:t>
        <a:bodyPr/>
        <a:lstStyle/>
        <a:p>
          <a:endParaRPr lang="en-US"/>
        </a:p>
      </dgm:t>
    </dgm:pt>
    <dgm:pt modelId="{5C33B1CD-DD5D-42F8-A4BE-1A4571E9B1F2}" type="pres">
      <dgm:prSet presAssocID="{0F167ED0-B85E-4419-8F25-3131CB2B280D}" presName="parTxOnly" presStyleLbl="node1" presStyleIdx="8" presStyleCnt="9" custLinFactNeighborY="21067">
        <dgm:presLayoutVars>
          <dgm:bulletEnabled val="1"/>
        </dgm:presLayoutVars>
      </dgm:prSet>
      <dgm:spPr/>
      <dgm:t>
        <a:bodyPr/>
        <a:lstStyle/>
        <a:p>
          <a:endParaRPr lang="en-US"/>
        </a:p>
      </dgm:t>
    </dgm:pt>
  </dgm:ptLst>
  <dgm:cxnLst>
    <dgm:cxn modelId="{AD9297B0-55FC-45E6-938E-520D8E9A1CF5}" type="presOf" srcId="{0F167ED0-B85E-4419-8F25-3131CB2B280D}" destId="{5C33B1CD-DD5D-42F8-A4BE-1A4571E9B1F2}" srcOrd="0" destOrd="0" presId="urn:microsoft.com/office/officeart/2005/8/layout/hChevron3"/>
    <dgm:cxn modelId="{83C1892C-F83D-4D1D-A68E-D2B6BB7FAD90}" srcId="{7F4AAAE1-8C8B-4ED4-8428-CF32A6888030}" destId="{62F5704D-0B47-4FB2-804C-82A9E2111B1C}" srcOrd="1" destOrd="0" parTransId="{FE79589B-3D8F-45A0-AAC3-1DE73E07B77D}" sibTransId="{51E45DD9-525F-46D8-8E43-3DDAA023DFB9}"/>
    <dgm:cxn modelId="{90C18CAA-05DE-42FB-91B8-33302A9927D9}" type="presOf" srcId="{61DD2BE5-C9DC-4AD3-9DA9-7F9765B5E33C}" destId="{BA1A92EA-176E-47F7-AC02-4DFCCE435A70}" srcOrd="0" destOrd="0" presId="urn:microsoft.com/office/officeart/2005/8/layout/hChevron3"/>
    <dgm:cxn modelId="{CFA6599D-341A-42EB-BDCE-B3F3E8688DA3}" srcId="{7F4AAAE1-8C8B-4ED4-8428-CF32A6888030}" destId="{0F167ED0-B85E-4419-8F25-3131CB2B280D}" srcOrd="8" destOrd="0" parTransId="{01BC700D-D9C1-4ABE-A242-CF54C0F10D24}" sibTransId="{9674E6DE-3D3A-4B55-840A-06BE0DE75DD6}"/>
    <dgm:cxn modelId="{4B88E3CE-83A1-45CC-985A-72815D0B3F0D}" srcId="{7F4AAAE1-8C8B-4ED4-8428-CF32A6888030}" destId="{520E96E5-BCDB-43A4-BD03-ACB910B94DBF}" srcOrd="4" destOrd="0" parTransId="{B01B71F7-F699-4205-A79A-AFB9AD4E6383}" sibTransId="{F3A0204F-4A0F-4B9F-96F8-E38C2733CD51}"/>
    <dgm:cxn modelId="{8B79F5FE-A489-4478-85C7-783FF40BA268}" type="presOf" srcId="{ADA903C5-9C42-4442-A6D2-7B05599C81F3}" destId="{F9EBADCA-56A5-47F7-A71C-6C24E2FA1CF7}" srcOrd="0" destOrd="0" presId="urn:microsoft.com/office/officeart/2005/8/layout/hChevron3"/>
    <dgm:cxn modelId="{5A51EBDB-93B6-4E86-BCD0-1A689CA59BDA}" type="presOf" srcId="{7F4AAAE1-8C8B-4ED4-8428-CF32A6888030}" destId="{FF819E43-A44F-4F81-AFAF-0A776156EF48}" srcOrd="0" destOrd="0" presId="urn:microsoft.com/office/officeart/2005/8/layout/hChevron3"/>
    <dgm:cxn modelId="{EBEBC8FA-5D01-43B0-85B5-1086A934796B}" srcId="{7F4AAAE1-8C8B-4ED4-8428-CF32A6888030}" destId="{ADA903C5-9C42-4442-A6D2-7B05599C81F3}" srcOrd="6" destOrd="0" parTransId="{2E75CB70-0C1F-4B3D-AA02-5EAF8CD55C79}" sibTransId="{89F3F802-CAA3-46C0-B0B0-01CE03736578}"/>
    <dgm:cxn modelId="{427F2E93-8A17-42C0-A74E-5FD4C6EEACC9}" srcId="{7F4AAAE1-8C8B-4ED4-8428-CF32A6888030}" destId="{338B3566-677E-4B58-A66A-0DAAE94D66BA}" srcOrd="7" destOrd="0" parTransId="{CFF102FA-8728-4B2A-A271-A84561669E03}" sibTransId="{3394841A-C7CD-44A6-AC7E-7AB7BB7ED34D}"/>
    <dgm:cxn modelId="{BB99C4C0-6AEF-458A-8BA6-473358CC52A5}" type="presOf" srcId="{62F5704D-0B47-4FB2-804C-82A9E2111B1C}" destId="{7816D54A-16CE-4F93-9949-9B356A774BB6}" srcOrd="0" destOrd="0" presId="urn:microsoft.com/office/officeart/2005/8/layout/hChevron3"/>
    <dgm:cxn modelId="{F9610564-0C97-47FA-B786-EBC29138F2D8}" type="presOf" srcId="{FEDB1BFC-C9AD-49C1-AC1D-9EEB8B350553}" destId="{804B80AF-71EA-47C1-8BB4-F2F33500278A}" srcOrd="0" destOrd="0" presId="urn:microsoft.com/office/officeart/2005/8/layout/hChevron3"/>
    <dgm:cxn modelId="{7FF0D10D-7698-4BF0-87BB-D987189E3362}" srcId="{7F4AAAE1-8C8B-4ED4-8428-CF32A6888030}" destId="{53E4503C-3856-4C01-BADA-111DE0F84962}" srcOrd="2" destOrd="0" parTransId="{07AC6EBE-0CAA-4C4E-A000-900E97DD31F5}" sibTransId="{7121F847-05C9-42A1-8D15-A7C080DFD681}"/>
    <dgm:cxn modelId="{0503C74E-096C-4A7D-9D68-87F9D5C3D763}" type="presOf" srcId="{338B3566-677E-4B58-A66A-0DAAE94D66BA}" destId="{EDF4BBA2-0F91-435D-9393-39CA48FFF9F4}" srcOrd="0" destOrd="0" presId="urn:microsoft.com/office/officeart/2005/8/layout/hChevron3"/>
    <dgm:cxn modelId="{EEBA4C82-7439-4BC4-B5C0-2443AE609CAE}" srcId="{7F4AAAE1-8C8B-4ED4-8428-CF32A6888030}" destId="{61DD2BE5-C9DC-4AD3-9DA9-7F9765B5E33C}" srcOrd="5" destOrd="0" parTransId="{3D4053CD-FD77-4E4A-A08B-792FCC8AC513}" sibTransId="{3C5072F6-181F-4873-A155-CB5F828EE0CF}"/>
    <dgm:cxn modelId="{1776ED82-9D4C-40C6-B4C3-7784BEC0FFBB}" type="presOf" srcId="{21487FED-549C-43C9-96E2-BEB7A635377F}" destId="{A0158978-E6A0-4B36-9278-DF706A2F15E8}" srcOrd="0" destOrd="0" presId="urn:microsoft.com/office/officeart/2005/8/layout/hChevron3"/>
    <dgm:cxn modelId="{08613A01-141C-4C51-9017-2EFD644E498D}" srcId="{7F4AAAE1-8C8B-4ED4-8428-CF32A6888030}" destId="{21487FED-549C-43C9-96E2-BEB7A635377F}" srcOrd="3" destOrd="0" parTransId="{90A295C0-15DF-4DB1-B916-3556B725D4AA}" sibTransId="{82C5F95A-0CBA-4E83-A5C1-22338BC834E6}"/>
    <dgm:cxn modelId="{84C39202-560F-4153-BA62-681DE1120F1E}" type="presOf" srcId="{53E4503C-3856-4C01-BADA-111DE0F84962}" destId="{8A5EFD5E-9E39-4978-8C38-937F77FFA5CB}" srcOrd="0" destOrd="0" presId="urn:microsoft.com/office/officeart/2005/8/layout/hChevron3"/>
    <dgm:cxn modelId="{AA90D769-07FA-41D4-8117-F5166BF4F53A}" srcId="{7F4AAAE1-8C8B-4ED4-8428-CF32A6888030}" destId="{FEDB1BFC-C9AD-49C1-AC1D-9EEB8B350553}" srcOrd="0" destOrd="0" parTransId="{8891DDC7-3A83-47A3-8CCE-855BA5783353}" sibTransId="{F27CA296-65A0-4B19-8B42-121D9414C293}"/>
    <dgm:cxn modelId="{25451335-141C-44DA-8749-5DAF70BEE5F0}" type="presOf" srcId="{520E96E5-BCDB-43A4-BD03-ACB910B94DBF}" destId="{56585F67-1EBE-42E4-BDDC-86C7A46B24BC}" srcOrd="0" destOrd="0" presId="urn:microsoft.com/office/officeart/2005/8/layout/hChevron3"/>
    <dgm:cxn modelId="{DCDC592B-B1A2-4F1D-AC3D-DF9457C5E5ED}" type="presParOf" srcId="{FF819E43-A44F-4F81-AFAF-0A776156EF48}" destId="{804B80AF-71EA-47C1-8BB4-F2F33500278A}" srcOrd="0" destOrd="0" presId="urn:microsoft.com/office/officeart/2005/8/layout/hChevron3"/>
    <dgm:cxn modelId="{91D44D04-D9AB-4D78-957D-DDF8F3938331}" type="presParOf" srcId="{FF819E43-A44F-4F81-AFAF-0A776156EF48}" destId="{9A46CAA5-1A25-44AA-A67A-F1DFC1BE21C7}" srcOrd="1" destOrd="0" presId="urn:microsoft.com/office/officeart/2005/8/layout/hChevron3"/>
    <dgm:cxn modelId="{D021DBD8-E27D-4AA9-89EB-0CA1530774AD}" type="presParOf" srcId="{FF819E43-A44F-4F81-AFAF-0A776156EF48}" destId="{7816D54A-16CE-4F93-9949-9B356A774BB6}" srcOrd="2" destOrd="0" presId="urn:microsoft.com/office/officeart/2005/8/layout/hChevron3"/>
    <dgm:cxn modelId="{17CEF0CB-97E6-443A-8251-6558B5CF05FB}" type="presParOf" srcId="{FF819E43-A44F-4F81-AFAF-0A776156EF48}" destId="{561C4D0F-391A-45D8-AC8D-7B2A1E10E936}" srcOrd="3" destOrd="0" presId="urn:microsoft.com/office/officeart/2005/8/layout/hChevron3"/>
    <dgm:cxn modelId="{EC0951C1-A6E0-4D37-BD98-21EF15F25F1C}" type="presParOf" srcId="{FF819E43-A44F-4F81-AFAF-0A776156EF48}" destId="{8A5EFD5E-9E39-4978-8C38-937F77FFA5CB}" srcOrd="4" destOrd="0" presId="urn:microsoft.com/office/officeart/2005/8/layout/hChevron3"/>
    <dgm:cxn modelId="{74E1DC39-4DBA-49E6-BBE4-CD0AA17AE42D}" type="presParOf" srcId="{FF819E43-A44F-4F81-AFAF-0A776156EF48}" destId="{1E10E7DC-6365-4B86-AE1B-C1446AC9CADA}" srcOrd="5" destOrd="0" presId="urn:microsoft.com/office/officeart/2005/8/layout/hChevron3"/>
    <dgm:cxn modelId="{CCBE8A13-99D4-4A58-9262-B5378B1E8C76}" type="presParOf" srcId="{FF819E43-A44F-4F81-AFAF-0A776156EF48}" destId="{A0158978-E6A0-4B36-9278-DF706A2F15E8}" srcOrd="6" destOrd="0" presId="urn:microsoft.com/office/officeart/2005/8/layout/hChevron3"/>
    <dgm:cxn modelId="{C9864AFD-53BF-4066-9DC2-D02EDB672471}" type="presParOf" srcId="{FF819E43-A44F-4F81-AFAF-0A776156EF48}" destId="{6B551408-32B2-4042-BCB6-C084B77D294D}" srcOrd="7" destOrd="0" presId="urn:microsoft.com/office/officeart/2005/8/layout/hChevron3"/>
    <dgm:cxn modelId="{DF7C47BA-46A4-4095-A638-B18948907387}" type="presParOf" srcId="{FF819E43-A44F-4F81-AFAF-0A776156EF48}" destId="{56585F67-1EBE-42E4-BDDC-86C7A46B24BC}" srcOrd="8" destOrd="0" presId="urn:microsoft.com/office/officeart/2005/8/layout/hChevron3"/>
    <dgm:cxn modelId="{96948569-29B1-46B7-9593-4C71A35A3E90}" type="presParOf" srcId="{FF819E43-A44F-4F81-AFAF-0A776156EF48}" destId="{7B76FFB0-41BF-419D-8DD2-83C7D6A7D3F9}" srcOrd="9" destOrd="0" presId="urn:microsoft.com/office/officeart/2005/8/layout/hChevron3"/>
    <dgm:cxn modelId="{56352488-BB5E-4C4F-8D58-0555EBC9F6B3}" type="presParOf" srcId="{FF819E43-A44F-4F81-AFAF-0A776156EF48}" destId="{BA1A92EA-176E-47F7-AC02-4DFCCE435A70}" srcOrd="10" destOrd="0" presId="urn:microsoft.com/office/officeart/2005/8/layout/hChevron3"/>
    <dgm:cxn modelId="{9CFD9A29-6EE9-4444-90B6-B75389BC06E9}" type="presParOf" srcId="{FF819E43-A44F-4F81-AFAF-0A776156EF48}" destId="{1B07AC6F-1A8B-4797-9FE9-5F248BEE7507}" srcOrd="11" destOrd="0" presId="urn:microsoft.com/office/officeart/2005/8/layout/hChevron3"/>
    <dgm:cxn modelId="{A0FA5F50-2010-4FB3-AEA3-1A90E0B3D61B}" type="presParOf" srcId="{FF819E43-A44F-4F81-AFAF-0A776156EF48}" destId="{F9EBADCA-56A5-47F7-A71C-6C24E2FA1CF7}" srcOrd="12" destOrd="0" presId="urn:microsoft.com/office/officeart/2005/8/layout/hChevron3"/>
    <dgm:cxn modelId="{CB346AB9-B9EC-4BAE-A63F-9D2AE875E6CD}" type="presParOf" srcId="{FF819E43-A44F-4F81-AFAF-0A776156EF48}" destId="{532EA50A-9433-4BEA-9CAC-59A480D1CA1E}" srcOrd="13" destOrd="0" presId="urn:microsoft.com/office/officeart/2005/8/layout/hChevron3"/>
    <dgm:cxn modelId="{D3A52A40-96D7-458E-8D91-F804AC1F246D}" type="presParOf" srcId="{FF819E43-A44F-4F81-AFAF-0A776156EF48}" destId="{EDF4BBA2-0F91-435D-9393-39CA48FFF9F4}" srcOrd="14" destOrd="0" presId="urn:microsoft.com/office/officeart/2005/8/layout/hChevron3"/>
    <dgm:cxn modelId="{970C86AC-E96E-4DB7-AAD6-A773F0B102CB}" type="presParOf" srcId="{FF819E43-A44F-4F81-AFAF-0A776156EF48}" destId="{49429546-A9E9-4992-AB41-1404AF048F21}" srcOrd="15" destOrd="0" presId="urn:microsoft.com/office/officeart/2005/8/layout/hChevron3"/>
    <dgm:cxn modelId="{6B0BCD60-467B-4F32-A8EC-2EF3F66EF0AB}" type="presParOf" srcId="{FF819E43-A44F-4F81-AFAF-0A776156EF48}" destId="{5C33B1CD-DD5D-42F8-A4BE-1A4571E9B1F2}" srcOrd="16" destOrd="0" presId="urn:microsoft.com/office/officeart/2005/8/layout/hChevron3"/>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B80AF-71EA-47C1-8BB4-F2F33500278A}">
      <dsp:nvSpPr>
        <dsp:cNvPr id="0" name=""/>
        <dsp:cNvSpPr/>
      </dsp:nvSpPr>
      <dsp:spPr>
        <a:xfrm>
          <a:off x="3287" y="232172"/>
          <a:ext cx="956760" cy="382704"/>
        </a:xfrm>
        <a:prstGeom prst="homePlate">
          <a:avLst/>
        </a:prstGeom>
        <a:solidFill>
          <a:schemeClr val="accent1">
            <a:lumMod val="40000"/>
            <a:lumOff val="6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13335" bIns="26670" numCol="1" spcCol="1270" anchor="ctr" anchorCtr="0">
          <a:noAutofit/>
        </a:bodyPr>
        <a:lstStyle/>
        <a:p>
          <a:pPr lvl="0" algn="ctr" defTabSz="444500">
            <a:lnSpc>
              <a:spcPct val="100000"/>
            </a:lnSpc>
            <a:spcBef>
              <a:spcPct val="0"/>
            </a:spcBef>
            <a:spcAft>
              <a:spcPts val="0"/>
            </a:spcAft>
          </a:pPr>
          <a:r>
            <a:rPr lang="en-US" sz="1000" kern="1200" dirty="0" smtClean="0">
              <a:solidFill>
                <a:schemeClr val="tx1"/>
              </a:solidFill>
            </a:rPr>
            <a:t>Q3</a:t>
          </a:r>
        </a:p>
        <a:p>
          <a:pPr lvl="0" algn="ctr" defTabSz="444500">
            <a:lnSpc>
              <a:spcPct val="100000"/>
            </a:lnSpc>
            <a:spcBef>
              <a:spcPct val="0"/>
            </a:spcBef>
            <a:spcAft>
              <a:spcPts val="0"/>
            </a:spcAft>
          </a:pPr>
          <a:r>
            <a:rPr lang="en-US" sz="1000" kern="1200" dirty="0" smtClean="0">
              <a:solidFill>
                <a:schemeClr val="tx1"/>
              </a:solidFill>
            </a:rPr>
            <a:t>2011</a:t>
          </a:r>
          <a:endParaRPr lang="en-US" sz="1000" kern="1200" dirty="0">
            <a:solidFill>
              <a:schemeClr val="tx1"/>
            </a:solidFill>
          </a:endParaRPr>
        </a:p>
      </dsp:txBody>
      <dsp:txXfrm>
        <a:off x="3287" y="232172"/>
        <a:ext cx="861084" cy="382704"/>
      </dsp:txXfrm>
    </dsp:sp>
    <dsp:sp modelId="{7816D54A-16CE-4F93-9949-9B356A774BB6}">
      <dsp:nvSpPr>
        <dsp:cNvPr id="0" name=""/>
        <dsp:cNvSpPr/>
      </dsp:nvSpPr>
      <dsp:spPr>
        <a:xfrm>
          <a:off x="768695" y="232172"/>
          <a:ext cx="956760" cy="382704"/>
        </a:xfrm>
        <a:prstGeom prst="chevron">
          <a:avLst/>
        </a:prstGeom>
        <a:solidFill>
          <a:schemeClr val="accent1">
            <a:lumMod val="40000"/>
            <a:lumOff val="6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lvl="0" algn="ctr" defTabSz="444500">
            <a:lnSpc>
              <a:spcPct val="100000"/>
            </a:lnSpc>
            <a:spcBef>
              <a:spcPct val="0"/>
            </a:spcBef>
            <a:spcAft>
              <a:spcPts val="0"/>
            </a:spcAft>
          </a:pPr>
          <a:r>
            <a:rPr lang="en-US" sz="1000" kern="1200" dirty="0" smtClean="0">
              <a:solidFill>
                <a:schemeClr val="tx1"/>
              </a:solidFill>
            </a:rPr>
            <a:t>Q4</a:t>
          </a:r>
        </a:p>
        <a:p>
          <a:pPr lvl="0" algn="ctr" defTabSz="444500">
            <a:lnSpc>
              <a:spcPct val="100000"/>
            </a:lnSpc>
            <a:spcBef>
              <a:spcPct val="0"/>
            </a:spcBef>
            <a:spcAft>
              <a:spcPts val="0"/>
            </a:spcAft>
          </a:pPr>
          <a:r>
            <a:rPr lang="en-US" sz="1000" kern="1200" dirty="0" smtClean="0">
              <a:solidFill>
                <a:schemeClr val="tx1"/>
              </a:solidFill>
            </a:rPr>
            <a:t>2011</a:t>
          </a:r>
          <a:endParaRPr lang="en-US" sz="1000" kern="1200" dirty="0">
            <a:solidFill>
              <a:schemeClr val="tx1"/>
            </a:solidFill>
          </a:endParaRPr>
        </a:p>
      </dsp:txBody>
      <dsp:txXfrm>
        <a:off x="960047" y="232172"/>
        <a:ext cx="574056" cy="382704"/>
      </dsp:txXfrm>
    </dsp:sp>
    <dsp:sp modelId="{8A5EFD5E-9E39-4978-8C38-937F77FFA5CB}">
      <dsp:nvSpPr>
        <dsp:cNvPr id="0" name=""/>
        <dsp:cNvSpPr/>
      </dsp:nvSpPr>
      <dsp:spPr>
        <a:xfrm>
          <a:off x="1534103" y="232172"/>
          <a:ext cx="956760" cy="382704"/>
        </a:xfrm>
        <a:prstGeom prst="chevron">
          <a:avLst/>
        </a:prstGeom>
        <a:solidFill>
          <a:schemeClr val="accent1">
            <a:lumMod val="40000"/>
            <a:lumOff val="6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lvl="0" algn="ctr" defTabSz="444500">
            <a:lnSpc>
              <a:spcPct val="100000"/>
            </a:lnSpc>
            <a:spcBef>
              <a:spcPct val="0"/>
            </a:spcBef>
            <a:spcAft>
              <a:spcPts val="0"/>
            </a:spcAft>
          </a:pPr>
          <a:r>
            <a:rPr lang="en-US" sz="1000" kern="1200" dirty="0" smtClean="0">
              <a:solidFill>
                <a:schemeClr val="tx1"/>
              </a:solidFill>
            </a:rPr>
            <a:t>Q1</a:t>
          </a:r>
        </a:p>
        <a:p>
          <a:pPr lvl="0" algn="ctr" defTabSz="444500">
            <a:lnSpc>
              <a:spcPct val="100000"/>
            </a:lnSpc>
            <a:spcBef>
              <a:spcPct val="0"/>
            </a:spcBef>
            <a:spcAft>
              <a:spcPts val="0"/>
            </a:spcAft>
          </a:pPr>
          <a:r>
            <a:rPr lang="en-US" sz="1000" kern="1200" dirty="0" smtClean="0">
              <a:solidFill>
                <a:schemeClr val="tx1"/>
              </a:solidFill>
            </a:rPr>
            <a:t>2012</a:t>
          </a:r>
          <a:endParaRPr lang="en-US" sz="1000" kern="1200" dirty="0">
            <a:solidFill>
              <a:schemeClr val="tx1"/>
            </a:solidFill>
          </a:endParaRPr>
        </a:p>
      </dsp:txBody>
      <dsp:txXfrm>
        <a:off x="1725455" y="232172"/>
        <a:ext cx="574056" cy="382704"/>
      </dsp:txXfrm>
    </dsp:sp>
    <dsp:sp modelId="{A0158978-E6A0-4B36-9278-DF706A2F15E8}">
      <dsp:nvSpPr>
        <dsp:cNvPr id="0" name=""/>
        <dsp:cNvSpPr/>
      </dsp:nvSpPr>
      <dsp:spPr>
        <a:xfrm>
          <a:off x="2299511" y="232172"/>
          <a:ext cx="956760" cy="382704"/>
        </a:xfrm>
        <a:prstGeom prst="chevron">
          <a:avLst/>
        </a:prstGeom>
        <a:solidFill>
          <a:schemeClr val="accent1">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lvl="0" algn="ctr" defTabSz="422275">
            <a:lnSpc>
              <a:spcPct val="100000"/>
            </a:lnSpc>
            <a:spcBef>
              <a:spcPct val="0"/>
            </a:spcBef>
            <a:spcAft>
              <a:spcPts val="0"/>
            </a:spcAft>
          </a:pPr>
          <a:r>
            <a:rPr lang="en-US" sz="950" kern="1200" dirty="0" smtClean="0">
              <a:solidFill>
                <a:schemeClr val="bg1"/>
              </a:solidFill>
            </a:rPr>
            <a:t>Q2</a:t>
          </a:r>
        </a:p>
        <a:p>
          <a:pPr lvl="0" algn="ctr" defTabSz="422275">
            <a:lnSpc>
              <a:spcPct val="100000"/>
            </a:lnSpc>
            <a:spcBef>
              <a:spcPct val="0"/>
            </a:spcBef>
            <a:spcAft>
              <a:spcPts val="0"/>
            </a:spcAft>
          </a:pPr>
          <a:r>
            <a:rPr lang="en-US" sz="950" kern="1200" dirty="0" smtClean="0">
              <a:solidFill>
                <a:schemeClr val="bg1"/>
              </a:solidFill>
            </a:rPr>
            <a:t>2012</a:t>
          </a:r>
          <a:endParaRPr lang="en-US" sz="950" kern="1200" dirty="0">
            <a:solidFill>
              <a:schemeClr val="bg1"/>
            </a:solidFill>
          </a:endParaRPr>
        </a:p>
      </dsp:txBody>
      <dsp:txXfrm>
        <a:off x="2490863" y="232172"/>
        <a:ext cx="574056" cy="382704"/>
      </dsp:txXfrm>
    </dsp:sp>
    <dsp:sp modelId="{56585F67-1EBE-42E4-BDDC-86C7A46B24BC}">
      <dsp:nvSpPr>
        <dsp:cNvPr id="0" name=""/>
        <dsp:cNvSpPr/>
      </dsp:nvSpPr>
      <dsp:spPr>
        <a:xfrm>
          <a:off x="3064919" y="232172"/>
          <a:ext cx="956760" cy="382704"/>
        </a:xfrm>
        <a:prstGeom prst="chevron">
          <a:avLst/>
        </a:prstGeom>
        <a:solidFill>
          <a:schemeClr val="accent1">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lvl="0" algn="ctr" defTabSz="444500">
            <a:lnSpc>
              <a:spcPct val="100000"/>
            </a:lnSpc>
            <a:spcBef>
              <a:spcPct val="0"/>
            </a:spcBef>
            <a:spcAft>
              <a:spcPts val="0"/>
            </a:spcAft>
          </a:pPr>
          <a:r>
            <a:rPr lang="en-US" sz="1000" kern="1200" dirty="0" smtClean="0">
              <a:solidFill>
                <a:schemeClr val="bg1"/>
              </a:solidFill>
            </a:rPr>
            <a:t>Q3</a:t>
          </a:r>
        </a:p>
        <a:p>
          <a:pPr lvl="0" algn="ctr" defTabSz="444500">
            <a:lnSpc>
              <a:spcPct val="100000"/>
            </a:lnSpc>
            <a:spcBef>
              <a:spcPct val="0"/>
            </a:spcBef>
            <a:spcAft>
              <a:spcPts val="0"/>
            </a:spcAft>
          </a:pPr>
          <a:r>
            <a:rPr lang="en-US" sz="1000" kern="1200" dirty="0" smtClean="0">
              <a:solidFill>
                <a:schemeClr val="bg1"/>
              </a:solidFill>
            </a:rPr>
            <a:t>2012</a:t>
          </a:r>
          <a:endParaRPr lang="en-US" sz="1000" kern="1200" dirty="0">
            <a:solidFill>
              <a:schemeClr val="bg1"/>
            </a:solidFill>
          </a:endParaRPr>
        </a:p>
      </dsp:txBody>
      <dsp:txXfrm>
        <a:off x="3256271" y="232172"/>
        <a:ext cx="574056" cy="382704"/>
      </dsp:txXfrm>
    </dsp:sp>
    <dsp:sp modelId="{BA1A92EA-176E-47F7-AC02-4DFCCE435A70}">
      <dsp:nvSpPr>
        <dsp:cNvPr id="0" name=""/>
        <dsp:cNvSpPr/>
      </dsp:nvSpPr>
      <dsp:spPr>
        <a:xfrm>
          <a:off x="3830328" y="232172"/>
          <a:ext cx="956760" cy="382704"/>
        </a:xfrm>
        <a:prstGeom prst="chevron">
          <a:avLst/>
        </a:prstGeom>
        <a:solidFill>
          <a:schemeClr val="accent1">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lvl="0" algn="ctr" defTabSz="422275">
            <a:lnSpc>
              <a:spcPct val="100000"/>
            </a:lnSpc>
            <a:spcBef>
              <a:spcPct val="0"/>
            </a:spcBef>
            <a:spcAft>
              <a:spcPts val="0"/>
            </a:spcAft>
          </a:pPr>
          <a:r>
            <a:rPr lang="en-US" sz="950" kern="1200" dirty="0" smtClean="0">
              <a:solidFill>
                <a:schemeClr val="bg1"/>
              </a:solidFill>
            </a:rPr>
            <a:t>Q4</a:t>
          </a:r>
        </a:p>
        <a:p>
          <a:pPr lvl="0" algn="ctr" defTabSz="422275">
            <a:lnSpc>
              <a:spcPct val="100000"/>
            </a:lnSpc>
            <a:spcBef>
              <a:spcPct val="0"/>
            </a:spcBef>
            <a:spcAft>
              <a:spcPts val="0"/>
            </a:spcAft>
          </a:pPr>
          <a:r>
            <a:rPr lang="en-US" sz="950" kern="1200" dirty="0" smtClean="0">
              <a:solidFill>
                <a:schemeClr val="bg1"/>
              </a:solidFill>
            </a:rPr>
            <a:t>2012</a:t>
          </a:r>
          <a:endParaRPr lang="en-US" sz="950" kern="1200" dirty="0">
            <a:solidFill>
              <a:schemeClr val="bg1"/>
            </a:solidFill>
          </a:endParaRPr>
        </a:p>
      </dsp:txBody>
      <dsp:txXfrm>
        <a:off x="4021680" y="232172"/>
        <a:ext cx="574056" cy="382704"/>
      </dsp:txXfrm>
    </dsp:sp>
    <dsp:sp modelId="{F9EBADCA-56A5-47F7-A71C-6C24E2FA1CF7}">
      <dsp:nvSpPr>
        <dsp:cNvPr id="0" name=""/>
        <dsp:cNvSpPr/>
      </dsp:nvSpPr>
      <dsp:spPr>
        <a:xfrm>
          <a:off x="4595736" y="232172"/>
          <a:ext cx="956760" cy="382704"/>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lvl="0" algn="ctr" defTabSz="444500">
            <a:lnSpc>
              <a:spcPct val="100000"/>
            </a:lnSpc>
            <a:spcBef>
              <a:spcPct val="0"/>
            </a:spcBef>
            <a:spcAft>
              <a:spcPts val="0"/>
            </a:spcAft>
          </a:pPr>
          <a:r>
            <a:rPr lang="en-US" sz="1000" kern="1200" dirty="0" smtClean="0"/>
            <a:t>Q1</a:t>
          </a:r>
        </a:p>
        <a:p>
          <a:pPr lvl="0" algn="ctr" defTabSz="444500">
            <a:lnSpc>
              <a:spcPct val="100000"/>
            </a:lnSpc>
            <a:spcBef>
              <a:spcPct val="0"/>
            </a:spcBef>
            <a:spcAft>
              <a:spcPts val="0"/>
            </a:spcAft>
          </a:pPr>
          <a:r>
            <a:rPr lang="en-US" sz="1000" kern="1200" dirty="0" smtClean="0"/>
            <a:t>2013</a:t>
          </a:r>
          <a:endParaRPr lang="en-US" sz="1000" kern="1200" dirty="0"/>
        </a:p>
      </dsp:txBody>
      <dsp:txXfrm>
        <a:off x="4787088" y="232172"/>
        <a:ext cx="574056" cy="382704"/>
      </dsp:txXfrm>
    </dsp:sp>
    <dsp:sp modelId="{EDF4BBA2-0F91-435D-9393-39CA48FFF9F4}">
      <dsp:nvSpPr>
        <dsp:cNvPr id="0" name=""/>
        <dsp:cNvSpPr/>
      </dsp:nvSpPr>
      <dsp:spPr>
        <a:xfrm>
          <a:off x="5361144" y="232172"/>
          <a:ext cx="956760" cy="382704"/>
        </a:xfrm>
        <a:prstGeom prst="chevron">
          <a:avLst/>
        </a:prstGeom>
        <a:solidFill>
          <a:schemeClr val="accent1">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lvl="0" algn="ctr" defTabSz="444500">
            <a:lnSpc>
              <a:spcPct val="100000"/>
            </a:lnSpc>
            <a:spcBef>
              <a:spcPct val="0"/>
            </a:spcBef>
            <a:spcAft>
              <a:spcPts val="0"/>
            </a:spcAft>
          </a:pPr>
          <a:r>
            <a:rPr lang="en-US" sz="1000" kern="1200" dirty="0" smtClean="0"/>
            <a:t>Q2</a:t>
          </a:r>
        </a:p>
        <a:p>
          <a:pPr lvl="0" algn="ctr" defTabSz="444500">
            <a:lnSpc>
              <a:spcPct val="100000"/>
            </a:lnSpc>
            <a:spcBef>
              <a:spcPct val="0"/>
            </a:spcBef>
            <a:spcAft>
              <a:spcPts val="0"/>
            </a:spcAft>
          </a:pPr>
          <a:r>
            <a:rPr lang="en-US" sz="1000" kern="1200" dirty="0" smtClean="0"/>
            <a:t>2013</a:t>
          </a:r>
          <a:endParaRPr lang="en-US" sz="1000" kern="1200" dirty="0">
            <a:ln>
              <a:noFill/>
            </a:ln>
            <a:solidFill>
              <a:sysClr val="windowText" lastClr="000000"/>
            </a:solidFill>
          </a:endParaRPr>
        </a:p>
      </dsp:txBody>
      <dsp:txXfrm>
        <a:off x="5552496" y="232172"/>
        <a:ext cx="574056" cy="382704"/>
      </dsp:txXfrm>
    </dsp:sp>
    <dsp:sp modelId="{5C33B1CD-DD5D-42F8-A4BE-1A4571E9B1F2}">
      <dsp:nvSpPr>
        <dsp:cNvPr id="0" name=""/>
        <dsp:cNvSpPr/>
      </dsp:nvSpPr>
      <dsp:spPr>
        <a:xfrm>
          <a:off x="6126552" y="232172"/>
          <a:ext cx="956760" cy="382704"/>
        </a:xfrm>
        <a:prstGeom prst="chevron">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lvl="0" algn="ctr" defTabSz="444500">
            <a:lnSpc>
              <a:spcPct val="100000"/>
            </a:lnSpc>
            <a:spcBef>
              <a:spcPct val="0"/>
            </a:spcBef>
            <a:spcAft>
              <a:spcPts val="0"/>
            </a:spcAft>
          </a:pPr>
          <a:r>
            <a:rPr lang="en-US" sz="1000" kern="1200" dirty="0" smtClean="0">
              <a:solidFill>
                <a:schemeClr val="tx1"/>
              </a:solidFill>
            </a:rPr>
            <a:t>Q3</a:t>
          </a:r>
        </a:p>
        <a:p>
          <a:pPr lvl="0" algn="ctr" defTabSz="444500">
            <a:lnSpc>
              <a:spcPct val="100000"/>
            </a:lnSpc>
            <a:spcBef>
              <a:spcPct val="0"/>
            </a:spcBef>
            <a:spcAft>
              <a:spcPts val="0"/>
            </a:spcAft>
          </a:pPr>
          <a:r>
            <a:rPr lang="en-US" sz="1000" kern="1200" dirty="0" smtClean="0">
              <a:solidFill>
                <a:schemeClr val="tx1"/>
              </a:solidFill>
            </a:rPr>
            <a:t>2013</a:t>
          </a:r>
          <a:endParaRPr lang="en-US" sz="1000" kern="1200" dirty="0">
            <a:ln>
              <a:noFill/>
            </a:ln>
            <a:solidFill>
              <a:schemeClr val="tx1"/>
            </a:solidFill>
          </a:endParaRPr>
        </a:p>
      </dsp:txBody>
      <dsp:txXfrm>
        <a:off x="6317904" y="232172"/>
        <a:ext cx="574056" cy="382704"/>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0.0303</cdr:x>
      <cdr:y>0</cdr:y>
    </cdr:from>
    <cdr:to>
      <cdr:x>0.06229</cdr:x>
      <cdr:y>0.8125</cdr:y>
    </cdr:to>
    <cdr:sp macro="" textlink="">
      <cdr:nvSpPr>
        <cdr:cNvPr id="2" name="TextBox 1"/>
        <cdr:cNvSpPr txBox="1"/>
      </cdr:nvSpPr>
      <cdr:spPr>
        <a:xfrm xmlns:a="http://schemas.openxmlformats.org/drawingml/2006/main" rot="16200000">
          <a:off x="-1136647" y="1365251"/>
          <a:ext cx="2971800" cy="241298"/>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1000" dirty="0" smtClean="0">
              <a:latin typeface="Gill Sans MT" panose="020B0502020104020203" pitchFamily="34" charset="0"/>
            </a:rPr>
            <a:t>Number of Variables Considered</a:t>
          </a:r>
          <a:endParaRPr lang="en-US" sz="1000" dirty="0">
            <a:latin typeface="Gill Sans MT" panose="020B0502020104020203" pitchFamily="34"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0.50667</cdr:x>
      <cdr:y>0.37153</cdr:y>
    </cdr:from>
    <cdr:to>
      <cdr:x>0.50667</cdr:x>
      <cdr:y>0.9125</cdr:y>
    </cdr:to>
    <cdr:cxnSp macro="">
      <cdr:nvCxnSpPr>
        <cdr:cNvPr id="3" name="Straight Connector 2"/>
        <cdr:cNvCxnSpPr/>
      </cdr:nvCxnSpPr>
      <cdr:spPr>
        <a:xfrm xmlns:a="http://schemas.openxmlformats.org/drawingml/2006/main">
          <a:off x="2548145" y="1019175"/>
          <a:ext cx="0" cy="1483995"/>
        </a:xfrm>
        <a:prstGeom xmlns:a="http://schemas.openxmlformats.org/drawingml/2006/main" prst="line">
          <a:avLst/>
        </a:prstGeom>
        <a:ln xmlns:a="http://schemas.openxmlformats.org/drawingml/2006/main" w="15875">
          <a:solidFill>
            <a:schemeClr val="bg1"/>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0.64139</cdr:x>
      <cdr:y>0.13194</cdr:y>
    </cdr:from>
    <cdr:to>
      <cdr:x>0.64139</cdr:x>
      <cdr:y>0.9125</cdr:y>
    </cdr:to>
    <cdr:cxnSp macro="">
      <cdr:nvCxnSpPr>
        <cdr:cNvPr id="4" name="Straight Connector 3"/>
        <cdr:cNvCxnSpPr/>
      </cdr:nvCxnSpPr>
      <cdr:spPr>
        <a:xfrm xmlns:a="http://schemas.openxmlformats.org/drawingml/2006/main">
          <a:off x="3225679" y="361950"/>
          <a:ext cx="0" cy="2141220"/>
        </a:xfrm>
        <a:prstGeom xmlns:a="http://schemas.openxmlformats.org/drawingml/2006/main" prst="line">
          <a:avLst/>
        </a:prstGeom>
        <a:ln xmlns:a="http://schemas.openxmlformats.org/drawingml/2006/main" w="15875">
          <a:solidFill>
            <a:schemeClr val="bg1"/>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0.17228</cdr:x>
      <cdr:y>0.27222</cdr:y>
    </cdr:from>
    <cdr:to>
      <cdr:x>0.5373</cdr:x>
      <cdr:y>0.35373</cdr:y>
    </cdr:to>
    <cdr:sp macro="" textlink="">
      <cdr:nvSpPr>
        <cdr:cNvPr id="7" name="TextBox 6"/>
        <cdr:cNvSpPr txBox="1"/>
      </cdr:nvSpPr>
      <cdr:spPr>
        <a:xfrm xmlns:a="http://schemas.openxmlformats.org/drawingml/2006/main">
          <a:off x="866431" y="873720"/>
          <a:ext cx="1835759" cy="261610"/>
        </a:xfrm>
        <a:prstGeom xmlns:a="http://schemas.openxmlformats.org/drawingml/2006/main" prst="rect">
          <a:avLst/>
        </a:prstGeom>
      </cdr:spPr>
      <cdr:txBody>
        <a:bodyPr xmlns:a="http://schemas.openxmlformats.org/drawingml/2006/main" vertOverflow="clip" wrap="none" rtlCol="0">
          <a:spAutoFit/>
        </a:bodyPr>
        <a:lstStyle xmlns:a="http://schemas.openxmlformats.org/drawingml/2006/main"/>
        <a:p xmlns:a="http://schemas.openxmlformats.org/drawingml/2006/main">
          <a:r>
            <a:rPr lang="en-US" sz="1100" dirty="0" smtClean="0">
              <a:solidFill>
                <a:schemeClr val="tx1"/>
              </a:solidFill>
            </a:rPr>
            <a:t>Mean Democrat score: 47.8</a:t>
          </a:r>
          <a:endParaRPr lang="en-US" sz="1100" dirty="0">
            <a:solidFill>
              <a:schemeClr val="tx1"/>
            </a:solidFill>
          </a:endParaRPr>
        </a:p>
      </cdr:txBody>
    </cdr:sp>
  </cdr:relSizeAnchor>
  <cdr:relSizeAnchor xmlns:cdr="http://schemas.openxmlformats.org/drawingml/2006/chartDrawing">
    <cdr:from>
      <cdr:x>0.62096</cdr:x>
      <cdr:y>0.03889</cdr:y>
    </cdr:from>
    <cdr:to>
      <cdr:x>1</cdr:x>
      <cdr:y>0.1204</cdr:y>
    </cdr:to>
    <cdr:sp macro="" textlink="">
      <cdr:nvSpPr>
        <cdr:cNvPr id="8" name="TextBox 7"/>
        <cdr:cNvSpPr txBox="1"/>
      </cdr:nvSpPr>
      <cdr:spPr>
        <a:xfrm xmlns:a="http://schemas.openxmlformats.org/drawingml/2006/main">
          <a:off x="3220692" y="124822"/>
          <a:ext cx="1906291" cy="261610"/>
        </a:xfrm>
        <a:prstGeom xmlns:a="http://schemas.openxmlformats.org/drawingml/2006/main" prst="rect">
          <a:avLst/>
        </a:prstGeom>
      </cdr:spPr>
      <cdr:txBody>
        <a:bodyPr xmlns:a="http://schemas.openxmlformats.org/drawingml/2006/main" vertOverflow="clip" wrap="none" rtlCol="0">
          <a:spAutoFit/>
        </a:bodyPr>
        <a:lstStyle xmlns:a="http://schemas.openxmlformats.org/drawingml/2006/main"/>
        <a:p xmlns:a="http://schemas.openxmlformats.org/drawingml/2006/main">
          <a:r>
            <a:rPr lang="en-US" dirty="0" smtClean="0">
              <a:solidFill>
                <a:schemeClr val="tx1"/>
              </a:solidFill>
            </a:rPr>
            <a:t>Mean Republican score: 56.2</a:t>
          </a:r>
          <a:endParaRPr lang="en-US" dirty="0">
            <a:solidFill>
              <a:schemeClr val="tx1"/>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2270" tIns="46136" rIns="92270" bIns="46136" rtlCol="0"/>
          <a:lstStyle>
            <a:lvl1pPr algn="l">
              <a:defRPr sz="1100"/>
            </a:lvl1pPr>
          </a:lstStyle>
          <a:p>
            <a:endParaRPr lang="en-US" dirty="0"/>
          </a:p>
        </p:txBody>
      </p:sp>
      <p:sp>
        <p:nvSpPr>
          <p:cNvPr id="3" name="Date Placeholder 2"/>
          <p:cNvSpPr>
            <a:spLocks noGrp="1"/>
          </p:cNvSpPr>
          <p:nvPr>
            <p:ph type="dt" sz="quarter" idx="1"/>
          </p:nvPr>
        </p:nvSpPr>
        <p:spPr>
          <a:xfrm>
            <a:off x="3884613" y="0"/>
            <a:ext cx="2971800" cy="464820"/>
          </a:xfrm>
          <a:prstGeom prst="rect">
            <a:avLst/>
          </a:prstGeom>
        </p:spPr>
        <p:txBody>
          <a:bodyPr vert="horz" lIns="92270" tIns="46136" rIns="92270" bIns="46136" rtlCol="0"/>
          <a:lstStyle>
            <a:lvl1pPr algn="r">
              <a:defRPr sz="1100"/>
            </a:lvl1pPr>
          </a:lstStyle>
          <a:p>
            <a:fld id="{D04AB645-70E5-4772-9656-DB178C21F09D}" type="datetimeFigureOut">
              <a:rPr lang="en-US" smtClean="0"/>
              <a:pPr/>
              <a:t>8/24/2015</a:t>
            </a:fld>
            <a:endParaRPr lang="en-US" dirty="0"/>
          </a:p>
        </p:txBody>
      </p:sp>
      <p:sp>
        <p:nvSpPr>
          <p:cNvPr id="4" name="Footer Placeholder 3"/>
          <p:cNvSpPr>
            <a:spLocks noGrp="1"/>
          </p:cNvSpPr>
          <p:nvPr>
            <p:ph type="ftr" sz="quarter" idx="2"/>
          </p:nvPr>
        </p:nvSpPr>
        <p:spPr>
          <a:xfrm>
            <a:off x="0" y="8829967"/>
            <a:ext cx="2971800" cy="464820"/>
          </a:xfrm>
          <a:prstGeom prst="rect">
            <a:avLst/>
          </a:prstGeom>
        </p:spPr>
        <p:txBody>
          <a:bodyPr vert="horz" lIns="92270" tIns="46136" rIns="92270" bIns="46136" rtlCol="0" anchor="b"/>
          <a:lstStyle>
            <a:lvl1pPr algn="l">
              <a:defRPr sz="1100"/>
            </a:lvl1pPr>
          </a:lstStyle>
          <a:p>
            <a:endParaRPr lang="en-US" dirty="0"/>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2270" tIns="46136" rIns="92270" bIns="46136" rtlCol="0" anchor="b"/>
          <a:lstStyle>
            <a:lvl1pPr algn="r">
              <a:defRPr sz="1100"/>
            </a:lvl1pPr>
          </a:lstStyle>
          <a:p>
            <a:fld id="{201E6870-499E-43B9-9AB7-597F23C9D5B2}" type="slidenum">
              <a:rPr lang="en-US" smtClean="0"/>
              <a:pPr/>
              <a:t>‹#›</a:t>
            </a:fld>
            <a:endParaRPr lang="en-US" dirty="0"/>
          </a:p>
        </p:txBody>
      </p:sp>
    </p:spTree>
    <p:extLst>
      <p:ext uri="{BB962C8B-B14F-4D97-AF65-F5344CB8AC3E}">
        <p14:creationId xmlns:p14="http://schemas.microsoft.com/office/powerpoint/2010/main" val="26225306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2270" tIns="46136" rIns="92270" bIns="46136" rtlCol="0"/>
          <a:lstStyle>
            <a:lvl1pPr algn="l">
              <a:defRPr sz="1100"/>
            </a:lvl1pPr>
          </a:lstStyle>
          <a:p>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2270" tIns="46136" rIns="92270" bIns="46136" rtlCol="0"/>
          <a:lstStyle>
            <a:lvl1pPr algn="r">
              <a:defRPr sz="1100"/>
            </a:lvl1pPr>
          </a:lstStyle>
          <a:p>
            <a:fld id="{5713FEB4-3188-4F98-9B3E-5D6F925683EB}" type="datetimeFigureOut">
              <a:rPr lang="en-US" smtClean="0"/>
              <a:pPr/>
              <a:t>8/24/2015</a:t>
            </a:fld>
            <a:endParaRPr lang="en-US" dirty="0"/>
          </a:p>
        </p:txBody>
      </p:sp>
      <p:sp>
        <p:nvSpPr>
          <p:cNvPr id="4" name="Slide Image Placeholder 3"/>
          <p:cNvSpPr>
            <a:spLocks noGrp="1" noRot="1" noChangeAspect="1"/>
          </p:cNvSpPr>
          <p:nvPr>
            <p:ph type="sldImg" idx="2"/>
          </p:nvPr>
        </p:nvSpPr>
        <p:spPr>
          <a:xfrm>
            <a:off x="2082800" y="696913"/>
            <a:ext cx="2692400" cy="3486150"/>
          </a:xfrm>
          <a:prstGeom prst="rect">
            <a:avLst/>
          </a:prstGeom>
          <a:noFill/>
          <a:ln w="12700">
            <a:solidFill>
              <a:prstClr val="black"/>
            </a:solidFill>
          </a:ln>
        </p:spPr>
        <p:txBody>
          <a:bodyPr vert="horz" lIns="92270" tIns="46136" rIns="92270" bIns="46136"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2270" tIns="46136" rIns="92270" bIns="4613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2270" tIns="46136" rIns="92270" bIns="46136" rtlCol="0" anchor="b"/>
          <a:lstStyle>
            <a:lvl1pPr algn="l">
              <a:defRPr sz="1100"/>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2270" tIns="46136" rIns="92270" bIns="46136" rtlCol="0" anchor="b"/>
          <a:lstStyle>
            <a:lvl1pPr algn="r">
              <a:defRPr sz="1100"/>
            </a:lvl1pPr>
          </a:lstStyle>
          <a:p>
            <a:fld id="{9CA83E29-B48B-43C7-A6B3-C9D2EC1E0A64}" type="slidenum">
              <a:rPr lang="en-US" smtClean="0"/>
              <a:pPr/>
              <a:t>‹#›</a:t>
            </a:fld>
            <a:endParaRPr lang="en-US" dirty="0"/>
          </a:p>
        </p:txBody>
      </p:sp>
    </p:spTree>
    <p:extLst>
      <p:ext uri="{BB962C8B-B14F-4D97-AF65-F5344CB8AC3E}">
        <p14:creationId xmlns:p14="http://schemas.microsoft.com/office/powerpoint/2010/main" val="302390025"/>
      </p:ext>
    </p:extLst>
  </p:cSld>
  <p:clrMap bg1="lt1" tx1="dk1" bg2="lt2" tx2="dk2" accent1="accent1" accent2="accent2" accent3="accent3" accent4="accent4" accent5="accent5" accent6="accent6" hlink="hlink" folHlink="folHlink"/>
  <p:notesStyle>
    <a:lvl1pPr marL="0" algn="l" defTabSz="1018824" rtl="0" eaLnBrk="1" latinLnBrk="0" hangingPunct="1">
      <a:defRPr sz="1300" kern="1200">
        <a:solidFill>
          <a:schemeClr val="tx1"/>
        </a:solidFill>
        <a:latin typeface="+mn-lt"/>
        <a:ea typeface="+mn-ea"/>
        <a:cs typeface="+mn-cs"/>
      </a:defRPr>
    </a:lvl1pPr>
    <a:lvl2pPr marL="509412" algn="l" defTabSz="1018824" rtl="0" eaLnBrk="1" latinLnBrk="0" hangingPunct="1">
      <a:defRPr sz="1300" kern="1200">
        <a:solidFill>
          <a:schemeClr val="tx1"/>
        </a:solidFill>
        <a:latin typeface="+mn-lt"/>
        <a:ea typeface="+mn-ea"/>
        <a:cs typeface="+mn-cs"/>
      </a:defRPr>
    </a:lvl2pPr>
    <a:lvl3pPr marL="1018824" algn="l" defTabSz="1018824" rtl="0" eaLnBrk="1" latinLnBrk="0" hangingPunct="1">
      <a:defRPr sz="1300" kern="1200">
        <a:solidFill>
          <a:schemeClr val="tx1"/>
        </a:solidFill>
        <a:latin typeface="+mn-lt"/>
        <a:ea typeface="+mn-ea"/>
        <a:cs typeface="+mn-cs"/>
      </a:defRPr>
    </a:lvl3pPr>
    <a:lvl4pPr marL="1528237" algn="l" defTabSz="1018824" rtl="0" eaLnBrk="1" latinLnBrk="0" hangingPunct="1">
      <a:defRPr sz="1300" kern="1200">
        <a:solidFill>
          <a:schemeClr val="tx1"/>
        </a:solidFill>
        <a:latin typeface="+mn-lt"/>
        <a:ea typeface="+mn-ea"/>
        <a:cs typeface="+mn-cs"/>
      </a:defRPr>
    </a:lvl4pPr>
    <a:lvl5pPr marL="2037649" algn="l" defTabSz="1018824" rtl="0" eaLnBrk="1" latinLnBrk="0" hangingPunct="1">
      <a:defRPr sz="1300" kern="1200">
        <a:solidFill>
          <a:schemeClr val="tx1"/>
        </a:solidFill>
        <a:latin typeface="+mn-lt"/>
        <a:ea typeface="+mn-ea"/>
        <a:cs typeface="+mn-cs"/>
      </a:defRPr>
    </a:lvl5pPr>
    <a:lvl6pPr marL="2547061" algn="l" defTabSz="1018824" rtl="0" eaLnBrk="1" latinLnBrk="0" hangingPunct="1">
      <a:defRPr sz="1300" kern="1200">
        <a:solidFill>
          <a:schemeClr val="tx1"/>
        </a:solidFill>
        <a:latin typeface="+mn-lt"/>
        <a:ea typeface="+mn-ea"/>
        <a:cs typeface="+mn-cs"/>
      </a:defRPr>
    </a:lvl6pPr>
    <a:lvl7pPr marL="3056473" algn="l" defTabSz="1018824" rtl="0" eaLnBrk="1" latinLnBrk="0" hangingPunct="1">
      <a:defRPr sz="1300" kern="1200">
        <a:solidFill>
          <a:schemeClr val="tx1"/>
        </a:solidFill>
        <a:latin typeface="+mn-lt"/>
        <a:ea typeface="+mn-ea"/>
        <a:cs typeface="+mn-cs"/>
      </a:defRPr>
    </a:lvl7pPr>
    <a:lvl8pPr marL="3565886" algn="l" defTabSz="1018824" rtl="0" eaLnBrk="1" latinLnBrk="0" hangingPunct="1">
      <a:defRPr sz="1300" kern="1200">
        <a:solidFill>
          <a:schemeClr val="tx1"/>
        </a:solidFill>
        <a:latin typeface="+mn-lt"/>
        <a:ea typeface="+mn-ea"/>
        <a:cs typeface="+mn-cs"/>
      </a:defRPr>
    </a:lvl8pPr>
    <a:lvl9pPr marL="4075298" algn="l" defTabSz="101882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A83E29-B48B-43C7-A6B3-C9D2EC1E0A64}" type="slidenum">
              <a:rPr lang="en-US" smtClean="0"/>
              <a:pPr/>
              <a:t>1</a:t>
            </a:fld>
            <a:endParaRPr lang="en-US" dirty="0"/>
          </a:p>
        </p:txBody>
      </p:sp>
    </p:spTree>
    <p:extLst>
      <p:ext uri="{BB962C8B-B14F-4D97-AF65-F5344CB8AC3E}">
        <p14:creationId xmlns:p14="http://schemas.microsoft.com/office/powerpoint/2010/main" val="3282167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A83E29-B48B-43C7-A6B3-C9D2EC1E0A64}" type="slidenum">
              <a:rPr lang="en-US" smtClean="0"/>
              <a:pPr/>
              <a:t>2</a:t>
            </a:fld>
            <a:endParaRPr lang="en-US" dirty="0"/>
          </a:p>
        </p:txBody>
      </p:sp>
    </p:spTree>
    <p:extLst>
      <p:ext uri="{BB962C8B-B14F-4D97-AF65-F5344CB8AC3E}">
        <p14:creationId xmlns:p14="http://schemas.microsoft.com/office/powerpoint/2010/main" val="2230955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A83E29-B48B-43C7-A6B3-C9D2EC1E0A64}" type="slidenum">
              <a:rPr lang="en-US" smtClean="0"/>
              <a:pPr/>
              <a:t>37</a:t>
            </a:fld>
            <a:endParaRPr lang="en-US" dirty="0"/>
          </a:p>
        </p:txBody>
      </p:sp>
    </p:spTree>
    <p:extLst>
      <p:ext uri="{BB962C8B-B14F-4D97-AF65-F5344CB8AC3E}">
        <p14:creationId xmlns:p14="http://schemas.microsoft.com/office/powerpoint/2010/main" val="3314858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228600" y="-228600"/>
            <a:ext cx="8229600" cy="2971800"/>
          </a:xfrm>
          <a:solidFill>
            <a:schemeClr val="accent1"/>
          </a:solidFill>
          <a:ln>
            <a:solidFill>
              <a:schemeClr val="bg1"/>
            </a:solidFill>
          </a:ln>
        </p:spPr>
        <p:txBody>
          <a:bodyPr lIns="685800" tIns="0" rIns="4572000" bIns="45720" anchor="b"/>
          <a:lstStyle>
            <a:lvl1pPr marL="3175" indent="-3175">
              <a:tabLst/>
              <a:defRPr/>
            </a:lvl1pPr>
          </a:lstStyle>
          <a:p>
            <a:pPr marL="400050"/>
            <a:endParaRPr lang="en-US" dirty="0">
              <a:solidFill>
                <a:schemeClr val="bg1"/>
              </a:solidFill>
            </a:endParaRPr>
          </a:p>
        </p:txBody>
      </p:sp>
      <p:sp>
        <p:nvSpPr>
          <p:cNvPr id="27" name="Subtitle 2"/>
          <p:cNvSpPr>
            <a:spLocks noGrp="1"/>
          </p:cNvSpPr>
          <p:nvPr>
            <p:ph type="subTitle" idx="1"/>
          </p:nvPr>
        </p:nvSpPr>
        <p:spPr>
          <a:xfrm>
            <a:off x="-228600" y="2743200"/>
            <a:ext cx="8229600" cy="457200"/>
          </a:xfr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lIns="685800" tIns="0" rIns="0" bIns="0" rtlCol="0" anchor="ctr"/>
          <a:lstStyle>
            <a:lvl1pPr marL="3175" indent="0">
              <a:buNone/>
              <a:tabLst/>
              <a:defRPr lang="en-US" sz="1200" cap="all" spc="300" dirty="0">
                <a:solidFill>
                  <a:sysClr val="windowText" lastClr="000000"/>
                </a:solidFill>
                <a:latin typeface="Gill Sans MT" panose="020B0502020104020203" pitchFamily="34" charset="0"/>
              </a:defRPr>
            </a:lvl1pPr>
          </a:lstStyle>
          <a:p>
            <a:pPr marL="400050" lvl="0"/>
            <a:endParaRPr lang="en-US" dirty="0"/>
          </a:p>
        </p:txBody>
      </p:sp>
      <p:sp>
        <p:nvSpPr>
          <p:cNvPr id="2" name="Rectangle 1"/>
          <p:cNvSpPr/>
          <p:nvPr userDrawn="1"/>
        </p:nvSpPr>
        <p:spPr>
          <a:xfrm>
            <a:off x="-228600" y="3200400"/>
            <a:ext cx="8229600" cy="6629400"/>
          </a:xfrm>
          <a:prstGeom prst="rect">
            <a:avLst/>
          </a:prstGeom>
          <a:solidFill>
            <a:schemeClr val="accent1">
              <a:lumMod val="20000"/>
              <a:lumOff val="80000"/>
            </a:schemeClr>
          </a:solidFill>
        </p:spPr>
        <p:txBody>
          <a:bodyPr wrap="none" lIns="228600" tIns="228600" rIns="228600" bIns="228600" rtlCol="0" anchor="t">
            <a:noAutofit/>
          </a:bodyPr>
          <a:lstStyle/>
          <a:p>
            <a:pPr algn="ctr"/>
            <a:endParaRPr lang="en-US" sz="1000" dirty="0"/>
          </a:p>
        </p:txBody>
      </p:sp>
      <p:sp>
        <p:nvSpPr>
          <p:cNvPr id="5" name="Slide Number Placeholder 3"/>
          <p:cNvSpPr>
            <a:spLocks noGrp="1"/>
          </p:cNvSpPr>
          <p:nvPr>
            <p:ph type="sldNum" sz="quarter" idx="4"/>
          </p:nvPr>
        </p:nvSpPr>
        <p:spPr>
          <a:xfrm>
            <a:off x="6629400" y="9829800"/>
            <a:ext cx="685800" cy="228600"/>
          </a:xfrm>
          <a:prstGeom prst="rect">
            <a:avLst/>
          </a:prstGeom>
        </p:spPr>
        <p:txBody>
          <a:bodyPr vert="horz" lIns="91440" tIns="45720" rIns="91440" bIns="45720" rtlCol="0" anchor="ctr"/>
          <a:lstStyle>
            <a:lvl1pPr algn="r">
              <a:defRPr sz="1000">
                <a:solidFill>
                  <a:schemeClr val="bg1"/>
                </a:solidFill>
              </a:defRPr>
            </a:lvl1pPr>
          </a:lstStyle>
          <a:p>
            <a:fld id="{6214CC63-60E5-4931-A878-5D36BA85D187}" type="slidenum">
              <a:rPr lang="en-US" smtClean="0"/>
              <a:pPr/>
              <a:t>‹#›</a:t>
            </a:fld>
            <a:endParaRPr lang="en-US" dirty="0"/>
          </a:p>
        </p:txBody>
      </p:sp>
    </p:spTree>
    <p:extLst>
      <p:ext uri="{BB962C8B-B14F-4D97-AF65-F5344CB8AC3E}">
        <p14:creationId xmlns:p14="http://schemas.microsoft.com/office/powerpoint/2010/main" val="30762463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685800"/>
          <a:lstStyle/>
          <a:p>
            <a:r>
              <a:rPr lang="en-US" dirty="0" smtClean="0"/>
              <a:t>Click to edit Master title style</a:t>
            </a:r>
            <a:endParaRPr lang="en-US" dirty="0"/>
          </a:p>
        </p:txBody>
      </p:sp>
      <p:sp>
        <p:nvSpPr>
          <p:cNvPr id="4" name="Slide Number Placeholder 3"/>
          <p:cNvSpPr>
            <a:spLocks noGrp="1"/>
          </p:cNvSpPr>
          <p:nvPr>
            <p:ph type="sldNum" sz="quarter" idx="4"/>
          </p:nvPr>
        </p:nvSpPr>
        <p:spPr>
          <a:xfrm>
            <a:off x="6629400" y="9829800"/>
            <a:ext cx="685800" cy="228600"/>
          </a:xfrm>
          <a:prstGeom prst="rect">
            <a:avLst/>
          </a:prstGeom>
        </p:spPr>
        <p:txBody>
          <a:bodyPr vert="horz" lIns="91440" tIns="45720" rIns="91440" bIns="45720" rtlCol="0" anchor="ctr"/>
          <a:lstStyle>
            <a:lvl1pPr algn="r">
              <a:defRPr sz="1000">
                <a:solidFill>
                  <a:schemeClr val="bg1"/>
                </a:solidFill>
              </a:defRPr>
            </a:lvl1pPr>
          </a:lstStyle>
          <a:p>
            <a:fld id="{6214CC63-60E5-4931-A878-5D36BA85D187}" type="slidenum">
              <a:rPr lang="en-US" smtClean="0"/>
              <a:pPr/>
              <a:t>‹#›</a:t>
            </a:fld>
            <a:endParaRPr lang="en-US" dirty="0"/>
          </a:p>
        </p:txBody>
      </p:sp>
    </p:spTree>
    <p:extLst>
      <p:ext uri="{BB962C8B-B14F-4D97-AF65-F5344CB8AC3E}">
        <p14:creationId xmlns:p14="http://schemas.microsoft.com/office/powerpoint/2010/main" val="1923607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8600"/>
            <a:ext cx="8229600" cy="1143000"/>
          </a:xfrm>
          <a:prstGeom prst="rect">
            <a:avLst/>
          </a:prstGeom>
          <a:solidFill>
            <a:schemeClr val="accent1"/>
          </a:solidFill>
          <a:ln>
            <a:solidFill>
              <a:schemeClr val="bg1"/>
            </a:solidFill>
          </a:ln>
        </p:spPr>
        <p:txBody>
          <a:bodyPr vert="horz" lIns="457200" tIns="0" rIns="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3000"/>
            <a:ext cx="6858000" cy="8458200"/>
          </a:xfrm>
          <a:prstGeom prst="rect">
            <a:avLst/>
          </a:prstGeom>
        </p:spPr>
        <p:txBody>
          <a:bodyPr vert="horz" lIns="101882" tIns="50941" rIns="101882" bIns="5094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Rectangle 10"/>
          <p:cNvSpPr/>
          <p:nvPr/>
        </p:nvSpPr>
        <p:spPr>
          <a:xfrm>
            <a:off x="-228600" y="9829800"/>
            <a:ext cx="8229600" cy="457200"/>
          </a:xfrm>
          <a:prstGeom prst="rect">
            <a:avLst/>
          </a:prstGeom>
          <a:solidFill>
            <a:schemeClr val="accent3"/>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018824"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300" normalizeH="0" baseline="0" noProof="0" dirty="0" smtClean="0">
              <a:ln>
                <a:noFill/>
              </a:ln>
              <a:solidFill>
                <a:prstClr val="white"/>
              </a:solidFill>
              <a:effectLst/>
              <a:uLnTx/>
              <a:uFillTx/>
              <a:latin typeface="+mn-lt"/>
              <a:ea typeface="+mn-ea"/>
              <a:cs typeface="+mn-cs"/>
            </a:endParaRPr>
          </a:p>
        </p:txBody>
      </p:sp>
      <p:sp>
        <p:nvSpPr>
          <p:cNvPr id="4" name="Slide Number Placeholder 3"/>
          <p:cNvSpPr>
            <a:spLocks noGrp="1"/>
          </p:cNvSpPr>
          <p:nvPr>
            <p:ph type="sldNum" sz="quarter" idx="4"/>
          </p:nvPr>
        </p:nvSpPr>
        <p:spPr>
          <a:xfrm>
            <a:off x="6629400" y="9829800"/>
            <a:ext cx="685800" cy="228600"/>
          </a:xfrm>
          <a:prstGeom prst="rect">
            <a:avLst/>
          </a:prstGeom>
        </p:spPr>
        <p:txBody>
          <a:bodyPr vert="horz" lIns="91440" tIns="45720" rIns="91440" bIns="45720" rtlCol="0" anchor="ctr"/>
          <a:lstStyle>
            <a:lvl1pPr algn="r">
              <a:defRPr sz="1000">
                <a:solidFill>
                  <a:schemeClr val="bg1"/>
                </a:solidFill>
              </a:defRPr>
            </a:lvl1pPr>
          </a:lstStyle>
          <a:p>
            <a:fld id="{6214CC63-60E5-4931-A878-5D36BA85D187}" type="slidenum">
              <a:rPr lang="en-US" smtClean="0"/>
              <a:pPr/>
              <a:t>‹#›</a:t>
            </a:fld>
            <a:endParaRPr lang="en-US" dirty="0"/>
          </a:p>
        </p:txBody>
      </p:sp>
      <p:sp>
        <p:nvSpPr>
          <p:cNvPr id="6" name="Slide Number Placeholder 3"/>
          <p:cNvSpPr txBox="1">
            <a:spLocks/>
          </p:cNvSpPr>
          <p:nvPr/>
        </p:nvSpPr>
        <p:spPr>
          <a:xfrm>
            <a:off x="457200" y="9829800"/>
            <a:ext cx="1600200" cy="228600"/>
          </a:xfrm>
          <a:prstGeom prst="rect">
            <a:avLst/>
          </a:prstGeom>
        </p:spPr>
        <p:txBody>
          <a:bodyPr vert="horz" lIns="91440" tIns="45720" rIns="91440" bIns="45720" rtlCol="0" anchor="ctr"/>
          <a:lstStyle>
            <a:defPPr>
              <a:defRPr lang="en-US"/>
            </a:defPPr>
            <a:lvl1pPr marL="0" algn="r" defTabSz="1018824" rtl="0" eaLnBrk="1" latinLnBrk="0" hangingPunct="1">
              <a:defRPr sz="1000" kern="1200">
                <a:solidFill>
                  <a:schemeClr val="bg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l"/>
            <a:r>
              <a:rPr lang="en-US" smtClean="0"/>
              <a:t>© 2014 </a:t>
            </a:r>
            <a:r>
              <a:rPr lang="en-US" dirty="0" smtClean="0"/>
              <a:t>National Journal</a:t>
            </a:r>
            <a:endParaRPr lang="en-US" dirty="0"/>
          </a:p>
        </p:txBody>
      </p:sp>
    </p:spTree>
    <p:extLst>
      <p:ext uri="{BB962C8B-B14F-4D97-AF65-F5344CB8AC3E}">
        <p14:creationId xmlns:p14="http://schemas.microsoft.com/office/powerpoint/2010/main" val="3126119485"/>
      </p:ext>
    </p:extLst>
  </p:cSld>
  <p:clrMap bg1="lt1" tx1="dk1" bg2="lt2" tx2="dk2" accent1="accent1" accent2="accent2" accent3="accent3" accent4="accent4" accent5="accent5" accent6="accent6" hlink="hlink" folHlink="folHlink"/>
  <p:sldLayoutIdLst>
    <p:sldLayoutId id="2147483649" r:id="rId1"/>
    <p:sldLayoutId id="2147483654" r:id="rId2"/>
  </p:sldLayoutIdLst>
  <p:timing>
    <p:tnLst>
      <p:par>
        <p:cTn id="1" dur="indefinite" restart="never" nodeType="tmRoot"/>
      </p:par>
    </p:tnLst>
  </p:timing>
  <p:hf hdr="0" ftr="0" dt="0"/>
  <p:txStyles>
    <p:titleStyle>
      <a:lvl1pPr algn="l" defTabSz="1018824" rtl="0" eaLnBrk="1" latinLnBrk="0" hangingPunct="1">
        <a:spcBef>
          <a:spcPct val="0"/>
        </a:spcBef>
        <a:buNone/>
        <a:defRPr sz="2400" kern="1200">
          <a:solidFill>
            <a:schemeClr val="bg1"/>
          </a:solidFill>
          <a:latin typeface="+mj-lt"/>
          <a:ea typeface="+mj-ea"/>
          <a:cs typeface="+mj-cs"/>
        </a:defRPr>
      </a:lvl1pPr>
    </p:titleStyle>
    <p:bodyStyle>
      <a:lvl1pPr marL="382059" indent="-382059"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emf"/><Relationship Id="rId5" Type="http://schemas.openxmlformats.org/officeDocument/2006/relationships/image" Target="../media/image2.emf"/><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22.emf"/></Relationships>
</file>

<file path=ppt/slides/_rels/slide1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30.emf"/></Relationships>
</file>

<file path=ppt/slides/_rels/slide1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image" Target="../media/image34.emf"/><Relationship Id="rId1" Type="http://schemas.openxmlformats.org/officeDocument/2006/relationships/slideLayout" Target="../slideLayouts/slideLayout2.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slides/_rels/slide21.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image" Target="../media/image58.emf"/><Relationship Id="rId7" Type="http://schemas.openxmlformats.org/officeDocument/2006/relationships/image" Target="../media/image62.emf"/><Relationship Id="rId2" Type="http://schemas.openxmlformats.org/officeDocument/2006/relationships/image" Target="../media/image57.emf"/><Relationship Id="rId1" Type="http://schemas.openxmlformats.org/officeDocument/2006/relationships/slideLayout" Target="../slideLayouts/slideLayout2.xml"/><Relationship Id="rId6" Type="http://schemas.openxmlformats.org/officeDocument/2006/relationships/image" Target="../media/image61.emf"/><Relationship Id="rId5" Type="http://schemas.openxmlformats.org/officeDocument/2006/relationships/image" Target="../media/image60.emf"/><Relationship Id="rId4" Type="http://schemas.openxmlformats.org/officeDocument/2006/relationships/image" Target="../media/image59.emf"/></Relationships>
</file>

<file path=ppt/slides/_rels/slide31.xml.rels><?xml version="1.0" encoding="UTF-8" standalone="yes"?>
<Relationships xmlns="http://schemas.openxmlformats.org/package/2006/relationships"><Relationship Id="rId3" Type="http://schemas.openxmlformats.org/officeDocument/2006/relationships/image" Target="../media/image65.emf"/><Relationship Id="rId7" Type="http://schemas.openxmlformats.org/officeDocument/2006/relationships/image" Target="../media/image69.emf"/><Relationship Id="rId2" Type="http://schemas.openxmlformats.org/officeDocument/2006/relationships/image" Target="../media/image64.emf"/><Relationship Id="rId1" Type="http://schemas.openxmlformats.org/officeDocument/2006/relationships/slideLayout" Target="../slideLayouts/slideLayout2.xml"/><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image" Target="../media/image66.emf"/></Relationships>
</file>

<file path=ppt/slides/_rels/slide32.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slideLayout" Target="../slideLayouts/slideLayout2.xml"/><Relationship Id="rId6" Type="http://schemas.openxmlformats.org/officeDocument/2006/relationships/image" Target="../media/image76.emf"/><Relationship Id="rId5" Type="http://schemas.openxmlformats.org/officeDocument/2006/relationships/image" Target="../media/image75.emf"/><Relationship Id="rId4" Type="http://schemas.openxmlformats.org/officeDocument/2006/relationships/image" Target="../media/image74.emf"/></Relationships>
</file>

<file path=ppt/slides/_rels/slide34.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slideLayout" Target="../slideLayouts/slideLayout2.xml"/><Relationship Id="rId6" Type="http://schemas.openxmlformats.org/officeDocument/2006/relationships/image" Target="../media/image83.emf"/><Relationship Id="rId5" Type="http://schemas.openxmlformats.org/officeDocument/2006/relationships/image" Target="../media/image82.emf"/><Relationship Id="rId4" Type="http://schemas.openxmlformats.org/officeDocument/2006/relationships/image" Target="../media/image81.emf"/></Relationships>
</file>

<file path=ppt/slides/_rels/slide36.xml.rels><?xml version="1.0" encoding="UTF-8" standalone="yes"?>
<Relationships xmlns="http://schemas.openxmlformats.org/package/2006/relationships"><Relationship Id="rId3" Type="http://schemas.openxmlformats.org/officeDocument/2006/relationships/image" Target="../media/image85.emf"/><Relationship Id="rId7" Type="http://schemas.openxmlformats.org/officeDocument/2006/relationships/image" Target="../media/image89.emf"/><Relationship Id="rId2" Type="http://schemas.openxmlformats.org/officeDocument/2006/relationships/image" Target="../media/image84.emf"/><Relationship Id="rId1" Type="http://schemas.openxmlformats.org/officeDocument/2006/relationships/slideLayout" Target="../slideLayouts/slideLayout2.xml"/><Relationship Id="rId6" Type="http://schemas.openxmlformats.org/officeDocument/2006/relationships/image" Target="../media/image88.emf"/><Relationship Id="rId5" Type="http://schemas.openxmlformats.org/officeDocument/2006/relationships/image" Target="../media/image87.emf"/><Relationship Id="rId4" Type="http://schemas.openxmlformats.org/officeDocument/2006/relationships/image" Target="../media/image86.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descr="C:\Users\kwaddell\Downloads\4488394578_15f61a99e4_o.jpg"/>
          <p:cNvPicPr>
            <a:picLocks noGrp="1" noChangeArrowheads="1"/>
          </p:cNvPicPr>
          <p:nvPr>
            <p:ph type="pic" sz="quarter" idx="4294967295"/>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18519" b="27778"/>
          <a:stretch/>
        </p:blipFill>
        <p:spPr>
          <a:xfrm>
            <a:off x="-228600" y="3200400"/>
            <a:ext cx="8229600" cy="6629400"/>
          </a:xfrm>
        </p:spPr>
      </p:pic>
      <p:sp>
        <p:nvSpPr>
          <p:cNvPr id="3" name="Subtitle 2"/>
          <p:cNvSpPr>
            <a:spLocks noGrp="1"/>
          </p:cNvSpPr>
          <p:nvPr>
            <p:ph type="subTitle" idx="1"/>
          </p:nvPr>
        </p:nvSpPr>
        <p:spPr/>
        <p:txBody>
          <a:bodyPr/>
          <a:lstStyle/>
          <a:p>
            <a:r>
              <a:rPr lang="en-US" dirty="0" smtClean="0">
                <a:latin typeface="Gill Sans MT" panose="020B0502020104020203" pitchFamily="34" charset="0"/>
              </a:rPr>
              <a:t> </a:t>
            </a:r>
            <a:endParaRPr lang="en-US" dirty="0">
              <a:latin typeface="Gill Sans MT" panose="020B0502020104020203" pitchFamily="34" charset="0"/>
            </a:endParaRPr>
          </a:p>
        </p:txBody>
      </p:sp>
      <p:sp>
        <p:nvSpPr>
          <p:cNvPr id="2" name="Title 1"/>
          <p:cNvSpPr>
            <a:spLocks noGrp="1"/>
          </p:cNvSpPr>
          <p:nvPr>
            <p:ph type="ctrTitle"/>
          </p:nvPr>
        </p:nvSpPr>
        <p:spPr/>
        <p:txBody>
          <a:bodyPr rIns="685800"/>
          <a:lstStyle/>
          <a:p>
            <a:r>
              <a:rPr lang="en-US" dirty="0" smtClean="0"/>
              <a:t>Policy Brands Roundtable</a:t>
            </a:r>
            <a:endParaRPr lang="en-US" dirty="0"/>
          </a:p>
        </p:txBody>
      </p:sp>
      <p:sp>
        <p:nvSpPr>
          <p:cNvPr id="4" name="Slide Number Placeholder 3"/>
          <p:cNvSpPr>
            <a:spLocks noGrp="1"/>
          </p:cNvSpPr>
          <p:nvPr>
            <p:ph type="sldNum" sz="quarter" idx="4"/>
          </p:nvPr>
        </p:nvSpPr>
        <p:spPr/>
        <p:txBody>
          <a:bodyPr/>
          <a:lstStyle/>
          <a:p>
            <a:fld id="{6214CC63-60E5-4931-A878-5D36BA85D187}" type="slidenum">
              <a:rPr lang="en-US" smtClean="0"/>
              <a:pPr/>
              <a:t>1</a:t>
            </a:fld>
            <a:endParaRPr lang="en-US" dirty="0"/>
          </a:p>
        </p:txBody>
      </p:sp>
      <p:pic>
        <p:nvPicPr>
          <p:cNvPr id="8" name="Picture 4" descr="C:\Users\kwaddell\Pictures\NJ Research (Black).e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35495" y="2895600"/>
            <a:ext cx="1878129" cy="166314"/>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24" y="2807208"/>
            <a:ext cx="64389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4592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FFFFFF"/>
                </a:solidFill>
              </a:rPr>
              <a:t>Section 2</a:t>
            </a:r>
            <a:endParaRPr lang="en-US" dirty="0"/>
          </a:p>
        </p:txBody>
      </p:sp>
      <p:sp>
        <p:nvSpPr>
          <p:cNvPr id="5" name="Subtitle 4"/>
          <p:cNvSpPr>
            <a:spLocks noGrp="1"/>
          </p:cNvSpPr>
          <p:nvPr>
            <p:ph type="subTitle" idx="1"/>
          </p:nvPr>
        </p:nvSpPr>
        <p:spPr>
          <a:ln>
            <a:solidFill>
              <a:schemeClr val="bg1"/>
            </a:solidFill>
          </a:ln>
        </p:spPr>
        <p:txBody>
          <a:bodyPr vert="horz" lIns="685800" tIns="0" rIns="0" bIns="0" rtlCol="0" anchor="ctr">
            <a:normAutofit/>
          </a:bodyPr>
          <a:lstStyle/>
          <a:p>
            <a:r>
              <a:rPr lang="en-US" dirty="0" smtClean="0">
                <a:latin typeface="Gill Sans MT" panose="020B0502020104020203" pitchFamily="34" charset="0"/>
              </a:rPr>
              <a:t>Familiarity</a:t>
            </a:r>
            <a:endParaRPr lang="en-US" dirty="0">
              <a:latin typeface="Gill Sans MT" panose="020B0502020104020203" pitchFamily="34" charset="0"/>
            </a:endParaRPr>
          </a:p>
        </p:txBody>
      </p:sp>
      <p:sp>
        <p:nvSpPr>
          <p:cNvPr id="6" name="Rectangle 5"/>
          <p:cNvSpPr/>
          <p:nvPr/>
        </p:nvSpPr>
        <p:spPr>
          <a:xfrm>
            <a:off x="2057400" y="5029200"/>
            <a:ext cx="3657600" cy="2971800"/>
          </a:xfrm>
          <a:prstGeom prst="rect">
            <a:avLst/>
          </a:prstGeom>
          <a:solidFill>
            <a:schemeClr val="accent1">
              <a:lumMod val="40000"/>
              <a:lumOff val="60000"/>
            </a:schemeClr>
          </a:solidFill>
          <a:ln>
            <a:solidFill>
              <a:schemeClr val="bg1"/>
            </a:solidFill>
          </a:ln>
        </p:spPr>
        <p:txBody>
          <a:bodyPr wrap="square" lIns="228600" tIns="228600" rIns="228600" bIns="228600" rtlCol="0" anchor="ctr">
            <a:noAutofit/>
          </a:bodyPr>
          <a:lstStyle/>
          <a:p>
            <a:pPr>
              <a:spcAft>
                <a:spcPts val="1000"/>
              </a:spcAft>
            </a:pPr>
            <a:endParaRPr lang="en-US" sz="1200" dirty="0"/>
          </a:p>
        </p:txBody>
      </p:sp>
      <p:sp>
        <p:nvSpPr>
          <p:cNvPr id="2" name="Slide Number Placeholder 1"/>
          <p:cNvSpPr>
            <a:spLocks noGrp="1"/>
          </p:cNvSpPr>
          <p:nvPr>
            <p:ph type="sldNum" sz="quarter" idx="4"/>
          </p:nvPr>
        </p:nvSpPr>
        <p:spPr/>
        <p:txBody>
          <a:bodyPr/>
          <a:lstStyle/>
          <a:p>
            <a:fld id="{6214CC63-60E5-4931-A878-5D36BA85D187}" type="slidenum">
              <a:rPr lang="en-US" smtClean="0"/>
              <a:pPr/>
              <a:t>10</a:t>
            </a:fld>
            <a:endParaRPr lang="en-US" dirty="0"/>
          </a:p>
        </p:txBody>
      </p:sp>
      <p:pic>
        <p:nvPicPr>
          <p:cNvPr id="409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5038344"/>
            <a:ext cx="3667126" cy="2962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0828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Slide Number Placeholder 3"/>
          <p:cNvSpPr>
            <a:spLocks noGrp="1"/>
          </p:cNvSpPr>
          <p:nvPr>
            <p:ph type="sldNum" sz="quarter" idx="4"/>
          </p:nvPr>
        </p:nvSpPr>
        <p:spPr/>
        <p:txBody>
          <a:bodyPr/>
          <a:lstStyle/>
          <a:p>
            <a:fld id="{6214CC63-60E5-4931-A878-5D36BA85D187}" type="slidenum">
              <a:rPr lang="en-US" smtClean="0"/>
              <a:pPr/>
              <a:t>11</a:t>
            </a:fld>
            <a:endParaRPr lang="en-US" dirty="0"/>
          </a:p>
        </p:txBody>
      </p:sp>
      <p:sp>
        <p:nvSpPr>
          <p:cNvPr id="49" name="Rectangle 48"/>
          <p:cNvSpPr/>
          <p:nvPr/>
        </p:nvSpPr>
        <p:spPr>
          <a:xfrm>
            <a:off x="2286004" y="6149340"/>
            <a:ext cx="5257796" cy="345185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000" dirty="0" smtClean="0">
                <a:solidFill>
                  <a:schemeClr val="tx1"/>
                </a:solidFill>
              </a:rPr>
              <a:t>4th Quartile</a:t>
            </a:r>
            <a:endParaRPr lang="en-US" sz="1000" dirty="0">
              <a:solidFill>
                <a:schemeClr val="tx1"/>
              </a:solidFill>
            </a:endParaRPr>
          </a:p>
        </p:txBody>
      </p:sp>
      <p:sp>
        <p:nvSpPr>
          <p:cNvPr id="50" name="Rectangle 49"/>
          <p:cNvSpPr/>
          <p:nvPr/>
        </p:nvSpPr>
        <p:spPr>
          <a:xfrm>
            <a:off x="2286004" y="5338651"/>
            <a:ext cx="5257796" cy="8106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rgbClr val="000000"/>
                </a:solidFill>
              </a:rPr>
              <a:t>3rd Quartile</a:t>
            </a:r>
            <a:endParaRPr lang="en-US" sz="1000" dirty="0">
              <a:solidFill>
                <a:srgbClr val="000000"/>
              </a:solidFill>
            </a:endParaRPr>
          </a:p>
        </p:txBody>
      </p:sp>
      <p:sp>
        <p:nvSpPr>
          <p:cNvPr id="54" name="Rectangle 53"/>
          <p:cNvSpPr/>
          <p:nvPr/>
        </p:nvSpPr>
        <p:spPr>
          <a:xfrm>
            <a:off x="2286000" y="4686300"/>
            <a:ext cx="5257800" cy="65246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2nd Quartile</a:t>
            </a:r>
            <a:endParaRPr lang="en-US" sz="1000" dirty="0">
              <a:solidFill>
                <a:schemeClr val="bg1"/>
              </a:solidFill>
            </a:endParaRPr>
          </a:p>
        </p:txBody>
      </p:sp>
      <p:sp>
        <p:nvSpPr>
          <p:cNvPr id="55" name="Rectangle 54"/>
          <p:cNvSpPr/>
          <p:nvPr/>
        </p:nvSpPr>
        <p:spPr>
          <a:xfrm>
            <a:off x="2286000" y="1143000"/>
            <a:ext cx="5257800" cy="35433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1st Quartile</a:t>
            </a:r>
            <a:endParaRPr lang="en-US" sz="1000" dirty="0">
              <a:solidFill>
                <a:schemeClr val="bg1"/>
              </a:solidFill>
            </a:endParaRPr>
          </a:p>
        </p:txBody>
      </p:sp>
      <p:cxnSp>
        <p:nvCxnSpPr>
          <p:cNvPr id="56" name="Straight Connector 55"/>
          <p:cNvCxnSpPr/>
          <p:nvPr/>
        </p:nvCxnSpPr>
        <p:spPr>
          <a:xfrm>
            <a:off x="4343400" y="5338650"/>
            <a:ext cx="1828800"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Arrow Connector 56"/>
          <p:cNvCxnSpPr>
            <a:stCxn id="75" idx="0"/>
            <a:endCxn id="73" idx="2"/>
          </p:cNvCxnSpPr>
          <p:nvPr/>
        </p:nvCxnSpPr>
        <p:spPr>
          <a:xfrm flipV="1">
            <a:off x="4914900" y="1371600"/>
            <a:ext cx="0" cy="80010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71" name="TextBox 70"/>
          <p:cNvSpPr txBox="1"/>
          <p:nvPr/>
        </p:nvSpPr>
        <p:spPr>
          <a:xfrm>
            <a:off x="4800599" y="5338650"/>
            <a:ext cx="1371601" cy="153888"/>
          </a:xfrm>
          <a:prstGeom prst="rect">
            <a:avLst/>
          </a:prstGeom>
          <a:noFill/>
        </p:spPr>
        <p:txBody>
          <a:bodyPr wrap="square" lIns="0" tIns="0" rIns="45720" bIns="0" rtlCol="0" anchor="ctr" anchorCtr="0">
            <a:spAutoFit/>
          </a:bodyPr>
          <a:lstStyle/>
          <a:p>
            <a:pPr algn="r"/>
            <a:r>
              <a:rPr lang="en-US" sz="1000" dirty="0" smtClean="0"/>
              <a:t>Median: 2.0</a:t>
            </a:r>
            <a:endParaRPr lang="en-US" sz="1000" dirty="0"/>
          </a:p>
        </p:txBody>
      </p:sp>
      <p:sp>
        <p:nvSpPr>
          <p:cNvPr id="73" name="Rectangle 72"/>
          <p:cNvSpPr/>
          <p:nvPr/>
        </p:nvSpPr>
        <p:spPr>
          <a:xfrm>
            <a:off x="2286000" y="1143000"/>
            <a:ext cx="5257800" cy="228600"/>
          </a:xfrm>
          <a:prstGeom prst="rect">
            <a:avLst/>
          </a:prstGeom>
          <a:noFill/>
        </p:spPr>
        <p:txBody>
          <a:bodyPr wrap="square" lIns="0" tIns="0" rIns="0" bIns="0" anchor="ctr">
            <a:noAutofit/>
          </a:bodyPr>
          <a:lstStyle/>
          <a:p>
            <a:pPr algn="ctr"/>
            <a:r>
              <a:rPr lang="en-US" sz="1000" dirty="0" smtClean="0">
                <a:solidFill>
                  <a:schemeClr val="bg1"/>
                </a:solidFill>
              </a:rPr>
              <a:t>3.0</a:t>
            </a:r>
            <a:endParaRPr lang="en-US" dirty="0">
              <a:solidFill>
                <a:schemeClr val="bg1"/>
              </a:solidFill>
            </a:endParaRPr>
          </a:p>
        </p:txBody>
      </p:sp>
      <p:sp>
        <p:nvSpPr>
          <p:cNvPr id="75" name="Rectangle 74"/>
          <p:cNvSpPr/>
          <p:nvPr/>
        </p:nvSpPr>
        <p:spPr>
          <a:xfrm>
            <a:off x="2286000" y="9372600"/>
            <a:ext cx="5257800" cy="228600"/>
          </a:xfrm>
          <a:prstGeom prst="rect">
            <a:avLst/>
          </a:prstGeom>
          <a:noFill/>
        </p:spPr>
        <p:txBody>
          <a:bodyPr wrap="square" lIns="0" tIns="0" rIns="0" bIns="0" anchor="ctr">
            <a:noAutofit/>
          </a:bodyPr>
          <a:lstStyle/>
          <a:p>
            <a:pPr algn="ctr"/>
            <a:r>
              <a:rPr lang="en-US" sz="1000" dirty="0" smtClean="0"/>
              <a:t>1.0</a:t>
            </a:r>
            <a:endParaRPr lang="en-US" dirty="0"/>
          </a:p>
        </p:txBody>
      </p:sp>
      <p:sp>
        <p:nvSpPr>
          <p:cNvPr id="21" name="Rectangle 20"/>
          <p:cNvSpPr/>
          <p:nvPr/>
        </p:nvSpPr>
        <p:spPr>
          <a:xfrm>
            <a:off x="228600" y="4781550"/>
            <a:ext cx="1828800" cy="4819648"/>
          </a:xfrm>
          <a:prstGeom prst="rect">
            <a:avLst/>
          </a:prstGeom>
          <a:solidFill>
            <a:schemeClr val="accent3"/>
          </a:solidFill>
          <a:ln>
            <a:solidFill>
              <a:schemeClr val="bg1"/>
            </a:solidFill>
          </a:ln>
        </p:spPr>
        <p:txBody>
          <a:bodyPr wrap="square" lIns="182880" tIns="182880" rIns="182880" bIns="182880" anchor="t">
            <a:noAutofit/>
          </a:bodyPr>
          <a:lstStyle/>
          <a:p>
            <a:pPr>
              <a:spcAft>
                <a:spcPts val="500"/>
              </a:spcAft>
            </a:pPr>
            <a:endParaRPr lang="en-US" sz="1100" dirty="0" smtClean="0"/>
          </a:p>
          <a:p>
            <a:pPr>
              <a:spcAft>
                <a:spcPts val="500"/>
              </a:spcAft>
            </a:pPr>
            <a:endParaRPr lang="en-US" sz="1100" dirty="0" smtClean="0"/>
          </a:p>
          <a:p>
            <a:pPr>
              <a:spcAft>
                <a:spcPts val="500"/>
              </a:spcAft>
            </a:pPr>
            <a:endParaRPr lang="en-US" sz="1100" dirty="0"/>
          </a:p>
          <a:p>
            <a:pPr>
              <a:spcAft>
                <a:spcPts val="500"/>
              </a:spcAft>
            </a:pPr>
            <a:endParaRPr lang="en-US" sz="1100" dirty="0" smtClean="0"/>
          </a:p>
          <a:p>
            <a:pPr>
              <a:spcAft>
                <a:spcPts val="500"/>
              </a:spcAft>
            </a:pPr>
            <a:endParaRPr lang="en-US" sz="1100" dirty="0"/>
          </a:p>
          <a:p>
            <a:pPr>
              <a:spcAft>
                <a:spcPts val="500"/>
              </a:spcAft>
            </a:pPr>
            <a:endParaRPr lang="en-US" sz="1100" dirty="0" smtClean="0"/>
          </a:p>
          <a:p>
            <a:pPr>
              <a:spcAft>
                <a:spcPts val="500"/>
              </a:spcAft>
            </a:pPr>
            <a:endParaRPr lang="en-US" sz="1100" dirty="0" smtClean="0"/>
          </a:p>
          <a:p>
            <a:pPr>
              <a:spcAft>
                <a:spcPts val="500"/>
              </a:spcAft>
            </a:pPr>
            <a:r>
              <a:rPr lang="en-US" sz="1100" dirty="0" smtClean="0"/>
              <a:t>In </a:t>
            </a:r>
            <a:r>
              <a:rPr lang="en-US" sz="1100" dirty="0"/>
              <a:t>the survey, respondents were asked to rate their familiarity with a number of organizations’ advocacy work in Washington. Responses were on a five-point scale where 1 meant “unfamiliar” and 5 meant “very familiar</a:t>
            </a:r>
            <a:r>
              <a:rPr lang="en-US" sz="1100" dirty="0" smtClean="0"/>
              <a:t>.”</a:t>
            </a:r>
          </a:p>
          <a:p>
            <a:pPr>
              <a:spcAft>
                <a:spcPts val="500"/>
              </a:spcAft>
            </a:pPr>
            <a:r>
              <a:rPr lang="en-US" sz="1100" dirty="0"/>
              <a:t>Respondents were allowed to evaluate up to 4  organizations which they rated a 3 or higher on familiarity.</a:t>
            </a:r>
          </a:p>
        </p:txBody>
      </p:sp>
      <p:sp>
        <p:nvSpPr>
          <p:cNvPr id="23" name="TextBox 22"/>
          <p:cNvSpPr txBox="1"/>
          <p:nvPr/>
        </p:nvSpPr>
        <p:spPr>
          <a:xfrm>
            <a:off x="228600" y="2971800"/>
            <a:ext cx="1828800" cy="1600200"/>
          </a:xfrm>
          <a:prstGeom prst="rect">
            <a:avLst/>
          </a:prstGeom>
          <a:solidFill>
            <a:schemeClr val="accent1">
              <a:lumMod val="20000"/>
              <a:lumOff val="80000"/>
            </a:schemeClr>
          </a:solidFill>
          <a:ln>
            <a:solidFill>
              <a:schemeClr val="bg1"/>
            </a:solidFill>
          </a:ln>
        </p:spPr>
        <p:txBody>
          <a:bodyPr wrap="square" lIns="0" tIns="0" rIns="0" bIns="0" rtlCol="0" anchor="ctr">
            <a:noAutofit/>
          </a:bodyPr>
          <a:lstStyle/>
          <a:p>
            <a:pPr algn="ctr">
              <a:spcAft>
                <a:spcPts val="1000"/>
              </a:spcAft>
            </a:pPr>
            <a:r>
              <a:rPr lang="en-US" sz="1100" b="1" dirty="0">
                <a:solidFill>
                  <a:sysClr val="windowText" lastClr="000000"/>
                </a:solidFill>
                <a:latin typeface="Gill Sans MT" panose="020B0502020104020203" pitchFamily="34" charset="0"/>
              </a:rPr>
              <a:t>Legend</a:t>
            </a:r>
          </a:p>
          <a:p>
            <a:pPr indent="685800">
              <a:spcAft>
                <a:spcPts val="1000"/>
              </a:spcAft>
            </a:pPr>
            <a:r>
              <a:rPr lang="en-US" sz="1100" dirty="0" smtClean="0">
                <a:solidFill>
                  <a:sysClr val="windowText" lastClr="000000"/>
                </a:solidFill>
              </a:rPr>
              <a:t> </a:t>
            </a:r>
          </a:p>
          <a:p>
            <a:pPr indent="685800">
              <a:spcAft>
                <a:spcPts val="1000"/>
              </a:spcAft>
            </a:pPr>
            <a:r>
              <a:rPr lang="en-US" sz="1100" dirty="0" smtClean="0">
                <a:solidFill>
                  <a:sysClr val="windowText" lastClr="000000"/>
                </a:solidFill>
              </a:rPr>
              <a:t>Industry peers</a:t>
            </a:r>
          </a:p>
          <a:p>
            <a:pPr indent="685800">
              <a:spcAft>
                <a:spcPts val="1000"/>
              </a:spcAft>
            </a:pPr>
            <a:r>
              <a:rPr lang="en-US" sz="1100" dirty="0" smtClean="0">
                <a:solidFill>
                  <a:sysClr val="windowText" lastClr="000000"/>
                </a:solidFill>
              </a:rPr>
              <a:t>Other orgs</a:t>
            </a:r>
            <a:endParaRPr lang="en-US" sz="1100" dirty="0">
              <a:solidFill>
                <a:sysClr val="windowText" lastClr="000000"/>
              </a:solidFill>
            </a:endParaRPr>
          </a:p>
        </p:txBody>
      </p:sp>
      <p:cxnSp>
        <p:nvCxnSpPr>
          <p:cNvPr id="26" name="Straight Connector 25"/>
          <p:cNvCxnSpPr/>
          <p:nvPr/>
        </p:nvCxnSpPr>
        <p:spPr>
          <a:xfrm>
            <a:off x="662940" y="3471067"/>
            <a:ext cx="0" cy="9144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57200" y="3590926"/>
            <a:ext cx="411480" cy="73152"/>
          </a:xfrm>
          <a:prstGeom prst="rect">
            <a:avLst/>
          </a:prstGeom>
          <a:solidFill>
            <a:schemeClr val="accent2"/>
          </a:solidFill>
          <a:ln>
            <a:solidFill>
              <a:schemeClr val="bg1"/>
            </a:solidFill>
          </a:ln>
        </p:spPr>
        <p:txBody>
          <a:bodyPr wrap="none" lIns="228600" tIns="228600" rIns="228600" bIns="228600" rtlCol="0" anchor="t">
            <a:noAutofit/>
          </a:bodyPr>
          <a:lstStyle/>
          <a:p>
            <a:pPr algn="ctr"/>
            <a:endParaRPr lang="en-US" sz="1000" dirty="0"/>
          </a:p>
        </p:txBody>
      </p:sp>
      <p:sp>
        <p:nvSpPr>
          <p:cNvPr id="24" name="Rectangle 23"/>
          <p:cNvSpPr/>
          <p:nvPr/>
        </p:nvSpPr>
        <p:spPr>
          <a:xfrm>
            <a:off x="457200" y="3891691"/>
            <a:ext cx="411480" cy="73152"/>
          </a:xfrm>
          <a:prstGeom prst="rect">
            <a:avLst/>
          </a:prstGeom>
          <a:solidFill>
            <a:schemeClr val="accent1"/>
          </a:solidFill>
          <a:ln>
            <a:solidFill>
              <a:schemeClr val="bg1"/>
            </a:solidFill>
          </a:ln>
        </p:spPr>
        <p:txBody>
          <a:bodyPr wrap="none" lIns="228600" tIns="228600" rIns="228600" bIns="228600" rtlCol="0" anchor="t">
            <a:noAutofit/>
          </a:bodyPr>
          <a:lstStyle/>
          <a:p>
            <a:pPr algn="ctr"/>
            <a:endParaRPr lang="en-US" sz="1000" dirty="0"/>
          </a:p>
        </p:txBody>
      </p:sp>
      <p:sp>
        <p:nvSpPr>
          <p:cNvPr id="25" name="Rectangle 24"/>
          <p:cNvSpPr/>
          <p:nvPr/>
        </p:nvSpPr>
        <p:spPr>
          <a:xfrm>
            <a:off x="457200" y="4185565"/>
            <a:ext cx="411480" cy="73152"/>
          </a:xfrm>
          <a:prstGeom prst="rect">
            <a:avLst/>
          </a:prstGeom>
          <a:solidFill>
            <a:schemeClr val="accent1">
              <a:lumMod val="40000"/>
              <a:lumOff val="60000"/>
            </a:schemeClr>
          </a:solidFill>
          <a:ln>
            <a:solidFill>
              <a:schemeClr val="bg1"/>
            </a:solidFill>
          </a:ln>
        </p:spPr>
        <p:txBody>
          <a:bodyPr wrap="none" lIns="228600" tIns="228600" rIns="228600" bIns="228600" rtlCol="0" anchor="t">
            <a:noAutofit/>
          </a:bodyPr>
          <a:lstStyle/>
          <a:p>
            <a:pPr algn="ctr"/>
            <a:endParaRPr lang="en-US" sz="1000" dirty="0"/>
          </a:p>
        </p:txBody>
      </p:sp>
      <p:sp>
        <p:nvSpPr>
          <p:cNvPr id="27" name="Rectangle 26"/>
          <p:cNvSpPr/>
          <p:nvPr/>
        </p:nvSpPr>
        <p:spPr>
          <a:xfrm>
            <a:off x="228600" y="5029200"/>
            <a:ext cx="1828800" cy="185849"/>
          </a:xfrm>
          <a:prstGeom prst="rect">
            <a:avLst/>
          </a:prstGeom>
          <a:solidFill>
            <a:schemeClr val="accent3"/>
          </a:solidFill>
          <a:ln>
            <a:noFill/>
          </a:ln>
        </p:spPr>
        <p:txBody>
          <a:bodyPr wrap="square" lIns="182880" tIns="182880" rIns="182880" bIns="182880" anchor="ctr">
            <a:noAutofit/>
          </a:bodyPr>
          <a:lstStyle/>
          <a:p>
            <a:pPr algn="ctr">
              <a:spcAft>
                <a:spcPts val="500"/>
              </a:spcAft>
            </a:pPr>
            <a:r>
              <a:rPr lang="en-US" sz="1100" b="1" dirty="0" smtClean="0">
                <a:latin typeface="Gill Sans MT" panose="020B0502020104020203" pitchFamily="34" charset="0"/>
              </a:rPr>
              <a:t>Familiarity</a:t>
            </a:r>
          </a:p>
        </p:txBody>
      </p:sp>
      <p:sp>
        <p:nvSpPr>
          <p:cNvPr id="22" name="Side Blue Block Familiarity"/>
          <p:cNvSpPr/>
          <p:nvPr/>
        </p:nvSpPr>
        <p:spPr>
          <a:xfrm>
            <a:off x="228600" y="5273650"/>
            <a:ext cx="1828800" cy="1269261"/>
          </a:xfrm>
          <a:prstGeom prst="rect">
            <a:avLst/>
          </a:prstGeom>
          <a:solidFill>
            <a:schemeClr val="accent3"/>
          </a:solidFill>
          <a:ln>
            <a:noFill/>
          </a:ln>
        </p:spPr>
        <p:txBody>
          <a:bodyPr wrap="square" lIns="182880" tIns="182880" rIns="182880" bIns="182880" anchor="ctr">
            <a:noAutofit/>
          </a:bodyPr>
          <a:lstStyle/>
          <a:p>
            <a:pPr>
              <a:spcAft>
                <a:spcPts val="500"/>
              </a:spcAft>
            </a:pPr>
            <a:r>
              <a:rPr lang="en-US" sz="1100" smtClean="0"/>
              <a:t>The number line at right shows how Allstate's  familiarity score compares to those of its industry peers and to other organizations studied.</a:t>
            </a:r>
            <a:endParaRPr lang="en-US" sz="1100" dirty="0" smtClean="0"/>
          </a:p>
        </p:txBody>
      </p:sp>
      <p:sp>
        <p:nvSpPr>
          <p:cNvPr id="135" name="Side Gold Block Familiarity"/>
          <p:cNvSpPr txBox="1"/>
          <p:nvPr/>
        </p:nvSpPr>
        <p:spPr>
          <a:xfrm>
            <a:off x="228600" y="1142999"/>
            <a:ext cx="1828800" cy="1600200"/>
          </a:xfrm>
          <a:prstGeom prst="rect">
            <a:avLst/>
          </a:prstGeom>
          <a:solidFill>
            <a:schemeClr val="accent2"/>
          </a:solidFill>
          <a:ln>
            <a:solidFill>
              <a:schemeClr val="bg1"/>
            </a:solidFill>
          </a:ln>
        </p:spPr>
        <p:txBody>
          <a:bodyPr wrap="square" lIns="182880" tIns="182880" rIns="182880" bIns="182880" rtlCol="0" anchor="ctr">
            <a:noAutofit/>
          </a:bodyPr>
          <a:lstStyle/>
          <a:p>
            <a:r>
              <a:rPr lang="en-US" sz="1100" smtClean="0">
                <a:solidFill>
                  <a:sysClr val="windowText" lastClr="000000"/>
                </a:solidFill>
              </a:rPr>
              <a:t>Allstate's average familiarity score is 2.1 out of 5. Allstate ranks 10th of 38 overall, placing it in the 2nd quartile. Within its industry, Allstate ranks 4th of 5.</a:t>
            </a:r>
            <a:endParaRPr lang="en-US" sz="1100" dirty="0">
              <a:solidFill>
                <a:sysClr val="windowText" lastClr="000000"/>
              </a:solidFill>
            </a:endParaRPr>
          </a:p>
        </p:txBody>
      </p:sp>
      <p:pic>
        <p:nvPicPr>
          <p:cNvPr id="512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64389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1143000"/>
            <a:ext cx="5273676" cy="847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5392" y="8942832"/>
            <a:ext cx="9906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112" y="3456432"/>
            <a:ext cx="6572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9577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3</a:t>
            </a:r>
            <a:endParaRPr lang="en-US" dirty="0"/>
          </a:p>
        </p:txBody>
      </p:sp>
      <p:sp>
        <p:nvSpPr>
          <p:cNvPr id="8" name="Text Placeholder 7"/>
          <p:cNvSpPr>
            <a:spLocks noGrp="1"/>
          </p:cNvSpPr>
          <p:nvPr>
            <p:ph type="subTitle" idx="1"/>
          </p:nvPr>
        </p:nvSpPr>
        <p:spPr/>
        <p:txBody>
          <a:bodyPr/>
          <a:lstStyle/>
          <a:p>
            <a:r>
              <a:rPr lang="en-US" dirty="0" smtClean="0">
                <a:latin typeface="Gill Sans MT" panose="020B0502020104020203" pitchFamily="34" charset="0"/>
              </a:rPr>
              <a:t>Composite Policy Brand Index</a:t>
            </a:r>
            <a:endParaRPr lang="en-US" dirty="0">
              <a:latin typeface="Gill Sans MT" panose="020B0502020104020203" pitchFamily="34" charset="0"/>
            </a:endParaRPr>
          </a:p>
        </p:txBody>
      </p:sp>
      <p:sp>
        <p:nvSpPr>
          <p:cNvPr id="105" name="Slide Number Placeholder 77"/>
          <p:cNvSpPr txBox="1">
            <a:spLocks/>
          </p:cNvSpPr>
          <p:nvPr/>
        </p:nvSpPr>
        <p:spPr>
          <a:xfrm>
            <a:off x="6629400" y="9829800"/>
            <a:ext cx="685800" cy="228600"/>
          </a:xfrm>
          <a:prstGeom prst="rect">
            <a:avLst/>
          </a:prstGeom>
        </p:spPr>
        <p:txBody>
          <a:bodyPr vert="horz" lIns="91440" tIns="45720" rIns="91440" bIns="45720" rtlCol="0" anchor="ctr"/>
          <a:lstStyle>
            <a:defPPr>
              <a:defRPr lang="en-US"/>
            </a:defPPr>
            <a:lvl1pPr marL="0" algn="r" defTabSz="1018824" rtl="0" eaLnBrk="1" latinLnBrk="0" hangingPunct="1">
              <a:defRPr sz="1000" kern="1200">
                <a:solidFill>
                  <a:schemeClr val="bg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fld id="{6214CC63-60E5-4931-A878-5D36BA85D187}" type="slidenum">
              <a:rPr lang="en-US" smtClean="0"/>
              <a:pPr/>
              <a:t>12</a:t>
            </a:fld>
            <a:endParaRPr lang="en-US" dirty="0"/>
          </a:p>
        </p:txBody>
      </p:sp>
      <p:sp>
        <p:nvSpPr>
          <p:cNvPr id="3" name="Slide Number Placeholder 2"/>
          <p:cNvSpPr>
            <a:spLocks noGrp="1"/>
          </p:cNvSpPr>
          <p:nvPr>
            <p:ph type="sldNum" sz="quarter" idx="4"/>
          </p:nvPr>
        </p:nvSpPr>
        <p:spPr/>
        <p:txBody>
          <a:bodyPr/>
          <a:lstStyle/>
          <a:p>
            <a:fld id="{6214CC63-60E5-4931-A878-5D36BA85D187}" type="slidenum">
              <a:rPr lang="en-US" smtClean="0"/>
              <a:pPr/>
              <a:t>12</a:t>
            </a:fld>
            <a:endParaRPr lang="en-US" dirty="0"/>
          </a:p>
        </p:txBody>
      </p:sp>
      <p:sp>
        <p:nvSpPr>
          <p:cNvPr id="9" name="Rectangle 8"/>
          <p:cNvSpPr/>
          <p:nvPr/>
        </p:nvSpPr>
        <p:spPr>
          <a:xfrm>
            <a:off x="2057400" y="5029200"/>
            <a:ext cx="3657600" cy="2971800"/>
          </a:xfrm>
          <a:prstGeom prst="rect">
            <a:avLst/>
          </a:prstGeom>
          <a:solidFill>
            <a:schemeClr val="accent1">
              <a:lumMod val="40000"/>
              <a:lumOff val="60000"/>
            </a:schemeClr>
          </a:solidFill>
          <a:ln>
            <a:solidFill>
              <a:schemeClr val="bg1"/>
            </a:solidFill>
          </a:ln>
        </p:spPr>
        <p:txBody>
          <a:bodyPr wrap="square" lIns="228600" tIns="228600" rIns="228600" bIns="228600" rtlCol="0" anchor="ctr">
            <a:noAutofit/>
          </a:bodyPr>
          <a:lstStyle/>
          <a:p>
            <a:pPr>
              <a:spcAft>
                <a:spcPts val="1000"/>
              </a:spcAft>
            </a:pPr>
            <a:endParaRPr lang="en-US" sz="1200" dirty="0"/>
          </a:p>
        </p:txBody>
      </p:sp>
      <p:pic>
        <p:nvPicPr>
          <p:cNvPr id="614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5038344"/>
            <a:ext cx="3667126" cy="2962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4068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Composite Index</a:t>
            </a:r>
            <a:endParaRPr lang="en-US" dirty="0"/>
          </a:p>
        </p:txBody>
      </p:sp>
      <p:sp>
        <p:nvSpPr>
          <p:cNvPr id="21" name="Slide Number Placeholder 20"/>
          <p:cNvSpPr>
            <a:spLocks noGrp="1"/>
          </p:cNvSpPr>
          <p:nvPr>
            <p:ph type="sldNum" sz="quarter" idx="4"/>
          </p:nvPr>
        </p:nvSpPr>
        <p:spPr/>
        <p:txBody>
          <a:bodyPr/>
          <a:lstStyle/>
          <a:p>
            <a:fld id="{6214CC63-60E5-4931-A878-5D36BA85D187}" type="slidenum">
              <a:rPr lang="en-US" smtClean="0"/>
              <a:pPr/>
              <a:t>13</a:t>
            </a:fld>
            <a:endParaRPr lang="en-US" dirty="0"/>
          </a:p>
        </p:txBody>
      </p:sp>
      <p:sp>
        <p:nvSpPr>
          <p:cNvPr id="105" name="Slide Number Placeholder 77"/>
          <p:cNvSpPr txBox="1">
            <a:spLocks/>
          </p:cNvSpPr>
          <p:nvPr/>
        </p:nvSpPr>
        <p:spPr>
          <a:xfrm>
            <a:off x="6629400" y="9829800"/>
            <a:ext cx="685800" cy="228600"/>
          </a:xfrm>
          <a:prstGeom prst="rect">
            <a:avLst/>
          </a:prstGeom>
        </p:spPr>
        <p:txBody>
          <a:bodyPr vert="horz" lIns="91440" tIns="45720" rIns="91440" bIns="45720" rtlCol="0" anchor="ctr"/>
          <a:lstStyle>
            <a:defPPr>
              <a:defRPr lang="en-US"/>
            </a:defPPr>
            <a:lvl1pPr marL="0" algn="r" defTabSz="1018824" rtl="0" eaLnBrk="1" latinLnBrk="0" hangingPunct="1">
              <a:defRPr sz="1000" kern="1200">
                <a:solidFill>
                  <a:schemeClr val="bg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fld id="{6214CC63-60E5-4931-A878-5D36BA85D187}" type="slidenum">
              <a:rPr lang="en-US" smtClean="0"/>
              <a:pPr/>
              <a:t>13</a:t>
            </a:fld>
            <a:endParaRPr lang="en-US" dirty="0"/>
          </a:p>
        </p:txBody>
      </p:sp>
      <p:sp>
        <p:nvSpPr>
          <p:cNvPr id="37" name="Goal 1"/>
          <p:cNvSpPr/>
          <p:nvPr/>
        </p:nvSpPr>
        <p:spPr>
          <a:xfrm>
            <a:off x="228601" y="5029200"/>
            <a:ext cx="914401" cy="457200"/>
          </a:xfrm>
          <a:custGeom>
            <a:avLst/>
            <a:gdLst>
              <a:gd name="connsiteX0" fmla="*/ 0 w 2468880"/>
              <a:gd name="connsiteY0" fmla="*/ 0 h 2571911"/>
              <a:gd name="connsiteX1" fmla="*/ 2468880 w 2468880"/>
              <a:gd name="connsiteY1" fmla="*/ 0 h 2571911"/>
              <a:gd name="connsiteX2" fmla="*/ 2468880 w 2468880"/>
              <a:gd name="connsiteY2" fmla="*/ 2571911 h 2571911"/>
              <a:gd name="connsiteX3" fmla="*/ 0 w 2468880"/>
              <a:gd name="connsiteY3" fmla="*/ 2571911 h 2571911"/>
              <a:gd name="connsiteX4" fmla="*/ 0 w 2468880"/>
              <a:gd name="connsiteY4" fmla="*/ 0 h 257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880" h="2571911">
                <a:moveTo>
                  <a:pt x="0" y="0"/>
                </a:moveTo>
                <a:lnTo>
                  <a:pt x="2468880" y="0"/>
                </a:lnTo>
                <a:lnTo>
                  <a:pt x="2468880" y="2571911"/>
                </a:lnTo>
                <a:lnTo>
                  <a:pt x="0" y="2571911"/>
                </a:lnTo>
                <a:lnTo>
                  <a:pt x="0" y="0"/>
                </a:lnTo>
                <a:close/>
              </a:path>
            </a:pathLst>
          </a:custGeom>
          <a:solidFill>
            <a:schemeClr val="accent1"/>
          </a:solid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8547" tIns="228547" rIns="228547" bIns="228547" numCol="1" spcCol="1270" anchor="ctr" anchorCtr="0">
            <a:noAutofit/>
          </a:bodyPr>
          <a:lstStyle/>
          <a:p>
            <a:pPr algn="ctr" defTabSz="533275">
              <a:lnSpc>
                <a:spcPct val="90000"/>
              </a:lnSpc>
              <a:spcBef>
                <a:spcPct val="0"/>
              </a:spcBef>
              <a:spcAft>
                <a:spcPct val="35000"/>
              </a:spcAft>
            </a:pPr>
            <a:r>
              <a:rPr lang="en-US" sz="1100" dirty="0">
                <a:solidFill>
                  <a:srgbClr val="FFFFFF"/>
                </a:solidFill>
                <a:latin typeface="Gill Sans MT" panose="020B0502020104020203" pitchFamily="34" charset="0"/>
                <a:ea typeface="+mj-ea"/>
                <a:cs typeface="+mj-cs"/>
              </a:rPr>
              <a:t>1</a:t>
            </a:r>
          </a:p>
        </p:txBody>
      </p:sp>
      <p:sp>
        <p:nvSpPr>
          <p:cNvPr id="40" name="Goal 1"/>
          <p:cNvSpPr/>
          <p:nvPr/>
        </p:nvSpPr>
        <p:spPr>
          <a:xfrm>
            <a:off x="228601" y="5714998"/>
            <a:ext cx="914401" cy="457200"/>
          </a:xfrm>
          <a:custGeom>
            <a:avLst/>
            <a:gdLst>
              <a:gd name="connsiteX0" fmla="*/ 0 w 2468880"/>
              <a:gd name="connsiteY0" fmla="*/ 0 h 2571911"/>
              <a:gd name="connsiteX1" fmla="*/ 2468880 w 2468880"/>
              <a:gd name="connsiteY1" fmla="*/ 0 h 2571911"/>
              <a:gd name="connsiteX2" fmla="*/ 2468880 w 2468880"/>
              <a:gd name="connsiteY2" fmla="*/ 2571911 h 2571911"/>
              <a:gd name="connsiteX3" fmla="*/ 0 w 2468880"/>
              <a:gd name="connsiteY3" fmla="*/ 2571911 h 2571911"/>
              <a:gd name="connsiteX4" fmla="*/ 0 w 2468880"/>
              <a:gd name="connsiteY4" fmla="*/ 0 h 257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880" h="2571911">
                <a:moveTo>
                  <a:pt x="0" y="0"/>
                </a:moveTo>
                <a:lnTo>
                  <a:pt x="2468880" y="0"/>
                </a:lnTo>
                <a:lnTo>
                  <a:pt x="2468880" y="2571911"/>
                </a:lnTo>
                <a:lnTo>
                  <a:pt x="0" y="2571911"/>
                </a:lnTo>
                <a:lnTo>
                  <a:pt x="0" y="0"/>
                </a:lnTo>
                <a:close/>
              </a:path>
            </a:pathLst>
          </a:custGeom>
          <a:solidFill>
            <a:schemeClr val="accent1"/>
          </a:solid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8547" tIns="228547" rIns="228547" bIns="228547" numCol="1" spcCol="1270" anchor="ctr" anchorCtr="0">
            <a:noAutofit/>
          </a:bodyPr>
          <a:lstStyle/>
          <a:p>
            <a:pPr algn="ctr" defTabSz="533275">
              <a:lnSpc>
                <a:spcPct val="90000"/>
              </a:lnSpc>
              <a:spcBef>
                <a:spcPct val="0"/>
              </a:spcBef>
              <a:spcAft>
                <a:spcPct val="35000"/>
              </a:spcAft>
            </a:pPr>
            <a:r>
              <a:rPr lang="en-US" sz="1100" dirty="0">
                <a:solidFill>
                  <a:srgbClr val="FFFFFF"/>
                </a:solidFill>
                <a:latin typeface="Gill Sans MT" panose="020B0502020104020203" pitchFamily="34" charset="0"/>
                <a:ea typeface="+mj-ea"/>
                <a:cs typeface="+mj-cs"/>
              </a:rPr>
              <a:t>2</a:t>
            </a:r>
          </a:p>
        </p:txBody>
      </p:sp>
      <p:sp>
        <p:nvSpPr>
          <p:cNvPr id="43" name="Goal 1"/>
          <p:cNvSpPr/>
          <p:nvPr/>
        </p:nvSpPr>
        <p:spPr>
          <a:xfrm>
            <a:off x="228601" y="6400801"/>
            <a:ext cx="914401" cy="457200"/>
          </a:xfrm>
          <a:custGeom>
            <a:avLst/>
            <a:gdLst>
              <a:gd name="connsiteX0" fmla="*/ 0 w 2468880"/>
              <a:gd name="connsiteY0" fmla="*/ 0 h 2571911"/>
              <a:gd name="connsiteX1" fmla="*/ 2468880 w 2468880"/>
              <a:gd name="connsiteY1" fmla="*/ 0 h 2571911"/>
              <a:gd name="connsiteX2" fmla="*/ 2468880 w 2468880"/>
              <a:gd name="connsiteY2" fmla="*/ 2571911 h 2571911"/>
              <a:gd name="connsiteX3" fmla="*/ 0 w 2468880"/>
              <a:gd name="connsiteY3" fmla="*/ 2571911 h 2571911"/>
              <a:gd name="connsiteX4" fmla="*/ 0 w 2468880"/>
              <a:gd name="connsiteY4" fmla="*/ 0 h 257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880" h="2571911">
                <a:moveTo>
                  <a:pt x="0" y="0"/>
                </a:moveTo>
                <a:lnTo>
                  <a:pt x="2468880" y="0"/>
                </a:lnTo>
                <a:lnTo>
                  <a:pt x="2468880" y="2571911"/>
                </a:lnTo>
                <a:lnTo>
                  <a:pt x="0" y="2571911"/>
                </a:lnTo>
                <a:lnTo>
                  <a:pt x="0" y="0"/>
                </a:lnTo>
                <a:close/>
              </a:path>
            </a:pathLst>
          </a:custGeom>
          <a:solidFill>
            <a:schemeClr val="accent1"/>
          </a:solid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8547" tIns="228547" rIns="228547" bIns="228547" numCol="1" spcCol="1270" anchor="ctr" anchorCtr="0">
            <a:noAutofit/>
          </a:bodyPr>
          <a:lstStyle/>
          <a:p>
            <a:pPr algn="ctr" defTabSz="533275">
              <a:lnSpc>
                <a:spcPct val="90000"/>
              </a:lnSpc>
              <a:spcBef>
                <a:spcPct val="0"/>
              </a:spcBef>
              <a:spcAft>
                <a:spcPct val="35000"/>
              </a:spcAft>
            </a:pPr>
            <a:r>
              <a:rPr lang="en-US" sz="1100" dirty="0">
                <a:solidFill>
                  <a:srgbClr val="FFFFFF"/>
                </a:solidFill>
                <a:latin typeface="Gill Sans MT" panose="020B0502020104020203" pitchFamily="34" charset="0"/>
                <a:ea typeface="+mj-ea"/>
                <a:cs typeface="+mj-cs"/>
              </a:rPr>
              <a:t>3</a:t>
            </a:r>
          </a:p>
        </p:txBody>
      </p:sp>
      <p:sp>
        <p:nvSpPr>
          <p:cNvPr id="46" name="Goal 1"/>
          <p:cNvSpPr/>
          <p:nvPr/>
        </p:nvSpPr>
        <p:spPr>
          <a:xfrm>
            <a:off x="228601" y="7086600"/>
            <a:ext cx="914401" cy="457200"/>
          </a:xfrm>
          <a:custGeom>
            <a:avLst/>
            <a:gdLst>
              <a:gd name="connsiteX0" fmla="*/ 0 w 2468880"/>
              <a:gd name="connsiteY0" fmla="*/ 0 h 2571911"/>
              <a:gd name="connsiteX1" fmla="*/ 2468880 w 2468880"/>
              <a:gd name="connsiteY1" fmla="*/ 0 h 2571911"/>
              <a:gd name="connsiteX2" fmla="*/ 2468880 w 2468880"/>
              <a:gd name="connsiteY2" fmla="*/ 2571911 h 2571911"/>
              <a:gd name="connsiteX3" fmla="*/ 0 w 2468880"/>
              <a:gd name="connsiteY3" fmla="*/ 2571911 h 2571911"/>
              <a:gd name="connsiteX4" fmla="*/ 0 w 2468880"/>
              <a:gd name="connsiteY4" fmla="*/ 0 h 257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880" h="2571911">
                <a:moveTo>
                  <a:pt x="0" y="0"/>
                </a:moveTo>
                <a:lnTo>
                  <a:pt x="2468880" y="0"/>
                </a:lnTo>
                <a:lnTo>
                  <a:pt x="2468880" y="2571911"/>
                </a:lnTo>
                <a:lnTo>
                  <a:pt x="0" y="2571911"/>
                </a:lnTo>
                <a:lnTo>
                  <a:pt x="0" y="0"/>
                </a:lnTo>
                <a:close/>
              </a:path>
            </a:pathLst>
          </a:custGeom>
          <a:solidFill>
            <a:schemeClr val="accent1"/>
          </a:solid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8547" tIns="228547" rIns="228547" bIns="228547" numCol="1" spcCol="1270" anchor="ctr" anchorCtr="0">
            <a:noAutofit/>
          </a:bodyPr>
          <a:lstStyle/>
          <a:p>
            <a:pPr algn="ctr" defTabSz="533275">
              <a:lnSpc>
                <a:spcPct val="90000"/>
              </a:lnSpc>
              <a:spcBef>
                <a:spcPct val="0"/>
              </a:spcBef>
              <a:spcAft>
                <a:spcPct val="35000"/>
              </a:spcAft>
            </a:pPr>
            <a:r>
              <a:rPr lang="en-US" sz="1100" dirty="0">
                <a:solidFill>
                  <a:srgbClr val="FFFFFF"/>
                </a:solidFill>
                <a:latin typeface="Gill Sans MT" panose="020B0502020104020203" pitchFamily="34" charset="0"/>
                <a:ea typeface="+mj-ea"/>
                <a:cs typeface="+mj-cs"/>
              </a:rPr>
              <a:t>4</a:t>
            </a:r>
          </a:p>
        </p:txBody>
      </p:sp>
      <p:cxnSp>
        <p:nvCxnSpPr>
          <p:cNvPr id="47" name="Straight Arrow Connector 46"/>
          <p:cNvCxnSpPr/>
          <p:nvPr/>
        </p:nvCxnSpPr>
        <p:spPr>
          <a:xfrm flipV="1">
            <a:off x="7543800" y="4800596"/>
            <a:ext cx="0" cy="2743202"/>
          </a:xfrm>
          <a:prstGeom prst="straightConnector1">
            <a:avLst/>
          </a:prstGeom>
          <a:ln w="38100">
            <a:miter lim="800000"/>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28600" y="4800598"/>
            <a:ext cx="7086600"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49" name="Rectangle 48"/>
          <p:cNvSpPr/>
          <p:nvPr/>
        </p:nvSpPr>
        <p:spPr>
          <a:xfrm>
            <a:off x="228600" y="1143000"/>
            <a:ext cx="1828800" cy="2057400"/>
          </a:xfrm>
          <a:prstGeom prst="rect">
            <a:avLst/>
          </a:prstGeom>
          <a:solidFill>
            <a:schemeClr val="accent3"/>
          </a:solidFill>
          <a:ln>
            <a:solidFill>
              <a:schemeClr val="bg1"/>
            </a:solidFill>
          </a:ln>
        </p:spPr>
        <p:txBody>
          <a:bodyPr wrap="square" lIns="228600" tIns="228600" rIns="228600" bIns="228600" anchor="t">
            <a:noAutofit/>
          </a:bodyPr>
          <a:lstStyle/>
          <a:p>
            <a:pPr algn="ctr">
              <a:spcAft>
                <a:spcPts val="500"/>
              </a:spcAft>
            </a:pPr>
            <a:r>
              <a:rPr lang="en-US" sz="1100" dirty="0">
                <a:solidFill>
                  <a:sysClr val="windowText" lastClr="000000"/>
                </a:solidFill>
                <a:latin typeface="Gill Sans MT" panose="020B0502020104020203" pitchFamily="34" charset="0"/>
              </a:rPr>
              <a:t>Four measures</a:t>
            </a:r>
          </a:p>
          <a:p>
            <a:r>
              <a:rPr lang="en-US" sz="1100" dirty="0"/>
              <a:t>National Journal used four measures—captured in the survey questions below—to assess the strength of each organization’s policy brand. All are measured out of 100.</a:t>
            </a:r>
          </a:p>
        </p:txBody>
      </p:sp>
      <p:sp>
        <p:nvSpPr>
          <p:cNvPr id="50" name="Rectangle 49"/>
          <p:cNvSpPr/>
          <p:nvPr/>
        </p:nvSpPr>
        <p:spPr>
          <a:xfrm>
            <a:off x="2057400" y="1143000"/>
            <a:ext cx="1828800" cy="2057400"/>
          </a:xfrm>
          <a:prstGeom prst="rect">
            <a:avLst/>
          </a:prstGeom>
          <a:solidFill>
            <a:schemeClr val="accent3"/>
          </a:solidFill>
          <a:ln>
            <a:solidFill>
              <a:schemeClr val="bg1"/>
            </a:solidFill>
          </a:ln>
        </p:spPr>
        <p:txBody>
          <a:bodyPr wrap="square" lIns="228600" tIns="228600" rIns="228600" bIns="228600" anchor="t">
            <a:noAutofit/>
          </a:bodyPr>
          <a:lstStyle/>
          <a:p>
            <a:pPr algn="ctr">
              <a:spcAft>
                <a:spcPts val="500"/>
              </a:spcAft>
            </a:pPr>
            <a:r>
              <a:rPr lang="en-US" sz="1100" dirty="0">
                <a:solidFill>
                  <a:sysClr val="windowText" lastClr="000000"/>
                </a:solidFill>
                <a:latin typeface="Gill Sans MT" panose="020B0502020104020203" pitchFamily="34" charset="0"/>
              </a:rPr>
              <a:t>Composite score</a:t>
            </a:r>
          </a:p>
          <a:p>
            <a:r>
              <a:rPr lang="en-US" sz="1100" dirty="0"/>
              <a:t>Scores on the four measures were combined to develop a composite score for each organization, providing an overall measure of policy brand strength.</a:t>
            </a:r>
          </a:p>
        </p:txBody>
      </p:sp>
      <p:sp>
        <p:nvSpPr>
          <p:cNvPr id="51" name="Rectangle 50"/>
          <p:cNvSpPr/>
          <p:nvPr/>
        </p:nvSpPr>
        <p:spPr>
          <a:xfrm>
            <a:off x="3886200" y="1143000"/>
            <a:ext cx="1828800" cy="2057400"/>
          </a:xfrm>
          <a:prstGeom prst="rect">
            <a:avLst/>
          </a:prstGeom>
          <a:solidFill>
            <a:schemeClr val="accent3"/>
          </a:solidFill>
          <a:ln>
            <a:solidFill>
              <a:schemeClr val="bg1"/>
            </a:solidFill>
          </a:ln>
        </p:spPr>
        <p:txBody>
          <a:bodyPr wrap="square" lIns="228600" tIns="228600" rIns="228600" bIns="228600" anchor="t">
            <a:noAutofit/>
          </a:bodyPr>
          <a:lstStyle/>
          <a:p>
            <a:pPr algn="ctr">
              <a:spcAft>
                <a:spcPts val="500"/>
              </a:spcAft>
            </a:pPr>
            <a:r>
              <a:rPr lang="en-US" sz="1100" dirty="0">
                <a:solidFill>
                  <a:sysClr val="windowText" lastClr="000000"/>
                </a:solidFill>
                <a:latin typeface="Gill Sans MT" panose="020B0502020104020203" pitchFamily="34" charset="0"/>
              </a:rPr>
              <a:t>Unique weights</a:t>
            </a:r>
          </a:p>
          <a:p>
            <a:r>
              <a:rPr lang="en-US" sz="1100" dirty="0"/>
              <a:t>When combining measures, each measure was assigned a unique weight based on its contribution to the composite index score.</a:t>
            </a:r>
          </a:p>
        </p:txBody>
      </p:sp>
      <p:sp>
        <p:nvSpPr>
          <p:cNvPr id="52" name="Rectangle 51"/>
          <p:cNvSpPr/>
          <p:nvPr/>
        </p:nvSpPr>
        <p:spPr>
          <a:xfrm>
            <a:off x="5715000" y="1143000"/>
            <a:ext cx="1828800" cy="2057400"/>
          </a:xfrm>
          <a:prstGeom prst="rect">
            <a:avLst/>
          </a:prstGeom>
          <a:solidFill>
            <a:schemeClr val="accent3"/>
          </a:solidFill>
          <a:ln>
            <a:solidFill>
              <a:schemeClr val="bg1"/>
            </a:solidFill>
          </a:ln>
        </p:spPr>
        <p:txBody>
          <a:bodyPr wrap="square" lIns="228600" tIns="228600" rIns="228600" bIns="228600" anchor="t">
            <a:noAutofit/>
          </a:bodyPr>
          <a:lstStyle/>
          <a:p>
            <a:pPr algn="ctr">
              <a:spcAft>
                <a:spcPts val="500"/>
              </a:spcAft>
            </a:pPr>
            <a:r>
              <a:rPr lang="en-US" sz="1100" dirty="0">
                <a:solidFill>
                  <a:sysClr val="windowText" lastClr="000000"/>
                </a:solidFill>
                <a:latin typeface="Gill Sans MT" panose="020B0502020104020203" pitchFamily="34" charset="0"/>
              </a:rPr>
              <a:t>Confidence </a:t>
            </a:r>
            <a:r>
              <a:rPr lang="en-US" sz="1100" dirty="0" smtClean="0">
                <a:solidFill>
                  <a:sysClr val="windowText" lastClr="000000"/>
                </a:solidFill>
                <a:latin typeface="Gill Sans MT" panose="020B0502020104020203" pitchFamily="34" charset="0"/>
              </a:rPr>
              <a:t>Interval</a:t>
            </a:r>
            <a:endParaRPr lang="en-US" sz="1100" dirty="0">
              <a:solidFill>
                <a:sysClr val="windowText" lastClr="000000"/>
              </a:solidFill>
              <a:latin typeface="Gill Sans MT" panose="020B0502020104020203" pitchFamily="34" charset="0"/>
            </a:endParaRPr>
          </a:p>
          <a:p>
            <a:r>
              <a:rPr lang="en-US" sz="1100" dirty="0"/>
              <a:t>Every score is presented with a confidence interval. Survey data allows NJ Research to be 90% confident that the true mean score falls within this interval.</a:t>
            </a:r>
          </a:p>
        </p:txBody>
      </p:sp>
      <p:sp>
        <p:nvSpPr>
          <p:cNvPr id="58" name="Goal 1"/>
          <p:cNvSpPr/>
          <p:nvPr/>
        </p:nvSpPr>
        <p:spPr>
          <a:xfrm>
            <a:off x="228601" y="3657602"/>
            <a:ext cx="914401" cy="914401"/>
          </a:xfrm>
          <a:custGeom>
            <a:avLst/>
            <a:gdLst>
              <a:gd name="connsiteX0" fmla="*/ 0 w 2468880"/>
              <a:gd name="connsiteY0" fmla="*/ 0 h 2571911"/>
              <a:gd name="connsiteX1" fmla="*/ 2468880 w 2468880"/>
              <a:gd name="connsiteY1" fmla="*/ 0 h 2571911"/>
              <a:gd name="connsiteX2" fmla="*/ 2468880 w 2468880"/>
              <a:gd name="connsiteY2" fmla="*/ 2571911 h 2571911"/>
              <a:gd name="connsiteX3" fmla="*/ 0 w 2468880"/>
              <a:gd name="connsiteY3" fmla="*/ 2571911 h 2571911"/>
              <a:gd name="connsiteX4" fmla="*/ 0 w 2468880"/>
              <a:gd name="connsiteY4" fmla="*/ 0 h 257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880" h="2571911">
                <a:moveTo>
                  <a:pt x="0" y="0"/>
                </a:moveTo>
                <a:lnTo>
                  <a:pt x="2468880" y="0"/>
                </a:lnTo>
                <a:lnTo>
                  <a:pt x="2468880" y="2571911"/>
                </a:lnTo>
                <a:lnTo>
                  <a:pt x="0" y="2571911"/>
                </a:lnTo>
                <a:lnTo>
                  <a:pt x="0" y="0"/>
                </a:lnTo>
                <a:close/>
              </a:path>
            </a:pathLst>
          </a:custGeom>
          <a:solidFill>
            <a:schemeClr val="accent1"/>
          </a:solid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8280" tIns="228280" rIns="228280" bIns="228280" numCol="1" spcCol="1270" anchor="ctr" anchorCtr="0">
            <a:noAutofit/>
          </a:bodyPr>
          <a:lstStyle/>
          <a:p>
            <a:pPr algn="ctr" defTabSz="532652">
              <a:lnSpc>
                <a:spcPct val="90000"/>
              </a:lnSpc>
              <a:spcBef>
                <a:spcPct val="0"/>
              </a:spcBef>
              <a:spcAft>
                <a:spcPct val="35000"/>
              </a:spcAft>
            </a:pPr>
            <a:r>
              <a:rPr lang="en-US" sz="1200" dirty="0">
                <a:solidFill>
                  <a:srgbClr val="FFFFFF"/>
                </a:solidFill>
                <a:latin typeface="Gill Sans MT" panose="020B0502020104020203" pitchFamily="34" charset="0"/>
                <a:ea typeface="+mj-ea"/>
                <a:cs typeface="+mj-cs"/>
              </a:rPr>
              <a:t>C</a:t>
            </a:r>
          </a:p>
        </p:txBody>
      </p:sp>
      <p:pic>
        <p:nvPicPr>
          <p:cNvPr id="717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657600"/>
            <a:ext cx="5267326"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3657600"/>
            <a:ext cx="9239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029200"/>
            <a:ext cx="6181726" cy="2524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9973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228600" y="2971800"/>
            <a:ext cx="1828800" cy="1600200"/>
          </a:xfrm>
          <a:prstGeom prst="rect">
            <a:avLst/>
          </a:prstGeom>
          <a:solidFill>
            <a:schemeClr val="accent1">
              <a:lumMod val="20000"/>
              <a:lumOff val="80000"/>
            </a:schemeClr>
          </a:solidFill>
          <a:ln>
            <a:solidFill>
              <a:schemeClr val="bg1"/>
            </a:solidFill>
          </a:ln>
        </p:spPr>
        <p:txBody>
          <a:bodyPr wrap="square" lIns="0" tIns="0" rIns="0" bIns="0" rtlCol="0" anchor="ctr">
            <a:noAutofit/>
          </a:bodyPr>
          <a:lstStyle/>
          <a:p>
            <a:pPr algn="ctr">
              <a:spcAft>
                <a:spcPts val="1000"/>
              </a:spcAft>
            </a:pPr>
            <a:r>
              <a:rPr lang="en-US" sz="1100" b="1" dirty="0">
                <a:solidFill>
                  <a:sysClr val="windowText" lastClr="000000"/>
                </a:solidFill>
                <a:latin typeface="Gill Sans MT" panose="020B0502020104020203" pitchFamily="34" charset="0"/>
              </a:rPr>
              <a:t>Legend</a:t>
            </a:r>
          </a:p>
          <a:p>
            <a:pPr indent="685800">
              <a:spcAft>
                <a:spcPts val="1000"/>
              </a:spcAft>
            </a:pPr>
            <a:r>
              <a:rPr lang="en-US" sz="1100" dirty="0" smtClean="0">
                <a:solidFill>
                  <a:sysClr val="windowText" lastClr="000000"/>
                </a:solidFill>
              </a:rPr>
              <a:t> </a:t>
            </a:r>
          </a:p>
          <a:p>
            <a:pPr indent="685800">
              <a:spcAft>
                <a:spcPts val="1000"/>
              </a:spcAft>
            </a:pPr>
            <a:r>
              <a:rPr lang="en-US" sz="1100" dirty="0" smtClean="0">
                <a:solidFill>
                  <a:sysClr val="windowText" lastClr="000000"/>
                </a:solidFill>
              </a:rPr>
              <a:t>Industry peers</a:t>
            </a:r>
          </a:p>
          <a:p>
            <a:pPr indent="685800">
              <a:spcAft>
                <a:spcPts val="1000"/>
              </a:spcAft>
            </a:pPr>
            <a:r>
              <a:rPr lang="en-US" sz="1100" dirty="0" smtClean="0">
                <a:solidFill>
                  <a:sysClr val="windowText" lastClr="000000"/>
                </a:solidFill>
              </a:rPr>
              <a:t>Other orgs</a:t>
            </a:r>
            <a:endParaRPr lang="en-US" sz="1100" dirty="0">
              <a:solidFill>
                <a:sysClr val="windowText" lastClr="000000"/>
              </a:solidFill>
            </a:endParaRPr>
          </a:p>
        </p:txBody>
      </p:sp>
      <p:sp>
        <p:nvSpPr>
          <p:cNvPr id="2" name="Title 1"/>
          <p:cNvSpPr>
            <a:spLocks noGrp="1"/>
          </p:cNvSpPr>
          <p:nvPr>
            <p:ph type="title"/>
          </p:nvPr>
        </p:nvSpPr>
        <p:spPr/>
        <p:txBody>
          <a:bodyPr/>
          <a:lstStyle/>
          <a:p>
            <a:r>
              <a:rPr lang="en-US" dirty="0" smtClean="0"/>
              <a:t> </a:t>
            </a:r>
            <a:endParaRPr lang="en-US" dirty="0"/>
          </a:p>
        </p:txBody>
      </p:sp>
      <p:sp>
        <p:nvSpPr>
          <p:cNvPr id="34" name="Slide Number Placeholder 2"/>
          <p:cNvSpPr txBox="1">
            <a:spLocks/>
          </p:cNvSpPr>
          <p:nvPr/>
        </p:nvSpPr>
        <p:spPr>
          <a:xfrm>
            <a:off x="6629400" y="9829800"/>
            <a:ext cx="685800" cy="228600"/>
          </a:xfrm>
          <a:prstGeom prst="rect">
            <a:avLst/>
          </a:prstGeom>
        </p:spPr>
        <p:txBody>
          <a:bodyPr vert="horz" lIns="91440" tIns="45720" rIns="91440" bIns="45720" rtlCol="0" anchor="ctr"/>
          <a:lstStyle>
            <a:defPPr>
              <a:defRPr lang="en-US"/>
            </a:defPPr>
            <a:lvl1pPr marL="0" algn="r" defTabSz="1018824" rtl="0" eaLnBrk="1" latinLnBrk="0" hangingPunct="1">
              <a:defRPr sz="1000" kern="1200">
                <a:solidFill>
                  <a:schemeClr val="bg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fld id="{6214CC63-60E5-4931-A878-5D36BA85D187}" type="slidenum">
              <a:rPr lang="en-US" smtClean="0"/>
              <a:pPr/>
              <a:t>14</a:t>
            </a:fld>
            <a:endParaRPr lang="en-US" dirty="0"/>
          </a:p>
        </p:txBody>
      </p:sp>
      <p:sp>
        <p:nvSpPr>
          <p:cNvPr id="45" name="Rectangle 44"/>
          <p:cNvSpPr/>
          <p:nvPr/>
        </p:nvSpPr>
        <p:spPr>
          <a:xfrm>
            <a:off x="2286004" y="7208518"/>
            <a:ext cx="5257796" cy="239268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000" dirty="0" smtClean="0">
                <a:solidFill>
                  <a:schemeClr val="tx1"/>
                </a:solidFill>
              </a:rPr>
              <a:t>4th Quartile</a:t>
            </a:r>
            <a:endParaRPr lang="en-US" sz="1000" dirty="0">
              <a:solidFill>
                <a:schemeClr val="tx1"/>
              </a:solidFill>
            </a:endParaRPr>
          </a:p>
        </p:txBody>
      </p:sp>
      <p:sp>
        <p:nvSpPr>
          <p:cNvPr id="49" name="Rectangle 48"/>
          <p:cNvSpPr/>
          <p:nvPr/>
        </p:nvSpPr>
        <p:spPr>
          <a:xfrm>
            <a:off x="2286004" y="5338650"/>
            <a:ext cx="5257796" cy="186986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rgbClr val="000000"/>
                </a:solidFill>
              </a:rPr>
              <a:t>3rd Quartile</a:t>
            </a:r>
            <a:endParaRPr lang="en-US" sz="1000" dirty="0">
              <a:solidFill>
                <a:srgbClr val="000000"/>
              </a:solidFill>
            </a:endParaRPr>
          </a:p>
        </p:txBody>
      </p:sp>
      <p:sp>
        <p:nvSpPr>
          <p:cNvPr id="50" name="Rectangle 49"/>
          <p:cNvSpPr/>
          <p:nvPr/>
        </p:nvSpPr>
        <p:spPr>
          <a:xfrm>
            <a:off x="2286000" y="4624389"/>
            <a:ext cx="5257800" cy="71437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2nd Quartile</a:t>
            </a:r>
            <a:endParaRPr lang="en-US" sz="1000" dirty="0">
              <a:solidFill>
                <a:schemeClr val="bg1"/>
              </a:solidFill>
            </a:endParaRPr>
          </a:p>
        </p:txBody>
      </p:sp>
      <p:sp>
        <p:nvSpPr>
          <p:cNvPr id="51" name="Rectangle 50"/>
          <p:cNvSpPr/>
          <p:nvPr/>
        </p:nvSpPr>
        <p:spPr>
          <a:xfrm>
            <a:off x="2286000" y="1143000"/>
            <a:ext cx="5257800" cy="348138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1st Quartile</a:t>
            </a:r>
            <a:endParaRPr lang="en-US" sz="1000" dirty="0">
              <a:solidFill>
                <a:schemeClr val="bg1"/>
              </a:solidFill>
            </a:endParaRPr>
          </a:p>
        </p:txBody>
      </p:sp>
      <p:cxnSp>
        <p:nvCxnSpPr>
          <p:cNvPr id="52" name="Straight Connector 51"/>
          <p:cNvCxnSpPr/>
          <p:nvPr/>
        </p:nvCxnSpPr>
        <p:spPr>
          <a:xfrm>
            <a:off x="4343400" y="5338650"/>
            <a:ext cx="1828800" cy="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Arrow Connector 52"/>
          <p:cNvCxnSpPr>
            <a:stCxn id="67" idx="0"/>
            <a:endCxn id="57" idx="2"/>
          </p:cNvCxnSpPr>
          <p:nvPr/>
        </p:nvCxnSpPr>
        <p:spPr>
          <a:xfrm flipV="1">
            <a:off x="4914900" y="1371600"/>
            <a:ext cx="0" cy="80010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4800599" y="5338650"/>
            <a:ext cx="1371601" cy="153888"/>
          </a:xfrm>
          <a:prstGeom prst="rect">
            <a:avLst/>
          </a:prstGeom>
          <a:noFill/>
        </p:spPr>
        <p:txBody>
          <a:bodyPr wrap="square" lIns="0" tIns="0" rIns="45720" bIns="0" rtlCol="0" anchor="ctr" anchorCtr="0">
            <a:spAutoFit/>
          </a:bodyPr>
          <a:lstStyle/>
          <a:p>
            <a:pPr algn="r"/>
            <a:r>
              <a:rPr lang="en-US" sz="1000" dirty="0" smtClean="0"/>
              <a:t>Median: 50.1</a:t>
            </a:r>
            <a:endParaRPr lang="en-US" sz="1000" dirty="0"/>
          </a:p>
        </p:txBody>
      </p:sp>
      <p:sp>
        <p:nvSpPr>
          <p:cNvPr id="57" name="Rectangle 56"/>
          <p:cNvSpPr/>
          <p:nvPr/>
        </p:nvSpPr>
        <p:spPr>
          <a:xfrm>
            <a:off x="2286000" y="1143000"/>
            <a:ext cx="5257800" cy="228600"/>
          </a:xfrm>
          <a:prstGeom prst="rect">
            <a:avLst/>
          </a:prstGeom>
          <a:noFill/>
        </p:spPr>
        <p:txBody>
          <a:bodyPr wrap="square" lIns="0" tIns="0" rIns="0" bIns="0" anchor="ctr">
            <a:noAutofit/>
          </a:bodyPr>
          <a:lstStyle/>
          <a:p>
            <a:pPr algn="ctr"/>
            <a:r>
              <a:rPr lang="en-US" sz="1000" dirty="0" smtClean="0">
                <a:solidFill>
                  <a:schemeClr val="bg1"/>
                </a:solidFill>
              </a:rPr>
              <a:t>60.0</a:t>
            </a:r>
            <a:endParaRPr lang="en-US" dirty="0">
              <a:solidFill>
                <a:schemeClr val="bg1"/>
              </a:solidFill>
            </a:endParaRPr>
          </a:p>
        </p:txBody>
      </p:sp>
      <p:sp>
        <p:nvSpPr>
          <p:cNvPr id="67" name="Rectangle 66"/>
          <p:cNvSpPr/>
          <p:nvPr/>
        </p:nvSpPr>
        <p:spPr>
          <a:xfrm>
            <a:off x="2286000" y="9372600"/>
            <a:ext cx="5257800" cy="228600"/>
          </a:xfrm>
          <a:prstGeom prst="rect">
            <a:avLst/>
          </a:prstGeom>
          <a:noFill/>
        </p:spPr>
        <p:txBody>
          <a:bodyPr wrap="square" lIns="0" tIns="0" rIns="0" bIns="0" anchor="ctr">
            <a:noAutofit/>
          </a:bodyPr>
          <a:lstStyle/>
          <a:p>
            <a:pPr algn="ctr"/>
            <a:r>
              <a:rPr lang="en-US" sz="1000" dirty="0" smtClean="0"/>
              <a:t>40.0</a:t>
            </a:r>
            <a:endParaRPr lang="en-US" dirty="0"/>
          </a:p>
        </p:txBody>
      </p:sp>
      <p:sp>
        <p:nvSpPr>
          <p:cNvPr id="10" name="Rectangle 9"/>
          <p:cNvSpPr/>
          <p:nvPr/>
        </p:nvSpPr>
        <p:spPr>
          <a:xfrm>
            <a:off x="2286002" y="9610344"/>
            <a:ext cx="5257800" cy="219456"/>
          </a:xfrm>
          <a:prstGeom prst="rect">
            <a:avLst/>
          </a:prstGeom>
          <a:solidFill>
            <a:schemeClr val="bg1"/>
          </a:solidFill>
        </p:spPr>
        <p:txBody>
          <a:bodyPr wrap="none" lIns="228600" tIns="228600" rIns="228600" bIns="228600" rtlCol="0" anchor="t">
            <a:noAutofit/>
          </a:bodyPr>
          <a:lstStyle/>
          <a:p>
            <a:pPr algn="ctr"/>
            <a:endParaRPr lang="en-US" sz="148100" dirty="0"/>
          </a:p>
        </p:txBody>
      </p:sp>
      <p:sp>
        <p:nvSpPr>
          <p:cNvPr id="22" name="Rectangle 21"/>
          <p:cNvSpPr/>
          <p:nvPr/>
        </p:nvSpPr>
        <p:spPr>
          <a:xfrm>
            <a:off x="228600" y="4800600"/>
            <a:ext cx="1828800" cy="4800598"/>
          </a:xfrm>
          <a:prstGeom prst="rect">
            <a:avLst/>
          </a:prstGeom>
          <a:solidFill>
            <a:schemeClr val="accent3"/>
          </a:solidFill>
          <a:ln>
            <a:solidFill>
              <a:schemeClr val="bg1"/>
            </a:solidFill>
          </a:ln>
        </p:spPr>
        <p:txBody>
          <a:bodyPr wrap="square" lIns="182880" tIns="182880" rIns="182880" bIns="182880" anchor="ctr">
            <a:noAutofit/>
          </a:bodyPr>
          <a:lstStyle/>
          <a:p>
            <a:pPr>
              <a:spcAft>
                <a:spcPts val="500"/>
              </a:spcAft>
            </a:pPr>
            <a:endParaRPr lang="en-US" sz="1100" dirty="0" smtClean="0"/>
          </a:p>
          <a:p>
            <a:pPr>
              <a:spcAft>
                <a:spcPts val="500"/>
              </a:spcAft>
            </a:pPr>
            <a:endParaRPr lang="en-US" sz="1100" dirty="0"/>
          </a:p>
          <a:p>
            <a:pPr>
              <a:spcAft>
                <a:spcPts val="500"/>
              </a:spcAft>
            </a:pPr>
            <a:endParaRPr lang="en-US" sz="1100" dirty="0" smtClean="0"/>
          </a:p>
          <a:p>
            <a:pPr>
              <a:spcAft>
                <a:spcPts val="500"/>
              </a:spcAft>
            </a:pPr>
            <a:endParaRPr lang="en-US" sz="1100" dirty="0" smtClean="0"/>
          </a:p>
          <a:p>
            <a:pPr>
              <a:spcAft>
                <a:spcPts val="500"/>
              </a:spcAft>
            </a:pPr>
            <a:r>
              <a:rPr lang="en-US" sz="1100" dirty="0" smtClean="0"/>
              <a:t>The </a:t>
            </a:r>
            <a:r>
              <a:rPr lang="en-US" sz="1100" dirty="0"/>
              <a:t>composite index score is an overall measure of each organization’s </a:t>
            </a:r>
            <a:r>
              <a:rPr lang="en-US" sz="1100" dirty="0" smtClean="0"/>
              <a:t>policy brand </a:t>
            </a:r>
            <a:r>
              <a:rPr lang="en-US" sz="1100" dirty="0"/>
              <a:t>strength.</a:t>
            </a:r>
          </a:p>
        </p:txBody>
      </p:sp>
      <p:cxnSp>
        <p:nvCxnSpPr>
          <p:cNvPr id="30" name="Straight Connector 29"/>
          <p:cNvCxnSpPr/>
          <p:nvPr/>
        </p:nvCxnSpPr>
        <p:spPr>
          <a:xfrm>
            <a:off x="662940" y="3471067"/>
            <a:ext cx="0" cy="9144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57200" y="3590926"/>
            <a:ext cx="411480" cy="73152"/>
          </a:xfrm>
          <a:prstGeom prst="rect">
            <a:avLst/>
          </a:prstGeom>
          <a:solidFill>
            <a:schemeClr val="accent2"/>
          </a:solidFill>
          <a:ln>
            <a:solidFill>
              <a:schemeClr val="bg1"/>
            </a:solidFill>
          </a:ln>
        </p:spPr>
        <p:txBody>
          <a:bodyPr wrap="none" lIns="228600" tIns="228600" rIns="228600" bIns="228600" rtlCol="0" anchor="t">
            <a:noAutofit/>
          </a:bodyPr>
          <a:lstStyle/>
          <a:p>
            <a:pPr algn="ctr"/>
            <a:endParaRPr lang="en-US" sz="1000" dirty="0"/>
          </a:p>
        </p:txBody>
      </p:sp>
      <p:sp>
        <p:nvSpPr>
          <p:cNvPr id="32" name="Rectangle 31"/>
          <p:cNvSpPr/>
          <p:nvPr/>
        </p:nvSpPr>
        <p:spPr>
          <a:xfrm>
            <a:off x="457200" y="3891691"/>
            <a:ext cx="411480" cy="73152"/>
          </a:xfrm>
          <a:prstGeom prst="rect">
            <a:avLst/>
          </a:prstGeom>
          <a:solidFill>
            <a:schemeClr val="accent1"/>
          </a:solidFill>
          <a:ln>
            <a:solidFill>
              <a:schemeClr val="bg1"/>
            </a:solidFill>
          </a:ln>
        </p:spPr>
        <p:txBody>
          <a:bodyPr wrap="none" lIns="228600" tIns="228600" rIns="228600" bIns="228600" rtlCol="0" anchor="t">
            <a:noAutofit/>
          </a:bodyPr>
          <a:lstStyle/>
          <a:p>
            <a:pPr algn="ctr"/>
            <a:endParaRPr lang="en-US" sz="1000" dirty="0"/>
          </a:p>
        </p:txBody>
      </p:sp>
      <p:sp>
        <p:nvSpPr>
          <p:cNvPr id="33" name="Rectangle 32"/>
          <p:cNvSpPr/>
          <p:nvPr/>
        </p:nvSpPr>
        <p:spPr>
          <a:xfrm>
            <a:off x="457200" y="4185565"/>
            <a:ext cx="411480" cy="73152"/>
          </a:xfrm>
          <a:prstGeom prst="rect">
            <a:avLst/>
          </a:prstGeom>
          <a:solidFill>
            <a:schemeClr val="accent1">
              <a:lumMod val="40000"/>
              <a:lumOff val="60000"/>
            </a:schemeClr>
          </a:solidFill>
          <a:ln>
            <a:solidFill>
              <a:schemeClr val="bg1"/>
            </a:solidFill>
          </a:ln>
        </p:spPr>
        <p:txBody>
          <a:bodyPr wrap="none" lIns="228600" tIns="228600" rIns="228600" bIns="228600" rtlCol="0" anchor="t">
            <a:noAutofit/>
          </a:bodyPr>
          <a:lstStyle/>
          <a:p>
            <a:pPr algn="ctr"/>
            <a:endParaRPr lang="en-US" sz="1000" dirty="0"/>
          </a:p>
        </p:txBody>
      </p:sp>
      <p:sp>
        <p:nvSpPr>
          <p:cNvPr id="23" name="Rectangle 22"/>
          <p:cNvSpPr/>
          <p:nvPr/>
        </p:nvSpPr>
        <p:spPr>
          <a:xfrm>
            <a:off x="228600" y="5550421"/>
            <a:ext cx="1828800" cy="342900"/>
          </a:xfrm>
          <a:prstGeom prst="rect">
            <a:avLst/>
          </a:prstGeom>
          <a:solidFill>
            <a:schemeClr val="accent3"/>
          </a:solidFill>
          <a:ln>
            <a:noFill/>
          </a:ln>
        </p:spPr>
        <p:txBody>
          <a:bodyPr wrap="square" lIns="182880" tIns="182880" rIns="182880" bIns="182880" anchor="ctr">
            <a:noAutofit/>
          </a:bodyPr>
          <a:lstStyle/>
          <a:p>
            <a:pPr algn="ctr"/>
            <a:r>
              <a:rPr lang="en-US" sz="1100" b="1" dirty="0" smtClean="0">
                <a:latin typeface="Gill Sans MT" panose="020B0502020104020203" pitchFamily="34" charset="0"/>
              </a:rPr>
              <a:t>Composite</a:t>
            </a:r>
          </a:p>
          <a:p>
            <a:pPr algn="ctr"/>
            <a:r>
              <a:rPr lang="en-US" sz="1100" b="1" dirty="0" smtClean="0">
                <a:latin typeface="Gill Sans MT" panose="020B0502020104020203" pitchFamily="34" charset="0"/>
              </a:rPr>
              <a:t>Index Score</a:t>
            </a:r>
          </a:p>
        </p:txBody>
      </p:sp>
      <p:sp>
        <p:nvSpPr>
          <p:cNvPr id="24" name="Side Blue Block Composite"/>
          <p:cNvSpPr/>
          <p:nvPr/>
        </p:nvSpPr>
        <p:spPr>
          <a:xfrm>
            <a:off x="228600" y="5939258"/>
            <a:ext cx="1828800" cy="1269261"/>
          </a:xfrm>
          <a:prstGeom prst="rect">
            <a:avLst/>
          </a:prstGeom>
          <a:solidFill>
            <a:schemeClr val="accent3"/>
          </a:solidFill>
          <a:ln>
            <a:noFill/>
          </a:ln>
        </p:spPr>
        <p:txBody>
          <a:bodyPr wrap="square" lIns="182880" tIns="182880" rIns="182880" bIns="182880" anchor="ctr">
            <a:noAutofit/>
          </a:bodyPr>
          <a:lstStyle/>
          <a:p>
            <a:pPr>
              <a:spcAft>
                <a:spcPts val="500"/>
              </a:spcAft>
            </a:pPr>
            <a:r>
              <a:rPr lang="en-US" sz="1100" smtClean="0"/>
              <a:t>The number line at right shows how Allstate's  composite index score compares to those of its industry peers and to other organizations studied.</a:t>
            </a:r>
            <a:endParaRPr lang="en-US" sz="1100" dirty="0" smtClean="0"/>
          </a:p>
        </p:txBody>
      </p:sp>
      <p:sp>
        <p:nvSpPr>
          <p:cNvPr id="21" name="Side Gold Block Composite"/>
          <p:cNvSpPr txBox="1"/>
          <p:nvPr/>
        </p:nvSpPr>
        <p:spPr>
          <a:xfrm>
            <a:off x="228600" y="1142999"/>
            <a:ext cx="1828800" cy="1600201"/>
          </a:xfrm>
          <a:prstGeom prst="rect">
            <a:avLst/>
          </a:prstGeom>
          <a:solidFill>
            <a:schemeClr val="accent2"/>
          </a:solidFill>
          <a:ln>
            <a:solidFill>
              <a:schemeClr val="bg1"/>
            </a:solidFill>
          </a:ln>
        </p:spPr>
        <p:txBody>
          <a:bodyPr wrap="square" lIns="182880" tIns="182880" rIns="182880" bIns="182880" rtlCol="0" anchor="ctr">
            <a:noAutofit/>
          </a:bodyPr>
          <a:lstStyle/>
          <a:p>
            <a:pPr>
              <a:spcAft>
                <a:spcPts val="1000"/>
              </a:spcAft>
            </a:pPr>
            <a:r>
              <a:rPr lang="en-US" sz="1100" smtClean="0">
                <a:solidFill>
                  <a:sysClr val="windowText" lastClr="000000"/>
                </a:solidFill>
              </a:rPr>
              <a:t>Allstate's average composite index score is 54.3 out of 100. Allstate ranks 5th of 38 overall, placing it in the 1st quartile. Within its industry, Allstate ranks 3rd of 5.</a:t>
            </a:r>
            <a:endParaRPr lang="en-US" sz="1100" dirty="0">
              <a:solidFill>
                <a:sysClr val="windowText" lastClr="000000"/>
              </a:solidFill>
            </a:endParaRPr>
          </a:p>
        </p:txBody>
      </p:sp>
      <p:pic>
        <p:nvPicPr>
          <p:cNvPr id="819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64389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1143000"/>
            <a:ext cx="5273676" cy="847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5392" y="8942832"/>
            <a:ext cx="9906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112" y="3456432"/>
            <a:ext cx="6572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732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Slide Number Placeholder 3"/>
          <p:cNvSpPr>
            <a:spLocks noGrp="1"/>
          </p:cNvSpPr>
          <p:nvPr>
            <p:ph type="sldNum" sz="quarter" idx="4"/>
          </p:nvPr>
        </p:nvSpPr>
        <p:spPr/>
        <p:txBody>
          <a:bodyPr/>
          <a:lstStyle/>
          <a:p>
            <a:fld id="{6214CC63-60E5-4931-A878-5D36BA85D187}" type="slidenum">
              <a:rPr lang="en-US" smtClean="0"/>
              <a:pPr/>
              <a:t>15</a:t>
            </a:fld>
            <a:endParaRPr lang="en-US" dirty="0"/>
          </a:p>
        </p:txBody>
      </p:sp>
      <p:sp>
        <p:nvSpPr>
          <p:cNvPr id="5" name="Rectangle 4"/>
          <p:cNvSpPr/>
          <p:nvPr/>
        </p:nvSpPr>
        <p:spPr>
          <a:xfrm>
            <a:off x="254000" y="1828800"/>
            <a:ext cx="4089400" cy="1828800"/>
          </a:xfrm>
          <a:prstGeom prst="rect">
            <a:avLst/>
          </a:prstGeom>
          <a:solidFill>
            <a:schemeClr val="accent3"/>
          </a:solidFill>
          <a:ln>
            <a:solidFill>
              <a:schemeClr val="bg1"/>
            </a:solidFill>
          </a:ln>
        </p:spPr>
        <p:txBody>
          <a:bodyPr wrap="square" lIns="182880" tIns="182880" rIns="182880" bIns="182880" numCol="1" anchor="ctr">
            <a:noAutofit/>
          </a:bodyPr>
          <a:lstStyle/>
          <a:p>
            <a:pPr algn="ctr">
              <a:spcAft>
                <a:spcPts val="500"/>
              </a:spcAft>
            </a:pPr>
            <a:endParaRPr lang="en-US" sz="1100" dirty="0" smtClean="0"/>
          </a:p>
          <a:p>
            <a:pPr algn="ctr">
              <a:spcAft>
                <a:spcPts val="500"/>
              </a:spcAft>
            </a:pPr>
            <a:endParaRPr lang="en-US" sz="1100" dirty="0"/>
          </a:p>
        </p:txBody>
      </p:sp>
      <p:sp>
        <p:nvSpPr>
          <p:cNvPr id="7" name="CI-Benchmarking Block 2"/>
          <p:cNvSpPr/>
          <p:nvPr/>
        </p:nvSpPr>
        <p:spPr>
          <a:xfrm>
            <a:off x="273052" y="2367280"/>
            <a:ext cx="4046538" cy="1190626"/>
          </a:xfrm>
          <a:prstGeom prst="rect">
            <a:avLst/>
          </a:prstGeom>
          <a:solidFill>
            <a:schemeClr val="accent3"/>
          </a:solidFill>
          <a:ln>
            <a:noFill/>
          </a:ln>
        </p:spPr>
        <p:txBody>
          <a:bodyPr wrap="square" lIns="182880" tIns="182880" rIns="182880" bIns="182880" numCol="1" anchor="ctr">
            <a:noAutofit/>
          </a:bodyPr>
          <a:lstStyle/>
          <a:p>
            <a:pPr>
              <a:spcAft>
                <a:spcPts val="500"/>
              </a:spcAft>
            </a:pPr>
            <a:r>
              <a:rPr lang="en-US" sz="1100" smtClean="0"/>
              <a:t>In the table below, Allstate's mean overall composite index score of 54.3 is compared to those of other organizations that share a key characteristic. If Allstate falls in the first or second quartiles, it is above the median score for a benchmark group; third and fourth quartile scores are below median.</a:t>
            </a:r>
            <a:endParaRPr lang="en-US" sz="1100" dirty="0"/>
          </a:p>
        </p:txBody>
      </p:sp>
      <p:sp>
        <p:nvSpPr>
          <p:cNvPr id="6" name="CI-Benchmarking Block 1"/>
          <p:cNvSpPr/>
          <p:nvPr/>
        </p:nvSpPr>
        <p:spPr>
          <a:xfrm>
            <a:off x="273052" y="1971675"/>
            <a:ext cx="4046538" cy="469900"/>
          </a:xfrm>
          <a:prstGeom prst="rect">
            <a:avLst/>
          </a:prstGeom>
          <a:solidFill>
            <a:schemeClr val="accent3"/>
          </a:solidFill>
          <a:ln>
            <a:noFill/>
          </a:ln>
        </p:spPr>
        <p:txBody>
          <a:bodyPr wrap="square" lIns="182880" tIns="182880" rIns="182880" bIns="182880" numCol="1" anchor="ctr">
            <a:noAutofit/>
          </a:bodyPr>
          <a:lstStyle/>
          <a:p>
            <a:pPr>
              <a:spcAft>
                <a:spcPts val="500"/>
              </a:spcAft>
            </a:pPr>
            <a:r>
              <a:rPr lang="en-US" sz="1100" b="1" smtClean="0"/>
              <a:t>Below, Allstate is benchmarked against organizations with similar characteristics</a:t>
            </a:r>
            <a:endParaRPr lang="en-US" sz="1100" b="1" dirty="0"/>
          </a:p>
        </p:txBody>
      </p:sp>
      <p:pic>
        <p:nvPicPr>
          <p:cNvPr id="921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64389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6280" y="1828800"/>
            <a:ext cx="3038476" cy="1819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886200"/>
            <a:ext cx="73152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8312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6214CC63-60E5-4931-A878-5D36BA85D187}" type="slidenum">
              <a:rPr lang="en-US" smtClean="0"/>
              <a:pPr/>
              <a:t>16</a:t>
            </a:fld>
            <a:endParaRPr lang="en-US" dirty="0"/>
          </a:p>
        </p:txBody>
      </p:sp>
      <p:sp>
        <p:nvSpPr>
          <p:cNvPr id="6" name="Rectangle 5"/>
          <p:cNvSpPr/>
          <p:nvPr/>
        </p:nvSpPr>
        <p:spPr>
          <a:xfrm>
            <a:off x="914400" y="1143000"/>
            <a:ext cx="5943600" cy="7772400"/>
          </a:xfrm>
          <a:prstGeom prst="rect">
            <a:avLst/>
          </a:prstGeom>
          <a:solidFill>
            <a:schemeClr val="accent3"/>
          </a:solidFill>
        </p:spPr>
        <p:txBody>
          <a:bodyPr wrap="none" lIns="228600" tIns="228600" rIns="228600" bIns="228600" rtlCol="0" anchor="t">
            <a:noAutofit/>
          </a:bodyPr>
          <a:lstStyle/>
          <a:p>
            <a:pPr lvl="0" algn="ctr">
              <a:spcBef>
                <a:spcPct val="20000"/>
              </a:spcBef>
            </a:pPr>
            <a:endParaRPr lang="en-US" sz="1200" cap="all" spc="300" dirty="0">
              <a:solidFill>
                <a:srgbClr val="FFFFFF"/>
              </a:solidFill>
              <a:latin typeface="Gill Sans MT" panose="020B0502020104020203" pitchFamily="34" charset="0"/>
            </a:endParaRPr>
          </a:p>
        </p:txBody>
      </p:sp>
      <p:sp>
        <p:nvSpPr>
          <p:cNvPr id="7" name="Rectangle 6"/>
          <p:cNvSpPr/>
          <p:nvPr/>
        </p:nvSpPr>
        <p:spPr>
          <a:xfrm>
            <a:off x="1143000" y="7031338"/>
            <a:ext cx="5486400" cy="1710725"/>
          </a:xfrm>
          <a:prstGeom prst="rect">
            <a:avLst/>
          </a:prstGeom>
          <a:solidFill>
            <a:schemeClr val="bg1"/>
          </a:solidFill>
        </p:spPr>
        <p:txBody>
          <a:bodyPr wrap="square" lIns="228600" tIns="228600" rIns="228600" bIns="228600" anchor="ctr">
            <a:spAutoFit/>
          </a:bodyPr>
          <a:lstStyle/>
          <a:p>
            <a:pPr algn="ctr">
              <a:spcAft>
                <a:spcPts val="500"/>
              </a:spcAft>
            </a:pPr>
            <a:r>
              <a:rPr lang="en-US" sz="1100" b="1" dirty="0">
                <a:latin typeface="Gill Sans MT" panose="020B0502020104020203" pitchFamily="34" charset="0"/>
              </a:rPr>
              <a:t>Independents Similar to Democrats</a:t>
            </a:r>
          </a:p>
          <a:p>
            <a:pPr>
              <a:spcAft>
                <a:spcPts val="500"/>
              </a:spcAft>
            </a:pPr>
            <a:r>
              <a:rPr lang="en-US" sz="1100" dirty="0" smtClean="0"/>
              <a:t>NJ </a:t>
            </a:r>
            <a:r>
              <a:rPr lang="en-US" sz="1100" dirty="0"/>
              <a:t>Research found no statistically significant difference in composite index scores for respondents identifying as Independents as compared to Democrats. The mean Independent </a:t>
            </a:r>
            <a:r>
              <a:rPr lang="en-US" sz="1100" dirty="0" smtClean="0"/>
              <a:t>policy brand ratings for companies </a:t>
            </a:r>
            <a:r>
              <a:rPr lang="en-US" sz="1100" dirty="0"/>
              <a:t>in our sample was </a:t>
            </a:r>
            <a:r>
              <a:rPr lang="en-US" sz="1100" dirty="0" smtClean="0"/>
              <a:t>49.0, compared to 47.8 for Democrats and 56.2 for Republicans. Independents</a:t>
            </a:r>
            <a:r>
              <a:rPr lang="en-US" sz="1100" dirty="0"/>
              <a:t>’ </a:t>
            </a:r>
            <a:r>
              <a:rPr lang="en-US" sz="1100" dirty="0" smtClean="0"/>
              <a:t>scores tended </a:t>
            </a:r>
            <a:r>
              <a:rPr lang="en-US" sz="1100" dirty="0"/>
              <a:t>to fall below those of their Republican counterparts, </a:t>
            </a:r>
            <a:r>
              <a:rPr lang="en-US" sz="1100" dirty="0" smtClean="0"/>
              <a:t>and they demonstrated </a:t>
            </a:r>
            <a:r>
              <a:rPr lang="en-US" sz="1100" dirty="0"/>
              <a:t>less dispersion in scores </a:t>
            </a:r>
            <a:r>
              <a:rPr lang="en-US" sz="1100" dirty="0" smtClean="0"/>
              <a:t>compared to both </a:t>
            </a:r>
            <a:r>
              <a:rPr lang="en-US" sz="1100" dirty="0"/>
              <a:t>Democrats and Republicans. </a:t>
            </a:r>
          </a:p>
        </p:txBody>
      </p:sp>
      <p:sp>
        <p:nvSpPr>
          <p:cNvPr id="9" name="Rectangle 8"/>
          <p:cNvSpPr/>
          <p:nvPr/>
        </p:nvSpPr>
        <p:spPr>
          <a:xfrm>
            <a:off x="1143000" y="3200400"/>
            <a:ext cx="5486400" cy="1828800"/>
          </a:xfrm>
          <a:prstGeom prst="rect">
            <a:avLst/>
          </a:prstGeom>
          <a:solidFill>
            <a:schemeClr val="bg1"/>
          </a:solidFill>
        </p:spPr>
        <p:txBody>
          <a:bodyPr wrap="square" lIns="228600" tIns="228600" rIns="228600" bIns="228600" anchor="ctr">
            <a:noAutofit/>
          </a:bodyPr>
          <a:lstStyle/>
          <a:p>
            <a:pPr algn="ctr">
              <a:spcAft>
                <a:spcPts val="500"/>
              </a:spcAft>
            </a:pPr>
            <a:r>
              <a:rPr lang="en-US" sz="1100" b="1" dirty="0" smtClean="0">
                <a:latin typeface="Gill Sans MT" panose="020B0502020104020203" pitchFamily="34" charset="0"/>
              </a:rPr>
              <a:t>Party Matters Most</a:t>
            </a:r>
          </a:p>
          <a:p>
            <a:pPr>
              <a:spcAft>
                <a:spcPts val="500"/>
              </a:spcAft>
            </a:pPr>
            <a:r>
              <a:rPr lang="en-US" sz="1100" dirty="0" smtClean="0"/>
              <a:t>Beyond </a:t>
            </a:r>
            <a:r>
              <a:rPr lang="en-US" sz="1100" dirty="0"/>
              <a:t>the relationship between key drivers and brand perception, NJ Research </a:t>
            </a:r>
            <a:r>
              <a:rPr lang="en-US" sz="1100" dirty="0" smtClean="0"/>
              <a:t>sought to </a:t>
            </a:r>
            <a:r>
              <a:rPr lang="en-US" sz="1100" dirty="0"/>
              <a:t>understand how key demographic factors such as age, gender, workplace, and political party affiliation might also impact policy brand perceptions. A series of regression analyses and one-way ANOVA tests revealed that a respondent’s party affiliation has the greatest impact on his or her perception of policy brand. Beyond party, gender affects policy brand to a lesser extent, followed by workplace. Of the measures tested, age has the weakest effect on policy brand </a:t>
            </a:r>
            <a:r>
              <a:rPr lang="en-US" sz="1100" dirty="0" smtClean="0"/>
              <a:t>ratings.</a:t>
            </a:r>
            <a:endParaRPr lang="en-US" sz="1100" dirty="0"/>
          </a:p>
        </p:txBody>
      </p:sp>
      <p:graphicFrame>
        <p:nvGraphicFramePr>
          <p:cNvPr id="12" name="Chart 11"/>
          <p:cNvGraphicFramePr/>
          <p:nvPr>
            <p:extLst>
              <p:ext uri="{D42A27DB-BD31-4B8C-83A1-F6EECF244321}">
                <p14:modId xmlns:p14="http://schemas.microsoft.com/office/powerpoint/2010/main" val="164800886"/>
              </p:ext>
            </p:extLst>
          </p:nvPr>
        </p:nvGraphicFramePr>
        <p:xfrm>
          <a:off x="1143000" y="1600200"/>
          <a:ext cx="5486400" cy="1600200"/>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p:cNvSpPr txBox="1"/>
          <p:nvPr/>
        </p:nvSpPr>
        <p:spPr>
          <a:xfrm>
            <a:off x="2665352" y="1371600"/>
            <a:ext cx="2441695" cy="430887"/>
          </a:xfrm>
          <a:prstGeom prst="rect">
            <a:avLst/>
          </a:prstGeom>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latin typeface="Gill Sans MT" panose="020B0502020104020203" pitchFamily="34" charset="0"/>
              </a:rPr>
              <a:t>Impact of Demographic Factors </a:t>
            </a:r>
          </a:p>
          <a:p>
            <a:pPr algn="ctr"/>
            <a:r>
              <a:rPr lang="en-US" b="1" dirty="0">
                <a:latin typeface="Gill Sans MT" panose="020B0502020104020203" pitchFamily="34" charset="0"/>
              </a:rPr>
              <a:t>on Composite Index Performance</a:t>
            </a:r>
          </a:p>
        </p:txBody>
      </p:sp>
      <p:graphicFrame>
        <p:nvGraphicFramePr>
          <p:cNvPr id="14" name="Chart 13"/>
          <p:cNvGraphicFramePr/>
          <p:nvPr>
            <p:extLst>
              <p:ext uri="{D42A27DB-BD31-4B8C-83A1-F6EECF244321}">
                <p14:modId xmlns:p14="http://schemas.microsoft.com/office/powerpoint/2010/main" val="1660145256"/>
              </p:ext>
            </p:extLst>
          </p:nvPr>
        </p:nvGraphicFramePr>
        <p:xfrm>
          <a:off x="1142996" y="5486400"/>
          <a:ext cx="5486404" cy="1600200"/>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
          <p:cNvSpPr txBox="1"/>
          <p:nvPr/>
        </p:nvSpPr>
        <p:spPr>
          <a:xfrm>
            <a:off x="1142996" y="5486400"/>
            <a:ext cx="5486404" cy="228600"/>
          </a:xfrm>
          <a:prstGeom prst="rect">
            <a:avLst/>
          </a:prstGeom>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latin typeface="Gill Sans MT" panose="020B0502020104020203" pitchFamily="34" charset="0"/>
              </a:rPr>
              <a:t>Average Composite Index Score by Party</a:t>
            </a:r>
          </a:p>
        </p:txBody>
      </p:sp>
      <p:sp>
        <p:nvSpPr>
          <p:cNvPr id="16" name="TextBox 1"/>
          <p:cNvSpPr txBox="1"/>
          <p:nvPr/>
        </p:nvSpPr>
        <p:spPr>
          <a:xfrm>
            <a:off x="1143000" y="5029200"/>
            <a:ext cx="5486404" cy="571500"/>
          </a:xfrm>
          <a:prstGeom prst="rect">
            <a:avLst/>
          </a:prstGeom>
        </p:spPr>
        <p:txBody>
          <a:bodyPr wrap="square"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smtClean="0">
                <a:solidFill>
                  <a:schemeClr val="bg1"/>
                </a:solidFill>
              </a:rPr>
              <a:t>* * *</a:t>
            </a:r>
            <a:endParaRPr lang="en-US" b="1" dirty="0">
              <a:solidFill>
                <a:schemeClr val="bg1"/>
              </a:solidFill>
            </a:endParaRPr>
          </a:p>
        </p:txBody>
      </p:sp>
      <p:sp>
        <p:nvSpPr>
          <p:cNvPr id="3" name="Rectangle 2"/>
          <p:cNvSpPr/>
          <p:nvPr/>
        </p:nvSpPr>
        <p:spPr>
          <a:xfrm>
            <a:off x="914400" y="866001"/>
            <a:ext cx="5943600" cy="276999"/>
          </a:xfrm>
          <a:prstGeom prst="rect">
            <a:avLst/>
          </a:prstGeom>
        </p:spPr>
        <p:txBody>
          <a:bodyPr wrap="square">
            <a:spAutoFit/>
          </a:bodyPr>
          <a:lstStyle/>
          <a:p>
            <a:pPr lvl="0" algn="ctr">
              <a:spcBef>
                <a:spcPct val="20000"/>
              </a:spcBef>
            </a:pPr>
            <a:r>
              <a:rPr lang="en-US" sz="1200" cap="all" spc="300" dirty="0">
                <a:latin typeface="Gill Sans MT" panose="020B0502020104020203" pitchFamily="34" charset="0"/>
              </a:rPr>
              <a:t>Research </a:t>
            </a:r>
            <a:r>
              <a:rPr lang="en-US" sz="1200" cap="all" spc="300" dirty="0" smtClean="0">
                <a:latin typeface="Gill Sans MT" panose="020B0502020104020203" pitchFamily="34" charset="0"/>
              </a:rPr>
              <a:t>Insight*: </a:t>
            </a:r>
            <a:r>
              <a:rPr lang="en-US" sz="1200" cap="all" spc="300" dirty="0">
                <a:latin typeface="Gill Sans MT" panose="020B0502020104020203" pitchFamily="34" charset="0"/>
              </a:rPr>
              <a:t>Demographics</a:t>
            </a:r>
          </a:p>
        </p:txBody>
      </p:sp>
      <p:sp>
        <p:nvSpPr>
          <p:cNvPr id="17" name="Rectangle 16"/>
          <p:cNvSpPr/>
          <p:nvPr/>
        </p:nvSpPr>
        <p:spPr>
          <a:xfrm>
            <a:off x="228601" y="9372600"/>
            <a:ext cx="7315200" cy="457200"/>
          </a:xfrm>
          <a:prstGeom prst="rect">
            <a:avLst/>
          </a:prstGeom>
        </p:spPr>
        <p:txBody>
          <a:bodyPr wrap="square">
            <a:noAutofit/>
          </a:bodyPr>
          <a:lstStyle/>
          <a:p>
            <a:pPr marL="60325" indent="-60325"/>
            <a:r>
              <a:rPr lang="en-US" sz="1050" b="1" dirty="0" smtClean="0">
                <a:solidFill>
                  <a:srgbClr val="000000"/>
                </a:solidFill>
              </a:rPr>
              <a:t>*</a:t>
            </a:r>
            <a:r>
              <a:rPr lang="en-US" sz="1050" dirty="0" smtClean="0">
                <a:solidFill>
                  <a:srgbClr val="000000"/>
                </a:solidFill>
              </a:rPr>
              <a:t>Research insights are not organization-specific; rather, they are findings that help explain the dynamics of policy advocacy in general terms.</a:t>
            </a:r>
            <a:endParaRPr lang="en-US" sz="1800" dirty="0"/>
          </a:p>
        </p:txBody>
      </p:sp>
    </p:spTree>
    <p:extLst>
      <p:ext uri="{BB962C8B-B14F-4D97-AF65-F5344CB8AC3E}">
        <p14:creationId xmlns:p14="http://schemas.microsoft.com/office/powerpoint/2010/main" val="12696503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19" name="TextBox 18"/>
          <p:cNvSpPr txBox="1"/>
          <p:nvPr/>
        </p:nvSpPr>
        <p:spPr>
          <a:xfrm>
            <a:off x="2743200" y="1143000"/>
            <a:ext cx="2281421" cy="457200"/>
          </a:xfrm>
          <a:prstGeom prst="rect">
            <a:avLst/>
          </a:prstGeom>
          <a:noFill/>
        </p:spPr>
        <p:txBody>
          <a:bodyPr wrap="none" rtlCol="0" anchor="ctr">
            <a:noAutofit/>
          </a:bodyPr>
          <a:lstStyle/>
          <a:p>
            <a:pPr algn="ctr"/>
            <a:r>
              <a:rPr lang="en-US" sz="1100" dirty="0" smtClean="0">
                <a:latin typeface="Gill Sans MT" panose="020B0502020104020203" pitchFamily="34" charset="0"/>
              </a:rPr>
              <a:t>Democrat scores </a:t>
            </a:r>
            <a:r>
              <a:rPr lang="en-US" sz="1100" dirty="0" smtClean="0">
                <a:solidFill>
                  <a:schemeClr val="accent1">
                    <a:lumMod val="60000"/>
                    <a:lumOff val="40000"/>
                  </a:schemeClr>
                </a:solidFill>
              </a:rPr>
              <a:t>(n=38)</a:t>
            </a:r>
            <a:endParaRPr lang="en-US" sz="1100" dirty="0">
              <a:solidFill>
                <a:schemeClr val="accent1">
                  <a:lumMod val="60000"/>
                  <a:lumOff val="40000"/>
                </a:schemeClr>
              </a:solidFill>
            </a:endParaRPr>
          </a:p>
        </p:txBody>
      </p:sp>
      <p:sp>
        <p:nvSpPr>
          <p:cNvPr id="57" name="TextBox 56"/>
          <p:cNvSpPr txBox="1"/>
          <p:nvPr/>
        </p:nvSpPr>
        <p:spPr>
          <a:xfrm>
            <a:off x="5257800" y="1143000"/>
            <a:ext cx="2281421" cy="457200"/>
          </a:xfrm>
          <a:prstGeom prst="rect">
            <a:avLst/>
          </a:prstGeom>
          <a:noFill/>
        </p:spPr>
        <p:txBody>
          <a:bodyPr wrap="none" rtlCol="0" anchor="ctr">
            <a:noAutofit/>
          </a:bodyPr>
          <a:lstStyle/>
          <a:p>
            <a:pPr algn="ctr"/>
            <a:r>
              <a:rPr lang="en-US" sz="1100" dirty="0" smtClean="0">
                <a:latin typeface="Gill Sans MT" panose="020B0502020104020203" pitchFamily="34" charset="0"/>
              </a:rPr>
              <a:t>Independent scores </a:t>
            </a:r>
            <a:r>
              <a:rPr lang="en-US" sz="1100" dirty="0">
                <a:solidFill>
                  <a:schemeClr val="accent1">
                    <a:lumMod val="60000"/>
                    <a:lumOff val="40000"/>
                  </a:schemeClr>
                </a:solidFill>
              </a:rPr>
              <a:t>(</a:t>
            </a:r>
            <a:r>
              <a:rPr lang="en-US" sz="1100" dirty="0" smtClean="0">
                <a:solidFill>
                  <a:schemeClr val="accent1">
                    <a:lumMod val="60000"/>
                    <a:lumOff val="40000"/>
                  </a:schemeClr>
                </a:solidFill>
              </a:rPr>
              <a:t>n=38)</a:t>
            </a:r>
            <a:endParaRPr lang="en-US" sz="1000" dirty="0">
              <a:solidFill>
                <a:schemeClr val="accent1">
                  <a:lumMod val="60000"/>
                  <a:lumOff val="40000"/>
                </a:schemeClr>
              </a:solidFill>
            </a:endParaRPr>
          </a:p>
        </p:txBody>
      </p:sp>
      <p:sp>
        <p:nvSpPr>
          <p:cNvPr id="4" name="Slide Number Placeholder 3"/>
          <p:cNvSpPr>
            <a:spLocks noGrp="1"/>
          </p:cNvSpPr>
          <p:nvPr>
            <p:ph type="sldNum" sz="quarter" idx="4"/>
          </p:nvPr>
        </p:nvSpPr>
        <p:spPr/>
        <p:txBody>
          <a:bodyPr/>
          <a:lstStyle/>
          <a:p>
            <a:fld id="{6214CC63-60E5-4931-A878-5D36BA85D187}" type="slidenum">
              <a:rPr lang="en-US" smtClean="0"/>
              <a:pPr/>
              <a:t>17</a:t>
            </a:fld>
            <a:endParaRPr lang="en-US" dirty="0"/>
          </a:p>
        </p:txBody>
      </p:sp>
      <p:sp>
        <p:nvSpPr>
          <p:cNvPr id="59" name="Rectangle 58"/>
          <p:cNvSpPr/>
          <p:nvPr/>
        </p:nvSpPr>
        <p:spPr>
          <a:xfrm>
            <a:off x="5257800" y="6318250"/>
            <a:ext cx="2286000" cy="328294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000" dirty="0">
                <a:solidFill>
                  <a:schemeClr val="tx1"/>
                </a:solidFill>
              </a:rPr>
              <a:t>4th Quartile</a:t>
            </a:r>
          </a:p>
        </p:txBody>
      </p:sp>
      <p:sp>
        <p:nvSpPr>
          <p:cNvPr id="65" name="Rectangle 64"/>
          <p:cNvSpPr/>
          <p:nvPr/>
        </p:nvSpPr>
        <p:spPr>
          <a:xfrm>
            <a:off x="5257800" y="5664200"/>
            <a:ext cx="2286000" cy="6540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rgbClr val="000000"/>
                </a:solidFill>
              </a:rPr>
              <a:t>3rd Quartile</a:t>
            </a:r>
            <a:endParaRPr lang="en-US" sz="1000" dirty="0">
              <a:solidFill>
                <a:srgbClr val="000000"/>
              </a:solidFill>
            </a:endParaRPr>
          </a:p>
        </p:txBody>
      </p:sp>
      <p:sp>
        <p:nvSpPr>
          <p:cNvPr id="70" name="Rectangle 69"/>
          <p:cNvSpPr/>
          <p:nvPr/>
        </p:nvSpPr>
        <p:spPr>
          <a:xfrm>
            <a:off x="5257798" y="5291138"/>
            <a:ext cx="2286000" cy="37306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2nd Quartile</a:t>
            </a:r>
            <a:endParaRPr lang="en-US" sz="1000" dirty="0">
              <a:solidFill>
                <a:schemeClr val="bg1"/>
              </a:solidFill>
            </a:endParaRPr>
          </a:p>
        </p:txBody>
      </p:sp>
      <p:sp>
        <p:nvSpPr>
          <p:cNvPr id="71" name="Rectangle 70"/>
          <p:cNvSpPr/>
          <p:nvPr/>
        </p:nvSpPr>
        <p:spPr>
          <a:xfrm>
            <a:off x="5257798" y="1600199"/>
            <a:ext cx="2286000" cy="369093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1st Quartile</a:t>
            </a:r>
            <a:endParaRPr lang="en-US" sz="1000" dirty="0">
              <a:solidFill>
                <a:schemeClr val="bg1"/>
              </a:solidFill>
            </a:endParaRPr>
          </a:p>
        </p:txBody>
      </p:sp>
      <p:cxnSp>
        <p:nvCxnSpPr>
          <p:cNvPr id="76" name="Straight Connector 75"/>
          <p:cNvCxnSpPr/>
          <p:nvPr/>
        </p:nvCxnSpPr>
        <p:spPr>
          <a:xfrm>
            <a:off x="5710421" y="5664199"/>
            <a:ext cx="1828800" cy="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Arrow Connector 76"/>
          <p:cNvCxnSpPr>
            <a:stCxn id="82" idx="0"/>
            <a:endCxn id="80" idx="2"/>
          </p:cNvCxnSpPr>
          <p:nvPr/>
        </p:nvCxnSpPr>
        <p:spPr>
          <a:xfrm flipV="1">
            <a:off x="6400800" y="1828800"/>
            <a:ext cx="0" cy="75438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79" name="TextBox 78"/>
          <p:cNvSpPr txBox="1"/>
          <p:nvPr/>
        </p:nvSpPr>
        <p:spPr>
          <a:xfrm>
            <a:off x="6167620" y="5664199"/>
            <a:ext cx="1371601" cy="153888"/>
          </a:xfrm>
          <a:prstGeom prst="rect">
            <a:avLst/>
          </a:prstGeom>
          <a:noFill/>
        </p:spPr>
        <p:txBody>
          <a:bodyPr wrap="square" lIns="0" tIns="0" rIns="45720" bIns="0" rtlCol="0" anchor="ctr" anchorCtr="0">
            <a:spAutoFit/>
          </a:bodyPr>
          <a:lstStyle/>
          <a:p>
            <a:pPr algn="r"/>
            <a:r>
              <a:rPr lang="en-US" sz="1000" dirty="0" smtClean="0"/>
              <a:t>Median: 49.7</a:t>
            </a:r>
            <a:endParaRPr lang="en-US" sz="1000" dirty="0"/>
          </a:p>
        </p:txBody>
      </p:sp>
      <p:sp>
        <p:nvSpPr>
          <p:cNvPr id="80" name="Rectangle 79"/>
          <p:cNvSpPr/>
          <p:nvPr/>
        </p:nvSpPr>
        <p:spPr>
          <a:xfrm>
            <a:off x="5257800" y="1600200"/>
            <a:ext cx="2286000" cy="228600"/>
          </a:xfrm>
          <a:prstGeom prst="rect">
            <a:avLst/>
          </a:prstGeom>
          <a:noFill/>
        </p:spPr>
        <p:txBody>
          <a:bodyPr wrap="square" lIns="0" tIns="0" rIns="0" bIns="0" anchor="ctr">
            <a:noAutofit/>
          </a:bodyPr>
          <a:lstStyle/>
          <a:p>
            <a:pPr algn="ctr"/>
            <a:r>
              <a:rPr lang="en-US" sz="1000" dirty="0">
                <a:solidFill>
                  <a:schemeClr val="bg1"/>
                </a:solidFill>
              </a:rPr>
              <a:t>70.0</a:t>
            </a:r>
            <a:endParaRPr lang="en-US" dirty="0">
              <a:solidFill>
                <a:schemeClr val="bg1"/>
              </a:solidFill>
            </a:endParaRPr>
          </a:p>
        </p:txBody>
      </p:sp>
      <p:sp>
        <p:nvSpPr>
          <p:cNvPr id="82" name="Rectangle 81"/>
          <p:cNvSpPr/>
          <p:nvPr/>
        </p:nvSpPr>
        <p:spPr>
          <a:xfrm>
            <a:off x="5257800" y="9372600"/>
            <a:ext cx="2286000" cy="228600"/>
          </a:xfrm>
          <a:prstGeom prst="rect">
            <a:avLst/>
          </a:prstGeom>
          <a:noFill/>
        </p:spPr>
        <p:txBody>
          <a:bodyPr wrap="square" lIns="0" tIns="0" rIns="0" bIns="0" anchor="ctr">
            <a:noAutofit/>
          </a:bodyPr>
          <a:lstStyle/>
          <a:p>
            <a:pPr algn="ctr"/>
            <a:r>
              <a:rPr lang="en-US" sz="1000" dirty="0" smtClean="0"/>
              <a:t>30.0</a:t>
            </a:r>
            <a:endParaRPr lang="en-US" sz="1000" dirty="0"/>
          </a:p>
        </p:txBody>
      </p:sp>
      <p:sp>
        <p:nvSpPr>
          <p:cNvPr id="85" name="Rectangle 84"/>
          <p:cNvSpPr/>
          <p:nvPr/>
        </p:nvSpPr>
        <p:spPr>
          <a:xfrm>
            <a:off x="2743242" y="7254875"/>
            <a:ext cx="2286000" cy="234632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000" dirty="0">
                <a:solidFill>
                  <a:schemeClr val="tx1"/>
                </a:solidFill>
              </a:rPr>
              <a:t>4th Quartile</a:t>
            </a:r>
          </a:p>
        </p:txBody>
      </p:sp>
      <p:sp>
        <p:nvSpPr>
          <p:cNvPr id="86" name="Rectangle 85"/>
          <p:cNvSpPr/>
          <p:nvPr/>
        </p:nvSpPr>
        <p:spPr>
          <a:xfrm>
            <a:off x="2743242" y="6057899"/>
            <a:ext cx="2286000" cy="11969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rgbClr val="000000"/>
                </a:solidFill>
              </a:rPr>
              <a:t>3rd Quartile</a:t>
            </a:r>
            <a:endParaRPr lang="en-US" sz="1000" dirty="0">
              <a:solidFill>
                <a:srgbClr val="000000"/>
              </a:solidFill>
            </a:endParaRPr>
          </a:p>
        </p:txBody>
      </p:sp>
      <p:sp>
        <p:nvSpPr>
          <p:cNvPr id="87" name="Rectangle 86"/>
          <p:cNvSpPr/>
          <p:nvPr/>
        </p:nvSpPr>
        <p:spPr>
          <a:xfrm>
            <a:off x="2743240" y="4712493"/>
            <a:ext cx="2286000" cy="134540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2nd Quartile</a:t>
            </a:r>
            <a:endParaRPr lang="en-US" sz="1000" dirty="0">
              <a:solidFill>
                <a:schemeClr val="bg1"/>
              </a:solidFill>
            </a:endParaRPr>
          </a:p>
        </p:txBody>
      </p:sp>
      <p:sp>
        <p:nvSpPr>
          <p:cNvPr id="88" name="Rectangle 87"/>
          <p:cNvSpPr/>
          <p:nvPr/>
        </p:nvSpPr>
        <p:spPr>
          <a:xfrm>
            <a:off x="2743240" y="1600200"/>
            <a:ext cx="2286000" cy="311229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1st Quartile</a:t>
            </a:r>
            <a:endParaRPr lang="en-US" sz="1000" dirty="0">
              <a:solidFill>
                <a:schemeClr val="bg1"/>
              </a:solidFill>
            </a:endParaRPr>
          </a:p>
        </p:txBody>
      </p:sp>
      <p:cxnSp>
        <p:nvCxnSpPr>
          <p:cNvPr id="89" name="Straight Connector 88"/>
          <p:cNvCxnSpPr/>
          <p:nvPr/>
        </p:nvCxnSpPr>
        <p:spPr>
          <a:xfrm>
            <a:off x="3200400" y="6057899"/>
            <a:ext cx="1828800" cy="0"/>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Arrow Connector 89"/>
          <p:cNvCxnSpPr>
            <a:stCxn id="94" idx="0"/>
            <a:endCxn id="93" idx="2"/>
          </p:cNvCxnSpPr>
          <p:nvPr/>
        </p:nvCxnSpPr>
        <p:spPr>
          <a:xfrm flipV="1">
            <a:off x="3886242" y="1828800"/>
            <a:ext cx="0" cy="75438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92" name="TextBox 91"/>
          <p:cNvSpPr txBox="1"/>
          <p:nvPr/>
        </p:nvSpPr>
        <p:spPr>
          <a:xfrm>
            <a:off x="3657599" y="6057899"/>
            <a:ext cx="1371601" cy="153888"/>
          </a:xfrm>
          <a:prstGeom prst="rect">
            <a:avLst/>
          </a:prstGeom>
          <a:noFill/>
        </p:spPr>
        <p:txBody>
          <a:bodyPr wrap="square" lIns="0" tIns="0" rIns="45720" bIns="0" rtlCol="0" anchor="ctr" anchorCtr="0">
            <a:spAutoFit/>
          </a:bodyPr>
          <a:lstStyle/>
          <a:p>
            <a:pPr algn="r"/>
            <a:r>
              <a:rPr lang="en-US" sz="1000" dirty="0" smtClean="0"/>
              <a:t>Median: 47.4</a:t>
            </a:r>
            <a:endParaRPr lang="en-US" sz="1000" dirty="0"/>
          </a:p>
        </p:txBody>
      </p:sp>
      <p:sp>
        <p:nvSpPr>
          <p:cNvPr id="93" name="Rectangle 92"/>
          <p:cNvSpPr/>
          <p:nvPr/>
        </p:nvSpPr>
        <p:spPr>
          <a:xfrm>
            <a:off x="2743242" y="1600200"/>
            <a:ext cx="2286000" cy="228600"/>
          </a:xfrm>
          <a:prstGeom prst="rect">
            <a:avLst/>
          </a:prstGeom>
          <a:noFill/>
        </p:spPr>
        <p:txBody>
          <a:bodyPr wrap="square" lIns="0" tIns="0" rIns="0" bIns="0" anchor="ctr">
            <a:noAutofit/>
          </a:bodyPr>
          <a:lstStyle/>
          <a:p>
            <a:pPr algn="ctr"/>
            <a:r>
              <a:rPr lang="en-US" sz="1000" dirty="0" smtClean="0">
                <a:solidFill>
                  <a:schemeClr val="bg1"/>
                </a:solidFill>
              </a:rPr>
              <a:t>70.0</a:t>
            </a:r>
            <a:endParaRPr lang="en-US" sz="1000" dirty="0">
              <a:solidFill>
                <a:schemeClr val="bg1"/>
              </a:solidFill>
            </a:endParaRPr>
          </a:p>
        </p:txBody>
      </p:sp>
      <p:sp>
        <p:nvSpPr>
          <p:cNvPr id="94" name="Rectangle 93"/>
          <p:cNvSpPr/>
          <p:nvPr/>
        </p:nvSpPr>
        <p:spPr>
          <a:xfrm>
            <a:off x="2743242" y="9372600"/>
            <a:ext cx="2286000" cy="228600"/>
          </a:xfrm>
          <a:prstGeom prst="rect">
            <a:avLst/>
          </a:prstGeom>
          <a:noFill/>
        </p:spPr>
        <p:txBody>
          <a:bodyPr wrap="square" lIns="0" tIns="0" rIns="0" bIns="0" anchor="ctr">
            <a:noAutofit/>
          </a:bodyPr>
          <a:lstStyle/>
          <a:p>
            <a:pPr algn="ctr"/>
            <a:r>
              <a:rPr lang="en-US" sz="1000" dirty="0" smtClean="0"/>
              <a:t>30.0</a:t>
            </a:r>
            <a:endParaRPr lang="en-US" sz="1000" dirty="0"/>
          </a:p>
        </p:txBody>
      </p:sp>
      <p:sp>
        <p:nvSpPr>
          <p:cNvPr id="98" name="TextBox 97"/>
          <p:cNvSpPr txBox="1"/>
          <p:nvPr/>
        </p:nvSpPr>
        <p:spPr>
          <a:xfrm>
            <a:off x="228558" y="1143000"/>
            <a:ext cx="2281421" cy="457200"/>
          </a:xfrm>
          <a:prstGeom prst="rect">
            <a:avLst/>
          </a:prstGeom>
          <a:noFill/>
        </p:spPr>
        <p:txBody>
          <a:bodyPr wrap="none" rtlCol="0" anchor="ctr">
            <a:noAutofit/>
          </a:bodyPr>
          <a:lstStyle/>
          <a:p>
            <a:pPr algn="ctr"/>
            <a:r>
              <a:rPr lang="en-US" sz="1100" dirty="0" smtClean="0">
                <a:latin typeface="Gill Sans MT" panose="020B0502020104020203" pitchFamily="34" charset="0"/>
              </a:rPr>
              <a:t>Republican scores </a:t>
            </a:r>
            <a:r>
              <a:rPr lang="en-US" sz="1100" dirty="0" smtClean="0">
                <a:solidFill>
                  <a:schemeClr val="accent1">
                    <a:lumMod val="60000"/>
                    <a:lumOff val="40000"/>
                  </a:schemeClr>
                </a:solidFill>
              </a:rPr>
              <a:t>(n=38) </a:t>
            </a:r>
            <a:endParaRPr lang="en-US" sz="1100" dirty="0">
              <a:solidFill>
                <a:schemeClr val="accent1">
                  <a:lumMod val="60000"/>
                  <a:lumOff val="40000"/>
                </a:schemeClr>
              </a:solidFill>
            </a:endParaRPr>
          </a:p>
        </p:txBody>
      </p:sp>
      <p:sp>
        <p:nvSpPr>
          <p:cNvPr id="99" name="Rectangle 98"/>
          <p:cNvSpPr/>
          <p:nvPr/>
        </p:nvSpPr>
        <p:spPr>
          <a:xfrm>
            <a:off x="228600" y="5186363"/>
            <a:ext cx="2286000" cy="441483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000" dirty="0" smtClean="0">
                <a:solidFill>
                  <a:schemeClr val="tx1"/>
                </a:solidFill>
              </a:rPr>
              <a:t>4th Quartile</a:t>
            </a:r>
            <a:endParaRPr lang="en-US" sz="1000" dirty="0">
              <a:solidFill>
                <a:schemeClr val="tx1"/>
              </a:solidFill>
            </a:endParaRPr>
          </a:p>
        </p:txBody>
      </p:sp>
      <p:sp>
        <p:nvSpPr>
          <p:cNvPr id="100" name="Rectangle 99"/>
          <p:cNvSpPr/>
          <p:nvPr/>
        </p:nvSpPr>
        <p:spPr>
          <a:xfrm>
            <a:off x="228600" y="4629150"/>
            <a:ext cx="2286000" cy="55721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rgbClr val="000000"/>
                </a:solidFill>
              </a:rPr>
              <a:t>3rd Quartile</a:t>
            </a:r>
            <a:endParaRPr lang="en-US" sz="1000" dirty="0">
              <a:solidFill>
                <a:srgbClr val="000000"/>
              </a:solidFill>
            </a:endParaRPr>
          </a:p>
        </p:txBody>
      </p:sp>
      <p:sp>
        <p:nvSpPr>
          <p:cNvPr id="101" name="Rectangle 100"/>
          <p:cNvSpPr/>
          <p:nvPr/>
        </p:nvSpPr>
        <p:spPr>
          <a:xfrm>
            <a:off x="228598" y="3805238"/>
            <a:ext cx="2286000" cy="82391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2nd Quartile</a:t>
            </a:r>
            <a:endParaRPr lang="en-US" sz="1000" dirty="0">
              <a:solidFill>
                <a:schemeClr val="bg1"/>
              </a:solidFill>
            </a:endParaRPr>
          </a:p>
        </p:txBody>
      </p:sp>
      <p:sp>
        <p:nvSpPr>
          <p:cNvPr id="102" name="Rectangle 101"/>
          <p:cNvSpPr/>
          <p:nvPr/>
        </p:nvSpPr>
        <p:spPr>
          <a:xfrm>
            <a:off x="228598" y="1600200"/>
            <a:ext cx="2286000" cy="220503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1st Quartile</a:t>
            </a:r>
            <a:endParaRPr lang="en-US" sz="1000" dirty="0">
              <a:solidFill>
                <a:schemeClr val="bg1"/>
              </a:solidFill>
            </a:endParaRPr>
          </a:p>
        </p:txBody>
      </p:sp>
      <p:cxnSp>
        <p:nvCxnSpPr>
          <p:cNvPr id="103" name="Straight Connector 102"/>
          <p:cNvCxnSpPr/>
          <p:nvPr/>
        </p:nvCxnSpPr>
        <p:spPr>
          <a:xfrm>
            <a:off x="685800" y="4629150"/>
            <a:ext cx="1828800" cy="0"/>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Arrow Connector 103"/>
          <p:cNvCxnSpPr>
            <a:stCxn id="108" idx="0"/>
            <a:endCxn id="107" idx="2"/>
          </p:cNvCxnSpPr>
          <p:nvPr/>
        </p:nvCxnSpPr>
        <p:spPr>
          <a:xfrm flipV="1">
            <a:off x="1371600" y="1828800"/>
            <a:ext cx="0" cy="75438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106" name="TextBox 105"/>
          <p:cNvSpPr txBox="1"/>
          <p:nvPr/>
        </p:nvSpPr>
        <p:spPr>
          <a:xfrm>
            <a:off x="1142999" y="4629150"/>
            <a:ext cx="1371601" cy="153888"/>
          </a:xfrm>
          <a:prstGeom prst="rect">
            <a:avLst/>
          </a:prstGeom>
          <a:noFill/>
        </p:spPr>
        <p:txBody>
          <a:bodyPr wrap="square" lIns="0" tIns="0" rIns="45720" bIns="0" rtlCol="0" anchor="ctr" anchorCtr="0">
            <a:spAutoFit/>
          </a:bodyPr>
          <a:lstStyle/>
          <a:p>
            <a:pPr algn="r"/>
            <a:r>
              <a:rPr lang="en-US" sz="1000" dirty="0" smtClean="0"/>
              <a:t>Median: 55.4</a:t>
            </a:r>
            <a:endParaRPr lang="en-US" sz="1000" dirty="0"/>
          </a:p>
        </p:txBody>
      </p:sp>
      <p:sp>
        <p:nvSpPr>
          <p:cNvPr id="107" name="Rectangle 106"/>
          <p:cNvSpPr/>
          <p:nvPr/>
        </p:nvSpPr>
        <p:spPr>
          <a:xfrm>
            <a:off x="228600" y="1600200"/>
            <a:ext cx="2286000" cy="228600"/>
          </a:xfrm>
          <a:prstGeom prst="rect">
            <a:avLst/>
          </a:prstGeom>
          <a:noFill/>
        </p:spPr>
        <p:txBody>
          <a:bodyPr wrap="square" lIns="0" tIns="0" rIns="0" bIns="0" anchor="ctr">
            <a:noAutofit/>
          </a:bodyPr>
          <a:lstStyle/>
          <a:p>
            <a:pPr algn="ctr"/>
            <a:r>
              <a:rPr lang="en-US" sz="1000" dirty="0" smtClean="0">
                <a:solidFill>
                  <a:schemeClr val="bg1"/>
                </a:solidFill>
              </a:rPr>
              <a:t>70.0</a:t>
            </a:r>
            <a:endParaRPr lang="en-US" dirty="0">
              <a:solidFill>
                <a:schemeClr val="bg1"/>
              </a:solidFill>
            </a:endParaRPr>
          </a:p>
        </p:txBody>
      </p:sp>
      <p:sp>
        <p:nvSpPr>
          <p:cNvPr id="108" name="Rectangle 107"/>
          <p:cNvSpPr/>
          <p:nvPr/>
        </p:nvSpPr>
        <p:spPr>
          <a:xfrm>
            <a:off x="228600" y="9372600"/>
            <a:ext cx="2286000" cy="228600"/>
          </a:xfrm>
          <a:prstGeom prst="rect">
            <a:avLst/>
          </a:prstGeom>
          <a:noFill/>
        </p:spPr>
        <p:txBody>
          <a:bodyPr wrap="square" lIns="0" tIns="0" rIns="0" bIns="0" anchor="ctr">
            <a:noAutofit/>
          </a:bodyPr>
          <a:lstStyle/>
          <a:p>
            <a:pPr algn="ctr"/>
            <a:r>
              <a:rPr lang="en-US" sz="1000" dirty="0" smtClean="0"/>
              <a:t>30.0</a:t>
            </a:r>
            <a:endParaRPr lang="en-US" dirty="0"/>
          </a:p>
        </p:txBody>
      </p:sp>
      <p:sp>
        <p:nvSpPr>
          <p:cNvPr id="97" name="Rectangle 96"/>
          <p:cNvSpPr/>
          <p:nvPr/>
        </p:nvSpPr>
        <p:spPr>
          <a:xfrm>
            <a:off x="233224" y="9610344"/>
            <a:ext cx="7305912" cy="219456"/>
          </a:xfrm>
          <a:prstGeom prst="rect">
            <a:avLst/>
          </a:prstGeom>
          <a:solidFill>
            <a:schemeClr val="bg1"/>
          </a:solidFill>
        </p:spPr>
        <p:txBody>
          <a:bodyPr wrap="none" lIns="228600" tIns="228600" rIns="228600" bIns="228600" rtlCol="0" anchor="t">
            <a:noAutofit/>
          </a:bodyPr>
          <a:lstStyle/>
          <a:p>
            <a:pPr algn="ctr"/>
            <a:endParaRPr lang="en-US" sz="148100" dirty="0"/>
          </a:p>
        </p:txBody>
      </p:sp>
      <p:pic>
        <p:nvPicPr>
          <p:cNvPr id="1024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64389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143000"/>
            <a:ext cx="2289176" cy="847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3200" y="1143000"/>
            <a:ext cx="2295526" cy="847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7800" y="1143000"/>
            <a:ext cx="2293938" cy="847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7048" y="8942832"/>
            <a:ext cx="9906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7" name="Picture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0792" y="8942832"/>
            <a:ext cx="9906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8" name="Picture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65392" y="8942832"/>
            <a:ext cx="9906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8247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6214CC63-60E5-4931-A878-5D36BA85D187}" type="slidenum">
              <a:rPr lang="en-US" smtClean="0"/>
              <a:pPr/>
              <a:t>18</a:t>
            </a:fld>
            <a:endParaRPr lang="en-US" dirty="0"/>
          </a:p>
        </p:txBody>
      </p:sp>
      <p:sp>
        <p:nvSpPr>
          <p:cNvPr id="6" name="Rectangle 5"/>
          <p:cNvSpPr/>
          <p:nvPr/>
        </p:nvSpPr>
        <p:spPr>
          <a:xfrm>
            <a:off x="914400" y="1143000"/>
            <a:ext cx="5943600" cy="7772400"/>
          </a:xfrm>
          <a:prstGeom prst="rect">
            <a:avLst/>
          </a:prstGeom>
          <a:solidFill>
            <a:schemeClr val="accent3"/>
          </a:solidFill>
        </p:spPr>
        <p:txBody>
          <a:bodyPr wrap="none" lIns="228600" tIns="228600" rIns="228600" bIns="228600" rtlCol="0" anchor="t">
            <a:noAutofit/>
          </a:bodyPr>
          <a:lstStyle/>
          <a:p>
            <a:pPr lvl="0" algn="ctr">
              <a:spcBef>
                <a:spcPct val="20000"/>
              </a:spcBef>
            </a:pPr>
            <a:endParaRPr lang="en-US" sz="1200" cap="all" spc="300" dirty="0">
              <a:solidFill>
                <a:srgbClr val="FFFFFF"/>
              </a:solidFill>
              <a:latin typeface="Gill Sans MT" panose="020B0502020104020203" pitchFamily="34" charset="0"/>
            </a:endParaRPr>
          </a:p>
        </p:txBody>
      </p:sp>
      <p:sp>
        <p:nvSpPr>
          <p:cNvPr id="9" name="Rectangle 8"/>
          <p:cNvSpPr/>
          <p:nvPr/>
        </p:nvSpPr>
        <p:spPr>
          <a:xfrm>
            <a:off x="1143000" y="4800600"/>
            <a:ext cx="5486400" cy="3886200"/>
          </a:xfrm>
          <a:prstGeom prst="rect">
            <a:avLst/>
          </a:prstGeom>
          <a:solidFill>
            <a:schemeClr val="bg1"/>
          </a:solidFill>
        </p:spPr>
        <p:txBody>
          <a:bodyPr wrap="square" lIns="228600" tIns="228600" rIns="228600" bIns="228600" anchor="ctr">
            <a:noAutofit/>
          </a:bodyPr>
          <a:lstStyle/>
          <a:p>
            <a:pPr algn="ctr">
              <a:spcAft>
                <a:spcPts val="500"/>
              </a:spcAft>
            </a:pPr>
            <a:r>
              <a:rPr lang="en-US" sz="1100" dirty="0" smtClean="0">
                <a:latin typeface="Gill Sans MT" panose="020B0502020104020203" pitchFamily="34" charset="0"/>
              </a:rPr>
              <a:t>Democrats are harder graders than Republicans</a:t>
            </a:r>
          </a:p>
          <a:p>
            <a:pPr>
              <a:spcAft>
                <a:spcPts val="500"/>
              </a:spcAft>
            </a:pPr>
            <a:r>
              <a:rPr lang="en-US" sz="1100" dirty="0"/>
              <a:t>On average, companies in </a:t>
            </a:r>
            <a:r>
              <a:rPr lang="en-US" sz="1100" dirty="0" smtClean="0"/>
              <a:t>the survey sample </a:t>
            </a:r>
            <a:r>
              <a:rPr lang="en-US" sz="1100" dirty="0"/>
              <a:t>earned a 47.8 composite index score by Democrats as compared </a:t>
            </a:r>
            <a:r>
              <a:rPr lang="en-US" sz="1100" dirty="0" smtClean="0"/>
              <a:t>to a</a:t>
            </a:r>
            <a:r>
              <a:rPr lang="en-US" sz="1100" dirty="0"/>
              <a:t> 56.2 by Republicans. Democrats typically </a:t>
            </a:r>
            <a:r>
              <a:rPr lang="en-US" sz="1100" dirty="0" smtClean="0"/>
              <a:t>graded </a:t>
            </a:r>
            <a:r>
              <a:rPr lang="en-US" sz="1100" dirty="0"/>
              <a:t>organizations lower than their Republican </a:t>
            </a:r>
            <a:r>
              <a:rPr lang="en-US" sz="1100" dirty="0" smtClean="0"/>
              <a:t>peers—rating the same </a:t>
            </a:r>
            <a:r>
              <a:rPr lang="en-US" sz="1100" dirty="0"/>
              <a:t>organization lower than Republicans in 30 of 38 of all cases studied—and displayed greater dispersion in policy brand scores</a:t>
            </a:r>
            <a:r>
              <a:rPr lang="en-US" sz="1100" dirty="0" smtClean="0"/>
              <a:t>.</a:t>
            </a:r>
          </a:p>
          <a:p>
            <a:pPr>
              <a:spcAft>
                <a:spcPts val="500"/>
              </a:spcAft>
            </a:pPr>
            <a:r>
              <a:rPr lang="en-US" sz="1100" dirty="0" smtClean="0"/>
              <a:t>Given </a:t>
            </a:r>
            <a:r>
              <a:rPr lang="en-US" sz="1100" dirty="0"/>
              <a:t>that Democrats are “tougher graders” overall, an organization that received a lower score by Democrats and a higher score by Republicans may in fact be </a:t>
            </a:r>
            <a:r>
              <a:rPr lang="en-US" sz="1100" dirty="0" smtClean="0"/>
              <a:t>perceived equally by both parties or favored </a:t>
            </a:r>
            <a:r>
              <a:rPr lang="en-US" sz="1100" dirty="0"/>
              <a:t>by Democratic respondents when these policy brand ratings are adjusted to reflect party-specific trends. </a:t>
            </a:r>
          </a:p>
          <a:p>
            <a:pPr algn="ctr">
              <a:spcAft>
                <a:spcPts val="500"/>
              </a:spcAft>
            </a:pPr>
            <a:r>
              <a:rPr lang="en-US" sz="1100" b="1" dirty="0" smtClean="0">
                <a:latin typeface="Gill Sans MT" panose="020B0502020104020203" pitchFamily="34" charset="0"/>
              </a:rPr>
              <a:t>Women are harder graders than men</a:t>
            </a:r>
            <a:endParaRPr lang="en-US" sz="1100" dirty="0">
              <a:latin typeface="Gill Sans MT" panose="020B0502020104020203" pitchFamily="34" charset="0"/>
            </a:endParaRPr>
          </a:p>
          <a:p>
            <a:pPr>
              <a:spcAft>
                <a:spcPts val="500"/>
              </a:spcAft>
            </a:pPr>
            <a:r>
              <a:rPr lang="en-US" sz="1100" dirty="0" smtClean="0"/>
              <a:t>Though the “gap” was not as wide, women </a:t>
            </a:r>
            <a:r>
              <a:rPr lang="en-US" sz="1100" dirty="0"/>
              <a:t>also tended to </a:t>
            </a:r>
            <a:r>
              <a:rPr lang="en-US" sz="1100" dirty="0" smtClean="0"/>
              <a:t>score below </a:t>
            </a:r>
            <a:r>
              <a:rPr lang="en-US" sz="1100" dirty="0"/>
              <a:t>their male </a:t>
            </a:r>
            <a:r>
              <a:rPr lang="en-US" sz="1100" dirty="0" smtClean="0"/>
              <a:t>counterparts.  Of </a:t>
            </a:r>
            <a:r>
              <a:rPr lang="en-US" sz="1100" dirty="0"/>
              <a:t>the 38 organizations studied, 31 received a lower </a:t>
            </a:r>
            <a:r>
              <a:rPr lang="en-US" sz="1100" dirty="0" smtClean="0"/>
              <a:t>policy brand rating </a:t>
            </a:r>
            <a:r>
              <a:rPr lang="en-US" sz="1100" dirty="0"/>
              <a:t>from female respondents as compared to male respondents. The typical organization received a mean score of 46.5 from women versus 51.6 from men. </a:t>
            </a:r>
            <a:r>
              <a:rPr lang="en-US" sz="1100" dirty="0" smtClean="0"/>
              <a:t>In 61% of cases, an organization receiving a lower score from women than men also received lower scores among Democrats as compared to Republicans. </a:t>
            </a:r>
          </a:p>
          <a:p>
            <a:pPr>
              <a:spcAft>
                <a:spcPts val="500"/>
              </a:spcAft>
            </a:pPr>
            <a:r>
              <a:rPr lang="en-US" sz="1100" dirty="0" smtClean="0"/>
              <a:t>Evaluating composite index performance by these demographic factors may yield misleading conclusions if these trends are not taken into account.</a:t>
            </a:r>
            <a:endParaRPr lang="en-US" sz="1100" dirty="0"/>
          </a:p>
        </p:txBody>
      </p:sp>
      <p:graphicFrame>
        <p:nvGraphicFramePr>
          <p:cNvPr id="10" name="Chart 9"/>
          <p:cNvGraphicFramePr/>
          <p:nvPr>
            <p:extLst>
              <p:ext uri="{D42A27DB-BD31-4B8C-83A1-F6EECF244321}">
                <p14:modId xmlns:p14="http://schemas.microsoft.com/office/powerpoint/2010/main" val="2419889136"/>
              </p:ext>
            </p:extLst>
          </p:nvPr>
        </p:nvGraphicFramePr>
        <p:xfrm>
          <a:off x="1371600" y="1590991"/>
          <a:ext cx="5029200" cy="3209609"/>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
          <p:cNvSpPr txBox="1"/>
          <p:nvPr/>
        </p:nvSpPr>
        <p:spPr>
          <a:xfrm>
            <a:off x="2393643" y="1371600"/>
            <a:ext cx="2985112" cy="261610"/>
          </a:xfrm>
          <a:prstGeom prst="rect">
            <a:avLst/>
          </a:prstGeom>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dirty="0" smtClean="0">
                <a:latin typeface="Gill Sans MT" panose="020B0502020104020203" pitchFamily="34" charset="0"/>
              </a:rPr>
              <a:t>Distribution of Composite Index Scores by Party</a:t>
            </a:r>
            <a:endParaRPr lang="en-US" dirty="0">
              <a:latin typeface="Gill Sans MT" panose="020B0502020104020203" pitchFamily="34" charset="0"/>
            </a:endParaRPr>
          </a:p>
        </p:txBody>
      </p:sp>
      <p:sp>
        <p:nvSpPr>
          <p:cNvPr id="7" name="Rectangle 6"/>
          <p:cNvSpPr/>
          <p:nvPr/>
        </p:nvSpPr>
        <p:spPr>
          <a:xfrm>
            <a:off x="914400" y="866001"/>
            <a:ext cx="5943600" cy="276999"/>
          </a:xfrm>
          <a:prstGeom prst="rect">
            <a:avLst/>
          </a:prstGeom>
        </p:spPr>
        <p:txBody>
          <a:bodyPr wrap="square">
            <a:spAutoFit/>
          </a:bodyPr>
          <a:lstStyle/>
          <a:p>
            <a:pPr lvl="0" algn="ctr">
              <a:spcBef>
                <a:spcPct val="20000"/>
              </a:spcBef>
            </a:pPr>
            <a:r>
              <a:rPr lang="en-US" sz="1200" cap="all" spc="300" dirty="0">
                <a:latin typeface="Gill Sans MT" panose="020B0502020104020203" pitchFamily="34" charset="0"/>
              </a:rPr>
              <a:t>Research </a:t>
            </a:r>
            <a:r>
              <a:rPr lang="en-US" sz="1200" cap="all" spc="300" dirty="0" smtClean="0">
                <a:latin typeface="Gill Sans MT" panose="020B0502020104020203" pitchFamily="34" charset="0"/>
              </a:rPr>
              <a:t>Insight*: Differing Standards</a:t>
            </a:r>
            <a:endParaRPr lang="en-US" sz="1200" cap="all" spc="300" dirty="0">
              <a:latin typeface="Gill Sans MT" panose="020B0502020104020203" pitchFamily="34" charset="0"/>
            </a:endParaRPr>
          </a:p>
        </p:txBody>
      </p:sp>
      <p:sp>
        <p:nvSpPr>
          <p:cNvPr id="5" name="Rectangle 4"/>
          <p:cNvSpPr/>
          <p:nvPr/>
        </p:nvSpPr>
        <p:spPr>
          <a:xfrm>
            <a:off x="228601" y="9372600"/>
            <a:ext cx="7315200" cy="457200"/>
          </a:xfrm>
          <a:prstGeom prst="rect">
            <a:avLst/>
          </a:prstGeom>
        </p:spPr>
        <p:txBody>
          <a:bodyPr wrap="square">
            <a:noAutofit/>
          </a:bodyPr>
          <a:lstStyle/>
          <a:p>
            <a:pPr marL="60325" indent="-60325"/>
            <a:r>
              <a:rPr lang="en-US" sz="1050" b="1" dirty="0" smtClean="0">
                <a:solidFill>
                  <a:srgbClr val="000000"/>
                </a:solidFill>
              </a:rPr>
              <a:t>*</a:t>
            </a:r>
            <a:r>
              <a:rPr lang="en-US" sz="1050" dirty="0" smtClean="0">
                <a:solidFill>
                  <a:srgbClr val="000000"/>
                </a:solidFill>
              </a:rPr>
              <a:t>Research insights are not organization-specific; rather, they are findings that help explain the dynamics of policy advocacy in general terms.</a:t>
            </a:r>
            <a:endParaRPr lang="en-US" sz="1800" dirty="0"/>
          </a:p>
        </p:txBody>
      </p:sp>
    </p:spTree>
    <p:extLst>
      <p:ext uri="{BB962C8B-B14F-4D97-AF65-F5344CB8AC3E}">
        <p14:creationId xmlns:p14="http://schemas.microsoft.com/office/powerpoint/2010/main" val="38796089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Slide Number Placeholder 2"/>
          <p:cNvSpPr>
            <a:spLocks noGrp="1"/>
          </p:cNvSpPr>
          <p:nvPr>
            <p:ph type="sldNum" sz="quarter" idx="4"/>
          </p:nvPr>
        </p:nvSpPr>
        <p:spPr/>
        <p:txBody>
          <a:bodyPr/>
          <a:lstStyle/>
          <a:p>
            <a:fld id="{6214CC63-60E5-4931-A878-5D36BA85D187}" type="slidenum">
              <a:rPr lang="en-US" smtClean="0"/>
              <a:pPr/>
              <a:t>19</a:t>
            </a:fld>
            <a:endParaRPr lang="en-US" dirty="0"/>
          </a:p>
        </p:txBody>
      </p:sp>
      <p:sp>
        <p:nvSpPr>
          <p:cNvPr id="20" name="Rectangle 19"/>
          <p:cNvSpPr/>
          <p:nvPr/>
        </p:nvSpPr>
        <p:spPr>
          <a:xfrm>
            <a:off x="228600" y="2971800"/>
            <a:ext cx="1828800" cy="3657600"/>
          </a:xfrm>
          <a:prstGeom prst="rect">
            <a:avLst/>
          </a:prstGeom>
          <a:solidFill>
            <a:schemeClr val="accent3"/>
          </a:solidFill>
          <a:ln>
            <a:solidFill>
              <a:schemeClr val="bg1"/>
            </a:solidFill>
          </a:ln>
        </p:spPr>
        <p:txBody>
          <a:bodyPr wrap="square" lIns="182880" tIns="182880" rIns="182880" bIns="182880" anchor="ctr">
            <a:noAutofit/>
          </a:bodyPr>
          <a:lstStyle/>
          <a:p>
            <a:pPr algn="ctr">
              <a:spcAft>
                <a:spcPts val="500"/>
              </a:spcAft>
            </a:pPr>
            <a:r>
              <a:rPr lang="en-US" sz="1100" dirty="0">
                <a:latin typeface="Gill Sans MT" panose="020B0502020104020203" pitchFamily="34" charset="0"/>
              </a:rPr>
              <a:t>Normalized polarity</a:t>
            </a:r>
          </a:p>
          <a:p>
            <a:pPr>
              <a:spcAft>
                <a:spcPts val="500"/>
              </a:spcAft>
            </a:pPr>
            <a:r>
              <a:rPr lang="en-US" sz="1100" dirty="0"/>
              <a:t>The graph at right takes into account the </a:t>
            </a:r>
            <a:r>
              <a:rPr lang="en-US" sz="1100" dirty="0" smtClean="0"/>
              <a:t>average difference between Democrats’ </a:t>
            </a:r>
            <a:r>
              <a:rPr lang="en-US" sz="1100" dirty="0"/>
              <a:t>and </a:t>
            </a:r>
            <a:r>
              <a:rPr lang="en-US" sz="1100" dirty="0" smtClean="0"/>
              <a:t>Republicans’ </a:t>
            </a:r>
            <a:r>
              <a:rPr lang="en-US" sz="1100" dirty="0"/>
              <a:t>attitudes toward </a:t>
            </a:r>
            <a:r>
              <a:rPr lang="en-US" sz="1100" dirty="0" smtClean="0"/>
              <a:t>the organizations in this study. </a:t>
            </a:r>
            <a:r>
              <a:rPr lang="en-US" sz="1100" dirty="0"/>
              <a:t>It compares organizations’ overall composite index scores to the average score awarded by </a:t>
            </a:r>
            <a:r>
              <a:rPr lang="en-US" sz="1100" dirty="0" smtClean="0"/>
              <a:t>each party </a:t>
            </a:r>
            <a:r>
              <a:rPr lang="en-US" sz="1100" dirty="0"/>
              <a:t>to show whether Republicans or Democrats feel relatively more positively about each organization.</a:t>
            </a:r>
          </a:p>
        </p:txBody>
      </p:sp>
      <p:cxnSp>
        <p:nvCxnSpPr>
          <p:cNvPr id="5" name="Straight Arrow Connector 4"/>
          <p:cNvCxnSpPr/>
          <p:nvPr/>
        </p:nvCxnSpPr>
        <p:spPr>
          <a:xfrm>
            <a:off x="2514600" y="1587672"/>
            <a:ext cx="2" cy="8013528"/>
          </a:xfrm>
          <a:prstGeom prst="straightConnector1">
            <a:avLst/>
          </a:prstGeom>
          <a:ln w="381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rot="16200000">
            <a:off x="1714501" y="8572500"/>
            <a:ext cx="1828800" cy="228600"/>
          </a:xfrm>
          <a:prstGeom prst="rect">
            <a:avLst/>
          </a:prstGeom>
        </p:spPr>
        <p:txBody>
          <a:bodyPr wrap="none" lIns="182880" tIns="91440" bIns="91440" anchor="ctr">
            <a:noAutofit/>
          </a:bodyPr>
          <a:lstStyle/>
          <a:p>
            <a:pPr lvl="0"/>
            <a:r>
              <a:rPr lang="en-US" sz="1000" dirty="0" smtClean="0"/>
              <a:t>More polarizing</a:t>
            </a:r>
            <a:endParaRPr lang="en-US" sz="1000" dirty="0"/>
          </a:p>
        </p:txBody>
      </p:sp>
      <p:sp>
        <p:nvSpPr>
          <p:cNvPr id="21" name="Rectangle 20"/>
          <p:cNvSpPr/>
          <p:nvPr/>
        </p:nvSpPr>
        <p:spPr>
          <a:xfrm rot="16200000">
            <a:off x="1714501" y="4914900"/>
            <a:ext cx="1828800" cy="228600"/>
          </a:xfrm>
          <a:prstGeom prst="rect">
            <a:avLst/>
          </a:prstGeom>
        </p:spPr>
        <p:txBody>
          <a:bodyPr wrap="none" tIns="91440" bIns="91440" anchor="ctr">
            <a:noAutofit/>
          </a:bodyPr>
          <a:lstStyle/>
          <a:p>
            <a:pPr lvl="0" algn="ctr"/>
            <a:r>
              <a:rPr lang="en-US" sz="1000" dirty="0" smtClean="0"/>
              <a:t>Less polarizing</a:t>
            </a:r>
            <a:endParaRPr lang="en-US" sz="1000" dirty="0"/>
          </a:p>
        </p:txBody>
      </p:sp>
      <p:sp>
        <p:nvSpPr>
          <p:cNvPr id="24" name="Rectangle 23"/>
          <p:cNvSpPr/>
          <p:nvPr/>
        </p:nvSpPr>
        <p:spPr>
          <a:xfrm rot="16200000">
            <a:off x="1714501" y="2400301"/>
            <a:ext cx="1828800" cy="228600"/>
          </a:xfrm>
          <a:prstGeom prst="rect">
            <a:avLst/>
          </a:prstGeom>
        </p:spPr>
        <p:txBody>
          <a:bodyPr wrap="none" tIns="91440" rIns="182880" bIns="91440" anchor="ctr">
            <a:noAutofit/>
          </a:bodyPr>
          <a:lstStyle/>
          <a:p>
            <a:pPr lvl="0" algn="r"/>
            <a:r>
              <a:rPr lang="en-US" sz="1000" dirty="0" smtClean="0"/>
              <a:t>More polarizing</a:t>
            </a:r>
            <a:endParaRPr lang="en-US" sz="1000" dirty="0"/>
          </a:p>
        </p:txBody>
      </p:sp>
      <p:cxnSp>
        <p:nvCxnSpPr>
          <p:cNvPr id="29" name="Straight Arrow Connector 28"/>
          <p:cNvCxnSpPr/>
          <p:nvPr/>
        </p:nvCxnSpPr>
        <p:spPr>
          <a:xfrm flipH="1">
            <a:off x="2514600" y="1143000"/>
            <a:ext cx="4800600" cy="0"/>
          </a:xfrm>
          <a:prstGeom prst="straightConnector1">
            <a:avLst/>
          </a:prstGeom>
          <a:ln w="381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800600" y="1143000"/>
            <a:ext cx="2398394" cy="228600"/>
          </a:xfrm>
          <a:prstGeom prst="rect">
            <a:avLst/>
          </a:prstGeom>
        </p:spPr>
        <p:txBody>
          <a:bodyPr wrap="none" tIns="91440" bIns="91440" anchor="ctr">
            <a:noAutofit/>
          </a:bodyPr>
          <a:lstStyle/>
          <a:p>
            <a:pPr lvl="0" algn="r"/>
            <a:r>
              <a:rPr lang="en-US" sz="1000" dirty="0" smtClean="0"/>
              <a:t>Relatively preferred by Republicans</a:t>
            </a:r>
            <a:endParaRPr lang="en-US" sz="1000" dirty="0"/>
          </a:p>
        </p:txBody>
      </p:sp>
      <p:sp>
        <p:nvSpPr>
          <p:cNvPr id="43" name="Rectangle 42"/>
          <p:cNvSpPr/>
          <p:nvPr/>
        </p:nvSpPr>
        <p:spPr>
          <a:xfrm>
            <a:off x="2630806" y="1143000"/>
            <a:ext cx="2169794" cy="228600"/>
          </a:xfrm>
          <a:prstGeom prst="rect">
            <a:avLst/>
          </a:prstGeom>
        </p:spPr>
        <p:txBody>
          <a:bodyPr wrap="none" tIns="91440" bIns="91440" anchor="ctr">
            <a:noAutofit/>
          </a:bodyPr>
          <a:lstStyle/>
          <a:p>
            <a:pPr lvl="0"/>
            <a:r>
              <a:rPr lang="en-US" sz="1000" dirty="0" smtClean="0"/>
              <a:t>Relatively preferred by Democrats</a:t>
            </a:r>
            <a:endParaRPr lang="en-US" sz="1000" dirty="0"/>
          </a:p>
        </p:txBody>
      </p:sp>
      <p:sp>
        <p:nvSpPr>
          <p:cNvPr id="25" name="TextBox 24"/>
          <p:cNvSpPr txBox="1"/>
          <p:nvPr/>
        </p:nvSpPr>
        <p:spPr>
          <a:xfrm>
            <a:off x="228600" y="1143000"/>
            <a:ext cx="1828800" cy="1600200"/>
          </a:xfrm>
          <a:prstGeom prst="rect">
            <a:avLst/>
          </a:prstGeom>
          <a:solidFill>
            <a:schemeClr val="accent1">
              <a:lumMod val="20000"/>
              <a:lumOff val="80000"/>
            </a:schemeClr>
          </a:solidFill>
          <a:ln>
            <a:solidFill>
              <a:schemeClr val="bg1"/>
            </a:solidFill>
          </a:ln>
        </p:spPr>
        <p:txBody>
          <a:bodyPr wrap="square" lIns="0" tIns="0" rIns="0" bIns="0" rtlCol="0" anchor="ctr">
            <a:noAutofit/>
          </a:bodyPr>
          <a:lstStyle/>
          <a:p>
            <a:pPr algn="ctr">
              <a:spcAft>
                <a:spcPts val="1000"/>
              </a:spcAft>
            </a:pPr>
            <a:r>
              <a:rPr lang="en-US" sz="1100" dirty="0" smtClean="0">
                <a:solidFill>
                  <a:sysClr val="windowText" lastClr="000000"/>
                </a:solidFill>
                <a:latin typeface="Gill Sans MT" panose="020B0502020104020203" pitchFamily="34" charset="0"/>
              </a:rPr>
              <a:t>Legend</a:t>
            </a:r>
          </a:p>
          <a:p>
            <a:pPr indent="749300">
              <a:spcAft>
                <a:spcPts val="1000"/>
              </a:spcAft>
            </a:pPr>
            <a:r>
              <a:rPr lang="en-US" sz="1100" dirty="0" smtClean="0">
                <a:solidFill>
                  <a:sysClr val="windowText" lastClr="000000"/>
                </a:solidFill>
              </a:rPr>
              <a:t> </a:t>
            </a:r>
          </a:p>
          <a:p>
            <a:pPr indent="749300">
              <a:spcAft>
                <a:spcPts val="1000"/>
              </a:spcAft>
            </a:pPr>
            <a:r>
              <a:rPr lang="en-US" sz="1100" dirty="0" smtClean="0">
                <a:solidFill>
                  <a:sysClr val="windowText" lastClr="000000"/>
                </a:solidFill>
              </a:rPr>
              <a:t>Industry peers</a:t>
            </a:r>
          </a:p>
          <a:p>
            <a:pPr indent="749300">
              <a:spcAft>
                <a:spcPts val="1000"/>
              </a:spcAft>
            </a:pPr>
            <a:r>
              <a:rPr lang="en-US" sz="1100" dirty="0" smtClean="0">
                <a:solidFill>
                  <a:sysClr val="windowText" lastClr="000000"/>
                </a:solidFill>
              </a:rPr>
              <a:t>Other orgs</a:t>
            </a:r>
            <a:endParaRPr lang="en-US" sz="1100" dirty="0">
              <a:solidFill>
                <a:sysClr val="windowText" lastClr="000000"/>
              </a:solidFill>
            </a:endParaRPr>
          </a:p>
        </p:txBody>
      </p:sp>
      <p:sp>
        <p:nvSpPr>
          <p:cNvPr id="35" name="Rectangle 34"/>
          <p:cNvSpPr/>
          <p:nvPr/>
        </p:nvSpPr>
        <p:spPr>
          <a:xfrm>
            <a:off x="457200" y="1985012"/>
            <a:ext cx="411480" cy="182880"/>
          </a:xfrm>
          <a:prstGeom prst="rect">
            <a:avLst/>
          </a:prstGeom>
          <a:solidFill>
            <a:schemeClr val="accent1"/>
          </a:solidFill>
          <a:ln>
            <a:solidFill>
              <a:schemeClr val="bg1"/>
            </a:solidFill>
          </a:ln>
        </p:spPr>
        <p:txBody>
          <a:bodyPr wrap="none" lIns="228600" tIns="228600" rIns="228600" bIns="228600" rtlCol="0" anchor="t">
            <a:noAutofit/>
          </a:bodyPr>
          <a:lstStyle/>
          <a:p>
            <a:pPr algn="ctr"/>
            <a:endParaRPr lang="en-US" sz="1000" dirty="0"/>
          </a:p>
        </p:txBody>
      </p:sp>
      <p:sp>
        <p:nvSpPr>
          <p:cNvPr id="40" name="Rectangle 39"/>
          <p:cNvSpPr/>
          <p:nvPr/>
        </p:nvSpPr>
        <p:spPr>
          <a:xfrm>
            <a:off x="457200" y="2269801"/>
            <a:ext cx="411480" cy="182880"/>
          </a:xfrm>
          <a:prstGeom prst="rect">
            <a:avLst/>
          </a:prstGeom>
          <a:solidFill>
            <a:schemeClr val="accent1">
              <a:lumMod val="40000"/>
              <a:lumOff val="60000"/>
            </a:schemeClr>
          </a:solidFill>
          <a:ln>
            <a:solidFill>
              <a:schemeClr val="bg1"/>
            </a:solidFill>
          </a:ln>
        </p:spPr>
        <p:txBody>
          <a:bodyPr wrap="none" lIns="228600" tIns="228600" rIns="228600" bIns="228600" rtlCol="0" anchor="t">
            <a:noAutofit/>
          </a:bodyPr>
          <a:lstStyle/>
          <a:p>
            <a:pPr algn="ctr"/>
            <a:endParaRPr lang="en-US" sz="1000" dirty="0"/>
          </a:p>
        </p:txBody>
      </p:sp>
      <p:sp>
        <p:nvSpPr>
          <p:cNvPr id="41" name="Rectangle 40"/>
          <p:cNvSpPr/>
          <p:nvPr/>
        </p:nvSpPr>
        <p:spPr>
          <a:xfrm>
            <a:off x="457200" y="1707839"/>
            <a:ext cx="411480" cy="182880"/>
          </a:xfrm>
          <a:prstGeom prst="rect">
            <a:avLst/>
          </a:prstGeom>
          <a:solidFill>
            <a:schemeClr val="accent2"/>
          </a:solidFill>
          <a:ln>
            <a:solidFill>
              <a:schemeClr val="bg1"/>
            </a:solidFill>
          </a:ln>
        </p:spPr>
        <p:txBody>
          <a:bodyPr wrap="none" lIns="228600" tIns="228600" rIns="228600" bIns="228600" rtlCol="0" anchor="t">
            <a:noAutofit/>
          </a:bodyPr>
          <a:lstStyle/>
          <a:p>
            <a:pPr algn="ctr"/>
            <a:endParaRPr lang="en-US" sz="1000" dirty="0"/>
          </a:p>
        </p:txBody>
      </p:sp>
      <p:cxnSp>
        <p:nvCxnSpPr>
          <p:cNvPr id="8" name="Straight Connector 7"/>
          <p:cNvCxnSpPr/>
          <p:nvPr/>
        </p:nvCxnSpPr>
        <p:spPr>
          <a:xfrm>
            <a:off x="457200" y="1573532"/>
            <a:ext cx="0" cy="100584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26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64389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9232" y="1392648"/>
            <a:ext cx="4406900" cy="846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976" y="1627632"/>
            <a:ext cx="6572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0559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t>
            </a:r>
            <a:endParaRPr lang="en-US" dirty="0"/>
          </a:p>
        </p:txBody>
      </p:sp>
      <p:sp>
        <p:nvSpPr>
          <p:cNvPr id="6" name="Slide Number Placeholder 5"/>
          <p:cNvSpPr>
            <a:spLocks noGrp="1"/>
          </p:cNvSpPr>
          <p:nvPr>
            <p:ph type="sldNum" sz="quarter" idx="4"/>
          </p:nvPr>
        </p:nvSpPr>
        <p:spPr/>
        <p:txBody>
          <a:bodyPr/>
          <a:lstStyle/>
          <a:p>
            <a:fld id="{6214CC63-60E5-4931-A878-5D36BA85D187}" type="slidenum">
              <a:rPr lang="en-US" smtClean="0"/>
              <a:pPr/>
              <a:t>2</a:t>
            </a:fld>
            <a:endParaRPr lang="en-US" dirty="0"/>
          </a:p>
        </p:txBody>
      </p:sp>
      <p:sp>
        <p:nvSpPr>
          <p:cNvPr id="4" name="F/R 1"/>
          <p:cNvSpPr/>
          <p:nvPr/>
        </p:nvSpPr>
        <p:spPr>
          <a:xfrm>
            <a:off x="228600" y="1143000"/>
            <a:ext cx="7315200" cy="5029200"/>
          </a:xfrm>
          <a:custGeom>
            <a:avLst/>
            <a:gdLst>
              <a:gd name="connsiteX0" fmla="*/ 0 w 2408934"/>
              <a:gd name="connsiteY0" fmla="*/ 0 h 4389120"/>
              <a:gd name="connsiteX1" fmla="*/ 2408934 w 2408934"/>
              <a:gd name="connsiteY1" fmla="*/ 0 h 4389120"/>
              <a:gd name="connsiteX2" fmla="*/ 2408934 w 2408934"/>
              <a:gd name="connsiteY2" fmla="*/ 4389120 h 4389120"/>
              <a:gd name="connsiteX3" fmla="*/ 0 w 2408934"/>
              <a:gd name="connsiteY3" fmla="*/ 4389120 h 4389120"/>
              <a:gd name="connsiteX4" fmla="*/ 0 w 2408934"/>
              <a:gd name="connsiteY4" fmla="*/ 0 h 438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8934" h="4389120">
                <a:moveTo>
                  <a:pt x="2408934" y="1"/>
                </a:moveTo>
                <a:lnTo>
                  <a:pt x="2408934" y="4389119"/>
                </a:lnTo>
                <a:lnTo>
                  <a:pt x="0" y="4389119"/>
                </a:lnTo>
                <a:lnTo>
                  <a:pt x="0" y="1"/>
                </a:lnTo>
                <a:lnTo>
                  <a:pt x="2408934" y="1"/>
                </a:lnTo>
                <a:close/>
              </a:path>
            </a:pathLst>
          </a:custGeom>
          <a:solidFill>
            <a:schemeClr val="accent1">
              <a:lumMod val="20000"/>
              <a:lumOff val="80000"/>
            </a:schemeClr>
          </a:solidFill>
          <a:ln>
            <a:no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8600" rIns="228600" bIns="228600" numCol="1" spcCol="1270" anchor="ctr" anchorCtr="0">
            <a:noAutofit/>
          </a:bodyPr>
          <a:lstStyle/>
          <a:p>
            <a:pPr marL="0" lvl="1" algn="ctr" defTabSz="533400">
              <a:lnSpc>
                <a:spcPct val="90000"/>
              </a:lnSpc>
              <a:spcBef>
                <a:spcPct val="0"/>
              </a:spcBef>
              <a:spcAft>
                <a:spcPct val="15000"/>
              </a:spcAft>
            </a:pPr>
            <a:r>
              <a:rPr lang="en-US" sz="2400" dirty="0">
                <a:solidFill>
                  <a:schemeClr val="tx1"/>
                </a:solidFill>
                <a:latin typeface="Gill Sans MT" panose="020B0502020104020203" pitchFamily="34" charset="0"/>
              </a:rPr>
              <a:t>Policy Brands </a:t>
            </a:r>
            <a:r>
              <a:rPr lang="en-US" sz="2400" dirty="0" smtClean="0">
                <a:solidFill>
                  <a:schemeClr val="tx1"/>
                </a:solidFill>
                <a:latin typeface="Gill Sans MT" panose="020B0502020104020203" pitchFamily="34" charset="0"/>
              </a:rPr>
              <a:t>Roundtable</a:t>
            </a:r>
          </a:p>
          <a:p>
            <a:pPr marL="3175" lvl="0" algn="ctr">
              <a:spcBef>
                <a:spcPct val="20000"/>
              </a:spcBef>
            </a:pPr>
            <a:endParaRPr lang="en-US" sz="1200" cap="all" spc="300" dirty="0">
              <a:solidFill>
                <a:schemeClr val="tx1"/>
              </a:solidFill>
              <a:latin typeface="Gill Sans MT" panose="020B0502020104020203" pitchFamily="34" charset="0"/>
            </a:endParaRPr>
          </a:p>
        </p:txBody>
      </p:sp>
      <p:sp>
        <p:nvSpPr>
          <p:cNvPr id="5" name="F/R 1"/>
          <p:cNvSpPr/>
          <p:nvPr/>
        </p:nvSpPr>
        <p:spPr>
          <a:xfrm>
            <a:off x="228600" y="8458200"/>
            <a:ext cx="7315199" cy="1143000"/>
          </a:xfrm>
          <a:custGeom>
            <a:avLst/>
            <a:gdLst>
              <a:gd name="connsiteX0" fmla="*/ 0 w 2408934"/>
              <a:gd name="connsiteY0" fmla="*/ 0 h 4389120"/>
              <a:gd name="connsiteX1" fmla="*/ 2408934 w 2408934"/>
              <a:gd name="connsiteY1" fmla="*/ 0 h 4389120"/>
              <a:gd name="connsiteX2" fmla="*/ 2408934 w 2408934"/>
              <a:gd name="connsiteY2" fmla="*/ 4389120 h 4389120"/>
              <a:gd name="connsiteX3" fmla="*/ 0 w 2408934"/>
              <a:gd name="connsiteY3" fmla="*/ 4389120 h 4389120"/>
              <a:gd name="connsiteX4" fmla="*/ 0 w 2408934"/>
              <a:gd name="connsiteY4" fmla="*/ 0 h 438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8934" h="4389120">
                <a:moveTo>
                  <a:pt x="2408934" y="1"/>
                </a:moveTo>
                <a:lnTo>
                  <a:pt x="2408934" y="4389119"/>
                </a:lnTo>
                <a:lnTo>
                  <a:pt x="0" y="4389119"/>
                </a:lnTo>
                <a:lnTo>
                  <a:pt x="0" y="1"/>
                </a:lnTo>
                <a:lnTo>
                  <a:pt x="2408934" y="1"/>
                </a:lnTo>
                <a:close/>
              </a:path>
            </a:pathLst>
          </a:custGeom>
          <a:solidFill>
            <a:schemeClr val="accent1">
              <a:lumMod val="20000"/>
              <a:lumOff val="80000"/>
            </a:schemeClr>
          </a:solidFill>
          <a:ln>
            <a:no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8600" rIns="228600" bIns="228600" numCol="1" spcCol="1270" anchor="ctr" anchorCtr="0">
            <a:noAutofit/>
          </a:bodyPr>
          <a:lstStyle/>
          <a:p>
            <a:pPr marL="0" lvl="1" defTabSz="533400">
              <a:lnSpc>
                <a:spcPct val="90000"/>
              </a:lnSpc>
              <a:spcBef>
                <a:spcPct val="0"/>
              </a:spcBef>
              <a:spcAft>
                <a:spcPct val="15000"/>
              </a:spcAft>
            </a:pPr>
            <a:r>
              <a:rPr lang="en-US" sz="1000" kern="1200" dirty="0" smtClean="0"/>
              <a:t>National Journal is not engaged in rendering legal, accounting, or any other professional services. National Journal specifically disclaims liability for any damages, claims, or losses that may arise from a) any errors or omissions in these materials, whether caused by National Journal or its sources, or b) reliance upon any recommendation made by National Journal.</a:t>
            </a:r>
            <a:endParaRPr lang="en-US" sz="1000" kern="1200" dirty="0"/>
          </a:p>
        </p:txBody>
      </p:sp>
      <p:sp>
        <p:nvSpPr>
          <p:cNvPr id="9" name="TextBox 28"/>
          <p:cNvSpPr txBox="1"/>
          <p:nvPr/>
        </p:nvSpPr>
        <p:spPr>
          <a:xfrm>
            <a:off x="228601" y="8229600"/>
            <a:ext cx="7300916" cy="228600"/>
          </a:xfrm>
          <a:prstGeom prst="rect">
            <a:avLst/>
          </a:prstGeom>
          <a:noFill/>
        </p:spPr>
        <p:txBody>
          <a:bodyPr wrap="square" lIns="101882" tIns="50941" rIns="101882" bIns="50941"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r>
              <a:rPr lang="en-US" sz="1200" cap="all" spc="300" dirty="0" smtClean="0">
                <a:latin typeface="Gill Sans MT" panose="020B0502020104020203" pitchFamily="34" charset="0"/>
              </a:rPr>
              <a:t>Legal Caveat</a:t>
            </a:r>
            <a:endParaRPr lang="en-US" sz="1200" cap="all" spc="300" dirty="0">
              <a:latin typeface="Gill Sans MT" panose="020B0502020104020203" pitchFamily="34" charset="0"/>
            </a:endParaRPr>
          </a:p>
        </p:txBody>
      </p:sp>
      <p:sp>
        <p:nvSpPr>
          <p:cNvPr id="10" name="F/R 1"/>
          <p:cNvSpPr/>
          <p:nvPr/>
        </p:nvSpPr>
        <p:spPr>
          <a:xfrm>
            <a:off x="228600" y="6629400"/>
            <a:ext cx="7315200" cy="1371600"/>
          </a:xfrm>
          <a:custGeom>
            <a:avLst/>
            <a:gdLst>
              <a:gd name="connsiteX0" fmla="*/ 0 w 2408934"/>
              <a:gd name="connsiteY0" fmla="*/ 0 h 4389120"/>
              <a:gd name="connsiteX1" fmla="*/ 2408934 w 2408934"/>
              <a:gd name="connsiteY1" fmla="*/ 0 h 4389120"/>
              <a:gd name="connsiteX2" fmla="*/ 2408934 w 2408934"/>
              <a:gd name="connsiteY2" fmla="*/ 4389120 h 4389120"/>
              <a:gd name="connsiteX3" fmla="*/ 0 w 2408934"/>
              <a:gd name="connsiteY3" fmla="*/ 4389120 h 4389120"/>
              <a:gd name="connsiteX4" fmla="*/ 0 w 2408934"/>
              <a:gd name="connsiteY4" fmla="*/ 0 h 438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8934" h="4389120">
                <a:moveTo>
                  <a:pt x="2408934" y="1"/>
                </a:moveTo>
                <a:lnTo>
                  <a:pt x="2408934" y="4389119"/>
                </a:lnTo>
                <a:lnTo>
                  <a:pt x="0" y="4389119"/>
                </a:lnTo>
                <a:lnTo>
                  <a:pt x="0" y="1"/>
                </a:lnTo>
                <a:lnTo>
                  <a:pt x="2408934" y="1"/>
                </a:lnTo>
                <a:close/>
              </a:path>
            </a:pathLst>
          </a:custGeom>
          <a:solidFill>
            <a:schemeClr val="accent1">
              <a:lumMod val="20000"/>
              <a:lumOff val="80000"/>
            </a:schemeClr>
          </a:solidFill>
          <a:ln>
            <a:no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8600" rIns="228600" bIns="228600" numCol="1" spcCol="1270" anchor="ctr" anchorCtr="0">
            <a:noAutofit/>
          </a:bodyPr>
          <a:lstStyle/>
          <a:p>
            <a:pPr marL="0" lvl="1" defTabSz="533400">
              <a:lnSpc>
                <a:spcPct val="90000"/>
              </a:lnSpc>
              <a:spcBef>
                <a:spcPct val="0"/>
              </a:spcBef>
              <a:spcAft>
                <a:spcPct val="15000"/>
              </a:spcAft>
            </a:pPr>
            <a:r>
              <a:rPr lang="en-US" sz="1000" kern="1200" dirty="0" smtClean="0"/>
              <a:t>These materials have been prepared by National Journal for the exclusive and individual use of our member organizations. As always, members are welcome to an unlimited number of copies of the materials contained within this handout for use within their organization. However, these materials contain valuable confidential and proprietary information belonging to National Journal and they may not be shared with any third party (including independent contractors and consultants) without the prior approval of National Journal. National Journal retains any and all intellectual property rights in these materials and requires retention of the copyright mark on all pages reproduced.</a:t>
            </a:r>
            <a:endParaRPr lang="en-US" sz="1000" kern="1200" dirty="0"/>
          </a:p>
        </p:txBody>
      </p:sp>
      <p:sp>
        <p:nvSpPr>
          <p:cNvPr id="11" name="TextBox 28"/>
          <p:cNvSpPr txBox="1"/>
          <p:nvPr/>
        </p:nvSpPr>
        <p:spPr>
          <a:xfrm>
            <a:off x="214317" y="6400800"/>
            <a:ext cx="7329484" cy="228600"/>
          </a:xfrm>
          <a:prstGeom prst="rect">
            <a:avLst/>
          </a:prstGeom>
          <a:noFill/>
        </p:spPr>
        <p:txBody>
          <a:bodyPr wrap="square" lIns="101882" tIns="50941" rIns="101882" bIns="50941"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r>
              <a:rPr lang="en-US" sz="1200" cap="all" spc="300" dirty="0" smtClean="0">
                <a:latin typeface="Gill Sans MT" panose="020B0502020104020203" pitchFamily="34" charset="0"/>
              </a:rPr>
              <a:t>Confidentiality and Intellectual Property</a:t>
            </a:r>
            <a:endParaRPr lang="en-US" sz="1200" cap="all" spc="300" dirty="0">
              <a:latin typeface="Gill Sans MT" panose="020B0502020104020203" pitchFamily="34" charset="0"/>
            </a:endParaRPr>
          </a:p>
        </p:txBody>
      </p:sp>
      <p:pic>
        <p:nvPicPr>
          <p:cNvPr id="1026" name="Picture 2" descr="C:\Users\kwaddell\Downloads\NJ_Research_whi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3860" y="94344"/>
            <a:ext cx="3657598"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657600"/>
            <a:ext cx="5019676"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1020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Slide Number Placeholder 3"/>
          <p:cNvSpPr>
            <a:spLocks noGrp="1"/>
          </p:cNvSpPr>
          <p:nvPr>
            <p:ph type="sldNum" sz="quarter" idx="4"/>
          </p:nvPr>
        </p:nvSpPr>
        <p:spPr/>
        <p:txBody>
          <a:bodyPr/>
          <a:lstStyle/>
          <a:p>
            <a:fld id="{6214CC63-60E5-4931-A878-5D36BA85D187}" type="slidenum">
              <a:rPr lang="en-US" smtClean="0"/>
              <a:pPr/>
              <a:t>20</a:t>
            </a:fld>
            <a:endParaRPr lang="en-US" dirty="0"/>
          </a:p>
        </p:txBody>
      </p:sp>
      <p:sp>
        <p:nvSpPr>
          <p:cNvPr id="64" name="Rectangle 63"/>
          <p:cNvSpPr/>
          <p:nvPr/>
        </p:nvSpPr>
        <p:spPr>
          <a:xfrm>
            <a:off x="3995928" y="7299958"/>
            <a:ext cx="3543250" cy="230123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000" dirty="0" smtClean="0">
                <a:solidFill>
                  <a:schemeClr val="tx1"/>
                </a:solidFill>
              </a:rPr>
              <a:t>4th Quartile</a:t>
            </a:r>
            <a:endParaRPr lang="en-US" sz="1000" dirty="0">
              <a:solidFill>
                <a:schemeClr val="tx1"/>
              </a:solidFill>
            </a:endParaRPr>
          </a:p>
        </p:txBody>
      </p:sp>
      <p:sp>
        <p:nvSpPr>
          <p:cNvPr id="65" name="Rectangle 64"/>
          <p:cNvSpPr/>
          <p:nvPr/>
        </p:nvSpPr>
        <p:spPr>
          <a:xfrm>
            <a:off x="3995928" y="6286500"/>
            <a:ext cx="3543250" cy="101345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rgbClr val="000000"/>
                </a:solidFill>
              </a:rPr>
              <a:t>3rd Quartile</a:t>
            </a:r>
            <a:endParaRPr lang="en-US" sz="1000" dirty="0">
              <a:solidFill>
                <a:srgbClr val="000000"/>
              </a:solidFill>
            </a:endParaRPr>
          </a:p>
        </p:txBody>
      </p:sp>
      <p:sp>
        <p:nvSpPr>
          <p:cNvPr id="66" name="Rectangle 65"/>
          <p:cNvSpPr/>
          <p:nvPr/>
        </p:nvSpPr>
        <p:spPr>
          <a:xfrm>
            <a:off x="3995926" y="5363318"/>
            <a:ext cx="3543250" cy="92318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2nd Quartile</a:t>
            </a:r>
            <a:endParaRPr lang="en-US" sz="1000" dirty="0">
              <a:solidFill>
                <a:schemeClr val="bg1"/>
              </a:solidFill>
            </a:endParaRPr>
          </a:p>
        </p:txBody>
      </p:sp>
      <p:sp>
        <p:nvSpPr>
          <p:cNvPr id="67" name="Rectangle 66"/>
          <p:cNvSpPr/>
          <p:nvPr/>
        </p:nvSpPr>
        <p:spPr>
          <a:xfrm>
            <a:off x="3995926" y="1600199"/>
            <a:ext cx="3543250" cy="377587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1st Quartile</a:t>
            </a:r>
            <a:endParaRPr lang="en-US" sz="1000" dirty="0">
              <a:solidFill>
                <a:schemeClr val="bg1"/>
              </a:solidFill>
            </a:endParaRPr>
          </a:p>
        </p:txBody>
      </p:sp>
      <p:cxnSp>
        <p:nvCxnSpPr>
          <p:cNvPr id="68" name="Straight Connector 67"/>
          <p:cNvCxnSpPr/>
          <p:nvPr/>
        </p:nvCxnSpPr>
        <p:spPr>
          <a:xfrm>
            <a:off x="5257800" y="6286500"/>
            <a:ext cx="1828800" cy="0"/>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Arrow Connector 68"/>
          <p:cNvCxnSpPr>
            <a:stCxn id="73" idx="0"/>
            <a:endCxn id="72" idx="2"/>
          </p:cNvCxnSpPr>
          <p:nvPr/>
        </p:nvCxnSpPr>
        <p:spPr>
          <a:xfrm flipV="1">
            <a:off x="5767553" y="1828800"/>
            <a:ext cx="0" cy="75438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71" name="TextBox 70"/>
          <p:cNvSpPr txBox="1"/>
          <p:nvPr/>
        </p:nvSpPr>
        <p:spPr>
          <a:xfrm>
            <a:off x="5714999" y="6286500"/>
            <a:ext cx="1371601" cy="153888"/>
          </a:xfrm>
          <a:prstGeom prst="rect">
            <a:avLst/>
          </a:prstGeom>
          <a:noFill/>
        </p:spPr>
        <p:txBody>
          <a:bodyPr wrap="square" lIns="0" tIns="0" rIns="45720" bIns="0" rtlCol="0" anchor="ctr" anchorCtr="0">
            <a:spAutoFit/>
          </a:bodyPr>
          <a:lstStyle/>
          <a:p>
            <a:pPr algn="r"/>
            <a:r>
              <a:rPr lang="en-US" sz="1000" dirty="0" smtClean="0"/>
              <a:t>Median: 46.3</a:t>
            </a:r>
            <a:endParaRPr lang="en-US" sz="1000" dirty="0"/>
          </a:p>
        </p:txBody>
      </p:sp>
      <p:sp>
        <p:nvSpPr>
          <p:cNvPr id="72" name="Rectangle 71"/>
          <p:cNvSpPr/>
          <p:nvPr/>
        </p:nvSpPr>
        <p:spPr>
          <a:xfrm>
            <a:off x="3995928" y="1600200"/>
            <a:ext cx="3543250" cy="228600"/>
          </a:xfrm>
          <a:prstGeom prst="rect">
            <a:avLst/>
          </a:prstGeom>
          <a:noFill/>
        </p:spPr>
        <p:txBody>
          <a:bodyPr wrap="square" lIns="0" tIns="0" rIns="0" bIns="0" anchor="ctr">
            <a:noAutofit/>
          </a:bodyPr>
          <a:lstStyle/>
          <a:p>
            <a:pPr algn="ctr"/>
            <a:r>
              <a:rPr lang="en-US" sz="1000" dirty="0" smtClean="0">
                <a:solidFill>
                  <a:schemeClr val="bg1"/>
                </a:solidFill>
              </a:rPr>
              <a:t>60.0</a:t>
            </a:r>
            <a:endParaRPr lang="en-US" sz="1000" dirty="0">
              <a:solidFill>
                <a:schemeClr val="bg1"/>
              </a:solidFill>
            </a:endParaRPr>
          </a:p>
        </p:txBody>
      </p:sp>
      <p:sp>
        <p:nvSpPr>
          <p:cNvPr id="73" name="Rectangle 72"/>
          <p:cNvSpPr/>
          <p:nvPr/>
        </p:nvSpPr>
        <p:spPr>
          <a:xfrm>
            <a:off x="3995928" y="9372600"/>
            <a:ext cx="3543250" cy="228600"/>
          </a:xfrm>
          <a:prstGeom prst="rect">
            <a:avLst/>
          </a:prstGeom>
          <a:noFill/>
        </p:spPr>
        <p:txBody>
          <a:bodyPr wrap="square" lIns="0" tIns="0" rIns="0" bIns="0" anchor="ctr">
            <a:noAutofit/>
          </a:bodyPr>
          <a:lstStyle/>
          <a:p>
            <a:pPr algn="ctr"/>
            <a:r>
              <a:rPr lang="en-US" sz="1000" dirty="0" smtClean="0"/>
              <a:t>30.0</a:t>
            </a:r>
            <a:endParaRPr lang="en-US" sz="1000" dirty="0"/>
          </a:p>
        </p:txBody>
      </p:sp>
      <p:sp>
        <p:nvSpPr>
          <p:cNvPr id="76" name="Rectangle 75"/>
          <p:cNvSpPr/>
          <p:nvPr/>
        </p:nvSpPr>
        <p:spPr>
          <a:xfrm>
            <a:off x="233226" y="6057900"/>
            <a:ext cx="3543288" cy="354329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r>
              <a:rPr lang="en-US" sz="1000" dirty="0" smtClean="0">
                <a:solidFill>
                  <a:schemeClr val="tx1"/>
                </a:solidFill>
              </a:rPr>
              <a:t>4th Quartile</a:t>
            </a:r>
            <a:endParaRPr lang="en-US" sz="1000" dirty="0">
              <a:solidFill>
                <a:schemeClr val="tx1"/>
              </a:solidFill>
            </a:endParaRPr>
          </a:p>
        </p:txBody>
      </p:sp>
      <p:sp>
        <p:nvSpPr>
          <p:cNvPr id="77" name="Rectangle 76"/>
          <p:cNvSpPr/>
          <p:nvPr/>
        </p:nvSpPr>
        <p:spPr>
          <a:xfrm>
            <a:off x="233226" y="5286375"/>
            <a:ext cx="3543288" cy="7715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rgbClr val="000000"/>
                </a:solidFill>
              </a:rPr>
              <a:t>3rd Quartile</a:t>
            </a:r>
            <a:endParaRPr lang="en-US" sz="1000" dirty="0">
              <a:solidFill>
                <a:srgbClr val="000000"/>
              </a:solidFill>
            </a:endParaRPr>
          </a:p>
        </p:txBody>
      </p:sp>
      <p:sp>
        <p:nvSpPr>
          <p:cNvPr id="78" name="Rectangle 77"/>
          <p:cNvSpPr/>
          <p:nvPr/>
        </p:nvSpPr>
        <p:spPr>
          <a:xfrm>
            <a:off x="233224" y="4474209"/>
            <a:ext cx="3543288" cy="8121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2nd Quartile</a:t>
            </a:r>
            <a:endParaRPr lang="en-US" sz="1000" dirty="0">
              <a:solidFill>
                <a:schemeClr val="bg1"/>
              </a:solidFill>
            </a:endParaRPr>
          </a:p>
        </p:txBody>
      </p:sp>
      <p:sp>
        <p:nvSpPr>
          <p:cNvPr id="79" name="Rectangle 78"/>
          <p:cNvSpPr/>
          <p:nvPr/>
        </p:nvSpPr>
        <p:spPr>
          <a:xfrm>
            <a:off x="233224" y="1600200"/>
            <a:ext cx="3543288" cy="287401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schemeClr val="bg1"/>
                </a:solidFill>
              </a:rPr>
              <a:t>1st Quartile</a:t>
            </a:r>
            <a:endParaRPr lang="en-US" sz="1000" dirty="0">
              <a:solidFill>
                <a:schemeClr val="bg1"/>
              </a:solidFill>
            </a:endParaRPr>
          </a:p>
        </p:txBody>
      </p:sp>
      <p:cxnSp>
        <p:nvCxnSpPr>
          <p:cNvPr id="80" name="Straight Connector 79"/>
          <p:cNvCxnSpPr/>
          <p:nvPr/>
        </p:nvCxnSpPr>
        <p:spPr>
          <a:xfrm>
            <a:off x="1600200" y="5286375"/>
            <a:ext cx="1828800" cy="0"/>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Arrow Connector 80"/>
          <p:cNvCxnSpPr>
            <a:stCxn id="85" idx="0"/>
            <a:endCxn id="84" idx="2"/>
          </p:cNvCxnSpPr>
          <p:nvPr/>
        </p:nvCxnSpPr>
        <p:spPr>
          <a:xfrm flipV="1">
            <a:off x="2004870" y="1828800"/>
            <a:ext cx="0" cy="75438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83" name="TextBox 82"/>
          <p:cNvSpPr txBox="1"/>
          <p:nvPr/>
        </p:nvSpPr>
        <p:spPr>
          <a:xfrm>
            <a:off x="2057399" y="5286375"/>
            <a:ext cx="1371601" cy="153888"/>
          </a:xfrm>
          <a:prstGeom prst="rect">
            <a:avLst/>
          </a:prstGeom>
          <a:noFill/>
        </p:spPr>
        <p:txBody>
          <a:bodyPr wrap="square" lIns="0" tIns="0" rIns="45720" bIns="0" rtlCol="0" anchor="ctr" anchorCtr="0">
            <a:spAutoFit/>
          </a:bodyPr>
          <a:lstStyle/>
          <a:p>
            <a:pPr algn="r"/>
            <a:r>
              <a:rPr lang="en-US" sz="1000" dirty="0" smtClean="0"/>
              <a:t>Median: 52.0</a:t>
            </a:r>
            <a:endParaRPr lang="en-US" sz="1000" dirty="0"/>
          </a:p>
        </p:txBody>
      </p:sp>
      <p:sp>
        <p:nvSpPr>
          <p:cNvPr id="84" name="Rectangle 83"/>
          <p:cNvSpPr/>
          <p:nvPr/>
        </p:nvSpPr>
        <p:spPr>
          <a:xfrm>
            <a:off x="233226" y="1600200"/>
            <a:ext cx="3543288" cy="228600"/>
          </a:xfrm>
          <a:prstGeom prst="rect">
            <a:avLst/>
          </a:prstGeom>
          <a:noFill/>
        </p:spPr>
        <p:txBody>
          <a:bodyPr wrap="square" lIns="0" tIns="0" rIns="0" bIns="0" anchor="ctr">
            <a:noAutofit/>
          </a:bodyPr>
          <a:lstStyle/>
          <a:p>
            <a:pPr algn="ctr"/>
            <a:r>
              <a:rPr lang="en-US" sz="1000" dirty="0" smtClean="0">
                <a:solidFill>
                  <a:schemeClr val="bg1"/>
                </a:solidFill>
              </a:rPr>
              <a:t>60.0</a:t>
            </a:r>
            <a:endParaRPr lang="en-US" dirty="0">
              <a:solidFill>
                <a:schemeClr val="bg1"/>
              </a:solidFill>
            </a:endParaRPr>
          </a:p>
        </p:txBody>
      </p:sp>
      <p:sp>
        <p:nvSpPr>
          <p:cNvPr id="85" name="Rectangle 84"/>
          <p:cNvSpPr/>
          <p:nvPr/>
        </p:nvSpPr>
        <p:spPr>
          <a:xfrm>
            <a:off x="233226" y="9372600"/>
            <a:ext cx="3543288" cy="228600"/>
          </a:xfrm>
          <a:prstGeom prst="rect">
            <a:avLst/>
          </a:prstGeom>
          <a:noFill/>
        </p:spPr>
        <p:txBody>
          <a:bodyPr wrap="square" lIns="0" tIns="0" rIns="0" bIns="0" anchor="ctr">
            <a:noAutofit/>
          </a:bodyPr>
          <a:lstStyle/>
          <a:p>
            <a:pPr algn="ctr"/>
            <a:r>
              <a:rPr lang="en-US" sz="1000" dirty="0" smtClean="0"/>
              <a:t>30.0</a:t>
            </a:r>
            <a:endParaRPr lang="en-US" dirty="0"/>
          </a:p>
        </p:txBody>
      </p:sp>
      <p:sp>
        <p:nvSpPr>
          <p:cNvPr id="45" name="TextBox 44"/>
          <p:cNvSpPr txBox="1"/>
          <p:nvPr/>
        </p:nvSpPr>
        <p:spPr>
          <a:xfrm>
            <a:off x="3995885" y="1143000"/>
            <a:ext cx="3543250" cy="457200"/>
          </a:xfrm>
          <a:prstGeom prst="rect">
            <a:avLst/>
          </a:prstGeom>
          <a:noFill/>
        </p:spPr>
        <p:txBody>
          <a:bodyPr wrap="none" rtlCol="0" anchor="ctr">
            <a:noAutofit/>
          </a:bodyPr>
          <a:lstStyle/>
          <a:p>
            <a:pPr algn="ctr"/>
            <a:r>
              <a:rPr lang="en-US" sz="1100" dirty="0" smtClean="0">
                <a:latin typeface="Gill Sans MT" panose="020B0502020104020203" pitchFamily="34" charset="0"/>
              </a:rPr>
              <a:t>Female scores </a:t>
            </a:r>
            <a:r>
              <a:rPr lang="en-US" sz="1100" dirty="0" smtClean="0">
                <a:solidFill>
                  <a:schemeClr val="accent1">
                    <a:lumMod val="60000"/>
                    <a:lumOff val="40000"/>
                  </a:schemeClr>
                </a:solidFill>
              </a:rPr>
              <a:t>(n=38)</a:t>
            </a:r>
            <a:endParaRPr lang="en-US" sz="1100" dirty="0">
              <a:solidFill>
                <a:schemeClr val="accent1">
                  <a:lumMod val="60000"/>
                  <a:lumOff val="40000"/>
                </a:schemeClr>
              </a:solidFill>
            </a:endParaRPr>
          </a:p>
        </p:txBody>
      </p:sp>
      <p:sp>
        <p:nvSpPr>
          <p:cNvPr id="75" name="TextBox 74"/>
          <p:cNvSpPr txBox="1"/>
          <p:nvPr/>
        </p:nvSpPr>
        <p:spPr>
          <a:xfrm>
            <a:off x="233183" y="1143000"/>
            <a:ext cx="3543288" cy="457200"/>
          </a:xfrm>
          <a:prstGeom prst="rect">
            <a:avLst/>
          </a:prstGeom>
          <a:noFill/>
        </p:spPr>
        <p:txBody>
          <a:bodyPr wrap="none" rtlCol="0" anchor="ctr">
            <a:noAutofit/>
          </a:bodyPr>
          <a:lstStyle/>
          <a:p>
            <a:pPr algn="ctr"/>
            <a:r>
              <a:rPr lang="en-US" sz="1100" dirty="0" smtClean="0">
                <a:latin typeface="Gill Sans MT" panose="020B0502020104020203" pitchFamily="34" charset="0"/>
              </a:rPr>
              <a:t>Male scores</a:t>
            </a:r>
            <a:r>
              <a:rPr lang="en-US" sz="1100" dirty="0" smtClean="0"/>
              <a:t> </a:t>
            </a:r>
            <a:r>
              <a:rPr lang="en-US" sz="1100" dirty="0" smtClean="0">
                <a:solidFill>
                  <a:schemeClr val="accent1">
                    <a:lumMod val="60000"/>
                    <a:lumOff val="40000"/>
                  </a:schemeClr>
                </a:solidFill>
              </a:rPr>
              <a:t>(n=38)</a:t>
            </a:r>
            <a:endParaRPr lang="en-US" sz="1100" dirty="0">
              <a:solidFill>
                <a:schemeClr val="accent1">
                  <a:lumMod val="60000"/>
                  <a:lumOff val="40000"/>
                </a:schemeClr>
              </a:solidFill>
            </a:endParaRPr>
          </a:p>
        </p:txBody>
      </p:sp>
      <p:pic>
        <p:nvPicPr>
          <p:cNvPr id="1229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64389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143000"/>
            <a:ext cx="3556000" cy="847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5928" y="1143000"/>
            <a:ext cx="3556000" cy="847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8064" y="8942832"/>
            <a:ext cx="9906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5392" y="8942832"/>
            <a:ext cx="9906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0485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228600" y="1143000"/>
            <a:ext cx="1828800" cy="1600200"/>
          </a:xfrm>
          <a:prstGeom prst="rect">
            <a:avLst/>
          </a:prstGeom>
          <a:solidFill>
            <a:schemeClr val="accent1">
              <a:lumMod val="20000"/>
              <a:lumOff val="80000"/>
            </a:schemeClr>
          </a:solidFill>
          <a:ln>
            <a:solidFill>
              <a:schemeClr val="bg1"/>
            </a:solidFill>
          </a:ln>
        </p:spPr>
        <p:txBody>
          <a:bodyPr wrap="square" lIns="0" tIns="0" rIns="0" bIns="0" rtlCol="0" anchor="ctr">
            <a:noAutofit/>
          </a:bodyPr>
          <a:lstStyle/>
          <a:p>
            <a:pPr algn="ctr">
              <a:spcAft>
                <a:spcPts val="1000"/>
              </a:spcAft>
            </a:pPr>
            <a:r>
              <a:rPr lang="en-US" sz="1100" dirty="0" smtClean="0">
                <a:solidFill>
                  <a:sysClr val="windowText" lastClr="000000"/>
                </a:solidFill>
                <a:latin typeface="Gill Sans MT" panose="020B0502020104020203" pitchFamily="34" charset="0"/>
              </a:rPr>
              <a:t>Legend</a:t>
            </a:r>
          </a:p>
          <a:p>
            <a:pPr indent="749300">
              <a:spcAft>
                <a:spcPts val="1000"/>
              </a:spcAft>
            </a:pPr>
            <a:r>
              <a:rPr lang="en-US" sz="1100" dirty="0" smtClean="0">
                <a:solidFill>
                  <a:sysClr val="windowText" lastClr="000000"/>
                </a:solidFill>
              </a:rPr>
              <a:t> </a:t>
            </a:r>
          </a:p>
          <a:p>
            <a:pPr indent="749300">
              <a:spcAft>
                <a:spcPts val="1000"/>
              </a:spcAft>
            </a:pPr>
            <a:r>
              <a:rPr lang="en-US" sz="1100" dirty="0" smtClean="0">
                <a:solidFill>
                  <a:sysClr val="windowText" lastClr="000000"/>
                </a:solidFill>
              </a:rPr>
              <a:t>Industry peers</a:t>
            </a:r>
          </a:p>
          <a:p>
            <a:pPr indent="749300">
              <a:spcAft>
                <a:spcPts val="1000"/>
              </a:spcAft>
            </a:pPr>
            <a:r>
              <a:rPr lang="en-US" sz="1100" dirty="0" smtClean="0">
                <a:solidFill>
                  <a:sysClr val="windowText" lastClr="000000"/>
                </a:solidFill>
              </a:rPr>
              <a:t>Other orgs</a:t>
            </a:r>
            <a:endParaRPr lang="en-US" sz="1100" dirty="0">
              <a:solidFill>
                <a:sysClr val="windowText" lastClr="000000"/>
              </a:solidFill>
            </a:endParaRPr>
          </a:p>
        </p:txBody>
      </p:sp>
      <p:sp>
        <p:nvSpPr>
          <p:cNvPr id="2" name="Title 1"/>
          <p:cNvSpPr>
            <a:spLocks noGrp="1"/>
          </p:cNvSpPr>
          <p:nvPr>
            <p:ph type="title"/>
          </p:nvPr>
        </p:nvSpPr>
        <p:spPr/>
        <p:txBody>
          <a:bodyPr/>
          <a:lstStyle/>
          <a:p>
            <a:r>
              <a:rPr lang="en-US" dirty="0" smtClean="0"/>
              <a:t> </a:t>
            </a:r>
            <a:endParaRPr lang="en-US" dirty="0"/>
          </a:p>
        </p:txBody>
      </p:sp>
      <p:sp>
        <p:nvSpPr>
          <p:cNvPr id="3" name="Slide Number Placeholder 2"/>
          <p:cNvSpPr>
            <a:spLocks noGrp="1"/>
          </p:cNvSpPr>
          <p:nvPr>
            <p:ph type="sldNum" sz="quarter" idx="4"/>
          </p:nvPr>
        </p:nvSpPr>
        <p:spPr/>
        <p:txBody>
          <a:bodyPr/>
          <a:lstStyle/>
          <a:p>
            <a:fld id="{6214CC63-60E5-4931-A878-5D36BA85D187}" type="slidenum">
              <a:rPr lang="en-US" smtClean="0"/>
              <a:pPr/>
              <a:t>21</a:t>
            </a:fld>
            <a:endParaRPr lang="en-US" dirty="0"/>
          </a:p>
        </p:txBody>
      </p:sp>
      <p:cxnSp>
        <p:nvCxnSpPr>
          <p:cNvPr id="5" name="Straight Arrow Connector 4"/>
          <p:cNvCxnSpPr/>
          <p:nvPr/>
        </p:nvCxnSpPr>
        <p:spPr>
          <a:xfrm>
            <a:off x="2514600" y="1587672"/>
            <a:ext cx="2" cy="8013528"/>
          </a:xfrm>
          <a:prstGeom prst="straightConnector1">
            <a:avLst/>
          </a:prstGeom>
          <a:ln w="381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rot="16200000">
            <a:off x="1714501" y="8572500"/>
            <a:ext cx="1828800" cy="228600"/>
          </a:xfrm>
          <a:prstGeom prst="rect">
            <a:avLst/>
          </a:prstGeom>
        </p:spPr>
        <p:txBody>
          <a:bodyPr wrap="none" lIns="182880" tIns="91440" bIns="91440" anchor="ctr">
            <a:noAutofit/>
          </a:bodyPr>
          <a:lstStyle/>
          <a:p>
            <a:pPr lvl="0"/>
            <a:r>
              <a:rPr lang="en-US" sz="1000" dirty="0" smtClean="0"/>
              <a:t>More polarizing</a:t>
            </a:r>
            <a:endParaRPr lang="en-US" sz="1000" dirty="0"/>
          </a:p>
        </p:txBody>
      </p:sp>
      <p:sp>
        <p:nvSpPr>
          <p:cNvPr id="21" name="Rectangle 20"/>
          <p:cNvSpPr/>
          <p:nvPr/>
        </p:nvSpPr>
        <p:spPr>
          <a:xfrm rot="16200000">
            <a:off x="1714501" y="4914900"/>
            <a:ext cx="1828800" cy="228600"/>
          </a:xfrm>
          <a:prstGeom prst="rect">
            <a:avLst/>
          </a:prstGeom>
        </p:spPr>
        <p:txBody>
          <a:bodyPr wrap="none" tIns="91440" bIns="91440" anchor="ctr">
            <a:noAutofit/>
          </a:bodyPr>
          <a:lstStyle/>
          <a:p>
            <a:pPr lvl="0" algn="ctr"/>
            <a:r>
              <a:rPr lang="en-US" sz="1000" dirty="0" smtClean="0"/>
              <a:t>Less polarizing</a:t>
            </a:r>
            <a:endParaRPr lang="en-US" sz="1000" dirty="0"/>
          </a:p>
        </p:txBody>
      </p:sp>
      <p:sp>
        <p:nvSpPr>
          <p:cNvPr id="24" name="Rectangle 23"/>
          <p:cNvSpPr/>
          <p:nvPr/>
        </p:nvSpPr>
        <p:spPr>
          <a:xfrm rot="16200000">
            <a:off x="1714501" y="2400301"/>
            <a:ext cx="1828800" cy="228600"/>
          </a:xfrm>
          <a:prstGeom prst="rect">
            <a:avLst/>
          </a:prstGeom>
        </p:spPr>
        <p:txBody>
          <a:bodyPr wrap="none" tIns="91440" rIns="182880" bIns="91440" anchor="ctr">
            <a:noAutofit/>
          </a:bodyPr>
          <a:lstStyle/>
          <a:p>
            <a:pPr lvl="0" algn="r"/>
            <a:r>
              <a:rPr lang="en-US" sz="1000" dirty="0" smtClean="0"/>
              <a:t>More polarizing</a:t>
            </a:r>
            <a:endParaRPr lang="en-US" sz="1000" dirty="0"/>
          </a:p>
        </p:txBody>
      </p:sp>
      <p:cxnSp>
        <p:nvCxnSpPr>
          <p:cNvPr id="29" name="Straight Arrow Connector 28"/>
          <p:cNvCxnSpPr/>
          <p:nvPr/>
        </p:nvCxnSpPr>
        <p:spPr>
          <a:xfrm flipH="1">
            <a:off x="2514600" y="1143000"/>
            <a:ext cx="4800600" cy="0"/>
          </a:xfrm>
          <a:prstGeom prst="straightConnector1">
            <a:avLst/>
          </a:prstGeom>
          <a:ln w="381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800600" y="1143000"/>
            <a:ext cx="2398394" cy="228600"/>
          </a:xfrm>
          <a:prstGeom prst="rect">
            <a:avLst/>
          </a:prstGeom>
        </p:spPr>
        <p:txBody>
          <a:bodyPr wrap="none" tIns="91440" bIns="91440" anchor="ctr">
            <a:noAutofit/>
          </a:bodyPr>
          <a:lstStyle/>
          <a:p>
            <a:pPr lvl="0" algn="r"/>
            <a:r>
              <a:rPr lang="en-US" sz="1000" dirty="0" smtClean="0"/>
              <a:t>Relatively preferred by Men</a:t>
            </a:r>
            <a:endParaRPr lang="en-US" sz="1000" dirty="0"/>
          </a:p>
        </p:txBody>
      </p:sp>
      <p:sp>
        <p:nvSpPr>
          <p:cNvPr id="43" name="Rectangle 42"/>
          <p:cNvSpPr/>
          <p:nvPr/>
        </p:nvSpPr>
        <p:spPr>
          <a:xfrm>
            <a:off x="2630806" y="1143000"/>
            <a:ext cx="2169794" cy="228600"/>
          </a:xfrm>
          <a:prstGeom prst="rect">
            <a:avLst/>
          </a:prstGeom>
        </p:spPr>
        <p:txBody>
          <a:bodyPr wrap="none" tIns="91440" bIns="91440" anchor="ctr">
            <a:noAutofit/>
          </a:bodyPr>
          <a:lstStyle/>
          <a:p>
            <a:pPr lvl="0"/>
            <a:r>
              <a:rPr lang="en-US" sz="1000" dirty="0" smtClean="0"/>
              <a:t>Relatively preferred by Women</a:t>
            </a:r>
            <a:endParaRPr lang="en-US" sz="1000" dirty="0"/>
          </a:p>
        </p:txBody>
      </p:sp>
      <p:sp>
        <p:nvSpPr>
          <p:cNvPr id="28" name="Rectangle 27"/>
          <p:cNvSpPr/>
          <p:nvPr/>
        </p:nvSpPr>
        <p:spPr>
          <a:xfrm>
            <a:off x="457200" y="1985012"/>
            <a:ext cx="411480" cy="182880"/>
          </a:xfrm>
          <a:prstGeom prst="rect">
            <a:avLst/>
          </a:prstGeom>
          <a:solidFill>
            <a:schemeClr val="accent1"/>
          </a:solidFill>
          <a:ln>
            <a:solidFill>
              <a:schemeClr val="bg1"/>
            </a:solidFill>
          </a:ln>
        </p:spPr>
        <p:txBody>
          <a:bodyPr wrap="none" lIns="228600" tIns="228600" rIns="228600" bIns="228600" rtlCol="0" anchor="t">
            <a:noAutofit/>
          </a:bodyPr>
          <a:lstStyle/>
          <a:p>
            <a:pPr algn="ctr"/>
            <a:endParaRPr lang="en-US" sz="1000" dirty="0"/>
          </a:p>
        </p:txBody>
      </p:sp>
      <p:sp>
        <p:nvSpPr>
          <p:cNvPr id="30" name="Rectangle 29"/>
          <p:cNvSpPr/>
          <p:nvPr/>
        </p:nvSpPr>
        <p:spPr>
          <a:xfrm>
            <a:off x="457200" y="2269801"/>
            <a:ext cx="411480" cy="182880"/>
          </a:xfrm>
          <a:prstGeom prst="rect">
            <a:avLst/>
          </a:prstGeom>
          <a:solidFill>
            <a:schemeClr val="accent1">
              <a:lumMod val="40000"/>
              <a:lumOff val="60000"/>
            </a:schemeClr>
          </a:solidFill>
          <a:ln>
            <a:solidFill>
              <a:schemeClr val="bg1"/>
            </a:solidFill>
          </a:ln>
        </p:spPr>
        <p:txBody>
          <a:bodyPr wrap="none" lIns="228600" tIns="228600" rIns="228600" bIns="228600" rtlCol="0" anchor="t">
            <a:noAutofit/>
          </a:bodyPr>
          <a:lstStyle/>
          <a:p>
            <a:pPr algn="ctr"/>
            <a:endParaRPr lang="en-US" sz="1000" dirty="0"/>
          </a:p>
        </p:txBody>
      </p:sp>
      <p:sp>
        <p:nvSpPr>
          <p:cNvPr id="31" name="Rectangle 30"/>
          <p:cNvSpPr/>
          <p:nvPr/>
        </p:nvSpPr>
        <p:spPr>
          <a:xfrm>
            <a:off x="457200" y="1707839"/>
            <a:ext cx="411480" cy="182880"/>
          </a:xfrm>
          <a:prstGeom prst="rect">
            <a:avLst/>
          </a:prstGeom>
          <a:solidFill>
            <a:schemeClr val="accent2"/>
          </a:solidFill>
          <a:ln>
            <a:solidFill>
              <a:schemeClr val="bg1"/>
            </a:solidFill>
          </a:ln>
        </p:spPr>
        <p:txBody>
          <a:bodyPr wrap="none" lIns="228600" tIns="228600" rIns="228600" bIns="228600" rtlCol="0" anchor="t">
            <a:noAutofit/>
          </a:bodyPr>
          <a:lstStyle/>
          <a:p>
            <a:pPr algn="ctr"/>
            <a:endParaRPr lang="en-US" sz="1000" dirty="0"/>
          </a:p>
        </p:txBody>
      </p:sp>
      <p:cxnSp>
        <p:nvCxnSpPr>
          <p:cNvPr id="38" name="Straight Connector 37"/>
          <p:cNvCxnSpPr/>
          <p:nvPr/>
        </p:nvCxnSpPr>
        <p:spPr>
          <a:xfrm>
            <a:off x="457200" y="1573532"/>
            <a:ext cx="0" cy="100584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28600" y="2971800"/>
            <a:ext cx="1828800" cy="2971800"/>
          </a:xfrm>
          <a:prstGeom prst="rect">
            <a:avLst/>
          </a:prstGeom>
          <a:solidFill>
            <a:schemeClr val="accent3"/>
          </a:solidFill>
          <a:ln>
            <a:solidFill>
              <a:schemeClr val="bg1"/>
            </a:solidFill>
          </a:ln>
        </p:spPr>
        <p:txBody>
          <a:bodyPr wrap="square" lIns="182880" tIns="182880" rIns="182880" bIns="182880" anchor="ctr">
            <a:noAutofit/>
          </a:bodyPr>
          <a:lstStyle/>
          <a:p>
            <a:pPr algn="ctr">
              <a:spcAft>
                <a:spcPts val="500"/>
              </a:spcAft>
            </a:pPr>
            <a:r>
              <a:rPr lang="en-US" sz="1100" dirty="0">
                <a:latin typeface="Gill Sans MT" panose="020B0502020104020203" pitchFamily="34" charset="0"/>
              </a:rPr>
              <a:t>Normalized polarity</a:t>
            </a:r>
          </a:p>
          <a:p>
            <a:pPr>
              <a:spcAft>
                <a:spcPts val="500"/>
              </a:spcAft>
            </a:pPr>
            <a:r>
              <a:rPr lang="en-US" sz="1100" dirty="0" smtClean="0">
                <a:solidFill>
                  <a:sysClr val="windowText" lastClr="000000"/>
                </a:solidFill>
              </a:rPr>
              <a:t>The </a:t>
            </a:r>
            <a:r>
              <a:rPr lang="en-US" sz="1100" dirty="0">
                <a:solidFill>
                  <a:sysClr val="windowText" lastClr="000000"/>
                </a:solidFill>
              </a:rPr>
              <a:t>graph at right takes into account the general differences in male and female attitudes toward corporations. </a:t>
            </a:r>
            <a:r>
              <a:rPr lang="en-US" sz="1100" dirty="0" smtClean="0">
                <a:solidFill>
                  <a:sysClr val="windowText" lastClr="000000"/>
                </a:solidFill>
              </a:rPr>
              <a:t>The graph </a:t>
            </a:r>
            <a:r>
              <a:rPr lang="en-US" sz="1100" spc="-10" dirty="0" smtClean="0">
                <a:solidFill>
                  <a:sysClr val="windowText" lastClr="000000"/>
                </a:solidFill>
              </a:rPr>
              <a:t>compares organizations</a:t>
            </a:r>
            <a:r>
              <a:rPr lang="en-US" sz="1100" spc="-10" dirty="0">
                <a:solidFill>
                  <a:sysClr val="windowText" lastClr="000000"/>
                </a:solidFill>
              </a:rPr>
              <a:t>’ </a:t>
            </a:r>
            <a:r>
              <a:rPr lang="en-US" sz="1100" dirty="0">
                <a:solidFill>
                  <a:sysClr val="windowText" lastClr="000000"/>
                </a:solidFill>
              </a:rPr>
              <a:t>composite index scores to the average score awarded by each gender to show whether men or women feel relatively more positively about each organization</a:t>
            </a:r>
            <a:r>
              <a:rPr lang="en-US" sz="1100" dirty="0" smtClean="0">
                <a:solidFill>
                  <a:sysClr val="windowText" lastClr="000000"/>
                </a:solidFill>
              </a:rPr>
              <a:t>.</a:t>
            </a:r>
            <a:endParaRPr lang="en-US" sz="1100" dirty="0">
              <a:solidFill>
                <a:sysClr val="windowText" lastClr="000000"/>
              </a:solidFill>
            </a:endParaRPr>
          </a:p>
        </p:txBody>
      </p:sp>
      <p:pic>
        <p:nvPicPr>
          <p:cNvPr id="1331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64389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1349106"/>
            <a:ext cx="4567238" cy="846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976" y="1627632"/>
            <a:ext cx="6572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12381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4" name="Slide Number Placeholder 3"/>
          <p:cNvSpPr>
            <a:spLocks noGrp="1"/>
          </p:cNvSpPr>
          <p:nvPr>
            <p:ph type="sldNum" sz="quarter" idx="4"/>
          </p:nvPr>
        </p:nvSpPr>
        <p:spPr/>
        <p:txBody>
          <a:bodyPr/>
          <a:lstStyle/>
          <a:p>
            <a:fld id="{6214CC63-60E5-4931-A878-5D36BA85D187}" type="slidenum">
              <a:rPr lang="en-US" smtClean="0"/>
              <a:pPr/>
              <a:t>22</a:t>
            </a:fld>
            <a:endParaRPr lang="en-US" dirty="0"/>
          </a:p>
        </p:txBody>
      </p:sp>
      <p:sp>
        <p:nvSpPr>
          <p:cNvPr id="5" name="Rectangle 4"/>
          <p:cNvSpPr/>
          <p:nvPr/>
        </p:nvSpPr>
        <p:spPr>
          <a:xfrm>
            <a:off x="2057400" y="3886200"/>
            <a:ext cx="3657600" cy="2971800"/>
          </a:xfrm>
          <a:prstGeom prst="rect">
            <a:avLst/>
          </a:prstGeom>
          <a:solidFill>
            <a:schemeClr val="accent1">
              <a:lumMod val="40000"/>
              <a:lumOff val="60000"/>
            </a:schemeClr>
          </a:solidFill>
          <a:ln>
            <a:solidFill>
              <a:schemeClr val="bg1"/>
            </a:solidFill>
          </a:ln>
        </p:spPr>
        <p:txBody>
          <a:bodyPr wrap="square" lIns="228600" tIns="228600" rIns="228600" bIns="228600" rtlCol="0" anchor="ctr">
            <a:noAutofit/>
          </a:bodyPr>
          <a:lstStyle/>
          <a:p>
            <a:pPr>
              <a:spcAft>
                <a:spcPts val="1000"/>
              </a:spcAft>
            </a:pPr>
            <a:r>
              <a:rPr lang="en-US" sz="1200" dirty="0" smtClean="0"/>
              <a:t> </a:t>
            </a:r>
            <a:endParaRPr lang="en-US" sz="1200" dirty="0"/>
          </a:p>
        </p:txBody>
      </p:sp>
    </p:spTree>
    <p:extLst>
      <p:ext uri="{BB962C8B-B14F-4D97-AF65-F5344CB8AC3E}">
        <p14:creationId xmlns:p14="http://schemas.microsoft.com/office/powerpoint/2010/main" val="12844799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4</a:t>
            </a:r>
            <a:endParaRPr lang="en-US" dirty="0"/>
          </a:p>
        </p:txBody>
      </p:sp>
      <p:sp>
        <p:nvSpPr>
          <p:cNvPr id="3" name="Subtitle 2"/>
          <p:cNvSpPr>
            <a:spLocks noGrp="1"/>
          </p:cNvSpPr>
          <p:nvPr>
            <p:ph type="subTitle" idx="1"/>
          </p:nvPr>
        </p:nvSpPr>
        <p:spPr/>
        <p:txBody>
          <a:bodyPr/>
          <a:lstStyle/>
          <a:p>
            <a:r>
              <a:rPr lang="en-US" dirty="0" smtClean="0">
                <a:latin typeface="Gill Sans MT" panose="020B0502020104020203" pitchFamily="34" charset="0"/>
              </a:rPr>
              <a:t>Policy Brand Drivers</a:t>
            </a:r>
            <a:endParaRPr lang="en-US" dirty="0">
              <a:latin typeface="Gill Sans MT" panose="020B0502020104020203" pitchFamily="34" charset="0"/>
            </a:endParaRPr>
          </a:p>
        </p:txBody>
      </p:sp>
      <p:sp>
        <p:nvSpPr>
          <p:cNvPr id="4" name="Slide Number Placeholder 3"/>
          <p:cNvSpPr>
            <a:spLocks noGrp="1"/>
          </p:cNvSpPr>
          <p:nvPr>
            <p:ph type="sldNum" sz="quarter" idx="4"/>
          </p:nvPr>
        </p:nvSpPr>
        <p:spPr/>
        <p:txBody>
          <a:bodyPr/>
          <a:lstStyle/>
          <a:p>
            <a:fld id="{6214CC63-60E5-4931-A878-5D36BA85D187}" type="slidenum">
              <a:rPr lang="en-US" smtClean="0"/>
              <a:pPr/>
              <a:t>23</a:t>
            </a:fld>
            <a:endParaRPr lang="en-US" dirty="0"/>
          </a:p>
        </p:txBody>
      </p:sp>
      <p:sp>
        <p:nvSpPr>
          <p:cNvPr id="8" name="Rectangle 7"/>
          <p:cNvSpPr/>
          <p:nvPr/>
        </p:nvSpPr>
        <p:spPr>
          <a:xfrm>
            <a:off x="2057400" y="5029200"/>
            <a:ext cx="3657600" cy="2971800"/>
          </a:xfrm>
          <a:prstGeom prst="rect">
            <a:avLst/>
          </a:prstGeom>
          <a:solidFill>
            <a:schemeClr val="accent1">
              <a:lumMod val="40000"/>
              <a:lumOff val="60000"/>
            </a:schemeClr>
          </a:solidFill>
          <a:ln>
            <a:solidFill>
              <a:schemeClr val="bg1"/>
            </a:solidFill>
          </a:ln>
        </p:spPr>
        <p:txBody>
          <a:bodyPr wrap="square" lIns="228600" tIns="228600" rIns="228600" bIns="228600" rtlCol="0" anchor="ctr">
            <a:noAutofit/>
          </a:bodyPr>
          <a:lstStyle/>
          <a:p>
            <a:pPr>
              <a:spcAft>
                <a:spcPts val="1000"/>
              </a:spcAft>
            </a:pPr>
            <a:endParaRPr lang="en-US" sz="1200" dirty="0"/>
          </a:p>
        </p:txBody>
      </p:sp>
      <p:pic>
        <p:nvPicPr>
          <p:cNvPr id="1433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5038344"/>
            <a:ext cx="3667126" cy="2962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91806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Policy Brand Drivers</a:t>
            </a:r>
            <a:endParaRPr lang="en-US" dirty="0"/>
          </a:p>
        </p:txBody>
      </p:sp>
      <p:sp>
        <p:nvSpPr>
          <p:cNvPr id="5" name="Slide Number Placeholder 4"/>
          <p:cNvSpPr>
            <a:spLocks noGrp="1"/>
          </p:cNvSpPr>
          <p:nvPr>
            <p:ph type="sldNum" sz="quarter" idx="4"/>
          </p:nvPr>
        </p:nvSpPr>
        <p:spPr/>
        <p:txBody>
          <a:bodyPr/>
          <a:lstStyle/>
          <a:p>
            <a:fld id="{6214CC63-60E5-4931-A878-5D36BA85D187}" type="slidenum">
              <a:rPr lang="en-US" smtClean="0"/>
              <a:pPr/>
              <a:t>24</a:t>
            </a:fld>
            <a:endParaRPr lang="en-US" dirty="0"/>
          </a:p>
        </p:txBody>
      </p:sp>
      <p:sp>
        <p:nvSpPr>
          <p:cNvPr id="14" name="Rectangle 13"/>
          <p:cNvSpPr/>
          <p:nvPr/>
        </p:nvSpPr>
        <p:spPr>
          <a:xfrm>
            <a:off x="228600" y="1143000"/>
            <a:ext cx="2441448" cy="1600200"/>
          </a:xfrm>
          <a:prstGeom prst="rect">
            <a:avLst/>
          </a:prstGeom>
          <a:solidFill>
            <a:schemeClr val="accent3"/>
          </a:solidFill>
          <a:ln>
            <a:solidFill>
              <a:schemeClr val="bg1"/>
            </a:solidFill>
          </a:ln>
        </p:spPr>
        <p:txBody>
          <a:bodyPr wrap="square" lIns="182880" tIns="182880" rIns="182880" bIns="182880" anchor="t">
            <a:noAutofit/>
          </a:bodyPr>
          <a:lstStyle/>
          <a:p>
            <a:pPr>
              <a:spcAft>
                <a:spcPts val="500"/>
              </a:spcAft>
            </a:pPr>
            <a:r>
              <a:rPr lang="en-US" sz="1100" b="1" dirty="0" smtClean="0"/>
              <a:t>Exploring drivers of policy brand</a:t>
            </a:r>
            <a:endParaRPr lang="en-US" sz="1100" b="1" dirty="0"/>
          </a:p>
          <a:p>
            <a:pPr>
              <a:spcAft>
                <a:spcPts val="500"/>
              </a:spcAft>
            </a:pPr>
            <a:r>
              <a:rPr lang="en-US" sz="1100" dirty="0" smtClean="0"/>
              <a:t>In addition to assessing policy </a:t>
            </a:r>
            <a:r>
              <a:rPr lang="en-US" sz="1100" dirty="0"/>
              <a:t>brand </a:t>
            </a:r>
            <a:r>
              <a:rPr lang="en-US" sz="1100" dirty="0" smtClean="0"/>
              <a:t>strength, respondents evaluated companies across </a:t>
            </a:r>
            <a:br>
              <a:rPr lang="en-US" sz="1100" dirty="0" smtClean="0"/>
            </a:br>
            <a:r>
              <a:rPr lang="en-US" sz="1100" dirty="0" smtClean="0"/>
              <a:t>16 </a:t>
            </a:r>
            <a:r>
              <a:rPr lang="en-US" sz="1100" dirty="0"/>
              <a:t>discrete performance </a:t>
            </a:r>
            <a:r>
              <a:rPr lang="en-US" sz="1100" dirty="0" smtClean="0"/>
              <a:t>areas, </a:t>
            </a:r>
            <a:br>
              <a:rPr lang="en-US" sz="1100" dirty="0" smtClean="0"/>
            </a:br>
            <a:r>
              <a:rPr lang="en-US" sz="1100" dirty="0" smtClean="0"/>
              <a:t>or “drivers,” shown below. </a:t>
            </a:r>
            <a:endParaRPr lang="en-US" sz="1100" dirty="0"/>
          </a:p>
        </p:txBody>
      </p:sp>
      <p:sp>
        <p:nvSpPr>
          <p:cNvPr id="15" name="Rectangle 14"/>
          <p:cNvSpPr/>
          <p:nvPr/>
        </p:nvSpPr>
        <p:spPr>
          <a:xfrm>
            <a:off x="2665476" y="1143001"/>
            <a:ext cx="2441448" cy="1600200"/>
          </a:xfrm>
          <a:prstGeom prst="rect">
            <a:avLst/>
          </a:prstGeom>
          <a:solidFill>
            <a:schemeClr val="accent3"/>
          </a:solidFill>
          <a:ln>
            <a:solidFill>
              <a:schemeClr val="bg1"/>
            </a:solidFill>
          </a:ln>
        </p:spPr>
        <p:txBody>
          <a:bodyPr wrap="square" lIns="182880" tIns="182880" rIns="182880" bIns="182880" anchor="t">
            <a:noAutofit/>
          </a:bodyPr>
          <a:lstStyle/>
          <a:p>
            <a:pPr lvl="0">
              <a:spcAft>
                <a:spcPts val="500"/>
              </a:spcAft>
            </a:pPr>
            <a:r>
              <a:rPr lang="en-US" sz="1100" b="1" dirty="0" smtClean="0"/>
              <a:t>Drivers are predictive, actionable</a:t>
            </a:r>
            <a:endParaRPr lang="en-US" sz="1100" b="1" dirty="0"/>
          </a:p>
          <a:p>
            <a:pPr lvl="0">
              <a:spcAft>
                <a:spcPts val="1000"/>
              </a:spcAft>
            </a:pPr>
            <a:r>
              <a:rPr lang="en-US" sz="1100" dirty="0"/>
              <a:t>Each driver is </a:t>
            </a:r>
            <a:r>
              <a:rPr lang="en-US" sz="1100" dirty="0" smtClean="0"/>
              <a:t>actionable </a:t>
            </a:r>
            <a:r>
              <a:rPr lang="en-US" sz="1100" dirty="0"/>
              <a:t>and has a direct and predictive </a:t>
            </a:r>
            <a:r>
              <a:rPr lang="en-US" sz="1100" dirty="0" smtClean="0"/>
              <a:t>impact on the </a:t>
            </a:r>
            <a:r>
              <a:rPr lang="en-US" sz="1100" dirty="0"/>
              <a:t>core influence measures </a:t>
            </a:r>
            <a:r>
              <a:rPr lang="en-US" sz="1100" dirty="0" smtClean="0"/>
              <a:t>reflected  in organizations’ composite </a:t>
            </a:r>
            <a:r>
              <a:rPr lang="en-US" sz="1100" dirty="0"/>
              <a:t>index </a:t>
            </a:r>
            <a:r>
              <a:rPr lang="en-US" sz="1100" dirty="0" smtClean="0"/>
              <a:t> scores.</a:t>
            </a:r>
            <a:endParaRPr lang="en-US" sz="1100" dirty="0"/>
          </a:p>
        </p:txBody>
      </p:sp>
      <p:sp>
        <p:nvSpPr>
          <p:cNvPr id="16" name="Rectangle 15"/>
          <p:cNvSpPr/>
          <p:nvPr/>
        </p:nvSpPr>
        <p:spPr>
          <a:xfrm>
            <a:off x="5102352" y="1143001"/>
            <a:ext cx="2441448" cy="1600199"/>
          </a:xfrm>
          <a:prstGeom prst="rect">
            <a:avLst/>
          </a:prstGeom>
          <a:solidFill>
            <a:schemeClr val="accent3"/>
          </a:solidFill>
          <a:ln>
            <a:solidFill>
              <a:schemeClr val="bg1"/>
            </a:solidFill>
          </a:ln>
        </p:spPr>
        <p:txBody>
          <a:bodyPr wrap="square" lIns="182880" tIns="182880" rIns="182880" bIns="182880" anchor="t">
            <a:noAutofit/>
          </a:bodyPr>
          <a:lstStyle/>
          <a:p>
            <a:pPr lvl="0">
              <a:spcAft>
                <a:spcPts val="500"/>
              </a:spcAft>
            </a:pPr>
            <a:r>
              <a:rPr lang="en-US" sz="1100" b="1" dirty="0" smtClean="0"/>
              <a:t>Drivers measure distinct activity</a:t>
            </a:r>
          </a:p>
          <a:p>
            <a:r>
              <a:rPr lang="en-US" sz="1100" dirty="0" smtClean="0"/>
              <a:t>Though some may be related, each driver captures  a distinct activity or behavior impacting perceptions of policy brand.</a:t>
            </a:r>
            <a:endParaRPr lang="en-US" sz="1100" dirty="0"/>
          </a:p>
        </p:txBody>
      </p:sp>
      <p:pic>
        <p:nvPicPr>
          <p:cNvPr id="1536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953512"/>
            <a:ext cx="7334250" cy="664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17014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914400" y="1143000"/>
            <a:ext cx="5943600" cy="7772400"/>
          </a:xfrm>
          <a:prstGeom prst="rect">
            <a:avLst/>
          </a:prstGeom>
          <a:solidFill>
            <a:schemeClr val="accent3"/>
          </a:solidFill>
        </p:spPr>
        <p:txBody>
          <a:bodyPr wrap="none" lIns="228600" tIns="228600" rIns="228600" bIns="228600" rtlCol="0" anchor="t">
            <a:noAutofit/>
          </a:bodyPr>
          <a:lstStyle/>
          <a:p>
            <a:pPr lvl="0" algn="ctr">
              <a:spcBef>
                <a:spcPct val="20000"/>
              </a:spcBef>
            </a:pPr>
            <a:endParaRPr lang="en-US" sz="1200" cap="all" spc="300" dirty="0">
              <a:solidFill>
                <a:srgbClr val="FFFFFF"/>
              </a:solidFill>
              <a:latin typeface="Gill Sans MT" panose="020B0502020104020203" pitchFamily="34" charset="0"/>
            </a:endParaRPr>
          </a:p>
        </p:txBody>
      </p:sp>
      <p:sp>
        <p:nvSpPr>
          <p:cNvPr id="5" name="Slide Number Placeholder 4"/>
          <p:cNvSpPr>
            <a:spLocks noGrp="1"/>
          </p:cNvSpPr>
          <p:nvPr>
            <p:ph type="sldNum" sz="quarter" idx="4"/>
          </p:nvPr>
        </p:nvSpPr>
        <p:spPr/>
        <p:txBody>
          <a:bodyPr/>
          <a:lstStyle/>
          <a:p>
            <a:fld id="{6214CC63-60E5-4931-A878-5D36BA85D187}" type="slidenum">
              <a:rPr lang="en-US" smtClean="0"/>
              <a:pPr/>
              <a:t>25</a:t>
            </a:fld>
            <a:endParaRPr lang="en-US" dirty="0"/>
          </a:p>
        </p:txBody>
      </p:sp>
      <p:cxnSp>
        <p:nvCxnSpPr>
          <p:cNvPr id="11" name="Straight Arrow Connector 10"/>
          <p:cNvCxnSpPr/>
          <p:nvPr/>
        </p:nvCxnSpPr>
        <p:spPr>
          <a:xfrm>
            <a:off x="3886200" y="1400726"/>
            <a:ext cx="0" cy="7317571"/>
          </a:xfrm>
          <a:prstGeom prst="straightConnector1">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79" name="Chart 78"/>
          <p:cNvGraphicFramePr/>
          <p:nvPr>
            <p:extLst>
              <p:ext uri="{D42A27DB-BD31-4B8C-83A1-F6EECF244321}">
                <p14:modId xmlns:p14="http://schemas.microsoft.com/office/powerpoint/2010/main" val="470614530"/>
              </p:ext>
            </p:extLst>
          </p:nvPr>
        </p:nvGraphicFramePr>
        <p:xfrm>
          <a:off x="3429000" y="1378712"/>
          <a:ext cx="914400" cy="7315200"/>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p:cNvSpPr txBox="1"/>
          <p:nvPr/>
        </p:nvSpPr>
        <p:spPr>
          <a:xfrm>
            <a:off x="1265020" y="2121683"/>
            <a:ext cx="1828800" cy="257141"/>
          </a:xfrm>
          <a:prstGeom prst="rect">
            <a:avLst/>
          </a:prstGeom>
          <a:noFill/>
        </p:spPr>
        <p:txBody>
          <a:bodyPr wrap="none" lIns="0" tIns="0" rIns="0" bIns="0" rtlCol="0" anchor="ctr">
            <a:noAutofit/>
          </a:bodyPr>
          <a:lstStyle/>
          <a:p>
            <a:pPr algn="r"/>
            <a:r>
              <a:rPr lang="en-US" sz="1000" spc="-50" dirty="0">
                <a:latin typeface="Gill Sans MT" panose="020B0502020104020203" pitchFamily="34" charset="0"/>
              </a:rPr>
              <a:t>Corporate Social Responsibility  </a:t>
            </a:r>
            <a:r>
              <a:rPr lang="en-US" sz="1000" spc="-20" dirty="0" smtClean="0"/>
              <a:t>7.0%</a:t>
            </a:r>
            <a:endParaRPr lang="en-US" sz="1000" spc="-20" dirty="0"/>
          </a:p>
        </p:txBody>
      </p:sp>
      <p:sp>
        <p:nvSpPr>
          <p:cNvPr id="24" name="TextBox 23"/>
          <p:cNvSpPr txBox="1"/>
          <p:nvPr/>
        </p:nvSpPr>
        <p:spPr>
          <a:xfrm>
            <a:off x="1265020" y="2350814"/>
            <a:ext cx="1828800" cy="257141"/>
          </a:xfrm>
          <a:prstGeom prst="rect">
            <a:avLst/>
          </a:prstGeom>
          <a:noFill/>
        </p:spPr>
        <p:txBody>
          <a:bodyPr wrap="none" lIns="0" tIns="0" rIns="0" bIns="0" rtlCol="0" anchor="ctr">
            <a:noAutofit/>
          </a:bodyPr>
          <a:lstStyle/>
          <a:p>
            <a:pPr algn="r"/>
            <a:r>
              <a:rPr lang="en-US" sz="1000" dirty="0">
                <a:latin typeface="Gill Sans MT" panose="020B0502020104020203" pitchFamily="34" charset="0"/>
              </a:rPr>
              <a:t>Consumer Protection  </a:t>
            </a:r>
            <a:r>
              <a:rPr lang="en-US" sz="1000" dirty="0" smtClean="0"/>
              <a:t>7.0%</a:t>
            </a:r>
            <a:endParaRPr lang="en-US" sz="1000" dirty="0"/>
          </a:p>
        </p:txBody>
      </p:sp>
      <p:sp>
        <p:nvSpPr>
          <p:cNvPr id="26" name="TextBox 25"/>
          <p:cNvSpPr txBox="1"/>
          <p:nvPr/>
        </p:nvSpPr>
        <p:spPr>
          <a:xfrm>
            <a:off x="1265020" y="2571215"/>
            <a:ext cx="1828800" cy="257141"/>
          </a:xfrm>
          <a:prstGeom prst="rect">
            <a:avLst/>
          </a:prstGeom>
          <a:noFill/>
        </p:spPr>
        <p:txBody>
          <a:bodyPr wrap="none" lIns="0" tIns="0" rIns="0" bIns="0" rtlCol="0" anchor="ctr">
            <a:noAutofit/>
          </a:bodyPr>
          <a:lstStyle/>
          <a:p>
            <a:pPr algn="r"/>
            <a:r>
              <a:rPr lang="en-US" sz="1000" dirty="0">
                <a:latin typeface="Gill Sans MT" panose="020B0502020104020203" pitchFamily="34" charset="0"/>
              </a:rPr>
              <a:t>Compromise</a:t>
            </a:r>
            <a:r>
              <a:rPr lang="en-US" sz="1000" b="1" dirty="0" smtClean="0"/>
              <a:t>  </a:t>
            </a:r>
            <a:r>
              <a:rPr lang="en-US" sz="1000" dirty="0" smtClean="0"/>
              <a:t>6.9%</a:t>
            </a:r>
            <a:endParaRPr lang="en-US" sz="1000" dirty="0"/>
          </a:p>
        </p:txBody>
      </p:sp>
      <p:sp>
        <p:nvSpPr>
          <p:cNvPr id="36" name="TextBox 35"/>
          <p:cNvSpPr txBox="1"/>
          <p:nvPr/>
        </p:nvSpPr>
        <p:spPr>
          <a:xfrm>
            <a:off x="1277212" y="4036021"/>
            <a:ext cx="1828800" cy="257141"/>
          </a:xfrm>
          <a:prstGeom prst="rect">
            <a:avLst/>
          </a:prstGeom>
          <a:noFill/>
        </p:spPr>
        <p:txBody>
          <a:bodyPr wrap="none" lIns="0" tIns="0" rIns="0" bIns="0" rtlCol="0" anchor="ctr">
            <a:noAutofit/>
          </a:bodyPr>
          <a:lstStyle/>
          <a:p>
            <a:pPr algn="r"/>
            <a:r>
              <a:rPr lang="en-US" sz="1000" dirty="0">
                <a:latin typeface="Gill Sans MT" panose="020B0502020104020203" pitchFamily="34" charset="0"/>
              </a:rPr>
              <a:t>Grassroots</a:t>
            </a:r>
            <a:r>
              <a:rPr lang="en-US" sz="1000" b="1" dirty="0" smtClean="0"/>
              <a:t>  </a:t>
            </a:r>
            <a:r>
              <a:rPr lang="en-US" sz="1000" dirty="0" smtClean="0"/>
              <a:t>6.1%</a:t>
            </a:r>
            <a:endParaRPr lang="en-US" sz="1000" dirty="0"/>
          </a:p>
        </p:txBody>
      </p:sp>
      <p:sp>
        <p:nvSpPr>
          <p:cNvPr id="38" name="TextBox 37"/>
          <p:cNvSpPr txBox="1"/>
          <p:nvPr/>
        </p:nvSpPr>
        <p:spPr>
          <a:xfrm>
            <a:off x="1277212" y="4300542"/>
            <a:ext cx="1828800" cy="257141"/>
          </a:xfrm>
          <a:prstGeom prst="rect">
            <a:avLst/>
          </a:prstGeom>
          <a:noFill/>
        </p:spPr>
        <p:txBody>
          <a:bodyPr wrap="none" lIns="0" tIns="0" rIns="0" bIns="0" rtlCol="0" anchor="ctr">
            <a:noAutofit/>
          </a:bodyPr>
          <a:lstStyle/>
          <a:p>
            <a:pPr algn="r"/>
            <a:r>
              <a:rPr lang="en-US" sz="1000" dirty="0">
                <a:latin typeface="Gill Sans MT" panose="020B0502020104020203" pitchFamily="34" charset="0"/>
              </a:rPr>
              <a:t>Risk</a:t>
            </a:r>
            <a:r>
              <a:rPr lang="en-US" sz="1000" b="1" dirty="0" smtClean="0"/>
              <a:t> </a:t>
            </a:r>
            <a:r>
              <a:rPr lang="en-US" sz="1000" dirty="0">
                <a:latin typeface="Gill Sans MT" panose="020B0502020104020203" pitchFamily="34" charset="0"/>
              </a:rPr>
              <a:t>Assessment</a:t>
            </a:r>
            <a:r>
              <a:rPr lang="en-US" sz="1000" b="1" dirty="0" smtClean="0"/>
              <a:t>  </a:t>
            </a:r>
            <a:r>
              <a:rPr lang="en-US" sz="1000" dirty="0" smtClean="0"/>
              <a:t>5.9%</a:t>
            </a:r>
            <a:endParaRPr lang="en-US" sz="1000" dirty="0"/>
          </a:p>
        </p:txBody>
      </p:sp>
      <p:sp>
        <p:nvSpPr>
          <p:cNvPr id="40" name="TextBox 39"/>
          <p:cNvSpPr txBox="1"/>
          <p:nvPr/>
        </p:nvSpPr>
        <p:spPr>
          <a:xfrm>
            <a:off x="1265020" y="4666061"/>
            <a:ext cx="1828800" cy="257141"/>
          </a:xfrm>
          <a:prstGeom prst="rect">
            <a:avLst/>
          </a:prstGeom>
          <a:noFill/>
        </p:spPr>
        <p:txBody>
          <a:bodyPr wrap="none" lIns="0" tIns="0" rIns="0" bIns="0" rtlCol="0" anchor="ctr">
            <a:noAutofit/>
          </a:bodyPr>
          <a:lstStyle/>
          <a:p>
            <a:pPr algn="r"/>
            <a:r>
              <a:rPr lang="en-US" sz="1000" dirty="0">
                <a:latin typeface="Gill Sans MT" panose="020B0502020104020203" pitchFamily="34" charset="0"/>
              </a:rPr>
              <a:t>Media Profile  </a:t>
            </a:r>
            <a:r>
              <a:rPr lang="en-US" sz="1000" dirty="0" smtClean="0"/>
              <a:t>5.5%</a:t>
            </a:r>
            <a:endParaRPr lang="en-US" sz="1000" dirty="0"/>
          </a:p>
        </p:txBody>
      </p:sp>
      <p:sp>
        <p:nvSpPr>
          <p:cNvPr id="42" name="TextBox 41"/>
          <p:cNvSpPr txBox="1"/>
          <p:nvPr/>
        </p:nvSpPr>
        <p:spPr>
          <a:xfrm>
            <a:off x="1265020" y="4923202"/>
            <a:ext cx="1828800" cy="257141"/>
          </a:xfrm>
          <a:prstGeom prst="rect">
            <a:avLst/>
          </a:prstGeom>
          <a:noFill/>
        </p:spPr>
        <p:txBody>
          <a:bodyPr wrap="none" lIns="0" tIns="0" rIns="0" bIns="0" rtlCol="0" anchor="ctr">
            <a:noAutofit/>
          </a:bodyPr>
          <a:lstStyle/>
          <a:p>
            <a:pPr algn="r"/>
            <a:r>
              <a:rPr lang="en-US" sz="1000" dirty="0">
                <a:latin typeface="Gill Sans MT" panose="020B0502020104020203" pitchFamily="34" charset="0"/>
              </a:rPr>
              <a:t>Adaptability</a:t>
            </a:r>
            <a:r>
              <a:rPr lang="en-US" sz="1000" b="1" dirty="0" smtClean="0"/>
              <a:t>  </a:t>
            </a:r>
            <a:r>
              <a:rPr lang="en-US" sz="1000" dirty="0" smtClean="0"/>
              <a:t>5.5%</a:t>
            </a:r>
            <a:endParaRPr lang="en-US" sz="1000" dirty="0"/>
          </a:p>
        </p:txBody>
      </p:sp>
      <p:sp>
        <p:nvSpPr>
          <p:cNvPr id="44" name="TextBox 43"/>
          <p:cNvSpPr txBox="1"/>
          <p:nvPr/>
        </p:nvSpPr>
        <p:spPr>
          <a:xfrm>
            <a:off x="1265020" y="7348503"/>
            <a:ext cx="1828800" cy="257141"/>
          </a:xfrm>
          <a:prstGeom prst="rect">
            <a:avLst/>
          </a:prstGeom>
          <a:noFill/>
        </p:spPr>
        <p:txBody>
          <a:bodyPr wrap="none" lIns="0" tIns="0" rIns="0" bIns="0" rtlCol="0" anchor="ctr">
            <a:noAutofit/>
          </a:bodyPr>
          <a:lstStyle/>
          <a:p>
            <a:pPr algn="r"/>
            <a:r>
              <a:rPr lang="en-US" sz="1000" dirty="0">
                <a:latin typeface="Gill Sans MT" panose="020B0502020104020203" pitchFamily="34" charset="0"/>
              </a:rPr>
              <a:t>C-Suite Engagement  </a:t>
            </a:r>
            <a:r>
              <a:rPr lang="en-US" sz="1000" dirty="0" smtClean="0"/>
              <a:t>4.1%</a:t>
            </a:r>
            <a:endParaRPr lang="en-US" sz="1000" dirty="0"/>
          </a:p>
        </p:txBody>
      </p:sp>
      <p:sp>
        <p:nvSpPr>
          <p:cNvPr id="46" name="TextBox 45"/>
          <p:cNvSpPr txBox="1"/>
          <p:nvPr/>
        </p:nvSpPr>
        <p:spPr>
          <a:xfrm>
            <a:off x="1265020" y="8287512"/>
            <a:ext cx="1828800" cy="257141"/>
          </a:xfrm>
          <a:prstGeom prst="rect">
            <a:avLst/>
          </a:prstGeom>
          <a:noFill/>
        </p:spPr>
        <p:txBody>
          <a:bodyPr wrap="none" lIns="0" tIns="0" rIns="0" bIns="0" rtlCol="0" anchor="ctr">
            <a:noAutofit/>
          </a:bodyPr>
          <a:lstStyle/>
          <a:p>
            <a:pPr algn="r"/>
            <a:r>
              <a:rPr lang="en-US" sz="1000" dirty="0">
                <a:latin typeface="Gill Sans MT" panose="020B0502020104020203" pitchFamily="34" charset="0"/>
              </a:rPr>
              <a:t>Lobbying Representation  </a:t>
            </a:r>
            <a:r>
              <a:rPr lang="en-US" sz="1000" dirty="0" smtClean="0"/>
              <a:t>3.6%</a:t>
            </a:r>
            <a:endParaRPr lang="en-US" sz="1000" dirty="0"/>
          </a:p>
        </p:txBody>
      </p:sp>
      <p:sp>
        <p:nvSpPr>
          <p:cNvPr id="28" name="TextBox 27"/>
          <p:cNvSpPr txBox="1"/>
          <p:nvPr/>
        </p:nvSpPr>
        <p:spPr>
          <a:xfrm>
            <a:off x="1265020" y="2901653"/>
            <a:ext cx="1828800" cy="257141"/>
          </a:xfrm>
          <a:prstGeom prst="rect">
            <a:avLst/>
          </a:prstGeom>
          <a:noFill/>
        </p:spPr>
        <p:txBody>
          <a:bodyPr wrap="none" lIns="0" tIns="0" rIns="0" bIns="0" rtlCol="0" anchor="ctr">
            <a:noAutofit/>
          </a:bodyPr>
          <a:lstStyle/>
          <a:p>
            <a:pPr algn="r"/>
            <a:r>
              <a:rPr lang="en-US" sz="1000" dirty="0">
                <a:latin typeface="Gill Sans MT" panose="020B0502020104020203" pitchFamily="34" charset="0"/>
              </a:rPr>
              <a:t>Coalition-Building</a:t>
            </a:r>
            <a:r>
              <a:rPr lang="en-US" sz="1000" b="1" dirty="0" smtClean="0"/>
              <a:t>  </a:t>
            </a:r>
            <a:r>
              <a:rPr lang="en-US" sz="1000" dirty="0" smtClean="0"/>
              <a:t>6.7%</a:t>
            </a:r>
            <a:endParaRPr lang="en-US" sz="1000" dirty="0"/>
          </a:p>
        </p:txBody>
      </p:sp>
      <p:sp>
        <p:nvSpPr>
          <p:cNvPr id="30" name="TextBox 29"/>
          <p:cNvSpPr txBox="1"/>
          <p:nvPr/>
        </p:nvSpPr>
        <p:spPr>
          <a:xfrm>
            <a:off x="1265020" y="3151651"/>
            <a:ext cx="1828800" cy="257141"/>
          </a:xfrm>
          <a:prstGeom prst="rect">
            <a:avLst/>
          </a:prstGeom>
          <a:noFill/>
        </p:spPr>
        <p:txBody>
          <a:bodyPr wrap="none" lIns="0" tIns="0" rIns="0" bIns="0" rtlCol="0" anchor="ctr">
            <a:noAutofit/>
          </a:bodyPr>
          <a:lstStyle/>
          <a:p>
            <a:pPr algn="r"/>
            <a:r>
              <a:rPr lang="en-US" sz="1000" dirty="0">
                <a:latin typeface="Gill Sans MT" panose="020B0502020104020203" pitchFamily="34" charset="0"/>
              </a:rPr>
              <a:t>Accessibility</a:t>
            </a:r>
            <a:r>
              <a:rPr lang="en-US" sz="1000" b="1" dirty="0" smtClean="0"/>
              <a:t>  </a:t>
            </a:r>
            <a:r>
              <a:rPr lang="en-US" sz="1000" dirty="0" smtClean="0"/>
              <a:t>6.6%</a:t>
            </a:r>
            <a:endParaRPr lang="en-US" sz="1000" dirty="0"/>
          </a:p>
        </p:txBody>
      </p:sp>
      <p:sp>
        <p:nvSpPr>
          <p:cNvPr id="32" name="TextBox 31"/>
          <p:cNvSpPr txBox="1"/>
          <p:nvPr/>
        </p:nvSpPr>
        <p:spPr>
          <a:xfrm>
            <a:off x="1265020" y="3399863"/>
            <a:ext cx="1828800" cy="257141"/>
          </a:xfrm>
          <a:prstGeom prst="rect">
            <a:avLst/>
          </a:prstGeom>
          <a:noFill/>
        </p:spPr>
        <p:txBody>
          <a:bodyPr wrap="none" lIns="0" tIns="0" rIns="0" bIns="0" rtlCol="0" anchor="ctr">
            <a:noAutofit/>
          </a:bodyPr>
          <a:lstStyle/>
          <a:p>
            <a:pPr algn="r"/>
            <a:r>
              <a:rPr lang="en-US" sz="1000" dirty="0">
                <a:latin typeface="Gill Sans MT" panose="020B0502020104020203" pitchFamily="34" charset="0"/>
              </a:rPr>
              <a:t>Relevance</a:t>
            </a:r>
            <a:r>
              <a:rPr lang="en-US" sz="1000" b="1" dirty="0" smtClean="0"/>
              <a:t>  </a:t>
            </a:r>
            <a:r>
              <a:rPr lang="en-US" sz="1000" dirty="0" smtClean="0"/>
              <a:t>6.6%</a:t>
            </a:r>
            <a:endParaRPr lang="en-US" sz="1000" dirty="0"/>
          </a:p>
        </p:txBody>
      </p:sp>
      <p:sp>
        <p:nvSpPr>
          <p:cNvPr id="34" name="TextBox 33"/>
          <p:cNvSpPr txBox="1"/>
          <p:nvPr/>
        </p:nvSpPr>
        <p:spPr>
          <a:xfrm>
            <a:off x="1265020" y="3648076"/>
            <a:ext cx="1828800" cy="257141"/>
          </a:xfrm>
          <a:prstGeom prst="rect">
            <a:avLst/>
          </a:prstGeom>
          <a:noFill/>
        </p:spPr>
        <p:txBody>
          <a:bodyPr wrap="none" lIns="0" tIns="0" rIns="0" bIns="0" rtlCol="0" anchor="ctr">
            <a:noAutofit/>
          </a:bodyPr>
          <a:lstStyle/>
          <a:p>
            <a:pPr algn="r"/>
            <a:r>
              <a:rPr lang="en-US" sz="1000" dirty="0">
                <a:latin typeface="Gill Sans MT" panose="020B0502020104020203" pitchFamily="34" charset="0"/>
              </a:rPr>
              <a:t>Collaboration</a:t>
            </a:r>
            <a:r>
              <a:rPr lang="en-US" sz="1000" b="1" dirty="0" smtClean="0"/>
              <a:t>  </a:t>
            </a:r>
            <a:r>
              <a:rPr lang="en-US" sz="1000" dirty="0" smtClean="0"/>
              <a:t>6.6%</a:t>
            </a:r>
            <a:endParaRPr lang="en-US" sz="1000" dirty="0"/>
          </a:p>
        </p:txBody>
      </p:sp>
      <p:sp>
        <p:nvSpPr>
          <p:cNvPr id="18" name="TextBox 17"/>
          <p:cNvSpPr txBox="1"/>
          <p:nvPr/>
        </p:nvSpPr>
        <p:spPr>
          <a:xfrm>
            <a:off x="1265020" y="1582374"/>
            <a:ext cx="1828800" cy="257141"/>
          </a:xfrm>
          <a:prstGeom prst="rect">
            <a:avLst/>
          </a:prstGeom>
          <a:noFill/>
        </p:spPr>
        <p:txBody>
          <a:bodyPr wrap="none" lIns="0" tIns="0" rIns="0" bIns="0" rtlCol="0" anchor="ctr">
            <a:noAutofit/>
          </a:bodyPr>
          <a:lstStyle/>
          <a:p>
            <a:pPr algn="r"/>
            <a:r>
              <a:rPr lang="en-US" sz="1000" dirty="0">
                <a:latin typeface="Gill Sans MT" panose="020B0502020104020203" pitchFamily="34" charset="0"/>
              </a:rPr>
              <a:t>Constructive Arguments  </a:t>
            </a:r>
            <a:r>
              <a:rPr lang="en-US" sz="1000" dirty="0" smtClean="0"/>
              <a:t>7.3%</a:t>
            </a:r>
            <a:endParaRPr lang="en-US" sz="1000" dirty="0"/>
          </a:p>
        </p:txBody>
      </p:sp>
      <p:sp>
        <p:nvSpPr>
          <p:cNvPr id="16" name="TextBox 15"/>
          <p:cNvSpPr txBox="1"/>
          <p:nvPr/>
        </p:nvSpPr>
        <p:spPr>
          <a:xfrm>
            <a:off x="1265020" y="1371600"/>
            <a:ext cx="1828800" cy="257141"/>
          </a:xfrm>
          <a:prstGeom prst="rect">
            <a:avLst/>
          </a:prstGeom>
          <a:noFill/>
        </p:spPr>
        <p:txBody>
          <a:bodyPr wrap="none" lIns="0" tIns="0" rIns="0" bIns="0" rtlCol="0" anchor="ctr">
            <a:noAutofit/>
          </a:bodyPr>
          <a:lstStyle/>
          <a:p>
            <a:pPr algn="r"/>
            <a:r>
              <a:rPr lang="en-US" sz="1000" dirty="0" smtClean="0">
                <a:latin typeface="Gill Sans MT" panose="020B0502020104020203" pitchFamily="34" charset="0"/>
              </a:rPr>
              <a:t>Ethics</a:t>
            </a:r>
            <a:r>
              <a:rPr lang="en-US" sz="1000" b="1" dirty="0" smtClean="0"/>
              <a:t>  </a:t>
            </a:r>
            <a:r>
              <a:rPr lang="en-US" sz="1000" dirty="0" smtClean="0"/>
              <a:t>7.4%</a:t>
            </a:r>
            <a:endParaRPr lang="en-US" sz="1000" dirty="0"/>
          </a:p>
        </p:txBody>
      </p:sp>
      <p:sp>
        <p:nvSpPr>
          <p:cNvPr id="20" name="TextBox 19"/>
          <p:cNvSpPr txBox="1"/>
          <p:nvPr/>
        </p:nvSpPr>
        <p:spPr>
          <a:xfrm>
            <a:off x="1265020" y="1790700"/>
            <a:ext cx="1828800" cy="257141"/>
          </a:xfrm>
          <a:prstGeom prst="rect">
            <a:avLst/>
          </a:prstGeom>
          <a:noFill/>
        </p:spPr>
        <p:txBody>
          <a:bodyPr wrap="none" lIns="0" tIns="0" rIns="0" bIns="0" rtlCol="0" anchor="ctr">
            <a:noAutofit/>
          </a:bodyPr>
          <a:lstStyle/>
          <a:p>
            <a:pPr algn="r"/>
            <a:r>
              <a:rPr lang="en-US" sz="1000" dirty="0">
                <a:latin typeface="Gill Sans MT" panose="020B0502020104020203" pitchFamily="34" charset="0"/>
              </a:rPr>
              <a:t>Research</a:t>
            </a:r>
            <a:r>
              <a:rPr lang="en-US" sz="1000" b="1" dirty="0" smtClean="0"/>
              <a:t>  </a:t>
            </a:r>
            <a:r>
              <a:rPr lang="en-US" sz="1000" dirty="0" smtClean="0"/>
              <a:t>7.3%</a:t>
            </a:r>
            <a:endParaRPr lang="en-US" sz="1000" dirty="0"/>
          </a:p>
        </p:txBody>
      </p:sp>
      <p:cxnSp>
        <p:nvCxnSpPr>
          <p:cNvPr id="49" name="Straight Connector 48"/>
          <p:cNvCxnSpPr/>
          <p:nvPr/>
        </p:nvCxnSpPr>
        <p:spPr>
          <a:xfrm>
            <a:off x="3166910" y="1457371"/>
            <a:ext cx="457200" cy="1232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166910" y="1714512"/>
            <a:ext cx="45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3168366" y="1735902"/>
            <a:ext cx="455897" cy="1698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3168366" y="2849264"/>
            <a:ext cx="457200" cy="103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3168366" y="2925880"/>
            <a:ext cx="457200" cy="2571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166909" y="2978912"/>
            <a:ext cx="458657" cy="468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3166909" y="3045587"/>
            <a:ext cx="469260" cy="6867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166909" y="4777057"/>
            <a:ext cx="457200" cy="910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3166910" y="4937773"/>
            <a:ext cx="457200" cy="964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166910" y="7471634"/>
            <a:ext cx="45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3166909" y="8410643"/>
            <a:ext cx="45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3200400" y="2250254"/>
            <a:ext cx="45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3200400" y="2352252"/>
            <a:ext cx="457200" cy="883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3200400" y="2440645"/>
            <a:ext cx="457200" cy="2591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195802" y="3930033"/>
            <a:ext cx="457200" cy="2571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3166909" y="4192269"/>
            <a:ext cx="457200" cy="2571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343400" y="3657600"/>
            <a:ext cx="3200400" cy="1600200"/>
          </a:xfrm>
          <a:prstGeom prst="rect">
            <a:avLst/>
          </a:prstGeom>
          <a:solidFill>
            <a:schemeClr val="bg1"/>
          </a:solidFill>
          <a:ln>
            <a:solidFill>
              <a:schemeClr val="accent1"/>
            </a:solidFill>
          </a:ln>
        </p:spPr>
        <p:txBody>
          <a:bodyPr wrap="square" lIns="182880" tIns="182880" rIns="182880" bIns="182880" anchor="ctr">
            <a:noAutofit/>
          </a:bodyPr>
          <a:lstStyle/>
          <a:p>
            <a:pPr lvl="0" algn="ctr">
              <a:spcAft>
                <a:spcPts val="500"/>
              </a:spcAft>
            </a:pPr>
            <a:r>
              <a:rPr lang="en-US" sz="1000" dirty="0">
                <a:latin typeface="Gill Sans MT" panose="020B0502020104020203" pitchFamily="34" charset="0"/>
              </a:rPr>
              <a:t>What “Driver Impact” Measures</a:t>
            </a:r>
          </a:p>
          <a:p>
            <a:pPr lvl="0">
              <a:spcAft>
                <a:spcPts val="500"/>
              </a:spcAft>
            </a:pPr>
            <a:r>
              <a:rPr lang="en-US" sz="1050" dirty="0" smtClean="0"/>
              <a:t>Using </a:t>
            </a:r>
            <a:r>
              <a:rPr lang="en-US" sz="1050" dirty="0"/>
              <a:t>statistical techniques to model and quantify the relative impact of drivers on the composite index, NJ Research begins to answer the question, </a:t>
            </a:r>
            <a:r>
              <a:rPr lang="en-US" sz="1050" dirty="0" smtClean="0"/>
              <a:t>“How </a:t>
            </a:r>
            <a:r>
              <a:rPr lang="en-US" sz="1050" dirty="0"/>
              <a:t>important is each attribute in driving policy brand</a:t>
            </a:r>
            <a:r>
              <a:rPr lang="en-US" sz="1050" dirty="0" smtClean="0"/>
              <a:t>?” Specifically, how much of the variation in policy brand scores can be attributed to each driver?  </a:t>
            </a:r>
            <a:endParaRPr lang="en-US" sz="1050" dirty="0"/>
          </a:p>
        </p:txBody>
      </p:sp>
      <p:sp>
        <p:nvSpPr>
          <p:cNvPr id="68" name="Rectangle 67"/>
          <p:cNvSpPr/>
          <p:nvPr/>
        </p:nvSpPr>
        <p:spPr>
          <a:xfrm>
            <a:off x="4343400" y="1371600"/>
            <a:ext cx="3200400" cy="2057400"/>
          </a:xfrm>
          <a:prstGeom prst="rect">
            <a:avLst/>
          </a:prstGeom>
          <a:solidFill>
            <a:schemeClr val="bg1"/>
          </a:solidFill>
          <a:ln>
            <a:solidFill>
              <a:schemeClr val="accent1"/>
            </a:solidFill>
          </a:ln>
        </p:spPr>
        <p:txBody>
          <a:bodyPr wrap="square" lIns="182880" tIns="182880" rIns="182880" bIns="182880" anchor="ctr">
            <a:noAutofit/>
          </a:bodyPr>
          <a:lstStyle/>
          <a:p>
            <a:pPr algn="ctr">
              <a:spcAft>
                <a:spcPts val="500"/>
              </a:spcAft>
            </a:pPr>
            <a:r>
              <a:rPr lang="en-US" sz="1000" dirty="0">
                <a:latin typeface="Gill Sans MT" panose="020B0502020104020203" pitchFamily="34" charset="0"/>
              </a:rPr>
              <a:t>Influencing Policy Perceptions</a:t>
            </a:r>
          </a:p>
          <a:p>
            <a:pPr>
              <a:spcAft>
                <a:spcPts val="500"/>
              </a:spcAft>
            </a:pPr>
            <a:r>
              <a:rPr lang="en-US" sz="1050" dirty="0" smtClean="0"/>
              <a:t>Each of the 16 drivers studied has a measurable effect on policy brand. Some reflect areas where the Washington office have significant control by establishing and executing on the organization’s legislative and regulatory priorities inside the Beltway. In other instances, the DC office serves as the primary communicator of broader corporate values and initiatives to key stakeholders within the policy community.  </a:t>
            </a:r>
            <a:endParaRPr lang="en-US" sz="1050" dirty="0"/>
          </a:p>
        </p:txBody>
      </p:sp>
      <p:sp>
        <p:nvSpPr>
          <p:cNvPr id="69" name="Rectangle 68"/>
          <p:cNvSpPr/>
          <p:nvPr/>
        </p:nvSpPr>
        <p:spPr>
          <a:xfrm>
            <a:off x="4343400" y="5483597"/>
            <a:ext cx="3200400" cy="1603003"/>
          </a:xfrm>
          <a:prstGeom prst="rect">
            <a:avLst/>
          </a:prstGeom>
          <a:solidFill>
            <a:schemeClr val="bg1"/>
          </a:solidFill>
          <a:ln>
            <a:solidFill>
              <a:schemeClr val="accent1"/>
            </a:solidFill>
          </a:ln>
        </p:spPr>
        <p:txBody>
          <a:bodyPr wrap="square" lIns="182880" tIns="182880" rIns="182880" bIns="182880" anchor="ctr">
            <a:noAutofit/>
          </a:bodyPr>
          <a:lstStyle/>
          <a:p>
            <a:pPr lvl="0" algn="ctr">
              <a:spcAft>
                <a:spcPts val="500"/>
              </a:spcAft>
            </a:pPr>
            <a:r>
              <a:rPr lang="en-US" sz="1000" dirty="0">
                <a:latin typeface="Gill Sans MT" panose="020B0502020104020203" pitchFamily="34" charset="0"/>
              </a:rPr>
              <a:t>First Among Equals?</a:t>
            </a:r>
          </a:p>
          <a:p>
            <a:pPr lvl="0">
              <a:spcAft>
                <a:spcPts val="500"/>
              </a:spcAft>
            </a:pPr>
            <a:r>
              <a:rPr lang="en-US" sz="1050" dirty="0" smtClean="0"/>
              <a:t>Each attribute is critical to assessing an organization’s DC brand and can positively influence overall perceptions. While the characteristic with the highest score is twice the size of the attribute with the lowest score, driver impact may vary by demographic group.  </a:t>
            </a:r>
            <a:endParaRPr lang="en-US" sz="1050" dirty="0"/>
          </a:p>
        </p:txBody>
      </p:sp>
      <p:sp>
        <p:nvSpPr>
          <p:cNvPr id="48" name="Rectangle 47"/>
          <p:cNvSpPr/>
          <p:nvPr/>
        </p:nvSpPr>
        <p:spPr>
          <a:xfrm>
            <a:off x="4343400" y="7315200"/>
            <a:ext cx="3200400" cy="2057400"/>
          </a:xfrm>
          <a:prstGeom prst="rect">
            <a:avLst/>
          </a:prstGeom>
          <a:solidFill>
            <a:schemeClr val="bg1"/>
          </a:solidFill>
          <a:ln>
            <a:solidFill>
              <a:schemeClr val="accent1"/>
            </a:solidFill>
          </a:ln>
        </p:spPr>
        <p:txBody>
          <a:bodyPr wrap="square" lIns="182880" tIns="182880" rIns="182880" bIns="182880" anchor="ctr">
            <a:noAutofit/>
          </a:bodyPr>
          <a:lstStyle/>
          <a:p>
            <a:pPr lvl="0" algn="ctr">
              <a:spcAft>
                <a:spcPts val="500"/>
              </a:spcAft>
            </a:pPr>
            <a:r>
              <a:rPr lang="en-US" sz="1000" dirty="0">
                <a:latin typeface="Gill Sans MT" panose="020B0502020104020203" pitchFamily="34" charset="0"/>
              </a:rPr>
              <a:t>The Missing Piece</a:t>
            </a:r>
          </a:p>
          <a:p>
            <a:pPr lvl="0">
              <a:spcAft>
                <a:spcPts val="500"/>
              </a:spcAft>
            </a:pPr>
            <a:r>
              <a:rPr lang="en-US" sz="1050" dirty="0" smtClean="0"/>
              <a:t>Altogether</a:t>
            </a:r>
            <a:r>
              <a:rPr lang="en-US" sz="1050" dirty="0"/>
              <a:t>, </a:t>
            </a:r>
            <a:r>
              <a:rPr lang="en-US" sz="1050" dirty="0" smtClean="0"/>
              <a:t>these 16 </a:t>
            </a:r>
            <a:r>
              <a:rPr lang="en-US" sz="1050" dirty="0"/>
              <a:t>drivers explain </a:t>
            </a:r>
            <a:r>
              <a:rPr lang="en-US" sz="1050" dirty="0" smtClean="0"/>
              <a:t>roughly 75% of policy brand perceptions, indicating that other intangibles can also meaningfully impact composite index scores. Taking relative driver impact into account, organizations should consider which actions represent their most leveraged investments for enhancing policy brand, given resources, timing, and other company-specific conditions.</a:t>
            </a:r>
          </a:p>
        </p:txBody>
      </p:sp>
      <p:sp>
        <p:nvSpPr>
          <p:cNvPr id="51" name="Rectangle 50"/>
          <p:cNvSpPr/>
          <p:nvPr/>
        </p:nvSpPr>
        <p:spPr>
          <a:xfrm>
            <a:off x="914400" y="866001"/>
            <a:ext cx="5943600" cy="276999"/>
          </a:xfrm>
          <a:prstGeom prst="rect">
            <a:avLst/>
          </a:prstGeom>
        </p:spPr>
        <p:txBody>
          <a:bodyPr wrap="square">
            <a:spAutoFit/>
          </a:bodyPr>
          <a:lstStyle/>
          <a:p>
            <a:pPr lvl="0" algn="ctr">
              <a:spcBef>
                <a:spcPct val="20000"/>
              </a:spcBef>
            </a:pPr>
            <a:r>
              <a:rPr lang="en-US" sz="1200" cap="all" spc="300" dirty="0">
                <a:latin typeface="Gill Sans MT" panose="020B0502020104020203" pitchFamily="34" charset="0"/>
              </a:rPr>
              <a:t>Research </a:t>
            </a:r>
            <a:r>
              <a:rPr lang="en-US" sz="1200" cap="all" spc="300" dirty="0" smtClean="0">
                <a:latin typeface="Gill Sans MT" panose="020B0502020104020203" pitchFamily="34" charset="0"/>
              </a:rPr>
              <a:t>Insight*: Policy Brand Driver Impact</a:t>
            </a:r>
            <a:endParaRPr lang="en-US" sz="1200" cap="all" spc="300" dirty="0">
              <a:latin typeface="Gill Sans MT" panose="020B0502020104020203" pitchFamily="34" charset="0"/>
            </a:endParaRPr>
          </a:p>
        </p:txBody>
      </p:sp>
      <p:sp>
        <p:nvSpPr>
          <p:cNvPr id="63" name="Rectangle 62"/>
          <p:cNvSpPr/>
          <p:nvPr/>
        </p:nvSpPr>
        <p:spPr>
          <a:xfrm>
            <a:off x="228601" y="9372600"/>
            <a:ext cx="7315200" cy="457200"/>
          </a:xfrm>
          <a:prstGeom prst="rect">
            <a:avLst/>
          </a:prstGeom>
        </p:spPr>
        <p:txBody>
          <a:bodyPr wrap="square">
            <a:noAutofit/>
          </a:bodyPr>
          <a:lstStyle/>
          <a:p>
            <a:pPr marL="60325" indent="-60325"/>
            <a:r>
              <a:rPr lang="en-US" sz="1000" b="1" dirty="0" smtClean="0">
                <a:solidFill>
                  <a:srgbClr val="000000"/>
                </a:solidFill>
              </a:rPr>
              <a:t>*</a:t>
            </a:r>
            <a:r>
              <a:rPr lang="en-US" sz="1000" dirty="0" smtClean="0">
                <a:solidFill>
                  <a:srgbClr val="000000"/>
                </a:solidFill>
              </a:rPr>
              <a:t>Research insights are not organization-specific; rather, they are findings that help explain the dynamics of policy advocacy in general terms.</a:t>
            </a:r>
            <a:endParaRPr lang="en-US" sz="1600" dirty="0"/>
          </a:p>
        </p:txBody>
      </p:sp>
    </p:spTree>
    <p:extLst>
      <p:ext uri="{BB962C8B-B14F-4D97-AF65-F5344CB8AC3E}">
        <p14:creationId xmlns:p14="http://schemas.microsoft.com/office/powerpoint/2010/main" val="3614946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Slide Number Placeholder 3"/>
          <p:cNvSpPr>
            <a:spLocks noGrp="1"/>
          </p:cNvSpPr>
          <p:nvPr>
            <p:ph type="sldNum" sz="quarter" idx="4"/>
          </p:nvPr>
        </p:nvSpPr>
        <p:spPr/>
        <p:txBody>
          <a:bodyPr/>
          <a:lstStyle/>
          <a:p>
            <a:fld id="{6214CC63-60E5-4931-A878-5D36BA85D187}" type="slidenum">
              <a:rPr lang="en-US" smtClean="0"/>
              <a:pPr/>
              <a:t>26</a:t>
            </a:fld>
            <a:endParaRPr lang="en-US" dirty="0"/>
          </a:p>
        </p:txBody>
      </p:sp>
      <p:sp>
        <p:nvSpPr>
          <p:cNvPr id="5" name="Driver Results Block"/>
          <p:cNvSpPr/>
          <p:nvPr/>
        </p:nvSpPr>
        <p:spPr>
          <a:xfrm>
            <a:off x="228600" y="1143000"/>
            <a:ext cx="7315202" cy="685799"/>
          </a:xfrm>
          <a:prstGeom prst="rect">
            <a:avLst/>
          </a:prstGeom>
          <a:solidFill>
            <a:schemeClr val="accent3"/>
          </a:solidFill>
          <a:ln>
            <a:solidFill>
              <a:schemeClr val="bg1"/>
            </a:solidFill>
          </a:ln>
        </p:spPr>
        <p:txBody>
          <a:bodyPr wrap="square" lIns="182880" tIns="182880" rIns="182880" bIns="182880" anchor="ctr">
            <a:noAutofit/>
          </a:bodyPr>
          <a:lstStyle/>
          <a:p>
            <a:pPr>
              <a:spcAft>
                <a:spcPts val="500"/>
              </a:spcAft>
            </a:pPr>
            <a:r>
              <a:rPr lang="en-US" sz="1100" smtClean="0"/>
              <a:t>The table below compares Allstate's performance to the overall and industry means for each driver. Drivers are displayed in order of driver impact, as shown on the preceding page.</a:t>
            </a:r>
            <a:endParaRPr lang="en-US" sz="1100" dirty="0"/>
          </a:p>
        </p:txBody>
      </p:sp>
      <p:pic>
        <p:nvPicPr>
          <p:cNvPr id="1638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64389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84832"/>
            <a:ext cx="7334250" cy="7515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67819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Slide Number Placeholder 3"/>
          <p:cNvSpPr>
            <a:spLocks noGrp="1"/>
          </p:cNvSpPr>
          <p:nvPr>
            <p:ph type="sldNum" sz="quarter" idx="4"/>
          </p:nvPr>
        </p:nvSpPr>
        <p:spPr/>
        <p:txBody>
          <a:bodyPr/>
          <a:lstStyle/>
          <a:p>
            <a:fld id="{6214CC63-60E5-4931-A878-5D36BA85D187}" type="slidenum">
              <a:rPr lang="en-US" smtClean="0"/>
              <a:pPr/>
              <a:t>27</a:t>
            </a:fld>
            <a:endParaRPr lang="en-US" dirty="0"/>
          </a:p>
        </p:txBody>
      </p:sp>
      <p:pic>
        <p:nvPicPr>
          <p:cNvPr id="1741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64389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032" y="1207008"/>
            <a:ext cx="7267576" cy="830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41271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4" name="Slide Number Placeholder 3"/>
          <p:cNvSpPr>
            <a:spLocks noGrp="1"/>
          </p:cNvSpPr>
          <p:nvPr>
            <p:ph type="sldNum" sz="quarter" idx="4"/>
          </p:nvPr>
        </p:nvSpPr>
        <p:spPr/>
        <p:txBody>
          <a:bodyPr/>
          <a:lstStyle/>
          <a:p>
            <a:fld id="{6214CC63-60E5-4931-A878-5D36BA85D187}" type="slidenum">
              <a:rPr lang="en-US" smtClean="0"/>
              <a:pPr/>
              <a:t>28</a:t>
            </a:fld>
            <a:endParaRPr lang="en-US" dirty="0"/>
          </a:p>
        </p:txBody>
      </p:sp>
      <p:sp>
        <p:nvSpPr>
          <p:cNvPr id="5" name="Rectangle 4"/>
          <p:cNvSpPr/>
          <p:nvPr/>
        </p:nvSpPr>
        <p:spPr>
          <a:xfrm>
            <a:off x="2057400" y="3886200"/>
            <a:ext cx="3657600" cy="2971800"/>
          </a:xfrm>
          <a:prstGeom prst="rect">
            <a:avLst/>
          </a:prstGeom>
          <a:solidFill>
            <a:schemeClr val="accent1">
              <a:lumMod val="40000"/>
              <a:lumOff val="60000"/>
            </a:schemeClr>
          </a:solidFill>
          <a:ln>
            <a:solidFill>
              <a:schemeClr val="bg1"/>
            </a:solidFill>
          </a:ln>
        </p:spPr>
        <p:txBody>
          <a:bodyPr wrap="square" lIns="228600" tIns="228600" rIns="228600" bIns="228600" rtlCol="0" anchor="ctr">
            <a:noAutofit/>
          </a:bodyPr>
          <a:lstStyle/>
          <a:p>
            <a:pPr>
              <a:spcAft>
                <a:spcPts val="1000"/>
              </a:spcAft>
            </a:pPr>
            <a:r>
              <a:rPr lang="en-US" sz="1200" dirty="0" smtClean="0"/>
              <a:t> </a:t>
            </a:r>
            <a:endParaRPr lang="en-US" sz="1200" dirty="0"/>
          </a:p>
        </p:txBody>
      </p:sp>
    </p:spTree>
    <p:extLst>
      <p:ext uri="{BB962C8B-B14F-4D97-AF65-F5344CB8AC3E}">
        <p14:creationId xmlns:p14="http://schemas.microsoft.com/office/powerpoint/2010/main" val="21391389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Section 5</a:t>
            </a:r>
            <a:endParaRPr lang="en-US" dirty="0"/>
          </a:p>
        </p:txBody>
      </p:sp>
      <p:sp>
        <p:nvSpPr>
          <p:cNvPr id="7" name="Subtitle 6"/>
          <p:cNvSpPr>
            <a:spLocks noGrp="1"/>
          </p:cNvSpPr>
          <p:nvPr>
            <p:ph type="subTitle" idx="1"/>
          </p:nvPr>
        </p:nvSpPr>
        <p:spPr>
          <a:xfrm>
            <a:off x="-217367" y="2743200"/>
            <a:ext cx="8229600" cy="457200"/>
          </a:xfrm>
          <a:ln>
            <a:solidFill>
              <a:schemeClr val="bg1"/>
            </a:solidFill>
          </a:ln>
        </p:spPr>
        <p:txBody>
          <a:bodyPr vert="horz" lIns="685800" tIns="0" rIns="0" bIns="0" rtlCol="0" anchor="ctr">
            <a:normAutofit/>
          </a:bodyPr>
          <a:lstStyle/>
          <a:p>
            <a:r>
              <a:rPr lang="en-US" dirty="0">
                <a:latin typeface="Gill Sans MT" panose="020B0502020104020203" pitchFamily="34" charset="0"/>
              </a:rPr>
              <a:t>Survey Respondents</a:t>
            </a:r>
          </a:p>
        </p:txBody>
      </p:sp>
      <p:sp>
        <p:nvSpPr>
          <p:cNvPr id="6" name="Rectangle 5"/>
          <p:cNvSpPr/>
          <p:nvPr/>
        </p:nvSpPr>
        <p:spPr>
          <a:xfrm>
            <a:off x="2057400" y="5029200"/>
            <a:ext cx="3657600" cy="2971800"/>
          </a:xfrm>
          <a:prstGeom prst="rect">
            <a:avLst/>
          </a:prstGeom>
          <a:solidFill>
            <a:schemeClr val="accent1">
              <a:lumMod val="40000"/>
              <a:lumOff val="60000"/>
            </a:schemeClr>
          </a:solidFill>
          <a:ln>
            <a:solidFill>
              <a:schemeClr val="bg1"/>
            </a:solidFill>
          </a:ln>
        </p:spPr>
        <p:txBody>
          <a:bodyPr wrap="square" lIns="228600" tIns="228600" rIns="228600" bIns="228600" rtlCol="0" anchor="ctr">
            <a:noAutofit/>
          </a:bodyPr>
          <a:lstStyle/>
          <a:p>
            <a:pPr>
              <a:spcAft>
                <a:spcPts val="1000"/>
              </a:spcAft>
            </a:pPr>
            <a:endParaRPr lang="en-US" sz="1200" dirty="0"/>
          </a:p>
        </p:txBody>
      </p:sp>
      <p:sp>
        <p:nvSpPr>
          <p:cNvPr id="2" name="Slide Number Placeholder 1"/>
          <p:cNvSpPr>
            <a:spLocks noGrp="1"/>
          </p:cNvSpPr>
          <p:nvPr>
            <p:ph type="sldNum" sz="quarter" idx="4"/>
          </p:nvPr>
        </p:nvSpPr>
        <p:spPr/>
        <p:txBody>
          <a:bodyPr/>
          <a:lstStyle/>
          <a:p>
            <a:fld id="{6214CC63-60E5-4931-A878-5D36BA85D187}" type="slidenum">
              <a:rPr lang="en-US" smtClean="0"/>
              <a:pPr/>
              <a:t>29</a:t>
            </a:fld>
            <a:endParaRPr lang="en-US" dirty="0"/>
          </a:p>
        </p:txBody>
      </p:sp>
      <p:pic>
        <p:nvPicPr>
          <p:cNvPr id="1843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5038344"/>
            <a:ext cx="3667126" cy="2962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2616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4" name="Slide Number Placeholder 3"/>
          <p:cNvSpPr>
            <a:spLocks noGrp="1"/>
          </p:cNvSpPr>
          <p:nvPr>
            <p:ph type="sldNum" sz="quarter" idx="4"/>
          </p:nvPr>
        </p:nvSpPr>
        <p:spPr/>
        <p:txBody>
          <a:bodyPr/>
          <a:lstStyle/>
          <a:p>
            <a:fld id="{6214CC63-60E5-4931-A878-5D36BA85D187}" type="slidenum">
              <a:rPr lang="en-US" smtClean="0"/>
              <a:pPr/>
              <a:t>3</a:t>
            </a:fld>
            <a:endParaRPr lang="en-US" dirty="0"/>
          </a:p>
        </p:txBody>
      </p:sp>
      <p:sp>
        <p:nvSpPr>
          <p:cNvPr id="6" name="Content Placeholder 2"/>
          <p:cNvSpPr txBox="1">
            <a:spLocks/>
          </p:cNvSpPr>
          <p:nvPr/>
        </p:nvSpPr>
        <p:spPr>
          <a:xfrm>
            <a:off x="1600199" y="2743200"/>
            <a:ext cx="4572001" cy="4572000"/>
          </a:xfrm>
          <a:prstGeom prst="rect">
            <a:avLst/>
          </a:prstGeom>
          <a:solidFill>
            <a:schemeClr val="accent1">
              <a:lumMod val="20000"/>
              <a:lumOff val="80000"/>
            </a:schemeClr>
          </a:solidFill>
          <a:ln>
            <a:noFill/>
          </a:ln>
        </p:spPr>
        <p:txBody>
          <a:bodyPr vert="horz" lIns="457200" tIns="457200" rIns="457200" bIns="457200" numCol="1" spcCol="228600" rtlCol="0" anchor="ctr">
            <a:noAutofit/>
          </a:bodyPr>
          <a:lstStyle>
            <a:lvl1pPr marL="382059" indent="-382059"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lvl="0" indent="0">
              <a:spcBef>
                <a:spcPts val="0"/>
              </a:spcBef>
              <a:buNone/>
              <a:tabLst>
                <a:tab pos="228600" algn="l"/>
                <a:tab pos="457200" algn="l"/>
                <a:tab pos="3657600" algn="r"/>
              </a:tabLst>
            </a:pPr>
            <a:r>
              <a:rPr lang="en-US" sz="1200" cap="all" spc="300" dirty="0">
                <a:solidFill>
                  <a:srgbClr val="000000"/>
                </a:solidFill>
                <a:latin typeface="Gill Sans MT" panose="020B0502020104020203" pitchFamily="34" charset="0"/>
              </a:rPr>
              <a:t>Quantitative </a:t>
            </a:r>
            <a:r>
              <a:rPr lang="en-US" sz="1200" cap="all" spc="300" dirty="0" smtClean="0">
                <a:solidFill>
                  <a:srgbClr val="000000"/>
                </a:solidFill>
                <a:latin typeface="Gill Sans MT" panose="020B0502020104020203" pitchFamily="34" charset="0"/>
              </a:rPr>
              <a:t>Report</a:t>
            </a:r>
            <a:endParaRPr lang="en-US" sz="1200" dirty="0" smtClean="0">
              <a:solidFill>
                <a:srgbClr val="000000"/>
              </a:solidFill>
            </a:endParaRPr>
          </a:p>
          <a:p>
            <a:pPr marL="0" lvl="0" indent="0">
              <a:spcBef>
                <a:spcPts val="0"/>
              </a:spcBef>
              <a:buNone/>
              <a:tabLst>
                <a:tab pos="228600" algn="l"/>
                <a:tab pos="457200" algn="l"/>
                <a:tab pos="3657600" algn="r"/>
              </a:tabLst>
            </a:pPr>
            <a:endParaRPr lang="en-US" sz="1100" dirty="0" smtClean="0">
              <a:solidFill>
                <a:srgbClr val="000000"/>
              </a:solidFill>
            </a:endParaRPr>
          </a:p>
          <a:p>
            <a:pPr marL="0" lvl="0" indent="0">
              <a:spcBef>
                <a:spcPts val="0"/>
              </a:spcBef>
              <a:buNone/>
              <a:tabLst>
                <a:tab pos="228600" algn="l"/>
                <a:tab pos="457200" algn="l"/>
                <a:tab pos="3657600" algn="r"/>
              </a:tabLst>
            </a:pPr>
            <a:r>
              <a:rPr lang="en-US" sz="1100" dirty="0">
                <a:solidFill>
                  <a:srgbClr val="000000"/>
                </a:solidFill>
              </a:rPr>
              <a:t>Executive Summary </a:t>
            </a:r>
            <a:r>
              <a:rPr lang="en-US" sz="1100" u="dotted" dirty="0">
                <a:solidFill>
                  <a:srgbClr val="000000"/>
                </a:solidFill>
              </a:rPr>
              <a:t>	</a:t>
            </a:r>
            <a:r>
              <a:rPr lang="en-US" sz="1100" dirty="0">
                <a:solidFill>
                  <a:srgbClr val="000000"/>
                </a:solidFill>
              </a:rPr>
              <a:t> </a:t>
            </a:r>
            <a:r>
              <a:rPr lang="en-US" sz="1100" dirty="0" smtClean="0">
                <a:solidFill>
                  <a:srgbClr val="000000"/>
                </a:solidFill>
              </a:rPr>
              <a:t>4</a:t>
            </a:r>
            <a:endParaRPr lang="en-US" sz="1100" dirty="0">
              <a:solidFill>
                <a:srgbClr val="000000"/>
              </a:solidFill>
            </a:endParaRPr>
          </a:p>
          <a:p>
            <a:pPr marL="0" lvl="0" indent="0">
              <a:spcBef>
                <a:spcPts val="0"/>
              </a:spcBef>
              <a:buNone/>
              <a:tabLst>
                <a:tab pos="228600" algn="l"/>
                <a:tab pos="457200" algn="l"/>
                <a:tab pos="3657600" algn="r"/>
              </a:tabLst>
            </a:pPr>
            <a:r>
              <a:rPr lang="en-US" sz="1100" dirty="0">
                <a:solidFill>
                  <a:srgbClr val="000000"/>
                </a:solidFill>
              </a:rPr>
              <a:t>Methodology </a:t>
            </a:r>
            <a:r>
              <a:rPr lang="en-US" sz="1100" u="dotted" dirty="0">
                <a:solidFill>
                  <a:srgbClr val="000000"/>
                </a:solidFill>
              </a:rPr>
              <a:t>	</a:t>
            </a:r>
            <a:r>
              <a:rPr lang="en-US" sz="1100" dirty="0">
                <a:solidFill>
                  <a:srgbClr val="000000"/>
                </a:solidFill>
              </a:rPr>
              <a:t> </a:t>
            </a:r>
            <a:r>
              <a:rPr lang="en-US" sz="1100" dirty="0" smtClean="0">
                <a:solidFill>
                  <a:srgbClr val="000000"/>
                </a:solidFill>
              </a:rPr>
              <a:t>5</a:t>
            </a:r>
            <a:endParaRPr lang="en-US" sz="1100" dirty="0">
              <a:solidFill>
                <a:srgbClr val="000000"/>
              </a:solidFill>
            </a:endParaRPr>
          </a:p>
          <a:p>
            <a:pPr marL="0" lvl="0" indent="0">
              <a:spcBef>
                <a:spcPts val="0"/>
              </a:spcBef>
              <a:buNone/>
              <a:tabLst>
                <a:tab pos="228600" algn="l"/>
                <a:tab pos="457200" algn="l"/>
                <a:tab pos="3657600" algn="r"/>
              </a:tabLst>
            </a:pPr>
            <a:r>
              <a:rPr lang="en-US" sz="1100" dirty="0">
                <a:solidFill>
                  <a:srgbClr val="000000"/>
                </a:solidFill>
              </a:rPr>
              <a:t>Familiarity </a:t>
            </a:r>
            <a:r>
              <a:rPr lang="en-US" sz="1100" u="dotted" dirty="0">
                <a:solidFill>
                  <a:srgbClr val="000000"/>
                </a:solidFill>
              </a:rPr>
              <a:t>	</a:t>
            </a:r>
            <a:r>
              <a:rPr lang="en-US" sz="1100" dirty="0">
                <a:solidFill>
                  <a:srgbClr val="000000"/>
                </a:solidFill>
              </a:rPr>
              <a:t> </a:t>
            </a:r>
            <a:r>
              <a:rPr lang="en-US" sz="1100" dirty="0" smtClean="0">
                <a:solidFill>
                  <a:srgbClr val="000000"/>
                </a:solidFill>
              </a:rPr>
              <a:t>10</a:t>
            </a:r>
            <a:endParaRPr lang="en-US" sz="1100" dirty="0">
              <a:solidFill>
                <a:srgbClr val="000000"/>
              </a:solidFill>
            </a:endParaRPr>
          </a:p>
          <a:p>
            <a:pPr marL="0" lvl="0" indent="0">
              <a:spcBef>
                <a:spcPts val="0"/>
              </a:spcBef>
              <a:buNone/>
              <a:tabLst>
                <a:tab pos="228600" algn="l"/>
                <a:tab pos="457200" algn="l"/>
                <a:tab pos="3657600" algn="r"/>
              </a:tabLst>
            </a:pPr>
            <a:r>
              <a:rPr lang="en-US" sz="1100" dirty="0">
                <a:solidFill>
                  <a:srgbClr val="000000"/>
                </a:solidFill>
              </a:rPr>
              <a:t>Composite Policy Brand Index </a:t>
            </a:r>
            <a:r>
              <a:rPr lang="en-US" sz="1100" u="dotted" dirty="0">
                <a:solidFill>
                  <a:srgbClr val="000000"/>
                </a:solidFill>
              </a:rPr>
              <a:t>	</a:t>
            </a:r>
            <a:r>
              <a:rPr lang="en-US" sz="1100" dirty="0">
                <a:solidFill>
                  <a:srgbClr val="000000"/>
                </a:solidFill>
              </a:rPr>
              <a:t> </a:t>
            </a:r>
            <a:r>
              <a:rPr lang="en-US" sz="1100" dirty="0" smtClean="0">
                <a:solidFill>
                  <a:srgbClr val="000000"/>
                </a:solidFill>
              </a:rPr>
              <a:t>12</a:t>
            </a:r>
            <a:endParaRPr lang="en-US" sz="1100" dirty="0">
              <a:solidFill>
                <a:srgbClr val="000000"/>
              </a:solidFill>
            </a:endParaRPr>
          </a:p>
          <a:p>
            <a:pPr marL="0" lvl="0" indent="0">
              <a:spcBef>
                <a:spcPts val="0"/>
              </a:spcBef>
              <a:buNone/>
              <a:tabLst>
                <a:tab pos="228600" algn="l"/>
                <a:tab pos="457200" algn="l"/>
                <a:tab pos="3657600" algn="r"/>
              </a:tabLst>
            </a:pPr>
            <a:r>
              <a:rPr lang="en-US" sz="1100" dirty="0">
                <a:solidFill>
                  <a:srgbClr val="000000"/>
                </a:solidFill>
              </a:rPr>
              <a:t>Policy Brand Drivers </a:t>
            </a:r>
            <a:r>
              <a:rPr lang="en-US" sz="1100" u="dotted" dirty="0">
                <a:solidFill>
                  <a:srgbClr val="000000"/>
                </a:solidFill>
              </a:rPr>
              <a:t>	</a:t>
            </a:r>
            <a:r>
              <a:rPr lang="en-US" sz="1100" dirty="0">
                <a:solidFill>
                  <a:srgbClr val="000000"/>
                </a:solidFill>
              </a:rPr>
              <a:t> </a:t>
            </a:r>
            <a:r>
              <a:rPr lang="en-US" sz="1100" dirty="0" smtClean="0">
                <a:solidFill>
                  <a:srgbClr val="000000"/>
                </a:solidFill>
              </a:rPr>
              <a:t>23</a:t>
            </a:r>
            <a:endParaRPr lang="en-US" sz="1100" dirty="0">
              <a:solidFill>
                <a:srgbClr val="000000"/>
              </a:solidFill>
            </a:endParaRPr>
          </a:p>
          <a:p>
            <a:pPr marL="0" lvl="0" indent="0">
              <a:spcBef>
                <a:spcPts val="0"/>
              </a:spcBef>
              <a:buNone/>
              <a:tabLst>
                <a:tab pos="228600" algn="l"/>
                <a:tab pos="457200" algn="l"/>
                <a:tab pos="3657600" algn="r"/>
              </a:tabLst>
            </a:pPr>
            <a:r>
              <a:rPr lang="en-US" sz="1100" dirty="0">
                <a:solidFill>
                  <a:srgbClr val="000000"/>
                </a:solidFill>
              </a:rPr>
              <a:t>Survey Respondents </a:t>
            </a:r>
            <a:r>
              <a:rPr lang="en-US" sz="1100" u="dotted" dirty="0">
                <a:solidFill>
                  <a:srgbClr val="000000"/>
                </a:solidFill>
              </a:rPr>
              <a:t>	</a:t>
            </a:r>
            <a:r>
              <a:rPr lang="en-US" sz="1100" dirty="0">
                <a:solidFill>
                  <a:srgbClr val="000000"/>
                </a:solidFill>
              </a:rPr>
              <a:t> </a:t>
            </a:r>
            <a:r>
              <a:rPr lang="en-US" sz="1100" dirty="0" smtClean="0">
                <a:solidFill>
                  <a:srgbClr val="000000"/>
                </a:solidFill>
              </a:rPr>
              <a:t>29</a:t>
            </a:r>
            <a:endParaRPr lang="en-US" sz="1100" dirty="0">
              <a:solidFill>
                <a:srgbClr val="000000"/>
              </a:solidFill>
            </a:endParaRPr>
          </a:p>
        </p:txBody>
      </p:sp>
    </p:spTree>
    <p:extLst>
      <p:ext uri="{BB962C8B-B14F-4D97-AF65-F5344CB8AC3E}">
        <p14:creationId xmlns:p14="http://schemas.microsoft.com/office/powerpoint/2010/main" val="15850635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6" name="Rectangle 35"/>
          <p:cNvSpPr/>
          <p:nvPr/>
        </p:nvSpPr>
        <p:spPr>
          <a:xfrm>
            <a:off x="-228600" y="3886200"/>
            <a:ext cx="8229600" cy="2971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p>
        </p:txBody>
      </p:sp>
      <p:sp>
        <p:nvSpPr>
          <p:cNvPr id="42" name="TextBox 41"/>
          <p:cNvSpPr txBox="1"/>
          <p:nvPr/>
        </p:nvSpPr>
        <p:spPr>
          <a:xfrm>
            <a:off x="4006850" y="1143000"/>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Policy Experience</a:t>
            </a:r>
            <a:endParaRPr lang="en-US" sz="1200" cap="all" spc="300" dirty="0">
              <a:latin typeface="Gill Sans MT" panose="020B0502020104020203" pitchFamily="34" charset="0"/>
            </a:endParaRPr>
          </a:p>
        </p:txBody>
      </p:sp>
      <p:sp>
        <p:nvSpPr>
          <p:cNvPr id="44" name="TextBox 43"/>
          <p:cNvSpPr txBox="1"/>
          <p:nvPr/>
        </p:nvSpPr>
        <p:spPr>
          <a:xfrm>
            <a:off x="457200" y="4114800"/>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Age</a:t>
            </a:r>
            <a:endParaRPr lang="en-US" sz="1200" cap="all" spc="300" dirty="0">
              <a:latin typeface="Gill Sans MT" panose="020B0502020104020203" pitchFamily="34" charset="0"/>
            </a:endParaRPr>
          </a:p>
        </p:txBody>
      </p:sp>
      <p:sp>
        <p:nvSpPr>
          <p:cNvPr id="46" name="TextBox 45"/>
          <p:cNvSpPr txBox="1"/>
          <p:nvPr/>
        </p:nvSpPr>
        <p:spPr>
          <a:xfrm>
            <a:off x="6310657" y="4513810"/>
            <a:ext cx="395942" cy="153888"/>
          </a:xfrm>
          <a:prstGeom prst="rect">
            <a:avLst/>
          </a:prstGeom>
          <a:noFill/>
        </p:spPr>
        <p:txBody>
          <a:bodyPr wrap="none" lIns="0" tIns="0" rIns="0" bIns="0" rtlCol="0">
            <a:spAutoFit/>
          </a:bodyPr>
          <a:lstStyle/>
          <a:p>
            <a:r>
              <a:rPr lang="en-US" sz="1000" dirty="0" smtClean="0"/>
              <a:t>Female</a:t>
            </a:r>
            <a:endParaRPr lang="en-US" sz="1000" dirty="0"/>
          </a:p>
        </p:txBody>
      </p:sp>
      <p:sp>
        <p:nvSpPr>
          <p:cNvPr id="47" name="TextBox 46"/>
          <p:cNvSpPr txBox="1"/>
          <p:nvPr/>
        </p:nvSpPr>
        <p:spPr>
          <a:xfrm>
            <a:off x="6310657" y="6437430"/>
            <a:ext cx="267702" cy="153888"/>
          </a:xfrm>
          <a:prstGeom prst="rect">
            <a:avLst/>
          </a:prstGeom>
          <a:noFill/>
        </p:spPr>
        <p:txBody>
          <a:bodyPr wrap="none" lIns="0" tIns="0" rIns="0" bIns="0" rtlCol="0">
            <a:spAutoFit/>
          </a:bodyPr>
          <a:lstStyle/>
          <a:p>
            <a:r>
              <a:rPr lang="en-US" sz="1000" dirty="0" smtClean="0"/>
              <a:t>Male</a:t>
            </a:r>
            <a:endParaRPr lang="en-US" sz="1000" dirty="0"/>
          </a:p>
        </p:txBody>
      </p:sp>
      <p:sp>
        <p:nvSpPr>
          <p:cNvPr id="48" name="TextBox 47"/>
          <p:cNvSpPr txBox="1"/>
          <p:nvPr/>
        </p:nvSpPr>
        <p:spPr>
          <a:xfrm>
            <a:off x="574675" y="3192911"/>
            <a:ext cx="775853" cy="153888"/>
          </a:xfrm>
          <a:prstGeom prst="rect">
            <a:avLst/>
          </a:prstGeom>
          <a:noFill/>
        </p:spPr>
        <p:txBody>
          <a:bodyPr wrap="none" lIns="0" tIns="0" rIns="0" bIns="0" rtlCol="0">
            <a:spAutoFit/>
          </a:bodyPr>
          <a:lstStyle/>
          <a:p>
            <a:r>
              <a:rPr lang="en-US" sz="1000" dirty="0" smtClean="0"/>
              <a:t>Private Sector</a:t>
            </a:r>
            <a:endParaRPr lang="en-US" sz="1000" dirty="0"/>
          </a:p>
        </p:txBody>
      </p:sp>
      <p:sp>
        <p:nvSpPr>
          <p:cNvPr id="49" name="TextBox 48"/>
          <p:cNvSpPr txBox="1"/>
          <p:nvPr/>
        </p:nvSpPr>
        <p:spPr>
          <a:xfrm>
            <a:off x="2907367" y="1954312"/>
            <a:ext cx="966611" cy="153888"/>
          </a:xfrm>
          <a:prstGeom prst="rect">
            <a:avLst/>
          </a:prstGeom>
          <a:noFill/>
        </p:spPr>
        <p:txBody>
          <a:bodyPr wrap="none" lIns="0" tIns="0" rIns="0" bIns="0" rtlCol="0">
            <a:spAutoFit/>
          </a:bodyPr>
          <a:lstStyle/>
          <a:p>
            <a:r>
              <a:rPr lang="en-US" sz="1000" dirty="0" smtClean="0"/>
              <a:t>Executive Branch</a:t>
            </a:r>
            <a:endParaRPr lang="en-US" sz="1000" dirty="0"/>
          </a:p>
        </p:txBody>
      </p:sp>
      <p:sp>
        <p:nvSpPr>
          <p:cNvPr id="50" name="TextBox 49"/>
          <p:cNvSpPr txBox="1"/>
          <p:nvPr/>
        </p:nvSpPr>
        <p:spPr>
          <a:xfrm>
            <a:off x="2448380" y="3560826"/>
            <a:ext cx="1070806" cy="153888"/>
          </a:xfrm>
          <a:prstGeom prst="rect">
            <a:avLst/>
          </a:prstGeom>
          <a:noFill/>
        </p:spPr>
        <p:txBody>
          <a:bodyPr wrap="none" lIns="0" tIns="0" rIns="0" bIns="0" rtlCol="0">
            <a:spAutoFit/>
          </a:bodyPr>
          <a:lstStyle/>
          <a:p>
            <a:r>
              <a:rPr lang="en-US" sz="1000" dirty="0" smtClean="0"/>
              <a:t>Congressional Staff</a:t>
            </a:r>
            <a:endParaRPr lang="en-US" sz="1000" dirty="0"/>
          </a:p>
        </p:txBody>
      </p:sp>
      <p:sp>
        <p:nvSpPr>
          <p:cNvPr id="51" name="TextBox 50"/>
          <p:cNvSpPr txBox="1"/>
          <p:nvPr/>
        </p:nvSpPr>
        <p:spPr>
          <a:xfrm>
            <a:off x="2962929" y="7743825"/>
            <a:ext cx="612347" cy="153888"/>
          </a:xfrm>
          <a:prstGeom prst="rect">
            <a:avLst/>
          </a:prstGeom>
          <a:noFill/>
        </p:spPr>
        <p:txBody>
          <a:bodyPr wrap="none" lIns="0" tIns="0" rIns="0" bIns="0" rtlCol="0">
            <a:spAutoFit/>
          </a:bodyPr>
          <a:lstStyle/>
          <a:p>
            <a:r>
              <a:rPr lang="en-US" sz="1000" dirty="0" smtClean="0"/>
              <a:t>Republican</a:t>
            </a:r>
            <a:endParaRPr lang="en-US" sz="1000" dirty="0"/>
          </a:p>
        </p:txBody>
      </p:sp>
      <p:sp>
        <p:nvSpPr>
          <p:cNvPr id="52" name="TextBox 51"/>
          <p:cNvSpPr txBox="1"/>
          <p:nvPr/>
        </p:nvSpPr>
        <p:spPr>
          <a:xfrm>
            <a:off x="2590820" y="9218613"/>
            <a:ext cx="538609" cy="153888"/>
          </a:xfrm>
          <a:prstGeom prst="rect">
            <a:avLst/>
          </a:prstGeom>
          <a:noFill/>
        </p:spPr>
        <p:txBody>
          <a:bodyPr wrap="none" lIns="0" tIns="0" rIns="0" bIns="0" rtlCol="0">
            <a:spAutoFit/>
          </a:bodyPr>
          <a:lstStyle/>
          <a:p>
            <a:r>
              <a:rPr lang="en-US" sz="1000" dirty="0" smtClean="0"/>
              <a:t>Democrat</a:t>
            </a:r>
            <a:endParaRPr lang="en-US" sz="1000" dirty="0"/>
          </a:p>
        </p:txBody>
      </p:sp>
      <p:sp>
        <p:nvSpPr>
          <p:cNvPr id="53" name="TextBox 52"/>
          <p:cNvSpPr txBox="1"/>
          <p:nvPr/>
        </p:nvSpPr>
        <p:spPr>
          <a:xfrm>
            <a:off x="571500" y="8678862"/>
            <a:ext cx="705321" cy="153888"/>
          </a:xfrm>
          <a:prstGeom prst="rect">
            <a:avLst/>
          </a:prstGeom>
          <a:noFill/>
        </p:spPr>
        <p:txBody>
          <a:bodyPr wrap="none" lIns="0" tIns="0" rIns="0" bIns="0" rtlCol="0">
            <a:spAutoFit/>
          </a:bodyPr>
          <a:lstStyle/>
          <a:p>
            <a:r>
              <a:rPr lang="en-US" sz="1000" dirty="0" smtClean="0"/>
              <a:t>Independent</a:t>
            </a:r>
            <a:endParaRPr lang="en-US" sz="1000" dirty="0"/>
          </a:p>
        </p:txBody>
      </p:sp>
      <p:sp>
        <p:nvSpPr>
          <p:cNvPr id="54" name="TextBox 53"/>
          <p:cNvSpPr txBox="1"/>
          <p:nvPr/>
        </p:nvSpPr>
        <p:spPr>
          <a:xfrm>
            <a:off x="831850" y="7550150"/>
            <a:ext cx="554639" cy="307777"/>
          </a:xfrm>
          <a:prstGeom prst="rect">
            <a:avLst/>
          </a:prstGeom>
          <a:noFill/>
        </p:spPr>
        <p:txBody>
          <a:bodyPr wrap="none" lIns="0" tIns="0" rIns="0" bIns="0" rtlCol="0">
            <a:spAutoFit/>
          </a:bodyPr>
          <a:lstStyle/>
          <a:p>
            <a:r>
              <a:rPr lang="en-US" sz="1000" dirty="0" smtClean="0"/>
              <a:t>Prefer not</a:t>
            </a:r>
            <a:br>
              <a:rPr lang="en-US" sz="1000" dirty="0" smtClean="0"/>
            </a:br>
            <a:r>
              <a:rPr lang="en-US" sz="1000" dirty="0" smtClean="0"/>
              <a:t>to answer</a:t>
            </a:r>
            <a:endParaRPr lang="en-US" sz="1000" dirty="0"/>
          </a:p>
        </p:txBody>
      </p:sp>
      <p:sp>
        <p:nvSpPr>
          <p:cNvPr id="55" name="TextBox 54"/>
          <p:cNvSpPr txBox="1"/>
          <p:nvPr/>
        </p:nvSpPr>
        <p:spPr>
          <a:xfrm>
            <a:off x="4063551" y="7714506"/>
            <a:ext cx="719749" cy="153888"/>
          </a:xfrm>
          <a:prstGeom prst="rect">
            <a:avLst/>
          </a:prstGeom>
          <a:noFill/>
        </p:spPr>
        <p:txBody>
          <a:bodyPr wrap="none" lIns="0" tIns="0" rIns="0" bIns="0" rtlCol="0">
            <a:spAutoFit/>
          </a:bodyPr>
          <a:lstStyle/>
          <a:p>
            <a:r>
              <a:rPr lang="en-US" sz="1000" dirty="0" smtClean="0"/>
              <a:t>Conservative</a:t>
            </a:r>
            <a:endParaRPr lang="en-US" sz="1000" dirty="0"/>
          </a:p>
        </p:txBody>
      </p:sp>
      <p:sp>
        <p:nvSpPr>
          <p:cNvPr id="56" name="TextBox 55"/>
          <p:cNvSpPr txBox="1"/>
          <p:nvPr/>
        </p:nvSpPr>
        <p:spPr>
          <a:xfrm>
            <a:off x="6575153" y="8292157"/>
            <a:ext cx="530594" cy="153888"/>
          </a:xfrm>
          <a:prstGeom prst="rect">
            <a:avLst/>
          </a:prstGeom>
          <a:noFill/>
        </p:spPr>
        <p:txBody>
          <a:bodyPr wrap="none" lIns="0" tIns="0" rIns="0" bIns="0" rtlCol="0">
            <a:spAutoFit/>
          </a:bodyPr>
          <a:lstStyle/>
          <a:p>
            <a:r>
              <a:rPr lang="en-US" sz="1000" dirty="0" smtClean="0"/>
              <a:t>Moderate</a:t>
            </a:r>
            <a:endParaRPr lang="en-US" sz="1000" dirty="0"/>
          </a:p>
        </p:txBody>
      </p:sp>
      <p:sp>
        <p:nvSpPr>
          <p:cNvPr id="57" name="TextBox 56"/>
          <p:cNvSpPr txBox="1"/>
          <p:nvPr/>
        </p:nvSpPr>
        <p:spPr>
          <a:xfrm>
            <a:off x="4735557" y="9193311"/>
            <a:ext cx="379912" cy="153888"/>
          </a:xfrm>
          <a:prstGeom prst="rect">
            <a:avLst/>
          </a:prstGeom>
          <a:noFill/>
        </p:spPr>
        <p:txBody>
          <a:bodyPr wrap="none" lIns="0" tIns="0" rIns="0" bIns="0" rtlCol="0">
            <a:spAutoFit/>
          </a:bodyPr>
          <a:lstStyle/>
          <a:p>
            <a:r>
              <a:rPr lang="en-US" sz="1000" dirty="0" smtClean="0"/>
              <a:t>Liberal</a:t>
            </a:r>
            <a:endParaRPr lang="en-US" sz="1000" dirty="0"/>
          </a:p>
        </p:txBody>
      </p:sp>
      <p:sp>
        <p:nvSpPr>
          <p:cNvPr id="58" name="TextBox 57"/>
          <p:cNvSpPr txBox="1"/>
          <p:nvPr/>
        </p:nvSpPr>
        <p:spPr>
          <a:xfrm>
            <a:off x="4076744" y="8393212"/>
            <a:ext cx="554639" cy="307777"/>
          </a:xfrm>
          <a:prstGeom prst="rect">
            <a:avLst/>
          </a:prstGeom>
          <a:noFill/>
        </p:spPr>
        <p:txBody>
          <a:bodyPr wrap="none" lIns="0" tIns="0" rIns="0" bIns="0" rtlCol="0">
            <a:spAutoFit/>
          </a:bodyPr>
          <a:lstStyle/>
          <a:p>
            <a:r>
              <a:rPr lang="en-US" sz="1000" dirty="0" smtClean="0"/>
              <a:t>Prefer not</a:t>
            </a:r>
            <a:br>
              <a:rPr lang="en-US" sz="1000" dirty="0" smtClean="0"/>
            </a:br>
            <a:r>
              <a:rPr lang="en-US" sz="1000" dirty="0" smtClean="0"/>
              <a:t>to answer</a:t>
            </a:r>
            <a:endParaRPr lang="en-US" sz="1000" dirty="0"/>
          </a:p>
        </p:txBody>
      </p:sp>
      <p:sp>
        <p:nvSpPr>
          <p:cNvPr id="3" name="Slide Number Placeholder 2"/>
          <p:cNvSpPr>
            <a:spLocks noGrp="1"/>
          </p:cNvSpPr>
          <p:nvPr>
            <p:ph type="sldNum" sz="quarter" idx="4"/>
          </p:nvPr>
        </p:nvSpPr>
        <p:spPr/>
        <p:txBody>
          <a:bodyPr/>
          <a:lstStyle/>
          <a:p>
            <a:fld id="{6214CC63-60E5-4931-A878-5D36BA85D187}" type="slidenum">
              <a:rPr lang="en-US" smtClean="0"/>
              <a:pPr/>
              <a:t>30</a:t>
            </a:fld>
            <a:endParaRPr lang="en-US" dirty="0"/>
          </a:p>
        </p:txBody>
      </p:sp>
      <p:pic>
        <p:nvPicPr>
          <p:cNvPr id="307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64389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143000"/>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6200" y="1371600"/>
            <a:ext cx="3427413"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4343400"/>
            <a:ext cx="3427413"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86200" y="4005326"/>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7200" y="6858000"/>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86200" y="6858000"/>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47170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Congressional Staff</a:t>
            </a:r>
            <a:endParaRPr lang="en-US" dirty="0"/>
          </a:p>
        </p:txBody>
      </p:sp>
      <p:sp>
        <p:nvSpPr>
          <p:cNvPr id="3" name="Slide Number Placeholder 2"/>
          <p:cNvSpPr>
            <a:spLocks noGrp="1"/>
          </p:cNvSpPr>
          <p:nvPr>
            <p:ph type="sldNum" sz="quarter" idx="4"/>
          </p:nvPr>
        </p:nvSpPr>
        <p:spPr/>
        <p:txBody>
          <a:bodyPr/>
          <a:lstStyle/>
          <a:p>
            <a:fld id="{6214CC63-60E5-4931-A878-5D36BA85D187}" type="slidenum">
              <a:rPr lang="en-US" smtClean="0"/>
              <a:pPr/>
              <a:t>31</a:t>
            </a:fld>
            <a:endParaRPr lang="en-US" dirty="0"/>
          </a:p>
        </p:txBody>
      </p:sp>
      <p:sp>
        <p:nvSpPr>
          <p:cNvPr id="37" name="Rectangle 36"/>
          <p:cNvSpPr/>
          <p:nvPr/>
        </p:nvSpPr>
        <p:spPr>
          <a:xfrm>
            <a:off x="-228600" y="3886200"/>
            <a:ext cx="8229600" cy="2971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p>
        </p:txBody>
      </p:sp>
      <p:sp>
        <p:nvSpPr>
          <p:cNvPr id="39" name="TextBox 38"/>
          <p:cNvSpPr txBox="1"/>
          <p:nvPr/>
        </p:nvSpPr>
        <p:spPr>
          <a:xfrm>
            <a:off x="3886200" y="1257300"/>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Policy Experience</a:t>
            </a:r>
            <a:endParaRPr lang="en-US" sz="1200" cap="all" spc="300" dirty="0">
              <a:latin typeface="Gill Sans MT" panose="020B0502020104020203" pitchFamily="34" charset="0"/>
            </a:endParaRPr>
          </a:p>
        </p:txBody>
      </p:sp>
      <p:sp>
        <p:nvSpPr>
          <p:cNvPr id="41" name="TextBox 40"/>
          <p:cNvSpPr txBox="1"/>
          <p:nvPr/>
        </p:nvSpPr>
        <p:spPr>
          <a:xfrm>
            <a:off x="457200" y="4114800"/>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Age</a:t>
            </a:r>
            <a:endParaRPr lang="en-US" sz="1200" cap="all" spc="300" dirty="0">
              <a:latin typeface="Gill Sans MT" panose="020B0502020104020203" pitchFamily="34" charset="0"/>
            </a:endParaRPr>
          </a:p>
        </p:txBody>
      </p:sp>
      <p:sp>
        <p:nvSpPr>
          <p:cNvPr id="44" name="TextBox 43"/>
          <p:cNvSpPr txBox="1"/>
          <p:nvPr/>
        </p:nvSpPr>
        <p:spPr>
          <a:xfrm>
            <a:off x="6315895" y="7649029"/>
            <a:ext cx="719749" cy="153888"/>
          </a:xfrm>
          <a:prstGeom prst="rect">
            <a:avLst/>
          </a:prstGeom>
          <a:noFill/>
        </p:spPr>
        <p:txBody>
          <a:bodyPr wrap="none" lIns="0" tIns="0" rIns="0" bIns="0" rtlCol="0">
            <a:spAutoFit/>
          </a:bodyPr>
          <a:lstStyle/>
          <a:p>
            <a:r>
              <a:rPr lang="en-US" sz="1000" dirty="0" smtClean="0"/>
              <a:t>Conservative</a:t>
            </a:r>
            <a:endParaRPr lang="en-US" sz="1000" dirty="0"/>
          </a:p>
        </p:txBody>
      </p:sp>
      <p:sp>
        <p:nvSpPr>
          <p:cNvPr id="45" name="TextBox 44"/>
          <p:cNvSpPr txBox="1"/>
          <p:nvPr/>
        </p:nvSpPr>
        <p:spPr>
          <a:xfrm>
            <a:off x="6118327" y="9177238"/>
            <a:ext cx="530594" cy="153888"/>
          </a:xfrm>
          <a:prstGeom prst="rect">
            <a:avLst/>
          </a:prstGeom>
          <a:noFill/>
        </p:spPr>
        <p:txBody>
          <a:bodyPr wrap="none" lIns="0" tIns="0" rIns="0" bIns="0" rtlCol="0">
            <a:spAutoFit/>
          </a:bodyPr>
          <a:lstStyle/>
          <a:p>
            <a:r>
              <a:rPr lang="en-US" sz="1000" dirty="0" smtClean="0"/>
              <a:t>Moderate</a:t>
            </a:r>
            <a:endParaRPr lang="en-US" sz="1000" dirty="0"/>
          </a:p>
        </p:txBody>
      </p:sp>
      <p:sp>
        <p:nvSpPr>
          <p:cNvPr id="46" name="TextBox 45"/>
          <p:cNvSpPr txBox="1"/>
          <p:nvPr/>
        </p:nvSpPr>
        <p:spPr>
          <a:xfrm>
            <a:off x="4239804" y="8156446"/>
            <a:ext cx="379912" cy="153888"/>
          </a:xfrm>
          <a:prstGeom prst="rect">
            <a:avLst/>
          </a:prstGeom>
          <a:noFill/>
        </p:spPr>
        <p:txBody>
          <a:bodyPr wrap="none" lIns="0" tIns="0" rIns="0" bIns="0" rtlCol="0">
            <a:spAutoFit/>
          </a:bodyPr>
          <a:lstStyle/>
          <a:p>
            <a:r>
              <a:rPr lang="en-US" sz="1000" dirty="0" smtClean="0"/>
              <a:t>Liberal</a:t>
            </a:r>
            <a:endParaRPr lang="en-US" sz="1000" dirty="0"/>
          </a:p>
        </p:txBody>
      </p:sp>
      <p:sp>
        <p:nvSpPr>
          <p:cNvPr id="47" name="TextBox 46"/>
          <p:cNvSpPr txBox="1"/>
          <p:nvPr/>
        </p:nvSpPr>
        <p:spPr>
          <a:xfrm>
            <a:off x="4013926" y="7456132"/>
            <a:ext cx="1131720" cy="153888"/>
          </a:xfrm>
          <a:prstGeom prst="rect">
            <a:avLst/>
          </a:prstGeom>
          <a:noFill/>
        </p:spPr>
        <p:txBody>
          <a:bodyPr wrap="none" lIns="0" tIns="0" rIns="0" bIns="0" rtlCol="0">
            <a:spAutoFit/>
          </a:bodyPr>
          <a:lstStyle/>
          <a:p>
            <a:r>
              <a:rPr lang="en-US" sz="1000" dirty="0" smtClean="0"/>
              <a:t>Prefer not to answer</a:t>
            </a:r>
            <a:endParaRPr lang="en-US" sz="1000" dirty="0"/>
          </a:p>
        </p:txBody>
      </p:sp>
      <p:sp>
        <p:nvSpPr>
          <p:cNvPr id="49" name="TextBox 48"/>
          <p:cNvSpPr txBox="1"/>
          <p:nvPr/>
        </p:nvSpPr>
        <p:spPr>
          <a:xfrm>
            <a:off x="3130990" y="8283446"/>
            <a:ext cx="612347" cy="153888"/>
          </a:xfrm>
          <a:prstGeom prst="rect">
            <a:avLst/>
          </a:prstGeom>
          <a:noFill/>
        </p:spPr>
        <p:txBody>
          <a:bodyPr wrap="none" lIns="0" tIns="0" rIns="0" bIns="0" rtlCol="0">
            <a:spAutoFit/>
          </a:bodyPr>
          <a:lstStyle/>
          <a:p>
            <a:r>
              <a:rPr lang="en-US" sz="1000" dirty="0" smtClean="0"/>
              <a:t>Republican</a:t>
            </a:r>
            <a:endParaRPr lang="en-US" sz="1000" dirty="0"/>
          </a:p>
        </p:txBody>
      </p:sp>
      <p:sp>
        <p:nvSpPr>
          <p:cNvPr id="50" name="TextBox 49"/>
          <p:cNvSpPr txBox="1"/>
          <p:nvPr/>
        </p:nvSpPr>
        <p:spPr>
          <a:xfrm>
            <a:off x="999511" y="9100294"/>
            <a:ext cx="538609" cy="153888"/>
          </a:xfrm>
          <a:prstGeom prst="rect">
            <a:avLst/>
          </a:prstGeom>
          <a:noFill/>
        </p:spPr>
        <p:txBody>
          <a:bodyPr wrap="none" lIns="0" tIns="0" rIns="0" bIns="0" rtlCol="0">
            <a:spAutoFit/>
          </a:bodyPr>
          <a:lstStyle/>
          <a:p>
            <a:r>
              <a:rPr lang="en-US" sz="1000" dirty="0" smtClean="0"/>
              <a:t>Democrat</a:t>
            </a:r>
            <a:endParaRPr lang="en-US" sz="1000" dirty="0"/>
          </a:p>
        </p:txBody>
      </p:sp>
      <p:sp>
        <p:nvSpPr>
          <p:cNvPr id="51" name="TextBox 50"/>
          <p:cNvSpPr txBox="1"/>
          <p:nvPr/>
        </p:nvSpPr>
        <p:spPr>
          <a:xfrm>
            <a:off x="457200" y="7855092"/>
            <a:ext cx="705321" cy="153888"/>
          </a:xfrm>
          <a:prstGeom prst="rect">
            <a:avLst/>
          </a:prstGeom>
          <a:noFill/>
        </p:spPr>
        <p:txBody>
          <a:bodyPr wrap="none" lIns="0" tIns="0" rIns="0" bIns="0" rtlCol="0">
            <a:spAutoFit/>
          </a:bodyPr>
          <a:lstStyle/>
          <a:p>
            <a:r>
              <a:rPr lang="en-US" sz="1000" dirty="0" smtClean="0"/>
              <a:t>Independent</a:t>
            </a:r>
            <a:endParaRPr lang="en-US" sz="1000" dirty="0"/>
          </a:p>
        </p:txBody>
      </p:sp>
      <p:sp>
        <p:nvSpPr>
          <p:cNvPr id="52" name="TextBox 51"/>
          <p:cNvSpPr txBox="1"/>
          <p:nvPr/>
        </p:nvSpPr>
        <p:spPr>
          <a:xfrm>
            <a:off x="406400" y="7543800"/>
            <a:ext cx="1131720" cy="153888"/>
          </a:xfrm>
          <a:prstGeom prst="rect">
            <a:avLst/>
          </a:prstGeom>
          <a:noFill/>
        </p:spPr>
        <p:txBody>
          <a:bodyPr wrap="none" lIns="0" tIns="0" rIns="0" bIns="0" rtlCol="0">
            <a:spAutoFit/>
          </a:bodyPr>
          <a:lstStyle/>
          <a:p>
            <a:r>
              <a:rPr lang="en-US" sz="1000" dirty="0" smtClean="0"/>
              <a:t>Prefer not to answer</a:t>
            </a:r>
            <a:endParaRPr lang="en-US" sz="1000" dirty="0"/>
          </a:p>
        </p:txBody>
      </p:sp>
      <p:sp>
        <p:nvSpPr>
          <p:cNvPr id="53" name="TextBox 52"/>
          <p:cNvSpPr txBox="1"/>
          <p:nvPr/>
        </p:nvSpPr>
        <p:spPr>
          <a:xfrm>
            <a:off x="572920" y="1691237"/>
            <a:ext cx="944169" cy="307777"/>
          </a:xfrm>
          <a:prstGeom prst="rect">
            <a:avLst/>
          </a:prstGeom>
          <a:noFill/>
        </p:spPr>
        <p:txBody>
          <a:bodyPr wrap="none" lIns="0" tIns="0" rIns="0" bIns="0" rtlCol="0">
            <a:spAutoFit/>
          </a:bodyPr>
          <a:lstStyle/>
          <a:p>
            <a:r>
              <a:rPr lang="en-US" sz="1000" dirty="0" smtClean="0"/>
              <a:t>Worked on Hill</a:t>
            </a:r>
          </a:p>
          <a:p>
            <a:r>
              <a:rPr lang="en-US" sz="1000" dirty="0" smtClean="0"/>
              <a:t>in past two years</a:t>
            </a:r>
            <a:endParaRPr lang="en-US" sz="1000" dirty="0"/>
          </a:p>
        </p:txBody>
      </p:sp>
      <p:sp>
        <p:nvSpPr>
          <p:cNvPr id="54" name="TextBox 53"/>
          <p:cNvSpPr txBox="1"/>
          <p:nvPr/>
        </p:nvSpPr>
        <p:spPr>
          <a:xfrm>
            <a:off x="2842710" y="3358242"/>
            <a:ext cx="660437" cy="307777"/>
          </a:xfrm>
          <a:prstGeom prst="rect">
            <a:avLst/>
          </a:prstGeom>
          <a:noFill/>
        </p:spPr>
        <p:txBody>
          <a:bodyPr wrap="none" lIns="0" tIns="0" rIns="0" bIns="0" rtlCol="0">
            <a:spAutoFit/>
          </a:bodyPr>
          <a:lstStyle/>
          <a:p>
            <a:r>
              <a:rPr lang="en-US" sz="1000" dirty="0" smtClean="0"/>
              <a:t>Current Hill</a:t>
            </a:r>
          </a:p>
          <a:p>
            <a:r>
              <a:rPr lang="en-US" sz="1000" dirty="0" smtClean="0"/>
              <a:t>staffer</a:t>
            </a:r>
            <a:endParaRPr lang="en-US" sz="1000" dirty="0"/>
          </a:p>
        </p:txBody>
      </p:sp>
      <p:sp>
        <p:nvSpPr>
          <p:cNvPr id="55" name="TextBox 54"/>
          <p:cNvSpPr txBox="1"/>
          <p:nvPr/>
        </p:nvSpPr>
        <p:spPr>
          <a:xfrm>
            <a:off x="4633258" y="4635500"/>
            <a:ext cx="395942" cy="153888"/>
          </a:xfrm>
          <a:prstGeom prst="rect">
            <a:avLst/>
          </a:prstGeom>
          <a:noFill/>
        </p:spPr>
        <p:txBody>
          <a:bodyPr wrap="none" lIns="0" tIns="0" rIns="0" bIns="0" rtlCol="0">
            <a:spAutoFit/>
          </a:bodyPr>
          <a:lstStyle/>
          <a:p>
            <a:r>
              <a:rPr lang="en-US" sz="1000" dirty="0" smtClean="0"/>
              <a:t>Female</a:t>
            </a:r>
            <a:endParaRPr lang="en-US" sz="1000" dirty="0"/>
          </a:p>
        </p:txBody>
      </p:sp>
      <p:sp>
        <p:nvSpPr>
          <p:cNvPr id="57" name="TextBox 56"/>
          <p:cNvSpPr txBox="1"/>
          <p:nvPr/>
        </p:nvSpPr>
        <p:spPr>
          <a:xfrm>
            <a:off x="6301616" y="6148229"/>
            <a:ext cx="267702" cy="153888"/>
          </a:xfrm>
          <a:prstGeom prst="rect">
            <a:avLst/>
          </a:prstGeom>
          <a:noFill/>
        </p:spPr>
        <p:txBody>
          <a:bodyPr wrap="none" lIns="0" tIns="0" rIns="0" bIns="0" rtlCol="0">
            <a:spAutoFit/>
          </a:bodyPr>
          <a:lstStyle/>
          <a:p>
            <a:r>
              <a:rPr lang="en-US" sz="1000" dirty="0" smtClean="0"/>
              <a:t>Male</a:t>
            </a:r>
            <a:endParaRPr lang="en-US" sz="1000" dirty="0"/>
          </a:p>
        </p:txBody>
      </p:sp>
      <p:pic>
        <p:nvPicPr>
          <p:cNvPr id="4098"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143000"/>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1371600"/>
            <a:ext cx="3427413"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4343400"/>
            <a:ext cx="3427413"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86200" y="4005326"/>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6858000"/>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86200" y="6858000"/>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09703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8600" y="4114800"/>
            <a:ext cx="8229600" cy="571499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p>
        </p:txBody>
      </p:sp>
      <p:sp>
        <p:nvSpPr>
          <p:cNvPr id="2" name="Title 1"/>
          <p:cNvSpPr>
            <a:spLocks noGrp="1"/>
          </p:cNvSpPr>
          <p:nvPr>
            <p:ph type="title"/>
          </p:nvPr>
        </p:nvSpPr>
        <p:spPr/>
        <p:txBody>
          <a:bodyPr/>
          <a:lstStyle/>
          <a:p>
            <a:r>
              <a:rPr lang="en-US" dirty="0" smtClean="0"/>
              <a:t>Congressional Staff</a:t>
            </a:r>
            <a:endParaRPr lang="en-US" dirty="0"/>
          </a:p>
        </p:txBody>
      </p:sp>
      <p:sp>
        <p:nvSpPr>
          <p:cNvPr id="49" name="TextBox 48"/>
          <p:cNvSpPr txBox="1"/>
          <p:nvPr/>
        </p:nvSpPr>
        <p:spPr>
          <a:xfrm>
            <a:off x="457200" y="4800600"/>
            <a:ext cx="6858000" cy="228600"/>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Role in Workplace</a:t>
            </a:r>
            <a:endParaRPr lang="en-US" sz="1200" cap="all" spc="300" dirty="0">
              <a:latin typeface="Gill Sans MT" panose="020B0502020104020203" pitchFamily="34" charset="0"/>
            </a:endParaRPr>
          </a:p>
        </p:txBody>
      </p:sp>
      <p:sp>
        <p:nvSpPr>
          <p:cNvPr id="9" name="TextBox 8"/>
          <p:cNvSpPr txBox="1"/>
          <p:nvPr/>
        </p:nvSpPr>
        <p:spPr>
          <a:xfrm>
            <a:off x="4826000" y="2908300"/>
            <a:ext cx="354264" cy="153888"/>
          </a:xfrm>
          <a:prstGeom prst="rect">
            <a:avLst/>
          </a:prstGeom>
          <a:noFill/>
        </p:spPr>
        <p:txBody>
          <a:bodyPr wrap="none" lIns="0" tIns="0" rIns="0" bIns="0" rtlCol="0">
            <a:spAutoFit/>
          </a:bodyPr>
          <a:lstStyle/>
          <a:p>
            <a:r>
              <a:rPr lang="en-US" sz="1000" dirty="0" smtClean="0"/>
              <a:t>House</a:t>
            </a:r>
            <a:endParaRPr lang="en-US" sz="1000" dirty="0"/>
          </a:p>
        </p:txBody>
      </p:sp>
      <p:sp>
        <p:nvSpPr>
          <p:cNvPr id="10" name="TextBox 9"/>
          <p:cNvSpPr txBox="1"/>
          <p:nvPr/>
        </p:nvSpPr>
        <p:spPr>
          <a:xfrm>
            <a:off x="2601506" y="2171700"/>
            <a:ext cx="370294" cy="153888"/>
          </a:xfrm>
          <a:prstGeom prst="rect">
            <a:avLst/>
          </a:prstGeom>
          <a:noFill/>
        </p:spPr>
        <p:txBody>
          <a:bodyPr wrap="none" lIns="0" tIns="0" rIns="0" bIns="0" rtlCol="0">
            <a:spAutoFit/>
          </a:bodyPr>
          <a:lstStyle/>
          <a:p>
            <a:r>
              <a:rPr lang="en-US" sz="1000" dirty="0" smtClean="0"/>
              <a:t>Senate</a:t>
            </a:r>
            <a:endParaRPr lang="en-US" sz="1000" dirty="0"/>
          </a:p>
        </p:txBody>
      </p:sp>
      <p:sp>
        <p:nvSpPr>
          <p:cNvPr id="3" name="Slide Number Placeholder 2"/>
          <p:cNvSpPr>
            <a:spLocks noGrp="1"/>
          </p:cNvSpPr>
          <p:nvPr>
            <p:ph type="sldNum" sz="quarter" idx="4"/>
          </p:nvPr>
        </p:nvSpPr>
        <p:spPr/>
        <p:txBody>
          <a:bodyPr/>
          <a:lstStyle/>
          <a:p>
            <a:fld id="{6214CC63-60E5-4931-A878-5D36BA85D187}" type="slidenum">
              <a:rPr lang="en-US" smtClean="0"/>
              <a:pPr/>
              <a:t>32</a:t>
            </a:fld>
            <a:endParaRPr lang="en-US" dirty="0"/>
          </a:p>
        </p:txBody>
      </p:sp>
      <p:sp>
        <p:nvSpPr>
          <p:cNvPr id="11" name="TextBox 10"/>
          <p:cNvSpPr txBox="1"/>
          <p:nvPr/>
        </p:nvSpPr>
        <p:spPr>
          <a:xfrm>
            <a:off x="457200" y="5029200"/>
            <a:ext cx="6858000" cy="228600"/>
          </a:xfrm>
          <a:prstGeom prst="rect">
            <a:avLst/>
          </a:prstGeom>
          <a:noFill/>
        </p:spPr>
        <p:txBody>
          <a:bodyPr wrap="square" lIns="101882" tIns="50941" rIns="101882" bIns="50941" rtlCol="0" anchor="ctr">
            <a:noAutofit/>
          </a:bodyPr>
          <a:lstStyle/>
          <a:p>
            <a:pPr algn="ctr"/>
            <a:r>
              <a:rPr lang="en-US" sz="1000" i="1" dirty="0" smtClean="0">
                <a:solidFill>
                  <a:srgbClr val="000000"/>
                </a:solidFill>
              </a:rPr>
              <a:t>Note: Respondents could choose more than one</a:t>
            </a:r>
            <a:endParaRPr lang="en-US" sz="1200" i="1" cap="all" spc="300" dirty="0"/>
          </a:p>
        </p:txBody>
      </p:sp>
      <p:pic>
        <p:nvPicPr>
          <p:cNvPr id="5122"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6526" y="1152144"/>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257800"/>
            <a:ext cx="6886576" cy="388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78648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Branch Staff</a:t>
            </a:r>
            <a:endParaRPr lang="en-US" dirty="0"/>
          </a:p>
        </p:txBody>
      </p:sp>
      <p:sp>
        <p:nvSpPr>
          <p:cNvPr id="22" name="Rectangle 21"/>
          <p:cNvSpPr/>
          <p:nvPr/>
        </p:nvSpPr>
        <p:spPr>
          <a:xfrm>
            <a:off x="-228600" y="3886200"/>
            <a:ext cx="8229600" cy="2971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p>
        </p:txBody>
      </p:sp>
      <p:sp>
        <p:nvSpPr>
          <p:cNvPr id="19" name="TextBox 18"/>
          <p:cNvSpPr txBox="1"/>
          <p:nvPr/>
        </p:nvSpPr>
        <p:spPr>
          <a:xfrm>
            <a:off x="2824817" y="7543800"/>
            <a:ext cx="612347" cy="153888"/>
          </a:xfrm>
          <a:prstGeom prst="rect">
            <a:avLst/>
          </a:prstGeom>
          <a:noFill/>
        </p:spPr>
        <p:txBody>
          <a:bodyPr wrap="none" lIns="0" tIns="0" rIns="0" bIns="0" rtlCol="0">
            <a:spAutoFit/>
          </a:bodyPr>
          <a:lstStyle/>
          <a:p>
            <a:r>
              <a:rPr lang="en-US" sz="1000" dirty="0" smtClean="0"/>
              <a:t>Republican</a:t>
            </a:r>
            <a:endParaRPr lang="en-US" sz="1000" dirty="0"/>
          </a:p>
        </p:txBody>
      </p:sp>
      <p:sp>
        <p:nvSpPr>
          <p:cNvPr id="20" name="TextBox 19"/>
          <p:cNvSpPr txBox="1"/>
          <p:nvPr/>
        </p:nvSpPr>
        <p:spPr>
          <a:xfrm>
            <a:off x="2971125" y="8912352"/>
            <a:ext cx="538609" cy="153888"/>
          </a:xfrm>
          <a:prstGeom prst="rect">
            <a:avLst/>
          </a:prstGeom>
          <a:noFill/>
        </p:spPr>
        <p:txBody>
          <a:bodyPr wrap="none" lIns="0" tIns="0" rIns="0" bIns="0" rtlCol="0">
            <a:spAutoFit/>
          </a:bodyPr>
          <a:lstStyle/>
          <a:p>
            <a:r>
              <a:rPr lang="en-US" sz="1000" dirty="0" smtClean="0"/>
              <a:t>Democrat</a:t>
            </a:r>
            <a:endParaRPr lang="en-US" sz="1000" dirty="0"/>
          </a:p>
        </p:txBody>
      </p:sp>
      <p:sp>
        <p:nvSpPr>
          <p:cNvPr id="21" name="TextBox 20"/>
          <p:cNvSpPr txBox="1"/>
          <p:nvPr/>
        </p:nvSpPr>
        <p:spPr>
          <a:xfrm>
            <a:off x="832799" y="9076380"/>
            <a:ext cx="705321" cy="153888"/>
          </a:xfrm>
          <a:prstGeom prst="rect">
            <a:avLst/>
          </a:prstGeom>
          <a:noFill/>
        </p:spPr>
        <p:txBody>
          <a:bodyPr wrap="none" lIns="0" tIns="0" rIns="0" bIns="0" rtlCol="0">
            <a:spAutoFit/>
          </a:bodyPr>
          <a:lstStyle/>
          <a:p>
            <a:r>
              <a:rPr lang="en-US" sz="1000" dirty="0" smtClean="0"/>
              <a:t>Independent</a:t>
            </a:r>
            <a:endParaRPr lang="en-US" sz="1000" dirty="0"/>
          </a:p>
        </p:txBody>
      </p:sp>
      <p:sp>
        <p:nvSpPr>
          <p:cNvPr id="23" name="TextBox 22"/>
          <p:cNvSpPr txBox="1"/>
          <p:nvPr/>
        </p:nvSpPr>
        <p:spPr>
          <a:xfrm>
            <a:off x="406400" y="7543800"/>
            <a:ext cx="1131720" cy="153888"/>
          </a:xfrm>
          <a:prstGeom prst="rect">
            <a:avLst/>
          </a:prstGeom>
          <a:noFill/>
        </p:spPr>
        <p:txBody>
          <a:bodyPr wrap="none" lIns="0" tIns="0" rIns="0" bIns="0" rtlCol="0">
            <a:spAutoFit/>
          </a:bodyPr>
          <a:lstStyle/>
          <a:p>
            <a:r>
              <a:rPr lang="en-US" sz="1000" dirty="0" smtClean="0"/>
              <a:t>Prefer not to answer</a:t>
            </a:r>
            <a:endParaRPr lang="en-US" sz="1000" dirty="0"/>
          </a:p>
        </p:txBody>
      </p:sp>
      <p:sp>
        <p:nvSpPr>
          <p:cNvPr id="27" name="TextBox 26"/>
          <p:cNvSpPr txBox="1"/>
          <p:nvPr/>
        </p:nvSpPr>
        <p:spPr>
          <a:xfrm>
            <a:off x="6182863" y="7509492"/>
            <a:ext cx="719749" cy="153888"/>
          </a:xfrm>
          <a:prstGeom prst="rect">
            <a:avLst/>
          </a:prstGeom>
          <a:noFill/>
        </p:spPr>
        <p:txBody>
          <a:bodyPr wrap="none" lIns="0" tIns="0" rIns="0" bIns="0" rtlCol="0">
            <a:spAutoFit/>
          </a:bodyPr>
          <a:lstStyle/>
          <a:p>
            <a:r>
              <a:rPr lang="en-US" sz="1000" dirty="0" smtClean="0"/>
              <a:t>Conservative</a:t>
            </a:r>
            <a:endParaRPr lang="en-US" sz="1000" dirty="0"/>
          </a:p>
        </p:txBody>
      </p:sp>
      <p:sp>
        <p:nvSpPr>
          <p:cNvPr id="28" name="TextBox 27"/>
          <p:cNvSpPr txBox="1"/>
          <p:nvPr/>
        </p:nvSpPr>
        <p:spPr>
          <a:xfrm>
            <a:off x="6569318" y="8237764"/>
            <a:ext cx="530594" cy="153888"/>
          </a:xfrm>
          <a:prstGeom prst="rect">
            <a:avLst/>
          </a:prstGeom>
          <a:noFill/>
        </p:spPr>
        <p:txBody>
          <a:bodyPr wrap="none" lIns="0" tIns="0" rIns="0" bIns="0" rtlCol="0">
            <a:spAutoFit/>
          </a:bodyPr>
          <a:lstStyle/>
          <a:p>
            <a:r>
              <a:rPr lang="en-US" sz="1000" dirty="0" smtClean="0"/>
              <a:t>Moderate</a:t>
            </a:r>
            <a:endParaRPr lang="en-US" sz="1000" dirty="0"/>
          </a:p>
        </p:txBody>
      </p:sp>
      <p:sp>
        <p:nvSpPr>
          <p:cNvPr id="29" name="TextBox 28"/>
          <p:cNvSpPr txBox="1"/>
          <p:nvPr/>
        </p:nvSpPr>
        <p:spPr>
          <a:xfrm>
            <a:off x="4633258" y="9153324"/>
            <a:ext cx="379912" cy="153888"/>
          </a:xfrm>
          <a:prstGeom prst="rect">
            <a:avLst/>
          </a:prstGeom>
          <a:noFill/>
        </p:spPr>
        <p:txBody>
          <a:bodyPr wrap="none" lIns="0" tIns="0" rIns="0" bIns="0" rtlCol="0">
            <a:spAutoFit/>
          </a:bodyPr>
          <a:lstStyle/>
          <a:p>
            <a:r>
              <a:rPr lang="en-US" sz="1000" dirty="0" smtClean="0"/>
              <a:t>Liberal</a:t>
            </a:r>
            <a:endParaRPr lang="en-US" sz="1000" dirty="0"/>
          </a:p>
        </p:txBody>
      </p:sp>
      <p:sp>
        <p:nvSpPr>
          <p:cNvPr id="30" name="TextBox 29"/>
          <p:cNvSpPr txBox="1"/>
          <p:nvPr/>
        </p:nvSpPr>
        <p:spPr>
          <a:xfrm>
            <a:off x="3881450" y="7528380"/>
            <a:ext cx="1131720" cy="153888"/>
          </a:xfrm>
          <a:prstGeom prst="rect">
            <a:avLst/>
          </a:prstGeom>
          <a:noFill/>
        </p:spPr>
        <p:txBody>
          <a:bodyPr wrap="none" lIns="0" tIns="0" rIns="0" bIns="0" rtlCol="0">
            <a:spAutoFit/>
          </a:bodyPr>
          <a:lstStyle/>
          <a:p>
            <a:r>
              <a:rPr lang="en-US" sz="1000" dirty="0" smtClean="0"/>
              <a:t>Prefer not to answer</a:t>
            </a:r>
            <a:endParaRPr lang="en-US" sz="1000" dirty="0"/>
          </a:p>
        </p:txBody>
      </p:sp>
      <p:sp>
        <p:nvSpPr>
          <p:cNvPr id="3" name="Slide Number Placeholder 2"/>
          <p:cNvSpPr>
            <a:spLocks noGrp="1"/>
          </p:cNvSpPr>
          <p:nvPr>
            <p:ph type="sldNum" sz="quarter" idx="4"/>
          </p:nvPr>
        </p:nvSpPr>
        <p:spPr/>
        <p:txBody>
          <a:bodyPr/>
          <a:lstStyle/>
          <a:p>
            <a:fld id="{6214CC63-60E5-4931-A878-5D36BA85D187}" type="slidenum">
              <a:rPr lang="en-US" smtClean="0"/>
              <a:pPr/>
              <a:t>33</a:t>
            </a:fld>
            <a:endParaRPr lang="en-US" dirty="0"/>
          </a:p>
        </p:txBody>
      </p:sp>
      <p:sp>
        <p:nvSpPr>
          <p:cNvPr id="34" name="TextBox 33"/>
          <p:cNvSpPr txBox="1"/>
          <p:nvPr/>
        </p:nvSpPr>
        <p:spPr>
          <a:xfrm>
            <a:off x="410541" y="1143000"/>
            <a:ext cx="6858000" cy="228600"/>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Policy Experience</a:t>
            </a:r>
            <a:endParaRPr lang="en-US" sz="1200" cap="all" spc="300" dirty="0">
              <a:latin typeface="Gill Sans MT" panose="020B0502020104020203" pitchFamily="34" charset="0"/>
            </a:endParaRPr>
          </a:p>
        </p:txBody>
      </p:sp>
      <p:sp>
        <p:nvSpPr>
          <p:cNvPr id="35" name="TextBox 34"/>
          <p:cNvSpPr txBox="1"/>
          <p:nvPr/>
        </p:nvSpPr>
        <p:spPr>
          <a:xfrm>
            <a:off x="457200" y="4114800"/>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Age</a:t>
            </a:r>
            <a:endParaRPr lang="en-US" sz="1200" cap="all" spc="300" dirty="0">
              <a:latin typeface="Gill Sans MT" panose="020B0502020104020203" pitchFamily="34" charset="0"/>
            </a:endParaRPr>
          </a:p>
        </p:txBody>
      </p:sp>
      <p:sp>
        <p:nvSpPr>
          <p:cNvPr id="37" name="TextBox 36"/>
          <p:cNvSpPr txBox="1"/>
          <p:nvPr/>
        </p:nvSpPr>
        <p:spPr>
          <a:xfrm>
            <a:off x="4633258" y="4622800"/>
            <a:ext cx="395942" cy="153888"/>
          </a:xfrm>
          <a:prstGeom prst="rect">
            <a:avLst/>
          </a:prstGeom>
          <a:noFill/>
        </p:spPr>
        <p:txBody>
          <a:bodyPr wrap="none" lIns="0" tIns="0" rIns="0" bIns="0" rtlCol="0">
            <a:spAutoFit/>
          </a:bodyPr>
          <a:lstStyle/>
          <a:p>
            <a:r>
              <a:rPr lang="en-US" sz="1000" dirty="0" smtClean="0"/>
              <a:t>Female</a:t>
            </a:r>
            <a:endParaRPr lang="en-US" sz="1000" dirty="0"/>
          </a:p>
        </p:txBody>
      </p:sp>
      <p:sp>
        <p:nvSpPr>
          <p:cNvPr id="39" name="TextBox 38"/>
          <p:cNvSpPr txBox="1"/>
          <p:nvPr/>
        </p:nvSpPr>
        <p:spPr>
          <a:xfrm>
            <a:off x="6301616" y="6135529"/>
            <a:ext cx="267702" cy="153888"/>
          </a:xfrm>
          <a:prstGeom prst="rect">
            <a:avLst/>
          </a:prstGeom>
          <a:noFill/>
        </p:spPr>
        <p:txBody>
          <a:bodyPr wrap="none" lIns="0" tIns="0" rIns="0" bIns="0" rtlCol="0">
            <a:spAutoFit/>
          </a:bodyPr>
          <a:lstStyle/>
          <a:p>
            <a:r>
              <a:rPr lang="en-US" sz="1000" dirty="0" smtClean="0"/>
              <a:t>Male</a:t>
            </a:r>
            <a:endParaRPr lang="en-US" sz="1000" dirty="0"/>
          </a:p>
        </p:txBody>
      </p:sp>
      <p:pic>
        <p:nvPicPr>
          <p:cNvPr id="6146"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1408176"/>
            <a:ext cx="3427413"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343400"/>
            <a:ext cx="3427413"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6200" y="4005326"/>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6858000"/>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86200" y="6858000"/>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8972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28600" y="5367528"/>
            <a:ext cx="8229600" cy="446227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p>
        </p:txBody>
      </p:sp>
      <p:sp>
        <p:nvSpPr>
          <p:cNvPr id="2" name="Title 1"/>
          <p:cNvSpPr>
            <a:spLocks noGrp="1"/>
          </p:cNvSpPr>
          <p:nvPr>
            <p:ph type="title"/>
          </p:nvPr>
        </p:nvSpPr>
        <p:spPr/>
        <p:txBody>
          <a:bodyPr/>
          <a:lstStyle/>
          <a:p>
            <a:r>
              <a:rPr lang="en-US" dirty="0" smtClean="0"/>
              <a:t>Executive Branch Staff</a:t>
            </a:r>
            <a:endParaRPr lang="en-US" dirty="0"/>
          </a:p>
        </p:txBody>
      </p:sp>
      <p:sp>
        <p:nvSpPr>
          <p:cNvPr id="16" name="TextBox 15"/>
          <p:cNvSpPr txBox="1"/>
          <p:nvPr/>
        </p:nvSpPr>
        <p:spPr>
          <a:xfrm>
            <a:off x="457200" y="5486400"/>
            <a:ext cx="6858000" cy="228600"/>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Job Grade</a:t>
            </a:r>
            <a:endParaRPr lang="en-US" sz="1200" cap="all" spc="300" dirty="0">
              <a:latin typeface="Gill Sans MT" panose="020B0502020104020203" pitchFamily="34" charset="0"/>
            </a:endParaRPr>
          </a:p>
        </p:txBody>
      </p:sp>
      <p:sp>
        <p:nvSpPr>
          <p:cNvPr id="10" name="TextBox 9"/>
          <p:cNvSpPr txBox="1"/>
          <p:nvPr/>
        </p:nvSpPr>
        <p:spPr>
          <a:xfrm>
            <a:off x="457200" y="1143000"/>
            <a:ext cx="6858000" cy="228600"/>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Role in Workplace</a:t>
            </a:r>
            <a:endParaRPr lang="en-US" sz="1200" cap="all" spc="300" dirty="0">
              <a:latin typeface="Gill Sans MT" panose="020B0502020104020203" pitchFamily="34" charset="0"/>
            </a:endParaRPr>
          </a:p>
        </p:txBody>
      </p:sp>
      <p:sp>
        <p:nvSpPr>
          <p:cNvPr id="3" name="Slide Number Placeholder 2"/>
          <p:cNvSpPr>
            <a:spLocks noGrp="1"/>
          </p:cNvSpPr>
          <p:nvPr>
            <p:ph type="sldNum" sz="quarter" idx="4"/>
          </p:nvPr>
        </p:nvSpPr>
        <p:spPr/>
        <p:txBody>
          <a:bodyPr/>
          <a:lstStyle/>
          <a:p>
            <a:fld id="{6214CC63-60E5-4931-A878-5D36BA85D187}" type="slidenum">
              <a:rPr lang="en-US" smtClean="0"/>
              <a:pPr/>
              <a:t>34</a:t>
            </a:fld>
            <a:endParaRPr lang="en-US" dirty="0"/>
          </a:p>
        </p:txBody>
      </p:sp>
      <p:pic>
        <p:nvPicPr>
          <p:cNvPr id="7170"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371600"/>
            <a:ext cx="6856413" cy="388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715000"/>
            <a:ext cx="6856413" cy="388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82281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Sector</a:t>
            </a:r>
            <a:endParaRPr lang="en-US" dirty="0"/>
          </a:p>
        </p:txBody>
      </p:sp>
      <p:sp>
        <p:nvSpPr>
          <p:cNvPr id="32" name="Rectangle 31"/>
          <p:cNvSpPr/>
          <p:nvPr/>
        </p:nvSpPr>
        <p:spPr>
          <a:xfrm>
            <a:off x="-228600" y="3886200"/>
            <a:ext cx="8229600" cy="2971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p>
        </p:txBody>
      </p:sp>
      <p:sp>
        <p:nvSpPr>
          <p:cNvPr id="34" name="TextBox 33"/>
          <p:cNvSpPr txBox="1"/>
          <p:nvPr/>
        </p:nvSpPr>
        <p:spPr>
          <a:xfrm>
            <a:off x="444500" y="1143000"/>
            <a:ext cx="6858000" cy="228600"/>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Policy Experience</a:t>
            </a:r>
            <a:endParaRPr lang="en-US" sz="1200" cap="all" spc="300" dirty="0">
              <a:latin typeface="Gill Sans MT" panose="020B0502020104020203" pitchFamily="34" charset="0"/>
            </a:endParaRPr>
          </a:p>
        </p:txBody>
      </p:sp>
      <p:sp>
        <p:nvSpPr>
          <p:cNvPr id="37" name="TextBox 36"/>
          <p:cNvSpPr txBox="1"/>
          <p:nvPr/>
        </p:nvSpPr>
        <p:spPr>
          <a:xfrm>
            <a:off x="457200" y="4114800"/>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Age</a:t>
            </a:r>
            <a:endParaRPr lang="en-US" sz="1200" cap="all" spc="300" dirty="0">
              <a:latin typeface="Gill Sans MT" panose="020B0502020104020203" pitchFamily="34" charset="0"/>
            </a:endParaRPr>
          </a:p>
        </p:txBody>
      </p:sp>
      <p:sp>
        <p:nvSpPr>
          <p:cNvPr id="40" name="TextBox 39"/>
          <p:cNvSpPr txBox="1"/>
          <p:nvPr/>
        </p:nvSpPr>
        <p:spPr>
          <a:xfrm>
            <a:off x="4633258" y="4635500"/>
            <a:ext cx="395942" cy="153888"/>
          </a:xfrm>
          <a:prstGeom prst="rect">
            <a:avLst/>
          </a:prstGeom>
          <a:noFill/>
        </p:spPr>
        <p:txBody>
          <a:bodyPr wrap="none" lIns="0" tIns="0" rIns="0" bIns="0" rtlCol="0">
            <a:spAutoFit/>
          </a:bodyPr>
          <a:lstStyle/>
          <a:p>
            <a:r>
              <a:rPr lang="en-US" sz="1000" dirty="0" smtClean="0"/>
              <a:t>Female</a:t>
            </a:r>
            <a:endParaRPr lang="en-US" sz="1000" dirty="0"/>
          </a:p>
        </p:txBody>
      </p:sp>
      <p:sp>
        <p:nvSpPr>
          <p:cNvPr id="42" name="TextBox 41"/>
          <p:cNvSpPr txBox="1"/>
          <p:nvPr/>
        </p:nvSpPr>
        <p:spPr>
          <a:xfrm>
            <a:off x="6301616" y="6148229"/>
            <a:ext cx="267702" cy="153888"/>
          </a:xfrm>
          <a:prstGeom prst="rect">
            <a:avLst/>
          </a:prstGeom>
          <a:noFill/>
        </p:spPr>
        <p:txBody>
          <a:bodyPr wrap="none" lIns="0" tIns="0" rIns="0" bIns="0" rtlCol="0">
            <a:spAutoFit/>
          </a:bodyPr>
          <a:lstStyle/>
          <a:p>
            <a:r>
              <a:rPr lang="en-US" sz="1000" dirty="0" smtClean="0"/>
              <a:t>Male</a:t>
            </a:r>
            <a:endParaRPr lang="en-US" sz="1000" dirty="0"/>
          </a:p>
        </p:txBody>
      </p:sp>
      <p:sp>
        <p:nvSpPr>
          <p:cNvPr id="43" name="TextBox 42"/>
          <p:cNvSpPr txBox="1"/>
          <p:nvPr/>
        </p:nvSpPr>
        <p:spPr>
          <a:xfrm>
            <a:off x="2888317" y="7607300"/>
            <a:ext cx="612347" cy="153888"/>
          </a:xfrm>
          <a:prstGeom prst="rect">
            <a:avLst/>
          </a:prstGeom>
          <a:noFill/>
        </p:spPr>
        <p:txBody>
          <a:bodyPr wrap="none" lIns="0" tIns="0" rIns="0" bIns="0" rtlCol="0">
            <a:spAutoFit/>
          </a:bodyPr>
          <a:lstStyle/>
          <a:p>
            <a:r>
              <a:rPr lang="en-US" sz="1000" dirty="0" smtClean="0"/>
              <a:t>Republican</a:t>
            </a:r>
            <a:endParaRPr lang="en-US" sz="1000" dirty="0"/>
          </a:p>
        </p:txBody>
      </p:sp>
      <p:sp>
        <p:nvSpPr>
          <p:cNvPr id="44" name="TextBox 43"/>
          <p:cNvSpPr txBox="1"/>
          <p:nvPr/>
        </p:nvSpPr>
        <p:spPr>
          <a:xfrm>
            <a:off x="2920325" y="9001252"/>
            <a:ext cx="538609" cy="153888"/>
          </a:xfrm>
          <a:prstGeom prst="rect">
            <a:avLst/>
          </a:prstGeom>
          <a:noFill/>
        </p:spPr>
        <p:txBody>
          <a:bodyPr wrap="none" lIns="0" tIns="0" rIns="0" bIns="0" rtlCol="0">
            <a:spAutoFit/>
          </a:bodyPr>
          <a:lstStyle/>
          <a:p>
            <a:r>
              <a:rPr lang="en-US" sz="1000" dirty="0" smtClean="0"/>
              <a:t>Democrat</a:t>
            </a:r>
            <a:endParaRPr lang="en-US" sz="1000" dirty="0"/>
          </a:p>
        </p:txBody>
      </p:sp>
      <p:sp>
        <p:nvSpPr>
          <p:cNvPr id="47" name="TextBox 46"/>
          <p:cNvSpPr txBox="1"/>
          <p:nvPr/>
        </p:nvSpPr>
        <p:spPr>
          <a:xfrm>
            <a:off x="505538" y="8407400"/>
            <a:ext cx="705321" cy="153888"/>
          </a:xfrm>
          <a:prstGeom prst="rect">
            <a:avLst/>
          </a:prstGeom>
          <a:noFill/>
        </p:spPr>
        <p:txBody>
          <a:bodyPr wrap="none" lIns="0" tIns="0" rIns="0" bIns="0" rtlCol="0">
            <a:spAutoFit/>
          </a:bodyPr>
          <a:lstStyle/>
          <a:p>
            <a:r>
              <a:rPr lang="en-US" sz="1000" dirty="0" smtClean="0"/>
              <a:t>Independent</a:t>
            </a:r>
            <a:endParaRPr lang="en-US" sz="1000" dirty="0"/>
          </a:p>
        </p:txBody>
      </p:sp>
      <p:sp>
        <p:nvSpPr>
          <p:cNvPr id="48" name="TextBox 47"/>
          <p:cNvSpPr txBox="1"/>
          <p:nvPr/>
        </p:nvSpPr>
        <p:spPr>
          <a:xfrm>
            <a:off x="444500" y="7505700"/>
            <a:ext cx="1131720" cy="153888"/>
          </a:xfrm>
          <a:prstGeom prst="rect">
            <a:avLst/>
          </a:prstGeom>
          <a:noFill/>
        </p:spPr>
        <p:txBody>
          <a:bodyPr wrap="none" lIns="0" tIns="0" rIns="0" bIns="0" rtlCol="0">
            <a:spAutoFit/>
          </a:bodyPr>
          <a:lstStyle/>
          <a:p>
            <a:r>
              <a:rPr lang="en-US" sz="1000" dirty="0" smtClean="0"/>
              <a:t>Prefer not to answer</a:t>
            </a:r>
            <a:endParaRPr lang="en-US" sz="1000" dirty="0"/>
          </a:p>
        </p:txBody>
      </p:sp>
      <p:sp>
        <p:nvSpPr>
          <p:cNvPr id="49" name="TextBox 48"/>
          <p:cNvSpPr txBox="1"/>
          <p:nvPr/>
        </p:nvSpPr>
        <p:spPr>
          <a:xfrm>
            <a:off x="6182863" y="7509492"/>
            <a:ext cx="719749" cy="153888"/>
          </a:xfrm>
          <a:prstGeom prst="rect">
            <a:avLst/>
          </a:prstGeom>
          <a:noFill/>
        </p:spPr>
        <p:txBody>
          <a:bodyPr wrap="none" lIns="0" tIns="0" rIns="0" bIns="0" rtlCol="0">
            <a:spAutoFit/>
          </a:bodyPr>
          <a:lstStyle/>
          <a:p>
            <a:r>
              <a:rPr lang="en-US" sz="1000" dirty="0" smtClean="0"/>
              <a:t>Conservative</a:t>
            </a:r>
            <a:endParaRPr lang="en-US" sz="1000" dirty="0"/>
          </a:p>
        </p:txBody>
      </p:sp>
      <p:sp>
        <p:nvSpPr>
          <p:cNvPr id="50" name="TextBox 49"/>
          <p:cNvSpPr txBox="1"/>
          <p:nvPr/>
        </p:nvSpPr>
        <p:spPr>
          <a:xfrm>
            <a:off x="6277440" y="9022116"/>
            <a:ext cx="530594" cy="153888"/>
          </a:xfrm>
          <a:prstGeom prst="rect">
            <a:avLst/>
          </a:prstGeom>
          <a:noFill/>
        </p:spPr>
        <p:txBody>
          <a:bodyPr wrap="none" lIns="0" tIns="0" rIns="0" bIns="0" rtlCol="0">
            <a:spAutoFit/>
          </a:bodyPr>
          <a:lstStyle/>
          <a:p>
            <a:r>
              <a:rPr lang="en-US" sz="1000" dirty="0" smtClean="0"/>
              <a:t>Moderate</a:t>
            </a:r>
            <a:endParaRPr lang="en-US" sz="1000" dirty="0"/>
          </a:p>
        </p:txBody>
      </p:sp>
      <p:sp>
        <p:nvSpPr>
          <p:cNvPr id="51" name="TextBox 50"/>
          <p:cNvSpPr txBox="1"/>
          <p:nvPr/>
        </p:nvSpPr>
        <p:spPr>
          <a:xfrm>
            <a:off x="4253346" y="8083876"/>
            <a:ext cx="379912" cy="153888"/>
          </a:xfrm>
          <a:prstGeom prst="rect">
            <a:avLst/>
          </a:prstGeom>
          <a:noFill/>
        </p:spPr>
        <p:txBody>
          <a:bodyPr wrap="none" lIns="0" tIns="0" rIns="0" bIns="0" rtlCol="0">
            <a:spAutoFit/>
          </a:bodyPr>
          <a:lstStyle/>
          <a:p>
            <a:r>
              <a:rPr lang="en-US" sz="1000" dirty="0" smtClean="0"/>
              <a:t>Liberal</a:t>
            </a:r>
            <a:endParaRPr lang="en-US" sz="1000" dirty="0"/>
          </a:p>
        </p:txBody>
      </p:sp>
      <p:sp>
        <p:nvSpPr>
          <p:cNvPr id="52" name="TextBox 51"/>
          <p:cNvSpPr txBox="1"/>
          <p:nvPr/>
        </p:nvSpPr>
        <p:spPr>
          <a:xfrm>
            <a:off x="4067398" y="7419848"/>
            <a:ext cx="1131720" cy="153888"/>
          </a:xfrm>
          <a:prstGeom prst="rect">
            <a:avLst/>
          </a:prstGeom>
          <a:noFill/>
        </p:spPr>
        <p:txBody>
          <a:bodyPr wrap="none" lIns="0" tIns="0" rIns="0" bIns="0" rtlCol="0">
            <a:spAutoFit/>
          </a:bodyPr>
          <a:lstStyle/>
          <a:p>
            <a:r>
              <a:rPr lang="en-US" sz="1000" dirty="0" smtClean="0"/>
              <a:t>Prefer not to answer</a:t>
            </a:r>
            <a:endParaRPr lang="en-US" sz="1000" dirty="0"/>
          </a:p>
        </p:txBody>
      </p:sp>
      <p:sp>
        <p:nvSpPr>
          <p:cNvPr id="3" name="Slide Number Placeholder 2"/>
          <p:cNvSpPr>
            <a:spLocks noGrp="1"/>
          </p:cNvSpPr>
          <p:nvPr>
            <p:ph type="sldNum" sz="quarter" idx="4"/>
          </p:nvPr>
        </p:nvSpPr>
        <p:spPr/>
        <p:txBody>
          <a:bodyPr/>
          <a:lstStyle/>
          <a:p>
            <a:fld id="{6214CC63-60E5-4931-A878-5D36BA85D187}" type="slidenum">
              <a:rPr lang="en-US" smtClean="0"/>
              <a:pPr/>
              <a:t>35</a:t>
            </a:fld>
            <a:endParaRPr lang="en-US" dirty="0"/>
          </a:p>
        </p:txBody>
      </p:sp>
      <p:pic>
        <p:nvPicPr>
          <p:cNvPr id="8194"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1408176"/>
            <a:ext cx="3427413"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343400"/>
            <a:ext cx="3427413"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6200" y="4005326"/>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6858000"/>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86200" y="6858000"/>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90410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5" name="Rectangle 4"/>
          <p:cNvSpPr/>
          <p:nvPr/>
        </p:nvSpPr>
        <p:spPr>
          <a:xfrm>
            <a:off x="-228600" y="2971800"/>
            <a:ext cx="8229600" cy="1600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p>
        </p:txBody>
      </p:sp>
      <p:sp>
        <p:nvSpPr>
          <p:cNvPr id="7" name="Rectangle 6"/>
          <p:cNvSpPr/>
          <p:nvPr/>
        </p:nvSpPr>
        <p:spPr>
          <a:xfrm>
            <a:off x="-228600" y="6172200"/>
            <a:ext cx="8229600" cy="1600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p>
        </p:txBody>
      </p:sp>
      <p:sp>
        <p:nvSpPr>
          <p:cNvPr id="9" name="TextBox 8"/>
          <p:cNvSpPr txBox="1"/>
          <p:nvPr/>
        </p:nvSpPr>
        <p:spPr>
          <a:xfrm>
            <a:off x="457200" y="1371600"/>
            <a:ext cx="6858000" cy="228600"/>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Age</a:t>
            </a:r>
            <a:endParaRPr lang="en-US" sz="1200" cap="all" spc="300" dirty="0">
              <a:latin typeface="Gill Sans MT" panose="020B0502020104020203" pitchFamily="34" charset="0"/>
            </a:endParaRPr>
          </a:p>
        </p:txBody>
      </p:sp>
      <p:sp>
        <p:nvSpPr>
          <p:cNvPr id="10" name="TextBox 9"/>
          <p:cNvSpPr txBox="1"/>
          <p:nvPr/>
        </p:nvSpPr>
        <p:spPr>
          <a:xfrm>
            <a:off x="457200" y="3200400"/>
            <a:ext cx="6858000" cy="228600"/>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Gender</a:t>
            </a:r>
            <a:endParaRPr lang="en-US" sz="1200" cap="all" spc="300" dirty="0">
              <a:latin typeface="Gill Sans MT" panose="020B0502020104020203" pitchFamily="34" charset="0"/>
            </a:endParaRPr>
          </a:p>
        </p:txBody>
      </p:sp>
      <p:sp>
        <p:nvSpPr>
          <p:cNvPr id="11" name="TextBox 10"/>
          <p:cNvSpPr txBox="1"/>
          <p:nvPr/>
        </p:nvSpPr>
        <p:spPr>
          <a:xfrm>
            <a:off x="457200" y="4800600"/>
            <a:ext cx="6858000" cy="228600"/>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Policy Experience</a:t>
            </a:r>
            <a:endParaRPr lang="en-US" sz="1200" cap="all" spc="300" dirty="0">
              <a:latin typeface="Gill Sans MT" panose="020B0502020104020203" pitchFamily="34" charset="0"/>
            </a:endParaRPr>
          </a:p>
        </p:txBody>
      </p:sp>
      <p:sp>
        <p:nvSpPr>
          <p:cNvPr id="12" name="TextBox 11"/>
          <p:cNvSpPr txBox="1"/>
          <p:nvPr/>
        </p:nvSpPr>
        <p:spPr>
          <a:xfrm>
            <a:off x="457200" y="6400800"/>
            <a:ext cx="6858000" cy="228600"/>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Party Affiliation</a:t>
            </a:r>
            <a:endParaRPr lang="en-US" sz="1200" cap="all" spc="300" dirty="0">
              <a:latin typeface="Gill Sans MT" panose="020B0502020104020203" pitchFamily="34" charset="0"/>
            </a:endParaRPr>
          </a:p>
        </p:txBody>
      </p:sp>
      <p:sp>
        <p:nvSpPr>
          <p:cNvPr id="13" name="TextBox 12"/>
          <p:cNvSpPr txBox="1"/>
          <p:nvPr/>
        </p:nvSpPr>
        <p:spPr>
          <a:xfrm>
            <a:off x="457200" y="8001000"/>
            <a:ext cx="6858000" cy="228600"/>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Political Ideology</a:t>
            </a:r>
            <a:endParaRPr lang="en-US" sz="1200" cap="all" spc="300" dirty="0">
              <a:latin typeface="Gill Sans MT" panose="020B0502020104020203" pitchFamily="34" charset="0"/>
            </a:endParaRPr>
          </a:p>
        </p:txBody>
      </p:sp>
      <p:sp>
        <p:nvSpPr>
          <p:cNvPr id="3" name="Slide Number Placeholder 2"/>
          <p:cNvSpPr>
            <a:spLocks noGrp="1"/>
          </p:cNvSpPr>
          <p:nvPr>
            <p:ph type="sldNum" sz="quarter" idx="4"/>
          </p:nvPr>
        </p:nvSpPr>
        <p:spPr/>
        <p:txBody>
          <a:bodyPr/>
          <a:lstStyle/>
          <a:p>
            <a:fld id="{6214CC63-60E5-4931-A878-5D36BA85D187}" type="slidenum">
              <a:rPr lang="en-US" smtClean="0"/>
              <a:pPr/>
              <a:t>36</a:t>
            </a:fld>
            <a:endParaRPr lang="en-US" dirty="0"/>
          </a:p>
        </p:txBody>
      </p:sp>
      <p:pic>
        <p:nvPicPr>
          <p:cNvPr id="1945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64389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411518"/>
            <a:ext cx="6856413"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3429000"/>
            <a:ext cx="6856413"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1" name="Picture 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4913088"/>
            <a:ext cx="6854826" cy="131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2" name="Picture 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6571344"/>
            <a:ext cx="6856413" cy="131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3" name="Picture 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7200" y="8229600"/>
            <a:ext cx="6856413"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39581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9829800"/>
            <a:ext cx="8229600" cy="457200"/>
          </a:xfrm>
          <a:prstGeom prst="rect">
            <a:avLst/>
          </a:prstGeom>
          <a:solidFill>
            <a:schemeClr val="bg1"/>
          </a:solidFill>
        </p:spPr>
        <p:txBody>
          <a:bodyPr wrap="none" lIns="228600" tIns="228600" rIns="228600" bIns="228600" rtlCol="0" anchor="t">
            <a:noAutofit/>
          </a:bodyPr>
          <a:lstStyle/>
          <a:p>
            <a:pPr algn="ctr"/>
            <a:endParaRPr lang="en-US" sz="1000" dirty="0"/>
          </a:p>
        </p:txBody>
      </p:sp>
      <p:sp>
        <p:nvSpPr>
          <p:cNvPr id="4" name="Slide Number Placeholder 3"/>
          <p:cNvSpPr>
            <a:spLocks noGrp="1"/>
          </p:cNvSpPr>
          <p:nvPr>
            <p:ph type="sldNum" sz="quarter" idx="4"/>
          </p:nvPr>
        </p:nvSpPr>
        <p:spPr/>
        <p:txBody>
          <a:bodyPr/>
          <a:lstStyle/>
          <a:p>
            <a:fld id="{6214CC63-60E5-4931-A878-5D36BA85D187}" type="slidenum">
              <a:rPr lang="en-US" smtClean="0">
                <a:solidFill>
                  <a:schemeClr val="tx1"/>
                </a:solidFill>
              </a:rPr>
              <a:pPr/>
              <a:t>37</a:t>
            </a:fld>
            <a:endParaRPr lang="en-US" dirty="0">
              <a:solidFill>
                <a:schemeClr val="tx1"/>
              </a:solidFill>
            </a:endParaRPr>
          </a:p>
        </p:txBody>
      </p:sp>
      <p:sp>
        <p:nvSpPr>
          <p:cNvPr id="9" name="Rectangle 8"/>
          <p:cNvSpPr/>
          <p:nvPr/>
        </p:nvSpPr>
        <p:spPr>
          <a:xfrm>
            <a:off x="2057400" y="3657600"/>
            <a:ext cx="3657600" cy="2743200"/>
          </a:xfrm>
          <a:prstGeom prst="rect">
            <a:avLst/>
          </a:prstGeom>
          <a:solidFill>
            <a:schemeClr val="accent1">
              <a:lumMod val="40000"/>
              <a:lumOff val="60000"/>
            </a:schemeClr>
          </a:solidFill>
          <a:ln>
            <a:solidFill>
              <a:schemeClr val="accent1"/>
            </a:solidFill>
          </a:ln>
        </p:spPr>
        <p:txBody>
          <a:bodyPr wrap="square" lIns="228600" tIns="228600" rIns="228600" bIns="228600" rtlCol="0" anchor="ctr">
            <a:noAutofit/>
          </a:bodyPr>
          <a:lstStyle/>
          <a:p>
            <a:pPr>
              <a:spcAft>
                <a:spcPts val="1000"/>
              </a:spcAft>
            </a:pPr>
            <a:r>
              <a:rPr lang="en-US" sz="1200" dirty="0"/>
              <a:t>Please contact National Journal Research </a:t>
            </a:r>
            <a:r>
              <a:rPr lang="en-US" sz="1200" dirty="0" smtClean="0"/>
              <a:t>with</a:t>
            </a:r>
            <a:br>
              <a:rPr lang="en-US" sz="1200" dirty="0" smtClean="0"/>
            </a:br>
            <a:r>
              <a:rPr lang="en-US" sz="1200" dirty="0" smtClean="0"/>
              <a:t>any </a:t>
            </a:r>
            <a:r>
              <a:rPr lang="en-US" sz="1200" dirty="0"/>
              <a:t>questions.</a:t>
            </a:r>
          </a:p>
          <a:p>
            <a:pPr>
              <a:spcAft>
                <a:spcPts val="1000"/>
              </a:spcAft>
            </a:pPr>
            <a:r>
              <a:rPr lang="en-US" sz="1200" b="1" dirty="0"/>
              <a:t>Jennifer Leonard</a:t>
            </a:r>
            <a:br>
              <a:rPr lang="en-US" sz="1200" b="1" dirty="0"/>
            </a:br>
            <a:r>
              <a:rPr lang="en-US" sz="1200" dirty="0"/>
              <a:t>General Manager, Policy Brands Roundtable</a:t>
            </a:r>
            <a:br>
              <a:rPr lang="en-US" sz="1200" dirty="0"/>
            </a:br>
            <a:r>
              <a:rPr lang="en-US" sz="1200" dirty="0"/>
              <a:t>jleonard@nationaljournal.com | (202) 266-7499</a:t>
            </a:r>
          </a:p>
          <a:p>
            <a:pPr>
              <a:spcAft>
                <a:spcPts val="1000"/>
              </a:spcAft>
            </a:pPr>
            <a:r>
              <a:rPr lang="en-US" sz="1200" b="1" dirty="0"/>
              <a:t>Betsy Brown</a:t>
            </a:r>
            <a:br>
              <a:rPr lang="en-US" sz="1200" b="1" dirty="0"/>
            </a:br>
            <a:r>
              <a:rPr lang="en-US" sz="1200" dirty="0"/>
              <a:t>Associate Director, Policy Brands Roundtable</a:t>
            </a:r>
            <a:br>
              <a:rPr lang="en-US" sz="1200" dirty="0"/>
            </a:br>
            <a:r>
              <a:rPr lang="en-US" sz="1200" dirty="0"/>
              <a:t>bbrown@nationaljournal.com | (202) 266-7795</a:t>
            </a:r>
          </a:p>
        </p:txBody>
      </p:sp>
    </p:spTree>
    <p:extLst>
      <p:ext uri="{BB962C8B-B14F-4D97-AF65-F5344CB8AC3E}">
        <p14:creationId xmlns:p14="http://schemas.microsoft.com/office/powerpoint/2010/main" val="849527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4" name="Slide Number Placeholder 3"/>
          <p:cNvSpPr>
            <a:spLocks noGrp="1"/>
          </p:cNvSpPr>
          <p:nvPr>
            <p:ph type="sldNum" sz="quarter" idx="4"/>
          </p:nvPr>
        </p:nvSpPr>
        <p:spPr>
          <a:xfrm>
            <a:off x="6629400" y="9829800"/>
            <a:ext cx="685800" cy="228600"/>
          </a:xfrm>
        </p:spPr>
        <p:txBody>
          <a:bodyPr/>
          <a:lstStyle/>
          <a:p>
            <a:fld id="{6214CC63-60E5-4931-A878-5D36BA85D187}" type="slidenum">
              <a:rPr lang="en-US" smtClean="0"/>
              <a:pPr/>
              <a:t>4</a:t>
            </a:fld>
            <a:endParaRPr lang="en-US" dirty="0"/>
          </a:p>
        </p:txBody>
      </p:sp>
      <p:sp>
        <p:nvSpPr>
          <p:cNvPr id="17" name="Content Placeholder 2"/>
          <p:cNvSpPr txBox="1">
            <a:spLocks/>
          </p:cNvSpPr>
          <p:nvPr/>
        </p:nvSpPr>
        <p:spPr>
          <a:xfrm>
            <a:off x="228600" y="1371600"/>
            <a:ext cx="3547872" cy="2971800"/>
          </a:xfrm>
          <a:prstGeom prst="rect">
            <a:avLst/>
          </a:prstGeom>
          <a:solidFill>
            <a:schemeClr val="accent1">
              <a:lumMod val="20000"/>
              <a:lumOff val="80000"/>
            </a:schemeClr>
          </a:solidFill>
          <a:ln>
            <a:noFill/>
          </a:ln>
        </p:spPr>
        <p:txBody>
          <a:bodyPr vert="horz" wrap="square" lIns="228600" tIns="228600" rIns="228600" bIns="228600" numCol="1" spcCol="22860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marL="0" indent="0">
              <a:spcAft>
                <a:spcPts val="600"/>
              </a:spcAft>
              <a:buNone/>
            </a:pPr>
            <a:r>
              <a:rPr lang="en-US" sz="1100" dirty="0" smtClean="0"/>
              <a:t>In August 2013, National Journal launched an in-depth study of how organizations working in Washington are perceived by public policy influentials—senior professionals who make policy or directly influence the making of policy. </a:t>
            </a:r>
          </a:p>
          <a:p>
            <a:pPr marL="0" indent="0">
              <a:spcAft>
                <a:spcPts val="600"/>
              </a:spcAft>
              <a:buNone/>
            </a:pPr>
            <a:r>
              <a:rPr lang="en-US" sz="1100" dirty="0" smtClean="0"/>
              <a:t>In Phase One of this process, surveys were administered to influentials including congressional chiefs of staff, association presidents, appointed agency officials, and other DC policy leaders.</a:t>
            </a:r>
          </a:p>
          <a:p>
            <a:pPr marL="0" indent="0">
              <a:spcAft>
                <a:spcPts val="600"/>
              </a:spcAft>
              <a:buNone/>
            </a:pPr>
            <a:r>
              <a:rPr lang="en-US" sz="1100" dirty="0" smtClean="0"/>
              <a:t>The results yielded actionable information about YOUR COMPANY’s “policy brand,” the distinctive characteristics and strength of YOUR COMPANY’s influence among public policy professionals. </a:t>
            </a:r>
            <a:endParaRPr lang="en-US" sz="1100" dirty="0"/>
          </a:p>
        </p:txBody>
      </p:sp>
      <p:sp>
        <p:nvSpPr>
          <p:cNvPr id="19" name="TextBox 18"/>
          <p:cNvSpPr txBox="1"/>
          <p:nvPr/>
        </p:nvSpPr>
        <p:spPr>
          <a:xfrm>
            <a:off x="228600" y="1143000"/>
            <a:ext cx="3547872" cy="228600"/>
          </a:xfrm>
          <a:prstGeom prst="rect">
            <a:avLst/>
          </a:prstGeom>
          <a:solidFill>
            <a:schemeClr val="accent1"/>
          </a:solidFill>
        </p:spPr>
        <p:txBody>
          <a:bodyPr wrap="square" lIns="182880" tIns="182880" rIns="182880" bIns="182880" rtlCol="0" anchor="ctr">
            <a:noAutofit/>
          </a:bodyPr>
          <a:lstStyle>
            <a:defPPr>
              <a:defRPr lang="en-US"/>
            </a:defPPr>
            <a:lvl1pPr algn="ctr">
              <a:defRPr sz="1200" cap="all" spc="300">
                <a:solidFill>
                  <a:schemeClr val="bg1"/>
                </a:solidFill>
                <a:latin typeface="FreightSans Pro Semibold" pitchFamily="50" charset="0"/>
              </a:defRPr>
            </a:lvl1pPr>
          </a:lstStyle>
          <a:p>
            <a:r>
              <a:rPr lang="en-US" dirty="0" smtClean="0">
                <a:latin typeface="Gill Sans MT" panose="020B0502020104020203" pitchFamily="34" charset="0"/>
              </a:rPr>
              <a:t>I. Overview</a:t>
            </a:r>
            <a:endParaRPr lang="en-US" dirty="0">
              <a:latin typeface="Gill Sans MT" panose="020B0502020104020203" pitchFamily="34" charset="0"/>
            </a:endParaRPr>
          </a:p>
        </p:txBody>
      </p:sp>
      <p:sp>
        <p:nvSpPr>
          <p:cNvPr id="20" name="Content Placeholder 2"/>
          <p:cNvSpPr txBox="1">
            <a:spLocks/>
          </p:cNvSpPr>
          <p:nvPr/>
        </p:nvSpPr>
        <p:spPr>
          <a:xfrm>
            <a:off x="3995928" y="1371600"/>
            <a:ext cx="3547872" cy="2971800"/>
          </a:xfrm>
          <a:prstGeom prst="rect">
            <a:avLst/>
          </a:prstGeom>
          <a:solidFill>
            <a:schemeClr val="accent1">
              <a:lumMod val="20000"/>
              <a:lumOff val="80000"/>
            </a:schemeClr>
          </a:solidFill>
          <a:ln>
            <a:noFill/>
          </a:ln>
        </p:spPr>
        <p:txBody>
          <a:bodyPr vert="horz" wrap="square" lIns="228600" tIns="228600" rIns="228600" bIns="228600" numCol="1" spcCol="22860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marL="109538" indent="-109538">
              <a:spcAft>
                <a:spcPts val="600"/>
              </a:spcAft>
              <a:buFont typeface="Arial" panose="020B0604020202020204" pitchFamily="34" charset="0"/>
              <a:buChar char="•"/>
            </a:pPr>
            <a:r>
              <a:rPr lang="en-US" sz="1100" dirty="0" smtClean="0"/>
              <a:t>Respondents were allowed to evaluate only organizations with which they were familiar. </a:t>
            </a:r>
          </a:p>
          <a:p>
            <a:pPr marL="109538" indent="-109538">
              <a:spcAft>
                <a:spcPts val="600"/>
              </a:spcAft>
              <a:buFont typeface="Arial" panose="020B0604020202020204" pitchFamily="34" charset="0"/>
              <a:buChar char="•"/>
            </a:pPr>
            <a:r>
              <a:rPr lang="en-US" sz="1100" dirty="0" smtClean="0"/>
              <a:t>Respondents evaluated select organizations using 20 performance measures validated through previous research.</a:t>
            </a:r>
          </a:p>
          <a:p>
            <a:pPr marL="109538" indent="-109538">
              <a:spcAft>
                <a:spcPts val="600"/>
              </a:spcAft>
              <a:buFont typeface="Arial" panose="020B0604020202020204" pitchFamily="34" charset="0"/>
              <a:buChar char="•"/>
            </a:pPr>
            <a:r>
              <a:rPr lang="en-US" sz="1100" dirty="0"/>
              <a:t>Confidence intervals and margins of error included in this report show the exactitude of the accompanying score.  Survey data allows NJ Research to be 90% confident that each score is within the interval displayed</a:t>
            </a:r>
            <a:r>
              <a:rPr lang="en-US" sz="1100" dirty="0" smtClean="0"/>
              <a:t>.</a:t>
            </a:r>
          </a:p>
          <a:p>
            <a:pPr marL="109538" indent="-109538">
              <a:spcAft>
                <a:spcPts val="600"/>
              </a:spcAft>
              <a:buFont typeface="Arial" panose="020B0604020202020204" pitchFamily="34" charset="0"/>
              <a:buChar char="•"/>
            </a:pPr>
            <a:r>
              <a:rPr lang="en-US" sz="1100" dirty="0" smtClean="0"/>
              <a:t>NJ Research used the study results to generate scores which provide a baseline for YOUR COMPANY and a benchmark against other organizations</a:t>
            </a:r>
            <a:r>
              <a:rPr lang="en-US" sz="1100" dirty="0"/>
              <a:t>.</a:t>
            </a:r>
          </a:p>
        </p:txBody>
      </p:sp>
      <p:sp>
        <p:nvSpPr>
          <p:cNvPr id="21" name="TextBox 26"/>
          <p:cNvSpPr txBox="1"/>
          <p:nvPr/>
        </p:nvSpPr>
        <p:spPr>
          <a:xfrm>
            <a:off x="3995928" y="1143000"/>
            <a:ext cx="3547872" cy="228600"/>
          </a:xfrm>
          <a:prstGeom prst="rect">
            <a:avLst/>
          </a:prstGeom>
          <a:solidFill>
            <a:schemeClr val="accent1"/>
          </a:solidFill>
        </p:spPr>
        <p:txBody>
          <a:bodyPr wrap="square" lIns="182880" tIns="182880" rIns="182880" bIns="182880" rtlCol="0" anchor="ctr">
            <a:noAutofit/>
          </a:bodyPr>
          <a:lstStyle>
            <a:defPPr>
              <a:defRPr lang="en-US"/>
            </a:defPPr>
            <a:lvl1pPr algn="ctr">
              <a:defRPr sz="1200" cap="all" spc="300">
                <a:solidFill>
                  <a:schemeClr val="bg1"/>
                </a:solidFill>
                <a:latin typeface="FreightSans Pro Semibold" pitchFamily="50" charset="0"/>
              </a:defRPr>
            </a:lvl1pPr>
          </a:lstStyle>
          <a:p>
            <a:r>
              <a:rPr lang="en-US" dirty="0" smtClean="0">
                <a:latin typeface="Gill Sans MT" panose="020B0502020104020203" pitchFamily="34" charset="0"/>
              </a:rPr>
              <a:t>II. Methodology</a:t>
            </a:r>
            <a:endParaRPr lang="en-US" dirty="0">
              <a:latin typeface="Gill Sans MT" panose="020B0502020104020203" pitchFamily="34" charset="0"/>
            </a:endParaRPr>
          </a:p>
        </p:txBody>
      </p:sp>
      <p:sp>
        <p:nvSpPr>
          <p:cNvPr id="23" name="TextBox 28"/>
          <p:cNvSpPr txBox="1"/>
          <p:nvPr/>
        </p:nvSpPr>
        <p:spPr>
          <a:xfrm>
            <a:off x="228602" y="8229600"/>
            <a:ext cx="7315189" cy="228600"/>
          </a:xfrm>
          <a:prstGeom prst="rect">
            <a:avLst/>
          </a:prstGeom>
          <a:solidFill>
            <a:schemeClr val="accent1"/>
          </a:solidFill>
        </p:spPr>
        <p:txBody>
          <a:bodyPr wrap="square" lIns="182880" tIns="182880" rIns="182880" bIns="182880" rtlCol="0" anchor="ctr">
            <a:noAutofit/>
          </a:bodyPr>
          <a:lstStyle>
            <a:defPPr>
              <a:defRPr lang="en-US"/>
            </a:defPPr>
            <a:lvl1pPr algn="ctr">
              <a:defRPr sz="1200" cap="all" spc="300">
                <a:solidFill>
                  <a:schemeClr val="bg1"/>
                </a:solidFill>
                <a:latin typeface="FreightSans Pro Semibold" pitchFamily="50" charset="0"/>
              </a:defRPr>
            </a:lvl1pPr>
          </a:lstStyle>
          <a:p>
            <a:r>
              <a:rPr lang="en-US" dirty="0" smtClean="0">
                <a:latin typeface="Gill Sans MT" panose="020B0502020104020203" pitchFamily="34" charset="0"/>
              </a:rPr>
              <a:t>V. Next </a:t>
            </a:r>
            <a:r>
              <a:rPr lang="en-US" dirty="0">
                <a:latin typeface="Gill Sans MT" panose="020B0502020104020203" pitchFamily="34" charset="0"/>
              </a:rPr>
              <a:t>Steps</a:t>
            </a:r>
          </a:p>
        </p:txBody>
      </p:sp>
      <p:sp>
        <p:nvSpPr>
          <p:cNvPr id="14" name="TextBox 26"/>
          <p:cNvSpPr txBox="1"/>
          <p:nvPr/>
        </p:nvSpPr>
        <p:spPr>
          <a:xfrm>
            <a:off x="228599" y="4572000"/>
            <a:ext cx="7315191" cy="228600"/>
          </a:xfrm>
          <a:prstGeom prst="rect">
            <a:avLst/>
          </a:prstGeom>
          <a:solidFill>
            <a:schemeClr val="accent1"/>
          </a:solidFill>
        </p:spPr>
        <p:txBody>
          <a:bodyPr wrap="square" lIns="182880" tIns="182880" rIns="182880" bIns="182880" rtlCol="0" anchor="ctr">
            <a:noAutofit/>
          </a:bodyPr>
          <a:lstStyle>
            <a:defPPr>
              <a:defRPr lang="en-US"/>
            </a:defPPr>
            <a:lvl1pPr algn="ctr">
              <a:defRPr sz="1200" cap="all" spc="300">
                <a:solidFill>
                  <a:schemeClr val="bg1"/>
                </a:solidFill>
                <a:latin typeface="FreightSans Pro Semibold" pitchFamily="50" charset="0"/>
              </a:defRPr>
            </a:lvl1pPr>
          </a:lstStyle>
          <a:p>
            <a:r>
              <a:rPr lang="en-US" dirty="0" smtClean="0">
                <a:latin typeface="Gill Sans MT" panose="020B0502020104020203" pitchFamily="34" charset="0"/>
              </a:rPr>
              <a:t> </a:t>
            </a:r>
            <a:endParaRPr lang="en-US" dirty="0">
              <a:latin typeface="Gill Sans MT" panose="020B0502020104020203" pitchFamily="34" charset="0"/>
            </a:endParaRPr>
          </a:p>
        </p:txBody>
      </p:sp>
      <p:sp>
        <p:nvSpPr>
          <p:cNvPr id="15" name="Content Placeholder 2"/>
          <p:cNvSpPr txBox="1">
            <a:spLocks/>
          </p:cNvSpPr>
          <p:nvPr/>
        </p:nvSpPr>
        <p:spPr>
          <a:xfrm>
            <a:off x="228600" y="4800600"/>
            <a:ext cx="7315200" cy="3200400"/>
          </a:xfrm>
          <a:prstGeom prst="rect">
            <a:avLst/>
          </a:prstGeom>
          <a:solidFill>
            <a:schemeClr val="accent1">
              <a:lumMod val="20000"/>
              <a:lumOff val="80000"/>
            </a:schemeClr>
          </a:solidFill>
          <a:ln>
            <a:noFill/>
          </a:ln>
        </p:spPr>
        <p:txBody>
          <a:bodyPr vert="horz" wrap="square" lIns="228600" tIns="228600" rIns="228600" bIns="228600" numCol="2" spcCol="22860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spcAft>
                <a:spcPts val="600"/>
              </a:spcAft>
            </a:pPr>
            <a:endParaRPr lang="en-US" sz="1100" dirty="0"/>
          </a:p>
        </p:txBody>
      </p:sp>
      <p:sp>
        <p:nvSpPr>
          <p:cNvPr id="22" name="Next Steps Block"/>
          <p:cNvSpPr txBox="1">
            <a:spLocks/>
          </p:cNvSpPr>
          <p:nvPr/>
        </p:nvSpPr>
        <p:spPr>
          <a:xfrm>
            <a:off x="228602" y="8458200"/>
            <a:ext cx="7315189" cy="1143000"/>
          </a:xfrm>
          <a:prstGeom prst="rect">
            <a:avLst/>
          </a:prstGeom>
          <a:solidFill>
            <a:schemeClr val="accent1">
              <a:lumMod val="20000"/>
              <a:lumOff val="80000"/>
            </a:schemeClr>
          </a:solidFill>
          <a:ln>
            <a:noFill/>
          </a:ln>
        </p:spPr>
        <p:txBody>
          <a:bodyPr vert="horz" wrap="square" lIns="228600" tIns="228600" rIns="228600" bIns="228600" numCol="1" spcCol="22860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r>
              <a:rPr lang="en-US" sz="1100" smtClean="0"/>
              <a:t>After Alpha Co has an opportunity to review its survey results, NJ Research will conduct up to 25 open-ended interviews with Washington influentials on its behalf. NJ Research will work with Alpha Co to identify areas for further exploration, to customize the interviews, and to target them to Alpha Co's preferred interviewee segment. NJ Research will then provide a report synthesizing the survey and interview findings and providing a roadmap for Alpha Co moving forward.</a:t>
            </a:r>
            <a:endParaRPr lang="en-US" sz="1100" dirty="0" smtClean="0"/>
          </a:p>
        </p:txBody>
      </p:sp>
      <p:pic>
        <p:nvPicPr>
          <p:cNvPr id="205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572000"/>
            <a:ext cx="72961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1398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1</a:t>
            </a:r>
            <a:endParaRPr lang="en-US" dirty="0"/>
          </a:p>
        </p:txBody>
      </p:sp>
      <p:sp>
        <p:nvSpPr>
          <p:cNvPr id="8" name="Text Placeholder 7"/>
          <p:cNvSpPr>
            <a:spLocks noGrp="1"/>
          </p:cNvSpPr>
          <p:nvPr>
            <p:ph type="subTitle" idx="1"/>
          </p:nvPr>
        </p:nvSpPr>
        <p:spPr/>
        <p:txBody>
          <a:bodyPr/>
          <a:lstStyle/>
          <a:p>
            <a:r>
              <a:rPr lang="en-US" dirty="0" smtClean="0">
                <a:latin typeface="Gill Sans MT" panose="020B0502020104020203" pitchFamily="34" charset="0"/>
              </a:rPr>
              <a:t>Methodology</a:t>
            </a:r>
            <a:endParaRPr lang="en-US" dirty="0">
              <a:latin typeface="Gill Sans MT" panose="020B0502020104020203" pitchFamily="34" charset="0"/>
            </a:endParaRPr>
          </a:p>
        </p:txBody>
      </p:sp>
      <p:sp>
        <p:nvSpPr>
          <p:cNvPr id="105" name="Slide Number Placeholder 77"/>
          <p:cNvSpPr txBox="1">
            <a:spLocks/>
          </p:cNvSpPr>
          <p:nvPr/>
        </p:nvSpPr>
        <p:spPr>
          <a:xfrm>
            <a:off x="6629400" y="9829800"/>
            <a:ext cx="685800" cy="228600"/>
          </a:xfrm>
          <a:prstGeom prst="rect">
            <a:avLst/>
          </a:prstGeom>
        </p:spPr>
        <p:txBody>
          <a:bodyPr vert="horz" lIns="91440" tIns="45720" rIns="91440" bIns="45720" rtlCol="0" anchor="ctr"/>
          <a:lstStyle>
            <a:defPPr>
              <a:defRPr lang="en-US"/>
            </a:defPPr>
            <a:lvl1pPr marL="0" algn="r" defTabSz="1018824" rtl="0" eaLnBrk="1" latinLnBrk="0" hangingPunct="1">
              <a:defRPr sz="1000" kern="1200">
                <a:solidFill>
                  <a:schemeClr val="bg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fld id="{6214CC63-60E5-4931-A878-5D36BA85D187}" type="slidenum">
              <a:rPr lang="en-US" smtClean="0"/>
              <a:pPr/>
              <a:t>5</a:t>
            </a:fld>
            <a:endParaRPr lang="en-US" dirty="0"/>
          </a:p>
        </p:txBody>
      </p:sp>
      <p:sp>
        <p:nvSpPr>
          <p:cNvPr id="3" name="Slide Number Placeholder 2"/>
          <p:cNvSpPr>
            <a:spLocks noGrp="1"/>
          </p:cNvSpPr>
          <p:nvPr>
            <p:ph type="sldNum" sz="quarter" idx="4"/>
          </p:nvPr>
        </p:nvSpPr>
        <p:spPr/>
        <p:txBody>
          <a:bodyPr/>
          <a:lstStyle/>
          <a:p>
            <a:fld id="{6214CC63-60E5-4931-A878-5D36BA85D187}" type="slidenum">
              <a:rPr lang="en-US" smtClean="0"/>
              <a:pPr/>
              <a:t>5</a:t>
            </a:fld>
            <a:endParaRPr lang="en-US" dirty="0"/>
          </a:p>
        </p:txBody>
      </p:sp>
      <p:sp>
        <p:nvSpPr>
          <p:cNvPr id="6" name="Rectangle 5"/>
          <p:cNvSpPr/>
          <p:nvPr/>
        </p:nvSpPr>
        <p:spPr>
          <a:xfrm>
            <a:off x="2057400" y="5041900"/>
            <a:ext cx="3657600" cy="2971800"/>
          </a:xfrm>
          <a:prstGeom prst="rect">
            <a:avLst/>
          </a:prstGeom>
          <a:solidFill>
            <a:schemeClr val="accent1">
              <a:lumMod val="40000"/>
              <a:lumOff val="60000"/>
            </a:schemeClr>
          </a:solidFill>
          <a:ln>
            <a:solidFill>
              <a:schemeClr val="bg1"/>
            </a:solidFill>
          </a:ln>
        </p:spPr>
        <p:txBody>
          <a:bodyPr wrap="square" lIns="228600" tIns="228600" rIns="228600" bIns="228600" rtlCol="0" anchor="ctr">
            <a:noAutofit/>
          </a:bodyPr>
          <a:lstStyle/>
          <a:p>
            <a:pPr>
              <a:spcAft>
                <a:spcPts val="1000"/>
              </a:spcAft>
            </a:pPr>
            <a:endParaRPr lang="en-US" sz="1200" dirty="0"/>
          </a:p>
        </p:txBody>
      </p:sp>
      <p:pic>
        <p:nvPicPr>
          <p:cNvPr id="307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5038344"/>
            <a:ext cx="3667126" cy="2962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9898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 name="Chart 110"/>
          <p:cNvGraphicFramePr/>
          <p:nvPr>
            <p:extLst>
              <p:ext uri="{D42A27DB-BD31-4B8C-83A1-F6EECF244321}">
                <p14:modId xmlns:p14="http://schemas.microsoft.com/office/powerpoint/2010/main" val="2594343279"/>
              </p:ext>
            </p:extLst>
          </p:nvPr>
        </p:nvGraphicFramePr>
        <p:xfrm>
          <a:off x="-1" y="2514600"/>
          <a:ext cx="7543801" cy="36576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en-US" dirty="0" smtClean="0"/>
              <a:t>Survey Development</a:t>
            </a:r>
            <a:endParaRPr lang="en-US" dirty="0"/>
          </a:p>
        </p:txBody>
      </p:sp>
      <p:sp>
        <p:nvSpPr>
          <p:cNvPr id="3" name="Slide Number Placeholder 2"/>
          <p:cNvSpPr>
            <a:spLocks noGrp="1"/>
          </p:cNvSpPr>
          <p:nvPr>
            <p:ph type="sldNum" sz="quarter" idx="4"/>
          </p:nvPr>
        </p:nvSpPr>
        <p:spPr/>
        <p:txBody>
          <a:bodyPr/>
          <a:lstStyle/>
          <a:p>
            <a:fld id="{6214CC63-60E5-4931-A878-5D36BA85D187}" type="slidenum">
              <a:rPr lang="en-US" smtClean="0"/>
              <a:pPr/>
              <a:t>6</a:t>
            </a:fld>
            <a:endParaRPr lang="en-US" dirty="0"/>
          </a:p>
        </p:txBody>
      </p:sp>
      <p:graphicFrame>
        <p:nvGraphicFramePr>
          <p:cNvPr id="4" name="Content Placeholder 12"/>
          <p:cNvGraphicFramePr>
            <a:graphicFrameLocks/>
          </p:cNvGraphicFramePr>
          <p:nvPr>
            <p:extLst>
              <p:ext uri="{D42A27DB-BD31-4B8C-83A1-F6EECF244321}">
                <p14:modId xmlns:p14="http://schemas.microsoft.com/office/powerpoint/2010/main" val="2821328559"/>
              </p:ext>
            </p:extLst>
          </p:nvPr>
        </p:nvGraphicFramePr>
        <p:xfrm>
          <a:off x="457200" y="1143000"/>
          <a:ext cx="70866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2766537" y="1762125"/>
            <a:ext cx="2404" cy="43251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9900" y="1920240"/>
            <a:ext cx="768349" cy="228600"/>
          </a:xfrm>
          <a:prstGeom prst="rect">
            <a:avLst/>
          </a:prstGeom>
          <a:solidFill>
            <a:schemeClr val="accent1">
              <a:lumMod val="20000"/>
              <a:lumOff val="80000"/>
            </a:schemeClr>
          </a:solidFill>
          <a:ln>
            <a:solidFill>
              <a:schemeClr val="accent1"/>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0" tIns="0" rIns="0" bIns="0" anchor="ctr"/>
          <a:lstStyle/>
          <a:p>
            <a:pPr algn="ctr"/>
            <a:r>
              <a:rPr lang="en-US" sz="900" dirty="0" smtClean="0"/>
              <a:t>Test Survey 1</a:t>
            </a:r>
            <a:endParaRPr lang="en-US" sz="900" dirty="0"/>
          </a:p>
        </p:txBody>
      </p:sp>
      <p:sp>
        <p:nvSpPr>
          <p:cNvPr id="11" name="Rectangle 10"/>
          <p:cNvSpPr/>
          <p:nvPr/>
        </p:nvSpPr>
        <p:spPr>
          <a:xfrm>
            <a:off x="1238250" y="2148840"/>
            <a:ext cx="1528286" cy="228600"/>
          </a:xfrm>
          <a:prstGeom prst="rect">
            <a:avLst/>
          </a:prstGeom>
          <a:solidFill>
            <a:schemeClr val="accent1">
              <a:lumMod val="20000"/>
              <a:lumOff val="80000"/>
            </a:schemeClr>
          </a:solidFill>
          <a:ln>
            <a:solidFill>
              <a:schemeClr val="accent1"/>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45720" tIns="45720" rIns="45720" bIns="45720" anchor="ctr"/>
          <a:lstStyle/>
          <a:p>
            <a:pPr algn="ctr"/>
            <a:r>
              <a:rPr lang="en-US" sz="900" dirty="0" smtClean="0"/>
              <a:t>Research Interviews 1</a:t>
            </a:r>
            <a:endParaRPr lang="en-US" sz="900" dirty="0"/>
          </a:p>
        </p:txBody>
      </p:sp>
      <p:sp>
        <p:nvSpPr>
          <p:cNvPr id="13" name="Rectangle 12"/>
          <p:cNvSpPr/>
          <p:nvPr/>
        </p:nvSpPr>
        <p:spPr>
          <a:xfrm>
            <a:off x="2766537" y="2971800"/>
            <a:ext cx="1531615" cy="228600"/>
          </a:xfrm>
          <a:prstGeom prst="rect">
            <a:avLst/>
          </a:prstGeom>
          <a:solidFill>
            <a:schemeClr val="accent1">
              <a:lumMod val="20000"/>
              <a:lumOff val="80000"/>
            </a:schemeClr>
          </a:solidFill>
          <a:ln>
            <a:solidFill>
              <a:schemeClr val="accent1"/>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nchor="ctr"/>
          <a:lstStyle/>
          <a:p>
            <a:pPr algn="ctr"/>
            <a:r>
              <a:rPr lang="en-US" sz="900" dirty="0" smtClean="0"/>
              <a:t>Research Interviews 2</a:t>
            </a:r>
            <a:endParaRPr lang="en-US" sz="900" dirty="0"/>
          </a:p>
        </p:txBody>
      </p:sp>
      <p:cxnSp>
        <p:nvCxnSpPr>
          <p:cNvPr id="14" name="Straight Connector 13"/>
          <p:cNvCxnSpPr/>
          <p:nvPr/>
        </p:nvCxnSpPr>
        <p:spPr>
          <a:xfrm>
            <a:off x="469901" y="1762125"/>
            <a:ext cx="0" cy="43251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298153" y="1762125"/>
            <a:ext cx="0" cy="43251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38250" y="1762125"/>
            <a:ext cx="0" cy="43251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4298153" y="4343400"/>
            <a:ext cx="763603" cy="228600"/>
          </a:xfrm>
          <a:prstGeom prst="rect">
            <a:avLst/>
          </a:prstGeom>
          <a:solidFill>
            <a:schemeClr val="accent1">
              <a:lumMod val="20000"/>
              <a:lumOff val="80000"/>
            </a:schemeClr>
          </a:solidFill>
          <a:ln>
            <a:solidFill>
              <a:schemeClr val="accent1"/>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0" tIns="45720" rIns="0" bIns="45720" anchor="ctr"/>
          <a:lstStyle/>
          <a:p>
            <a:pPr algn="ctr"/>
            <a:r>
              <a:rPr lang="en-US" sz="900" dirty="0" smtClean="0"/>
              <a:t>Test Survey 2</a:t>
            </a:r>
            <a:endParaRPr lang="en-US" sz="900" dirty="0"/>
          </a:p>
        </p:txBody>
      </p:sp>
      <p:sp>
        <p:nvSpPr>
          <p:cNvPr id="57" name="Rectangle 56"/>
          <p:cNvSpPr/>
          <p:nvPr/>
        </p:nvSpPr>
        <p:spPr>
          <a:xfrm>
            <a:off x="5061757" y="4686300"/>
            <a:ext cx="765172" cy="228600"/>
          </a:xfrm>
          <a:prstGeom prst="rect">
            <a:avLst/>
          </a:prstGeom>
          <a:solidFill>
            <a:schemeClr val="accent1">
              <a:lumMod val="20000"/>
              <a:lumOff val="80000"/>
            </a:schemeClr>
          </a:solidFill>
          <a:ln>
            <a:solidFill>
              <a:schemeClr val="accent1"/>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0" tIns="0" rIns="0" bIns="0" anchor="ctr"/>
          <a:lstStyle/>
          <a:p>
            <a:pPr algn="ctr"/>
            <a:r>
              <a:rPr lang="en-US" sz="900" dirty="0" smtClean="0"/>
              <a:t>Test Survey 3</a:t>
            </a:r>
            <a:endParaRPr lang="en-US" sz="900" dirty="0"/>
          </a:p>
        </p:txBody>
      </p:sp>
      <p:sp>
        <p:nvSpPr>
          <p:cNvPr id="58" name="Rectangle 57"/>
          <p:cNvSpPr/>
          <p:nvPr/>
        </p:nvSpPr>
        <p:spPr>
          <a:xfrm>
            <a:off x="5826929" y="5029200"/>
            <a:ext cx="764418" cy="228600"/>
          </a:xfrm>
          <a:prstGeom prst="rect">
            <a:avLst/>
          </a:prstGeom>
          <a:solidFill>
            <a:schemeClr val="accent1">
              <a:lumMod val="20000"/>
              <a:lumOff val="80000"/>
            </a:schemeClr>
          </a:solidFill>
          <a:ln>
            <a:solidFill>
              <a:schemeClr val="accent1"/>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0" tIns="0" rIns="0" bIns="0" anchor="ctr"/>
          <a:lstStyle/>
          <a:p>
            <a:pPr algn="ctr"/>
            <a:r>
              <a:rPr lang="en-US" sz="900" dirty="0" smtClean="0"/>
              <a:t>Test Survey 4</a:t>
            </a:r>
            <a:endParaRPr lang="en-US" sz="900" dirty="0"/>
          </a:p>
        </p:txBody>
      </p:sp>
      <p:sp>
        <p:nvSpPr>
          <p:cNvPr id="59" name="Pentagon 58"/>
          <p:cNvSpPr/>
          <p:nvPr/>
        </p:nvSpPr>
        <p:spPr>
          <a:xfrm>
            <a:off x="6591346" y="5694045"/>
            <a:ext cx="952454" cy="393192"/>
          </a:xfrm>
          <a:prstGeom prst="homePlate">
            <a:avLst/>
          </a:prstGeom>
          <a:solidFill>
            <a:schemeClr val="accent2"/>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45720" tIns="45720" rIns="45720" bIns="45720" anchor="ctr"/>
          <a:lstStyle/>
          <a:p>
            <a:pPr algn="ctr"/>
            <a:r>
              <a:rPr lang="en-US" sz="1000" dirty="0" smtClean="0">
                <a:solidFill>
                  <a:schemeClr val="tx1"/>
                </a:solidFill>
              </a:rPr>
              <a:t>Launch</a:t>
            </a:r>
            <a:endParaRPr lang="en-US" sz="1000" dirty="0">
              <a:solidFill>
                <a:schemeClr val="tx1"/>
              </a:solidFill>
            </a:endParaRPr>
          </a:p>
        </p:txBody>
      </p:sp>
      <p:cxnSp>
        <p:nvCxnSpPr>
          <p:cNvPr id="60" name="Straight Connector 59"/>
          <p:cNvCxnSpPr/>
          <p:nvPr/>
        </p:nvCxnSpPr>
        <p:spPr>
          <a:xfrm>
            <a:off x="5062534" y="1762125"/>
            <a:ext cx="0" cy="43251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826928" y="1762125"/>
            <a:ext cx="0" cy="43251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591346" y="1762125"/>
            <a:ext cx="0" cy="432511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469901" y="1143000"/>
            <a:ext cx="2299040" cy="228600"/>
          </a:xfrm>
          <a:prstGeom prst="rect">
            <a:avLst/>
          </a:prstGeom>
          <a:no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45720" tIns="45720" rIns="45720" bIns="45720" anchor="ctr"/>
          <a:lstStyle/>
          <a:p>
            <a:pPr algn="ctr"/>
            <a:r>
              <a:rPr lang="en-US" sz="1000" dirty="0" smtClean="0"/>
              <a:t>Round 1</a:t>
            </a:r>
            <a:endParaRPr lang="en-US" sz="1000" dirty="0"/>
          </a:p>
        </p:txBody>
      </p:sp>
      <p:sp>
        <p:nvSpPr>
          <p:cNvPr id="67" name="Rectangle 66"/>
          <p:cNvSpPr/>
          <p:nvPr/>
        </p:nvSpPr>
        <p:spPr>
          <a:xfrm>
            <a:off x="2766536" y="1143000"/>
            <a:ext cx="2295220" cy="228600"/>
          </a:xfrm>
          <a:prstGeom prst="rect">
            <a:avLst/>
          </a:prstGeom>
          <a:no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45720" tIns="45720" rIns="45720" bIns="45720" anchor="ctr"/>
          <a:lstStyle/>
          <a:p>
            <a:pPr algn="ctr"/>
            <a:r>
              <a:rPr lang="en-US" sz="1000" dirty="0" smtClean="0"/>
              <a:t>Round 2</a:t>
            </a:r>
            <a:endParaRPr lang="en-US" sz="1000" dirty="0"/>
          </a:p>
        </p:txBody>
      </p:sp>
      <p:sp>
        <p:nvSpPr>
          <p:cNvPr id="68" name="Rectangle 67"/>
          <p:cNvSpPr/>
          <p:nvPr/>
        </p:nvSpPr>
        <p:spPr>
          <a:xfrm>
            <a:off x="5061757" y="1143000"/>
            <a:ext cx="765172" cy="228600"/>
          </a:xfrm>
          <a:prstGeom prst="rect">
            <a:avLst/>
          </a:prstGeom>
          <a:no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45720" tIns="45720" rIns="45720" bIns="45720" anchor="ctr"/>
          <a:lstStyle/>
          <a:p>
            <a:pPr algn="ctr"/>
            <a:r>
              <a:rPr lang="en-US" sz="1000" dirty="0" smtClean="0"/>
              <a:t>Round 3</a:t>
            </a:r>
            <a:endParaRPr lang="en-US" sz="1000" dirty="0"/>
          </a:p>
        </p:txBody>
      </p:sp>
      <p:sp>
        <p:nvSpPr>
          <p:cNvPr id="69" name="Rectangle 68"/>
          <p:cNvSpPr/>
          <p:nvPr/>
        </p:nvSpPr>
        <p:spPr>
          <a:xfrm>
            <a:off x="5826929" y="1143000"/>
            <a:ext cx="764418" cy="228600"/>
          </a:xfrm>
          <a:prstGeom prst="rect">
            <a:avLst/>
          </a:prstGeom>
          <a:no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45720" tIns="45720" rIns="45720" bIns="45720" anchor="ctr"/>
          <a:lstStyle/>
          <a:p>
            <a:pPr algn="ctr"/>
            <a:r>
              <a:rPr lang="en-US" sz="1000" dirty="0" smtClean="0"/>
              <a:t>Round 4</a:t>
            </a:r>
            <a:endParaRPr lang="en-US" sz="1000" dirty="0"/>
          </a:p>
        </p:txBody>
      </p:sp>
      <p:cxnSp>
        <p:nvCxnSpPr>
          <p:cNvPr id="71" name="Straight Arrow Connector 70"/>
          <p:cNvCxnSpPr/>
          <p:nvPr/>
        </p:nvCxnSpPr>
        <p:spPr>
          <a:xfrm>
            <a:off x="504030" y="1261872"/>
            <a:ext cx="822960" cy="0"/>
          </a:xfrm>
          <a:prstGeom prst="straightConnector1">
            <a:avLst/>
          </a:prstGeom>
          <a:ln>
            <a:solidFill>
              <a:schemeClr val="accent1"/>
            </a:solidFill>
            <a:headEnd type="diamond"/>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945981" y="1261872"/>
            <a:ext cx="822960" cy="0"/>
          </a:xfrm>
          <a:prstGeom prst="straightConnector1">
            <a:avLst/>
          </a:prstGeom>
          <a:ln>
            <a:solidFill>
              <a:schemeClr val="accent1"/>
            </a:solidFill>
            <a:headEnd type="none"/>
            <a:tailEnd type="diamon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768940" y="1261872"/>
            <a:ext cx="822960" cy="0"/>
          </a:xfrm>
          <a:prstGeom prst="straightConnector1">
            <a:avLst/>
          </a:prstGeom>
          <a:ln>
            <a:solidFill>
              <a:schemeClr val="accent1"/>
            </a:solidFill>
            <a:headEnd type="diamond"/>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4247678" y="1261872"/>
            <a:ext cx="822960" cy="0"/>
          </a:xfrm>
          <a:prstGeom prst="straightConnector1">
            <a:avLst/>
          </a:prstGeom>
          <a:ln>
            <a:solidFill>
              <a:schemeClr val="accent1"/>
            </a:solidFill>
            <a:headEnd type="none"/>
            <a:tailEnd type="diamon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5070638" y="1261872"/>
            <a:ext cx="91440" cy="0"/>
          </a:xfrm>
          <a:prstGeom prst="straightConnector1">
            <a:avLst/>
          </a:prstGeom>
          <a:ln>
            <a:solidFill>
              <a:schemeClr val="accent1"/>
            </a:solidFill>
            <a:headEnd type="diamond"/>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735489" y="1261872"/>
            <a:ext cx="91440" cy="0"/>
          </a:xfrm>
          <a:prstGeom prst="straightConnector1">
            <a:avLst/>
          </a:prstGeom>
          <a:ln>
            <a:solidFill>
              <a:schemeClr val="accent1"/>
            </a:solidFill>
            <a:headEnd type="none"/>
            <a:tailEnd type="diamond"/>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5826929" y="1261872"/>
            <a:ext cx="91440" cy="0"/>
          </a:xfrm>
          <a:prstGeom prst="straightConnector1">
            <a:avLst/>
          </a:prstGeom>
          <a:ln>
            <a:solidFill>
              <a:schemeClr val="accent1"/>
            </a:solidFill>
            <a:headEnd type="diamond"/>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6464167" y="1261872"/>
            <a:ext cx="127180" cy="0"/>
          </a:xfrm>
          <a:prstGeom prst="straightConnector1">
            <a:avLst/>
          </a:prstGeom>
          <a:ln>
            <a:solidFill>
              <a:schemeClr val="accent1"/>
            </a:solidFill>
            <a:headEnd type="none"/>
            <a:tailEnd type="diamond"/>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6591347" y="1261872"/>
            <a:ext cx="952453" cy="0"/>
          </a:xfrm>
          <a:prstGeom prst="straightConnector1">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228600" y="6400800"/>
            <a:ext cx="8229600" cy="3429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p>
        </p:txBody>
      </p:sp>
      <p:sp>
        <p:nvSpPr>
          <p:cNvPr id="130" name="TextBox 129"/>
          <p:cNvSpPr txBox="1"/>
          <p:nvPr/>
        </p:nvSpPr>
        <p:spPr>
          <a:xfrm>
            <a:off x="457201" y="6629400"/>
            <a:ext cx="6857999" cy="228600"/>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Process Detail</a:t>
            </a:r>
            <a:endParaRPr lang="en-US" sz="1200" cap="all" spc="300" dirty="0">
              <a:latin typeface="Gill Sans MT" panose="020B0502020104020203" pitchFamily="34" charset="0"/>
            </a:endParaRPr>
          </a:p>
        </p:txBody>
      </p:sp>
      <p:cxnSp>
        <p:nvCxnSpPr>
          <p:cNvPr id="25" name="Straight Connector 24"/>
          <p:cNvCxnSpPr/>
          <p:nvPr/>
        </p:nvCxnSpPr>
        <p:spPr>
          <a:xfrm>
            <a:off x="6591346" y="6089618"/>
            <a:ext cx="757192" cy="0"/>
          </a:xfrm>
          <a:prstGeom prst="line">
            <a:avLst/>
          </a:prstGeom>
          <a:ln>
            <a:solidFill>
              <a:schemeClr val="tx2">
                <a:lumMod val="60000"/>
                <a:lumOff val="40000"/>
              </a:schemeClr>
            </a:solidFill>
          </a:ln>
        </p:spPr>
        <p:style>
          <a:lnRef idx="1">
            <a:schemeClr val="dk1"/>
          </a:lnRef>
          <a:fillRef idx="0">
            <a:schemeClr val="dk1"/>
          </a:fillRef>
          <a:effectRef idx="0">
            <a:schemeClr val="dk1"/>
          </a:effectRef>
          <a:fontRef idx="minor">
            <a:schemeClr val="tx1"/>
          </a:fontRef>
        </p:style>
      </p:cxnSp>
      <p:sp>
        <p:nvSpPr>
          <p:cNvPr id="43" name="Content Placeholder 2"/>
          <p:cNvSpPr txBox="1">
            <a:spLocks/>
          </p:cNvSpPr>
          <p:nvPr/>
        </p:nvSpPr>
        <p:spPr>
          <a:xfrm>
            <a:off x="4800600" y="2286000"/>
            <a:ext cx="2514600" cy="1828800"/>
          </a:xfrm>
          <a:prstGeom prst="rect">
            <a:avLst/>
          </a:prstGeom>
          <a:solidFill>
            <a:schemeClr val="bg1"/>
          </a:solidFill>
          <a:ln>
            <a:solidFill>
              <a:schemeClr val="accent1"/>
            </a:solidFill>
          </a:ln>
        </p:spPr>
        <p:txBody>
          <a:bodyPr vert="horz" lIns="228600" tIns="914400" rIns="228600" bIns="914400" numCol="1" spcCol="228600" rtlCol="0" anchor="ctr">
            <a:noAutofit/>
          </a:bodyPr>
          <a:lstStyle>
            <a:lvl1pPr marL="382059" indent="-382059"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171450" indent="-171450">
              <a:buFont typeface="Wingdings" pitchFamily="2" charset="2"/>
              <a:buChar char="ü"/>
            </a:pPr>
            <a:r>
              <a:rPr lang="en-US" sz="1000" dirty="0" smtClean="0"/>
              <a:t>Bivariate </a:t>
            </a:r>
            <a:r>
              <a:rPr lang="en-US" sz="1000" dirty="0"/>
              <a:t>c</a:t>
            </a:r>
            <a:r>
              <a:rPr lang="en-US" sz="1000" dirty="0" smtClean="0"/>
              <a:t>orrelation analysis</a:t>
            </a:r>
          </a:p>
          <a:p>
            <a:pPr marL="171450" indent="-171450">
              <a:buFont typeface="Wingdings" pitchFamily="2" charset="2"/>
              <a:buChar char="ü"/>
            </a:pPr>
            <a:r>
              <a:rPr lang="en-US" sz="1000" dirty="0" smtClean="0"/>
              <a:t>Ordinary least squares simple linear regression</a:t>
            </a:r>
          </a:p>
          <a:p>
            <a:pPr marL="171450" indent="-171450">
              <a:buFont typeface="Wingdings" pitchFamily="2" charset="2"/>
              <a:buChar char="ü"/>
            </a:pPr>
            <a:r>
              <a:rPr lang="en-US" sz="1000" dirty="0" smtClean="0"/>
              <a:t>Ordinary least squares multivariate linear regression</a:t>
            </a:r>
          </a:p>
          <a:p>
            <a:pPr marL="171450" indent="-171450">
              <a:buFont typeface="Wingdings" pitchFamily="2" charset="2"/>
              <a:buChar char="ü"/>
            </a:pPr>
            <a:r>
              <a:rPr lang="en-US" sz="1000" dirty="0" smtClean="0"/>
              <a:t>Principal component (factor) analysis</a:t>
            </a:r>
          </a:p>
          <a:p>
            <a:pPr marL="171450" indent="-171450">
              <a:buFont typeface="Wingdings" pitchFamily="2" charset="2"/>
              <a:buChar char="ü"/>
            </a:pPr>
            <a:r>
              <a:rPr lang="en-US" sz="1000" dirty="0" smtClean="0"/>
              <a:t>Qualitative research interviews</a:t>
            </a:r>
          </a:p>
          <a:p>
            <a:pPr marL="171450" indent="-171450">
              <a:buFont typeface="Wingdings" pitchFamily="2" charset="2"/>
              <a:buChar char="ü"/>
            </a:pPr>
            <a:r>
              <a:rPr lang="en-US" sz="1000" dirty="0" smtClean="0"/>
              <a:t>Split testing</a:t>
            </a:r>
          </a:p>
          <a:p>
            <a:pPr marL="171450" indent="-171450">
              <a:buFont typeface="Wingdings" pitchFamily="2" charset="2"/>
              <a:buChar char="ü"/>
            </a:pPr>
            <a:r>
              <a:rPr lang="en-US" sz="1000" dirty="0" smtClean="0"/>
              <a:t>Student’s </a:t>
            </a:r>
            <a:r>
              <a:rPr lang="en-US" sz="1000" i="1" dirty="0" smtClean="0"/>
              <a:t>t-</a:t>
            </a:r>
            <a:r>
              <a:rPr lang="en-US" sz="1000" dirty="0" smtClean="0"/>
              <a:t>test</a:t>
            </a:r>
          </a:p>
        </p:txBody>
      </p:sp>
      <p:sp>
        <p:nvSpPr>
          <p:cNvPr id="45" name="TextBox 44"/>
          <p:cNvSpPr txBox="1"/>
          <p:nvPr/>
        </p:nvSpPr>
        <p:spPr>
          <a:xfrm>
            <a:off x="4800600" y="2057400"/>
            <a:ext cx="2514600" cy="228600"/>
          </a:xfrm>
          <a:prstGeom prst="rect">
            <a:avLst/>
          </a:prstGeom>
          <a:solidFill>
            <a:schemeClr val="bg1"/>
          </a:solidFill>
          <a:ln>
            <a:solidFill>
              <a:schemeClr val="accent1"/>
            </a:solidFill>
          </a:ln>
        </p:spPr>
        <p:txBody>
          <a:bodyPr wrap="square" lIns="0" tIns="0" rIns="0" bIns="0" rtlCol="0" anchor="ctr">
            <a:noAutofit/>
          </a:bodyPr>
          <a:lstStyle/>
          <a:p>
            <a:pPr algn="ctr"/>
            <a:r>
              <a:rPr lang="en-US" sz="1200" cap="all" spc="300" dirty="0" smtClean="0">
                <a:latin typeface="Gill Sans MT" panose="020B0502020104020203" pitchFamily="34" charset="0"/>
              </a:rPr>
              <a:t>Analytical</a:t>
            </a:r>
            <a:r>
              <a:rPr lang="en-US" sz="1100" cap="all" spc="300" dirty="0" smtClean="0">
                <a:latin typeface="Gill Sans MT" panose="020B0502020104020203" pitchFamily="34" charset="0"/>
              </a:rPr>
              <a:t> Tools</a:t>
            </a:r>
            <a:endParaRPr lang="en-US" sz="1100" cap="all" spc="300" dirty="0">
              <a:latin typeface="Gill Sans MT" panose="020B0502020104020203" pitchFamily="34" charset="0"/>
            </a:endParaRPr>
          </a:p>
        </p:txBody>
      </p:sp>
      <p:sp>
        <p:nvSpPr>
          <p:cNvPr id="46" name="Content Placeholder 2"/>
          <p:cNvSpPr txBox="1">
            <a:spLocks/>
          </p:cNvSpPr>
          <p:nvPr/>
        </p:nvSpPr>
        <p:spPr>
          <a:xfrm>
            <a:off x="457200" y="6858000"/>
            <a:ext cx="6858000" cy="2743200"/>
          </a:xfrm>
          <a:prstGeom prst="rect">
            <a:avLst/>
          </a:prstGeom>
          <a:noFill/>
          <a:ln>
            <a:solidFill>
              <a:schemeClr val="bg1"/>
            </a:solidFill>
          </a:ln>
        </p:spPr>
        <p:txBody>
          <a:bodyPr vert="horz" lIns="228600" tIns="228600" rIns="228600" bIns="228600" numCol="2" spcCol="228600" rtlCol="0" anchor="t">
            <a:noAutofit/>
          </a:bodyPr>
          <a:lstStyle>
            <a:lvl1pPr marL="382059" indent="-382059"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spcBef>
                <a:spcPts val="0"/>
              </a:spcBef>
              <a:spcAft>
                <a:spcPts val="600"/>
              </a:spcAft>
              <a:buNone/>
            </a:pPr>
            <a:endParaRPr lang="en-US" sz="1000" dirty="0"/>
          </a:p>
        </p:txBody>
      </p:sp>
      <p:sp>
        <p:nvSpPr>
          <p:cNvPr id="7" name="Rectangle 6"/>
          <p:cNvSpPr/>
          <p:nvPr/>
        </p:nvSpPr>
        <p:spPr>
          <a:xfrm>
            <a:off x="469900" y="7086600"/>
            <a:ext cx="3416300" cy="2286000"/>
          </a:xfrm>
          <a:prstGeom prst="rect">
            <a:avLst/>
          </a:prstGeom>
        </p:spPr>
        <p:txBody>
          <a:bodyPr wrap="square" lIns="228600" tIns="228600" rIns="118872" bIns="228600" anchor="ctr">
            <a:noAutofit/>
          </a:bodyPr>
          <a:lstStyle/>
          <a:p>
            <a:pPr lvl="0">
              <a:spcAft>
                <a:spcPts val="600"/>
              </a:spcAft>
            </a:pPr>
            <a:r>
              <a:rPr lang="en-US" sz="1100" dirty="0">
                <a:solidFill>
                  <a:srgbClr val="000000"/>
                </a:solidFill>
                <a:latin typeface="Gill Sans MT" panose="020B0502020104020203" pitchFamily="34" charset="0"/>
              </a:rPr>
              <a:t>Q3 2011: </a:t>
            </a:r>
            <a:r>
              <a:rPr lang="en-US" sz="1100" dirty="0"/>
              <a:t>Tested the perception of organizations’ policy brand among policy influentials. Survey tested 4 metrics that measure policy brand. Developed a list of 200 characteristics that impact the influence of a policy brand</a:t>
            </a:r>
            <a:r>
              <a:rPr lang="en-US" sz="1100" dirty="0" smtClean="0"/>
              <a:t>.</a:t>
            </a:r>
            <a:endParaRPr lang="en-US" sz="1100" dirty="0">
              <a:solidFill>
                <a:srgbClr val="000000"/>
              </a:solidFill>
            </a:endParaRPr>
          </a:p>
          <a:p>
            <a:pPr lvl="0">
              <a:spcAft>
                <a:spcPts val="600"/>
              </a:spcAft>
            </a:pPr>
            <a:r>
              <a:rPr lang="en-US" sz="1100" dirty="0">
                <a:solidFill>
                  <a:srgbClr val="000000"/>
                </a:solidFill>
                <a:latin typeface="Gill Sans MT" panose="020B0502020104020203" pitchFamily="34" charset="0"/>
              </a:rPr>
              <a:t>Q4 2011–Q1 2012: </a:t>
            </a:r>
            <a:r>
              <a:rPr lang="en-US" sz="1100" dirty="0">
                <a:solidFill>
                  <a:srgbClr val="000000"/>
                </a:solidFill>
              </a:rPr>
              <a:t>Conducted 240 research interviews that confirmed the impact of 180 of the 200 organizational characteristics that drive influence.</a:t>
            </a:r>
          </a:p>
          <a:p>
            <a:pPr lvl="0">
              <a:spcAft>
                <a:spcPts val="600"/>
              </a:spcAft>
            </a:pPr>
            <a:r>
              <a:rPr lang="en-US" sz="1100" dirty="0">
                <a:solidFill>
                  <a:srgbClr val="000000"/>
                </a:solidFill>
                <a:latin typeface="Gill Sans MT" panose="020B0502020104020203" pitchFamily="34" charset="0"/>
              </a:rPr>
              <a:t>Q2–Q3 2012: </a:t>
            </a:r>
            <a:r>
              <a:rPr lang="en-US" sz="1100" dirty="0">
                <a:solidFill>
                  <a:srgbClr val="000000"/>
                </a:solidFill>
              </a:rPr>
              <a:t>Conducted another set of 100 research interviews to refine the list of 180 characteristics to 120</a:t>
            </a:r>
            <a:r>
              <a:rPr lang="en-US" sz="1100" dirty="0" smtClean="0">
                <a:solidFill>
                  <a:srgbClr val="000000"/>
                </a:solidFill>
              </a:rPr>
              <a:t>.</a:t>
            </a:r>
            <a:endParaRPr lang="en-US" sz="1100" dirty="0">
              <a:solidFill>
                <a:srgbClr val="000000"/>
              </a:solidFill>
              <a:latin typeface="Gill Sans MT" panose="020B0502020104020203" pitchFamily="34" charset="0"/>
            </a:endParaRPr>
          </a:p>
        </p:txBody>
      </p:sp>
      <p:sp>
        <p:nvSpPr>
          <p:cNvPr id="10" name="Rectangle 9"/>
          <p:cNvSpPr/>
          <p:nvPr/>
        </p:nvSpPr>
        <p:spPr>
          <a:xfrm>
            <a:off x="3886200" y="7086600"/>
            <a:ext cx="3429000" cy="2286000"/>
          </a:xfrm>
          <a:prstGeom prst="rect">
            <a:avLst/>
          </a:prstGeom>
        </p:spPr>
        <p:txBody>
          <a:bodyPr wrap="square" lIns="118872" tIns="228600" rIns="228600" bIns="228600" anchor="ctr">
            <a:noAutofit/>
          </a:bodyPr>
          <a:lstStyle/>
          <a:p>
            <a:pPr lvl="0">
              <a:spcAft>
                <a:spcPts val="600"/>
              </a:spcAft>
            </a:pPr>
            <a:r>
              <a:rPr lang="en-US" sz="1100" dirty="0">
                <a:solidFill>
                  <a:srgbClr val="000000"/>
                </a:solidFill>
                <a:latin typeface="Gill Sans MT" panose="020B0502020104020203" pitchFamily="34" charset="0"/>
              </a:rPr>
              <a:t>Q4 2012: </a:t>
            </a:r>
            <a:r>
              <a:rPr lang="en-US" sz="1100" dirty="0">
                <a:solidFill>
                  <a:srgbClr val="000000"/>
                </a:solidFill>
              </a:rPr>
              <a:t>Conducted a test survey of 150 policy influentials to refine the list of 120 characteristics to 50.</a:t>
            </a:r>
          </a:p>
          <a:p>
            <a:pPr lvl="0">
              <a:spcAft>
                <a:spcPts val="600"/>
              </a:spcAft>
            </a:pPr>
            <a:r>
              <a:rPr lang="en-US" sz="1100" dirty="0">
                <a:solidFill>
                  <a:srgbClr val="000000"/>
                </a:solidFill>
                <a:latin typeface="Gill Sans MT" panose="020B0502020104020203" pitchFamily="34" charset="0"/>
              </a:rPr>
              <a:t>Q1 2013: </a:t>
            </a:r>
            <a:r>
              <a:rPr lang="en-US" sz="1100" dirty="0">
                <a:solidFill>
                  <a:srgbClr val="000000"/>
                </a:solidFill>
              </a:rPr>
              <a:t>Conducted a test survey of 400 policy influentials that refined the list of 50 characteristics to 30 characteristics.</a:t>
            </a:r>
          </a:p>
          <a:p>
            <a:pPr lvl="0">
              <a:spcAft>
                <a:spcPts val="600"/>
              </a:spcAft>
            </a:pPr>
            <a:r>
              <a:rPr lang="en-US" sz="1100" dirty="0">
                <a:solidFill>
                  <a:srgbClr val="000000"/>
                </a:solidFill>
                <a:latin typeface="Gill Sans MT" panose="020B0502020104020203" pitchFamily="34" charset="0"/>
              </a:rPr>
              <a:t>Q2 2013: </a:t>
            </a:r>
            <a:r>
              <a:rPr lang="en-US" sz="1100" dirty="0">
                <a:solidFill>
                  <a:srgbClr val="000000"/>
                </a:solidFill>
              </a:rPr>
              <a:t>Conducted a test survey of 100 policy influentials that refined the list of 30 characteristics to 16.</a:t>
            </a:r>
            <a:endParaRPr lang="en-US" sz="1100" dirty="0">
              <a:solidFill>
                <a:srgbClr val="000000"/>
              </a:solidFill>
              <a:latin typeface="Gill Sans MT" panose="020B0502020104020203" pitchFamily="34" charset="0"/>
            </a:endParaRPr>
          </a:p>
          <a:p>
            <a:pPr lvl="0">
              <a:spcAft>
                <a:spcPts val="600"/>
              </a:spcAft>
            </a:pPr>
            <a:r>
              <a:rPr lang="en-US" sz="1100" dirty="0">
                <a:solidFill>
                  <a:srgbClr val="000000"/>
                </a:solidFill>
                <a:latin typeface="Gill Sans MT" panose="020B0502020104020203" pitchFamily="34" charset="0"/>
              </a:rPr>
              <a:t>Q3 2013: </a:t>
            </a:r>
            <a:r>
              <a:rPr lang="en-US" sz="1100" dirty="0">
                <a:solidFill>
                  <a:srgbClr val="000000"/>
                </a:solidFill>
              </a:rPr>
              <a:t>Launched final survey with 4 metrics that measure policy brand and the 16 characteristics of a policy brand that drive this influence.</a:t>
            </a:r>
          </a:p>
        </p:txBody>
      </p:sp>
    </p:spTree>
    <p:extLst>
      <p:ext uri="{BB962C8B-B14F-4D97-AF65-F5344CB8AC3E}">
        <p14:creationId xmlns:p14="http://schemas.microsoft.com/office/powerpoint/2010/main" val="1212234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p:cNvSpPr/>
          <p:nvPr/>
        </p:nvSpPr>
        <p:spPr>
          <a:xfrm>
            <a:off x="2057400" y="1596730"/>
            <a:ext cx="3657600" cy="1828800"/>
          </a:xfrm>
          <a:prstGeom prst="rect">
            <a:avLst/>
          </a:prstGeom>
          <a:solidFill>
            <a:schemeClr val="accent1">
              <a:lumMod val="40000"/>
              <a:lumOff val="60000"/>
            </a:schemeClr>
          </a:solidFill>
          <a:ln>
            <a:solidFill>
              <a:schemeClr val="accent1"/>
            </a:solidFill>
          </a:ln>
        </p:spPr>
        <p:txBody>
          <a:bodyPr wrap="none" lIns="228600" tIns="228600" rIns="228600" bIns="228600" rtlCol="0" anchor="ctr">
            <a:noAutofit/>
          </a:bodyPr>
          <a:lstStyle/>
          <a:p>
            <a:pPr marL="0" lvl="1" algn="ctr" defTabSz="533400">
              <a:lnSpc>
                <a:spcPct val="90000"/>
              </a:lnSpc>
              <a:spcBef>
                <a:spcPct val="0"/>
              </a:spcBef>
              <a:spcAft>
                <a:spcPct val="15000"/>
              </a:spcAft>
            </a:pPr>
            <a:r>
              <a:rPr lang="en-US" sz="1100" dirty="0" smtClean="0">
                <a:latin typeface="Gill Sans MT" panose="020B0502020104020203" pitchFamily="34" charset="0"/>
              </a:rPr>
              <a:t>Composite Policy</a:t>
            </a:r>
          </a:p>
          <a:p>
            <a:pPr marL="0" lvl="1" algn="ctr" defTabSz="533400">
              <a:lnSpc>
                <a:spcPct val="90000"/>
              </a:lnSpc>
              <a:spcBef>
                <a:spcPct val="0"/>
              </a:spcBef>
              <a:spcAft>
                <a:spcPct val="15000"/>
              </a:spcAft>
            </a:pPr>
            <a:r>
              <a:rPr lang="en-US" sz="1100" dirty="0" smtClean="0">
                <a:latin typeface="Gill Sans MT" panose="020B0502020104020203" pitchFamily="34" charset="0"/>
              </a:rPr>
              <a:t>Brand Index</a:t>
            </a:r>
          </a:p>
        </p:txBody>
      </p:sp>
      <p:sp>
        <p:nvSpPr>
          <p:cNvPr id="5" name="Title 4"/>
          <p:cNvSpPr>
            <a:spLocks noGrp="1"/>
          </p:cNvSpPr>
          <p:nvPr>
            <p:ph type="title"/>
          </p:nvPr>
        </p:nvSpPr>
        <p:spPr/>
        <p:txBody>
          <a:bodyPr/>
          <a:lstStyle/>
          <a:p>
            <a:r>
              <a:rPr lang="en-US" dirty="0" smtClean="0"/>
              <a:t>Model Overview</a:t>
            </a:r>
            <a:endParaRPr lang="en-US" dirty="0"/>
          </a:p>
        </p:txBody>
      </p:sp>
      <p:sp>
        <p:nvSpPr>
          <p:cNvPr id="4" name="Slide Number Placeholder 3"/>
          <p:cNvSpPr>
            <a:spLocks noGrp="1"/>
          </p:cNvSpPr>
          <p:nvPr>
            <p:ph type="sldNum" sz="quarter" idx="4"/>
          </p:nvPr>
        </p:nvSpPr>
        <p:spPr/>
        <p:txBody>
          <a:bodyPr lIns="228600" tIns="228600" rIns="228600" bIns="228600"/>
          <a:lstStyle/>
          <a:p>
            <a:pPr algn="l"/>
            <a:fld id="{6214CC63-60E5-4931-A878-5D36BA85D187}" type="slidenum">
              <a:rPr lang="en-US" smtClean="0"/>
              <a:pPr algn="l"/>
              <a:t>7</a:t>
            </a:fld>
            <a:endParaRPr lang="en-US" dirty="0"/>
          </a:p>
        </p:txBody>
      </p:sp>
      <p:sp>
        <p:nvSpPr>
          <p:cNvPr id="12" name="Up Arrow 11"/>
          <p:cNvSpPr/>
          <p:nvPr/>
        </p:nvSpPr>
        <p:spPr>
          <a:xfrm>
            <a:off x="2286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Constructive </a:t>
            </a:r>
            <a:r>
              <a:rPr lang="en-US" sz="1050" dirty="0" smtClean="0"/>
              <a:t>Arguments</a:t>
            </a:r>
            <a:endParaRPr lang="en-US" sz="1050" dirty="0"/>
          </a:p>
        </p:txBody>
      </p:sp>
      <p:sp>
        <p:nvSpPr>
          <p:cNvPr id="43" name="Up Arrow 42"/>
          <p:cNvSpPr/>
          <p:nvPr/>
        </p:nvSpPr>
        <p:spPr>
          <a:xfrm>
            <a:off x="6858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Research</a:t>
            </a:r>
          </a:p>
        </p:txBody>
      </p:sp>
      <p:sp>
        <p:nvSpPr>
          <p:cNvPr id="71" name="Up Arrow 70"/>
          <p:cNvSpPr/>
          <p:nvPr/>
        </p:nvSpPr>
        <p:spPr>
          <a:xfrm>
            <a:off x="11430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Ethics</a:t>
            </a:r>
          </a:p>
        </p:txBody>
      </p:sp>
      <p:sp>
        <p:nvSpPr>
          <p:cNvPr id="72" name="Up Arrow 71"/>
          <p:cNvSpPr/>
          <p:nvPr/>
        </p:nvSpPr>
        <p:spPr>
          <a:xfrm>
            <a:off x="16002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Compromise</a:t>
            </a:r>
          </a:p>
        </p:txBody>
      </p:sp>
      <p:sp>
        <p:nvSpPr>
          <p:cNvPr id="73" name="Up Arrow 72"/>
          <p:cNvSpPr/>
          <p:nvPr/>
        </p:nvSpPr>
        <p:spPr>
          <a:xfrm>
            <a:off x="20574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Consumer Protection </a:t>
            </a:r>
          </a:p>
        </p:txBody>
      </p:sp>
      <p:sp>
        <p:nvSpPr>
          <p:cNvPr id="74" name="Up Arrow 73"/>
          <p:cNvSpPr/>
          <p:nvPr/>
        </p:nvSpPr>
        <p:spPr>
          <a:xfrm>
            <a:off x="25146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smtClean="0"/>
              <a:t>Corp. Social Responsibility</a:t>
            </a:r>
            <a:endParaRPr lang="en-US" sz="1050" dirty="0"/>
          </a:p>
        </p:txBody>
      </p:sp>
      <p:sp>
        <p:nvSpPr>
          <p:cNvPr id="75" name="Up Arrow 74"/>
          <p:cNvSpPr/>
          <p:nvPr/>
        </p:nvSpPr>
        <p:spPr>
          <a:xfrm>
            <a:off x="29718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Accessibility </a:t>
            </a:r>
          </a:p>
        </p:txBody>
      </p:sp>
      <p:sp>
        <p:nvSpPr>
          <p:cNvPr id="76" name="Up Arrow 75"/>
          <p:cNvSpPr/>
          <p:nvPr/>
        </p:nvSpPr>
        <p:spPr>
          <a:xfrm>
            <a:off x="34290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Relevance</a:t>
            </a:r>
          </a:p>
        </p:txBody>
      </p:sp>
      <p:sp>
        <p:nvSpPr>
          <p:cNvPr id="77" name="Up Arrow 76"/>
          <p:cNvSpPr/>
          <p:nvPr/>
        </p:nvSpPr>
        <p:spPr>
          <a:xfrm>
            <a:off x="38862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Collaboration </a:t>
            </a:r>
          </a:p>
        </p:txBody>
      </p:sp>
      <p:sp>
        <p:nvSpPr>
          <p:cNvPr id="78" name="Up Arrow 77"/>
          <p:cNvSpPr/>
          <p:nvPr/>
        </p:nvSpPr>
        <p:spPr>
          <a:xfrm>
            <a:off x="43434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Coalition-Building</a:t>
            </a:r>
          </a:p>
        </p:txBody>
      </p:sp>
      <p:sp>
        <p:nvSpPr>
          <p:cNvPr id="79" name="Up Arrow 78"/>
          <p:cNvSpPr/>
          <p:nvPr/>
        </p:nvSpPr>
        <p:spPr>
          <a:xfrm>
            <a:off x="48006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Grassroots </a:t>
            </a:r>
          </a:p>
        </p:txBody>
      </p:sp>
      <p:sp>
        <p:nvSpPr>
          <p:cNvPr id="80" name="Up Arrow 79"/>
          <p:cNvSpPr/>
          <p:nvPr/>
        </p:nvSpPr>
        <p:spPr>
          <a:xfrm>
            <a:off x="52578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Risk Assessment </a:t>
            </a:r>
          </a:p>
        </p:txBody>
      </p:sp>
      <p:sp>
        <p:nvSpPr>
          <p:cNvPr id="81" name="Up Arrow 80"/>
          <p:cNvSpPr/>
          <p:nvPr/>
        </p:nvSpPr>
        <p:spPr>
          <a:xfrm>
            <a:off x="57150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Media Profile </a:t>
            </a:r>
          </a:p>
        </p:txBody>
      </p:sp>
      <p:sp>
        <p:nvSpPr>
          <p:cNvPr id="82" name="Up Arrow 81"/>
          <p:cNvSpPr/>
          <p:nvPr/>
        </p:nvSpPr>
        <p:spPr>
          <a:xfrm>
            <a:off x="61722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Adaptability </a:t>
            </a:r>
          </a:p>
        </p:txBody>
      </p:sp>
      <p:sp>
        <p:nvSpPr>
          <p:cNvPr id="83" name="Up Arrow 82"/>
          <p:cNvSpPr/>
          <p:nvPr/>
        </p:nvSpPr>
        <p:spPr>
          <a:xfrm>
            <a:off x="66294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C-Suite Engagement</a:t>
            </a:r>
          </a:p>
        </p:txBody>
      </p:sp>
      <p:sp>
        <p:nvSpPr>
          <p:cNvPr id="84" name="Up Arrow 83"/>
          <p:cNvSpPr/>
          <p:nvPr/>
        </p:nvSpPr>
        <p:spPr>
          <a:xfrm>
            <a:off x="7086600" y="7086600"/>
            <a:ext cx="457200" cy="2057400"/>
          </a:xfrm>
          <a:prstGeom prst="upArrow">
            <a:avLst/>
          </a:prstGeom>
          <a:solidFill>
            <a:schemeClr val="accent1">
              <a:lumMod val="40000"/>
              <a:lumOff val="60000"/>
            </a:schemeClr>
          </a:solidFill>
          <a:ln>
            <a:solidFill>
              <a:schemeClr val="accent1"/>
            </a:solidFill>
          </a:ln>
        </p:spPr>
        <p:txBody>
          <a:bodyPr vert="vert270" wrap="square" lIns="91440" tIns="91440" rIns="91440" bIns="91440" rtlCol="0" anchor="ctr">
            <a:noAutofit/>
          </a:bodyPr>
          <a:lstStyle/>
          <a:p>
            <a:r>
              <a:rPr lang="en-US" sz="1050" dirty="0"/>
              <a:t>Lobbying Representation</a:t>
            </a:r>
          </a:p>
        </p:txBody>
      </p:sp>
      <p:sp>
        <p:nvSpPr>
          <p:cNvPr id="86" name="Rectangle 85"/>
          <p:cNvSpPr/>
          <p:nvPr/>
        </p:nvSpPr>
        <p:spPr>
          <a:xfrm>
            <a:off x="-228600" y="3886200"/>
            <a:ext cx="8229600" cy="2740067"/>
          </a:xfrm>
          <a:prstGeom prst="rect">
            <a:avLst/>
          </a:prstGeom>
          <a:solidFill>
            <a:schemeClr val="accent1">
              <a:lumMod val="20000"/>
              <a:lumOff val="80000"/>
            </a:schemeClr>
          </a:solidFill>
          <a:ln>
            <a:noFill/>
          </a:ln>
        </p:spPr>
        <p:txBody>
          <a:bodyPr wrap="none" lIns="228600" tIns="228600" rIns="228600" bIns="228600" rtlCol="0" anchor="t">
            <a:noAutofit/>
          </a:bodyPr>
          <a:lstStyle/>
          <a:p>
            <a:pPr algn="ctr"/>
            <a:endParaRPr lang="en-US" sz="1000" dirty="0"/>
          </a:p>
        </p:txBody>
      </p:sp>
      <p:sp>
        <p:nvSpPr>
          <p:cNvPr id="87" name="Rectangle 86"/>
          <p:cNvSpPr/>
          <p:nvPr/>
        </p:nvSpPr>
        <p:spPr>
          <a:xfrm>
            <a:off x="2057400" y="4343400"/>
            <a:ext cx="3657600" cy="301752"/>
          </a:xfrm>
          <a:prstGeom prst="rect">
            <a:avLst/>
          </a:prstGeom>
          <a:solidFill>
            <a:schemeClr val="accent1">
              <a:lumMod val="40000"/>
              <a:lumOff val="60000"/>
            </a:schemeClr>
          </a:solidFill>
          <a:ln>
            <a:solidFill>
              <a:schemeClr val="accent1"/>
            </a:solidFill>
          </a:ln>
        </p:spPr>
        <p:txBody>
          <a:bodyPr wrap="none" lIns="228600" tIns="228600" rIns="228600" bIns="228600" rtlCol="0" anchor="ctr">
            <a:noAutofit/>
          </a:bodyPr>
          <a:lstStyle/>
          <a:p>
            <a:pPr marL="0" lvl="1" algn="ctr" defTabSz="533400">
              <a:lnSpc>
                <a:spcPct val="90000"/>
              </a:lnSpc>
              <a:spcBef>
                <a:spcPct val="0"/>
              </a:spcBef>
              <a:spcAft>
                <a:spcPct val="15000"/>
              </a:spcAft>
            </a:pPr>
            <a:r>
              <a:rPr lang="en-US" sz="1100" dirty="0" smtClean="0"/>
              <a:t>Respect</a:t>
            </a:r>
            <a:endParaRPr lang="en-US" sz="1100" dirty="0"/>
          </a:p>
        </p:txBody>
      </p:sp>
      <p:sp>
        <p:nvSpPr>
          <p:cNvPr id="7" name="Rectangle 6"/>
          <p:cNvSpPr/>
          <p:nvPr/>
        </p:nvSpPr>
        <p:spPr>
          <a:xfrm>
            <a:off x="228600" y="6629400"/>
            <a:ext cx="7315200" cy="457200"/>
          </a:xfrm>
          <a:prstGeom prst="rect">
            <a:avLst/>
          </a:prstGeom>
        </p:spPr>
        <p:txBody>
          <a:bodyPr wrap="square" anchor="ctr">
            <a:noAutofit/>
          </a:bodyPr>
          <a:lstStyle/>
          <a:p>
            <a:pPr algn="ctr"/>
            <a:r>
              <a:rPr lang="en-US" sz="1200" cap="all" spc="300" dirty="0" smtClean="0">
                <a:latin typeface="Gill Sans MT" panose="020B0502020104020203" pitchFamily="34" charset="0"/>
              </a:rPr>
              <a:t>Drivers</a:t>
            </a:r>
            <a:endParaRPr lang="en-US" dirty="0"/>
          </a:p>
        </p:txBody>
      </p:sp>
      <p:sp>
        <p:nvSpPr>
          <p:cNvPr id="91" name="Rectangle 90"/>
          <p:cNvSpPr/>
          <p:nvPr/>
        </p:nvSpPr>
        <p:spPr>
          <a:xfrm>
            <a:off x="228600" y="1143000"/>
            <a:ext cx="7315200" cy="457200"/>
          </a:xfrm>
          <a:prstGeom prst="rect">
            <a:avLst/>
          </a:prstGeom>
        </p:spPr>
        <p:txBody>
          <a:bodyPr wrap="square" anchor="ctr">
            <a:noAutofit/>
          </a:bodyPr>
          <a:lstStyle/>
          <a:p>
            <a:pPr algn="ctr"/>
            <a:r>
              <a:rPr lang="en-US" sz="1200" cap="all" spc="300" dirty="0" smtClean="0">
                <a:latin typeface="Gill Sans MT" panose="020B0502020104020203" pitchFamily="34" charset="0"/>
              </a:rPr>
              <a:t>Policy Brand Index</a:t>
            </a:r>
            <a:endParaRPr lang="en-US" dirty="0"/>
          </a:p>
        </p:txBody>
      </p:sp>
      <p:sp>
        <p:nvSpPr>
          <p:cNvPr id="92" name="Rectangle 91"/>
          <p:cNvSpPr/>
          <p:nvPr/>
        </p:nvSpPr>
        <p:spPr>
          <a:xfrm>
            <a:off x="2057400" y="5361432"/>
            <a:ext cx="3657600" cy="301752"/>
          </a:xfrm>
          <a:prstGeom prst="rect">
            <a:avLst/>
          </a:prstGeom>
          <a:solidFill>
            <a:schemeClr val="accent1">
              <a:lumMod val="40000"/>
              <a:lumOff val="60000"/>
            </a:schemeClr>
          </a:solidFill>
          <a:ln>
            <a:solidFill>
              <a:schemeClr val="accent1"/>
            </a:solidFill>
          </a:ln>
        </p:spPr>
        <p:txBody>
          <a:bodyPr wrap="none" lIns="228600" tIns="228600" rIns="228600" bIns="228600" rtlCol="0" anchor="ctr">
            <a:noAutofit/>
          </a:bodyPr>
          <a:lstStyle/>
          <a:p>
            <a:pPr marL="0" lvl="1" algn="ctr" defTabSz="533400">
              <a:lnSpc>
                <a:spcPct val="90000"/>
              </a:lnSpc>
              <a:spcBef>
                <a:spcPct val="0"/>
              </a:spcBef>
              <a:spcAft>
                <a:spcPct val="15000"/>
              </a:spcAft>
            </a:pPr>
            <a:r>
              <a:rPr lang="en-US" sz="1100" dirty="0" smtClean="0"/>
              <a:t>Influence</a:t>
            </a:r>
            <a:endParaRPr lang="en-US" sz="1100" dirty="0"/>
          </a:p>
        </p:txBody>
      </p:sp>
      <p:sp>
        <p:nvSpPr>
          <p:cNvPr id="93" name="Rectangle 92"/>
          <p:cNvSpPr/>
          <p:nvPr/>
        </p:nvSpPr>
        <p:spPr>
          <a:xfrm>
            <a:off x="2057400" y="4852416"/>
            <a:ext cx="3657600" cy="301752"/>
          </a:xfrm>
          <a:prstGeom prst="rect">
            <a:avLst/>
          </a:prstGeom>
          <a:solidFill>
            <a:schemeClr val="accent1">
              <a:lumMod val="40000"/>
              <a:lumOff val="60000"/>
            </a:schemeClr>
          </a:solidFill>
          <a:ln>
            <a:solidFill>
              <a:schemeClr val="accent1"/>
            </a:solidFill>
          </a:ln>
        </p:spPr>
        <p:txBody>
          <a:bodyPr wrap="none" lIns="228600" tIns="228600" rIns="228600" bIns="228600" rtlCol="0" anchor="ctr">
            <a:noAutofit/>
          </a:bodyPr>
          <a:lstStyle/>
          <a:p>
            <a:pPr marL="0" lvl="1" algn="ctr" defTabSz="533400">
              <a:lnSpc>
                <a:spcPct val="90000"/>
              </a:lnSpc>
              <a:spcBef>
                <a:spcPct val="0"/>
              </a:spcBef>
              <a:spcAft>
                <a:spcPct val="15000"/>
              </a:spcAft>
            </a:pPr>
            <a:r>
              <a:rPr lang="en-US" sz="1100" dirty="0" smtClean="0"/>
              <a:t>Consideration</a:t>
            </a:r>
            <a:endParaRPr lang="en-US" sz="1100" dirty="0"/>
          </a:p>
        </p:txBody>
      </p:sp>
      <p:sp>
        <p:nvSpPr>
          <p:cNvPr id="94" name="Rectangle 93"/>
          <p:cNvSpPr/>
          <p:nvPr/>
        </p:nvSpPr>
        <p:spPr>
          <a:xfrm>
            <a:off x="2057400" y="5870448"/>
            <a:ext cx="3657600" cy="301752"/>
          </a:xfrm>
          <a:prstGeom prst="rect">
            <a:avLst/>
          </a:prstGeom>
          <a:solidFill>
            <a:schemeClr val="accent1">
              <a:lumMod val="40000"/>
              <a:lumOff val="60000"/>
            </a:schemeClr>
          </a:solidFill>
          <a:ln>
            <a:solidFill>
              <a:schemeClr val="accent1"/>
            </a:solidFill>
          </a:ln>
        </p:spPr>
        <p:txBody>
          <a:bodyPr wrap="none" lIns="228600" tIns="228600" rIns="228600" bIns="228600" rtlCol="0" anchor="ctr">
            <a:noAutofit/>
          </a:bodyPr>
          <a:lstStyle/>
          <a:p>
            <a:pPr marL="0" lvl="1" algn="ctr" defTabSz="533400">
              <a:lnSpc>
                <a:spcPct val="90000"/>
              </a:lnSpc>
              <a:spcBef>
                <a:spcPct val="0"/>
              </a:spcBef>
              <a:spcAft>
                <a:spcPct val="15000"/>
              </a:spcAft>
            </a:pPr>
            <a:r>
              <a:rPr lang="en-US" sz="1100" dirty="0" smtClean="0"/>
              <a:t>Sharing</a:t>
            </a:r>
            <a:endParaRPr lang="en-US" sz="1100" dirty="0"/>
          </a:p>
        </p:txBody>
      </p:sp>
      <p:sp>
        <p:nvSpPr>
          <p:cNvPr id="99" name="Rectangle 98"/>
          <p:cNvSpPr/>
          <p:nvPr/>
        </p:nvSpPr>
        <p:spPr>
          <a:xfrm>
            <a:off x="228600" y="3879936"/>
            <a:ext cx="7315200" cy="463464"/>
          </a:xfrm>
          <a:prstGeom prst="rect">
            <a:avLst/>
          </a:prstGeom>
        </p:spPr>
        <p:txBody>
          <a:bodyPr wrap="square" anchor="ctr">
            <a:noAutofit/>
          </a:bodyPr>
          <a:lstStyle/>
          <a:p>
            <a:pPr algn="ctr"/>
            <a:r>
              <a:rPr lang="en-US" sz="1200" cap="all" spc="300" dirty="0" smtClean="0">
                <a:latin typeface="Gill Sans MT" panose="020B0502020104020203" pitchFamily="34" charset="0"/>
              </a:rPr>
              <a:t>Measures of Policy Brand</a:t>
            </a:r>
            <a:endParaRPr lang="en-US" dirty="0"/>
          </a:p>
        </p:txBody>
      </p:sp>
      <p:sp>
        <p:nvSpPr>
          <p:cNvPr id="100" name="Rectangle 99"/>
          <p:cNvSpPr/>
          <p:nvPr/>
        </p:nvSpPr>
        <p:spPr>
          <a:xfrm>
            <a:off x="228600" y="6172200"/>
            <a:ext cx="7315200" cy="454067"/>
          </a:xfrm>
          <a:prstGeom prst="rect">
            <a:avLst/>
          </a:prstGeom>
        </p:spPr>
        <p:txBody>
          <a:bodyPr wrap="square" anchor="ctr">
            <a:noAutofit/>
          </a:bodyPr>
          <a:lstStyle/>
          <a:p>
            <a:pPr algn="ctr"/>
            <a:r>
              <a:rPr lang="en-US" sz="1000" i="1" dirty="0" smtClean="0"/>
              <a:t>These measures quantify the distinctive characteristics of </a:t>
            </a:r>
            <a:r>
              <a:rPr lang="en-US" sz="1000" i="1" dirty="0"/>
              <a:t>an organization’s policy influence among </a:t>
            </a:r>
            <a:r>
              <a:rPr lang="en-US" sz="1000" i="1" dirty="0" smtClean="0"/>
              <a:t>Washington influentials.</a:t>
            </a:r>
            <a:endParaRPr lang="en-US" sz="1000" i="1" dirty="0"/>
          </a:p>
        </p:txBody>
      </p:sp>
      <p:sp>
        <p:nvSpPr>
          <p:cNvPr id="102" name="Up Arrow 101"/>
          <p:cNvSpPr/>
          <p:nvPr/>
        </p:nvSpPr>
        <p:spPr>
          <a:xfrm>
            <a:off x="5943600" y="4111668"/>
            <a:ext cx="457200" cy="2060532"/>
          </a:xfrm>
          <a:prstGeom prst="upArrow">
            <a:avLst/>
          </a:prstGeom>
          <a:solidFill>
            <a:schemeClr val="accent1"/>
          </a:solidFill>
          <a:ln>
            <a:solidFill>
              <a:schemeClr val="bg1"/>
            </a:solidFill>
          </a:ln>
        </p:spPr>
        <p:txBody>
          <a:bodyPr vert="vert270" wrap="square" lIns="91440" tIns="91440" rIns="91440" bIns="91440" rtlCol="0" anchor="ctr">
            <a:noAutofit/>
          </a:bodyPr>
          <a:lstStyle/>
          <a:p>
            <a:endParaRPr lang="en-US" sz="1000" dirty="0"/>
          </a:p>
        </p:txBody>
      </p:sp>
      <p:sp>
        <p:nvSpPr>
          <p:cNvPr id="104" name="Rectangle 103"/>
          <p:cNvSpPr/>
          <p:nvPr/>
        </p:nvSpPr>
        <p:spPr>
          <a:xfrm>
            <a:off x="228600" y="9144000"/>
            <a:ext cx="7315200" cy="457200"/>
          </a:xfrm>
          <a:prstGeom prst="rect">
            <a:avLst/>
          </a:prstGeom>
        </p:spPr>
        <p:txBody>
          <a:bodyPr wrap="square" anchor="ctr">
            <a:noAutofit/>
          </a:bodyPr>
          <a:lstStyle/>
          <a:p>
            <a:pPr algn="ctr"/>
            <a:r>
              <a:rPr lang="en-US" sz="1000" i="1" dirty="0" smtClean="0"/>
              <a:t>Drivers are actionable characteristics of an organization that help to determine its level of influence within the policy community.</a:t>
            </a:r>
            <a:endParaRPr lang="en-US" sz="1000" i="1" dirty="0"/>
          </a:p>
        </p:txBody>
      </p:sp>
      <p:sp>
        <p:nvSpPr>
          <p:cNvPr id="105" name="Rectangle 104"/>
          <p:cNvSpPr/>
          <p:nvPr/>
        </p:nvSpPr>
        <p:spPr>
          <a:xfrm>
            <a:off x="228600" y="3429000"/>
            <a:ext cx="7315200" cy="454067"/>
          </a:xfrm>
          <a:prstGeom prst="rect">
            <a:avLst/>
          </a:prstGeom>
        </p:spPr>
        <p:txBody>
          <a:bodyPr wrap="square" anchor="ctr">
            <a:noAutofit/>
          </a:bodyPr>
          <a:lstStyle/>
          <a:p>
            <a:pPr algn="ctr"/>
            <a:r>
              <a:rPr lang="en-US" sz="1000" i="1" dirty="0" smtClean="0"/>
              <a:t>This index measures the strength of an organization’s policy brand among Washington influentials.</a:t>
            </a:r>
            <a:endParaRPr lang="en-US" sz="1000" i="1" dirty="0"/>
          </a:p>
        </p:txBody>
      </p:sp>
      <p:sp>
        <p:nvSpPr>
          <p:cNvPr id="34" name="Up Arrow 33"/>
          <p:cNvSpPr/>
          <p:nvPr/>
        </p:nvSpPr>
        <p:spPr>
          <a:xfrm>
            <a:off x="1371600" y="4111668"/>
            <a:ext cx="457200" cy="2060532"/>
          </a:xfrm>
          <a:prstGeom prst="upArrow">
            <a:avLst/>
          </a:prstGeom>
          <a:solidFill>
            <a:schemeClr val="accent1"/>
          </a:solidFill>
          <a:ln>
            <a:solidFill>
              <a:schemeClr val="bg1"/>
            </a:solidFill>
          </a:ln>
        </p:spPr>
        <p:txBody>
          <a:bodyPr vert="vert270" wrap="square" lIns="91440" tIns="91440" rIns="91440" bIns="91440" rtlCol="0" anchor="ctr">
            <a:noAutofit/>
          </a:bodyPr>
          <a:lstStyle/>
          <a:p>
            <a:endParaRPr lang="en-US" sz="1000" dirty="0"/>
          </a:p>
        </p:txBody>
      </p:sp>
    </p:spTree>
    <p:extLst>
      <p:ext uri="{BB962C8B-B14F-4D97-AF65-F5344CB8AC3E}">
        <p14:creationId xmlns:p14="http://schemas.microsoft.com/office/powerpoint/2010/main" val="518419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6" name="Slide Number Placeholder 5"/>
          <p:cNvSpPr>
            <a:spLocks noGrp="1"/>
          </p:cNvSpPr>
          <p:nvPr>
            <p:ph type="sldNum" sz="quarter" idx="4"/>
          </p:nvPr>
        </p:nvSpPr>
        <p:spPr/>
        <p:txBody>
          <a:bodyPr/>
          <a:lstStyle/>
          <a:p>
            <a:fld id="{6214CC63-60E5-4931-A878-5D36BA85D187}" type="slidenum">
              <a:rPr lang="en-US" smtClean="0"/>
              <a:pPr/>
              <a:t>8</a:t>
            </a:fld>
            <a:endParaRPr lang="en-US" dirty="0"/>
          </a:p>
        </p:txBody>
      </p:sp>
      <p:sp>
        <p:nvSpPr>
          <p:cNvPr id="26" name="Rectangle 25"/>
          <p:cNvSpPr/>
          <p:nvPr/>
        </p:nvSpPr>
        <p:spPr>
          <a:xfrm>
            <a:off x="-228600" y="3886200"/>
            <a:ext cx="8229600" cy="2971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p>
        </p:txBody>
      </p:sp>
      <p:sp>
        <p:nvSpPr>
          <p:cNvPr id="27" name="Content Placeholder 2"/>
          <p:cNvSpPr txBox="1">
            <a:spLocks/>
          </p:cNvSpPr>
          <p:nvPr/>
        </p:nvSpPr>
        <p:spPr>
          <a:xfrm>
            <a:off x="457200" y="1828799"/>
            <a:ext cx="3200400" cy="1782921"/>
          </a:xfrm>
          <a:prstGeom prst="rect">
            <a:avLst/>
          </a:prstGeom>
          <a:ln/>
        </p:spPr>
        <p:style>
          <a:lnRef idx="2">
            <a:schemeClr val="accent1"/>
          </a:lnRef>
          <a:fillRef idx="1">
            <a:schemeClr val="lt1"/>
          </a:fillRef>
          <a:effectRef idx="0">
            <a:schemeClr val="accent1"/>
          </a:effectRef>
          <a:fontRef idx="minor">
            <a:schemeClr val="dk1"/>
          </a:fontRef>
        </p:style>
        <p:txBody>
          <a:bodyPr vert="horz" lIns="228600" tIns="228600" rIns="228600" bIns="228600" numCol="2" spcCol="228600" rtlCol="0" anchor="ctr">
            <a:noAutofit/>
          </a:bodyPr>
          <a:lstStyle>
            <a:lvl1pPr marL="382059" indent="-382059"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171450" indent="-171450">
              <a:lnSpc>
                <a:spcPct val="200000"/>
              </a:lnSpc>
              <a:buFont typeface="Wingdings" pitchFamily="2" charset="2"/>
              <a:buChar char="ü"/>
            </a:pPr>
            <a:r>
              <a:rPr lang="en-US" sz="1100" dirty="0"/>
              <a:t>Defense</a:t>
            </a:r>
          </a:p>
          <a:p>
            <a:pPr marL="171450" indent="-171450">
              <a:lnSpc>
                <a:spcPct val="200000"/>
              </a:lnSpc>
              <a:buFont typeface="Wingdings" pitchFamily="2" charset="2"/>
              <a:buChar char="ü"/>
            </a:pPr>
            <a:r>
              <a:rPr lang="en-US" sz="1100" dirty="0"/>
              <a:t>Consulting</a:t>
            </a:r>
          </a:p>
          <a:p>
            <a:pPr marL="171450" indent="-171450">
              <a:lnSpc>
                <a:spcPct val="200000"/>
              </a:lnSpc>
              <a:buFont typeface="Wingdings" pitchFamily="2" charset="2"/>
              <a:buChar char="ü"/>
            </a:pPr>
            <a:r>
              <a:rPr lang="en-US" sz="1100" dirty="0"/>
              <a:t>Financial services</a:t>
            </a:r>
          </a:p>
          <a:p>
            <a:pPr marL="171450" indent="-171450">
              <a:lnSpc>
                <a:spcPct val="200000"/>
              </a:lnSpc>
              <a:buFont typeface="Wingdings" pitchFamily="2" charset="2"/>
              <a:buChar char="ü"/>
            </a:pPr>
            <a:r>
              <a:rPr lang="en-US" sz="1100" dirty="0"/>
              <a:t>Food</a:t>
            </a:r>
          </a:p>
          <a:p>
            <a:pPr marL="171450" indent="-171450">
              <a:lnSpc>
                <a:spcPct val="200000"/>
              </a:lnSpc>
              <a:buFont typeface="Wingdings" pitchFamily="2" charset="2"/>
              <a:buChar char="ü"/>
            </a:pPr>
            <a:r>
              <a:rPr lang="en-US" sz="1100" dirty="0"/>
              <a:t>Media</a:t>
            </a:r>
          </a:p>
          <a:p>
            <a:pPr marL="171450" indent="-171450">
              <a:lnSpc>
                <a:spcPct val="200000"/>
              </a:lnSpc>
              <a:buFont typeface="Wingdings" pitchFamily="2" charset="2"/>
              <a:buChar char="ü"/>
            </a:pPr>
            <a:r>
              <a:rPr lang="en-US" sz="1100" dirty="0"/>
              <a:t>Packaged goods</a:t>
            </a:r>
          </a:p>
          <a:p>
            <a:pPr marL="171450" indent="-171450">
              <a:lnSpc>
                <a:spcPct val="200000"/>
              </a:lnSpc>
              <a:buFont typeface="Wingdings" pitchFamily="2" charset="2"/>
              <a:buChar char="ü"/>
            </a:pPr>
            <a:r>
              <a:rPr lang="en-US" sz="1100" dirty="0"/>
              <a:t>Technology</a:t>
            </a:r>
          </a:p>
          <a:p>
            <a:pPr marL="171450" indent="-171450">
              <a:lnSpc>
                <a:spcPct val="200000"/>
              </a:lnSpc>
              <a:buFont typeface="Wingdings" pitchFamily="2" charset="2"/>
              <a:buChar char="ü"/>
            </a:pPr>
            <a:r>
              <a:rPr lang="en-US" sz="1100" dirty="0" smtClean="0"/>
              <a:t>Utility</a:t>
            </a:r>
            <a:endParaRPr lang="en-US" sz="1100" dirty="0"/>
          </a:p>
        </p:txBody>
      </p:sp>
      <p:sp>
        <p:nvSpPr>
          <p:cNvPr id="28" name="TextBox 27"/>
          <p:cNvSpPr txBox="1"/>
          <p:nvPr/>
        </p:nvSpPr>
        <p:spPr>
          <a:xfrm>
            <a:off x="457200" y="1371600"/>
            <a:ext cx="3200400" cy="228600"/>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Industries Represented</a:t>
            </a:r>
            <a:endParaRPr lang="en-US" sz="1200" cap="all" spc="300" dirty="0">
              <a:latin typeface="Gill Sans MT" panose="020B0502020104020203" pitchFamily="34" charset="0"/>
            </a:endParaRPr>
          </a:p>
        </p:txBody>
      </p:sp>
      <p:sp>
        <p:nvSpPr>
          <p:cNvPr id="31" name="TextBox 30"/>
          <p:cNvSpPr txBox="1"/>
          <p:nvPr/>
        </p:nvSpPr>
        <p:spPr>
          <a:xfrm>
            <a:off x="2800445" y="7569041"/>
            <a:ext cx="1064715" cy="400110"/>
          </a:xfrm>
          <a:prstGeom prst="rect">
            <a:avLst/>
          </a:prstGeom>
          <a:noFill/>
        </p:spPr>
        <p:txBody>
          <a:bodyPr wrap="none" rtlCol="0">
            <a:spAutoFit/>
          </a:bodyPr>
          <a:lstStyle/>
          <a:p>
            <a:r>
              <a:rPr lang="en-US" sz="1000" dirty="0" smtClean="0"/>
              <a:t>U.S. owned;</a:t>
            </a:r>
          </a:p>
          <a:p>
            <a:r>
              <a:rPr lang="en-US" sz="1000" dirty="0" smtClean="0"/>
              <a:t>U.S. operations</a:t>
            </a:r>
          </a:p>
        </p:txBody>
      </p:sp>
      <p:sp>
        <p:nvSpPr>
          <p:cNvPr id="32" name="TextBox 31"/>
          <p:cNvSpPr txBox="1"/>
          <p:nvPr/>
        </p:nvSpPr>
        <p:spPr>
          <a:xfrm>
            <a:off x="352425" y="9045387"/>
            <a:ext cx="1235607" cy="400110"/>
          </a:xfrm>
          <a:prstGeom prst="rect">
            <a:avLst/>
          </a:prstGeom>
          <a:noFill/>
        </p:spPr>
        <p:txBody>
          <a:bodyPr wrap="square" rtlCol="0">
            <a:spAutoFit/>
          </a:bodyPr>
          <a:lstStyle/>
          <a:p>
            <a:pPr algn="r"/>
            <a:r>
              <a:rPr lang="en-US" sz="1000" dirty="0" smtClean="0"/>
              <a:t>U.S. owned;</a:t>
            </a:r>
          </a:p>
          <a:p>
            <a:pPr algn="r"/>
            <a:r>
              <a:rPr lang="en-US" sz="1000" dirty="0" smtClean="0"/>
              <a:t>Foreign operations</a:t>
            </a:r>
            <a:endParaRPr lang="en-US" sz="1000" dirty="0"/>
          </a:p>
        </p:txBody>
      </p:sp>
      <p:sp>
        <p:nvSpPr>
          <p:cNvPr id="33" name="TextBox 32"/>
          <p:cNvSpPr txBox="1"/>
          <p:nvPr/>
        </p:nvSpPr>
        <p:spPr>
          <a:xfrm>
            <a:off x="2848737" y="8917781"/>
            <a:ext cx="1037463" cy="400110"/>
          </a:xfrm>
          <a:prstGeom prst="rect">
            <a:avLst/>
          </a:prstGeom>
          <a:noFill/>
        </p:spPr>
        <p:txBody>
          <a:bodyPr wrap="none" rtlCol="0">
            <a:spAutoFit/>
          </a:bodyPr>
          <a:lstStyle/>
          <a:p>
            <a:r>
              <a:rPr lang="en-US" sz="1000" dirty="0" smtClean="0"/>
              <a:t>Foreign owned;</a:t>
            </a:r>
          </a:p>
          <a:p>
            <a:r>
              <a:rPr lang="en-US" sz="1000" dirty="0" smtClean="0"/>
              <a:t>U.S. operations</a:t>
            </a:r>
            <a:endParaRPr lang="en-US" sz="1000" dirty="0"/>
          </a:p>
        </p:txBody>
      </p:sp>
      <p:sp>
        <p:nvSpPr>
          <p:cNvPr id="42" name="TextBox 41"/>
          <p:cNvSpPr txBox="1"/>
          <p:nvPr/>
        </p:nvSpPr>
        <p:spPr>
          <a:xfrm>
            <a:off x="6400800" y="7772400"/>
            <a:ext cx="851515" cy="246221"/>
          </a:xfrm>
          <a:prstGeom prst="rect">
            <a:avLst/>
          </a:prstGeom>
          <a:noFill/>
        </p:spPr>
        <p:txBody>
          <a:bodyPr wrap="none" rtlCol="0">
            <a:spAutoFit/>
          </a:bodyPr>
          <a:lstStyle/>
          <a:p>
            <a:r>
              <a:rPr lang="en-US" sz="1000" dirty="0" smtClean="0"/>
              <a:t>US regional</a:t>
            </a:r>
            <a:endParaRPr lang="en-US" sz="1000" dirty="0"/>
          </a:p>
        </p:txBody>
      </p:sp>
      <p:sp>
        <p:nvSpPr>
          <p:cNvPr id="43" name="TextBox 42"/>
          <p:cNvSpPr txBox="1"/>
          <p:nvPr/>
        </p:nvSpPr>
        <p:spPr>
          <a:xfrm>
            <a:off x="6400800" y="8686800"/>
            <a:ext cx="827471" cy="246221"/>
          </a:xfrm>
          <a:prstGeom prst="rect">
            <a:avLst/>
          </a:prstGeom>
          <a:noFill/>
        </p:spPr>
        <p:txBody>
          <a:bodyPr wrap="none" rtlCol="0">
            <a:spAutoFit/>
          </a:bodyPr>
          <a:lstStyle/>
          <a:p>
            <a:r>
              <a:rPr lang="en-US" sz="1000" dirty="0" smtClean="0"/>
              <a:t>US national</a:t>
            </a:r>
            <a:endParaRPr lang="en-US" sz="1000" dirty="0"/>
          </a:p>
        </p:txBody>
      </p:sp>
      <p:sp>
        <p:nvSpPr>
          <p:cNvPr id="46" name="TextBox 45"/>
          <p:cNvSpPr txBox="1"/>
          <p:nvPr/>
        </p:nvSpPr>
        <p:spPr>
          <a:xfrm>
            <a:off x="4095749" y="9093042"/>
            <a:ext cx="904415" cy="246221"/>
          </a:xfrm>
          <a:prstGeom prst="rect">
            <a:avLst/>
          </a:prstGeom>
          <a:noFill/>
        </p:spPr>
        <p:txBody>
          <a:bodyPr wrap="none" rtlCol="0">
            <a:spAutoFit/>
          </a:bodyPr>
          <a:lstStyle/>
          <a:p>
            <a:r>
              <a:rPr lang="en-US" sz="1000" dirty="0" smtClean="0"/>
              <a:t>International</a:t>
            </a:r>
            <a:endParaRPr lang="en-US" sz="1000" dirty="0"/>
          </a:p>
        </p:txBody>
      </p:sp>
      <p:sp>
        <p:nvSpPr>
          <p:cNvPr id="48" name="TextBox 47"/>
          <p:cNvSpPr txBox="1"/>
          <p:nvPr/>
        </p:nvSpPr>
        <p:spPr>
          <a:xfrm>
            <a:off x="6230443" y="1638300"/>
            <a:ext cx="572593" cy="246221"/>
          </a:xfrm>
          <a:prstGeom prst="rect">
            <a:avLst/>
          </a:prstGeom>
          <a:noFill/>
        </p:spPr>
        <p:txBody>
          <a:bodyPr wrap="none" rtlCol="0">
            <a:spAutoFit/>
          </a:bodyPr>
          <a:lstStyle/>
          <a:p>
            <a:r>
              <a:rPr lang="en-US" sz="1000" dirty="0" smtClean="0"/>
              <a:t>Private</a:t>
            </a:r>
            <a:endParaRPr lang="en-US" sz="1000" dirty="0"/>
          </a:p>
        </p:txBody>
      </p:sp>
      <p:sp>
        <p:nvSpPr>
          <p:cNvPr id="49" name="TextBox 48"/>
          <p:cNvSpPr txBox="1"/>
          <p:nvPr/>
        </p:nvSpPr>
        <p:spPr>
          <a:xfrm>
            <a:off x="4597400" y="3365500"/>
            <a:ext cx="526106" cy="246221"/>
          </a:xfrm>
          <a:prstGeom prst="rect">
            <a:avLst/>
          </a:prstGeom>
          <a:noFill/>
        </p:spPr>
        <p:txBody>
          <a:bodyPr wrap="none" rtlCol="0">
            <a:spAutoFit/>
          </a:bodyPr>
          <a:lstStyle/>
          <a:p>
            <a:r>
              <a:rPr lang="en-US" sz="1000" dirty="0" smtClean="0"/>
              <a:t>Public</a:t>
            </a:r>
            <a:endParaRPr lang="en-US" sz="1000" dirty="0"/>
          </a:p>
        </p:txBody>
      </p:sp>
      <p:sp>
        <p:nvSpPr>
          <p:cNvPr id="51" name="TextBox 50"/>
          <p:cNvSpPr txBox="1"/>
          <p:nvPr/>
        </p:nvSpPr>
        <p:spPr>
          <a:xfrm>
            <a:off x="457200" y="4114801"/>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Organization Size</a:t>
            </a:r>
            <a:endParaRPr lang="en-US" sz="1200" cap="all" spc="300" dirty="0">
              <a:latin typeface="Gill Sans MT" panose="020B0502020104020203" pitchFamily="34" charset="0"/>
            </a:endParaRPr>
          </a:p>
        </p:txBody>
      </p:sp>
      <p:sp>
        <p:nvSpPr>
          <p:cNvPr id="53" name="TextBox 52"/>
          <p:cNvSpPr txBox="1"/>
          <p:nvPr/>
        </p:nvSpPr>
        <p:spPr>
          <a:xfrm>
            <a:off x="3886200" y="4114800"/>
            <a:ext cx="3429000" cy="244929"/>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Organization Revenue</a:t>
            </a:r>
            <a:endParaRPr lang="en-US" sz="1200" cap="all" spc="300" dirty="0">
              <a:latin typeface="Gill Sans MT" panose="020B0502020104020203" pitchFamily="34" charset="0"/>
            </a:endParaRPr>
          </a:p>
        </p:txBody>
      </p:sp>
      <p:pic>
        <p:nvPicPr>
          <p:cNvPr id="102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64389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4800" y="1143000"/>
            <a:ext cx="31988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4343400"/>
            <a:ext cx="3427413"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86200" y="4343400"/>
            <a:ext cx="3427413"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6858000"/>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86200" y="6858000"/>
            <a:ext cx="3427413"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859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Slide Number Placeholder 2"/>
          <p:cNvSpPr>
            <a:spLocks noGrp="1"/>
          </p:cNvSpPr>
          <p:nvPr>
            <p:ph type="sldNum" sz="quarter" idx="4"/>
          </p:nvPr>
        </p:nvSpPr>
        <p:spPr/>
        <p:txBody>
          <a:bodyPr/>
          <a:lstStyle/>
          <a:p>
            <a:fld id="{6214CC63-60E5-4931-A878-5D36BA85D187}" type="slidenum">
              <a:rPr lang="en-US" smtClean="0"/>
              <a:pPr/>
              <a:t>9</a:t>
            </a:fld>
            <a:endParaRPr lang="en-US" dirty="0"/>
          </a:p>
        </p:txBody>
      </p:sp>
      <p:sp>
        <p:nvSpPr>
          <p:cNvPr id="24" name="TextBox 23"/>
          <p:cNvSpPr txBox="1"/>
          <p:nvPr/>
        </p:nvSpPr>
        <p:spPr>
          <a:xfrm>
            <a:off x="445824" y="7086600"/>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Spending From own PAC</a:t>
            </a:r>
            <a:endParaRPr lang="en-US" sz="1200" cap="all" spc="300" dirty="0">
              <a:latin typeface="Gill Sans MT" panose="020B0502020104020203" pitchFamily="34" charset="0"/>
            </a:endParaRPr>
          </a:p>
        </p:txBody>
      </p:sp>
      <p:sp>
        <p:nvSpPr>
          <p:cNvPr id="26" name="TextBox 25"/>
          <p:cNvSpPr txBox="1"/>
          <p:nvPr/>
        </p:nvSpPr>
        <p:spPr>
          <a:xfrm>
            <a:off x="3634848" y="7086600"/>
            <a:ext cx="3908952" cy="228600"/>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Contributions to Other PACs</a:t>
            </a:r>
            <a:endParaRPr lang="en-US" sz="1200" cap="all" spc="300" dirty="0">
              <a:latin typeface="Gill Sans MT" panose="020B0502020104020203" pitchFamily="34" charset="0"/>
            </a:endParaRPr>
          </a:p>
        </p:txBody>
      </p:sp>
      <p:sp>
        <p:nvSpPr>
          <p:cNvPr id="27" name="Rectangle 26"/>
          <p:cNvSpPr/>
          <p:nvPr/>
        </p:nvSpPr>
        <p:spPr>
          <a:xfrm>
            <a:off x="-228600" y="3886200"/>
            <a:ext cx="8229600" cy="2971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p>
        </p:txBody>
      </p:sp>
      <p:sp>
        <p:nvSpPr>
          <p:cNvPr id="29" name="TextBox 28"/>
          <p:cNvSpPr txBox="1"/>
          <p:nvPr/>
        </p:nvSpPr>
        <p:spPr>
          <a:xfrm>
            <a:off x="457200" y="1143000"/>
            <a:ext cx="6858000" cy="228600"/>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Washington Office Size</a:t>
            </a:r>
            <a:endParaRPr lang="en-US" sz="1200" cap="all" spc="300" dirty="0">
              <a:latin typeface="Gill Sans MT" panose="020B0502020104020203" pitchFamily="34" charset="0"/>
            </a:endParaRPr>
          </a:p>
        </p:txBody>
      </p:sp>
      <p:sp>
        <p:nvSpPr>
          <p:cNvPr id="31" name="TextBox 30"/>
          <p:cNvSpPr txBox="1"/>
          <p:nvPr/>
        </p:nvSpPr>
        <p:spPr>
          <a:xfrm>
            <a:off x="445824" y="4114800"/>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Registered Lobbyists</a:t>
            </a:r>
            <a:endParaRPr lang="en-US" sz="1200" cap="all" spc="300" dirty="0">
              <a:latin typeface="Gill Sans MT" panose="020B0502020104020203" pitchFamily="34" charset="0"/>
            </a:endParaRPr>
          </a:p>
        </p:txBody>
      </p:sp>
      <p:sp>
        <p:nvSpPr>
          <p:cNvPr id="33" name="TextBox 32"/>
          <p:cNvSpPr txBox="1"/>
          <p:nvPr/>
        </p:nvSpPr>
        <p:spPr>
          <a:xfrm>
            <a:off x="3874824" y="4114800"/>
            <a:ext cx="3429000" cy="228600"/>
          </a:xfrm>
          <a:prstGeom prst="rect">
            <a:avLst/>
          </a:prstGeom>
          <a:noFill/>
        </p:spPr>
        <p:txBody>
          <a:bodyPr wrap="square" lIns="101882" tIns="50941" rIns="101882" bIns="50941" rtlCol="0" anchor="ctr">
            <a:noAutofit/>
          </a:bodyPr>
          <a:lstStyle/>
          <a:p>
            <a:pPr algn="ctr"/>
            <a:r>
              <a:rPr lang="en-US" sz="1200" cap="all" spc="300" dirty="0" smtClean="0">
                <a:latin typeface="Gill Sans MT" panose="020B0502020104020203" pitchFamily="34" charset="0"/>
              </a:rPr>
              <a:t>Lobby Spending</a:t>
            </a:r>
            <a:endParaRPr lang="en-US" sz="1200" cap="all" spc="300" dirty="0">
              <a:latin typeface="Gill Sans MT" panose="020B0502020104020203" pitchFamily="34" charset="0"/>
            </a:endParaRPr>
          </a:p>
        </p:txBody>
      </p:sp>
      <p:pic>
        <p:nvPicPr>
          <p:cNvPr id="205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48640"/>
            <a:ext cx="64389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1371600"/>
            <a:ext cx="3656013"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4343400"/>
            <a:ext cx="3427413"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86200" y="4343400"/>
            <a:ext cx="3427413"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7366000"/>
            <a:ext cx="3427413" cy="205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86200" y="7366000"/>
            <a:ext cx="3427413" cy="205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098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PBR Report Theme">
  <a:themeElements>
    <a:clrScheme name="Custom 1">
      <a:dk1>
        <a:srgbClr val="000000"/>
      </a:dk1>
      <a:lt1>
        <a:srgbClr val="FFFFFF"/>
      </a:lt1>
      <a:dk2>
        <a:srgbClr val="535550"/>
      </a:dk2>
      <a:lt2>
        <a:srgbClr val="DCDDDB"/>
      </a:lt2>
      <a:accent1>
        <a:srgbClr val="535550"/>
      </a:accent1>
      <a:accent2>
        <a:srgbClr val="E3E033"/>
      </a:accent2>
      <a:accent3>
        <a:srgbClr val="82C2CC"/>
      </a:accent3>
      <a:accent4>
        <a:srgbClr val="FFFFFF"/>
      </a:accent4>
      <a:accent5>
        <a:srgbClr val="FFFFFF"/>
      </a:accent5>
      <a:accent6>
        <a:srgbClr val="FFFFFF"/>
      </a:accent6>
      <a:hlink>
        <a:srgbClr val="48A3B1"/>
      </a:hlink>
      <a:folHlink>
        <a:srgbClr val="306D76"/>
      </a:folHlink>
    </a:clrScheme>
    <a:fontScheme name="Custom 1">
      <a:majorFont>
        <a:latin typeface="Gill Sans MT"/>
        <a:ea typeface=""/>
        <a:cs typeface=""/>
      </a:majorFont>
      <a:minorFont>
        <a:latin typeface="Gill Sans M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wrap="none" lIns="228600" tIns="228600" rIns="228600" bIns="228600" rtlCol="0" anchor="t">
        <a:noAutofit/>
      </a:bodyPr>
      <a:lstStyle>
        <a:defPPr>
          <a:defRPr sz="1000" dirty="0"/>
        </a:defPPr>
      </a:lstStyle>
    </a:spDef>
    <a:lnDef>
      <a:spPr>
        <a:ln>
          <a:solidFill>
            <a:schemeClr val="accent3">
              <a:lumMod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41172</TotalTime>
  <Words>2409</Words>
  <Application>Microsoft Office PowerPoint</Application>
  <PresentationFormat>Custom</PresentationFormat>
  <Paragraphs>454</Paragraphs>
  <Slides>37</Slides>
  <Notes>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PBR Report Theme</vt:lpstr>
      <vt:lpstr>Policy Brands Roundtable</vt:lpstr>
      <vt:lpstr> </vt:lpstr>
      <vt:lpstr>Table of Contents</vt:lpstr>
      <vt:lpstr>Executive Summary</vt:lpstr>
      <vt:lpstr>Section 1</vt:lpstr>
      <vt:lpstr>Survey Development</vt:lpstr>
      <vt:lpstr>Model Overview</vt:lpstr>
      <vt:lpstr> </vt:lpstr>
      <vt:lpstr> </vt:lpstr>
      <vt:lpstr>Section 2</vt:lpstr>
      <vt:lpstr> </vt:lpstr>
      <vt:lpstr>Section 3</vt:lpstr>
      <vt:lpstr>Introduction to Composite Index</vt:lpstr>
      <vt:lpstr> </vt:lpstr>
      <vt:lpstr> </vt:lpstr>
      <vt:lpstr>PowerPoint Presentation</vt:lpstr>
      <vt:lpstr> </vt:lpstr>
      <vt:lpstr>PowerPoint Presentation</vt:lpstr>
      <vt:lpstr> </vt:lpstr>
      <vt:lpstr> </vt:lpstr>
      <vt:lpstr> </vt:lpstr>
      <vt:lpstr>Section Summary</vt:lpstr>
      <vt:lpstr>Section 4</vt:lpstr>
      <vt:lpstr>Introduction to Policy Brand Drivers</vt:lpstr>
      <vt:lpstr>PowerPoint Presentation</vt:lpstr>
      <vt:lpstr> </vt:lpstr>
      <vt:lpstr> </vt:lpstr>
      <vt:lpstr>Section Summary</vt:lpstr>
      <vt:lpstr>Section 5</vt:lpstr>
      <vt:lpstr> </vt:lpstr>
      <vt:lpstr>Congressional Staff</vt:lpstr>
      <vt:lpstr>Congressional Staff</vt:lpstr>
      <vt:lpstr>Executive Branch Staff</vt:lpstr>
      <vt:lpstr>Executive Branch Staff</vt:lpstr>
      <vt:lpstr>Private Sector</vt:lpstr>
      <vt:lpstr>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Kaveh Waddell</dc:creator>
  <cp:lastModifiedBy>Cai, Wen</cp:lastModifiedBy>
  <cp:revision>1731</cp:revision>
  <cp:lastPrinted>2014-04-16T21:49:40Z</cp:lastPrinted>
  <dcterms:created xsi:type="dcterms:W3CDTF">2013-10-24T02:05:42Z</dcterms:created>
  <dcterms:modified xsi:type="dcterms:W3CDTF">2015-08-24T18:34:04Z</dcterms:modified>
</cp:coreProperties>
</file>