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06" r:id="rId3"/>
    <p:sldId id="308" r:id="rId4"/>
    <p:sldId id="285" r:id="rId5"/>
    <p:sldId id="476" r:id="rId6"/>
  </p:sldIdLst>
  <p:sldSz cx="10058400" cy="7772400"/>
  <p:notesSz cx="7010400" cy="9223375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54">
          <p15:clr>
            <a:srgbClr val="A4A3A4"/>
          </p15:clr>
        </p15:guide>
        <p15:guide id="2" pos="2448">
          <p15:clr>
            <a:srgbClr val="A4A3A4"/>
          </p15:clr>
        </p15:guide>
        <p15:guide id="3" orient="horz" pos="2437">
          <p15:clr>
            <a:srgbClr val="A4A3A4"/>
          </p15:clr>
        </p15:guide>
        <p15:guide id="4" pos="3168">
          <p15:clr>
            <a:srgbClr val="A4A3A4"/>
          </p15:clr>
        </p15:guide>
        <p15:guide id="5" orient="horz" pos="332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2905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, Sonalee" initials="RS" lastIdx="4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674"/>
    <a:srgbClr val="A9C1DF"/>
    <a:srgbClr val="95B3D7"/>
    <a:srgbClr val="FF7171"/>
    <a:srgbClr val="BDD0E6"/>
    <a:srgbClr val="6CDA6C"/>
    <a:srgbClr val="BFBFBF"/>
    <a:srgbClr val="535550"/>
    <a:srgbClr val="FE0202"/>
    <a:srgbClr val="021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7" autoAdjust="0"/>
    <p:restoredTop sz="94660"/>
  </p:normalViewPr>
  <p:slideViewPr>
    <p:cSldViewPr snapToGrid="0">
      <p:cViewPr>
        <p:scale>
          <a:sx n="75" d="100"/>
          <a:sy n="75" d="100"/>
        </p:scale>
        <p:origin x="-1026" y="504"/>
      </p:cViewPr>
      <p:guideLst>
        <p:guide orient="horz" pos="3154"/>
        <p:guide orient="horz" pos="2431"/>
        <p:guide orient="horz" pos="3326"/>
        <p:guide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orient="horz" pos="2905"/>
        <p:guide pos="2304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3737291055265E-2"/>
          <c:y val="2.2673611111111099E-2"/>
          <c:w val="0.8638203738407203"/>
          <c:h val="0.954652777777778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Drivers</c:v>
                </c:pt>
              </c:strCache>
            </c:strRef>
          </c:tx>
          <c:marker>
            <c:symbol val="circle"/>
            <c:size val="7"/>
            <c:spPr>
              <a:solidFill>
                <a:schemeClr val="accent2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1818176274798342E-2"/>
                  <c:y val="4.25347222222222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Sheet1!$B$2:$B$33</c:f>
              <c:numCache>
                <c:formatCode>General</c:formatCode>
                <c:ptCount val="32"/>
                <c:pt idx="0">
                  <c:v>#N/A</c:v>
                </c:pt>
                <c:pt idx="1">
                  <c:v>200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180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120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50</c:v>
                </c:pt>
                <c:pt idx="15">
                  <c:v>#N/A</c:v>
                </c:pt>
                <c:pt idx="16">
                  <c:v>#N/A</c:v>
                </c:pt>
                <c:pt idx="17">
                  <c:v>30</c:v>
                </c:pt>
                <c:pt idx="18">
                  <c:v>#N/A</c:v>
                </c:pt>
                <c:pt idx="19">
                  <c:v>#N/A</c:v>
                </c:pt>
                <c:pt idx="20">
                  <c:v>16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</c:v>
                </c:pt>
              </c:numCache>
            </c:numRef>
          </c: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5974144"/>
        <c:axId val="66360064"/>
      </c:lineChart>
      <c:catAx>
        <c:axId val="75974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360064"/>
        <c:crosses val="autoZero"/>
        <c:auto val="1"/>
        <c:lblAlgn val="ctr"/>
        <c:lblOffset val="100"/>
        <c:noMultiLvlLbl val="0"/>
      </c:catAx>
      <c:valAx>
        <c:axId val="66360064"/>
        <c:scaling>
          <c:orientation val="minMax"/>
          <c:max val="2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5974144"/>
        <c:crosses val="autoZero"/>
        <c:crossBetween val="midCat"/>
        <c:majorUnit val="50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AAAE1-8C8B-4ED4-8428-CF32A688803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F5704D-0B47-4FB2-804C-82A9E2111B1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700" dirty="0" smtClean="0">
              <a:latin typeface="Gill Sans MT" panose="020B0502020104020203" pitchFamily="34" charset="0"/>
            </a:rPr>
            <a:t>Q4</a:t>
          </a:r>
        </a:p>
        <a:p>
          <a:r>
            <a:rPr lang="en-US" sz="700" dirty="0" smtClean="0">
              <a:latin typeface="Gill Sans MT" panose="020B0502020104020203" pitchFamily="34" charset="0"/>
            </a:rPr>
            <a:t>2011</a:t>
          </a:r>
          <a:endParaRPr lang="en-US" sz="700" dirty="0">
            <a:latin typeface="Gill Sans MT" panose="020B0502020104020203" pitchFamily="34" charset="0"/>
          </a:endParaRPr>
        </a:p>
      </dgm:t>
    </dgm:pt>
    <dgm:pt modelId="{FE79589B-3D8F-45A0-AAC3-1DE73E07B77D}" type="parTrans" cxnId="{83C1892C-F83D-4D1D-A68E-D2B6BB7FAD90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51E45DD9-525F-46D8-8E43-3DDAA023DFB9}" type="sibTrans" cxnId="{83C1892C-F83D-4D1D-A68E-D2B6BB7FAD90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53E4503C-3856-4C01-BADA-111DE0F8496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700" dirty="0" smtClean="0">
              <a:latin typeface="Gill Sans MT" panose="020B0502020104020203" pitchFamily="34" charset="0"/>
            </a:rPr>
            <a:t>Q1</a:t>
          </a:r>
        </a:p>
        <a:p>
          <a:r>
            <a:rPr lang="en-US" sz="700" dirty="0" smtClean="0">
              <a:latin typeface="Gill Sans MT" panose="020B0502020104020203" pitchFamily="34" charset="0"/>
            </a:rPr>
            <a:t>2012</a:t>
          </a:r>
          <a:endParaRPr lang="en-US" sz="700" dirty="0">
            <a:latin typeface="Gill Sans MT" panose="020B0502020104020203" pitchFamily="34" charset="0"/>
          </a:endParaRPr>
        </a:p>
      </dgm:t>
    </dgm:pt>
    <dgm:pt modelId="{07AC6EBE-0CAA-4C4E-A000-900E97DD31F5}" type="parTrans" cxnId="{7FF0D10D-7698-4BF0-87BB-D987189E3362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7121F847-05C9-42A1-8D15-A7C080DFD681}" type="sibTrans" cxnId="{7FF0D10D-7698-4BF0-87BB-D987189E3362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21487FED-549C-43C9-96E2-BEB7A635377F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700" dirty="0" smtClean="0">
              <a:latin typeface="Gill Sans MT" panose="020B0502020104020203" pitchFamily="34" charset="0"/>
            </a:rPr>
            <a:t>Q2</a:t>
          </a:r>
        </a:p>
        <a:p>
          <a:r>
            <a:rPr lang="en-US" sz="700" dirty="0" smtClean="0">
              <a:latin typeface="Gill Sans MT" panose="020B0502020104020203" pitchFamily="34" charset="0"/>
            </a:rPr>
            <a:t>2012</a:t>
          </a:r>
          <a:endParaRPr lang="en-US" sz="700" dirty="0">
            <a:latin typeface="Gill Sans MT" panose="020B0502020104020203" pitchFamily="34" charset="0"/>
          </a:endParaRPr>
        </a:p>
      </dgm:t>
    </dgm:pt>
    <dgm:pt modelId="{90A295C0-15DF-4DB1-B916-3556B725D4AA}" type="parTrans" cxnId="{08613A01-141C-4C51-9017-2EFD644E498D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82C5F95A-0CBA-4E83-A5C1-22338BC834E6}" type="sibTrans" cxnId="{08613A01-141C-4C51-9017-2EFD644E498D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520E96E5-BCDB-43A4-BD03-ACB910B94DBF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700" dirty="0" smtClean="0">
              <a:latin typeface="Gill Sans MT" panose="020B0502020104020203" pitchFamily="34" charset="0"/>
            </a:rPr>
            <a:t>Q3</a:t>
          </a:r>
        </a:p>
        <a:p>
          <a:r>
            <a:rPr lang="en-US" sz="700" dirty="0" smtClean="0">
              <a:latin typeface="Gill Sans MT" panose="020B0502020104020203" pitchFamily="34" charset="0"/>
            </a:rPr>
            <a:t>2012</a:t>
          </a:r>
          <a:endParaRPr lang="en-US" sz="700" dirty="0">
            <a:latin typeface="Gill Sans MT" panose="020B0502020104020203" pitchFamily="34" charset="0"/>
          </a:endParaRPr>
        </a:p>
      </dgm:t>
    </dgm:pt>
    <dgm:pt modelId="{B01B71F7-F699-4205-A79A-AFB9AD4E6383}" type="parTrans" cxnId="{4B88E3CE-83A1-45CC-985A-72815D0B3F0D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F3A0204F-4A0F-4B9F-96F8-E38C2733CD51}" type="sibTrans" cxnId="{4B88E3CE-83A1-45CC-985A-72815D0B3F0D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ADA903C5-9C42-4442-A6D2-7B05599C81F3}">
      <dgm:prSet phldrT="[Text]" custT="1"/>
      <dgm:spPr/>
      <dgm:t>
        <a:bodyPr/>
        <a:lstStyle/>
        <a:p>
          <a:r>
            <a:rPr lang="en-US" sz="700" dirty="0" smtClean="0">
              <a:latin typeface="Gill Sans MT" panose="020B0502020104020203" pitchFamily="34" charset="0"/>
            </a:rPr>
            <a:t>Q1</a:t>
          </a:r>
        </a:p>
        <a:p>
          <a:r>
            <a:rPr lang="en-US" sz="700" dirty="0" smtClean="0">
              <a:latin typeface="Gill Sans MT" panose="020B0502020104020203" pitchFamily="34" charset="0"/>
            </a:rPr>
            <a:t>2013</a:t>
          </a:r>
          <a:endParaRPr lang="en-US" sz="700" dirty="0">
            <a:latin typeface="Gill Sans MT" panose="020B0502020104020203" pitchFamily="34" charset="0"/>
          </a:endParaRPr>
        </a:p>
      </dgm:t>
    </dgm:pt>
    <dgm:pt modelId="{2E75CB70-0C1F-4B3D-AA02-5EAF8CD55C79}" type="parTrans" cxnId="{EBEBC8FA-5D01-43B0-85B5-1086A934796B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89F3F802-CAA3-46C0-B0B0-01CE03736578}" type="sibTrans" cxnId="{EBEBC8FA-5D01-43B0-85B5-1086A934796B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FEDB1BFC-C9AD-49C1-AC1D-9EEB8B3505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700" dirty="0" smtClean="0">
              <a:latin typeface="Gill Sans MT" panose="020B0502020104020203" pitchFamily="34" charset="0"/>
            </a:rPr>
            <a:t>Q3</a:t>
          </a:r>
        </a:p>
        <a:p>
          <a:r>
            <a:rPr lang="en-US" sz="700" dirty="0" smtClean="0">
              <a:latin typeface="Gill Sans MT" panose="020B0502020104020203" pitchFamily="34" charset="0"/>
            </a:rPr>
            <a:t>2011</a:t>
          </a:r>
          <a:endParaRPr lang="en-US" sz="700" dirty="0">
            <a:latin typeface="Gill Sans MT" panose="020B0502020104020203" pitchFamily="34" charset="0"/>
          </a:endParaRPr>
        </a:p>
      </dgm:t>
    </dgm:pt>
    <dgm:pt modelId="{8891DDC7-3A83-47A3-8CCE-855BA5783353}" type="parTrans" cxnId="{AA90D769-07FA-41D4-8117-F5166BF4F53A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F27CA296-65A0-4B19-8B42-121D9414C293}" type="sibTrans" cxnId="{AA90D769-07FA-41D4-8117-F5166BF4F53A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338B3566-677E-4B58-A66A-0DAAE94D66BA}">
      <dgm:prSet phldrT="[Text]" custT="1"/>
      <dgm:spPr/>
      <dgm:t>
        <a:bodyPr/>
        <a:lstStyle/>
        <a:p>
          <a:r>
            <a:rPr lang="en-US" sz="700" dirty="0" smtClean="0">
              <a:latin typeface="Gill Sans MT" panose="020B0502020104020203" pitchFamily="34" charset="0"/>
            </a:rPr>
            <a:t>Q2</a:t>
          </a:r>
        </a:p>
        <a:p>
          <a:r>
            <a:rPr lang="en-US" sz="700" dirty="0" smtClean="0">
              <a:latin typeface="Gill Sans MT" panose="020B0502020104020203" pitchFamily="34" charset="0"/>
            </a:rPr>
            <a:t>2013</a:t>
          </a:r>
          <a:endParaRPr lang="en-US" sz="700" dirty="0">
            <a:latin typeface="Gill Sans MT" panose="020B0502020104020203" pitchFamily="34" charset="0"/>
          </a:endParaRPr>
        </a:p>
      </dgm:t>
    </dgm:pt>
    <dgm:pt modelId="{CFF102FA-8728-4B2A-A271-A84561669E03}" type="parTrans" cxnId="{427F2E93-8A17-42C0-A74E-5FD4C6EEACC9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3394841A-C7CD-44A6-AC7E-7AB7BB7ED34D}" type="sibTrans" cxnId="{427F2E93-8A17-42C0-A74E-5FD4C6EEACC9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61DD2BE5-C9DC-4AD3-9DA9-7F9765B5E33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700" dirty="0" smtClean="0">
              <a:latin typeface="Gill Sans MT" panose="020B0502020104020203" pitchFamily="34" charset="0"/>
            </a:rPr>
            <a:t>Q4</a:t>
          </a:r>
        </a:p>
        <a:p>
          <a:r>
            <a:rPr lang="en-US" sz="700" dirty="0" smtClean="0">
              <a:latin typeface="Gill Sans MT" panose="020B0502020104020203" pitchFamily="34" charset="0"/>
            </a:rPr>
            <a:t>2012</a:t>
          </a:r>
          <a:endParaRPr lang="en-US" sz="700" dirty="0">
            <a:latin typeface="Gill Sans MT" panose="020B0502020104020203" pitchFamily="34" charset="0"/>
          </a:endParaRPr>
        </a:p>
      </dgm:t>
    </dgm:pt>
    <dgm:pt modelId="{3C5072F6-181F-4873-A155-CB5F828EE0CF}" type="sibTrans" cxnId="{EEBA4C82-7439-4BC4-B5C0-2443AE609CAE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3D4053CD-FD77-4E4A-A08B-792FCC8AC513}" type="parTrans" cxnId="{EEBA4C82-7439-4BC4-B5C0-2443AE609CAE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0F167ED0-B85E-4419-8F25-3131CB2B280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Q3</a:t>
          </a:r>
        </a:p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2013</a:t>
          </a:r>
          <a:endParaRPr lang="en-US" sz="700" dirty="0">
            <a:solidFill>
              <a:schemeClr val="tx1"/>
            </a:solidFill>
            <a:latin typeface="Gill Sans MT" panose="020B0502020104020203" pitchFamily="34" charset="0"/>
          </a:endParaRPr>
        </a:p>
      </dgm:t>
    </dgm:pt>
    <dgm:pt modelId="{01BC700D-D9C1-4ABE-A242-CF54C0F10D24}" type="parTrans" cxnId="{CFA6599D-341A-42EB-BDCE-B3F3E8688DA3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9674E6DE-3D3A-4B55-840A-06BE0DE75DD6}" type="sibTrans" cxnId="{CFA6599D-341A-42EB-BDCE-B3F3E8688DA3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1ED814C1-79C8-4FF1-9FA1-2298315D17BE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Q4</a:t>
          </a:r>
        </a:p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2013</a:t>
          </a:r>
          <a:endParaRPr lang="en-US" sz="700" dirty="0">
            <a:solidFill>
              <a:schemeClr val="tx1"/>
            </a:solidFill>
            <a:latin typeface="Gill Sans MT" panose="020B0502020104020203" pitchFamily="34" charset="0"/>
          </a:endParaRPr>
        </a:p>
      </dgm:t>
    </dgm:pt>
    <dgm:pt modelId="{A2DEAA1D-E392-472C-99EA-420F414E8AF8}" type="parTrans" cxnId="{194078F9-63BF-47A6-B22E-8DCDAA1CDCF5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3725CA38-5D14-466E-BBD9-41EC1339C9D1}" type="sibTrans" cxnId="{194078F9-63BF-47A6-B22E-8DCDAA1CDCF5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189BA701-F928-4FEA-8124-49A7AEF73271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Q1</a:t>
          </a:r>
        </a:p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2014</a:t>
          </a:r>
          <a:endParaRPr lang="en-US" sz="700" dirty="0">
            <a:solidFill>
              <a:schemeClr val="tx1"/>
            </a:solidFill>
            <a:latin typeface="Gill Sans MT" panose="020B0502020104020203" pitchFamily="34" charset="0"/>
          </a:endParaRPr>
        </a:p>
      </dgm:t>
    </dgm:pt>
    <dgm:pt modelId="{27B129BA-270B-4CB2-9CC1-962B5635A19B}" type="parTrans" cxnId="{474DB72B-FC75-4DF0-92D4-05ED5105146A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EB68E7F0-DA0B-4B52-A04E-1C789E54183F}" type="sibTrans" cxnId="{474DB72B-FC75-4DF0-92D4-05ED5105146A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F76F4BD5-A8BE-4C65-BEDC-EF071DDFEA2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Q2</a:t>
          </a:r>
        </a:p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2014</a:t>
          </a:r>
          <a:endParaRPr lang="en-US" sz="700" dirty="0">
            <a:solidFill>
              <a:schemeClr val="tx1"/>
            </a:solidFill>
            <a:latin typeface="Gill Sans MT" panose="020B0502020104020203" pitchFamily="34" charset="0"/>
          </a:endParaRPr>
        </a:p>
      </dgm:t>
    </dgm:pt>
    <dgm:pt modelId="{ED902419-C921-4586-B81D-C3FBF100882E}" type="parTrans" cxnId="{7A907EAB-8896-479C-AED4-549CBBA907FF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14A577BA-4D05-429C-988D-D4897C748F84}" type="sibTrans" cxnId="{7A907EAB-8896-479C-AED4-549CBBA907FF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187BFC69-F441-4260-9864-62A68DA3B02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Q3</a:t>
          </a:r>
        </a:p>
        <a:p>
          <a:r>
            <a:rPr lang="en-US" sz="700" dirty="0" smtClean="0">
              <a:solidFill>
                <a:schemeClr val="tx1"/>
              </a:solidFill>
              <a:latin typeface="Gill Sans MT" panose="020B0502020104020203" pitchFamily="34" charset="0"/>
            </a:rPr>
            <a:t>2014</a:t>
          </a:r>
          <a:endParaRPr lang="en-US" sz="700" dirty="0">
            <a:solidFill>
              <a:schemeClr val="tx1"/>
            </a:solidFill>
            <a:latin typeface="Gill Sans MT" panose="020B0502020104020203" pitchFamily="34" charset="0"/>
          </a:endParaRPr>
        </a:p>
      </dgm:t>
    </dgm:pt>
    <dgm:pt modelId="{0EBD5E30-163B-4740-B25D-4934BBED20ED}" type="parTrans" cxnId="{FB5533C3-29F2-4CA7-8C2D-12A89CB0DA7E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1CEF6E50-D6C0-4470-8925-93910093C96E}" type="sibTrans" cxnId="{FB5533C3-29F2-4CA7-8C2D-12A89CB0DA7E}">
      <dgm:prSet/>
      <dgm:spPr/>
      <dgm:t>
        <a:bodyPr/>
        <a:lstStyle/>
        <a:p>
          <a:endParaRPr lang="en-US" sz="700">
            <a:latin typeface="FreightSans Pro Book" panose="02000606030000020004" pitchFamily="50" charset="0"/>
          </a:endParaRPr>
        </a:p>
      </dgm:t>
    </dgm:pt>
    <dgm:pt modelId="{FF819E43-A44F-4F81-AFAF-0A776156EF48}" type="pres">
      <dgm:prSet presAssocID="{7F4AAAE1-8C8B-4ED4-8428-CF32A68880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B80AF-71EA-47C1-8BB4-F2F33500278A}" type="pres">
      <dgm:prSet presAssocID="{FEDB1BFC-C9AD-49C1-AC1D-9EEB8B350553}" presName="parTxOnly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6CAA5-1A25-44AA-A67A-F1DFC1BE21C7}" type="pres">
      <dgm:prSet presAssocID="{F27CA296-65A0-4B19-8B42-121D9414C293}" presName="parSpace" presStyleCnt="0"/>
      <dgm:spPr/>
      <dgm:t>
        <a:bodyPr/>
        <a:lstStyle/>
        <a:p>
          <a:endParaRPr lang="en-US"/>
        </a:p>
      </dgm:t>
    </dgm:pt>
    <dgm:pt modelId="{7816D54A-16CE-4F93-9949-9B356A774BB6}" type="pres">
      <dgm:prSet presAssocID="{62F5704D-0B47-4FB2-804C-82A9E2111B1C}" presName="parTxOnly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C4D0F-391A-45D8-AC8D-7B2A1E10E936}" type="pres">
      <dgm:prSet presAssocID="{51E45DD9-525F-46D8-8E43-3DDAA023DFB9}" presName="parSpace" presStyleCnt="0"/>
      <dgm:spPr/>
      <dgm:t>
        <a:bodyPr/>
        <a:lstStyle/>
        <a:p>
          <a:endParaRPr lang="en-US"/>
        </a:p>
      </dgm:t>
    </dgm:pt>
    <dgm:pt modelId="{8A5EFD5E-9E39-4978-8C38-937F77FFA5CB}" type="pres">
      <dgm:prSet presAssocID="{53E4503C-3856-4C01-BADA-111DE0F84962}" presName="parTxOnly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0E7DC-6365-4B86-AE1B-C1446AC9CADA}" type="pres">
      <dgm:prSet presAssocID="{7121F847-05C9-42A1-8D15-A7C080DFD681}" presName="parSpace" presStyleCnt="0"/>
      <dgm:spPr/>
      <dgm:t>
        <a:bodyPr/>
        <a:lstStyle/>
        <a:p>
          <a:endParaRPr lang="en-US"/>
        </a:p>
      </dgm:t>
    </dgm:pt>
    <dgm:pt modelId="{A0158978-E6A0-4B36-9278-DF706A2F15E8}" type="pres">
      <dgm:prSet presAssocID="{21487FED-549C-43C9-96E2-BEB7A635377F}" presName="parTxOnly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51408-32B2-4042-BCB6-C084B77D294D}" type="pres">
      <dgm:prSet presAssocID="{82C5F95A-0CBA-4E83-A5C1-22338BC834E6}" presName="parSpace" presStyleCnt="0"/>
      <dgm:spPr/>
      <dgm:t>
        <a:bodyPr/>
        <a:lstStyle/>
        <a:p>
          <a:endParaRPr lang="en-US"/>
        </a:p>
      </dgm:t>
    </dgm:pt>
    <dgm:pt modelId="{56585F67-1EBE-42E4-BDDC-86C7A46B24BC}" type="pres">
      <dgm:prSet presAssocID="{520E96E5-BCDB-43A4-BD03-ACB910B94DBF}" presName="parTxOnly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6FFB0-41BF-419D-8DD2-83C7D6A7D3F9}" type="pres">
      <dgm:prSet presAssocID="{F3A0204F-4A0F-4B9F-96F8-E38C2733CD51}" presName="parSpace" presStyleCnt="0"/>
      <dgm:spPr/>
      <dgm:t>
        <a:bodyPr/>
        <a:lstStyle/>
        <a:p>
          <a:endParaRPr lang="en-US"/>
        </a:p>
      </dgm:t>
    </dgm:pt>
    <dgm:pt modelId="{BA1A92EA-176E-47F7-AC02-4DFCCE435A70}" type="pres">
      <dgm:prSet presAssocID="{61DD2BE5-C9DC-4AD3-9DA9-7F9765B5E33C}" presName="parTxOnly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7AC6F-1A8B-4797-9FE9-5F248BEE7507}" type="pres">
      <dgm:prSet presAssocID="{3C5072F6-181F-4873-A155-CB5F828EE0CF}" presName="parSpace" presStyleCnt="0"/>
      <dgm:spPr/>
      <dgm:t>
        <a:bodyPr/>
        <a:lstStyle/>
        <a:p>
          <a:endParaRPr lang="en-US"/>
        </a:p>
      </dgm:t>
    </dgm:pt>
    <dgm:pt modelId="{F9EBADCA-56A5-47F7-A71C-6C24E2FA1CF7}" type="pres">
      <dgm:prSet presAssocID="{ADA903C5-9C42-4442-A6D2-7B05599C81F3}" presName="parTxOnly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EA50A-9433-4BEA-9CAC-59A480D1CA1E}" type="pres">
      <dgm:prSet presAssocID="{89F3F802-CAA3-46C0-B0B0-01CE03736578}" presName="parSpace" presStyleCnt="0"/>
      <dgm:spPr/>
      <dgm:t>
        <a:bodyPr/>
        <a:lstStyle/>
        <a:p>
          <a:endParaRPr lang="en-US"/>
        </a:p>
      </dgm:t>
    </dgm:pt>
    <dgm:pt modelId="{EDF4BBA2-0F91-435D-9393-39CA48FFF9F4}" type="pres">
      <dgm:prSet presAssocID="{338B3566-677E-4B58-A66A-0DAAE94D66BA}" presName="parTxOnly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9546-A9E9-4992-AB41-1404AF048F21}" type="pres">
      <dgm:prSet presAssocID="{3394841A-C7CD-44A6-AC7E-7AB7BB7ED34D}" presName="parSpace" presStyleCnt="0"/>
      <dgm:spPr/>
      <dgm:t>
        <a:bodyPr/>
        <a:lstStyle/>
        <a:p>
          <a:endParaRPr lang="en-US"/>
        </a:p>
      </dgm:t>
    </dgm:pt>
    <dgm:pt modelId="{5C33B1CD-DD5D-42F8-A4BE-1A4571E9B1F2}" type="pres">
      <dgm:prSet presAssocID="{0F167ED0-B85E-4419-8F25-3131CB2B280D}" presName="parTxOnly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0F8CE-69E6-4E8D-B8B4-388742FA540B}" type="pres">
      <dgm:prSet presAssocID="{9674E6DE-3D3A-4B55-840A-06BE0DE75DD6}" presName="parSpace" presStyleCnt="0"/>
      <dgm:spPr/>
      <dgm:t>
        <a:bodyPr/>
        <a:lstStyle/>
        <a:p>
          <a:endParaRPr lang="en-US"/>
        </a:p>
      </dgm:t>
    </dgm:pt>
    <dgm:pt modelId="{E004161E-0F9C-4178-801F-61697C1FDD92}" type="pres">
      <dgm:prSet presAssocID="{1ED814C1-79C8-4FF1-9FA1-2298315D17BE}" presName="parTxOnly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901BC-D734-4EE3-ADEA-32A87615CFA0}" type="pres">
      <dgm:prSet presAssocID="{3725CA38-5D14-466E-BBD9-41EC1339C9D1}" presName="parSpace" presStyleCnt="0"/>
      <dgm:spPr/>
      <dgm:t>
        <a:bodyPr/>
        <a:lstStyle/>
        <a:p>
          <a:endParaRPr lang="en-US"/>
        </a:p>
      </dgm:t>
    </dgm:pt>
    <dgm:pt modelId="{761D5929-CC52-4D4A-811F-AA0620A746A6}" type="pres">
      <dgm:prSet presAssocID="{189BA701-F928-4FEA-8124-49A7AEF73271}" presName="parTxOnly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0F86A-4AFA-4DFD-A616-BF6C83096DC2}" type="pres">
      <dgm:prSet presAssocID="{EB68E7F0-DA0B-4B52-A04E-1C789E54183F}" presName="parSpace" presStyleCnt="0"/>
      <dgm:spPr/>
      <dgm:t>
        <a:bodyPr/>
        <a:lstStyle/>
        <a:p>
          <a:endParaRPr lang="en-US"/>
        </a:p>
      </dgm:t>
    </dgm:pt>
    <dgm:pt modelId="{BC919E5F-9536-4F65-A470-6CC27E3F0689}" type="pres">
      <dgm:prSet presAssocID="{F76F4BD5-A8BE-4C65-BEDC-EF071DDFEA2A}" presName="parTxOnly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1DC83-2F47-4496-882C-41CD43BAD67A}" type="pres">
      <dgm:prSet presAssocID="{14A577BA-4D05-429C-988D-D4897C748F84}" presName="parSpace" presStyleCnt="0"/>
      <dgm:spPr/>
      <dgm:t>
        <a:bodyPr/>
        <a:lstStyle/>
        <a:p>
          <a:endParaRPr lang="en-US"/>
        </a:p>
      </dgm:t>
    </dgm:pt>
    <dgm:pt modelId="{82643645-0680-4455-82DB-2E9C1EA21A98}" type="pres">
      <dgm:prSet presAssocID="{187BFC69-F441-4260-9864-62A68DA3B028}" presName="parTxOnly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E8895A-E078-41C2-AD36-68BFA9AE9124}" type="presOf" srcId="{FEDB1BFC-C9AD-49C1-AC1D-9EEB8B350553}" destId="{804B80AF-71EA-47C1-8BB4-F2F33500278A}" srcOrd="0" destOrd="0" presId="urn:microsoft.com/office/officeart/2005/8/layout/hChevron3"/>
    <dgm:cxn modelId="{6D5E556A-B298-487A-BD08-1FD61C5F5382}" type="presOf" srcId="{520E96E5-BCDB-43A4-BD03-ACB910B94DBF}" destId="{56585F67-1EBE-42E4-BDDC-86C7A46B24BC}" srcOrd="0" destOrd="0" presId="urn:microsoft.com/office/officeart/2005/8/layout/hChevron3"/>
    <dgm:cxn modelId="{194078F9-63BF-47A6-B22E-8DCDAA1CDCF5}" srcId="{7F4AAAE1-8C8B-4ED4-8428-CF32A6888030}" destId="{1ED814C1-79C8-4FF1-9FA1-2298315D17BE}" srcOrd="9" destOrd="0" parTransId="{A2DEAA1D-E392-472C-99EA-420F414E8AF8}" sibTransId="{3725CA38-5D14-466E-BBD9-41EC1339C9D1}"/>
    <dgm:cxn modelId="{527FBACD-2475-47DD-A002-5C783DE611E7}" type="presOf" srcId="{53E4503C-3856-4C01-BADA-111DE0F84962}" destId="{8A5EFD5E-9E39-4978-8C38-937F77FFA5CB}" srcOrd="0" destOrd="0" presId="urn:microsoft.com/office/officeart/2005/8/layout/hChevron3"/>
    <dgm:cxn modelId="{83C1892C-F83D-4D1D-A68E-D2B6BB7FAD90}" srcId="{7F4AAAE1-8C8B-4ED4-8428-CF32A6888030}" destId="{62F5704D-0B47-4FB2-804C-82A9E2111B1C}" srcOrd="1" destOrd="0" parTransId="{FE79589B-3D8F-45A0-AAC3-1DE73E07B77D}" sibTransId="{51E45DD9-525F-46D8-8E43-3DDAA023DFB9}"/>
    <dgm:cxn modelId="{CFA6599D-341A-42EB-BDCE-B3F3E8688DA3}" srcId="{7F4AAAE1-8C8B-4ED4-8428-CF32A6888030}" destId="{0F167ED0-B85E-4419-8F25-3131CB2B280D}" srcOrd="8" destOrd="0" parTransId="{01BC700D-D9C1-4ABE-A242-CF54C0F10D24}" sibTransId="{9674E6DE-3D3A-4B55-840A-06BE0DE75DD6}"/>
    <dgm:cxn modelId="{CDFF4404-995B-49F3-AD7E-50E5DFA879D6}" type="presOf" srcId="{187BFC69-F441-4260-9864-62A68DA3B028}" destId="{82643645-0680-4455-82DB-2E9C1EA21A98}" srcOrd="0" destOrd="0" presId="urn:microsoft.com/office/officeart/2005/8/layout/hChevron3"/>
    <dgm:cxn modelId="{A01F378E-8C03-4F90-A067-27B216443EB8}" type="presOf" srcId="{1ED814C1-79C8-4FF1-9FA1-2298315D17BE}" destId="{E004161E-0F9C-4178-801F-61697C1FDD92}" srcOrd="0" destOrd="0" presId="urn:microsoft.com/office/officeart/2005/8/layout/hChevron3"/>
    <dgm:cxn modelId="{0B42B109-AF99-49B0-B6DF-E5134282C65C}" type="presOf" srcId="{61DD2BE5-C9DC-4AD3-9DA9-7F9765B5E33C}" destId="{BA1A92EA-176E-47F7-AC02-4DFCCE435A70}" srcOrd="0" destOrd="0" presId="urn:microsoft.com/office/officeart/2005/8/layout/hChevron3"/>
    <dgm:cxn modelId="{4B88E3CE-83A1-45CC-985A-72815D0B3F0D}" srcId="{7F4AAAE1-8C8B-4ED4-8428-CF32A6888030}" destId="{520E96E5-BCDB-43A4-BD03-ACB910B94DBF}" srcOrd="4" destOrd="0" parTransId="{B01B71F7-F699-4205-A79A-AFB9AD4E6383}" sibTransId="{F3A0204F-4A0F-4B9F-96F8-E38C2733CD51}"/>
    <dgm:cxn modelId="{C76DC070-D2FA-40BB-918D-68654C5A52A9}" type="presOf" srcId="{0F167ED0-B85E-4419-8F25-3131CB2B280D}" destId="{5C33B1CD-DD5D-42F8-A4BE-1A4571E9B1F2}" srcOrd="0" destOrd="0" presId="urn:microsoft.com/office/officeart/2005/8/layout/hChevron3"/>
    <dgm:cxn modelId="{AF91CD2E-1464-4A63-8B70-3F4345FB6477}" type="presOf" srcId="{21487FED-549C-43C9-96E2-BEB7A635377F}" destId="{A0158978-E6A0-4B36-9278-DF706A2F15E8}" srcOrd="0" destOrd="0" presId="urn:microsoft.com/office/officeart/2005/8/layout/hChevron3"/>
    <dgm:cxn modelId="{EBEBC8FA-5D01-43B0-85B5-1086A934796B}" srcId="{7F4AAAE1-8C8B-4ED4-8428-CF32A6888030}" destId="{ADA903C5-9C42-4442-A6D2-7B05599C81F3}" srcOrd="6" destOrd="0" parTransId="{2E75CB70-0C1F-4B3D-AA02-5EAF8CD55C79}" sibTransId="{89F3F802-CAA3-46C0-B0B0-01CE03736578}"/>
    <dgm:cxn modelId="{860D8057-8CE8-4A81-B254-974EDC6B84CC}" type="presOf" srcId="{189BA701-F928-4FEA-8124-49A7AEF73271}" destId="{761D5929-CC52-4D4A-811F-AA0620A746A6}" srcOrd="0" destOrd="0" presId="urn:microsoft.com/office/officeart/2005/8/layout/hChevron3"/>
    <dgm:cxn modelId="{DC32B578-AF29-4162-97EB-57D89E247413}" type="presOf" srcId="{7F4AAAE1-8C8B-4ED4-8428-CF32A6888030}" destId="{FF819E43-A44F-4F81-AFAF-0A776156EF48}" srcOrd="0" destOrd="0" presId="urn:microsoft.com/office/officeart/2005/8/layout/hChevron3"/>
    <dgm:cxn modelId="{427F2E93-8A17-42C0-A74E-5FD4C6EEACC9}" srcId="{7F4AAAE1-8C8B-4ED4-8428-CF32A6888030}" destId="{338B3566-677E-4B58-A66A-0DAAE94D66BA}" srcOrd="7" destOrd="0" parTransId="{CFF102FA-8728-4B2A-A271-A84561669E03}" sibTransId="{3394841A-C7CD-44A6-AC7E-7AB7BB7ED34D}"/>
    <dgm:cxn modelId="{7FF0D10D-7698-4BF0-87BB-D987189E3362}" srcId="{7F4AAAE1-8C8B-4ED4-8428-CF32A6888030}" destId="{53E4503C-3856-4C01-BADA-111DE0F84962}" srcOrd="2" destOrd="0" parTransId="{07AC6EBE-0CAA-4C4E-A000-900E97DD31F5}" sibTransId="{7121F847-05C9-42A1-8D15-A7C080DFD681}"/>
    <dgm:cxn modelId="{4C731BF8-0204-47C4-AFAB-E408532926C8}" type="presOf" srcId="{ADA903C5-9C42-4442-A6D2-7B05599C81F3}" destId="{F9EBADCA-56A5-47F7-A71C-6C24E2FA1CF7}" srcOrd="0" destOrd="0" presId="urn:microsoft.com/office/officeart/2005/8/layout/hChevron3"/>
    <dgm:cxn modelId="{FB5533C3-29F2-4CA7-8C2D-12A89CB0DA7E}" srcId="{7F4AAAE1-8C8B-4ED4-8428-CF32A6888030}" destId="{187BFC69-F441-4260-9864-62A68DA3B028}" srcOrd="12" destOrd="0" parTransId="{0EBD5E30-163B-4740-B25D-4934BBED20ED}" sibTransId="{1CEF6E50-D6C0-4470-8925-93910093C96E}"/>
    <dgm:cxn modelId="{EEBA4C82-7439-4BC4-B5C0-2443AE609CAE}" srcId="{7F4AAAE1-8C8B-4ED4-8428-CF32A6888030}" destId="{61DD2BE5-C9DC-4AD3-9DA9-7F9765B5E33C}" srcOrd="5" destOrd="0" parTransId="{3D4053CD-FD77-4E4A-A08B-792FCC8AC513}" sibTransId="{3C5072F6-181F-4873-A155-CB5F828EE0CF}"/>
    <dgm:cxn modelId="{2537CCE3-1411-49CD-B99C-F56A385ADED5}" type="presOf" srcId="{338B3566-677E-4B58-A66A-0DAAE94D66BA}" destId="{EDF4BBA2-0F91-435D-9393-39CA48FFF9F4}" srcOrd="0" destOrd="0" presId="urn:microsoft.com/office/officeart/2005/8/layout/hChevron3"/>
    <dgm:cxn modelId="{78641A8C-6A6D-4FED-BA2E-C6BB7F1C9F3F}" type="presOf" srcId="{F76F4BD5-A8BE-4C65-BEDC-EF071DDFEA2A}" destId="{BC919E5F-9536-4F65-A470-6CC27E3F0689}" srcOrd="0" destOrd="0" presId="urn:microsoft.com/office/officeart/2005/8/layout/hChevron3"/>
    <dgm:cxn modelId="{08613A01-141C-4C51-9017-2EFD644E498D}" srcId="{7F4AAAE1-8C8B-4ED4-8428-CF32A6888030}" destId="{21487FED-549C-43C9-96E2-BEB7A635377F}" srcOrd="3" destOrd="0" parTransId="{90A295C0-15DF-4DB1-B916-3556B725D4AA}" sibTransId="{82C5F95A-0CBA-4E83-A5C1-22338BC834E6}"/>
    <dgm:cxn modelId="{9CCE8332-A528-4381-8E83-143596282028}" type="presOf" srcId="{62F5704D-0B47-4FB2-804C-82A9E2111B1C}" destId="{7816D54A-16CE-4F93-9949-9B356A774BB6}" srcOrd="0" destOrd="0" presId="urn:microsoft.com/office/officeart/2005/8/layout/hChevron3"/>
    <dgm:cxn modelId="{474DB72B-FC75-4DF0-92D4-05ED5105146A}" srcId="{7F4AAAE1-8C8B-4ED4-8428-CF32A6888030}" destId="{189BA701-F928-4FEA-8124-49A7AEF73271}" srcOrd="10" destOrd="0" parTransId="{27B129BA-270B-4CB2-9CC1-962B5635A19B}" sibTransId="{EB68E7F0-DA0B-4B52-A04E-1C789E54183F}"/>
    <dgm:cxn modelId="{7A907EAB-8896-479C-AED4-549CBBA907FF}" srcId="{7F4AAAE1-8C8B-4ED4-8428-CF32A6888030}" destId="{F76F4BD5-A8BE-4C65-BEDC-EF071DDFEA2A}" srcOrd="11" destOrd="0" parTransId="{ED902419-C921-4586-B81D-C3FBF100882E}" sibTransId="{14A577BA-4D05-429C-988D-D4897C748F84}"/>
    <dgm:cxn modelId="{AA90D769-07FA-41D4-8117-F5166BF4F53A}" srcId="{7F4AAAE1-8C8B-4ED4-8428-CF32A6888030}" destId="{FEDB1BFC-C9AD-49C1-AC1D-9EEB8B350553}" srcOrd="0" destOrd="0" parTransId="{8891DDC7-3A83-47A3-8CCE-855BA5783353}" sibTransId="{F27CA296-65A0-4B19-8B42-121D9414C293}"/>
    <dgm:cxn modelId="{1952EEE5-078E-4AF1-9AE0-CD2AEF350FD0}" type="presParOf" srcId="{FF819E43-A44F-4F81-AFAF-0A776156EF48}" destId="{804B80AF-71EA-47C1-8BB4-F2F33500278A}" srcOrd="0" destOrd="0" presId="urn:microsoft.com/office/officeart/2005/8/layout/hChevron3"/>
    <dgm:cxn modelId="{6002816F-04D1-4FF1-9049-C5F4D0B9D338}" type="presParOf" srcId="{FF819E43-A44F-4F81-AFAF-0A776156EF48}" destId="{9A46CAA5-1A25-44AA-A67A-F1DFC1BE21C7}" srcOrd="1" destOrd="0" presId="urn:microsoft.com/office/officeart/2005/8/layout/hChevron3"/>
    <dgm:cxn modelId="{4FC0F991-CB3C-4162-B50D-4E265CC4CC70}" type="presParOf" srcId="{FF819E43-A44F-4F81-AFAF-0A776156EF48}" destId="{7816D54A-16CE-4F93-9949-9B356A774BB6}" srcOrd="2" destOrd="0" presId="urn:microsoft.com/office/officeart/2005/8/layout/hChevron3"/>
    <dgm:cxn modelId="{1C3A6D8D-ADAD-4022-B861-D15B4CFD9680}" type="presParOf" srcId="{FF819E43-A44F-4F81-AFAF-0A776156EF48}" destId="{561C4D0F-391A-45D8-AC8D-7B2A1E10E936}" srcOrd="3" destOrd="0" presId="urn:microsoft.com/office/officeart/2005/8/layout/hChevron3"/>
    <dgm:cxn modelId="{47E35187-252E-4522-AF22-A1E682DDF5C6}" type="presParOf" srcId="{FF819E43-A44F-4F81-AFAF-0A776156EF48}" destId="{8A5EFD5E-9E39-4978-8C38-937F77FFA5CB}" srcOrd="4" destOrd="0" presId="urn:microsoft.com/office/officeart/2005/8/layout/hChevron3"/>
    <dgm:cxn modelId="{1B11555E-2466-4433-ABD5-AFA58F746DB3}" type="presParOf" srcId="{FF819E43-A44F-4F81-AFAF-0A776156EF48}" destId="{1E10E7DC-6365-4B86-AE1B-C1446AC9CADA}" srcOrd="5" destOrd="0" presId="urn:microsoft.com/office/officeart/2005/8/layout/hChevron3"/>
    <dgm:cxn modelId="{BBA257E5-E6CB-42D2-96EF-89D784D40C41}" type="presParOf" srcId="{FF819E43-A44F-4F81-AFAF-0A776156EF48}" destId="{A0158978-E6A0-4B36-9278-DF706A2F15E8}" srcOrd="6" destOrd="0" presId="urn:microsoft.com/office/officeart/2005/8/layout/hChevron3"/>
    <dgm:cxn modelId="{658741CB-BB70-46E3-962E-915B0C7EE352}" type="presParOf" srcId="{FF819E43-A44F-4F81-AFAF-0A776156EF48}" destId="{6B551408-32B2-4042-BCB6-C084B77D294D}" srcOrd="7" destOrd="0" presId="urn:microsoft.com/office/officeart/2005/8/layout/hChevron3"/>
    <dgm:cxn modelId="{A9B07B61-B913-4BD7-95A3-F593629E9C43}" type="presParOf" srcId="{FF819E43-A44F-4F81-AFAF-0A776156EF48}" destId="{56585F67-1EBE-42E4-BDDC-86C7A46B24BC}" srcOrd="8" destOrd="0" presId="urn:microsoft.com/office/officeart/2005/8/layout/hChevron3"/>
    <dgm:cxn modelId="{BDF67A5B-B253-4CE5-9C16-EE30F11DC4A9}" type="presParOf" srcId="{FF819E43-A44F-4F81-AFAF-0A776156EF48}" destId="{7B76FFB0-41BF-419D-8DD2-83C7D6A7D3F9}" srcOrd="9" destOrd="0" presId="urn:microsoft.com/office/officeart/2005/8/layout/hChevron3"/>
    <dgm:cxn modelId="{A4E0B0D1-0EEC-45A3-B7D9-2161DE5464AD}" type="presParOf" srcId="{FF819E43-A44F-4F81-AFAF-0A776156EF48}" destId="{BA1A92EA-176E-47F7-AC02-4DFCCE435A70}" srcOrd="10" destOrd="0" presId="urn:microsoft.com/office/officeart/2005/8/layout/hChevron3"/>
    <dgm:cxn modelId="{7E6FF458-0AD9-4EBD-AD2A-54A8BE870E25}" type="presParOf" srcId="{FF819E43-A44F-4F81-AFAF-0A776156EF48}" destId="{1B07AC6F-1A8B-4797-9FE9-5F248BEE7507}" srcOrd="11" destOrd="0" presId="urn:microsoft.com/office/officeart/2005/8/layout/hChevron3"/>
    <dgm:cxn modelId="{41D6B773-BCBD-492A-8771-0A2AAADD30DE}" type="presParOf" srcId="{FF819E43-A44F-4F81-AFAF-0A776156EF48}" destId="{F9EBADCA-56A5-47F7-A71C-6C24E2FA1CF7}" srcOrd="12" destOrd="0" presId="urn:microsoft.com/office/officeart/2005/8/layout/hChevron3"/>
    <dgm:cxn modelId="{49B286C7-4A6D-422F-B71D-356DD595F302}" type="presParOf" srcId="{FF819E43-A44F-4F81-AFAF-0A776156EF48}" destId="{532EA50A-9433-4BEA-9CAC-59A480D1CA1E}" srcOrd="13" destOrd="0" presId="urn:microsoft.com/office/officeart/2005/8/layout/hChevron3"/>
    <dgm:cxn modelId="{0B4B5064-D74A-4D95-9C48-252833F6F7E8}" type="presParOf" srcId="{FF819E43-A44F-4F81-AFAF-0A776156EF48}" destId="{EDF4BBA2-0F91-435D-9393-39CA48FFF9F4}" srcOrd="14" destOrd="0" presId="urn:microsoft.com/office/officeart/2005/8/layout/hChevron3"/>
    <dgm:cxn modelId="{37443FB0-BDC0-45A1-8B87-96F8AD48FCFA}" type="presParOf" srcId="{FF819E43-A44F-4F81-AFAF-0A776156EF48}" destId="{49429546-A9E9-4992-AB41-1404AF048F21}" srcOrd="15" destOrd="0" presId="urn:microsoft.com/office/officeart/2005/8/layout/hChevron3"/>
    <dgm:cxn modelId="{E7493CFE-A434-40AF-8B04-DDEC4F81D59C}" type="presParOf" srcId="{FF819E43-A44F-4F81-AFAF-0A776156EF48}" destId="{5C33B1CD-DD5D-42F8-A4BE-1A4571E9B1F2}" srcOrd="16" destOrd="0" presId="urn:microsoft.com/office/officeart/2005/8/layout/hChevron3"/>
    <dgm:cxn modelId="{5674089A-F29A-4FD9-B65F-9914E0A6BD46}" type="presParOf" srcId="{FF819E43-A44F-4F81-AFAF-0A776156EF48}" destId="{3EF0F8CE-69E6-4E8D-B8B4-388742FA540B}" srcOrd="17" destOrd="0" presId="urn:microsoft.com/office/officeart/2005/8/layout/hChevron3"/>
    <dgm:cxn modelId="{DD7470F5-F101-4F35-B204-6BED89FC5E93}" type="presParOf" srcId="{FF819E43-A44F-4F81-AFAF-0A776156EF48}" destId="{E004161E-0F9C-4178-801F-61697C1FDD92}" srcOrd="18" destOrd="0" presId="urn:microsoft.com/office/officeart/2005/8/layout/hChevron3"/>
    <dgm:cxn modelId="{B55461E4-5D35-4F78-AD56-8F0F65D666D1}" type="presParOf" srcId="{FF819E43-A44F-4F81-AFAF-0A776156EF48}" destId="{B54901BC-D734-4EE3-ADEA-32A87615CFA0}" srcOrd="19" destOrd="0" presId="urn:microsoft.com/office/officeart/2005/8/layout/hChevron3"/>
    <dgm:cxn modelId="{64159B63-5D7A-48A2-B92E-8A9ED4E36CB7}" type="presParOf" srcId="{FF819E43-A44F-4F81-AFAF-0A776156EF48}" destId="{761D5929-CC52-4D4A-811F-AA0620A746A6}" srcOrd="20" destOrd="0" presId="urn:microsoft.com/office/officeart/2005/8/layout/hChevron3"/>
    <dgm:cxn modelId="{E3A51B6D-D17F-4E60-93F7-E857FFEAEAC1}" type="presParOf" srcId="{FF819E43-A44F-4F81-AFAF-0A776156EF48}" destId="{86F0F86A-4AFA-4DFD-A616-BF6C83096DC2}" srcOrd="21" destOrd="0" presId="urn:microsoft.com/office/officeart/2005/8/layout/hChevron3"/>
    <dgm:cxn modelId="{E67E4D0D-2E48-4BE3-AB19-B33C2B2A7A65}" type="presParOf" srcId="{FF819E43-A44F-4F81-AFAF-0A776156EF48}" destId="{BC919E5F-9536-4F65-A470-6CC27E3F0689}" srcOrd="22" destOrd="0" presId="urn:microsoft.com/office/officeart/2005/8/layout/hChevron3"/>
    <dgm:cxn modelId="{4D7ECB0C-214F-455F-A34B-28EDC40C9525}" type="presParOf" srcId="{FF819E43-A44F-4F81-AFAF-0A776156EF48}" destId="{59F1DC83-2F47-4496-882C-41CD43BAD67A}" srcOrd="23" destOrd="0" presId="urn:microsoft.com/office/officeart/2005/8/layout/hChevron3"/>
    <dgm:cxn modelId="{2C97A446-FCE6-4FD7-8DFD-00CE17A0983A}" type="presParOf" srcId="{FF819E43-A44F-4F81-AFAF-0A776156EF48}" destId="{82643645-0680-4455-82DB-2E9C1EA21A98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80AF-71EA-47C1-8BB4-F2F33500278A}">
      <dsp:nvSpPr>
        <dsp:cNvPr id="0" name=""/>
        <dsp:cNvSpPr/>
      </dsp:nvSpPr>
      <dsp:spPr>
        <a:xfrm>
          <a:off x="3641" y="215109"/>
          <a:ext cx="638952" cy="255580"/>
        </a:xfrm>
        <a:prstGeom prst="homePlate">
          <a:avLst/>
        </a:prstGeom>
        <a:solidFill>
          <a:schemeClr val="bg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Q3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2011</a:t>
          </a:r>
          <a:endParaRPr lang="en-US" sz="700" kern="1200" dirty="0">
            <a:latin typeface="Gill Sans MT" panose="020B0502020104020203" pitchFamily="34" charset="0"/>
          </a:endParaRPr>
        </a:p>
      </dsp:txBody>
      <dsp:txXfrm>
        <a:off x="3641" y="215109"/>
        <a:ext cx="575057" cy="255580"/>
      </dsp:txXfrm>
    </dsp:sp>
    <dsp:sp modelId="{7816D54A-16CE-4F93-9949-9B356A774BB6}">
      <dsp:nvSpPr>
        <dsp:cNvPr id="0" name=""/>
        <dsp:cNvSpPr/>
      </dsp:nvSpPr>
      <dsp:spPr>
        <a:xfrm>
          <a:off x="514803" y="215109"/>
          <a:ext cx="638952" cy="255580"/>
        </a:xfrm>
        <a:prstGeom prst="chevron">
          <a:avLst/>
        </a:prstGeom>
        <a:solidFill>
          <a:schemeClr val="bg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Q4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2011</a:t>
          </a:r>
          <a:endParaRPr lang="en-US" sz="700" kern="1200" dirty="0">
            <a:latin typeface="Gill Sans MT" panose="020B0502020104020203" pitchFamily="34" charset="0"/>
          </a:endParaRPr>
        </a:p>
      </dsp:txBody>
      <dsp:txXfrm>
        <a:off x="642593" y="215109"/>
        <a:ext cx="383372" cy="255580"/>
      </dsp:txXfrm>
    </dsp:sp>
    <dsp:sp modelId="{8A5EFD5E-9E39-4978-8C38-937F77FFA5CB}">
      <dsp:nvSpPr>
        <dsp:cNvPr id="0" name=""/>
        <dsp:cNvSpPr/>
      </dsp:nvSpPr>
      <dsp:spPr>
        <a:xfrm>
          <a:off x="1025965" y="215109"/>
          <a:ext cx="638952" cy="255580"/>
        </a:xfrm>
        <a:prstGeom prst="chevron">
          <a:avLst/>
        </a:prstGeom>
        <a:solidFill>
          <a:schemeClr val="bg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Q1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2012</a:t>
          </a:r>
          <a:endParaRPr lang="en-US" sz="700" kern="1200" dirty="0">
            <a:latin typeface="Gill Sans MT" panose="020B0502020104020203" pitchFamily="34" charset="0"/>
          </a:endParaRPr>
        </a:p>
      </dsp:txBody>
      <dsp:txXfrm>
        <a:off x="1153755" y="215109"/>
        <a:ext cx="383372" cy="255580"/>
      </dsp:txXfrm>
    </dsp:sp>
    <dsp:sp modelId="{A0158978-E6A0-4B36-9278-DF706A2F15E8}">
      <dsp:nvSpPr>
        <dsp:cNvPr id="0" name=""/>
        <dsp:cNvSpPr/>
      </dsp:nvSpPr>
      <dsp:spPr>
        <a:xfrm>
          <a:off x="1537127" y="215109"/>
          <a:ext cx="638952" cy="255580"/>
        </a:xfrm>
        <a:prstGeom prst="chevron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Q2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2012</a:t>
          </a:r>
          <a:endParaRPr lang="en-US" sz="700" kern="1200" dirty="0">
            <a:latin typeface="Gill Sans MT" panose="020B0502020104020203" pitchFamily="34" charset="0"/>
          </a:endParaRPr>
        </a:p>
      </dsp:txBody>
      <dsp:txXfrm>
        <a:off x="1664917" y="215109"/>
        <a:ext cx="383372" cy="255580"/>
      </dsp:txXfrm>
    </dsp:sp>
    <dsp:sp modelId="{56585F67-1EBE-42E4-BDDC-86C7A46B24BC}">
      <dsp:nvSpPr>
        <dsp:cNvPr id="0" name=""/>
        <dsp:cNvSpPr/>
      </dsp:nvSpPr>
      <dsp:spPr>
        <a:xfrm>
          <a:off x="2048289" y="215109"/>
          <a:ext cx="638952" cy="255580"/>
        </a:xfrm>
        <a:prstGeom prst="chevron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Q3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2012</a:t>
          </a:r>
          <a:endParaRPr lang="en-US" sz="700" kern="1200" dirty="0">
            <a:latin typeface="Gill Sans MT" panose="020B0502020104020203" pitchFamily="34" charset="0"/>
          </a:endParaRPr>
        </a:p>
      </dsp:txBody>
      <dsp:txXfrm>
        <a:off x="2176079" y="215109"/>
        <a:ext cx="383372" cy="255580"/>
      </dsp:txXfrm>
    </dsp:sp>
    <dsp:sp modelId="{BA1A92EA-176E-47F7-AC02-4DFCCE435A70}">
      <dsp:nvSpPr>
        <dsp:cNvPr id="0" name=""/>
        <dsp:cNvSpPr/>
      </dsp:nvSpPr>
      <dsp:spPr>
        <a:xfrm>
          <a:off x="2559450" y="215109"/>
          <a:ext cx="638952" cy="255580"/>
        </a:xfrm>
        <a:prstGeom prst="chevron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Q4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2012</a:t>
          </a:r>
          <a:endParaRPr lang="en-US" sz="700" kern="1200" dirty="0">
            <a:latin typeface="Gill Sans MT" panose="020B0502020104020203" pitchFamily="34" charset="0"/>
          </a:endParaRPr>
        </a:p>
      </dsp:txBody>
      <dsp:txXfrm>
        <a:off x="2687240" y="215109"/>
        <a:ext cx="383372" cy="255580"/>
      </dsp:txXfrm>
    </dsp:sp>
    <dsp:sp modelId="{F9EBADCA-56A5-47F7-A71C-6C24E2FA1CF7}">
      <dsp:nvSpPr>
        <dsp:cNvPr id="0" name=""/>
        <dsp:cNvSpPr/>
      </dsp:nvSpPr>
      <dsp:spPr>
        <a:xfrm>
          <a:off x="3070612" y="215109"/>
          <a:ext cx="638952" cy="255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Q1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2013</a:t>
          </a:r>
          <a:endParaRPr lang="en-US" sz="700" kern="1200" dirty="0">
            <a:latin typeface="Gill Sans MT" panose="020B0502020104020203" pitchFamily="34" charset="0"/>
          </a:endParaRPr>
        </a:p>
      </dsp:txBody>
      <dsp:txXfrm>
        <a:off x="3198402" y="215109"/>
        <a:ext cx="383372" cy="255580"/>
      </dsp:txXfrm>
    </dsp:sp>
    <dsp:sp modelId="{EDF4BBA2-0F91-435D-9393-39CA48FFF9F4}">
      <dsp:nvSpPr>
        <dsp:cNvPr id="0" name=""/>
        <dsp:cNvSpPr/>
      </dsp:nvSpPr>
      <dsp:spPr>
        <a:xfrm>
          <a:off x="3581774" y="215109"/>
          <a:ext cx="638952" cy="255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Q2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Gill Sans MT" panose="020B0502020104020203" pitchFamily="34" charset="0"/>
            </a:rPr>
            <a:t>2013</a:t>
          </a:r>
          <a:endParaRPr lang="en-US" sz="700" kern="1200" dirty="0">
            <a:latin typeface="Gill Sans MT" panose="020B0502020104020203" pitchFamily="34" charset="0"/>
          </a:endParaRPr>
        </a:p>
      </dsp:txBody>
      <dsp:txXfrm>
        <a:off x="3709564" y="215109"/>
        <a:ext cx="383372" cy="255580"/>
      </dsp:txXfrm>
    </dsp:sp>
    <dsp:sp modelId="{5C33B1CD-DD5D-42F8-A4BE-1A4571E9B1F2}">
      <dsp:nvSpPr>
        <dsp:cNvPr id="0" name=""/>
        <dsp:cNvSpPr/>
      </dsp:nvSpPr>
      <dsp:spPr>
        <a:xfrm>
          <a:off x="4092936" y="215109"/>
          <a:ext cx="638952" cy="255580"/>
        </a:xfrm>
        <a:prstGeom prst="chevron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Q3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2013</a:t>
          </a:r>
          <a:endParaRPr lang="en-US" sz="700" kern="1200" dirty="0">
            <a:solidFill>
              <a:schemeClr val="tx1"/>
            </a:solidFill>
            <a:latin typeface="Gill Sans MT" panose="020B0502020104020203" pitchFamily="34" charset="0"/>
          </a:endParaRPr>
        </a:p>
      </dsp:txBody>
      <dsp:txXfrm>
        <a:off x="4220726" y="215109"/>
        <a:ext cx="383372" cy="255580"/>
      </dsp:txXfrm>
    </dsp:sp>
    <dsp:sp modelId="{E004161E-0F9C-4178-801F-61697C1FDD92}">
      <dsp:nvSpPr>
        <dsp:cNvPr id="0" name=""/>
        <dsp:cNvSpPr/>
      </dsp:nvSpPr>
      <dsp:spPr>
        <a:xfrm>
          <a:off x="4604098" y="215109"/>
          <a:ext cx="638952" cy="255580"/>
        </a:xfrm>
        <a:prstGeom prst="chevron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Q4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2013</a:t>
          </a:r>
          <a:endParaRPr lang="en-US" sz="700" kern="1200" dirty="0">
            <a:solidFill>
              <a:schemeClr val="tx1"/>
            </a:solidFill>
            <a:latin typeface="Gill Sans MT" panose="020B0502020104020203" pitchFamily="34" charset="0"/>
          </a:endParaRPr>
        </a:p>
      </dsp:txBody>
      <dsp:txXfrm>
        <a:off x="4731888" y="215109"/>
        <a:ext cx="383372" cy="255580"/>
      </dsp:txXfrm>
    </dsp:sp>
    <dsp:sp modelId="{761D5929-CC52-4D4A-811F-AA0620A746A6}">
      <dsp:nvSpPr>
        <dsp:cNvPr id="0" name=""/>
        <dsp:cNvSpPr/>
      </dsp:nvSpPr>
      <dsp:spPr>
        <a:xfrm>
          <a:off x="5115260" y="215109"/>
          <a:ext cx="638952" cy="255580"/>
        </a:xfrm>
        <a:prstGeom prst="chevron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Q1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2014</a:t>
          </a:r>
          <a:endParaRPr lang="en-US" sz="700" kern="1200" dirty="0">
            <a:solidFill>
              <a:schemeClr val="tx1"/>
            </a:solidFill>
            <a:latin typeface="Gill Sans MT" panose="020B0502020104020203" pitchFamily="34" charset="0"/>
          </a:endParaRPr>
        </a:p>
      </dsp:txBody>
      <dsp:txXfrm>
        <a:off x="5243050" y="215109"/>
        <a:ext cx="383372" cy="255580"/>
      </dsp:txXfrm>
    </dsp:sp>
    <dsp:sp modelId="{BC919E5F-9536-4F65-A470-6CC27E3F0689}">
      <dsp:nvSpPr>
        <dsp:cNvPr id="0" name=""/>
        <dsp:cNvSpPr/>
      </dsp:nvSpPr>
      <dsp:spPr>
        <a:xfrm>
          <a:off x="5626422" y="215109"/>
          <a:ext cx="638952" cy="255580"/>
        </a:xfrm>
        <a:prstGeom prst="chevron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Q2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2014</a:t>
          </a:r>
          <a:endParaRPr lang="en-US" sz="700" kern="1200" dirty="0">
            <a:solidFill>
              <a:schemeClr val="tx1"/>
            </a:solidFill>
            <a:latin typeface="Gill Sans MT" panose="020B0502020104020203" pitchFamily="34" charset="0"/>
          </a:endParaRPr>
        </a:p>
      </dsp:txBody>
      <dsp:txXfrm>
        <a:off x="5754212" y="215109"/>
        <a:ext cx="383372" cy="255580"/>
      </dsp:txXfrm>
    </dsp:sp>
    <dsp:sp modelId="{82643645-0680-4455-82DB-2E9C1EA21A98}">
      <dsp:nvSpPr>
        <dsp:cNvPr id="0" name=""/>
        <dsp:cNvSpPr/>
      </dsp:nvSpPr>
      <dsp:spPr>
        <a:xfrm>
          <a:off x="6137583" y="215109"/>
          <a:ext cx="638952" cy="255580"/>
        </a:xfrm>
        <a:prstGeom prst="chevron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Q3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Gill Sans MT" panose="020B0502020104020203" pitchFamily="34" charset="0"/>
            </a:rPr>
            <a:t>2014</a:t>
          </a:r>
          <a:endParaRPr lang="en-US" sz="700" kern="1200" dirty="0">
            <a:solidFill>
              <a:schemeClr val="tx1"/>
            </a:solidFill>
            <a:latin typeface="Gill Sans MT" panose="020B0502020104020203" pitchFamily="34" charset="0"/>
          </a:endParaRPr>
        </a:p>
      </dsp:txBody>
      <dsp:txXfrm>
        <a:off x="6265373" y="215109"/>
        <a:ext cx="383372" cy="255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0.0303</cdr:x>
      <cdr:y>0</cdr:y>
    </cdr:from>
    <cdr:to>
      <cdr:x>0.06229</cdr:x>
      <cdr:y>0.8125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1136647" y="1365251"/>
          <a:ext cx="2971800" cy="2412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dirty="0" smtClean="0">
              <a:latin typeface="Gill Sans MT" panose="020B0502020104020203" pitchFamily="34" charset="0"/>
            </a:rPr>
            <a:t>Number of Variables Considered</a:t>
          </a:r>
          <a:endParaRPr lang="en-US" sz="1000" dirty="0">
            <a:latin typeface="Gill Sans MT" panose="020B0502020104020203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37840" cy="463060"/>
          </a:xfrm>
          <a:prstGeom prst="rect">
            <a:avLst/>
          </a:prstGeom>
        </p:spPr>
        <p:txBody>
          <a:bodyPr vert="horz" lIns="90939" tIns="45470" rIns="90939" bIns="454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3"/>
            <a:ext cx="3037840" cy="463060"/>
          </a:xfrm>
          <a:prstGeom prst="rect">
            <a:avLst/>
          </a:prstGeom>
        </p:spPr>
        <p:txBody>
          <a:bodyPr vert="horz" lIns="90939" tIns="45470" rIns="90939" bIns="45470" rtlCol="0"/>
          <a:lstStyle>
            <a:lvl1pPr algn="r">
              <a:defRPr sz="1200"/>
            </a:lvl1pPr>
          </a:lstStyle>
          <a:p>
            <a:fld id="{D8FEAF69-0EB3-40E4-8BFC-C436311F1DC5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0663" y="1152525"/>
            <a:ext cx="4029075" cy="3113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39" tIns="45470" rIns="90939" bIns="454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38440"/>
            <a:ext cx="5608320" cy="3632020"/>
          </a:xfrm>
          <a:prstGeom prst="rect">
            <a:avLst/>
          </a:prstGeom>
        </p:spPr>
        <p:txBody>
          <a:bodyPr vert="horz" lIns="90939" tIns="45470" rIns="90939" bIns="454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319"/>
            <a:ext cx="3037840" cy="463060"/>
          </a:xfrm>
          <a:prstGeom prst="rect">
            <a:avLst/>
          </a:prstGeom>
        </p:spPr>
        <p:txBody>
          <a:bodyPr vert="horz" lIns="90939" tIns="45470" rIns="90939" bIns="454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319"/>
            <a:ext cx="3037840" cy="463060"/>
          </a:xfrm>
          <a:prstGeom prst="rect">
            <a:avLst/>
          </a:prstGeom>
        </p:spPr>
        <p:txBody>
          <a:bodyPr vert="horz" lIns="90939" tIns="45470" rIns="90939" bIns="45470" rtlCol="0" anchor="b"/>
          <a:lstStyle>
            <a:lvl1pPr algn="r">
              <a:defRPr sz="1200"/>
            </a:lvl1pPr>
          </a:lstStyle>
          <a:p>
            <a:fld id="{9B490E47-AB4C-4CE1-A103-2E139E8D23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0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kwaddell\Downloads\4488394578_15f61a99e4_o.jpg"/>
          <p:cNvPicPr>
            <a:picLocks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705" b="27778"/>
          <a:stretch/>
        </p:blipFill>
        <p:spPr bwMode="auto">
          <a:xfrm>
            <a:off x="-276788" y="1188402"/>
            <a:ext cx="10607040" cy="640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-295836" y="-176646"/>
            <a:ext cx="10650071" cy="2296391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685800" tIns="0" rIns="4572000" bIns="45720" anchor="b"/>
          <a:lstStyle>
            <a:lvl1pPr marL="3175" indent="-3175">
              <a:tabLst/>
              <a:defRPr>
                <a:latin typeface="Gill Sans MT" panose="020B0502020104020203" pitchFamily="34" charset="0"/>
              </a:defRPr>
            </a:lvl1pPr>
          </a:lstStyle>
          <a:p>
            <a:pPr marL="400050"/>
            <a:r>
              <a:rPr lang="en-US" dirty="0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-295836" y="2119745"/>
            <a:ext cx="10650071" cy="353291"/>
          </a:xfrm>
          <a:solidFill>
            <a:srgbClr val="82C2C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0" tIns="0" rIns="0" bIns="0" rtlCol="0" anchor="ctr"/>
          <a:lstStyle>
            <a:lvl1pPr marL="3175" indent="0">
              <a:buNone/>
              <a:tabLst/>
              <a:defRPr lang="en-US" sz="1200" cap="all" spc="300" dirty="0">
                <a:solidFill>
                  <a:sysClr val="windowText" lastClr="000000"/>
                </a:solidFill>
                <a:latin typeface="Gill Sans MT" panose="020B0502020104020203" pitchFamily="34" charset="0"/>
              </a:defRPr>
            </a:lvl1pPr>
          </a:lstStyle>
          <a:p>
            <a:pPr marL="400050"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-295836" y="-176646"/>
            <a:ext cx="10650071" cy="2296391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685800" tIns="0" rIns="4572000" bIns="45720" anchor="b"/>
          <a:lstStyle>
            <a:lvl1pPr marL="3175" indent="-3175">
              <a:tabLst/>
              <a:defRPr/>
            </a:lvl1pPr>
          </a:lstStyle>
          <a:p>
            <a:pPr marL="400050"/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-295836" y="2119745"/>
            <a:ext cx="10650071" cy="353291"/>
          </a:xfrm>
          <a:solidFill>
            <a:srgbClr val="82C2C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0" tIns="0" rIns="0" bIns="0" rtlCol="0" anchor="ctr"/>
          <a:lstStyle>
            <a:lvl1pPr marL="3175" indent="0">
              <a:buNone/>
              <a:tabLst/>
              <a:defRPr lang="en-US" sz="1200" cap="all" spc="300" dirty="0">
                <a:solidFill>
                  <a:sysClr val="windowText" lastClr="000000"/>
                </a:solidFill>
                <a:latin typeface="Gill Sans MT" panose="020B0502020104020203" pitchFamily="34" charset="0"/>
              </a:defRPr>
            </a:lvl1pPr>
          </a:lstStyle>
          <a:p>
            <a:pPr marL="400050"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295836" y="2473036"/>
            <a:ext cx="10650071" cy="512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228600" tIns="228600" rIns="228600" bIns="228600" rtlCol="0" anchor="t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79223" y="7595755"/>
            <a:ext cx="887506" cy="176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0058400" cy="423949"/>
          </a:xfrm>
        </p:spPr>
        <p:txBody>
          <a:bodyPr lIns="457200" tIns="0" rIns="0" bIns="0" anchor="b">
            <a:normAutofit/>
          </a:bodyPr>
          <a:lstStyle>
            <a:lvl1pPr marL="0" indent="0">
              <a:buNone/>
              <a:defRPr sz="1200" cap="all" spc="300" baseline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pPr lvl="0"/>
            <a:r>
              <a:rPr lang="en-US" cap="all" spc="300" baseline="0" dirty="0" smtClean="0">
                <a:latin typeface="FreightSans Pro Semibold" pitchFamily="50" charset="0"/>
              </a:rPr>
              <a:t>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79223" y="7595755"/>
            <a:ext cx="887506" cy="176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9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95836" y="-176645"/>
            <a:ext cx="10650071" cy="88322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457200" tIns="0" rIns="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671" y="883227"/>
            <a:ext cx="8875059" cy="6535882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295836" y="7595755"/>
            <a:ext cx="10650071" cy="35329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79223" y="7595755"/>
            <a:ext cx="887506" cy="176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228600" y="7595755"/>
            <a:ext cx="2070847" cy="176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Gill Sans MT" panose="020B0502020104020203" pitchFamily="34" charset="0"/>
              </a:rPr>
              <a:t>© The National Journal Group, Inc.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8824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emf"/><Relationship Id="rId4" Type="http://schemas.openxmlformats.org/officeDocument/2006/relationships/image" Target="../media/image9.png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R Presenta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smtClean="0"/>
              <a:t>Policy Brands </a:t>
            </a:r>
            <a:r>
              <a:rPr lang="en-US" sz="1800" dirty="0"/>
              <a:t>Roundtable - </a:t>
            </a:r>
            <a:r>
              <a:rPr lang="en-US" sz="1800" dirty="0" smtClean="0"/>
              <a:t>Annual </a:t>
            </a:r>
            <a:r>
              <a:rPr lang="en-US" sz="1800" dirty="0"/>
              <a:t>B</a:t>
            </a:r>
            <a:r>
              <a:rPr lang="en-US" sz="1800" dirty="0" smtClean="0"/>
              <a:t>rand </a:t>
            </a:r>
            <a:r>
              <a:rPr lang="en-US" sz="1800" dirty="0"/>
              <a:t>S</a:t>
            </a:r>
            <a:r>
              <a:rPr lang="en-US" sz="1800" dirty="0" smtClean="0"/>
              <a:t>trength </a:t>
            </a:r>
            <a:r>
              <a:rPr lang="en-US" sz="1800" dirty="0"/>
              <a:t>U</a:t>
            </a:r>
            <a:r>
              <a:rPr lang="en-US" sz="1800" dirty="0" smtClean="0"/>
              <a:t>pdate</a:t>
            </a:r>
            <a:endParaRPr lang="en-US" sz="1800" dirty="0"/>
          </a:p>
        </p:txBody>
      </p:sp>
      <p:sp>
        <p:nvSpPr>
          <p:cNvPr id="3" name="Annual Brand Strength Update Title"/>
          <p:cNvSpPr>
            <a:spLocks noGrp="1"/>
          </p:cNvSpPr>
          <p:nvPr>
            <p:ph type="subTitle" idx="1"/>
          </p:nvPr>
        </p:nvSpPr>
        <p:spPr>
          <a:solidFill>
            <a:srgbClr val="82C2CC"/>
          </a:solidFill>
        </p:spPr>
        <p:txBody>
          <a:bodyPr>
            <a:normAutofit/>
          </a:bodyPr>
          <a:lstStyle/>
          <a:p>
            <a:r>
              <a:rPr lang="en-US" sz="1100" dirty="0" smtClean="0">
                <a:latin typeface="Gill Sans MT" panose="020B0502020104020203" pitchFamily="34" charset="0"/>
              </a:rPr>
              <a:t> </a:t>
            </a:r>
            <a:endParaRPr lang="en-US" sz="1100" dirty="0">
              <a:latin typeface="Gill Sans MT" panose="020B0502020104020203" pitchFamily="34" charset="0"/>
            </a:endParaRPr>
          </a:p>
        </p:txBody>
      </p:sp>
      <p:pic>
        <p:nvPicPr>
          <p:cNvPr id="4" name="NJ Logo" descr="C:\Users\kwaddell\Pictures\NJ Research (Black)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1" y="2199597"/>
            <a:ext cx="2121822" cy="19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mmer 2015 Label"/>
          <p:cNvSpPr txBox="1"/>
          <p:nvPr/>
        </p:nvSpPr>
        <p:spPr>
          <a:xfrm>
            <a:off x="7255295" y="382797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Summer 2015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Initial Release Bar"/>
          <p:cNvSpPr txBox="1"/>
          <p:nvPr/>
        </p:nvSpPr>
        <p:spPr>
          <a:xfrm rot="2339263">
            <a:off x="6663626" y="708785"/>
            <a:ext cx="45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cap="all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Initial release</a:t>
            </a:r>
            <a:endParaRPr lang="en-US" sz="1200" cap="all" spc="3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g 3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Research Model Overview</a:t>
            </a:r>
            <a:endParaRPr lang="en-US" dirty="0"/>
          </a:p>
        </p:txBody>
      </p:sp>
      <p:sp>
        <p:nvSpPr>
          <p:cNvPr id="4" name="Slide Number Pg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14CC63-60E5-4931-A878-5D36BA85D18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Measuring Influence Inside the Beltway"/>
          <p:cNvSpPr/>
          <p:nvPr/>
        </p:nvSpPr>
        <p:spPr>
          <a:xfrm>
            <a:off x="226724" y="731520"/>
            <a:ext cx="9601200" cy="164592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1100" b="1" dirty="0" smtClean="0">
                <a:latin typeface="Gill Sans MT" panose="020B0502020104020203" pitchFamily="34" charset="0"/>
              </a:rPr>
              <a:t>Measuring Influence Inside the Beltway</a:t>
            </a:r>
            <a:endParaRPr lang="en-US" sz="1100" dirty="0" smtClean="0"/>
          </a:p>
          <a:p>
            <a:pPr>
              <a:spcAft>
                <a:spcPts val="500"/>
              </a:spcAft>
            </a:pPr>
            <a:r>
              <a:rPr lang="en-US" sz="1100" dirty="0"/>
              <a:t>The Policy Brands Roundtable is a strategic research service designed to support policy executives seeking to assess and enhance their approach to advocacy. </a:t>
            </a:r>
            <a:r>
              <a:rPr lang="en-US" sz="1100" dirty="0" smtClean="0"/>
              <a:t>The </a:t>
            </a:r>
            <a:r>
              <a:rPr lang="en-US" sz="1100" dirty="0"/>
              <a:t>research answers two critical questions: 1) How do decision-makers perceive an organization’s work in Washington? and  2) What activities do policy </a:t>
            </a:r>
            <a:r>
              <a:rPr lang="en-US" sz="1100" dirty="0" err="1"/>
              <a:t>influentials</a:t>
            </a:r>
            <a:r>
              <a:rPr lang="en-US" sz="1100" dirty="0"/>
              <a:t> care about most?</a:t>
            </a:r>
          </a:p>
          <a:p>
            <a:pPr>
              <a:spcAft>
                <a:spcPts val="500"/>
              </a:spcAft>
            </a:pPr>
            <a:r>
              <a:rPr lang="en-US" sz="1100" dirty="0"/>
              <a:t>The first question is answered by collecting feedback on four measures—respect, consideration, influence and sharing. A weighted average of these measures captures the strength of an organization’s policy brand in a single metric. </a:t>
            </a:r>
            <a:r>
              <a:rPr lang="en-US" sz="1100" dirty="0" smtClean="0"/>
              <a:t>The </a:t>
            </a:r>
            <a:r>
              <a:rPr lang="en-US" sz="1100" dirty="0"/>
              <a:t>second question is addressed via feedback on 12 policy brand “drivers,” actions or behaviors impacting an organization’s level of influence among Washington opinion leaders. </a:t>
            </a:r>
          </a:p>
        </p:txBody>
      </p:sp>
      <p:cxnSp>
        <p:nvCxnSpPr>
          <p:cNvPr id="58" name="Straight Connector 2 pg 3"/>
          <p:cNvCxnSpPr/>
          <p:nvPr/>
        </p:nvCxnSpPr>
        <p:spPr>
          <a:xfrm>
            <a:off x="552893" y="4531400"/>
            <a:ext cx="8825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licy Brand Index title"/>
          <p:cNvSpPr/>
          <p:nvPr/>
        </p:nvSpPr>
        <p:spPr>
          <a:xfrm>
            <a:off x="-260223" y="3483343"/>
            <a:ext cx="2286000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cap="all" spc="300" dirty="0"/>
              <a:t>Policy </a:t>
            </a:r>
            <a:r>
              <a:rPr lang="en-US" sz="1000" cap="all" spc="300" dirty="0" smtClean="0"/>
              <a:t/>
            </a:r>
            <a:br>
              <a:rPr lang="en-US" sz="1000" cap="all" spc="300" dirty="0" smtClean="0"/>
            </a:br>
            <a:r>
              <a:rPr lang="en-US" sz="1000" cap="all" spc="300" dirty="0" smtClean="0"/>
              <a:t>Brand Index</a:t>
            </a:r>
            <a:endParaRPr lang="en-US" sz="1000" cap="all" spc="300" dirty="0"/>
          </a:p>
        </p:txBody>
      </p:sp>
      <p:grpSp>
        <p:nvGrpSpPr>
          <p:cNvPr id="60" name="Group 59"/>
          <p:cNvGrpSpPr>
            <a:grpSpLocks/>
          </p:cNvGrpSpPr>
          <p:nvPr/>
        </p:nvGrpSpPr>
        <p:grpSpPr>
          <a:xfrm>
            <a:off x="1696240" y="3153443"/>
            <a:ext cx="1600200" cy="1097280"/>
            <a:chOff x="-1444935" y="3235867"/>
            <a:chExt cx="1920240" cy="438912"/>
          </a:xfrm>
        </p:grpSpPr>
        <p:sp>
          <p:nvSpPr>
            <p:cNvPr id="61" name="3rd Small Rectangle"/>
            <p:cNvSpPr>
              <a:spLocks/>
            </p:cNvSpPr>
            <p:nvPr/>
          </p:nvSpPr>
          <p:spPr>
            <a:xfrm>
              <a:off x="-1389055" y="3460005"/>
              <a:ext cx="182880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1440" tIns="365760" rIns="91440" bIns="91440" rtlCol="0" anchor="ctr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2" name="1st Small Rectangle"/>
            <p:cNvSpPr>
              <a:spLocks/>
            </p:cNvSpPr>
            <p:nvPr/>
          </p:nvSpPr>
          <p:spPr>
            <a:xfrm>
              <a:off x="-1389055" y="3256127"/>
              <a:ext cx="182880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1440" tIns="365760" rIns="91440" bIns="91440" rtlCol="0" anchor="ctr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3" name="2nd Small Rectangle"/>
            <p:cNvSpPr>
              <a:spLocks/>
            </p:cNvSpPr>
            <p:nvPr/>
          </p:nvSpPr>
          <p:spPr>
            <a:xfrm>
              <a:off x="-1389055" y="3358066"/>
              <a:ext cx="182880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1440" tIns="365760" rIns="91440" bIns="91440" rtlCol="0" anchor="ctr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4" name="4th Small Rectangle"/>
            <p:cNvSpPr>
              <a:spLocks/>
            </p:cNvSpPr>
            <p:nvPr/>
          </p:nvSpPr>
          <p:spPr>
            <a:xfrm>
              <a:off x="-1389055" y="3561943"/>
              <a:ext cx="182880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1440" tIns="365760" rIns="91440" bIns="91440" rtlCol="0" anchor="ctr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5" name="Blue Overall Rectangle"/>
            <p:cNvSpPr/>
            <p:nvPr/>
          </p:nvSpPr>
          <p:spPr>
            <a:xfrm>
              <a:off x="-1444935" y="3235867"/>
              <a:ext cx="1920240" cy="438912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wrap="none" lIns="228600" tIns="228600" rIns="228600" bIns="228600" rtlCol="0" anchor="ctr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100" cap="all" dirty="0"/>
                <a:t>Policy Brand </a:t>
              </a:r>
              <a:r>
                <a:rPr lang="en-US" sz="1100" cap="all" dirty="0" smtClean="0"/>
                <a:t/>
              </a:r>
              <a:br>
                <a:rPr lang="en-US" sz="1100" cap="all" dirty="0" smtClean="0"/>
              </a:br>
              <a:r>
                <a:rPr lang="en-US" sz="1100" cap="all" dirty="0" smtClean="0"/>
                <a:t>Index Score</a:t>
              </a:r>
              <a:endParaRPr lang="en-US" sz="1100" cap="all" dirty="0"/>
            </a:p>
          </p:txBody>
        </p:sp>
      </p:grpSp>
      <p:cxnSp>
        <p:nvCxnSpPr>
          <p:cNvPr id="66" name="Straight Connector 1 pg 3"/>
          <p:cNvCxnSpPr/>
          <p:nvPr/>
        </p:nvCxnSpPr>
        <p:spPr>
          <a:xfrm>
            <a:off x="3903526" y="2949096"/>
            <a:ext cx="0" cy="14387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ow Do Decision-Makers question title"/>
          <p:cNvSpPr/>
          <p:nvPr/>
        </p:nvSpPr>
        <p:spPr>
          <a:xfrm>
            <a:off x="1274044" y="2493765"/>
            <a:ext cx="7772400" cy="261610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100" cap="all" spc="300" dirty="0" smtClean="0"/>
              <a:t>Q: How do Decision-makers perceive YOUR work in Washington?</a:t>
            </a:r>
          </a:p>
        </p:txBody>
      </p:sp>
      <p:sp>
        <p:nvSpPr>
          <p:cNvPr id="68" name="What Actions question title"/>
          <p:cNvSpPr/>
          <p:nvPr/>
        </p:nvSpPr>
        <p:spPr>
          <a:xfrm>
            <a:off x="1274044" y="4719692"/>
            <a:ext cx="7772400" cy="261610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100" cap="all" spc="300" dirty="0" smtClean="0"/>
              <a:t>Q: What </a:t>
            </a:r>
            <a:r>
              <a:rPr lang="en-US" sz="1100" cap="all" spc="300" dirty="0"/>
              <a:t>Actions do Washington influentials </a:t>
            </a:r>
            <a:r>
              <a:rPr lang="en-US" sz="1100" cap="all" spc="300" dirty="0" smtClean="0"/>
              <a:t>care most about?</a:t>
            </a:r>
          </a:p>
        </p:txBody>
      </p:sp>
      <p:sp>
        <p:nvSpPr>
          <p:cNvPr id="69" name="Policy Brand Drivers by Category Title"/>
          <p:cNvSpPr/>
          <p:nvPr/>
        </p:nvSpPr>
        <p:spPr>
          <a:xfrm>
            <a:off x="226724" y="6042299"/>
            <a:ext cx="2392516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cap="all" spc="300" dirty="0"/>
              <a:t>Policy Brand Drivers by Category</a:t>
            </a:r>
          </a:p>
        </p:txBody>
      </p:sp>
      <p:sp>
        <p:nvSpPr>
          <p:cNvPr id="70" name="Measures of Policy Brand Title"/>
          <p:cNvSpPr/>
          <p:nvPr/>
        </p:nvSpPr>
        <p:spPr>
          <a:xfrm>
            <a:off x="3869204" y="3483343"/>
            <a:ext cx="1745739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cap="all" spc="300" dirty="0"/>
              <a:t>Measures </a:t>
            </a:r>
            <a:r>
              <a:rPr lang="en-US" sz="1000" cap="all" spc="300" dirty="0" smtClean="0"/>
              <a:t>Of </a:t>
            </a:r>
            <a:r>
              <a:rPr lang="en-US" sz="1000" cap="all" spc="300" dirty="0"/>
              <a:t>Policy </a:t>
            </a:r>
            <a:r>
              <a:rPr lang="en-US" sz="1000" cap="all" spc="300" dirty="0" smtClean="0"/>
              <a:t>Brand</a:t>
            </a:r>
            <a:endParaRPr lang="en-US" sz="1000" cap="all" spc="300" dirty="0"/>
          </a:p>
        </p:txBody>
      </p:sp>
      <p:grpSp>
        <p:nvGrpSpPr>
          <p:cNvPr id="71" name="Policy Brand Measures Group"/>
          <p:cNvGrpSpPr/>
          <p:nvPr/>
        </p:nvGrpSpPr>
        <p:grpSpPr>
          <a:xfrm>
            <a:off x="5561063" y="2982689"/>
            <a:ext cx="4297681" cy="1371600"/>
            <a:chOff x="6781423" y="3721095"/>
            <a:chExt cx="5969002" cy="1602106"/>
          </a:xfrm>
        </p:grpSpPr>
        <p:grpSp>
          <p:nvGrpSpPr>
            <p:cNvPr id="72" name="Group 71"/>
            <p:cNvGrpSpPr/>
            <p:nvPr/>
          </p:nvGrpSpPr>
          <p:grpSpPr>
            <a:xfrm>
              <a:off x="6781423" y="4545325"/>
              <a:ext cx="5969002" cy="365760"/>
              <a:chOff x="6781423" y="4785897"/>
              <a:chExt cx="5969002" cy="365760"/>
            </a:xfrm>
          </p:grpSpPr>
          <p:sp>
            <p:nvSpPr>
              <p:cNvPr id="82" name="Influence text"/>
              <p:cNvSpPr txBox="1"/>
              <p:nvPr/>
            </p:nvSpPr>
            <p:spPr>
              <a:xfrm>
                <a:off x="6781424" y="4785897"/>
                <a:ext cx="5969001" cy="36576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>
                <a:defPPr>
                  <a:defRPr lang="en-US"/>
                </a:defPPr>
                <a:lvl1pPr>
                  <a:tabLst>
                    <a:tab pos="1143000" algn="l"/>
                  </a:tabLst>
                  <a:defRPr sz="1100">
                    <a:latin typeface="FreightSans Pro Book" pitchFamily="50" charset="0"/>
                  </a:defRPr>
                </a:lvl1pPr>
              </a:lstStyle>
              <a:p>
                <a:pPr>
                  <a:tabLst>
                    <a:tab pos="914400" algn="l"/>
                  </a:tabLst>
                </a:pPr>
                <a:r>
                  <a:rPr lang="en-US" sz="700" dirty="0">
                    <a:latin typeface="+mn-lt"/>
                  </a:rPr>
                  <a:t>	Would the organization’s </a:t>
                </a:r>
                <a:r>
                  <a:rPr lang="en-US" sz="700" dirty="0" smtClean="0">
                    <a:latin typeface="+mn-lt"/>
                  </a:rPr>
                  <a:t>views </a:t>
                </a:r>
                <a:r>
                  <a:rPr lang="en-US" sz="700" dirty="0">
                    <a:latin typeface="+mn-lt"/>
                  </a:rPr>
                  <a:t>influence your views favorably?</a:t>
                </a:r>
              </a:p>
            </p:txBody>
          </p:sp>
          <p:sp>
            <p:nvSpPr>
              <p:cNvPr id="83" name="Influence label"/>
              <p:cNvSpPr/>
              <p:nvPr/>
            </p:nvSpPr>
            <p:spPr>
              <a:xfrm>
                <a:off x="6781423" y="4785897"/>
                <a:ext cx="1270000" cy="36576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91440" rIns="91440" bIns="91440" rtlCol="0" anchor="ctr"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INFLUENCE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781423" y="3721095"/>
              <a:ext cx="5969002" cy="365760"/>
              <a:chOff x="6781423" y="3721095"/>
              <a:chExt cx="5969002" cy="365760"/>
            </a:xfrm>
          </p:grpSpPr>
          <p:sp>
            <p:nvSpPr>
              <p:cNvPr id="80" name="Respect text"/>
              <p:cNvSpPr txBox="1"/>
              <p:nvPr/>
            </p:nvSpPr>
            <p:spPr>
              <a:xfrm>
                <a:off x="6781424" y="3721095"/>
                <a:ext cx="5969001" cy="36576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tabLst>
                    <a:tab pos="914400" algn="l"/>
                  </a:tabLst>
                </a:pPr>
                <a:r>
                  <a:rPr lang="en-US" sz="700" dirty="0" smtClean="0"/>
                  <a:t>	Do you largely have respect for the organization’s role in the public debate?</a:t>
                </a:r>
              </a:p>
            </p:txBody>
          </p:sp>
          <p:sp>
            <p:nvSpPr>
              <p:cNvPr id="81" name="Respect label"/>
              <p:cNvSpPr/>
              <p:nvPr/>
            </p:nvSpPr>
            <p:spPr>
              <a:xfrm>
                <a:off x="6781423" y="3721095"/>
                <a:ext cx="1270000" cy="36576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91440" rIns="91440" bIns="91440" rtlCol="0" anchor="ctr"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RESPECT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781423" y="4957441"/>
              <a:ext cx="5969002" cy="365760"/>
              <a:chOff x="6781423" y="5313041"/>
              <a:chExt cx="5969002" cy="365760"/>
            </a:xfrm>
          </p:grpSpPr>
          <p:sp>
            <p:nvSpPr>
              <p:cNvPr id="78" name="Sharing text"/>
              <p:cNvSpPr txBox="1"/>
              <p:nvPr/>
            </p:nvSpPr>
            <p:spPr>
              <a:xfrm>
                <a:off x="6781424" y="5313041"/>
                <a:ext cx="5969001" cy="36576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tabLst>
                    <a:tab pos="914400" algn="l"/>
                  </a:tabLst>
                </a:pPr>
                <a:r>
                  <a:rPr lang="en-US" sz="700" dirty="0" smtClean="0"/>
                  <a:t>	Would you seek out or share </a:t>
                </a:r>
                <a:r>
                  <a:rPr lang="en-US" sz="700" dirty="0"/>
                  <a:t>the organization’s opinion </a:t>
                </a:r>
                <a:r>
                  <a:rPr lang="en-US" sz="700" dirty="0" smtClean="0"/>
                  <a:t>on an issue? </a:t>
                </a:r>
                <a:endParaRPr lang="en-US" sz="700" dirty="0"/>
              </a:p>
            </p:txBody>
          </p:sp>
          <p:sp>
            <p:nvSpPr>
              <p:cNvPr id="79" name="Sharing label"/>
              <p:cNvSpPr/>
              <p:nvPr/>
            </p:nvSpPr>
            <p:spPr>
              <a:xfrm>
                <a:off x="6781423" y="5313041"/>
                <a:ext cx="1270000" cy="36576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91440" rIns="91440" bIns="91440" rtlCol="0" anchor="ctr"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SHARING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781423" y="4133210"/>
              <a:ext cx="5969002" cy="365760"/>
              <a:chOff x="6781423" y="4294964"/>
              <a:chExt cx="5969002" cy="365760"/>
            </a:xfrm>
          </p:grpSpPr>
          <p:sp>
            <p:nvSpPr>
              <p:cNvPr id="76" name="Consideration text"/>
              <p:cNvSpPr txBox="1"/>
              <p:nvPr/>
            </p:nvSpPr>
            <p:spPr>
              <a:xfrm>
                <a:off x="6781424" y="4294964"/>
                <a:ext cx="5969001" cy="36576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>
                <a:defPPr>
                  <a:defRPr lang="en-US"/>
                </a:defPPr>
                <a:lvl1pPr>
                  <a:tabLst>
                    <a:tab pos="1143000" algn="l"/>
                  </a:tabLst>
                  <a:defRPr sz="1100">
                    <a:latin typeface="FreightSans Pro Book" pitchFamily="50" charset="0"/>
                  </a:defRPr>
                </a:lvl1pPr>
              </a:lstStyle>
              <a:p>
                <a:pPr>
                  <a:tabLst>
                    <a:tab pos="914400" algn="l"/>
                  </a:tabLst>
                </a:pPr>
                <a:r>
                  <a:rPr lang="en-US" sz="700" dirty="0">
                    <a:latin typeface="+mn-lt"/>
                  </a:rPr>
                  <a:t>	Do you genuinely consider the organization’s </a:t>
                </a:r>
                <a:r>
                  <a:rPr lang="en-US" sz="700" dirty="0" smtClean="0">
                    <a:latin typeface="+mn-lt"/>
                  </a:rPr>
                  <a:t>positions </a:t>
                </a:r>
                <a:r>
                  <a:rPr lang="en-US" sz="700" dirty="0">
                    <a:latin typeface="+mn-lt"/>
                  </a:rPr>
                  <a:t>on issues?</a:t>
                </a:r>
              </a:p>
            </p:txBody>
          </p:sp>
          <p:sp>
            <p:nvSpPr>
              <p:cNvPr id="77" name="Consideration label"/>
              <p:cNvSpPr/>
              <p:nvPr/>
            </p:nvSpPr>
            <p:spPr>
              <a:xfrm>
                <a:off x="6781423" y="4294964"/>
                <a:ext cx="1270000" cy="36576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91440" rIns="91440" bIns="91440" rtlCol="0" anchor="ctr"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CONSIDERATION</a:t>
                </a:r>
              </a:p>
            </p:txBody>
          </p:sp>
        </p:grpSp>
      </p:grpSp>
      <p:graphicFrame>
        <p:nvGraphicFramePr>
          <p:cNvPr id="84" name="Policy Brand Drivers by Catego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26856"/>
              </p:ext>
            </p:extLst>
          </p:nvPr>
        </p:nvGraphicFramePr>
        <p:xfrm>
          <a:off x="2742267" y="5135514"/>
          <a:ext cx="6400800" cy="228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6753"/>
                <a:gridCol w="543347"/>
                <a:gridCol w="543347"/>
                <a:gridCol w="543347"/>
                <a:gridCol w="513506"/>
                <a:gridCol w="543347"/>
                <a:gridCol w="513506"/>
                <a:gridCol w="543347"/>
                <a:gridCol w="391680"/>
                <a:gridCol w="665173"/>
                <a:gridCol w="543347"/>
                <a:gridCol w="543347"/>
                <a:gridCol w="256753"/>
              </a:tblGrid>
              <a:tr h="48117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31775" lvl="0" indent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Organizational </a:t>
                      </a:r>
                      <a:b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Visibility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31775" indent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External</a:t>
                      </a:r>
                      <a:b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Engagement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31775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Corporate</a:t>
                      </a:r>
                    </a:p>
                    <a:p>
                      <a:pPr marL="231775" indent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Citizenship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lvl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kern="1200" dirty="0" smtClean="0">
                        <a:latin typeface="+mn-lt"/>
                      </a:endParaRPr>
                    </a:p>
                  </a:txBody>
                  <a:tcPr marL="45720" marR="4572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C-Suite Engagement</a:t>
                      </a:r>
                    </a:p>
                    <a:p>
                      <a:pPr marL="0" lv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kern="1200" dirty="0" smtClean="0">
                          <a:latin typeface="+mn-lt"/>
                        </a:rPr>
                        <a:t>Lobbying Representation</a:t>
                      </a:r>
                    </a:p>
                    <a:p>
                      <a:pPr marL="0" lv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kern="1200" dirty="0" smtClean="0">
                          <a:latin typeface="+mn-lt"/>
                        </a:rPr>
                        <a:t>Media Profile</a:t>
                      </a: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dirty="0"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Coalition-Building</a:t>
                      </a:r>
                    </a:p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Bipartisan Collaboration</a:t>
                      </a:r>
                    </a:p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Grassroots</a:t>
                      </a: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Corporate Social Responsibility</a:t>
                      </a:r>
                    </a:p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Ethics</a:t>
                      </a: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dirty="0" smtClean="0"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11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31775" indent="0" 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Subject-Matter Contribution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31775" indent="0" 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Policy </a:t>
                      </a:r>
                      <a:b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Positioning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2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Constructive Arguments</a:t>
                      </a:r>
                    </a:p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Research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Compromise</a:t>
                      </a:r>
                    </a:p>
                    <a:p>
                      <a:pPr marL="0" indent="0" algn="ctr" defTabSz="5778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Relevance</a:t>
                      </a: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5" name="Policy Brand Drivers by Category"/>
          <p:cNvGrpSpPr/>
          <p:nvPr/>
        </p:nvGrpSpPr>
        <p:grpSpPr>
          <a:xfrm>
            <a:off x="2742267" y="5129418"/>
            <a:ext cx="6400800" cy="2286000"/>
            <a:chOff x="670504" y="6537960"/>
            <a:chExt cx="6400800" cy="2286000"/>
          </a:xfrm>
        </p:grpSpPr>
        <p:pic>
          <p:nvPicPr>
            <p:cNvPr id="86" name="External Engagement icon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280" y="6623705"/>
              <a:ext cx="301766" cy="301766"/>
            </a:xfrm>
            <a:prstGeom prst="rect">
              <a:avLst/>
            </a:prstGeom>
            <a:noFill/>
          </p:spPr>
        </p:pic>
        <p:pic>
          <p:nvPicPr>
            <p:cNvPr id="87" name="Policy Positioning ico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653" y="7907600"/>
              <a:ext cx="251472" cy="251472"/>
            </a:xfrm>
            <a:prstGeom prst="rect">
              <a:avLst/>
            </a:prstGeom>
            <a:noFill/>
          </p:spPr>
        </p:pic>
        <p:pic>
          <p:nvPicPr>
            <p:cNvPr id="88" name="Subject-Matter Contribution icon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425" y="7907600"/>
              <a:ext cx="251472" cy="251472"/>
            </a:xfrm>
            <a:prstGeom prst="rect">
              <a:avLst/>
            </a:prstGeom>
            <a:noFill/>
          </p:spPr>
        </p:pic>
        <p:pic>
          <p:nvPicPr>
            <p:cNvPr id="89" name="Organizational Visibility icon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32" y="6598558"/>
              <a:ext cx="352061" cy="352061"/>
            </a:xfrm>
            <a:prstGeom prst="rect">
              <a:avLst/>
            </a:prstGeom>
            <a:noFill/>
          </p:spPr>
        </p:pic>
        <p:sp>
          <p:nvSpPr>
            <p:cNvPr id="90" name="Drivers outline"/>
            <p:cNvSpPr/>
            <p:nvPr/>
          </p:nvSpPr>
          <p:spPr>
            <a:xfrm>
              <a:off x="670504" y="6537960"/>
              <a:ext cx="6400800" cy="2286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228600" tIns="228600" rIns="228600" bIns="228600" rtlCol="0" anchor="t">
              <a:noAutofit/>
            </a:bodyPr>
            <a:lstStyle/>
            <a:p>
              <a:pPr algn="ctr"/>
              <a:endParaRPr lang="en-US" sz="1000" dirty="0"/>
            </a:p>
          </p:txBody>
        </p:sp>
      </p:grpSp>
      <p:cxnSp>
        <p:nvCxnSpPr>
          <p:cNvPr id="92" name="Divider Line 1 pg 3"/>
          <p:cNvCxnSpPr/>
          <p:nvPr/>
        </p:nvCxnSpPr>
        <p:spPr>
          <a:xfrm>
            <a:off x="177498" y="2318019"/>
            <a:ext cx="98064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Corporate Citizenship icon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96" y="5272122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g 2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Development</a:t>
            </a:r>
          </a:p>
        </p:txBody>
      </p:sp>
      <p:sp>
        <p:nvSpPr>
          <p:cNvPr id="4" name="Slide Number Pg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14CC63-60E5-4931-A878-5D36BA85D18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59997" y="1446250"/>
            <a:ext cx="0" cy="33902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827939579"/>
              </p:ext>
            </p:extLst>
          </p:nvPr>
        </p:nvGraphicFramePr>
        <p:xfrm>
          <a:off x="1346624" y="2039071"/>
          <a:ext cx="7543801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374445"/>
              </p:ext>
            </p:extLst>
          </p:nvPr>
        </p:nvGraphicFramePr>
        <p:xfrm>
          <a:off x="1803827" y="913040"/>
          <a:ext cx="6780178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3410375" y="1455394"/>
            <a:ext cx="3602" cy="33902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16525" y="1604365"/>
            <a:ext cx="539751" cy="286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/>
            <a:r>
              <a:rPr lang="en-US" sz="900" dirty="0" smtClean="0">
                <a:latin typeface="Gill Sans MT" panose="020B0502020104020203" pitchFamily="34" charset="0"/>
              </a:rPr>
              <a:t>Test Survey 1</a:t>
            </a:r>
            <a:endParaRPr lang="en-US" sz="900" dirty="0">
              <a:latin typeface="Gill Sans MT" panose="020B05020201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0773" y="1989175"/>
            <a:ext cx="1048014" cy="243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900" dirty="0" smtClean="0">
                <a:latin typeface="Gill Sans MT" panose="020B0502020104020203" pitchFamily="34" charset="0"/>
              </a:rPr>
              <a:t>Research Interviews 1</a:t>
            </a:r>
            <a:endParaRPr lang="en-US" sz="900" dirty="0">
              <a:latin typeface="Gill Sans MT" panose="020B05020201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4833" y="2393424"/>
            <a:ext cx="1024953" cy="264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900" dirty="0" smtClean="0">
                <a:latin typeface="Gill Sans MT" panose="020B0502020104020203" pitchFamily="34" charset="0"/>
              </a:rPr>
              <a:t>Research Interviews 2</a:t>
            </a:r>
            <a:endParaRPr lang="en-US" sz="900" dirty="0">
              <a:latin typeface="Gill Sans MT" panose="020B05020201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816526" y="1446250"/>
            <a:ext cx="0" cy="33902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9785" y="1446250"/>
            <a:ext cx="0" cy="33902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50072" y="1489113"/>
            <a:ext cx="6204" cy="33566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49785" y="3023111"/>
            <a:ext cx="571028" cy="236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45720" rIns="0" bIns="45720" anchor="ctr"/>
          <a:lstStyle/>
          <a:p>
            <a:pPr algn="ctr"/>
            <a:r>
              <a:rPr lang="en-US" sz="900" dirty="0" smtClean="0">
                <a:latin typeface="Gill Sans MT" panose="020B0502020104020203" pitchFamily="34" charset="0"/>
              </a:rPr>
              <a:t>Test Survey 2</a:t>
            </a:r>
            <a:endParaRPr lang="en-US" sz="900" dirty="0">
              <a:latin typeface="Gill Sans MT" panose="020B05020201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33496" y="3403638"/>
            <a:ext cx="571029" cy="291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/>
            <a:r>
              <a:rPr lang="en-US" sz="900" dirty="0" smtClean="0">
                <a:latin typeface="Gill Sans MT" panose="020B0502020104020203" pitchFamily="34" charset="0"/>
              </a:rPr>
              <a:t>Test Survey 3</a:t>
            </a:r>
            <a:endParaRPr lang="en-US" sz="900" dirty="0">
              <a:latin typeface="Gill Sans MT" panose="020B05020201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14871" y="3836282"/>
            <a:ext cx="572040" cy="263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/>
            <a:r>
              <a:rPr lang="en-US" sz="900" dirty="0" smtClean="0">
                <a:latin typeface="Gill Sans MT" panose="020B0502020104020203" pitchFamily="34" charset="0"/>
              </a:rPr>
              <a:t>Test Survey 4</a:t>
            </a:r>
            <a:endParaRPr lang="en-US" sz="900" dirty="0">
              <a:latin typeface="Gill Sans MT" panose="020B0502020104020203" pitchFamily="34" charset="0"/>
            </a:endParaRPr>
          </a:p>
        </p:txBody>
      </p:sp>
      <p:sp>
        <p:nvSpPr>
          <p:cNvPr id="37" name="Pentagon 36"/>
          <p:cNvSpPr/>
          <p:nvPr/>
        </p:nvSpPr>
        <p:spPr>
          <a:xfrm>
            <a:off x="6799895" y="4508749"/>
            <a:ext cx="653581" cy="30820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Launch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615411" y="1446250"/>
            <a:ext cx="0" cy="33902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32328" y="1446250"/>
            <a:ext cx="0" cy="33902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816526" y="827125"/>
            <a:ext cx="229904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Round 1</a:t>
            </a:r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96513" y="814551"/>
            <a:ext cx="22952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Round 2</a:t>
            </a:r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24839" y="820838"/>
            <a:ext cx="76517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Round 3</a:t>
            </a:r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30158" y="814551"/>
            <a:ext cx="76441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Round 4</a:t>
            </a:r>
            <a:endParaRPr lang="en-US" sz="1000" dirty="0">
              <a:latin typeface="Gill Sans MT" panose="020B0502020104020203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03825" y="941425"/>
            <a:ext cx="822960" cy="0"/>
          </a:xfrm>
          <a:prstGeom prst="straightConnector1">
            <a:avLst/>
          </a:prstGeom>
          <a:ln>
            <a:solidFill>
              <a:schemeClr val="accent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53988" y="941425"/>
            <a:ext cx="186415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440403" y="938250"/>
            <a:ext cx="316047" cy="0"/>
          </a:xfrm>
          <a:prstGeom prst="straightConnector1">
            <a:avLst/>
          </a:prstGeom>
          <a:ln>
            <a:solidFill>
              <a:schemeClr val="accent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14452" y="928662"/>
            <a:ext cx="545312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61513" y="930122"/>
            <a:ext cx="91440" cy="0"/>
          </a:xfrm>
          <a:prstGeom prst="straightConnector1">
            <a:avLst/>
          </a:prstGeom>
          <a:ln>
            <a:solidFill>
              <a:schemeClr val="accent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58661" y="928662"/>
            <a:ext cx="9144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50101" y="928662"/>
            <a:ext cx="91440" cy="0"/>
          </a:xfrm>
          <a:prstGeom prst="straightConnector1">
            <a:avLst/>
          </a:prstGeom>
          <a:ln>
            <a:solidFill>
              <a:schemeClr val="accent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169450" y="922375"/>
            <a:ext cx="1685971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814147" y="922375"/>
            <a:ext cx="88101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6252000" y="1970125"/>
            <a:ext cx="2514600" cy="14335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228600" tIns="914400" rIns="228600" bIns="914400" numCol="1" spcCol="228600" rtlCol="0" anchor="ctr">
            <a:no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>
                <a:latin typeface="Gill Sans MT" panose="020B0502020104020203" pitchFamily="34" charset="0"/>
              </a:rPr>
              <a:t>Bivariate </a:t>
            </a:r>
            <a:r>
              <a:rPr lang="en-US" sz="1000" dirty="0">
                <a:latin typeface="Gill Sans MT" panose="020B0502020104020203" pitchFamily="34" charset="0"/>
              </a:rPr>
              <a:t>c</a:t>
            </a:r>
            <a:r>
              <a:rPr lang="en-US" sz="1000" dirty="0" smtClean="0">
                <a:latin typeface="Gill Sans MT" panose="020B0502020104020203" pitchFamily="34" charset="0"/>
              </a:rPr>
              <a:t>orrelation analysis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>
                <a:latin typeface="Gill Sans MT" panose="020B0502020104020203" pitchFamily="34" charset="0"/>
              </a:rPr>
              <a:t>OLS regression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>
                <a:latin typeface="Gill Sans MT" panose="020B0502020104020203" pitchFamily="34" charset="0"/>
              </a:rPr>
              <a:t>Multivariate linear regression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>
                <a:latin typeface="Gill Sans MT" panose="020B0502020104020203" pitchFamily="34" charset="0"/>
              </a:rPr>
              <a:t>Principal component (factor) analysis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>
                <a:latin typeface="Gill Sans MT" panose="020B0502020104020203" pitchFamily="34" charset="0"/>
              </a:rPr>
              <a:t>Qualitative research interviews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>
                <a:latin typeface="Gill Sans MT" panose="020B0502020104020203" pitchFamily="34" charset="0"/>
              </a:rPr>
              <a:t>Split testing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>
                <a:latin typeface="Gill Sans MT" panose="020B0502020104020203" pitchFamily="34" charset="0"/>
              </a:rPr>
              <a:t>Student’s </a:t>
            </a:r>
            <a:r>
              <a:rPr lang="en-US" sz="1000" i="1" dirty="0" smtClean="0">
                <a:latin typeface="Gill Sans MT" panose="020B0502020104020203" pitchFamily="34" charset="0"/>
              </a:rPr>
              <a:t>t-</a:t>
            </a:r>
            <a:r>
              <a:rPr lang="en-US" sz="1000" dirty="0" smtClean="0">
                <a:latin typeface="Gill Sans MT" panose="020B0502020104020203" pitchFamily="34" charset="0"/>
              </a:rPr>
              <a:t>test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52000" y="1741525"/>
            <a:ext cx="2514600" cy="1791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cap="all" spc="300" dirty="0" smtClean="0">
                <a:latin typeface="Gill Sans MT" panose="020B0502020104020203" pitchFamily="34" charset="0"/>
              </a:rPr>
              <a:t>Analytical</a:t>
            </a:r>
            <a:r>
              <a:rPr lang="en-US" sz="1100" cap="all" spc="300" dirty="0" smtClean="0">
                <a:latin typeface="Gill Sans MT" panose="020B0502020104020203" pitchFamily="34" charset="0"/>
              </a:rPr>
              <a:t> Tools</a:t>
            </a:r>
            <a:endParaRPr lang="en-US" sz="1100" cap="all" spc="300" dirty="0">
              <a:latin typeface="Gill Sans MT" panose="020B05020201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85832" y="4150075"/>
            <a:ext cx="572040" cy="263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/>
            <a:r>
              <a:rPr lang="en-US" sz="900" dirty="0" smtClean="0">
                <a:latin typeface="Gill Sans MT" panose="020B0502020104020203" pitchFamily="34" charset="0"/>
              </a:rPr>
              <a:t>Test Survey 5</a:t>
            </a:r>
            <a:endParaRPr lang="en-US" sz="900" dirty="0">
              <a:latin typeface="Gill Sans MT" panose="020B0502020104020203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86371" y="1446250"/>
            <a:ext cx="0" cy="33902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6445" y="5001531"/>
            <a:ext cx="6857999" cy="228600"/>
          </a:xfrm>
          <a:prstGeom prst="rect">
            <a:avLst/>
          </a:prstGeom>
          <a:noFill/>
        </p:spPr>
        <p:txBody>
          <a:bodyPr wrap="square" lIns="101882" tIns="50941" rIns="101882" bIns="50941" rtlCol="0" anchor="ctr">
            <a:noAutofit/>
          </a:bodyPr>
          <a:lstStyle/>
          <a:p>
            <a:pPr algn="ctr"/>
            <a:r>
              <a:rPr lang="en-US" sz="1200" cap="all" spc="300" dirty="0" smtClean="0">
                <a:latin typeface="Gill Sans MT" panose="020B0502020104020203" pitchFamily="34" charset="0"/>
              </a:rPr>
              <a:t>Process Detail</a:t>
            </a:r>
            <a:endParaRPr lang="en-US" sz="1200" cap="all" spc="300" dirty="0">
              <a:latin typeface="Gill Sans MT" panose="020B0502020104020203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1506444" y="5228627"/>
            <a:ext cx="7086600" cy="23709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28600" tIns="228600" rIns="228600" bIns="228600" numCol="2" spcCol="228600" rtlCol="0" anchor="t">
            <a:no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19144" y="5313591"/>
            <a:ext cx="3416300" cy="2286000"/>
          </a:xfrm>
          <a:prstGeom prst="rect">
            <a:avLst/>
          </a:prstGeom>
        </p:spPr>
        <p:txBody>
          <a:bodyPr wrap="square" lIns="228600" tIns="228600" rIns="118872" bIns="228600" anchor="ctr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1100" b="1" dirty="0">
                <a:solidFill>
                  <a:srgbClr val="000000"/>
                </a:solidFill>
                <a:latin typeface="Gill Sans MT" panose="020B0502020104020203" pitchFamily="34" charset="0"/>
              </a:rPr>
              <a:t>Q3 2011: </a:t>
            </a:r>
            <a:r>
              <a:rPr lang="en-US" sz="1100" dirty="0">
                <a:latin typeface="Gill Sans MT" panose="020B0502020104020203" pitchFamily="34" charset="0"/>
              </a:rPr>
              <a:t>Tested the perception of organizations’ policy brand among policy influentials. Survey tested 4 metrics that measure policy brand. Developed a list of 200 characteristics that impact the influence of a policy brand</a:t>
            </a:r>
            <a:r>
              <a:rPr lang="en-US" sz="1100" dirty="0" smtClean="0">
                <a:latin typeface="Gill Sans MT" panose="020B0502020104020203" pitchFamily="34" charset="0"/>
              </a:rPr>
              <a:t>.</a:t>
            </a:r>
            <a:endParaRPr lang="en-US" sz="11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100" b="1" dirty="0">
                <a:solidFill>
                  <a:srgbClr val="000000"/>
                </a:solidFill>
                <a:latin typeface="Gill Sans MT" panose="020B0502020104020203" pitchFamily="34" charset="0"/>
              </a:rPr>
              <a:t>Q4 2011–Q1 2012: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Conducted 240 research interviews that confirmed the impact of 180 of the 200 organizational characteristics that drive influence.</a:t>
            </a:r>
          </a:p>
          <a:p>
            <a:pPr lvl="0">
              <a:spcAft>
                <a:spcPts val="600"/>
              </a:spcAft>
            </a:pPr>
            <a:r>
              <a:rPr lang="en-US" sz="1100" b="1" dirty="0">
                <a:solidFill>
                  <a:srgbClr val="000000"/>
                </a:solidFill>
                <a:latin typeface="Gill Sans MT" panose="020B0502020104020203" pitchFamily="34" charset="0"/>
              </a:rPr>
              <a:t>Q2–Q3 2012: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Conducted another set of 100 research interviews to refine the list of 180 characteristics to 120</a:t>
            </a: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.</a:t>
            </a:r>
            <a:endParaRPr lang="en-US" sz="11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35444" y="5523903"/>
            <a:ext cx="3886200" cy="2075687"/>
          </a:xfrm>
          <a:prstGeom prst="rect">
            <a:avLst/>
          </a:prstGeom>
        </p:spPr>
        <p:txBody>
          <a:bodyPr wrap="square" lIns="118872" tIns="228600" rIns="228600" bIns="228600" anchor="ctr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1100" b="1" dirty="0">
                <a:solidFill>
                  <a:srgbClr val="000000"/>
                </a:solidFill>
                <a:latin typeface="Gill Sans MT" panose="020B0502020104020203" pitchFamily="34" charset="0"/>
              </a:rPr>
              <a:t>Q4 2012: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Conducted a test survey of 150 policy influentials to refine the list of 120 characteristics to 50.</a:t>
            </a:r>
          </a:p>
          <a:p>
            <a:pPr lvl="0">
              <a:spcAft>
                <a:spcPts val="600"/>
              </a:spcAft>
            </a:pPr>
            <a:r>
              <a:rPr lang="en-US" sz="1100" b="1" dirty="0">
                <a:solidFill>
                  <a:srgbClr val="000000"/>
                </a:solidFill>
                <a:latin typeface="Gill Sans MT" panose="020B0502020104020203" pitchFamily="34" charset="0"/>
              </a:rPr>
              <a:t>Q1 2013: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Conducted a test survey of 400 policy influentials that refined the list of 50 characteristics to 30 characteristics.</a:t>
            </a:r>
          </a:p>
          <a:p>
            <a:pPr lvl="0">
              <a:spcAft>
                <a:spcPts val="600"/>
              </a:spcAft>
            </a:pPr>
            <a:r>
              <a:rPr lang="en-US" sz="1100" b="1" dirty="0">
                <a:solidFill>
                  <a:srgbClr val="000000"/>
                </a:solidFill>
                <a:latin typeface="Gill Sans MT" panose="020B0502020104020203" pitchFamily="34" charset="0"/>
              </a:rPr>
              <a:t>Q2 2013: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Conducted a test survey of 100 policy influentials that refined the list of 30 characteristics to 16.</a:t>
            </a:r>
          </a:p>
          <a:p>
            <a:pPr lvl="0">
              <a:spcAft>
                <a:spcPts val="600"/>
              </a:spcAft>
            </a:pPr>
            <a:r>
              <a:rPr lang="en-US" sz="1100" b="1" dirty="0">
                <a:solidFill>
                  <a:srgbClr val="000000"/>
                </a:solidFill>
                <a:latin typeface="Gill Sans MT" panose="020B0502020104020203" pitchFamily="34" charset="0"/>
              </a:rPr>
              <a:t>Q3 2013: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Launched </a:t>
            </a:r>
            <a:r>
              <a:rPr lang="en-US" sz="1100" dirty="0" smtClean="0">
                <a:latin typeface="Gill Sans MT" panose="020B0502020104020203" pitchFamily="34" charset="0"/>
              </a:rPr>
              <a:t>inaugural</a:t>
            </a:r>
            <a:r>
              <a:rPr lang="en-US" sz="11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survey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with 4 metrics that measure policy brand and the 16 characteristics of a policy brand that drive this influence</a:t>
            </a: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Q3 2014: </a:t>
            </a: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Revised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survey </a:t>
            </a: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to feature the 12 characteristics that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drive </a:t>
            </a: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policy brand influence.</a:t>
            </a:r>
          </a:p>
          <a:p>
            <a:pPr lvl="0">
              <a:spcAft>
                <a:spcPts val="600"/>
              </a:spcAft>
            </a:pPr>
            <a:endParaRPr lang="en-US" sz="11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Familiarity with Advocacy Work in Washington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14CC63-60E5-4931-A878-5D36BA85D18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0692" y="2781522"/>
            <a:ext cx="5471485" cy="1757668"/>
            <a:chOff x="4280994" y="834272"/>
            <a:chExt cx="5471485" cy="1757668"/>
          </a:xfrm>
        </p:grpSpPr>
        <p:sp>
          <p:nvSpPr>
            <p:cNvPr id="93" name="Text Box 1"/>
            <p:cNvSpPr txBox="1"/>
            <p:nvPr/>
          </p:nvSpPr>
          <p:spPr>
            <a:xfrm>
              <a:off x="8413927" y="1878632"/>
              <a:ext cx="1338552" cy="71330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latin typeface="Gill Sans MT" panose="020B0502020104020203" pitchFamily="34" charset="0"/>
                  <a:ea typeface="Calibri"/>
                  <a:cs typeface="Times New Roman"/>
                </a:rPr>
                <a:t>No, Ineligible to Evaluate Organization</a:t>
              </a:r>
              <a:endParaRPr lang="en-US" sz="1100" dirty="0">
                <a:effectLst/>
                <a:latin typeface="Gill Sans MT" panose="020B0502020104020203" pitchFamily="34" charset="0"/>
                <a:ea typeface="Calibri"/>
                <a:cs typeface="Times New Roman"/>
              </a:endParaRPr>
            </a:p>
          </p:txBody>
        </p:sp>
        <p:sp>
          <p:nvSpPr>
            <p:cNvPr id="94" name="Text Box 3"/>
            <p:cNvSpPr txBox="1"/>
            <p:nvPr/>
          </p:nvSpPr>
          <p:spPr>
            <a:xfrm>
              <a:off x="8545674" y="834272"/>
              <a:ext cx="1100427" cy="67191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effectLst/>
                  <a:latin typeface="Gill Sans MT" panose="020B0502020104020203" pitchFamily="34" charset="0"/>
                  <a:ea typeface="Calibri"/>
                  <a:cs typeface="Times New Roman"/>
                </a:rPr>
                <a:t>Yes, Eligible to Evaluate Organization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285318" y="1771479"/>
              <a:ext cx="605403" cy="0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876407" y="1249903"/>
              <a:ext cx="0" cy="1093022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413800" y="1915501"/>
              <a:ext cx="910774" cy="2746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FreightSans Pro Book" panose="02000606030000020004" pitchFamily="50" charset="0"/>
                </a:rPr>
                <a:t>Not Familiar</a:t>
              </a:r>
              <a:endParaRPr lang="en-US" sz="1100" dirty="0">
                <a:latin typeface="FreightSans Pro Book" panose="02000606030000020004" pitchFamily="50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857355" y="1249903"/>
              <a:ext cx="926076" cy="1093023"/>
              <a:chOff x="3511179" y="3875829"/>
              <a:chExt cx="1833191" cy="1521595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 flipV="1">
                <a:off x="3511179" y="3875829"/>
                <a:ext cx="1830725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3513644" y="5397423"/>
                <a:ext cx="1830726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7976515" y="1005939"/>
              <a:ext cx="548640" cy="392056"/>
              <a:chOff x="5304724" y="3708969"/>
              <a:chExt cx="1096866" cy="640080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71" b="14473"/>
              <a:stretch/>
            </p:blipFill>
            <p:spPr>
              <a:xfrm>
                <a:off x="5304724" y="3708969"/>
                <a:ext cx="1096866" cy="640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372" y="3759930"/>
                <a:ext cx="713572" cy="457200"/>
              </a:xfrm>
              <a:prstGeom prst="rect">
                <a:avLst/>
              </a:prstGeom>
              <a:solidFill>
                <a:srgbClr val="9A9B99"/>
              </a:solidFill>
              <a:ln>
                <a:noFill/>
              </a:ln>
            </p:spPr>
          </p:pic>
        </p:grpSp>
        <p:pic>
          <p:nvPicPr>
            <p:cNvPr id="2050" name="Picture 2" descr="Survey Icon by jabernal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994" y="1449694"/>
              <a:ext cx="413110" cy="613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7987301" y="2063263"/>
              <a:ext cx="548640" cy="392056"/>
              <a:chOff x="5304724" y="3708969"/>
              <a:chExt cx="1096866" cy="64008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71" b="14473"/>
              <a:stretch/>
            </p:blipFill>
            <p:spPr>
              <a:xfrm>
                <a:off x="5304724" y="3708969"/>
                <a:ext cx="1096866" cy="640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372" y="3759930"/>
                <a:ext cx="713572" cy="457200"/>
              </a:xfrm>
              <a:prstGeom prst="rect">
                <a:avLst/>
              </a:prstGeom>
              <a:solidFill>
                <a:srgbClr val="9A9B99"/>
              </a:solidFill>
              <a:ln>
                <a:noFill/>
              </a:ln>
            </p:spPr>
          </p:pic>
        </p:grpSp>
        <p:pic>
          <p:nvPicPr>
            <p:cNvPr id="2052" name="Picture 4" descr="Right or wrong 4 by Arnoud99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3688" y="1006561"/>
              <a:ext cx="342208" cy="38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/>
            <a:srcRect l="33121" t="22225" r="32988" b="31115"/>
            <a:stretch/>
          </p:blipFill>
          <p:spPr>
            <a:xfrm>
              <a:off x="8095493" y="2029283"/>
              <a:ext cx="330163" cy="45720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428198" y="1370644"/>
              <a:ext cx="910774" cy="2746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6AB5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latin typeface="FreightSans Pro Book" panose="02000606030000020004" pitchFamily="50" charset="0"/>
                </a:rPr>
                <a:t>Familiar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52387" y="2057400"/>
            <a:ext cx="695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ill Sans MT" panose="020B0502020104020203" pitchFamily="34" charset="0"/>
              </a:rPr>
              <a:t>Drilling Down To The Experts That Know Your Brand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3236" y="4924535"/>
            <a:ext cx="193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ill Sans MT" panose="020B0502020104020203" pitchFamily="34" charset="0"/>
              </a:rPr>
              <a:t>Average Corporation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4910" y="5484806"/>
            <a:ext cx="136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Familiar With Work in Washington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993" y="5484806"/>
            <a:ext cx="155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Not Familiar With Work in Washington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731520"/>
            <a:ext cx="9601200" cy="1123384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Gill Sans MT" panose="020B0502020104020203" pitchFamily="34" charset="0"/>
              </a:rPr>
              <a:t>Using Familiarity to Qualify Respondents</a:t>
            </a:r>
            <a:endParaRPr lang="en-US" sz="1100" i="1" dirty="0">
              <a:latin typeface="Gill Sans MT" panose="020B0502020104020203" pitchFamily="34" charset="0"/>
            </a:endParaRPr>
          </a:p>
          <a:p>
            <a:r>
              <a:rPr lang="en-US" sz="1100" dirty="0">
                <a:latin typeface="Gill Sans MT" panose="020B0502020104020203" pitchFamily="34" charset="0"/>
              </a:rPr>
              <a:t>Before evaluating organizations on policy brand-related measures, survey participants first rate their familiarity with an organization’s advocacy work in Washington. Responses are captured on a five-point scale from “not familiar” to “very familiar.” Only those individuals indicating that they were “somewhat familiar” to “very familiar” with your advocacy efforts (i.e., rating a 3-5 on familiarity) were allowed to evaluate your organization’s policy brand.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52026" y="5491489"/>
            <a:ext cx="136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Familiar With Work in Washington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39761" y="5489808"/>
            <a:ext cx="155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Not Familiar With Work in Washington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77498" y="1839552"/>
            <a:ext cx="98064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amiliarity Pie Name Box"/>
          <p:cNvSpPr txBox="1"/>
          <p:nvPr/>
        </p:nvSpPr>
        <p:spPr>
          <a:xfrm>
            <a:off x="1456603" y="4925116"/>
            <a:ext cx="193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35" name="Footer Placeholder 2"/>
          <p:cNvSpPr txBox="1">
            <a:spLocks/>
          </p:cNvSpPr>
          <p:nvPr/>
        </p:nvSpPr>
        <p:spPr>
          <a:xfrm>
            <a:off x="469665" y="7409601"/>
            <a:ext cx="5262217" cy="169277"/>
          </a:xfrm>
          <a:prstGeom prst="rect">
            <a:avLst/>
          </a:prstGeom>
        </p:spPr>
        <p:txBody>
          <a:bodyPr wrap="square" lIns="0" tIns="0" rIns="0" bIns="4572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b="0" i="1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Source: Policy Brands Roundtable survey and analysis. Data reference available in Section 4 Data Appendix.</a:t>
            </a:r>
          </a:p>
        </p:txBody>
      </p:sp>
      <p:sp>
        <p:nvSpPr>
          <p:cNvPr id="37" name="Familiarity Graphic Box"/>
          <p:cNvSpPr txBox="1"/>
          <p:nvPr/>
        </p:nvSpPr>
        <p:spPr>
          <a:xfrm>
            <a:off x="2792911" y="3362075"/>
            <a:ext cx="1442105" cy="71330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/>
                <a:cs typeface="Times New Roman"/>
              </a:rPr>
              <a:t> </a:t>
            </a:r>
            <a:endParaRPr lang="en-US" sz="1000" dirty="0">
              <a:solidFill>
                <a:schemeClr val="tx1"/>
              </a:solidFill>
              <a:effectLst/>
              <a:latin typeface="Gill Sans MT" panose="020B0502020104020203" pitchFamily="34" charset="0"/>
              <a:ea typeface="Calibri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33236" y="4924535"/>
            <a:ext cx="193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Gill Sans MT" panose="020B0502020104020203" pitchFamily="34" charset="0"/>
              </a:rPr>
              <a:t>Average Corporation</a:t>
            </a:r>
          </a:p>
        </p:txBody>
      </p:sp>
      <p:sp>
        <p:nvSpPr>
          <p:cNvPr id="39" name="Familiarity Pie Name Box"/>
          <p:cNvSpPr txBox="1"/>
          <p:nvPr/>
        </p:nvSpPr>
        <p:spPr>
          <a:xfrm>
            <a:off x="1456603" y="4925116"/>
            <a:ext cx="193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Gill Sans MT" panose="020B0502020104020203" pitchFamily="34" charset="0"/>
              </a:rPr>
              <a:t>AlphaCo</a:t>
            </a:r>
            <a:endParaRPr lang="en-US" sz="1200" b="1" dirty="0" smtClean="0">
              <a:latin typeface="Gill Sans MT" panose="020B0502020104020203" pitchFamily="34" charset="0"/>
            </a:endParaRPr>
          </a:p>
        </p:txBody>
      </p:sp>
      <p:sp>
        <p:nvSpPr>
          <p:cNvPr id="43" name="Familiarity Graphic Box"/>
          <p:cNvSpPr txBox="1"/>
          <p:nvPr/>
        </p:nvSpPr>
        <p:spPr>
          <a:xfrm>
            <a:off x="2792911" y="3362075"/>
            <a:ext cx="1442105" cy="71330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/>
                <a:cs typeface="Times New Roman"/>
              </a:rPr>
              <a:t>Are you familiar with </a:t>
            </a:r>
            <a:r>
              <a:rPr lang="en-US" sz="1000" dirty="0" err="1" smtClean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/>
                <a:cs typeface="Times New Roman"/>
              </a:rPr>
              <a:t>AlphaCo's</a:t>
            </a:r>
            <a:r>
              <a:rPr lang="en-US" sz="1000" dirty="0" smtClean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/>
                <a:cs typeface="Times New Roman"/>
              </a:rPr>
              <a:t> advocacy efforts in Washington?</a:t>
            </a:r>
            <a:endParaRPr lang="en-US" sz="1000" dirty="0">
              <a:solidFill>
                <a:schemeClr val="tx1"/>
              </a:solidFill>
              <a:effectLst/>
              <a:latin typeface="Gill Sans MT" panose="020B0502020104020203" pitchFamily="34" charset="0"/>
              <a:ea typeface="Calibri"/>
              <a:cs typeface="Times New Roman"/>
            </a:endParaRPr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2090738" cy="209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029200"/>
            <a:ext cx="2065338" cy="207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2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g 2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4" name="Slide Number Pg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14CC63-60E5-4931-A878-5D36BA85D18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imeline Box 1"/>
          <p:cNvSpPr/>
          <p:nvPr/>
        </p:nvSpPr>
        <p:spPr>
          <a:xfrm>
            <a:off x="88100" y="1581684"/>
            <a:ext cx="1922482" cy="223063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168" tIns="181051" rIns="201168" bIns="181051" rtlCol="0" anchor="t">
            <a:noAutofit/>
          </a:bodyPr>
          <a:lstStyle/>
          <a:p>
            <a:pPr algn="ctr" defTabSz="1005840"/>
            <a:r>
              <a:rPr lang="en-US" sz="12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Annual Assessment and Priority Mapping</a:t>
            </a:r>
          </a:p>
          <a:p>
            <a:pPr algn="ctr" defTabSz="1005840"/>
            <a:endParaRPr lang="en-US" sz="1200" b="1" dirty="0" smtClean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defTabSz="1005840"/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Internal assessment of your strategic priorities to inform the year’s research agenda.</a:t>
            </a:r>
          </a:p>
          <a:p>
            <a:pPr defTabSz="1005840">
              <a:lnSpc>
                <a:spcPct val="150000"/>
              </a:lnSpc>
            </a:pPr>
            <a:endParaRPr lang="en-US" sz="1200" dirty="0" smtClean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ctr" defTabSz="1005840">
              <a:spcAft>
                <a:spcPts val="660"/>
              </a:spcAft>
            </a:pPr>
            <a:r>
              <a:rPr lang="en-US" sz="1200" i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(Winter/Spring 2015)</a:t>
            </a:r>
          </a:p>
          <a:p>
            <a:pPr algn="just" defTabSz="1005840"/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Timeline Box 2"/>
          <p:cNvSpPr/>
          <p:nvPr/>
        </p:nvSpPr>
        <p:spPr>
          <a:xfrm>
            <a:off x="2073190" y="1581684"/>
            <a:ext cx="1922482" cy="2230638"/>
          </a:xfrm>
          <a:prstGeom prst="rect">
            <a:avLst/>
          </a:prstGeom>
          <a:solidFill>
            <a:srgbClr val="82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1051" rIns="91440" bIns="181051" rtlCol="0" anchor="t">
            <a:noAutofit/>
          </a:bodyPr>
          <a:lstStyle/>
          <a:p>
            <a:pPr algn="ctr" defTabSz="1005840"/>
            <a:r>
              <a:rPr lang="en-US" sz="12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Quantitative </a:t>
            </a:r>
          </a:p>
          <a:p>
            <a:pPr algn="ctr" defTabSz="1005840"/>
            <a:r>
              <a:rPr lang="en-US" sz="12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Update</a:t>
            </a:r>
            <a:endParaRPr lang="en-US" sz="12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defTabSz="1005840"/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defTabSz="1005840">
              <a:spcAft>
                <a:spcPts val="660"/>
              </a:spcAft>
            </a:pP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Presentation </a:t>
            </a: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of </a:t>
            </a: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the custom data-driven insights </a:t>
            </a: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and findings from the quantitative </a:t>
            </a: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survey.</a:t>
            </a:r>
          </a:p>
          <a:p>
            <a:pPr algn="ctr" defTabSz="1005840">
              <a:spcAft>
                <a:spcPts val="660"/>
              </a:spcAft>
            </a:pPr>
            <a:endParaRPr lang="en-US" sz="600" i="1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ctr" defTabSz="1005840">
              <a:spcAft>
                <a:spcPts val="660"/>
              </a:spcAft>
            </a:pPr>
            <a:r>
              <a:rPr lang="en-US" sz="1200" i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(July 2015)</a:t>
            </a:r>
          </a:p>
          <a:p>
            <a:pPr algn="ctr" defTabSz="1005840">
              <a:spcAft>
                <a:spcPts val="660"/>
              </a:spcAft>
            </a:pP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                    </a:t>
            </a:r>
          </a:p>
          <a:p>
            <a:pPr algn="just" defTabSz="1005840"/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Timeline Box 3"/>
          <p:cNvSpPr/>
          <p:nvPr/>
        </p:nvSpPr>
        <p:spPr>
          <a:xfrm>
            <a:off x="4058280" y="1581684"/>
            <a:ext cx="1922482" cy="223063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168" tIns="181051" rIns="201168" bIns="181051" rtlCol="0" anchor="t">
            <a:noAutofit/>
          </a:bodyPr>
          <a:lstStyle/>
          <a:p>
            <a:pPr algn="ctr" defTabSz="1005840"/>
            <a:r>
              <a:rPr lang="en-US" sz="1200" b="1" dirty="0">
                <a:solidFill>
                  <a:srgbClr val="000000"/>
                </a:solidFill>
                <a:latin typeface="Gill Sans MT" panose="020B0502020104020203" pitchFamily="34" charset="0"/>
              </a:rPr>
              <a:t>Follow-Up Analysis and </a:t>
            </a:r>
            <a:r>
              <a:rPr lang="en-US" sz="12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Presentations</a:t>
            </a:r>
          </a:p>
          <a:p>
            <a:pPr algn="ctr" defTabSz="1005840"/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defTabSz="1005840">
              <a:spcAft>
                <a:spcPts val="660"/>
              </a:spcAft>
            </a:pP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Further analyses of data </a:t>
            </a: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of </a:t>
            </a: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interest for your organization and stakeholder groups.</a:t>
            </a:r>
            <a:b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</a:br>
            <a:endParaRPr lang="en-US" sz="1200" dirty="0" smtClean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ctr" defTabSz="1005840">
              <a:spcAft>
                <a:spcPts val="660"/>
              </a:spcAft>
            </a:pPr>
            <a:r>
              <a:rPr lang="en-US" sz="1200" i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(July-November 2015)</a:t>
            </a:r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Timeline Box 4"/>
          <p:cNvSpPr/>
          <p:nvPr/>
        </p:nvSpPr>
        <p:spPr>
          <a:xfrm>
            <a:off x="6043370" y="1581684"/>
            <a:ext cx="1922482" cy="223063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168" tIns="181051" rIns="201168" bIns="181051" rtlCol="0" anchor="t">
            <a:noAutofit/>
          </a:bodyPr>
          <a:lstStyle/>
          <a:p>
            <a:pPr algn="ctr" defTabSz="1005840"/>
            <a:r>
              <a:rPr lang="en-US" sz="1200" b="1" dirty="0">
                <a:solidFill>
                  <a:srgbClr val="000000"/>
                </a:solidFill>
                <a:latin typeface="Gill Sans MT" panose="020B0502020104020203" pitchFamily="34" charset="0"/>
              </a:rPr>
              <a:t>Qualitative Research </a:t>
            </a:r>
            <a:r>
              <a:rPr lang="en-US" sz="12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Period</a:t>
            </a:r>
          </a:p>
          <a:p>
            <a:pPr algn="ctr" defTabSz="1005840"/>
            <a:endParaRPr lang="en-US" sz="1200" dirty="0" smtClean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defTabSz="1005840">
              <a:spcAft>
                <a:spcPts val="660"/>
              </a:spcAft>
            </a:pP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In-depth qualitative feedback collected from Washington </a:t>
            </a: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influentials </a:t>
            </a: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on your behalf.</a:t>
            </a:r>
            <a:b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</a:br>
            <a:endParaRPr lang="en-US" sz="1200" dirty="0" smtClean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ctr" defTabSz="1005840">
              <a:spcAft>
                <a:spcPts val="660"/>
              </a:spcAft>
            </a:pPr>
            <a:r>
              <a:rPr lang="en-US" sz="1200" i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(August-November 2015)</a:t>
            </a:r>
          </a:p>
          <a:p>
            <a:pPr algn="just" defTabSz="1005840"/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Timeline Box 5"/>
          <p:cNvSpPr/>
          <p:nvPr/>
        </p:nvSpPr>
        <p:spPr>
          <a:xfrm>
            <a:off x="8028461" y="1581684"/>
            <a:ext cx="1922482" cy="223063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168" tIns="181051" rIns="201168" bIns="181051" rtlCol="0" anchor="t">
            <a:noAutofit/>
          </a:bodyPr>
          <a:lstStyle/>
          <a:p>
            <a:pPr algn="ctr" defTabSz="1005840"/>
            <a:r>
              <a:rPr lang="en-US" sz="12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Annual Summative </a:t>
            </a:r>
            <a:r>
              <a:rPr lang="en-US" sz="1200" b="1" dirty="0">
                <a:solidFill>
                  <a:srgbClr val="000000"/>
                </a:solidFill>
                <a:latin typeface="Gill Sans MT" panose="020B0502020104020203" pitchFamily="34" charset="0"/>
              </a:rPr>
              <a:t>Report </a:t>
            </a:r>
            <a:r>
              <a:rPr lang="en-US" sz="12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Delivery</a:t>
            </a:r>
          </a:p>
          <a:p>
            <a:pPr algn="ctr" defTabSz="1005840"/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defTabSz="1005840">
              <a:spcAft>
                <a:spcPts val="66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anose="020B0502020104020203" pitchFamily="34" charset="0"/>
              </a:rPr>
              <a:t>Final presentation of qualitative research and overall takeaways on </a:t>
            </a:r>
            <a:r>
              <a:rPr lang="en-US" sz="1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your policy brand.	</a:t>
            </a:r>
          </a:p>
          <a:p>
            <a:pPr algn="ctr" defTabSz="1005840">
              <a:spcAft>
                <a:spcPts val="660"/>
              </a:spcAft>
            </a:pPr>
            <a:r>
              <a:rPr lang="en-US" sz="1200" i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(December 2015)</a:t>
            </a:r>
          </a:p>
          <a:p>
            <a:pPr algn="just" defTabSz="1005840"/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Left callout line"/>
          <p:cNvCxnSpPr/>
          <p:nvPr/>
        </p:nvCxnSpPr>
        <p:spPr>
          <a:xfrm flipH="1">
            <a:off x="1927023" y="3812322"/>
            <a:ext cx="146167" cy="876896"/>
          </a:xfrm>
          <a:prstGeom prst="line">
            <a:avLst/>
          </a:prstGeom>
          <a:ln w="12700">
            <a:solidFill>
              <a:srgbClr val="82C2CC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ight callout line"/>
          <p:cNvCxnSpPr/>
          <p:nvPr/>
        </p:nvCxnSpPr>
        <p:spPr>
          <a:xfrm>
            <a:off x="3995672" y="3812322"/>
            <a:ext cx="5199128" cy="829528"/>
          </a:xfrm>
          <a:prstGeom prst="line">
            <a:avLst/>
          </a:prstGeom>
          <a:ln w="12700">
            <a:solidFill>
              <a:srgbClr val="82C2CC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Quantitative Research Process"/>
          <p:cNvGrpSpPr/>
          <p:nvPr/>
        </p:nvGrpSpPr>
        <p:grpSpPr>
          <a:xfrm>
            <a:off x="1927023" y="4690118"/>
            <a:ext cx="7318577" cy="2485382"/>
            <a:chOff x="2130223" y="5423543"/>
            <a:chExt cx="7367423" cy="1920550"/>
          </a:xfrm>
        </p:grpSpPr>
        <p:grpSp>
          <p:nvGrpSpPr>
            <p:cNvPr id="5" name="Group 4"/>
            <p:cNvGrpSpPr/>
            <p:nvPr/>
          </p:nvGrpSpPr>
          <p:grpSpPr>
            <a:xfrm>
              <a:off x="2130223" y="5423543"/>
              <a:ext cx="7367423" cy="1920550"/>
              <a:chOff x="1855372" y="5124063"/>
              <a:chExt cx="7367423" cy="1920549"/>
            </a:xfrm>
          </p:grpSpPr>
          <p:sp>
            <p:nvSpPr>
              <p:cNvPr id="14" name="Quantitative Research Process outline"/>
              <p:cNvSpPr/>
              <p:nvPr/>
            </p:nvSpPr>
            <p:spPr>
              <a:xfrm>
                <a:off x="1855372" y="5124063"/>
                <a:ext cx="7367423" cy="192054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01168" tIns="181051" rIns="201168" bIns="181051" rtlCol="0" anchor="t"/>
              <a:lstStyle/>
              <a:p>
                <a:pPr algn="ctr" defTabSz="1005840"/>
                <a:r>
                  <a:rPr lang="en-US" sz="1320" b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Quantitative Research Process</a:t>
                </a:r>
              </a:p>
              <a:p>
                <a:pPr algn="ctr" defTabSz="1005840"/>
                <a:endParaRPr lang="en-US" sz="1540" dirty="0">
                  <a:solidFill>
                    <a:srgbClr val="000000"/>
                  </a:solidFill>
                  <a:latin typeface="FreightSans Pro Book" pitchFamily="50" charset="0"/>
                </a:endParaRPr>
              </a:p>
              <a:p>
                <a:pPr defTabSz="1005840"/>
                <a:endParaRPr lang="en-US" sz="1540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  <a:p>
                <a:pPr algn="ctr" defTabSz="1005840"/>
                <a:r>
                  <a:rPr lang="en-US" sz="99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   April - June                                 Capitol </a:t>
                </a:r>
                <a:r>
                  <a:rPr lang="en-US" sz="990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Hill               Executive Branch            </a:t>
                </a:r>
                <a:r>
                  <a:rPr lang="en-US" sz="990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Policy Professionals</a:t>
                </a:r>
                <a:endParaRPr lang="en-US" sz="99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defTabSz="1005840"/>
                <a:endParaRPr lang="en-US" sz="1210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  <a:p>
                <a:pPr lvl="0" defTabSz="1005840">
                  <a:spcAft>
                    <a:spcPts val="660"/>
                  </a:spcAft>
                </a:pPr>
                <a:r>
                  <a:rPr lang="en-US" sz="1155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National Journal Research deployed an </a:t>
                </a:r>
                <a:r>
                  <a:rPr lang="en-US" sz="1155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extensive </a:t>
                </a:r>
                <a:r>
                  <a:rPr lang="en-US" sz="1155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survey from April to June 2015 to </a:t>
                </a:r>
                <a:r>
                  <a:rPr lang="en-US" sz="1155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quantitatively assess the strength of </a:t>
                </a:r>
                <a:r>
                  <a:rPr lang="en-US" sz="1155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your </a:t>
                </a:r>
                <a:r>
                  <a:rPr lang="en-US" sz="1155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“policy </a:t>
                </a:r>
                <a:r>
                  <a:rPr lang="en-US" sz="1155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brand”; survey </a:t>
                </a:r>
                <a:r>
                  <a:rPr lang="en-US" sz="1155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data provides an opportunity to quantify and test a set of hypotheses around the makings of a strong Washington </a:t>
                </a:r>
                <a:r>
                  <a:rPr lang="en-US" sz="1155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office</a:t>
                </a:r>
                <a:r>
                  <a:rPr lang="en-US" sz="1155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. </a:t>
                </a:r>
                <a:endParaRPr lang="en-US" sz="1155" dirty="0" smtClean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  <a:p>
                <a:pPr lvl="0" defTabSz="1005840">
                  <a:spcAft>
                    <a:spcPts val="660"/>
                  </a:spcAft>
                </a:pPr>
                <a:r>
                  <a:rPr lang="en-US" sz="1155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The </a:t>
                </a:r>
                <a:r>
                  <a:rPr lang="en-US" sz="1155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most recent Policy Brands Roundtable survey collected data on 100 organizations from over 1,300 individuals in the Washington policy community. This report benchmarks your organization's scores on a variety of measures to those of relevant comparison groups.</a:t>
                </a:r>
              </a:p>
              <a:p>
                <a:pPr lvl="0" defTabSz="1005840">
                  <a:spcAft>
                    <a:spcPts val="660"/>
                  </a:spcAft>
                </a:pPr>
                <a:endParaRPr lang="en-US" sz="1155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  <p:pic>
            <p:nvPicPr>
              <p:cNvPr id="11" name="Policy Professionals icon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5329" y="5468520"/>
                <a:ext cx="301752" cy="286279"/>
              </a:xfrm>
              <a:prstGeom prst="rect">
                <a:avLst/>
              </a:prstGeom>
            </p:spPr>
          </p:pic>
          <p:pic>
            <p:nvPicPr>
              <p:cNvPr id="12" name="Capitol Hill icon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134" y="5468520"/>
                <a:ext cx="402720" cy="286279"/>
              </a:xfrm>
              <a:prstGeom prst="rect">
                <a:avLst/>
              </a:prstGeom>
            </p:spPr>
          </p:pic>
          <p:pic>
            <p:nvPicPr>
              <p:cNvPr id="13" name="Executive Branch icon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385" y="5468520"/>
                <a:ext cx="345190" cy="286279"/>
              </a:xfrm>
              <a:prstGeom prst="rect">
                <a:avLst/>
              </a:prstGeom>
            </p:spPr>
          </p:pic>
        </p:grpSp>
        <p:pic>
          <p:nvPicPr>
            <p:cNvPr id="1026" name="April-June icon" descr="Calendar icon pack by bocian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00" t="742" r="65620" b="73873"/>
            <a:stretch/>
          </p:blipFill>
          <p:spPr bwMode="auto">
            <a:xfrm>
              <a:off x="3403939" y="5756277"/>
              <a:ext cx="391703" cy="298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72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dscape PBR Theme - 2015">
  <a:themeElements>
    <a:clrScheme name="Custom 1">
      <a:dk1>
        <a:srgbClr val="000000"/>
      </a:dk1>
      <a:lt1>
        <a:srgbClr val="FFFFFF"/>
      </a:lt1>
      <a:dk2>
        <a:srgbClr val="535550"/>
      </a:dk2>
      <a:lt2>
        <a:srgbClr val="DCDDDB"/>
      </a:lt2>
      <a:accent1>
        <a:srgbClr val="535550"/>
      </a:accent1>
      <a:accent2>
        <a:srgbClr val="E3E033"/>
      </a:accent2>
      <a:accent3>
        <a:srgbClr val="82C2CC"/>
      </a:accent3>
      <a:accent4>
        <a:srgbClr val="FFFFFF"/>
      </a:accent4>
      <a:accent5>
        <a:srgbClr val="FFFFFF"/>
      </a:accent5>
      <a:accent6>
        <a:srgbClr val="FFFFFF"/>
      </a:accent6>
      <a:hlink>
        <a:srgbClr val="48A3B1"/>
      </a:hlink>
      <a:folHlink>
        <a:srgbClr val="306D76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wrap="none" lIns="228600" tIns="228600" rIns="228600" bIns="228600" rtlCol="0" anchor="t">
        <a:noAutofit/>
      </a:bodyPr>
      <a:lstStyle>
        <a:defPPr>
          <a:defRPr sz="1000" dirty="0"/>
        </a:defPPr>
      </a:lstStyle>
    </a:spDef>
    <a:lnDef>
      <a:spPr>
        <a:ln>
          <a:solidFill>
            <a:schemeClr val="accent3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 smtClean="0">
            <a:latin typeface="FreightSans Pro Book" pitchFamily="50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3" id="{6FE619AD-E40C-46E3-84BF-5698C61AC314}" vid="{E05E90DE-AAE6-443A-B2D3-DFF6FB592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22874</TotalTime>
  <Words>846</Words>
  <Application>Microsoft Office PowerPoint</Application>
  <PresentationFormat>Custom</PresentationFormat>
  <Paragraphs>153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Landscape PBR Theme - 2015</vt:lpstr>
      <vt:lpstr>Policy Brands Roundtable - Annual Brand Strength Update</vt:lpstr>
      <vt:lpstr>Quantitative Research Model Overview</vt:lpstr>
      <vt:lpstr>Survey Development</vt:lpstr>
      <vt:lpstr>Overall Familiarity with Advocacy Work in Washington</vt:lpstr>
      <vt:lpstr>Research Timeline</vt:lpstr>
    </vt:vector>
  </TitlesOfParts>
  <Company>Atlantic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Wen</dc:creator>
  <cp:lastModifiedBy>Cai, Wen</cp:lastModifiedBy>
  <cp:revision>731</cp:revision>
  <cp:lastPrinted>2015-07-01T16:12:11Z</cp:lastPrinted>
  <dcterms:created xsi:type="dcterms:W3CDTF">2015-03-02T23:00:23Z</dcterms:created>
  <dcterms:modified xsi:type="dcterms:W3CDTF">2015-09-14T16:18:27Z</dcterms:modified>
</cp:coreProperties>
</file>