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
  </p:notesMasterIdLst>
  <p:handoutMasterIdLst>
    <p:handoutMasterId r:id="rId4"/>
  </p:handoutMasterIdLst>
  <p:sldIdLst>
    <p:sldId id="295" r:id="rId2"/>
  </p:sldIdLst>
  <p:sldSz cx="6858000" cy="9144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342" autoAdjust="0"/>
    <p:restoredTop sz="74768" autoAdjust="0"/>
  </p:normalViewPr>
  <p:slideViewPr>
    <p:cSldViewPr>
      <p:cViewPr varScale="1">
        <p:scale>
          <a:sx n="81" d="100"/>
          <a:sy n="81" d="100"/>
        </p:scale>
        <p:origin x="-3376" y="-112"/>
      </p:cViewPr>
      <p:guideLst>
        <p:guide orient="horz" pos="5088"/>
        <p:guide pos="7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6" y="5"/>
            <a:ext cx="2972422" cy="465621"/>
          </a:xfrm>
          <a:prstGeom prst="rect">
            <a:avLst/>
          </a:prstGeom>
        </p:spPr>
        <p:txBody>
          <a:bodyPr vert="horz" lIns="90974" tIns="45487" rIns="90974" bIns="45487" rtlCol="0"/>
          <a:lstStyle>
            <a:lvl1pPr algn="l">
              <a:defRPr sz="1200"/>
            </a:lvl1pPr>
          </a:lstStyle>
          <a:p>
            <a:endParaRPr lang="en-US"/>
          </a:p>
        </p:txBody>
      </p:sp>
      <p:sp>
        <p:nvSpPr>
          <p:cNvPr id="3" name="Date Placeholder 2"/>
          <p:cNvSpPr>
            <a:spLocks noGrp="1"/>
          </p:cNvSpPr>
          <p:nvPr>
            <p:ph type="dt" sz="quarter" idx="1"/>
          </p:nvPr>
        </p:nvSpPr>
        <p:spPr>
          <a:xfrm>
            <a:off x="3884031" y="5"/>
            <a:ext cx="2972422" cy="465621"/>
          </a:xfrm>
          <a:prstGeom prst="rect">
            <a:avLst/>
          </a:prstGeom>
        </p:spPr>
        <p:txBody>
          <a:bodyPr vert="horz" lIns="90974" tIns="45487" rIns="90974" bIns="45487" rtlCol="0"/>
          <a:lstStyle>
            <a:lvl1pPr algn="r">
              <a:defRPr sz="1200"/>
            </a:lvl1pPr>
          </a:lstStyle>
          <a:p>
            <a:fld id="{2EDF097A-D2E0-4100-9E7F-77E90D55BF36}" type="datetimeFigureOut">
              <a:rPr lang="en-US" smtClean="0"/>
              <a:t>1/28/14</a:t>
            </a:fld>
            <a:endParaRPr lang="en-US"/>
          </a:p>
        </p:txBody>
      </p:sp>
      <p:sp>
        <p:nvSpPr>
          <p:cNvPr id="4" name="Footer Placeholder 3"/>
          <p:cNvSpPr>
            <a:spLocks noGrp="1"/>
          </p:cNvSpPr>
          <p:nvPr>
            <p:ph type="ftr" sz="quarter" idx="2"/>
          </p:nvPr>
        </p:nvSpPr>
        <p:spPr>
          <a:xfrm>
            <a:off x="6" y="8829185"/>
            <a:ext cx="2972422" cy="465621"/>
          </a:xfrm>
          <a:prstGeom prst="rect">
            <a:avLst/>
          </a:prstGeom>
        </p:spPr>
        <p:txBody>
          <a:bodyPr vert="horz" lIns="90974" tIns="45487" rIns="90974" bIns="45487" rtlCol="0" anchor="b"/>
          <a:lstStyle>
            <a:lvl1pPr algn="l">
              <a:defRPr sz="1200"/>
            </a:lvl1pPr>
          </a:lstStyle>
          <a:p>
            <a:endParaRPr lang="en-US"/>
          </a:p>
        </p:txBody>
      </p:sp>
      <p:sp>
        <p:nvSpPr>
          <p:cNvPr id="5" name="Slide Number Placeholder 4"/>
          <p:cNvSpPr>
            <a:spLocks noGrp="1"/>
          </p:cNvSpPr>
          <p:nvPr>
            <p:ph type="sldNum" sz="quarter" idx="3"/>
          </p:nvPr>
        </p:nvSpPr>
        <p:spPr>
          <a:xfrm>
            <a:off x="3884031" y="8829185"/>
            <a:ext cx="2972422" cy="465621"/>
          </a:xfrm>
          <a:prstGeom prst="rect">
            <a:avLst/>
          </a:prstGeom>
        </p:spPr>
        <p:txBody>
          <a:bodyPr vert="horz" lIns="90974" tIns="45487" rIns="90974" bIns="45487" rtlCol="0" anchor="b"/>
          <a:lstStyle>
            <a:lvl1pPr algn="r">
              <a:defRPr sz="1200"/>
            </a:lvl1pPr>
          </a:lstStyle>
          <a:p>
            <a:fld id="{AACFE077-5BE3-43F1-9C4D-482AEEE0FB9B}" type="slidenum">
              <a:rPr lang="en-US" smtClean="0"/>
              <a:t>‹#›</a:t>
            </a:fld>
            <a:endParaRPr lang="en-US"/>
          </a:p>
        </p:txBody>
      </p:sp>
    </p:spTree>
    <p:extLst>
      <p:ext uri="{BB962C8B-B14F-4D97-AF65-F5344CB8AC3E}">
        <p14:creationId xmlns:p14="http://schemas.microsoft.com/office/powerpoint/2010/main" val="32869493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3" y="12"/>
            <a:ext cx="2972422" cy="465621"/>
          </a:xfrm>
          <a:prstGeom prst="rect">
            <a:avLst/>
          </a:prstGeom>
        </p:spPr>
        <p:txBody>
          <a:bodyPr vert="horz" lIns="90974" tIns="45487" rIns="90974" bIns="45487" rtlCol="0"/>
          <a:lstStyle>
            <a:lvl1pPr algn="l">
              <a:defRPr sz="1200"/>
            </a:lvl1pPr>
          </a:lstStyle>
          <a:p>
            <a:endParaRPr lang="en-US" dirty="0"/>
          </a:p>
        </p:txBody>
      </p:sp>
      <p:sp>
        <p:nvSpPr>
          <p:cNvPr id="3" name="Date Placeholder 2"/>
          <p:cNvSpPr>
            <a:spLocks noGrp="1"/>
          </p:cNvSpPr>
          <p:nvPr>
            <p:ph type="dt" idx="1"/>
          </p:nvPr>
        </p:nvSpPr>
        <p:spPr>
          <a:xfrm>
            <a:off x="3884038" y="12"/>
            <a:ext cx="2972422" cy="465621"/>
          </a:xfrm>
          <a:prstGeom prst="rect">
            <a:avLst/>
          </a:prstGeom>
        </p:spPr>
        <p:txBody>
          <a:bodyPr vert="horz" lIns="90974" tIns="45487" rIns="90974" bIns="45487" rtlCol="0"/>
          <a:lstStyle>
            <a:lvl1pPr algn="r">
              <a:defRPr sz="1200"/>
            </a:lvl1pPr>
          </a:lstStyle>
          <a:p>
            <a:fld id="{8530BE61-94B0-4388-87C5-91EFF639BEED}" type="datetimeFigureOut">
              <a:rPr lang="en-US" smtClean="0"/>
              <a:t>1/28/14</a:t>
            </a:fld>
            <a:endParaRPr lang="en-US" dirty="0"/>
          </a:p>
        </p:txBody>
      </p:sp>
      <p:sp>
        <p:nvSpPr>
          <p:cNvPr id="4" name="Slide Image Placeholder 3"/>
          <p:cNvSpPr>
            <a:spLocks noGrp="1" noRot="1" noChangeAspect="1"/>
          </p:cNvSpPr>
          <p:nvPr>
            <p:ph type="sldImg" idx="2"/>
          </p:nvPr>
        </p:nvSpPr>
        <p:spPr>
          <a:xfrm>
            <a:off x="2122488" y="698500"/>
            <a:ext cx="2613025" cy="3486150"/>
          </a:xfrm>
          <a:prstGeom prst="rect">
            <a:avLst/>
          </a:prstGeom>
          <a:noFill/>
          <a:ln w="12700">
            <a:solidFill>
              <a:prstClr val="black"/>
            </a:solidFill>
          </a:ln>
        </p:spPr>
        <p:txBody>
          <a:bodyPr vert="horz" lIns="90974" tIns="45487" rIns="90974" bIns="45487" rtlCol="0" anchor="ctr"/>
          <a:lstStyle/>
          <a:p>
            <a:endParaRPr lang="en-US" dirty="0"/>
          </a:p>
        </p:txBody>
      </p:sp>
      <p:sp>
        <p:nvSpPr>
          <p:cNvPr id="5" name="Notes Placeholder 4"/>
          <p:cNvSpPr>
            <a:spLocks noGrp="1"/>
          </p:cNvSpPr>
          <p:nvPr>
            <p:ph type="body" sz="quarter" idx="3"/>
          </p:nvPr>
        </p:nvSpPr>
        <p:spPr>
          <a:xfrm>
            <a:off x="686423" y="4416202"/>
            <a:ext cx="5485158" cy="4182580"/>
          </a:xfrm>
          <a:prstGeom prst="rect">
            <a:avLst/>
          </a:prstGeom>
        </p:spPr>
        <p:txBody>
          <a:bodyPr vert="horz" lIns="90974" tIns="45487" rIns="90974" bIns="45487"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3" y="8829193"/>
            <a:ext cx="2972422" cy="465621"/>
          </a:xfrm>
          <a:prstGeom prst="rect">
            <a:avLst/>
          </a:prstGeom>
        </p:spPr>
        <p:txBody>
          <a:bodyPr vert="horz" lIns="90974" tIns="45487" rIns="90974" bIns="45487"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038" y="8829193"/>
            <a:ext cx="2972422" cy="465621"/>
          </a:xfrm>
          <a:prstGeom prst="rect">
            <a:avLst/>
          </a:prstGeom>
        </p:spPr>
        <p:txBody>
          <a:bodyPr vert="horz" lIns="90974" tIns="45487" rIns="90974" bIns="45487" rtlCol="0" anchor="b"/>
          <a:lstStyle>
            <a:lvl1pPr algn="r">
              <a:defRPr sz="1200"/>
            </a:lvl1pPr>
          </a:lstStyle>
          <a:p>
            <a:fld id="{4A856B26-01A5-4D4A-94A3-B767B965CE08}" type="slidenum">
              <a:rPr lang="en-US" smtClean="0"/>
              <a:t>‹#›</a:t>
            </a:fld>
            <a:endParaRPr lang="en-US" dirty="0"/>
          </a:p>
        </p:txBody>
      </p:sp>
    </p:spTree>
    <p:extLst>
      <p:ext uri="{BB962C8B-B14F-4D97-AF65-F5344CB8AC3E}">
        <p14:creationId xmlns:p14="http://schemas.microsoft.com/office/powerpoint/2010/main" val="1289458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ED42A8-5111-4176-A46B-C38F8A2F638A}" type="datetime1">
              <a:rPr lang="en-US" smtClean="0"/>
              <a:t>1/28/14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75F5908-9119-4454-B494-4DE36270292B}" type="slidenum">
              <a:rPr lang="en-US" smtClean="0"/>
              <a:t>‹#›</a:t>
            </a:fld>
            <a:endParaRPr lang="en-US" dirty="0"/>
          </a:p>
        </p:txBody>
      </p:sp>
    </p:spTree>
    <p:extLst>
      <p:ext uri="{BB962C8B-B14F-4D97-AF65-F5344CB8AC3E}">
        <p14:creationId xmlns:p14="http://schemas.microsoft.com/office/powerpoint/2010/main" val="1404596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6D955D-588A-4023-BF9E-7FEE6A2C7292}" type="datetime1">
              <a:rPr lang="en-US" smtClean="0"/>
              <a:t>1/28/14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75F5908-9119-4454-B494-4DE36270292B}" type="slidenum">
              <a:rPr lang="en-US" smtClean="0"/>
              <a:t>‹#›</a:t>
            </a:fld>
            <a:endParaRPr lang="en-US" dirty="0"/>
          </a:p>
        </p:txBody>
      </p:sp>
    </p:spTree>
    <p:extLst>
      <p:ext uri="{BB962C8B-B14F-4D97-AF65-F5344CB8AC3E}">
        <p14:creationId xmlns:p14="http://schemas.microsoft.com/office/powerpoint/2010/main" val="2624724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5"/>
            <a:ext cx="1543050" cy="78020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366185"/>
            <a:ext cx="4514850" cy="78020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B45830-C1A3-48FB-AFFA-16DB1FFD0F3B}" type="datetime1">
              <a:rPr lang="en-US" smtClean="0"/>
              <a:t>1/28/14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75F5908-9119-4454-B494-4DE36270292B}" type="slidenum">
              <a:rPr lang="en-US" smtClean="0"/>
              <a:t>‹#›</a:t>
            </a:fld>
            <a:endParaRPr lang="en-US" dirty="0"/>
          </a:p>
        </p:txBody>
      </p:sp>
    </p:spTree>
    <p:extLst>
      <p:ext uri="{BB962C8B-B14F-4D97-AF65-F5344CB8AC3E}">
        <p14:creationId xmlns:p14="http://schemas.microsoft.com/office/powerpoint/2010/main" val="81448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C5157C-EE75-43DC-827B-F32069040EEC}" type="datetime1">
              <a:rPr lang="en-US" smtClean="0"/>
              <a:t>1/28/14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Rectangle 6"/>
          <p:cNvSpPr/>
          <p:nvPr userDrawn="1"/>
        </p:nvSpPr>
        <p:spPr>
          <a:xfrm>
            <a:off x="0" y="8727000"/>
            <a:ext cx="6858000" cy="417001"/>
          </a:xfrm>
          <a:prstGeom prst="rect">
            <a:avLst/>
          </a:prstGeom>
          <a:solidFill>
            <a:srgbClr val="E3E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5143500" y="8727000"/>
            <a:ext cx="1600200" cy="417001"/>
          </a:xfrm>
        </p:spPr>
        <p:txBody>
          <a:bodyPr/>
          <a:lstStyle>
            <a:lvl1pPr>
              <a:defRPr sz="1000">
                <a:latin typeface="FreightSans Pro Semibold" pitchFamily="50" charset="0"/>
              </a:defRPr>
            </a:lvl1pPr>
          </a:lstStyle>
          <a:p>
            <a:fld id="{C75F5908-9119-4454-B494-4DE36270292B}" type="slidenum">
              <a:rPr lang="en-US" smtClean="0"/>
              <a:pPr/>
              <a:t>‹#›</a:t>
            </a:fld>
            <a:endParaRPr lang="en-US" dirty="0"/>
          </a:p>
        </p:txBody>
      </p:sp>
    </p:spTree>
    <p:extLst>
      <p:ext uri="{BB962C8B-B14F-4D97-AF65-F5344CB8AC3E}">
        <p14:creationId xmlns:p14="http://schemas.microsoft.com/office/powerpoint/2010/main" val="1737678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7AA65D-03C6-484D-9137-04ACFAFFFD79}" type="datetime1">
              <a:rPr lang="en-US" smtClean="0"/>
              <a:t>1/28/14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75F5908-9119-4454-B494-4DE36270292B}" type="slidenum">
              <a:rPr lang="en-US" smtClean="0"/>
              <a:t>‹#›</a:t>
            </a:fld>
            <a:endParaRPr lang="en-US" dirty="0"/>
          </a:p>
        </p:txBody>
      </p:sp>
    </p:spTree>
    <p:extLst>
      <p:ext uri="{BB962C8B-B14F-4D97-AF65-F5344CB8AC3E}">
        <p14:creationId xmlns:p14="http://schemas.microsoft.com/office/powerpoint/2010/main" val="1293161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AAF6F1D-BFCD-46B9-A7D7-D72257B7DA51}" type="datetime1">
              <a:rPr lang="en-US" smtClean="0"/>
              <a:t>1/28/14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75F5908-9119-4454-B494-4DE36270292B}" type="slidenum">
              <a:rPr lang="en-US" smtClean="0"/>
              <a:t>‹#›</a:t>
            </a:fld>
            <a:endParaRPr lang="en-US" dirty="0"/>
          </a:p>
        </p:txBody>
      </p:sp>
    </p:spTree>
    <p:extLst>
      <p:ext uri="{BB962C8B-B14F-4D97-AF65-F5344CB8AC3E}">
        <p14:creationId xmlns:p14="http://schemas.microsoft.com/office/powerpoint/2010/main" val="4187551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34154AE-4493-423A-9E5B-E8E3BD30FA0F}" type="datetime1">
              <a:rPr lang="en-US" smtClean="0"/>
              <a:t>1/28/14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75F5908-9119-4454-B494-4DE36270292B}" type="slidenum">
              <a:rPr lang="en-US" smtClean="0"/>
              <a:t>‹#›</a:t>
            </a:fld>
            <a:endParaRPr lang="en-US" dirty="0"/>
          </a:p>
        </p:txBody>
      </p:sp>
    </p:spTree>
    <p:extLst>
      <p:ext uri="{BB962C8B-B14F-4D97-AF65-F5344CB8AC3E}">
        <p14:creationId xmlns:p14="http://schemas.microsoft.com/office/powerpoint/2010/main" val="1678707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C38DF24-B1A0-4245-9ABF-4DB40363F985}" type="datetime1">
              <a:rPr lang="en-US" smtClean="0"/>
              <a:t>1/28/14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75F5908-9119-4454-B494-4DE36270292B}" type="slidenum">
              <a:rPr lang="en-US" smtClean="0"/>
              <a:t>‹#›</a:t>
            </a:fld>
            <a:endParaRPr lang="en-US" dirty="0"/>
          </a:p>
        </p:txBody>
      </p:sp>
    </p:spTree>
    <p:extLst>
      <p:ext uri="{BB962C8B-B14F-4D97-AF65-F5344CB8AC3E}">
        <p14:creationId xmlns:p14="http://schemas.microsoft.com/office/powerpoint/2010/main" val="1728729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80D720-13FA-4B3F-B965-A79A7FF541CC}" type="datetime1">
              <a:rPr lang="en-US" smtClean="0"/>
              <a:t>1/28/14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75F5908-9119-4454-B494-4DE36270292B}" type="slidenum">
              <a:rPr lang="en-US" smtClean="0"/>
              <a:t>‹#›</a:t>
            </a:fld>
            <a:endParaRPr lang="en-US" dirty="0"/>
          </a:p>
        </p:txBody>
      </p:sp>
    </p:spTree>
    <p:extLst>
      <p:ext uri="{BB962C8B-B14F-4D97-AF65-F5344CB8AC3E}">
        <p14:creationId xmlns:p14="http://schemas.microsoft.com/office/powerpoint/2010/main" val="3920297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1ABAEF-2646-420A-A305-B70C9926DE98}" type="datetime1">
              <a:rPr lang="en-US" smtClean="0"/>
              <a:t>1/28/14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75F5908-9119-4454-B494-4DE36270292B}" type="slidenum">
              <a:rPr lang="en-US" smtClean="0"/>
              <a:t>‹#›</a:t>
            </a:fld>
            <a:endParaRPr lang="en-US" dirty="0"/>
          </a:p>
        </p:txBody>
      </p:sp>
    </p:spTree>
    <p:extLst>
      <p:ext uri="{BB962C8B-B14F-4D97-AF65-F5344CB8AC3E}">
        <p14:creationId xmlns:p14="http://schemas.microsoft.com/office/powerpoint/2010/main" val="1391288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A46D10-AF66-47F1-BB93-DDC7C170043D}" type="datetime1">
              <a:rPr lang="en-US" smtClean="0"/>
              <a:t>1/28/14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75F5908-9119-4454-B494-4DE36270292B}" type="slidenum">
              <a:rPr lang="en-US" smtClean="0"/>
              <a:t>‹#›</a:t>
            </a:fld>
            <a:endParaRPr lang="en-US" dirty="0"/>
          </a:p>
        </p:txBody>
      </p:sp>
    </p:spTree>
    <p:extLst>
      <p:ext uri="{BB962C8B-B14F-4D97-AF65-F5344CB8AC3E}">
        <p14:creationId xmlns:p14="http://schemas.microsoft.com/office/powerpoint/2010/main" val="53012389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E2196737-B278-4D72-BFD2-9B9CDB2DA587}" type="datetime1">
              <a:rPr lang="en-US" smtClean="0"/>
              <a:t>1/28/14</a:t>
            </a:fld>
            <a:endParaRPr lang="en-US" dirty="0"/>
          </a:p>
        </p:txBody>
      </p:sp>
      <p:sp>
        <p:nvSpPr>
          <p:cNvPr id="5" name="Footer Placeholder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143500" y="8737600"/>
            <a:ext cx="1600200" cy="406400"/>
          </a:xfrm>
          <a:prstGeom prst="rect">
            <a:avLst/>
          </a:prstGeom>
        </p:spPr>
        <p:txBody>
          <a:bodyPr vert="horz" lIns="91440" tIns="45720" rIns="91440" bIns="45720" rtlCol="0" anchor="ctr"/>
          <a:lstStyle>
            <a:lvl1pPr algn="r">
              <a:defRPr sz="1000">
                <a:solidFill>
                  <a:schemeClr val="tx1">
                    <a:tint val="75000"/>
                  </a:schemeClr>
                </a:solidFill>
                <a:latin typeface="FreightSans Pro Semibold" pitchFamily="50" charset="0"/>
              </a:defRPr>
            </a:lvl1pPr>
          </a:lstStyle>
          <a:p>
            <a:fld id="{C75F5908-9119-4454-B494-4DE36270292B}" type="slidenum">
              <a:rPr lang="en-US" smtClean="0"/>
              <a:pPr/>
              <a:t>‹#›</a:t>
            </a:fld>
            <a:endParaRPr lang="en-US" dirty="0"/>
          </a:p>
        </p:txBody>
      </p:sp>
    </p:spTree>
    <p:extLst>
      <p:ext uri="{BB962C8B-B14F-4D97-AF65-F5344CB8AC3E}">
        <p14:creationId xmlns:p14="http://schemas.microsoft.com/office/powerpoint/2010/main" val="1003710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3.jp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1" Type="http://schemas.openxmlformats.org/officeDocument/2006/relationships/image" Target="../media/image10.emf"/><Relationship Id="rId1" Type="http://schemas.openxmlformats.org/officeDocument/2006/relationships/slideLayout" Target="../slideLayouts/slideLayout2.xml"/><Relationship Id="rId2"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1065322" y="3124200"/>
            <a:ext cx="5191380" cy="888153"/>
          </a:xfrm>
          <a:prstGeom prst="rect">
            <a:avLst/>
          </a:prstGeom>
          <a:noFill/>
        </p:spPr>
        <p:txBody>
          <a:bodyPr wrap="square" lIns="117564" tIns="58782" rIns="117564" bIns="58782" rtlCol="0">
            <a:spAutoFit/>
          </a:bodyPr>
          <a:lstStyle/>
          <a:p>
            <a:pPr lvl="0"/>
            <a:r>
              <a:rPr lang="en-US" sz="1300" dirty="0" smtClean="0">
                <a:latin typeface="FreightSans Pro Semibold" pitchFamily="50" charset="0"/>
              </a:rPr>
              <a:t>Quantitative Insights: </a:t>
            </a:r>
            <a:r>
              <a:rPr lang="en-US" sz="1300" i="1" dirty="0" smtClean="0">
                <a:solidFill>
                  <a:prstClr val="black"/>
                </a:solidFill>
                <a:latin typeface="FreightSans Pro Medium" pitchFamily="50" charset="0"/>
              </a:rPr>
              <a:t>Measuring </a:t>
            </a:r>
            <a:r>
              <a:rPr lang="en-US" sz="1300" i="1" dirty="0">
                <a:solidFill>
                  <a:prstClr val="black"/>
                </a:solidFill>
                <a:latin typeface="FreightSans Pro Medium" pitchFamily="50" charset="0"/>
              </a:rPr>
              <a:t>Brand Strengths, Weaknesses, and Movement </a:t>
            </a:r>
            <a:r>
              <a:rPr lang="en-US" sz="1300" i="1" dirty="0" smtClean="0">
                <a:solidFill>
                  <a:prstClr val="black"/>
                </a:solidFill>
                <a:latin typeface="FreightSans Pro Medium" pitchFamily="50" charset="0"/>
              </a:rPr>
              <a:t>Over </a:t>
            </a:r>
            <a:r>
              <a:rPr lang="en-US" sz="1300" i="1" dirty="0">
                <a:solidFill>
                  <a:prstClr val="black"/>
                </a:solidFill>
                <a:latin typeface="FreightSans Pro Medium" pitchFamily="50" charset="0"/>
              </a:rPr>
              <a:t>Time</a:t>
            </a:r>
            <a:endParaRPr lang="en-US" sz="1300" i="1" dirty="0">
              <a:solidFill>
                <a:srgbClr val="000000"/>
              </a:solidFill>
              <a:latin typeface="FreightSans Pro Medium" pitchFamily="50" charset="0"/>
            </a:endParaRPr>
          </a:p>
          <a:p>
            <a:r>
              <a:rPr lang="en-US" sz="1200" dirty="0">
                <a:latin typeface="FreightSans Pro Light" pitchFamily="50" charset="0"/>
                <a:ea typeface="Calibri"/>
                <a:cs typeface="Times New Roman"/>
              </a:rPr>
              <a:t>Each year NJ Research surveys senior level Washington </a:t>
            </a:r>
            <a:r>
              <a:rPr lang="en-US" sz="1200" dirty="0" err="1">
                <a:latin typeface="FreightSans Pro Light" pitchFamily="50" charset="0"/>
                <a:ea typeface="Calibri"/>
                <a:cs typeface="Times New Roman"/>
              </a:rPr>
              <a:t>influentials</a:t>
            </a:r>
            <a:r>
              <a:rPr lang="en-US" sz="1200" dirty="0">
                <a:latin typeface="FreightSans Pro Light" pitchFamily="50" charset="0"/>
                <a:ea typeface="Calibri"/>
                <a:cs typeface="Times New Roman"/>
              </a:rPr>
              <a:t>  from the Hill, executive branch, and policy </a:t>
            </a:r>
            <a:r>
              <a:rPr lang="en-US" sz="1200" dirty="0" smtClean="0">
                <a:latin typeface="FreightSans Pro Light" pitchFamily="50" charset="0"/>
                <a:ea typeface="Calibri"/>
                <a:cs typeface="Times New Roman"/>
              </a:rPr>
              <a:t>community</a:t>
            </a:r>
            <a:endParaRPr lang="en-US" sz="1200" dirty="0">
              <a:latin typeface="FreightSans Pro Light" pitchFamily="50" charset="0"/>
              <a:ea typeface="Calibri"/>
              <a:cs typeface="Times New Roman"/>
            </a:endParaRPr>
          </a:p>
        </p:txBody>
      </p:sp>
      <p:sp>
        <p:nvSpPr>
          <p:cNvPr id="16" name="TextBox 15"/>
          <p:cNvSpPr txBox="1"/>
          <p:nvPr/>
        </p:nvSpPr>
        <p:spPr>
          <a:xfrm>
            <a:off x="1066800" y="4134418"/>
            <a:ext cx="5486400" cy="688099"/>
          </a:xfrm>
          <a:prstGeom prst="rect">
            <a:avLst/>
          </a:prstGeom>
          <a:noFill/>
        </p:spPr>
        <p:txBody>
          <a:bodyPr wrap="square" lIns="117564" tIns="58782" rIns="117564" bIns="58782" rtlCol="0">
            <a:spAutoFit/>
          </a:bodyPr>
          <a:lstStyle/>
          <a:p>
            <a:pPr lvl="0"/>
            <a:r>
              <a:rPr lang="en-US" sz="1300" dirty="0" smtClean="0">
                <a:latin typeface="FreightSans Pro Semibold" pitchFamily="50" charset="0"/>
              </a:rPr>
              <a:t>Custom Research: </a:t>
            </a:r>
            <a:r>
              <a:rPr lang="en-US" sz="1300" i="1" dirty="0" smtClean="0">
                <a:solidFill>
                  <a:srgbClr val="000000"/>
                </a:solidFill>
                <a:latin typeface="FreightSans Pro Medium" pitchFamily="50" charset="0"/>
              </a:rPr>
              <a:t>Interviews </a:t>
            </a:r>
            <a:r>
              <a:rPr lang="en-US" sz="1300" i="1" dirty="0">
                <a:solidFill>
                  <a:srgbClr val="000000"/>
                </a:solidFill>
                <a:latin typeface="FreightSans Pro Medium" pitchFamily="50" charset="0"/>
              </a:rPr>
              <a:t>with Washington </a:t>
            </a:r>
            <a:r>
              <a:rPr lang="en-US" sz="1300" i="1" dirty="0" err="1">
                <a:solidFill>
                  <a:srgbClr val="000000"/>
                </a:solidFill>
                <a:latin typeface="FreightSans Pro Medium" pitchFamily="50" charset="0"/>
              </a:rPr>
              <a:t>Influentials</a:t>
            </a:r>
            <a:endParaRPr lang="en-US" sz="1300" i="1" dirty="0">
              <a:solidFill>
                <a:srgbClr val="000000"/>
              </a:solidFill>
              <a:latin typeface="FreightSans Pro Medium" pitchFamily="50" charset="0"/>
            </a:endParaRPr>
          </a:p>
          <a:p>
            <a:pPr lvl="0"/>
            <a:r>
              <a:rPr lang="en-US" sz="1200" dirty="0">
                <a:solidFill>
                  <a:srgbClr val="000000"/>
                </a:solidFill>
                <a:latin typeface="FreightSans Pro Light" pitchFamily="50" charset="0"/>
              </a:rPr>
              <a:t>NJ Research, working with each </a:t>
            </a:r>
            <a:r>
              <a:rPr lang="en-US" sz="1200" dirty="0" smtClean="0">
                <a:solidFill>
                  <a:srgbClr val="000000"/>
                </a:solidFill>
                <a:latin typeface="FreightSans Pro Light" pitchFamily="50" charset="0"/>
              </a:rPr>
              <a:t>Member </a:t>
            </a:r>
            <a:r>
              <a:rPr lang="en-US" sz="1200" dirty="0">
                <a:solidFill>
                  <a:srgbClr val="000000"/>
                </a:solidFill>
                <a:latin typeface="FreightSans Pro Light" pitchFamily="50" charset="0"/>
              </a:rPr>
              <a:t>to select interview topics and a desired respondent set, conducts up to </a:t>
            </a:r>
            <a:r>
              <a:rPr lang="en-US" sz="1200" dirty="0" smtClean="0">
                <a:solidFill>
                  <a:srgbClr val="000000"/>
                </a:solidFill>
                <a:latin typeface="FreightSans Pro Light" pitchFamily="50" charset="0"/>
              </a:rPr>
              <a:t>25 </a:t>
            </a:r>
            <a:r>
              <a:rPr lang="en-US" sz="1200" dirty="0">
                <a:solidFill>
                  <a:srgbClr val="000000"/>
                </a:solidFill>
                <a:latin typeface="FreightSans Pro Light" pitchFamily="50" charset="0"/>
              </a:rPr>
              <a:t>open ended interviews </a:t>
            </a:r>
            <a:r>
              <a:rPr lang="en-US" sz="1200" dirty="0" smtClean="0">
                <a:solidFill>
                  <a:srgbClr val="000000"/>
                </a:solidFill>
                <a:latin typeface="FreightSans Pro Light" pitchFamily="50" charset="0"/>
              </a:rPr>
              <a:t>with </a:t>
            </a:r>
            <a:r>
              <a:rPr lang="en-US" sz="1200" dirty="0">
                <a:solidFill>
                  <a:srgbClr val="000000"/>
                </a:solidFill>
                <a:latin typeface="FreightSans Pro Light" pitchFamily="50" charset="0"/>
              </a:rPr>
              <a:t>Washington </a:t>
            </a:r>
            <a:r>
              <a:rPr lang="en-US" sz="1200" dirty="0" err="1" smtClean="0">
                <a:solidFill>
                  <a:srgbClr val="000000"/>
                </a:solidFill>
                <a:latin typeface="FreightSans Pro Light" pitchFamily="50" charset="0"/>
              </a:rPr>
              <a:t>influentials</a:t>
            </a:r>
            <a:endParaRPr lang="en-US" sz="1200" dirty="0">
              <a:solidFill>
                <a:srgbClr val="000000"/>
              </a:solidFill>
              <a:latin typeface="FreightSans Pro Light" pitchFamily="50" charset="0"/>
            </a:endParaRPr>
          </a:p>
        </p:txBody>
      </p:sp>
      <p:sp>
        <p:nvSpPr>
          <p:cNvPr id="17" name="TextBox 16"/>
          <p:cNvSpPr txBox="1"/>
          <p:nvPr/>
        </p:nvSpPr>
        <p:spPr>
          <a:xfrm>
            <a:off x="1065321" y="4946981"/>
            <a:ext cx="5486400" cy="1072819"/>
          </a:xfrm>
          <a:prstGeom prst="rect">
            <a:avLst/>
          </a:prstGeom>
          <a:noFill/>
        </p:spPr>
        <p:txBody>
          <a:bodyPr wrap="square" lIns="117564" tIns="58782" rIns="117564" bIns="58782" rtlCol="0">
            <a:spAutoFit/>
          </a:bodyPr>
          <a:lstStyle/>
          <a:p>
            <a:pPr lvl="0"/>
            <a:r>
              <a:rPr lang="en-US" sz="1300" dirty="0" smtClean="0">
                <a:latin typeface="FreightSans Pro Semibold" pitchFamily="50" charset="0"/>
              </a:rPr>
              <a:t>Unlimited Consultation: </a:t>
            </a:r>
            <a:r>
              <a:rPr lang="en-US" sz="1300" i="1" dirty="0" smtClean="0">
                <a:solidFill>
                  <a:srgbClr val="000000"/>
                </a:solidFill>
                <a:latin typeface="FreightSans Pro Medium" pitchFamily="50" charset="0"/>
              </a:rPr>
              <a:t>The </a:t>
            </a:r>
            <a:r>
              <a:rPr lang="en-US" sz="1300" i="1" dirty="0">
                <a:solidFill>
                  <a:srgbClr val="000000"/>
                </a:solidFill>
                <a:latin typeface="FreightSans Pro Medium" pitchFamily="50" charset="0"/>
              </a:rPr>
              <a:t>Dedicated Advisor</a:t>
            </a:r>
          </a:p>
          <a:p>
            <a:pPr lvl="0"/>
            <a:r>
              <a:rPr lang="en-US" sz="1200" dirty="0">
                <a:solidFill>
                  <a:srgbClr val="000000"/>
                </a:solidFill>
                <a:latin typeface="FreightSans Pro Light" pitchFamily="50" charset="0"/>
              </a:rPr>
              <a:t>Each Member works with a Dedicated Advisor who provides unlimited consultation to Roundtable Members throughout the year. The Dedicated Advisor draws on knowledge from member specific and general NJ brand research to help Members think through their </a:t>
            </a:r>
            <a:r>
              <a:rPr lang="en-US" sz="1200" dirty="0" smtClean="0">
                <a:solidFill>
                  <a:srgbClr val="000000"/>
                </a:solidFill>
                <a:latin typeface="FreightSans Pro Light" pitchFamily="50" charset="0"/>
              </a:rPr>
              <a:t>findings</a:t>
            </a:r>
            <a:endParaRPr lang="en-US" sz="1200" dirty="0">
              <a:solidFill>
                <a:srgbClr val="000000"/>
              </a:solidFill>
              <a:latin typeface="FreightSans Pro Light" pitchFamily="50" charset="0"/>
            </a:endParaRPr>
          </a:p>
        </p:txBody>
      </p:sp>
      <p:pic>
        <p:nvPicPr>
          <p:cNvPr id="18" name="Picture 17"/>
          <p:cNvPicPr>
            <a:picLocks noChangeAspect="1"/>
          </p:cNvPicPr>
          <p:nvPr/>
        </p:nvPicPr>
        <p:blipFill rotWithShape="1">
          <a:blip r:embed="rId2" cstate="print">
            <a:extLst>
              <a:ext uri="{28A0092B-C50C-407E-A947-70E740481C1C}">
                <a14:useLocalDpi xmlns:a14="http://schemas.microsoft.com/office/drawing/2010/main" val="0"/>
              </a:ext>
            </a:extLst>
          </a:blip>
          <a:srcRect l="6703" r="7608"/>
          <a:stretch/>
        </p:blipFill>
        <p:spPr>
          <a:xfrm>
            <a:off x="403380" y="4185780"/>
            <a:ext cx="534984" cy="600765"/>
          </a:xfrm>
          <a:prstGeom prst="rect">
            <a:avLst/>
          </a:prstGeom>
        </p:spPr>
      </p:pic>
      <p:pic>
        <p:nvPicPr>
          <p:cNvPr id="19" name="Picture 18"/>
          <p:cNvPicPr>
            <a:picLocks noChangeAspect="1"/>
          </p:cNvPicPr>
          <p:nvPr/>
        </p:nvPicPr>
        <p:blipFill rotWithShape="1">
          <a:blip r:embed="rId3" cstate="print">
            <a:extLst>
              <a:ext uri="{28A0092B-C50C-407E-A947-70E740481C1C}">
                <a14:useLocalDpi xmlns:a14="http://schemas.microsoft.com/office/drawing/2010/main" val="0"/>
              </a:ext>
            </a:extLst>
          </a:blip>
          <a:srcRect l="8294" r="7782"/>
          <a:stretch/>
        </p:blipFill>
        <p:spPr>
          <a:xfrm>
            <a:off x="430277" y="5178591"/>
            <a:ext cx="508087" cy="609600"/>
          </a:xfrm>
          <a:prstGeom prst="rect">
            <a:avLst/>
          </a:prstGeom>
        </p:spPr>
      </p:pic>
      <p:pic>
        <p:nvPicPr>
          <p:cNvPr id="24" name="Picture 23"/>
          <p:cNvPicPr>
            <a:picLocks noChangeAspect="1"/>
          </p:cNvPicPr>
          <p:nvPr/>
        </p:nvPicPr>
        <p:blipFill rotWithShape="1">
          <a:blip r:embed="rId4" cstate="print">
            <a:extLst>
              <a:ext uri="{28A0092B-C50C-407E-A947-70E740481C1C}">
                <a14:useLocalDpi xmlns:a14="http://schemas.microsoft.com/office/drawing/2010/main" val="0"/>
              </a:ext>
            </a:extLst>
          </a:blip>
          <a:srcRect l="8565" r="10053"/>
          <a:stretch/>
        </p:blipFill>
        <p:spPr>
          <a:xfrm>
            <a:off x="430277" y="3318478"/>
            <a:ext cx="508087" cy="591930"/>
          </a:xfrm>
          <a:prstGeom prst="rect">
            <a:avLst/>
          </a:prstGeom>
        </p:spPr>
      </p:pic>
      <p:sp>
        <p:nvSpPr>
          <p:cNvPr id="31" name="TextBox 30"/>
          <p:cNvSpPr txBox="1"/>
          <p:nvPr/>
        </p:nvSpPr>
        <p:spPr>
          <a:xfrm>
            <a:off x="1053369" y="2667000"/>
            <a:ext cx="4815840" cy="318767"/>
          </a:xfrm>
          <a:prstGeom prst="rect">
            <a:avLst/>
          </a:prstGeom>
          <a:noFill/>
        </p:spPr>
        <p:txBody>
          <a:bodyPr wrap="square" lIns="117564" tIns="58782" rIns="117564" bIns="58782" rtlCol="0">
            <a:spAutoFit/>
          </a:bodyPr>
          <a:lstStyle/>
          <a:p>
            <a:pPr algn="ctr"/>
            <a:r>
              <a:rPr lang="en-US" sz="1300" dirty="0" smtClean="0">
                <a:latin typeface="FreightSans Pro Semibold" pitchFamily="50" charset="0"/>
              </a:rPr>
              <a:t>  Identifying Trends and Key Insights</a:t>
            </a:r>
            <a:endParaRPr lang="en-US" sz="1300" dirty="0">
              <a:latin typeface="FreightSans Pro Semibold" pitchFamily="50" charset="0"/>
            </a:endParaRPr>
          </a:p>
        </p:txBody>
      </p:sp>
      <p:cxnSp>
        <p:nvCxnSpPr>
          <p:cNvPr id="33" name="Straight Connector 32"/>
          <p:cNvCxnSpPr/>
          <p:nvPr/>
        </p:nvCxnSpPr>
        <p:spPr>
          <a:xfrm flipV="1">
            <a:off x="852038" y="2985767"/>
            <a:ext cx="5150966" cy="2"/>
          </a:xfrm>
          <a:prstGeom prst="line">
            <a:avLst/>
          </a:prstGeom>
          <a:ln w="12700" cmpd="sng"/>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flipV="1">
            <a:off x="853517" y="6734954"/>
            <a:ext cx="5150966" cy="2"/>
          </a:xfrm>
          <a:prstGeom prst="line">
            <a:avLst/>
          </a:prstGeom>
          <a:ln w="12700" cmpd="sng"/>
        </p:spPr>
        <p:style>
          <a:lnRef idx="1">
            <a:schemeClr val="dk1"/>
          </a:lnRef>
          <a:fillRef idx="0">
            <a:schemeClr val="dk1"/>
          </a:fillRef>
          <a:effectRef idx="0">
            <a:schemeClr val="dk1"/>
          </a:effectRef>
          <a:fontRef idx="minor">
            <a:schemeClr val="tx1"/>
          </a:fontRef>
        </p:style>
      </p:cxnSp>
      <p:sp>
        <p:nvSpPr>
          <p:cNvPr id="35" name="TextBox 34"/>
          <p:cNvSpPr txBox="1"/>
          <p:nvPr/>
        </p:nvSpPr>
        <p:spPr>
          <a:xfrm>
            <a:off x="571500" y="6400800"/>
            <a:ext cx="5715000" cy="318767"/>
          </a:xfrm>
          <a:prstGeom prst="rect">
            <a:avLst/>
          </a:prstGeom>
          <a:noFill/>
        </p:spPr>
        <p:txBody>
          <a:bodyPr wrap="square" lIns="117564" tIns="58782" rIns="117564" bIns="58782" rtlCol="0">
            <a:spAutoFit/>
          </a:bodyPr>
          <a:lstStyle/>
          <a:p>
            <a:pPr lvl="0" algn="ctr"/>
            <a:r>
              <a:rPr lang="en-US" sz="1300" dirty="0">
                <a:solidFill>
                  <a:srgbClr val="000000"/>
                </a:solidFill>
                <a:latin typeface="FreightSans Pro Semibold" pitchFamily="50" charset="0"/>
              </a:rPr>
              <a:t>To Help Build a Blueprint to </a:t>
            </a:r>
            <a:r>
              <a:rPr lang="en-US" sz="1300" dirty="0" smtClean="0">
                <a:solidFill>
                  <a:srgbClr val="000000"/>
                </a:solidFill>
                <a:latin typeface="FreightSans Pro Semibold" pitchFamily="50" charset="0"/>
              </a:rPr>
              <a:t>Elevate </a:t>
            </a:r>
            <a:r>
              <a:rPr lang="en-US" sz="1300" dirty="0">
                <a:solidFill>
                  <a:srgbClr val="000000"/>
                </a:solidFill>
                <a:latin typeface="FreightSans Pro Semibold" pitchFamily="50" charset="0"/>
              </a:rPr>
              <a:t>Performance</a:t>
            </a:r>
          </a:p>
        </p:txBody>
      </p:sp>
      <p:grpSp>
        <p:nvGrpSpPr>
          <p:cNvPr id="45" name="Group 44"/>
          <p:cNvGrpSpPr/>
          <p:nvPr/>
        </p:nvGrpSpPr>
        <p:grpSpPr>
          <a:xfrm>
            <a:off x="820089" y="6963556"/>
            <a:ext cx="7377593" cy="1600438"/>
            <a:chOff x="820089" y="7239000"/>
            <a:chExt cx="7377593" cy="1600438"/>
          </a:xfrm>
        </p:grpSpPr>
        <p:sp>
          <p:nvSpPr>
            <p:cNvPr id="37" name="TextBox 36"/>
            <p:cNvSpPr txBox="1"/>
            <p:nvPr/>
          </p:nvSpPr>
          <p:spPr>
            <a:xfrm>
              <a:off x="1308205" y="7239000"/>
              <a:ext cx="4428078" cy="1600438"/>
            </a:xfrm>
            <a:prstGeom prst="rect">
              <a:avLst/>
            </a:prstGeom>
            <a:noFill/>
          </p:spPr>
          <p:txBody>
            <a:bodyPr wrap="square" rtlCol="0">
              <a:spAutoFit/>
            </a:bodyPr>
            <a:lstStyle/>
            <a:p>
              <a:r>
                <a:rPr lang="en-US" sz="1200" dirty="0" smtClean="0">
                  <a:latin typeface="FreightSans Pro Light" pitchFamily="50" charset="0"/>
                  <a:cs typeface="FreightSans Pro Bold"/>
                </a:rPr>
                <a:t>Communicating to Headquarters </a:t>
              </a:r>
            </a:p>
            <a:p>
              <a:endParaRPr lang="en-US" sz="2000" dirty="0" smtClean="0">
                <a:latin typeface="FreightSans Pro Light" pitchFamily="50" charset="0"/>
              </a:endParaRPr>
            </a:p>
            <a:p>
              <a:r>
                <a:rPr lang="en-US" sz="1200" dirty="0" smtClean="0">
                  <a:latin typeface="FreightSans Pro Light" pitchFamily="50" charset="0"/>
                </a:rPr>
                <a:t>Targeting Resources</a:t>
              </a:r>
            </a:p>
            <a:p>
              <a:pPr lvl="0"/>
              <a:endParaRPr lang="en-US" dirty="0" smtClean="0">
                <a:solidFill>
                  <a:srgbClr val="000000"/>
                </a:solidFill>
                <a:latin typeface="FreightSans Pro Light" pitchFamily="50" charset="0"/>
                <a:cs typeface="FreightSans Pro Bold"/>
              </a:endParaRPr>
            </a:p>
            <a:p>
              <a:pPr lvl="0"/>
              <a:r>
                <a:rPr lang="en-US" sz="1200" dirty="0" smtClean="0">
                  <a:solidFill>
                    <a:srgbClr val="000000"/>
                  </a:solidFill>
                  <a:latin typeface="FreightSans Pro Light" pitchFamily="50" charset="0"/>
                  <a:cs typeface="FreightSans Pro Bold"/>
                </a:rPr>
                <a:t>Benchmarking </a:t>
              </a:r>
              <a:r>
                <a:rPr lang="en-US" sz="1200" dirty="0">
                  <a:solidFill>
                    <a:srgbClr val="000000"/>
                  </a:solidFill>
                  <a:latin typeface="FreightSans Pro Light" pitchFamily="50" charset="0"/>
                  <a:cs typeface="FreightSans Pro Bold"/>
                </a:rPr>
                <a:t>Performance </a:t>
              </a:r>
              <a:endParaRPr lang="en-US" sz="1200" dirty="0" smtClean="0">
                <a:solidFill>
                  <a:srgbClr val="000000"/>
                </a:solidFill>
                <a:latin typeface="FreightSans Pro Light" pitchFamily="50" charset="0"/>
                <a:cs typeface="FreightSans Pro Bold"/>
              </a:endParaRPr>
            </a:p>
            <a:p>
              <a:pPr lvl="0"/>
              <a:r>
                <a:rPr lang="en-US" sz="1200" dirty="0" smtClean="0">
                  <a:solidFill>
                    <a:srgbClr val="000000"/>
                  </a:solidFill>
                  <a:latin typeface="FreightSans Pro Light" pitchFamily="50" charset="0"/>
                  <a:cs typeface="FreightSans Pro Bold"/>
                </a:rPr>
                <a:t>Over Time</a:t>
              </a:r>
            </a:p>
            <a:p>
              <a:pPr lvl="0"/>
              <a:endParaRPr lang="en-US" sz="1200" dirty="0" smtClean="0">
                <a:solidFill>
                  <a:srgbClr val="000000"/>
                </a:solidFill>
                <a:latin typeface="FreightSans Pro Light" pitchFamily="50" charset="0"/>
                <a:cs typeface="FreightSans Pro Bold"/>
              </a:endParaRPr>
            </a:p>
          </p:txBody>
        </p:sp>
        <p:pic>
          <p:nvPicPr>
            <p:cNvPr id="38" name="Picture 3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0089" y="7257682"/>
              <a:ext cx="313150" cy="274320"/>
            </a:xfrm>
            <a:prstGeom prst="rect">
              <a:avLst/>
            </a:prstGeom>
          </p:spPr>
        </p:pic>
        <p:pic>
          <p:nvPicPr>
            <p:cNvPr id="39" name="Picture 3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0089" y="7696200"/>
              <a:ext cx="313150" cy="274320"/>
            </a:xfrm>
            <a:prstGeom prst="rect">
              <a:avLst/>
            </a:prstGeom>
          </p:spPr>
        </p:pic>
        <p:pic>
          <p:nvPicPr>
            <p:cNvPr id="40" name="Picture 3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77620" y="7261884"/>
              <a:ext cx="313150" cy="274320"/>
            </a:xfrm>
            <a:prstGeom prst="rect">
              <a:avLst/>
            </a:prstGeom>
          </p:spPr>
        </p:pic>
        <p:pic>
          <p:nvPicPr>
            <p:cNvPr id="41" name="Picture 4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777620" y="7696200"/>
              <a:ext cx="313150" cy="274320"/>
            </a:xfrm>
            <a:prstGeom prst="rect">
              <a:avLst/>
            </a:prstGeom>
          </p:spPr>
        </p:pic>
        <p:pic>
          <p:nvPicPr>
            <p:cNvPr id="42" name="Picture 2" descr="C:\Users\awinsteadderlega\Downloads\GraphIco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34025" y="8119735"/>
              <a:ext cx="313150" cy="274320"/>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p:cNvSpPr txBox="1"/>
            <p:nvPr/>
          </p:nvSpPr>
          <p:spPr>
            <a:xfrm>
              <a:off x="4318680" y="7241738"/>
              <a:ext cx="3879002" cy="1292662"/>
            </a:xfrm>
            <a:prstGeom prst="rect">
              <a:avLst/>
            </a:prstGeom>
            <a:noFill/>
          </p:spPr>
          <p:txBody>
            <a:bodyPr wrap="square" rtlCol="0">
              <a:spAutoFit/>
            </a:bodyPr>
            <a:lstStyle/>
            <a:p>
              <a:r>
                <a:rPr lang="en-US" sz="1200" dirty="0" smtClean="0">
                  <a:solidFill>
                    <a:srgbClr val="000000"/>
                  </a:solidFill>
                  <a:latin typeface="FreightSans Pro Light" pitchFamily="50" charset="0"/>
                </a:rPr>
                <a:t>Identifying Opportunities</a:t>
              </a:r>
            </a:p>
            <a:p>
              <a:endParaRPr lang="en-US" dirty="0" smtClean="0">
                <a:latin typeface="FreightSans Pro Light" pitchFamily="50" charset="0"/>
              </a:endParaRPr>
            </a:p>
            <a:p>
              <a:pPr lvl="0"/>
              <a:r>
                <a:rPr lang="en-US" sz="1200" dirty="0">
                  <a:solidFill>
                    <a:srgbClr val="000000"/>
                  </a:solidFill>
                  <a:latin typeface="FreightSans Pro Light" pitchFamily="50" charset="0"/>
                  <a:cs typeface="FreightSans Pro Bold"/>
                </a:rPr>
                <a:t>Measuring </a:t>
              </a:r>
              <a:r>
                <a:rPr lang="en-US" sz="1200" dirty="0" smtClean="0">
                  <a:solidFill>
                    <a:srgbClr val="000000"/>
                  </a:solidFill>
                  <a:latin typeface="FreightSans Pro Light" pitchFamily="50" charset="0"/>
                  <a:cs typeface="FreightSans Pro Bold"/>
                </a:rPr>
                <a:t>Responses </a:t>
              </a:r>
              <a:r>
                <a:rPr lang="en-US" sz="1200" dirty="0">
                  <a:solidFill>
                    <a:srgbClr val="000000"/>
                  </a:solidFill>
                  <a:latin typeface="FreightSans Pro Light" pitchFamily="50" charset="0"/>
                  <a:cs typeface="FreightSans Pro Bold"/>
                </a:rPr>
                <a:t>to </a:t>
              </a:r>
              <a:r>
                <a:rPr lang="en-US" sz="1200" dirty="0" smtClean="0">
                  <a:solidFill>
                    <a:srgbClr val="000000"/>
                  </a:solidFill>
                  <a:latin typeface="FreightSans Pro Light" pitchFamily="50" charset="0"/>
                  <a:cs typeface="FreightSans Pro Bold"/>
                </a:rPr>
                <a:t>Current </a:t>
              </a:r>
              <a:br>
                <a:rPr lang="en-US" sz="1200" dirty="0" smtClean="0">
                  <a:solidFill>
                    <a:srgbClr val="000000"/>
                  </a:solidFill>
                  <a:latin typeface="FreightSans Pro Light" pitchFamily="50" charset="0"/>
                  <a:cs typeface="FreightSans Pro Bold"/>
                </a:rPr>
              </a:br>
              <a:r>
                <a:rPr lang="en-US" sz="1200" dirty="0" smtClean="0">
                  <a:solidFill>
                    <a:srgbClr val="000000"/>
                  </a:solidFill>
                  <a:latin typeface="FreightSans Pro Light" pitchFamily="50" charset="0"/>
                  <a:cs typeface="FreightSans Pro Bold"/>
                </a:rPr>
                <a:t>Events</a:t>
              </a:r>
            </a:p>
            <a:p>
              <a:pPr lvl="0"/>
              <a:endParaRPr lang="en-US" sz="1200" dirty="0" smtClean="0">
                <a:solidFill>
                  <a:srgbClr val="000000"/>
                </a:solidFill>
                <a:latin typeface="FreightSans Pro Light" pitchFamily="50" charset="0"/>
                <a:cs typeface="FreightSans Pro Bold"/>
              </a:endParaRPr>
            </a:p>
            <a:p>
              <a:pPr lvl="0"/>
              <a:endParaRPr lang="en-US" sz="1200" dirty="0">
                <a:solidFill>
                  <a:srgbClr val="000000"/>
                </a:solidFill>
                <a:latin typeface="FreightSans Pro Light" pitchFamily="50" charset="0"/>
                <a:cs typeface="FreightSans Pro Bold"/>
              </a:endParaRPr>
            </a:p>
          </p:txBody>
        </p:sp>
      </p:grpSp>
      <p:pic>
        <p:nvPicPr>
          <p:cNvPr id="46" name="Picture 2"/>
          <p:cNvPicPr>
            <a:picLocks noChangeAspect="1" noChangeArrowheads="1"/>
          </p:cNvPicPr>
          <p:nvPr/>
        </p:nvPicPr>
        <p:blipFill rotWithShape="1">
          <a:blip r:embed="rId10">
            <a:extLst>
              <a:ext uri="{28A0092B-C50C-407E-A947-70E740481C1C}">
                <a14:useLocalDpi xmlns:a14="http://schemas.microsoft.com/office/drawing/2010/main" val="0"/>
              </a:ext>
            </a:extLst>
          </a:blip>
          <a:srcRect l="22982" t="44988" r="51835" b="50393"/>
          <a:stretch/>
        </p:blipFill>
        <p:spPr bwMode="auto">
          <a:xfrm>
            <a:off x="-1685" y="0"/>
            <a:ext cx="6859685" cy="7458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7" name="TextBox 46"/>
          <p:cNvSpPr txBox="1"/>
          <p:nvPr/>
        </p:nvSpPr>
        <p:spPr>
          <a:xfrm>
            <a:off x="200210" y="228600"/>
            <a:ext cx="3609790" cy="369332"/>
          </a:xfrm>
          <a:prstGeom prst="rect">
            <a:avLst/>
          </a:prstGeom>
          <a:noFill/>
        </p:spPr>
        <p:txBody>
          <a:bodyPr wrap="square" rtlCol="0">
            <a:spAutoFit/>
          </a:bodyPr>
          <a:lstStyle/>
          <a:p>
            <a:r>
              <a:rPr lang="en-US" dirty="0" smtClean="0">
                <a:solidFill>
                  <a:schemeClr val="bg1"/>
                </a:solidFill>
                <a:latin typeface="FreightSans Pro Light" pitchFamily="50" charset="0"/>
              </a:rPr>
              <a:t>THE POLICY BRANDS ROUNDTABLE</a:t>
            </a:r>
            <a:endParaRPr lang="en-US" dirty="0">
              <a:solidFill>
                <a:schemeClr val="bg1"/>
              </a:solidFill>
              <a:latin typeface="FreightSans Pro Light" pitchFamily="50" charset="0"/>
            </a:endParaRPr>
          </a:p>
        </p:txBody>
      </p:sp>
      <p:pic>
        <p:nvPicPr>
          <p:cNvPr id="48" name="Picture 4" descr="C:\Users\kwaddell\Pictures\NJ Research (Black).emf"/>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704373" y="8870219"/>
            <a:ext cx="1975384" cy="174926"/>
          </a:xfrm>
          <a:prstGeom prst="rect">
            <a:avLst/>
          </a:prstGeom>
          <a:noFill/>
          <a:extLst>
            <a:ext uri="{909E8E84-426E-40dd-AFC4-6F175D3DCCD1}">
              <a14:hiddenFill xmlns:a14="http://schemas.microsoft.com/office/drawing/2010/main">
                <a:solidFill>
                  <a:srgbClr val="FFFFFF"/>
                </a:solidFill>
              </a14:hiddenFill>
            </a:ext>
          </a:extLst>
        </p:spPr>
      </p:pic>
      <p:sp>
        <p:nvSpPr>
          <p:cNvPr id="49" name="Rectangle 48"/>
          <p:cNvSpPr/>
          <p:nvPr/>
        </p:nvSpPr>
        <p:spPr>
          <a:xfrm>
            <a:off x="684320" y="1219200"/>
            <a:ext cx="5523061" cy="1092607"/>
          </a:xfrm>
          <a:prstGeom prst="rect">
            <a:avLst/>
          </a:prstGeom>
        </p:spPr>
        <p:txBody>
          <a:bodyPr wrap="square">
            <a:spAutoFit/>
          </a:bodyPr>
          <a:lstStyle/>
          <a:p>
            <a:pPr algn="ctr"/>
            <a:r>
              <a:rPr lang="en-US" sz="1300" dirty="0">
                <a:latin typeface="FreightSans Pro Semibold" pitchFamily="50" charset="0"/>
                <a:cs typeface="Times New Roman" pitchFamily="18" charset="0"/>
              </a:rPr>
              <a:t>The Policy Brands Roundtable </a:t>
            </a:r>
            <a:r>
              <a:rPr lang="en-US" sz="1300" dirty="0">
                <a:solidFill>
                  <a:schemeClr val="dk1"/>
                </a:solidFill>
                <a:latin typeface="FreightSans Pro Book" pitchFamily="50" charset="0"/>
                <a:cs typeface="Times New Roman" pitchFamily="18" charset="0"/>
              </a:rPr>
              <a:t>serves organizations that are committed to investing time and resources into building a strong and lasting policy brand in Washington. National Journal Research works to understand the current reputations of our members and provides actionable insights to support the stewardship of our members' brands.</a:t>
            </a:r>
            <a:endParaRPr lang="en-US" sz="1300" dirty="0"/>
          </a:p>
        </p:txBody>
      </p:sp>
    </p:spTree>
    <p:extLst>
      <p:ext uri="{BB962C8B-B14F-4D97-AF65-F5344CB8AC3E}">
        <p14:creationId xmlns:p14="http://schemas.microsoft.com/office/powerpoint/2010/main" val="4093394375"/>
      </p:ext>
    </p:extLst>
  </p:cSld>
  <p:clrMapOvr>
    <a:masterClrMapping/>
  </p:clrMapOvr>
</p:sld>
</file>

<file path=ppt/theme/theme1.xml><?xml version="1.0" encoding="utf-8"?>
<a:theme xmlns:a="http://schemas.openxmlformats.org/drawingml/2006/main" name="Office Theme">
  <a:themeElements>
    <a:clrScheme name="PBR">
      <a:dk1>
        <a:srgbClr val="000000"/>
      </a:dk1>
      <a:lt1>
        <a:srgbClr val="FFFFFF"/>
      </a:lt1>
      <a:dk2>
        <a:srgbClr val="535550"/>
      </a:dk2>
      <a:lt2>
        <a:srgbClr val="DCDDDB"/>
      </a:lt2>
      <a:accent1>
        <a:srgbClr val="535550"/>
      </a:accent1>
      <a:accent2>
        <a:srgbClr val="E3E033"/>
      </a:accent2>
      <a:accent3>
        <a:srgbClr val="82C2CC"/>
      </a:accent3>
      <a:accent4>
        <a:srgbClr val="FFFFFF"/>
      </a:accent4>
      <a:accent5>
        <a:srgbClr val="FFFFFF"/>
      </a:accent5>
      <a:accent6>
        <a:srgbClr val="FFFFFF"/>
      </a:accent6>
      <a:hlink>
        <a:srgbClr val="48A3B1"/>
      </a:hlink>
      <a:folHlink>
        <a:srgbClr val="306D7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16331</TotalTime>
  <Words>195</Words>
  <Application>Microsoft Macintosh PowerPoint</Application>
  <PresentationFormat>On-screen Show (4:3)</PresentationFormat>
  <Paragraphs>19</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Ricks, Christina</dc:creator>
  <cp:lastModifiedBy>Leonard, Jennifer</cp:lastModifiedBy>
  <cp:revision>407</cp:revision>
  <cp:lastPrinted>2014-01-28T16:55:45Z</cp:lastPrinted>
  <dcterms:created xsi:type="dcterms:W3CDTF">2013-10-28T21:32:29Z</dcterms:created>
  <dcterms:modified xsi:type="dcterms:W3CDTF">2014-01-28T17:42:38Z</dcterms:modified>
</cp:coreProperties>
</file>