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1399" r:id="rId2"/>
    <p:sldId id="1400" r:id="rId3"/>
  </p:sldIdLst>
  <p:sldSz cx="7772400" cy="10058400"/>
  <p:notesSz cx="68580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PBR Findings" id="{28B98565-C86B-466F-BFC5-3DAFED82498D}">
          <p14:sldIdLst>
            <p14:sldId id="1399"/>
            <p14:sldId id="1400"/>
          </p14:sldIdLst>
        </p14:section>
      </p14:sectionLst>
    </p:ext>
    <p:ext uri="{EFAFB233-063F-42B5-8137-9DF3F51BA10A}">
      <p15:sldGuideLst xmlns:p15="http://schemas.microsoft.com/office/powerpoint/2012/main" xmlns="">
        <p15:guide id="1" orient="horz" pos="3154">
          <p15:clr>
            <a:srgbClr val="A4A3A4"/>
          </p15:clr>
        </p15:guide>
        <p15:guide id="2" pos="2448">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veh Waddell" initials="KW" lastIdx="9" clrIdx="0"/>
  <p:cmAuthor id="1" name="Bamdad, Natalie" initials="BN" lastIdx="1" clrIdx="1"/>
  <p:cmAuthor id="2" name="Kuhn, Josef" initials="KJ" lastIdx="1" clrIdx="2"/>
  <p:cmAuthor id="3" name="Kim, Gina" initials="GK"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9B94"/>
    <a:srgbClr val="DCDDDB"/>
    <a:srgbClr val="E3E033"/>
    <a:srgbClr val="FFFFFF"/>
    <a:srgbClr val="DDDEDB"/>
    <a:srgbClr val="FAE033"/>
    <a:srgbClr val="C0504D"/>
    <a:srgbClr val="EAEAEA"/>
    <a:srgbClr val="DDDDDD"/>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77227" autoAdjust="0"/>
  </p:normalViewPr>
  <p:slideViewPr>
    <p:cSldViewPr snapToGrid="0" snapToObjects="1">
      <p:cViewPr varScale="1">
        <p:scale>
          <a:sx n="44" d="100"/>
          <a:sy n="44" d="100"/>
        </p:scale>
        <p:origin x="-2490" y="-54"/>
      </p:cViewPr>
      <p:guideLst>
        <p:guide orient="horz" pos="3154"/>
        <p:guide pos="244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468"/>
    </p:cViewPr>
  </p:sorterViewPr>
  <p:notesViewPr>
    <p:cSldViewPr snapToGrid="0" snapToObjects="1" showGuides="1">
      <p:cViewPr varScale="1">
        <p:scale>
          <a:sx n="83" d="100"/>
          <a:sy n="83" d="100"/>
        </p:scale>
        <p:origin x="-3708" y="-72"/>
      </p:cViewPr>
      <p:guideLst>
        <p:guide orient="horz" pos="2928"/>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oleObject" Target="file:///C:\Users\srau\Desktop\Cohort%202%20uber%20findings%20(updated%20from%20cohort%201)\New%20graphs.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file:///C:\Users\srau\Desktop\Cohort%202%20uber%20findings%20(updated%20from%20cohort%201)\New%20graph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8.2262467191601046E-2"/>
          <c:y val="4.2830566123054845E-2"/>
          <c:w val="0.86355518060242464"/>
          <c:h val="0.753749250444818"/>
        </c:manualLayout>
      </c:layout>
      <c:scatterChart>
        <c:scatterStyle val="lineMarker"/>
        <c:varyColors val="0"/>
        <c:ser>
          <c:idx val="1"/>
          <c:order val="0"/>
          <c:tx>
            <c:strRef>
              <c:f>Sheet1!$B$1</c:f>
              <c:strCache>
                <c:ptCount val="1"/>
                <c:pt idx="0">
                  <c:v>Composite Index</c:v>
                </c:pt>
              </c:strCache>
            </c:strRef>
          </c:tx>
          <c:spPr>
            <a:ln w="28575">
              <a:noFill/>
            </a:ln>
          </c:spPr>
          <c:marker>
            <c:symbol val="dash"/>
            <c:size val="6"/>
            <c:spPr>
              <a:solidFill>
                <a:schemeClr val="accent3"/>
              </a:solidFill>
              <a:ln w="3175">
                <a:noFill/>
              </a:ln>
            </c:spPr>
          </c:marker>
          <c:dLbls>
            <c:delete val="1"/>
          </c:dLbls>
          <c:xVal>
            <c:numRef>
              <c:f>Sheet1!$A$2:$A$115</c:f>
              <c:numCache>
                <c:formatCode>0</c:formatCode>
                <c:ptCount val="114"/>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5</c:v>
                </c:pt>
                <c:pt idx="77">
                  <c:v>5</c:v>
                </c:pt>
                <c:pt idx="78">
                  <c:v>5</c:v>
                </c:pt>
                <c:pt idx="79">
                  <c:v>5</c:v>
                </c:pt>
                <c:pt idx="80">
                  <c:v>5</c:v>
                </c:pt>
                <c:pt idx="81">
                  <c:v>5</c:v>
                </c:pt>
                <c:pt idx="82">
                  <c:v>5</c:v>
                </c:pt>
                <c:pt idx="83">
                  <c:v>5</c:v>
                </c:pt>
                <c:pt idx="84">
                  <c:v>5</c:v>
                </c:pt>
                <c:pt idx="85">
                  <c:v>5</c:v>
                </c:pt>
                <c:pt idx="86">
                  <c:v>5</c:v>
                </c:pt>
                <c:pt idx="87">
                  <c:v>5</c:v>
                </c:pt>
                <c:pt idx="88">
                  <c:v>5</c:v>
                </c:pt>
                <c:pt idx="89">
                  <c:v>5</c:v>
                </c:pt>
                <c:pt idx="90">
                  <c:v>5</c:v>
                </c:pt>
                <c:pt idx="91">
                  <c:v>5</c:v>
                </c:pt>
                <c:pt idx="92">
                  <c:v>5</c:v>
                </c:pt>
                <c:pt idx="93">
                  <c:v>5</c:v>
                </c:pt>
                <c:pt idx="94">
                  <c:v>5</c:v>
                </c:pt>
                <c:pt idx="95">
                  <c:v>5</c:v>
                </c:pt>
                <c:pt idx="96">
                  <c:v>5</c:v>
                </c:pt>
                <c:pt idx="97">
                  <c:v>5</c:v>
                </c:pt>
                <c:pt idx="98">
                  <c:v>5</c:v>
                </c:pt>
                <c:pt idx="99">
                  <c:v>5</c:v>
                </c:pt>
                <c:pt idx="100">
                  <c:v>5</c:v>
                </c:pt>
                <c:pt idx="101">
                  <c:v>5</c:v>
                </c:pt>
                <c:pt idx="102">
                  <c:v>5</c:v>
                </c:pt>
                <c:pt idx="103">
                  <c:v>5</c:v>
                </c:pt>
                <c:pt idx="104">
                  <c:v>5</c:v>
                </c:pt>
                <c:pt idx="105">
                  <c:v>5</c:v>
                </c:pt>
                <c:pt idx="106">
                  <c:v>5</c:v>
                </c:pt>
                <c:pt idx="107">
                  <c:v>5</c:v>
                </c:pt>
                <c:pt idx="108">
                  <c:v>5</c:v>
                </c:pt>
                <c:pt idx="109">
                  <c:v>5</c:v>
                </c:pt>
                <c:pt idx="110">
                  <c:v>5</c:v>
                </c:pt>
                <c:pt idx="111">
                  <c:v>5</c:v>
                </c:pt>
                <c:pt idx="112">
                  <c:v>5</c:v>
                </c:pt>
                <c:pt idx="113">
                  <c:v>5</c:v>
                </c:pt>
              </c:numCache>
            </c:numRef>
          </c:xVal>
          <c:yVal>
            <c:numRef>
              <c:f>Sheet1!$B$2:$B$115</c:f>
              <c:numCache>
                <c:formatCode>0.0</c:formatCode>
                <c:ptCount val="114"/>
                <c:pt idx="0">
                  <c:v>46.345791055947743</c:v>
                </c:pt>
                <c:pt idx="1">
                  <c:v>37.34415195807032</c:v>
                </c:pt>
                <c:pt idx="2">
                  <c:v>52.940883633032591</c:v>
                </c:pt>
                <c:pt idx="3">
                  <c:v>50.069007820298275</c:v>
                </c:pt>
                <c:pt idx="4">
                  <c:v>45.691811126265506</c:v>
                </c:pt>
                <c:pt idx="5">
                  <c:v>45.660465927262592</c:v>
                </c:pt>
                <c:pt idx="6">
                  <c:v>40.133110566944325</c:v>
                </c:pt>
                <c:pt idx="7">
                  <c:v>39.409987155746578</c:v>
                </c:pt>
                <c:pt idx="8">
                  <c:v>38.104315098907833</c:v>
                </c:pt>
                <c:pt idx="9">
                  <c:v>43.821652829028736</c:v>
                </c:pt>
                <c:pt idx="10">
                  <c:v>41.679587214358492</c:v>
                </c:pt>
                <c:pt idx="11">
                  <c:v>48.151388621626239</c:v>
                </c:pt>
                <c:pt idx="12">
                  <c:v>51.012388298662088</c:v>
                </c:pt>
                <c:pt idx="13">
                  <c:v>47.673422402288963</c:v>
                </c:pt>
                <c:pt idx="14">
                  <c:v>45.176900787044197</c:v>
                </c:pt>
                <c:pt idx="15">
                  <c:v>43.432395444518725</c:v>
                </c:pt>
                <c:pt idx="16">
                  <c:v>45.079553528746914</c:v>
                </c:pt>
                <c:pt idx="17">
                  <c:v>39.139543809044575</c:v>
                </c:pt>
                <c:pt idx="18">
                  <c:v>51.676987293937415</c:v>
                </c:pt>
                <c:pt idx="19">
                  <c:v>51.881521466971634</c:v>
                </c:pt>
                <c:pt idx="20">
                  <c:v>42.618038303010252</c:v>
                </c:pt>
                <c:pt idx="21">
                  <c:v>43.630166514353562</c:v>
                </c:pt>
                <c:pt idx="22">
                  <c:v>40.066399457504133</c:v>
                </c:pt>
                <c:pt idx="23">
                  <c:v>45.718342720787668</c:v>
                </c:pt>
                <c:pt idx="24">
                  <c:v>41.367538318961721</c:v>
                </c:pt>
                <c:pt idx="25">
                  <c:v>45.381169616077877</c:v>
                </c:pt>
                <c:pt idx="26">
                  <c:v>48.213726838268514</c:v>
                </c:pt>
                <c:pt idx="27">
                  <c:v>45.250339361147269</c:v>
                </c:pt>
                <c:pt idx="28">
                  <c:v>38.414101285813913</c:v>
                </c:pt>
                <c:pt idx="29">
                  <c:v>45.990735766884512</c:v>
                </c:pt>
                <c:pt idx="30">
                  <c:v>41.750080177369348</c:v>
                </c:pt>
                <c:pt idx="31">
                  <c:v>49.31850231301874</c:v>
                </c:pt>
                <c:pt idx="32">
                  <c:v>40.990111999758824</c:v>
                </c:pt>
                <c:pt idx="33">
                  <c:v>42.16125674933005</c:v>
                </c:pt>
                <c:pt idx="34">
                  <c:v>49.421470450269183</c:v>
                </c:pt>
                <c:pt idx="35">
                  <c:v>47.091990988088753</c:v>
                </c:pt>
                <c:pt idx="36">
                  <c:v>45.01162381882591</c:v>
                </c:pt>
                <c:pt idx="37">
                  <c:v>47.635080928468895</c:v>
                </c:pt>
                <c:pt idx="38">
                  <c:v>49.168895754367981</c:v>
                </c:pt>
                <c:pt idx="39">
                  <c:v>45.914707936237356</c:v>
                </c:pt>
                <c:pt idx="40">
                  <c:v>50.9495651329959</c:v>
                </c:pt>
                <c:pt idx="41">
                  <c:v>55.708589682104218</c:v>
                </c:pt>
                <c:pt idx="42">
                  <c:v>53.570697987431387</c:v>
                </c:pt>
                <c:pt idx="43">
                  <c:v>54.155744788200451</c:v>
                </c:pt>
                <c:pt idx="44">
                  <c:v>41.39204851055807</c:v>
                </c:pt>
                <c:pt idx="45">
                  <c:v>40.179280576680625</c:v>
                </c:pt>
                <c:pt idx="46">
                  <c:v>43.454784221538091</c:v>
                </c:pt>
                <c:pt idx="47">
                  <c:v>54.034361954154512</c:v>
                </c:pt>
                <c:pt idx="48">
                  <c:v>45.583617963019861</c:v>
                </c:pt>
                <c:pt idx="49">
                  <c:v>54.901839463252372</c:v>
                </c:pt>
                <c:pt idx="50">
                  <c:v>55.759032383410599</c:v>
                </c:pt>
                <c:pt idx="51">
                  <c:v>50.508882279325533</c:v>
                </c:pt>
                <c:pt idx="52">
                  <c:v>56.933740017282723</c:v>
                </c:pt>
                <c:pt idx="53">
                  <c:v>59.487082398992541</c:v>
                </c:pt>
                <c:pt idx="54">
                  <c:v>52.667806190463139</c:v>
                </c:pt>
                <c:pt idx="55">
                  <c:v>43.966027028226335</c:v>
                </c:pt>
                <c:pt idx="56">
                  <c:v>53.495709511384497</c:v>
                </c:pt>
                <c:pt idx="57">
                  <c:v>57.401731925210484</c:v>
                </c:pt>
                <c:pt idx="58">
                  <c:v>48.954664381878757</c:v>
                </c:pt>
                <c:pt idx="59">
                  <c:v>51.731454771412928</c:v>
                </c:pt>
                <c:pt idx="60">
                  <c:v>44.115429372384646</c:v>
                </c:pt>
                <c:pt idx="61">
                  <c:v>59.184258812440056</c:v>
                </c:pt>
                <c:pt idx="62">
                  <c:v>52.580301035494152</c:v>
                </c:pt>
                <c:pt idx="63">
                  <c:v>56.237882988930153</c:v>
                </c:pt>
                <c:pt idx="64">
                  <c:v>49.560477891322385</c:v>
                </c:pt>
                <c:pt idx="65">
                  <c:v>52.016221042051782</c:v>
                </c:pt>
                <c:pt idx="66">
                  <c:v>47.39242836837208</c:v>
                </c:pt>
                <c:pt idx="67">
                  <c:v>54.968958805484043</c:v>
                </c:pt>
                <c:pt idx="68">
                  <c:v>48.895485775350771</c:v>
                </c:pt>
                <c:pt idx="69">
                  <c:v>52.57875018850504</c:v>
                </c:pt>
                <c:pt idx="70">
                  <c:v>46.843533197724796</c:v>
                </c:pt>
                <c:pt idx="71">
                  <c:v>51.674560419974966</c:v>
                </c:pt>
                <c:pt idx="72">
                  <c:v>42.491030079933829</c:v>
                </c:pt>
                <c:pt idx="73">
                  <c:v>57.203715044705909</c:v>
                </c:pt>
                <c:pt idx="74">
                  <c:v>54.213016398016293</c:v>
                </c:pt>
                <c:pt idx="75">
                  <c:v>51.716665927186376</c:v>
                </c:pt>
                <c:pt idx="76">
                  <c:v>59.617334386153466</c:v>
                </c:pt>
                <c:pt idx="77">
                  <c:v>44.358113704909357</c:v>
                </c:pt>
                <c:pt idx="78">
                  <c:v>50.55497320219704</c:v>
                </c:pt>
                <c:pt idx="79">
                  <c:v>60.28817714003695</c:v>
                </c:pt>
                <c:pt idx="80">
                  <c:v>51.326846265915833</c:v>
                </c:pt>
                <c:pt idx="81">
                  <c:v>59.743765750896607</c:v>
                </c:pt>
                <c:pt idx="82">
                  <c:v>46.856299842982629</c:v>
                </c:pt>
                <c:pt idx="83">
                  <c:v>50.648865380733227</c:v>
                </c:pt>
                <c:pt idx="84">
                  <c:v>36.593783839703931</c:v>
                </c:pt>
                <c:pt idx="85">
                  <c:v>55.868408150312511</c:v>
                </c:pt>
                <c:pt idx="86">
                  <c:v>48.78556403823918</c:v>
                </c:pt>
                <c:pt idx="87">
                  <c:v>55.104321132430741</c:v>
                </c:pt>
                <c:pt idx="88">
                  <c:v>52.540279505137882</c:v>
                </c:pt>
                <c:pt idx="89">
                  <c:v>61.844507101424455</c:v>
                </c:pt>
                <c:pt idx="90">
                  <c:v>60.030156629031083</c:v>
                </c:pt>
                <c:pt idx="91">
                  <c:v>69.717874624163429</c:v>
                </c:pt>
                <c:pt idx="92">
                  <c:v>68.283838986169101</c:v>
                </c:pt>
                <c:pt idx="93">
                  <c:v>38.206254825655378</c:v>
                </c:pt>
                <c:pt idx="94">
                  <c:v>62.730812932458065</c:v>
                </c:pt>
                <c:pt idx="95">
                  <c:v>69.116211295777305</c:v>
                </c:pt>
                <c:pt idx="96">
                  <c:v>38.386789636757406</c:v>
                </c:pt>
                <c:pt idx="97">
                  <c:v>56.128515076757779</c:v>
                </c:pt>
                <c:pt idx="98">
                  <c:v>48.641395638185344</c:v>
                </c:pt>
                <c:pt idx="99">
                  <c:v>60.313320066773258</c:v>
                </c:pt>
                <c:pt idx="100">
                  <c:v>56.268208987849739</c:v>
                </c:pt>
                <c:pt idx="101">
                  <c:v>57.011821635455746</c:v>
                </c:pt>
                <c:pt idx="102">
                  <c:v>60.443132258105209</c:v>
                </c:pt>
                <c:pt idx="103">
                  <c:v>57.330700400471798</c:v>
                </c:pt>
                <c:pt idx="104">
                  <c:v>53.704040713544913</c:v>
                </c:pt>
                <c:pt idx="105">
                  <c:v>44.09962546704768</c:v>
                </c:pt>
                <c:pt idx="106">
                  <c:v>56.011377030383507</c:v>
                </c:pt>
                <c:pt idx="107">
                  <c:v>59.117271645658704</c:v>
                </c:pt>
                <c:pt idx="108">
                  <c:v>48.294690661392181</c:v>
                </c:pt>
                <c:pt idx="109">
                  <c:v>45.19843639116398</c:v>
                </c:pt>
                <c:pt idx="110">
                  <c:v>50.524362641274763</c:v>
                </c:pt>
                <c:pt idx="111">
                  <c:v>68.134352716482724</c:v>
                </c:pt>
                <c:pt idx="112">
                  <c:v>52.358517164292373</c:v>
                </c:pt>
                <c:pt idx="113">
                  <c:v>73.453421185523155</c:v>
                </c:pt>
              </c:numCache>
            </c:numRef>
          </c:yVal>
          <c:smooth val="0"/>
        </c:ser>
        <c:ser>
          <c:idx val="0"/>
          <c:order val="1"/>
          <c:tx>
            <c:strRef>
              <c:f>Sheet1!$C$1</c:f>
              <c:strCache>
                <c:ptCount val="1"/>
                <c:pt idx="0">
                  <c:v>Min</c:v>
                </c:pt>
              </c:strCache>
            </c:strRef>
          </c:tx>
          <c:spPr>
            <a:ln w="28575">
              <a:noFill/>
            </a:ln>
          </c:spPr>
          <c:marker>
            <c:symbol val="none"/>
          </c:marker>
          <c:dLbls>
            <c:dLbl>
              <c:idx val="0"/>
              <c:layout/>
              <c:tx>
                <c:rich>
                  <a:bodyPr/>
                  <a:lstStyle/>
                  <a:p>
                    <a:r>
                      <a:rPr lang="en-US" sz="900" dirty="0" smtClean="0"/>
                      <a:t>Minimum</a:t>
                    </a:r>
                    <a:r>
                      <a:rPr lang="en-US" sz="900" baseline="0" dirty="0" smtClean="0"/>
                      <a:t> Scores</a:t>
                    </a:r>
                    <a:endParaRPr lang="en-US" sz="900" dirty="0"/>
                  </a:p>
                </c:rich>
              </c:tx>
              <c:dLblPos val="b"/>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b"/>
            <c:showLegendKey val="0"/>
            <c:showVal val="0"/>
            <c:showCatName val="0"/>
            <c:showSerName val="0"/>
            <c:showPercent val="0"/>
            <c:showBubbleSize val="0"/>
            <c:extLst>
              <c:ext xmlns:c15="http://schemas.microsoft.com/office/drawing/2012/chart" uri="{CE6537A1-D6FC-4f65-9D91-7224C49458BB}">
                <c15:showLeaderLines val="0"/>
              </c:ext>
            </c:extLst>
          </c:dLbls>
          <c:trendline>
            <c:spPr>
              <a:ln>
                <a:solidFill>
                  <a:schemeClr val="bg1">
                    <a:lumMod val="50000"/>
                  </a:schemeClr>
                </a:solidFill>
                <a:prstDash val="solid"/>
              </a:ln>
            </c:spPr>
            <c:trendlineType val="poly"/>
            <c:order val="2"/>
            <c:dispRSqr val="0"/>
            <c:dispEq val="0"/>
          </c:trendline>
          <c:xVal>
            <c:numRef>
              <c:f>Sheet1!$A$2:$A$115</c:f>
              <c:numCache>
                <c:formatCode>0</c:formatCode>
                <c:ptCount val="114"/>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5</c:v>
                </c:pt>
                <c:pt idx="77">
                  <c:v>5</c:v>
                </c:pt>
                <c:pt idx="78">
                  <c:v>5</c:v>
                </c:pt>
                <c:pt idx="79">
                  <c:v>5</c:v>
                </c:pt>
                <c:pt idx="80">
                  <c:v>5</c:v>
                </c:pt>
                <c:pt idx="81">
                  <c:v>5</c:v>
                </c:pt>
                <c:pt idx="82">
                  <c:v>5</c:v>
                </c:pt>
                <c:pt idx="83">
                  <c:v>5</c:v>
                </c:pt>
                <c:pt idx="84">
                  <c:v>5</c:v>
                </c:pt>
                <c:pt idx="85">
                  <c:v>5</c:v>
                </c:pt>
                <c:pt idx="86">
                  <c:v>5</c:v>
                </c:pt>
                <c:pt idx="87">
                  <c:v>5</c:v>
                </c:pt>
                <c:pt idx="88">
                  <c:v>5</c:v>
                </c:pt>
                <c:pt idx="89">
                  <c:v>5</c:v>
                </c:pt>
                <c:pt idx="90">
                  <c:v>5</c:v>
                </c:pt>
                <c:pt idx="91">
                  <c:v>5</c:v>
                </c:pt>
                <c:pt idx="92">
                  <c:v>5</c:v>
                </c:pt>
                <c:pt idx="93">
                  <c:v>5</c:v>
                </c:pt>
                <c:pt idx="94">
                  <c:v>5</c:v>
                </c:pt>
                <c:pt idx="95">
                  <c:v>5</c:v>
                </c:pt>
                <c:pt idx="96">
                  <c:v>5</c:v>
                </c:pt>
                <c:pt idx="97">
                  <c:v>5</c:v>
                </c:pt>
                <c:pt idx="98">
                  <c:v>5</c:v>
                </c:pt>
                <c:pt idx="99">
                  <c:v>5</c:v>
                </c:pt>
                <c:pt idx="100">
                  <c:v>5</c:v>
                </c:pt>
                <c:pt idx="101">
                  <c:v>5</c:v>
                </c:pt>
                <c:pt idx="102">
                  <c:v>5</c:v>
                </c:pt>
                <c:pt idx="103">
                  <c:v>5</c:v>
                </c:pt>
                <c:pt idx="104">
                  <c:v>5</c:v>
                </c:pt>
                <c:pt idx="105">
                  <c:v>5</c:v>
                </c:pt>
                <c:pt idx="106">
                  <c:v>5</c:v>
                </c:pt>
                <c:pt idx="107">
                  <c:v>5</c:v>
                </c:pt>
                <c:pt idx="108">
                  <c:v>5</c:v>
                </c:pt>
                <c:pt idx="109">
                  <c:v>5</c:v>
                </c:pt>
                <c:pt idx="110">
                  <c:v>5</c:v>
                </c:pt>
                <c:pt idx="111">
                  <c:v>5</c:v>
                </c:pt>
                <c:pt idx="112">
                  <c:v>5</c:v>
                </c:pt>
                <c:pt idx="113">
                  <c:v>5</c:v>
                </c:pt>
              </c:numCache>
            </c:numRef>
          </c:xVal>
          <c:yVal>
            <c:numRef>
              <c:f>Sheet1!$C$2:$C$115</c:f>
              <c:numCache>
                <c:formatCode>General</c:formatCode>
                <c:ptCount val="114"/>
                <c:pt idx="0" formatCode="0.0">
                  <c:v>37.34415195807032</c:v>
                </c:pt>
                <c:pt idx="38" formatCode="0.0">
                  <c:v>40.179280576680625</c:v>
                </c:pt>
                <c:pt idx="76" formatCode="0.0">
                  <c:v>36.593783839703931</c:v>
                </c:pt>
              </c:numCache>
            </c:numRef>
          </c:yVal>
          <c:smooth val="0"/>
        </c:ser>
        <c:ser>
          <c:idx val="2"/>
          <c:order val="2"/>
          <c:tx>
            <c:strRef>
              <c:f>Sheet1!$D$1</c:f>
              <c:strCache>
                <c:ptCount val="1"/>
                <c:pt idx="0">
                  <c:v>Max</c:v>
                </c:pt>
              </c:strCache>
            </c:strRef>
          </c:tx>
          <c:spPr>
            <a:ln w="28575">
              <a:noFill/>
            </a:ln>
          </c:spPr>
          <c:marker>
            <c:symbol val="none"/>
          </c:marker>
          <c:dLbls>
            <c:dLbl>
              <c:idx val="0"/>
              <c:layout/>
              <c:tx>
                <c:rich>
                  <a:bodyPr/>
                  <a:lstStyle/>
                  <a:p>
                    <a:r>
                      <a:rPr lang="en-US" sz="900" dirty="0" smtClean="0"/>
                      <a:t>Maximum Scores</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0"/>
              </c:ext>
            </c:extLst>
          </c:dLbls>
          <c:trendline>
            <c:spPr>
              <a:ln>
                <a:solidFill>
                  <a:schemeClr val="bg1">
                    <a:lumMod val="50000"/>
                  </a:schemeClr>
                </a:solidFill>
                <a:prstDash val="solid"/>
              </a:ln>
            </c:spPr>
            <c:trendlineType val="poly"/>
            <c:order val="2"/>
            <c:dispRSqr val="0"/>
            <c:dispEq val="0"/>
          </c:trendline>
          <c:xVal>
            <c:numRef>
              <c:f>Sheet1!$A$2:$A$115</c:f>
              <c:numCache>
                <c:formatCode>0</c:formatCode>
                <c:ptCount val="114"/>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5</c:v>
                </c:pt>
                <c:pt idx="77">
                  <c:v>5</c:v>
                </c:pt>
                <c:pt idx="78">
                  <c:v>5</c:v>
                </c:pt>
                <c:pt idx="79">
                  <c:v>5</c:v>
                </c:pt>
                <c:pt idx="80">
                  <c:v>5</c:v>
                </c:pt>
                <c:pt idx="81">
                  <c:v>5</c:v>
                </c:pt>
                <c:pt idx="82">
                  <c:v>5</c:v>
                </c:pt>
                <c:pt idx="83">
                  <c:v>5</c:v>
                </c:pt>
                <c:pt idx="84">
                  <c:v>5</c:v>
                </c:pt>
                <c:pt idx="85">
                  <c:v>5</c:v>
                </c:pt>
                <c:pt idx="86">
                  <c:v>5</c:v>
                </c:pt>
                <c:pt idx="87">
                  <c:v>5</c:v>
                </c:pt>
                <c:pt idx="88">
                  <c:v>5</c:v>
                </c:pt>
                <c:pt idx="89">
                  <c:v>5</c:v>
                </c:pt>
                <c:pt idx="90">
                  <c:v>5</c:v>
                </c:pt>
                <c:pt idx="91">
                  <c:v>5</c:v>
                </c:pt>
                <c:pt idx="92">
                  <c:v>5</c:v>
                </c:pt>
                <c:pt idx="93">
                  <c:v>5</c:v>
                </c:pt>
                <c:pt idx="94">
                  <c:v>5</c:v>
                </c:pt>
                <c:pt idx="95">
                  <c:v>5</c:v>
                </c:pt>
                <c:pt idx="96">
                  <c:v>5</c:v>
                </c:pt>
                <c:pt idx="97">
                  <c:v>5</c:v>
                </c:pt>
                <c:pt idx="98">
                  <c:v>5</c:v>
                </c:pt>
                <c:pt idx="99">
                  <c:v>5</c:v>
                </c:pt>
                <c:pt idx="100">
                  <c:v>5</c:v>
                </c:pt>
                <c:pt idx="101">
                  <c:v>5</c:v>
                </c:pt>
                <c:pt idx="102">
                  <c:v>5</c:v>
                </c:pt>
                <c:pt idx="103">
                  <c:v>5</c:v>
                </c:pt>
                <c:pt idx="104">
                  <c:v>5</c:v>
                </c:pt>
                <c:pt idx="105">
                  <c:v>5</c:v>
                </c:pt>
                <c:pt idx="106">
                  <c:v>5</c:v>
                </c:pt>
                <c:pt idx="107">
                  <c:v>5</c:v>
                </c:pt>
                <c:pt idx="108">
                  <c:v>5</c:v>
                </c:pt>
                <c:pt idx="109">
                  <c:v>5</c:v>
                </c:pt>
                <c:pt idx="110">
                  <c:v>5</c:v>
                </c:pt>
                <c:pt idx="111">
                  <c:v>5</c:v>
                </c:pt>
                <c:pt idx="112">
                  <c:v>5</c:v>
                </c:pt>
                <c:pt idx="113">
                  <c:v>5</c:v>
                </c:pt>
              </c:numCache>
            </c:numRef>
          </c:xVal>
          <c:yVal>
            <c:numRef>
              <c:f>Sheet1!$D$2:$D$115</c:f>
              <c:numCache>
                <c:formatCode>General</c:formatCode>
                <c:ptCount val="114"/>
                <c:pt idx="0" formatCode="0.0">
                  <c:v>52.940883633032591</c:v>
                </c:pt>
                <c:pt idx="38" formatCode="0.0">
                  <c:v>59.487082398992541</c:v>
                </c:pt>
                <c:pt idx="76" formatCode="0.0">
                  <c:v>73.453421185523155</c:v>
                </c:pt>
              </c:numCache>
            </c:numRef>
          </c:yVal>
          <c:smooth val="0"/>
        </c:ser>
        <c:dLbls>
          <c:showLegendKey val="0"/>
          <c:showVal val="1"/>
          <c:showCatName val="0"/>
          <c:showSerName val="0"/>
          <c:showPercent val="0"/>
          <c:showBubbleSize val="0"/>
        </c:dLbls>
        <c:axId val="54033408"/>
        <c:axId val="54047872"/>
      </c:scatterChart>
      <c:valAx>
        <c:axId val="54033408"/>
        <c:scaling>
          <c:orientation val="minMax"/>
          <c:max val="5.5"/>
          <c:min val="2.5"/>
        </c:scaling>
        <c:delete val="0"/>
        <c:axPos val="b"/>
        <c:title>
          <c:tx>
            <c:rich>
              <a:bodyPr/>
              <a:lstStyle/>
              <a:p>
                <a:pPr>
                  <a:defRPr/>
                </a:pPr>
                <a:r>
                  <a:rPr lang="en-US" sz="1200" b="0" dirty="0" smtClean="0"/>
                  <a:t>Familiarity Rating</a:t>
                </a:r>
                <a:endParaRPr lang="en-US" sz="1200" b="0" dirty="0"/>
              </a:p>
            </c:rich>
          </c:tx>
          <c:layout>
            <c:manualLayout>
              <c:xMode val="edge"/>
              <c:yMode val="edge"/>
              <c:x val="0.29610498687664044"/>
              <c:y val="0.8276728400522968"/>
            </c:manualLayout>
          </c:layout>
          <c:overlay val="0"/>
        </c:title>
        <c:numFmt formatCode="0" sourceLinked="1"/>
        <c:majorTickMark val="none"/>
        <c:minorTickMark val="none"/>
        <c:tickLblPos val="low"/>
        <c:txPr>
          <a:bodyPr/>
          <a:lstStyle/>
          <a:p>
            <a:pPr>
              <a:defRPr sz="1200">
                <a:solidFill>
                  <a:schemeClr val="bg1"/>
                </a:solidFill>
              </a:defRPr>
            </a:pPr>
            <a:endParaRPr lang="en-US"/>
          </a:p>
        </c:txPr>
        <c:crossAx val="54047872"/>
        <c:crosses val="autoZero"/>
        <c:crossBetween val="midCat"/>
      </c:valAx>
      <c:valAx>
        <c:axId val="54047872"/>
        <c:scaling>
          <c:orientation val="minMax"/>
          <c:max val="75"/>
          <c:min val="25"/>
        </c:scaling>
        <c:delete val="0"/>
        <c:axPos val="l"/>
        <c:numFmt formatCode="General" sourceLinked="0"/>
        <c:majorTickMark val="none"/>
        <c:minorTickMark val="none"/>
        <c:tickLblPos val="nextTo"/>
        <c:txPr>
          <a:bodyPr/>
          <a:lstStyle/>
          <a:p>
            <a:pPr>
              <a:defRPr sz="1050"/>
            </a:pPr>
            <a:endParaRPr lang="en-US"/>
          </a:p>
        </c:txPr>
        <c:crossAx val="5403340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90428325724392"/>
          <c:y val="3.7106142257678366E-2"/>
          <c:w val="0.70649608446104784"/>
          <c:h val="0.83538323685936133"/>
        </c:manualLayout>
      </c:layout>
      <c:scatterChart>
        <c:scatterStyle val="lineMarker"/>
        <c:varyColors val="0"/>
        <c:ser>
          <c:idx val="0"/>
          <c:order val="0"/>
          <c:spPr>
            <a:ln w="28575">
              <a:noFill/>
            </a:ln>
          </c:spPr>
          <c:marker>
            <c:symbol val="circle"/>
            <c:size val="7"/>
            <c:spPr>
              <a:ln cap="rnd"/>
            </c:spPr>
          </c:marker>
          <c:dPt>
            <c:idx val="1"/>
            <c:marker>
              <c:symbol val="circle"/>
              <c:size val="6"/>
              <c:spPr>
                <a:solidFill>
                  <a:srgbClr val="7AD4E0"/>
                </a:solidFill>
                <a:ln w="0" cap="rnd">
                  <a:noFill/>
                </a:ln>
              </c:spPr>
            </c:marker>
            <c:bubble3D val="0"/>
          </c:dPt>
          <c:dPt>
            <c:idx val="4"/>
            <c:marker>
              <c:spPr>
                <a:solidFill>
                  <a:schemeClr val="accent3"/>
                </a:solidFill>
                <a:ln cap="rnd">
                  <a:solidFill>
                    <a:sysClr val="window" lastClr="FFFFFF"/>
                  </a:solidFill>
                </a:ln>
              </c:spPr>
            </c:marker>
            <c:bubble3D val="0"/>
          </c:dPt>
          <c:dPt>
            <c:idx val="5"/>
            <c:marker>
              <c:spPr>
                <a:solidFill>
                  <a:srgbClr val="7AD4E0"/>
                </a:solidFill>
                <a:ln cap="rnd">
                  <a:noFill/>
                </a:ln>
              </c:spPr>
            </c:marker>
            <c:bubble3D val="0"/>
          </c:dPt>
          <c:dPt>
            <c:idx val="6"/>
            <c:marker>
              <c:spPr>
                <a:solidFill>
                  <a:srgbClr val="7AD4E0"/>
                </a:solidFill>
                <a:ln cap="rnd">
                  <a:noFill/>
                </a:ln>
              </c:spPr>
            </c:marker>
            <c:bubble3D val="0"/>
          </c:dPt>
          <c:dPt>
            <c:idx val="7"/>
            <c:marker>
              <c:spPr>
                <a:solidFill>
                  <a:srgbClr val="7AD4E0"/>
                </a:solidFill>
                <a:ln cap="rnd">
                  <a:noFill/>
                </a:ln>
              </c:spPr>
            </c:marker>
            <c:bubble3D val="0"/>
          </c:dPt>
          <c:dPt>
            <c:idx val="8"/>
            <c:marker>
              <c:spPr>
                <a:solidFill>
                  <a:srgbClr val="7AD4E0"/>
                </a:solidFill>
                <a:ln cap="rnd">
                  <a:noFill/>
                </a:ln>
              </c:spPr>
            </c:marker>
            <c:bubble3D val="0"/>
          </c:dPt>
          <c:dPt>
            <c:idx val="9"/>
            <c:marker>
              <c:symbol val="circle"/>
              <c:size val="8"/>
              <c:spPr>
                <a:solidFill>
                  <a:schemeClr val="accent3"/>
                </a:solidFill>
                <a:ln cap="rnd">
                  <a:solidFill>
                    <a:sysClr val="window" lastClr="FFFFFF"/>
                  </a:solidFill>
                </a:ln>
              </c:spPr>
            </c:marker>
            <c:bubble3D val="0"/>
          </c:dPt>
          <c:dPt>
            <c:idx val="10"/>
            <c:marker>
              <c:symbol val="circle"/>
              <c:size val="8"/>
              <c:spPr>
                <a:solidFill>
                  <a:schemeClr val="accent3"/>
                </a:solidFill>
                <a:ln cap="rnd">
                  <a:solidFill>
                    <a:sysClr val="window" lastClr="FFFFFF"/>
                  </a:solidFill>
                </a:ln>
              </c:spPr>
            </c:marker>
            <c:bubble3D val="0"/>
          </c:dPt>
          <c:dPt>
            <c:idx val="11"/>
            <c:marker>
              <c:spPr>
                <a:solidFill>
                  <a:schemeClr val="accent3"/>
                </a:solidFill>
                <a:ln cap="rnd">
                  <a:solidFill>
                    <a:sysClr val="window" lastClr="FFFFFF"/>
                  </a:solidFill>
                </a:ln>
              </c:spPr>
            </c:marker>
            <c:bubble3D val="0"/>
          </c:dPt>
          <c:dPt>
            <c:idx val="12"/>
            <c:marker>
              <c:spPr>
                <a:solidFill>
                  <a:srgbClr val="7AD4E0"/>
                </a:solidFill>
                <a:ln cap="rnd">
                  <a:noFill/>
                </a:ln>
              </c:spPr>
            </c:marker>
            <c:bubble3D val="0"/>
          </c:dPt>
          <c:dPt>
            <c:idx val="13"/>
            <c:marker>
              <c:spPr>
                <a:solidFill>
                  <a:srgbClr val="7AD4E0"/>
                </a:solidFill>
                <a:ln cap="rnd">
                  <a:noFill/>
                </a:ln>
              </c:spPr>
            </c:marker>
            <c:bubble3D val="0"/>
          </c:dPt>
          <c:dPt>
            <c:idx val="14"/>
            <c:marker>
              <c:symbol val="circle"/>
              <c:size val="8"/>
              <c:spPr>
                <a:solidFill>
                  <a:schemeClr val="accent3"/>
                </a:solidFill>
                <a:ln cap="rnd">
                  <a:solidFill>
                    <a:sysClr val="window" lastClr="FFFFFF"/>
                  </a:solidFill>
                </a:ln>
              </c:spPr>
            </c:marker>
            <c:bubble3D val="0"/>
          </c:dPt>
          <c:dPt>
            <c:idx val="15"/>
            <c:marker>
              <c:spPr>
                <a:solidFill>
                  <a:schemeClr val="accent3"/>
                </a:solidFill>
                <a:ln cap="rnd">
                  <a:solidFill>
                    <a:sysClr val="window" lastClr="FFFFFF"/>
                  </a:solidFill>
                </a:ln>
              </c:spPr>
            </c:marker>
            <c:bubble3D val="0"/>
          </c:dPt>
          <c:dPt>
            <c:idx val="22"/>
            <c:marker>
              <c:spPr>
                <a:solidFill>
                  <a:srgbClr val="E7E6E6">
                    <a:lumMod val="25000"/>
                    <a:alpha val="97000"/>
                  </a:srgbClr>
                </a:solidFill>
                <a:ln cap="rnd">
                  <a:noFill/>
                </a:ln>
              </c:spPr>
            </c:marker>
            <c:bubble3D val="0"/>
          </c:dPt>
          <c:dPt>
            <c:idx val="31"/>
            <c:marker>
              <c:spPr>
                <a:solidFill>
                  <a:srgbClr val="E7E6E6">
                    <a:lumMod val="25000"/>
                  </a:srgbClr>
                </a:solidFill>
                <a:ln cap="rnd">
                  <a:noFill/>
                </a:ln>
              </c:spPr>
            </c:marker>
            <c:bubble3D val="0"/>
          </c:dPt>
          <c:trendline>
            <c:spPr>
              <a:ln>
                <a:solidFill>
                  <a:sysClr val="window" lastClr="FFFFFF">
                    <a:lumMod val="50000"/>
                  </a:sysClr>
                </a:solidFill>
              </a:ln>
            </c:spPr>
            <c:trendlineType val="linear"/>
            <c:dispRSqr val="1"/>
            <c:dispEq val="0"/>
            <c:trendlineLbl>
              <c:layout>
                <c:manualLayout>
                  <c:x val="-0.17800614351083446"/>
                  <c:y val="0.29747778350380061"/>
                </c:manualLayout>
              </c:layout>
              <c:numFmt formatCode="#,##0.00" sourceLinked="0"/>
              <c:spPr>
                <a:solidFill>
                  <a:sysClr val="window" lastClr="FFFFFF">
                    <a:lumMod val="85000"/>
                  </a:sysClr>
                </a:solidFill>
              </c:spPr>
              <c:txPr>
                <a:bodyPr/>
                <a:lstStyle/>
                <a:p>
                  <a:pPr>
                    <a:defRPr/>
                  </a:pPr>
                  <a:endParaRPr lang="en-US"/>
                </a:p>
              </c:txPr>
            </c:trendlineLbl>
          </c:trendline>
          <c:xVal>
            <c:numRef>
              <c:f>Sheet1!$B$2:$B$64</c:f>
              <c:numCache>
                <c:formatCode>0.00</c:formatCode>
                <c:ptCount val="63"/>
                <c:pt idx="0">
                  <c:v>2.6202020202020204</c:v>
                </c:pt>
                <c:pt idx="1">
                  <c:v>2.1486643437862951</c:v>
                </c:pt>
                <c:pt idx="2">
                  <c:v>2.5703001579778832</c:v>
                </c:pt>
                <c:pt idx="3">
                  <c:v>2.84</c:v>
                </c:pt>
                <c:pt idx="4">
                  <c:v>2.5563186813186811</c:v>
                </c:pt>
                <c:pt idx="5">
                  <c:v>2.4673784104389087</c:v>
                </c:pt>
                <c:pt idx="6">
                  <c:v>2.4973464746019713</c:v>
                </c:pt>
                <c:pt idx="7">
                  <c:v>1.4742698191933241</c:v>
                </c:pt>
                <c:pt idx="8">
                  <c:v>1.4252261841405003</c:v>
                </c:pt>
                <c:pt idx="9">
                  <c:v>2.1105769230769229</c:v>
                </c:pt>
                <c:pt idx="10">
                  <c:v>1.6685920577617328</c:v>
                </c:pt>
                <c:pt idx="11">
                  <c:v>1.2594573939625526</c:v>
                </c:pt>
                <c:pt idx="12">
                  <c:v>1.8535489667565137</c:v>
                </c:pt>
                <c:pt idx="13">
                  <c:v>1.6123662306777646</c:v>
                </c:pt>
                <c:pt idx="14">
                  <c:v>2.3701731025299599</c:v>
                </c:pt>
                <c:pt idx="15">
                  <c:v>2.8557013118062562</c:v>
                </c:pt>
                <c:pt idx="16">
                  <c:v>1.8940298507462687</c:v>
                </c:pt>
                <c:pt idx="17">
                  <c:v>1.536834427425237</c:v>
                </c:pt>
                <c:pt idx="18">
                  <c:v>2.1345108695652173</c:v>
                </c:pt>
                <c:pt idx="19">
                  <c:v>2.310163243812533</c:v>
                </c:pt>
                <c:pt idx="20">
                  <c:v>2.5271629778672033</c:v>
                </c:pt>
                <c:pt idx="21">
                  <c:v>2.6080536912751677</c:v>
                </c:pt>
                <c:pt idx="22">
                  <c:v>2.0772222222222223</c:v>
                </c:pt>
                <c:pt idx="23">
                  <c:v>1.7612040133779263</c:v>
                </c:pt>
                <c:pt idx="24">
                  <c:v>2.4528428093645487</c:v>
                </c:pt>
                <c:pt idx="25">
                  <c:v>1.7635807192042847</c:v>
                </c:pt>
                <c:pt idx="26">
                  <c:v>1.9808061420345489</c:v>
                </c:pt>
                <c:pt idx="27">
                  <c:v>1.8843804537521816</c:v>
                </c:pt>
                <c:pt idx="28">
                  <c:v>2.3506849315068492</c:v>
                </c:pt>
                <c:pt idx="29">
                  <c:v>1.8235779060181367</c:v>
                </c:pt>
                <c:pt idx="30">
                  <c:v>2.4157549234135667</c:v>
                </c:pt>
                <c:pt idx="31">
                  <c:v>2.0556745182012848</c:v>
                </c:pt>
                <c:pt idx="32">
                  <c:v>2.5294117647058822</c:v>
                </c:pt>
                <c:pt idx="33">
                  <c:v>1.8156716417910448</c:v>
                </c:pt>
                <c:pt idx="34">
                  <c:v>2.4744268077601412</c:v>
                </c:pt>
                <c:pt idx="35">
                  <c:v>2.2687140115163147</c:v>
                </c:pt>
                <c:pt idx="36">
                  <c:v>1.7548039969254419</c:v>
                </c:pt>
                <c:pt idx="37">
                  <c:v>1.4502579218865144</c:v>
                </c:pt>
                <c:pt idx="38">
                  <c:v>1.7370483239007402</c:v>
                </c:pt>
                <c:pt idx="39">
                  <c:v>2.4361031518624641</c:v>
                </c:pt>
                <c:pt idx="40">
                  <c:v>2.1007677543186181</c:v>
                </c:pt>
                <c:pt idx="41">
                  <c:v>1.7814946619217082</c:v>
                </c:pt>
                <c:pt idx="42">
                  <c:v>2.4726027397260273</c:v>
                </c:pt>
                <c:pt idx="43">
                  <c:v>1.8133498145859086</c:v>
                </c:pt>
                <c:pt idx="44">
                  <c:v>2.4935680433310763</c:v>
                </c:pt>
                <c:pt idx="45">
                  <c:v>2.3571030640668522</c:v>
                </c:pt>
                <c:pt idx="46">
                  <c:v>2.1860572483841181</c:v>
                </c:pt>
                <c:pt idx="47">
                  <c:v>2.1569506726457397</c:v>
                </c:pt>
                <c:pt idx="48">
                  <c:v>2.4340254521098461</c:v>
                </c:pt>
                <c:pt idx="49">
                  <c:v>2.1177455357142856</c:v>
                </c:pt>
                <c:pt idx="50">
                  <c:v>1.8478431372549022</c:v>
                </c:pt>
                <c:pt idx="51">
                  <c:v>2.0945812807881774</c:v>
                </c:pt>
                <c:pt idx="52">
                  <c:v>2.6628849270664507</c:v>
                </c:pt>
                <c:pt idx="53">
                  <c:v>1.8508033664881407</c:v>
                </c:pt>
                <c:pt idx="54">
                  <c:v>1.9312602291325696</c:v>
                </c:pt>
                <c:pt idx="55">
                  <c:v>2.0757874015748032</c:v>
                </c:pt>
                <c:pt idx="56">
                  <c:v>1.9991518235793044</c:v>
                </c:pt>
                <c:pt idx="57">
                  <c:v>2.6946859903381641</c:v>
                </c:pt>
                <c:pt idx="58">
                  <c:v>2.1327433628318584</c:v>
                </c:pt>
                <c:pt idx="59">
                  <c:v>1.7021276595744681</c:v>
                </c:pt>
                <c:pt idx="60">
                  <c:v>1.8292496171516077</c:v>
                </c:pt>
                <c:pt idx="61">
                  <c:v>1.9960278053624627</c:v>
                </c:pt>
                <c:pt idx="62">
                  <c:v>2.0128440366972478</c:v>
                </c:pt>
              </c:numCache>
            </c:numRef>
          </c:xVal>
          <c:yVal>
            <c:numRef>
              <c:f>Sheet1!$A$2:$A$64</c:f>
              <c:numCache>
                <c:formatCode>0.0</c:formatCode>
                <c:ptCount val="63"/>
                <c:pt idx="0">
                  <c:v>58.263030303030298</c:v>
                </c:pt>
                <c:pt idx="1">
                  <c:v>57.907268570722472</c:v>
                </c:pt>
                <c:pt idx="2">
                  <c:v>56.603521126760555</c:v>
                </c:pt>
                <c:pt idx="3">
                  <c:v>56.226174496644298</c:v>
                </c:pt>
                <c:pt idx="4">
                  <c:v>55.64415584415584</c:v>
                </c:pt>
                <c:pt idx="5">
                  <c:v>55.543279512774568</c:v>
                </c:pt>
                <c:pt idx="6">
                  <c:v>54.918954248365992</c:v>
                </c:pt>
                <c:pt idx="7">
                  <c:v>54.84617113273687</c:v>
                </c:pt>
                <c:pt idx="8">
                  <c:v>54.809933475356907</c:v>
                </c:pt>
                <c:pt idx="9">
                  <c:v>54.271349006875624</c:v>
                </c:pt>
                <c:pt idx="10">
                  <c:v>53.387235568208141</c:v>
                </c:pt>
                <c:pt idx="11">
                  <c:v>52.803571428571423</c:v>
                </c:pt>
                <c:pt idx="12">
                  <c:v>52.742676613435926</c:v>
                </c:pt>
                <c:pt idx="13">
                  <c:v>52.730317619646314</c:v>
                </c:pt>
                <c:pt idx="14">
                  <c:v>52.633870064467942</c:v>
                </c:pt>
                <c:pt idx="15">
                  <c:v>52.619565217391305</c:v>
                </c:pt>
                <c:pt idx="16">
                  <c:v>51.770992366412209</c:v>
                </c:pt>
                <c:pt idx="17">
                  <c:v>51.745411948696336</c:v>
                </c:pt>
                <c:pt idx="18">
                  <c:v>51.695361209973541</c:v>
                </c:pt>
                <c:pt idx="19">
                  <c:v>51.652857142857144</c:v>
                </c:pt>
                <c:pt idx="20">
                  <c:v>51.539726027397265</c:v>
                </c:pt>
                <c:pt idx="21">
                  <c:v>51.404081632653046</c:v>
                </c:pt>
                <c:pt idx="22">
                  <c:v>51.35190839694657</c:v>
                </c:pt>
                <c:pt idx="23">
                  <c:v>51.224124375724145</c:v>
                </c:pt>
                <c:pt idx="24">
                  <c:v>51.061437908496742</c:v>
                </c:pt>
                <c:pt idx="25">
                  <c:v>51.044310271987065</c:v>
                </c:pt>
                <c:pt idx="26">
                  <c:v>50.86399299659309</c:v>
                </c:pt>
                <c:pt idx="27">
                  <c:v>50.703937007874018</c:v>
                </c:pt>
                <c:pt idx="28">
                  <c:v>50.532795657644286</c:v>
                </c:pt>
                <c:pt idx="29">
                  <c:v>50.277303678028851</c:v>
                </c:pt>
                <c:pt idx="30">
                  <c:v>50.185914496928284</c:v>
                </c:pt>
                <c:pt idx="31">
                  <c:v>50.179824941660343</c:v>
                </c:pt>
                <c:pt idx="32">
                  <c:v>50.021511627906989</c:v>
                </c:pt>
                <c:pt idx="33">
                  <c:v>49.979930648203286</c:v>
                </c:pt>
                <c:pt idx="34">
                  <c:v>49.900769230769242</c:v>
                </c:pt>
                <c:pt idx="35">
                  <c:v>49.710791366906477</c:v>
                </c:pt>
                <c:pt idx="36">
                  <c:v>49.43253582778727</c:v>
                </c:pt>
                <c:pt idx="37">
                  <c:v>49.428066142774547</c:v>
                </c:pt>
                <c:pt idx="38">
                  <c:v>49.154867256637175</c:v>
                </c:pt>
                <c:pt idx="39">
                  <c:v>49.079411764705881</c:v>
                </c:pt>
                <c:pt idx="40">
                  <c:v>48.626181993940364</c:v>
                </c:pt>
                <c:pt idx="41">
                  <c:v>48.586927651193001</c:v>
                </c:pt>
                <c:pt idx="42">
                  <c:v>48.552234653600394</c:v>
                </c:pt>
                <c:pt idx="43">
                  <c:v>48.133146194894756</c:v>
                </c:pt>
                <c:pt idx="44">
                  <c:v>46.834751773049653</c:v>
                </c:pt>
                <c:pt idx="45">
                  <c:v>46.745283018867944</c:v>
                </c:pt>
                <c:pt idx="46">
                  <c:v>46.641007194244601</c:v>
                </c:pt>
                <c:pt idx="47">
                  <c:v>46.606524705749464</c:v>
                </c:pt>
                <c:pt idx="48">
                  <c:v>46.520529801324507</c:v>
                </c:pt>
                <c:pt idx="49">
                  <c:v>46.247058823529436</c:v>
                </c:pt>
                <c:pt idx="50">
                  <c:v>45.315347988684131</c:v>
                </c:pt>
                <c:pt idx="51">
                  <c:v>45.168044613241271</c:v>
                </c:pt>
                <c:pt idx="52">
                  <c:v>45.127007299270069</c:v>
                </c:pt>
                <c:pt idx="53">
                  <c:v>45.009796052247076</c:v>
                </c:pt>
                <c:pt idx="54">
                  <c:v>44.263194064127134</c:v>
                </c:pt>
                <c:pt idx="55">
                  <c:v>44.143196188340056</c:v>
                </c:pt>
                <c:pt idx="56">
                  <c:v>44.022523662664675</c:v>
                </c:pt>
                <c:pt idx="57">
                  <c:v>43.489436619718298</c:v>
                </c:pt>
                <c:pt idx="58">
                  <c:v>42.134609036823747</c:v>
                </c:pt>
                <c:pt idx="59">
                  <c:v>42.072773833907021</c:v>
                </c:pt>
                <c:pt idx="60">
                  <c:v>41.712022485521217</c:v>
                </c:pt>
                <c:pt idx="61">
                  <c:v>40.525911681938396</c:v>
                </c:pt>
                <c:pt idx="62">
                  <c:v>40.105643021340995</c:v>
                </c:pt>
              </c:numCache>
            </c:numRef>
          </c:yVal>
          <c:smooth val="0"/>
        </c:ser>
        <c:dLbls>
          <c:showLegendKey val="0"/>
          <c:showVal val="0"/>
          <c:showCatName val="0"/>
          <c:showSerName val="0"/>
          <c:showPercent val="0"/>
          <c:showBubbleSize val="0"/>
        </c:dLbls>
        <c:axId val="53959296"/>
        <c:axId val="53965568"/>
      </c:scatterChart>
      <c:valAx>
        <c:axId val="53959296"/>
        <c:scaling>
          <c:orientation val="minMax"/>
          <c:max val="2.5"/>
          <c:min val="1.4"/>
        </c:scaling>
        <c:delete val="0"/>
        <c:axPos val="b"/>
        <c:title>
          <c:tx>
            <c:rich>
              <a:bodyPr/>
              <a:lstStyle/>
              <a:p>
                <a:pPr>
                  <a:defRPr sz="1200" b="0">
                    <a:latin typeface="+mn-lt"/>
                  </a:defRPr>
                </a:pPr>
                <a:r>
                  <a:rPr lang="en-US"/>
                  <a:t>Familiarity</a:t>
                </a:r>
              </a:p>
            </c:rich>
          </c:tx>
          <c:layout>
            <c:manualLayout>
              <c:xMode val="edge"/>
              <c:yMode val="edge"/>
              <c:x val="0.44493934622152453"/>
              <c:y val="0.88877411265990658"/>
            </c:manualLayout>
          </c:layout>
          <c:overlay val="0"/>
        </c:title>
        <c:numFmt formatCode="0.0" sourceLinked="0"/>
        <c:majorTickMark val="none"/>
        <c:minorTickMark val="none"/>
        <c:tickLblPos val="none"/>
        <c:txPr>
          <a:bodyPr/>
          <a:lstStyle/>
          <a:p>
            <a:pPr>
              <a:defRPr sz="1200"/>
            </a:pPr>
            <a:endParaRPr lang="en-US"/>
          </a:p>
        </c:txPr>
        <c:crossAx val="53965568"/>
        <c:crosses val="autoZero"/>
        <c:crossBetween val="midCat"/>
        <c:majorUnit val="0.1"/>
      </c:valAx>
      <c:valAx>
        <c:axId val="53965568"/>
        <c:scaling>
          <c:orientation val="minMax"/>
          <c:max val="75"/>
          <c:min val="25"/>
        </c:scaling>
        <c:delete val="0"/>
        <c:axPos val="l"/>
        <c:numFmt formatCode="0" sourceLinked="0"/>
        <c:majorTickMark val="none"/>
        <c:minorTickMark val="none"/>
        <c:tickLblPos val="nextTo"/>
        <c:txPr>
          <a:bodyPr/>
          <a:lstStyle/>
          <a:p>
            <a:pPr>
              <a:defRPr sz="1050">
                <a:latin typeface="+mn-lt"/>
              </a:defRPr>
            </a:pPr>
            <a:endParaRPr lang="en-US"/>
          </a:p>
        </c:txPr>
        <c:crossAx val="53959296"/>
        <c:crosses val="autoZero"/>
        <c:crossBetween val="midCat"/>
        <c:majorUnit val="25"/>
      </c:valAx>
    </c:plotArea>
    <c:plotVisOnly val="1"/>
    <c:dispBlanksAs val="gap"/>
    <c:showDLblsOverMax val="0"/>
  </c:chart>
  <c:txPr>
    <a:bodyPr/>
    <a:lstStyle/>
    <a:p>
      <a:pPr>
        <a:defRPr>
          <a:latin typeface="FreightSans Pro Book" pitchFamily="50"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519994860326883"/>
          <c:y val="3.7106121479758863E-2"/>
          <c:w val="0.73093123436252894"/>
          <c:h val="0.80459022678344982"/>
        </c:manualLayout>
      </c:layout>
      <c:scatterChart>
        <c:scatterStyle val="lineMarker"/>
        <c:varyColors val="0"/>
        <c:ser>
          <c:idx val="0"/>
          <c:order val="0"/>
          <c:spPr>
            <a:ln w="28575">
              <a:noFill/>
            </a:ln>
          </c:spPr>
          <c:marker>
            <c:symbol val="circle"/>
            <c:size val="7"/>
            <c:spPr>
              <a:solidFill>
                <a:srgbClr val="7AD4E0"/>
              </a:solidFill>
              <a:ln cap="rnd">
                <a:noFill/>
              </a:ln>
            </c:spPr>
          </c:marker>
          <c:dPt>
            <c:idx val="1"/>
            <c:marker>
              <c:symbol val="circle"/>
              <c:size val="6"/>
              <c:spPr>
                <a:solidFill>
                  <a:srgbClr val="7AD4E0"/>
                </a:solidFill>
                <a:ln w="0" cap="rnd">
                  <a:noFill/>
                </a:ln>
              </c:spPr>
            </c:marker>
            <c:bubble3D val="0"/>
          </c:dPt>
          <c:dPt>
            <c:idx val="4"/>
            <c:bubble3D val="0"/>
          </c:dPt>
          <c:dPt>
            <c:idx val="5"/>
            <c:bubble3D val="0"/>
          </c:dPt>
          <c:dPt>
            <c:idx val="6"/>
            <c:bubble3D val="0"/>
          </c:dPt>
          <c:dPt>
            <c:idx val="7"/>
            <c:bubble3D val="0"/>
          </c:dPt>
          <c:dPt>
            <c:idx val="8"/>
            <c:bubble3D val="0"/>
          </c:dPt>
          <c:dPt>
            <c:idx val="9"/>
            <c:marker>
              <c:symbol val="circle"/>
              <c:size val="8"/>
            </c:marker>
            <c:bubble3D val="0"/>
          </c:dPt>
          <c:dPt>
            <c:idx val="10"/>
            <c:marker>
              <c:symbol val="circle"/>
              <c:size val="8"/>
            </c:marker>
            <c:bubble3D val="0"/>
          </c:dPt>
          <c:dPt>
            <c:idx val="11"/>
            <c:bubble3D val="0"/>
          </c:dPt>
          <c:dPt>
            <c:idx val="12"/>
            <c:bubble3D val="0"/>
          </c:dPt>
          <c:dPt>
            <c:idx val="13"/>
            <c:bubble3D val="0"/>
          </c:dPt>
          <c:dPt>
            <c:idx val="14"/>
            <c:marker>
              <c:symbol val="circle"/>
              <c:size val="8"/>
            </c:marker>
            <c:bubble3D val="0"/>
          </c:dPt>
          <c:dPt>
            <c:idx val="15"/>
            <c:bubble3D val="0"/>
          </c:dPt>
          <c:dPt>
            <c:idx val="22"/>
            <c:bubble3D val="0"/>
          </c:dPt>
          <c:dPt>
            <c:idx val="31"/>
            <c:bubble3D val="0"/>
          </c:dPt>
          <c:trendline>
            <c:spPr>
              <a:ln>
                <a:solidFill>
                  <a:sysClr val="window" lastClr="FFFFFF">
                    <a:lumMod val="50000"/>
                  </a:sysClr>
                </a:solidFill>
              </a:ln>
            </c:spPr>
            <c:trendlineType val="linear"/>
            <c:dispRSqr val="1"/>
            <c:dispEq val="0"/>
            <c:trendlineLbl>
              <c:layout>
                <c:manualLayout>
                  <c:x val="2.8974119830626477E-2"/>
                  <c:y val="0.24090879316983235"/>
                </c:manualLayout>
              </c:layout>
              <c:numFmt formatCode="#,##0.00" sourceLinked="0"/>
              <c:spPr>
                <a:solidFill>
                  <a:sysClr val="window" lastClr="FFFFFF">
                    <a:lumMod val="85000"/>
                  </a:sysClr>
                </a:solidFill>
              </c:spPr>
              <c:txPr>
                <a:bodyPr/>
                <a:lstStyle/>
                <a:p>
                  <a:pPr>
                    <a:defRPr/>
                  </a:pPr>
                  <a:endParaRPr lang="en-US"/>
                </a:p>
              </c:txPr>
            </c:trendlineLbl>
          </c:trendline>
          <c:xVal>
            <c:numRef>
              <c:f>Sheet1!$B$2:$B$64</c:f>
              <c:numCache>
                <c:formatCode>#,##0</c:formatCode>
                <c:ptCount val="63"/>
                <c:pt idx="0">
                  <c:v>134.25200000000001</c:v>
                </c:pt>
                <c:pt idx="1">
                  <c:v>104.50700000000001</c:v>
                </c:pt>
                <c:pt idx="2">
                  <c:v>61.093000000000004</c:v>
                </c:pt>
                <c:pt idx="4">
                  <c:v>67.224000000000004</c:v>
                </c:pt>
                <c:pt idx="5">
                  <c:v>52.203000000000003</c:v>
                </c:pt>
                <c:pt idx="6">
                  <c:v>123.133</c:v>
                </c:pt>
                <c:pt idx="7">
                  <c:v>23.489000000000001</c:v>
                </c:pt>
                <c:pt idx="8">
                  <c:v>70.414000000000001</c:v>
                </c:pt>
                <c:pt idx="9">
                  <c:v>156.50800000000001</c:v>
                </c:pt>
                <c:pt idx="10">
                  <c:v>59.783000000000001</c:v>
                </c:pt>
                <c:pt idx="11">
                  <c:v>18.8</c:v>
                </c:pt>
                <c:pt idx="12">
                  <c:v>42.277999999999999</c:v>
                </c:pt>
                <c:pt idx="13">
                  <c:v>16.536999999999999</c:v>
                </c:pt>
                <c:pt idx="14">
                  <c:v>73.722999999999999</c:v>
                </c:pt>
                <c:pt idx="15">
                  <c:v>469.16199999999998</c:v>
                </c:pt>
                <c:pt idx="16">
                  <c:v>39.873899999999999</c:v>
                </c:pt>
                <c:pt idx="17">
                  <c:v>13.15</c:v>
                </c:pt>
                <c:pt idx="18">
                  <c:v>31.3</c:v>
                </c:pt>
                <c:pt idx="19">
                  <c:v>118.952</c:v>
                </c:pt>
                <c:pt idx="20">
                  <c:v>265.702</c:v>
                </c:pt>
                <c:pt idx="21">
                  <c:v>61.244</c:v>
                </c:pt>
                <c:pt idx="22">
                  <c:v>57.561</c:v>
                </c:pt>
                <c:pt idx="23">
                  <c:v>19.623999999999999</c:v>
                </c:pt>
                <c:pt idx="24">
                  <c:v>73.301000000000002</c:v>
                </c:pt>
                <c:pt idx="25">
                  <c:v>16.657900000000001</c:v>
                </c:pt>
                <c:pt idx="26">
                  <c:v>37.121000000000002</c:v>
                </c:pt>
                <c:pt idx="27">
                  <c:v>61.7117</c:v>
                </c:pt>
                <c:pt idx="28">
                  <c:v>25.218</c:v>
                </c:pt>
                <c:pt idx="29">
                  <c:v>26.45</c:v>
                </c:pt>
                <c:pt idx="30">
                  <c:v>115.846</c:v>
                </c:pt>
                <c:pt idx="31">
                  <c:v>48.017000000000003</c:v>
                </c:pt>
                <c:pt idx="32">
                  <c:v>233.899</c:v>
                </c:pt>
                <c:pt idx="33">
                  <c:v>15.04</c:v>
                </c:pt>
                <c:pt idx="34">
                  <c:v>71.632999999999996</c:v>
                </c:pt>
                <c:pt idx="35">
                  <c:v>63.372999999999998</c:v>
                </c:pt>
                <c:pt idx="36">
                  <c:v>33.314999999999998</c:v>
                </c:pt>
                <c:pt idx="37">
                  <c:v>65.957999999999998</c:v>
                </c:pt>
                <c:pt idx="38">
                  <c:v>16.507000000000001</c:v>
                </c:pt>
                <c:pt idx="39">
                  <c:v>36.5959</c:v>
                </c:pt>
                <c:pt idx="40">
                  <c:v>127.434</c:v>
                </c:pt>
                <c:pt idx="41">
                  <c:v>84.837999999999994</c:v>
                </c:pt>
                <c:pt idx="42">
                  <c:v>47.182000000000002</c:v>
                </c:pt>
                <c:pt idx="43">
                  <c:v>98.483999999999995</c:v>
                </c:pt>
                <c:pt idx="44">
                  <c:v>481.7</c:v>
                </c:pt>
                <c:pt idx="45">
                  <c:v>47.267000000000003</c:v>
                </c:pt>
                <c:pt idx="46">
                  <c:v>29.119</c:v>
                </c:pt>
                <c:pt idx="47">
                  <c:v>24.414000000000001</c:v>
                </c:pt>
                <c:pt idx="48">
                  <c:v>110.61799999999999</c:v>
                </c:pt>
                <c:pt idx="49">
                  <c:v>74.998999999999995</c:v>
                </c:pt>
                <c:pt idx="50">
                  <c:v>64.591999999999999</c:v>
                </c:pt>
                <c:pt idx="51">
                  <c:v>62.57</c:v>
                </c:pt>
                <c:pt idx="52">
                  <c:v>449.88600000000002</c:v>
                </c:pt>
                <c:pt idx="53">
                  <c:v>74.754999999999995</c:v>
                </c:pt>
                <c:pt idx="54">
                  <c:v>35.344999999999999</c:v>
                </c:pt>
                <c:pt idx="55">
                  <c:v>108.184</c:v>
                </c:pt>
                <c:pt idx="56">
                  <c:v>27.567</c:v>
                </c:pt>
                <c:pt idx="57">
                  <c:v>388.28500000000003</c:v>
                </c:pt>
                <c:pt idx="58">
                  <c:v>100.078</c:v>
                </c:pt>
                <c:pt idx="59">
                  <c:v>17.5</c:v>
                </c:pt>
                <c:pt idx="60">
                  <c:v>23.771000000000001</c:v>
                </c:pt>
                <c:pt idx="61">
                  <c:v>41.664000000000001</c:v>
                </c:pt>
                <c:pt idx="62">
                  <c:v>90.769000000000005</c:v>
                </c:pt>
              </c:numCache>
            </c:numRef>
          </c:xVal>
          <c:yVal>
            <c:numRef>
              <c:f>Sheet1!$C$2:$C$64</c:f>
              <c:numCache>
                <c:formatCode>0.0</c:formatCode>
                <c:ptCount val="63"/>
                <c:pt idx="0">
                  <c:v>58.263030303030298</c:v>
                </c:pt>
                <c:pt idx="1">
                  <c:v>57.907268570722472</c:v>
                </c:pt>
                <c:pt idx="2">
                  <c:v>56.603521126760555</c:v>
                </c:pt>
                <c:pt idx="3">
                  <c:v>56.226174496644298</c:v>
                </c:pt>
                <c:pt idx="4">
                  <c:v>55.64415584415584</c:v>
                </c:pt>
                <c:pt idx="5">
                  <c:v>55.543279512774568</c:v>
                </c:pt>
                <c:pt idx="6">
                  <c:v>54.918954248365992</c:v>
                </c:pt>
                <c:pt idx="7">
                  <c:v>54.84617113273687</c:v>
                </c:pt>
                <c:pt idx="8">
                  <c:v>54.809933475356907</c:v>
                </c:pt>
                <c:pt idx="9">
                  <c:v>54.271349006875624</c:v>
                </c:pt>
                <c:pt idx="10">
                  <c:v>53.387235568208141</c:v>
                </c:pt>
                <c:pt idx="11">
                  <c:v>52.803571428571423</c:v>
                </c:pt>
                <c:pt idx="12">
                  <c:v>52.742676613435926</c:v>
                </c:pt>
                <c:pt idx="13">
                  <c:v>52.730317619646314</c:v>
                </c:pt>
                <c:pt idx="14">
                  <c:v>52.633870064467942</c:v>
                </c:pt>
                <c:pt idx="15">
                  <c:v>52.619565217391305</c:v>
                </c:pt>
                <c:pt idx="16">
                  <c:v>51.770992366412209</c:v>
                </c:pt>
                <c:pt idx="17">
                  <c:v>51.745411948696336</c:v>
                </c:pt>
                <c:pt idx="18">
                  <c:v>51.695361209973541</c:v>
                </c:pt>
                <c:pt idx="19">
                  <c:v>51.652857142857144</c:v>
                </c:pt>
                <c:pt idx="20">
                  <c:v>51.539726027397265</c:v>
                </c:pt>
                <c:pt idx="21">
                  <c:v>51.404081632653046</c:v>
                </c:pt>
                <c:pt idx="22">
                  <c:v>51.35190839694657</c:v>
                </c:pt>
                <c:pt idx="23">
                  <c:v>51.224124375724145</c:v>
                </c:pt>
                <c:pt idx="24">
                  <c:v>51.061437908496742</c:v>
                </c:pt>
                <c:pt idx="25">
                  <c:v>51.044310271987065</c:v>
                </c:pt>
                <c:pt idx="26">
                  <c:v>50.86399299659309</c:v>
                </c:pt>
                <c:pt idx="27">
                  <c:v>50.703937007874018</c:v>
                </c:pt>
                <c:pt idx="28">
                  <c:v>50.532795657644286</c:v>
                </c:pt>
                <c:pt idx="29">
                  <c:v>50.277303678028851</c:v>
                </c:pt>
                <c:pt idx="30">
                  <c:v>50.185914496928284</c:v>
                </c:pt>
                <c:pt idx="31">
                  <c:v>50.179824941660343</c:v>
                </c:pt>
                <c:pt idx="32">
                  <c:v>50.021511627906989</c:v>
                </c:pt>
                <c:pt idx="33">
                  <c:v>49.979930648203286</c:v>
                </c:pt>
                <c:pt idx="34">
                  <c:v>49.900769230769242</c:v>
                </c:pt>
                <c:pt idx="35">
                  <c:v>49.710791366906477</c:v>
                </c:pt>
                <c:pt idx="36">
                  <c:v>49.43253582778727</c:v>
                </c:pt>
                <c:pt idx="37">
                  <c:v>49.428066142774547</c:v>
                </c:pt>
                <c:pt idx="38">
                  <c:v>49.154867256637175</c:v>
                </c:pt>
                <c:pt idx="39">
                  <c:v>49.079411764705881</c:v>
                </c:pt>
                <c:pt idx="40">
                  <c:v>48.626181993940364</c:v>
                </c:pt>
                <c:pt idx="41">
                  <c:v>48.586927651193001</c:v>
                </c:pt>
                <c:pt idx="42">
                  <c:v>48.552234653600394</c:v>
                </c:pt>
                <c:pt idx="43">
                  <c:v>48.133146194894756</c:v>
                </c:pt>
                <c:pt idx="44">
                  <c:v>46.834751773049653</c:v>
                </c:pt>
                <c:pt idx="45">
                  <c:v>46.745283018867944</c:v>
                </c:pt>
                <c:pt idx="46">
                  <c:v>46.641007194244601</c:v>
                </c:pt>
                <c:pt idx="47">
                  <c:v>46.606524705749464</c:v>
                </c:pt>
                <c:pt idx="48">
                  <c:v>46.520529801324507</c:v>
                </c:pt>
                <c:pt idx="49">
                  <c:v>46.247058823529436</c:v>
                </c:pt>
                <c:pt idx="50">
                  <c:v>45.315347988684131</c:v>
                </c:pt>
                <c:pt idx="51">
                  <c:v>45.168044613241271</c:v>
                </c:pt>
                <c:pt idx="52">
                  <c:v>45.127007299270069</c:v>
                </c:pt>
                <c:pt idx="53">
                  <c:v>45.009796052247076</c:v>
                </c:pt>
                <c:pt idx="54">
                  <c:v>44.263194064127134</c:v>
                </c:pt>
                <c:pt idx="55">
                  <c:v>44.143196188340056</c:v>
                </c:pt>
                <c:pt idx="56">
                  <c:v>44.022523662664675</c:v>
                </c:pt>
                <c:pt idx="57">
                  <c:v>43.489436619718298</c:v>
                </c:pt>
                <c:pt idx="58">
                  <c:v>42.134609036823747</c:v>
                </c:pt>
                <c:pt idx="59">
                  <c:v>42.072773833907021</c:v>
                </c:pt>
                <c:pt idx="60">
                  <c:v>41.712022485521217</c:v>
                </c:pt>
                <c:pt idx="61">
                  <c:v>40.525911681938396</c:v>
                </c:pt>
                <c:pt idx="62">
                  <c:v>40.105643021340995</c:v>
                </c:pt>
              </c:numCache>
            </c:numRef>
          </c:yVal>
          <c:smooth val="0"/>
        </c:ser>
        <c:dLbls>
          <c:showLegendKey val="0"/>
          <c:showVal val="0"/>
          <c:showCatName val="0"/>
          <c:showSerName val="0"/>
          <c:showPercent val="0"/>
          <c:showBubbleSize val="0"/>
        </c:dLbls>
        <c:axId val="54514432"/>
        <c:axId val="54516352"/>
      </c:scatterChart>
      <c:valAx>
        <c:axId val="54514432"/>
        <c:scaling>
          <c:orientation val="minMax"/>
          <c:max val="500"/>
          <c:min val="0"/>
        </c:scaling>
        <c:delete val="0"/>
        <c:axPos val="b"/>
        <c:title>
          <c:tx>
            <c:rich>
              <a:bodyPr/>
              <a:lstStyle/>
              <a:p>
                <a:pPr>
                  <a:defRPr sz="1200" b="0">
                    <a:latin typeface="+mn-lt"/>
                  </a:defRPr>
                </a:pPr>
                <a:r>
                  <a:rPr lang="en-US"/>
                  <a:t>Total</a:t>
                </a:r>
                <a:r>
                  <a:rPr lang="en-US" baseline="0"/>
                  <a:t> 2013 Revenue (in Billions)</a:t>
                </a:r>
                <a:endParaRPr lang="en-US"/>
              </a:p>
            </c:rich>
          </c:tx>
          <c:layout>
            <c:manualLayout>
              <c:xMode val="edge"/>
              <c:yMode val="edge"/>
              <c:x val="0.2706723220207955"/>
              <c:y val="0.87998972166532541"/>
            </c:manualLayout>
          </c:layout>
          <c:overlay val="0"/>
        </c:title>
        <c:numFmt formatCode="0.0" sourceLinked="0"/>
        <c:majorTickMark val="none"/>
        <c:minorTickMark val="none"/>
        <c:tickLblPos val="none"/>
        <c:txPr>
          <a:bodyPr/>
          <a:lstStyle/>
          <a:p>
            <a:pPr>
              <a:defRPr sz="1200"/>
            </a:pPr>
            <a:endParaRPr lang="en-US"/>
          </a:p>
        </c:txPr>
        <c:crossAx val="54516352"/>
        <c:crosses val="autoZero"/>
        <c:crossBetween val="midCat"/>
        <c:majorUnit val="0.1"/>
      </c:valAx>
      <c:valAx>
        <c:axId val="54516352"/>
        <c:scaling>
          <c:orientation val="minMax"/>
          <c:max val="65"/>
          <c:min val="35"/>
        </c:scaling>
        <c:delete val="0"/>
        <c:axPos val="l"/>
        <c:numFmt formatCode="0" sourceLinked="0"/>
        <c:majorTickMark val="none"/>
        <c:minorTickMark val="none"/>
        <c:tickLblPos val="nextTo"/>
        <c:txPr>
          <a:bodyPr/>
          <a:lstStyle/>
          <a:p>
            <a:pPr>
              <a:defRPr sz="1050">
                <a:latin typeface="+mn-lt"/>
              </a:defRPr>
            </a:pPr>
            <a:endParaRPr lang="en-US"/>
          </a:p>
        </c:txPr>
        <c:crossAx val="54514432"/>
        <c:crosses val="autoZero"/>
        <c:crossBetween val="midCat"/>
        <c:majorUnit val="15"/>
      </c:valAx>
      <c:spPr>
        <a:ln>
          <a:solidFill>
            <a:sysClr val="window" lastClr="FFFFFF"/>
          </a:solidFill>
        </a:ln>
      </c:spPr>
    </c:plotArea>
    <c:plotVisOnly val="1"/>
    <c:dispBlanksAs val="gap"/>
    <c:showDLblsOverMax val="0"/>
  </c:chart>
  <c:txPr>
    <a:bodyPr/>
    <a:lstStyle/>
    <a:p>
      <a:pPr>
        <a:defRPr>
          <a:latin typeface="FreightSans Pro Book" pitchFamily="50" charset="0"/>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71800" cy="464820"/>
          </a:xfrm>
          <a:prstGeom prst="rect">
            <a:avLst/>
          </a:prstGeom>
        </p:spPr>
        <p:txBody>
          <a:bodyPr vert="horz" lIns="91782" tIns="45892" rIns="91782" bIns="45892" rtlCol="0"/>
          <a:lstStyle>
            <a:lvl1pPr algn="l">
              <a:defRPr sz="1100"/>
            </a:lvl1pPr>
          </a:lstStyle>
          <a:p>
            <a:endParaRPr lang="en-US" dirty="0"/>
          </a:p>
        </p:txBody>
      </p:sp>
      <p:sp>
        <p:nvSpPr>
          <p:cNvPr id="3" name="Date Placeholder 2"/>
          <p:cNvSpPr>
            <a:spLocks noGrp="1"/>
          </p:cNvSpPr>
          <p:nvPr>
            <p:ph type="dt" sz="quarter" idx="1"/>
          </p:nvPr>
        </p:nvSpPr>
        <p:spPr>
          <a:xfrm>
            <a:off x="3884613" y="3"/>
            <a:ext cx="2971800" cy="464820"/>
          </a:xfrm>
          <a:prstGeom prst="rect">
            <a:avLst/>
          </a:prstGeom>
        </p:spPr>
        <p:txBody>
          <a:bodyPr vert="horz" lIns="91782" tIns="45892" rIns="91782" bIns="45892" rtlCol="0"/>
          <a:lstStyle>
            <a:lvl1pPr algn="r">
              <a:defRPr sz="1100"/>
            </a:lvl1pPr>
          </a:lstStyle>
          <a:p>
            <a:fld id="{D04AB645-70E5-4772-9656-DB178C21F09D}" type="datetimeFigureOut">
              <a:rPr lang="en-US" smtClean="0"/>
              <a:pPr/>
              <a:t>8/9/2015</a:t>
            </a:fld>
            <a:endParaRPr lang="en-US" dirty="0"/>
          </a:p>
        </p:txBody>
      </p:sp>
      <p:sp>
        <p:nvSpPr>
          <p:cNvPr id="4" name="Footer Placeholder 3"/>
          <p:cNvSpPr>
            <a:spLocks noGrp="1"/>
          </p:cNvSpPr>
          <p:nvPr>
            <p:ph type="ftr" sz="quarter" idx="2"/>
          </p:nvPr>
        </p:nvSpPr>
        <p:spPr>
          <a:xfrm>
            <a:off x="1" y="8829970"/>
            <a:ext cx="2971800" cy="464820"/>
          </a:xfrm>
          <a:prstGeom prst="rect">
            <a:avLst/>
          </a:prstGeom>
        </p:spPr>
        <p:txBody>
          <a:bodyPr vert="horz" lIns="91782" tIns="45892" rIns="91782" bIns="45892" rtlCol="0" anchor="b"/>
          <a:lstStyle>
            <a:lvl1pPr algn="l">
              <a:defRPr sz="1100"/>
            </a:lvl1pPr>
          </a:lstStyle>
          <a:p>
            <a:endParaRPr lang="en-US" dirty="0"/>
          </a:p>
        </p:txBody>
      </p:sp>
      <p:sp>
        <p:nvSpPr>
          <p:cNvPr id="5" name="Slide Number Placeholder 4"/>
          <p:cNvSpPr>
            <a:spLocks noGrp="1"/>
          </p:cNvSpPr>
          <p:nvPr>
            <p:ph type="sldNum" sz="quarter" idx="3"/>
          </p:nvPr>
        </p:nvSpPr>
        <p:spPr>
          <a:xfrm>
            <a:off x="3884613" y="8829970"/>
            <a:ext cx="2971800" cy="464820"/>
          </a:xfrm>
          <a:prstGeom prst="rect">
            <a:avLst/>
          </a:prstGeom>
        </p:spPr>
        <p:txBody>
          <a:bodyPr vert="horz" lIns="91782" tIns="45892" rIns="91782" bIns="45892" rtlCol="0" anchor="b"/>
          <a:lstStyle>
            <a:lvl1pPr algn="r">
              <a:defRPr sz="1100"/>
            </a:lvl1pPr>
          </a:lstStyle>
          <a:p>
            <a:fld id="{201E6870-499E-43B9-9AB7-597F23C9D5B2}" type="slidenum">
              <a:rPr lang="en-US" smtClean="0"/>
              <a:pPr/>
              <a:t>‹#›</a:t>
            </a:fld>
            <a:endParaRPr lang="en-US" dirty="0"/>
          </a:p>
        </p:txBody>
      </p:sp>
    </p:spTree>
    <p:extLst>
      <p:ext uri="{BB962C8B-B14F-4D97-AF65-F5344CB8AC3E}">
        <p14:creationId xmlns:p14="http://schemas.microsoft.com/office/powerpoint/2010/main" val="262253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71800" cy="464820"/>
          </a:xfrm>
          <a:prstGeom prst="rect">
            <a:avLst/>
          </a:prstGeom>
        </p:spPr>
        <p:txBody>
          <a:bodyPr vert="horz" lIns="91782" tIns="45892" rIns="91782" bIns="45892" rtlCol="0"/>
          <a:lstStyle>
            <a:lvl1pPr algn="l">
              <a:defRPr sz="1100"/>
            </a:lvl1pPr>
          </a:lstStyle>
          <a:p>
            <a:endParaRPr lang="en-US" dirty="0"/>
          </a:p>
        </p:txBody>
      </p:sp>
      <p:sp>
        <p:nvSpPr>
          <p:cNvPr id="3" name="Date Placeholder 2"/>
          <p:cNvSpPr>
            <a:spLocks noGrp="1"/>
          </p:cNvSpPr>
          <p:nvPr>
            <p:ph type="dt" idx="1"/>
          </p:nvPr>
        </p:nvSpPr>
        <p:spPr>
          <a:xfrm>
            <a:off x="3884613" y="3"/>
            <a:ext cx="2971800" cy="464820"/>
          </a:xfrm>
          <a:prstGeom prst="rect">
            <a:avLst/>
          </a:prstGeom>
        </p:spPr>
        <p:txBody>
          <a:bodyPr vert="horz" lIns="91782" tIns="45892" rIns="91782" bIns="45892" rtlCol="0"/>
          <a:lstStyle>
            <a:lvl1pPr algn="r">
              <a:defRPr sz="1100"/>
            </a:lvl1pPr>
          </a:lstStyle>
          <a:p>
            <a:fld id="{5713FEB4-3188-4F98-9B3E-5D6F925683EB}" type="datetimeFigureOut">
              <a:rPr lang="en-US" smtClean="0"/>
              <a:pPr/>
              <a:t>8/9/2015</a:t>
            </a:fld>
            <a:endParaRPr lang="en-US" dirty="0"/>
          </a:p>
        </p:txBody>
      </p:sp>
      <p:sp>
        <p:nvSpPr>
          <p:cNvPr id="4" name="Slide Image Placeholder 3"/>
          <p:cNvSpPr>
            <a:spLocks noGrp="1" noRot="1" noChangeAspect="1"/>
          </p:cNvSpPr>
          <p:nvPr>
            <p:ph type="sldImg" idx="2"/>
          </p:nvPr>
        </p:nvSpPr>
        <p:spPr>
          <a:xfrm>
            <a:off x="2082800" y="696913"/>
            <a:ext cx="2692400" cy="3486150"/>
          </a:xfrm>
          <a:prstGeom prst="rect">
            <a:avLst/>
          </a:prstGeom>
          <a:noFill/>
          <a:ln w="12700">
            <a:solidFill>
              <a:prstClr val="black"/>
            </a:solidFill>
          </a:ln>
        </p:spPr>
        <p:txBody>
          <a:bodyPr vert="horz" lIns="91782" tIns="45892" rIns="91782" bIns="45892" rtlCol="0" anchor="ctr"/>
          <a:lstStyle/>
          <a:p>
            <a:endParaRPr lang="en-US" dirty="0"/>
          </a:p>
        </p:txBody>
      </p:sp>
      <p:sp>
        <p:nvSpPr>
          <p:cNvPr id="5" name="Notes Placeholder 4"/>
          <p:cNvSpPr>
            <a:spLocks noGrp="1"/>
          </p:cNvSpPr>
          <p:nvPr>
            <p:ph type="body" sz="quarter" idx="3"/>
          </p:nvPr>
        </p:nvSpPr>
        <p:spPr>
          <a:xfrm>
            <a:off x="685800" y="4415793"/>
            <a:ext cx="5486400" cy="4183380"/>
          </a:xfrm>
          <a:prstGeom prst="rect">
            <a:avLst/>
          </a:prstGeom>
        </p:spPr>
        <p:txBody>
          <a:bodyPr vert="horz" lIns="91782" tIns="45892" rIns="91782" bIns="4589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70"/>
            <a:ext cx="2971800" cy="464820"/>
          </a:xfrm>
          <a:prstGeom prst="rect">
            <a:avLst/>
          </a:prstGeom>
        </p:spPr>
        <p:txBody>
          <a:bodyPr vert="horz" lIns="91782" tIns="45892" rIns="91782" bIns="45892" rtlCol="0" anchor="b"/>
          <a:lstStyle>
            <a:lvl1pPr algn="l">
              <a:defRPr sz="1100"/>
            </a:lvl1pPr>
          </a:lstStyle>
          <a:p>
            <a:endParaRPr lang="en-US" dirty="0"/>
          </a:p>
        </p:txBody>
      </p:sp>
      <p:sp>
        <p:nvSpPr>
          <p:cNvPr id="7" name="Slide Number Placeholder 6"/>
          <p:cNvSpPr>
            <a:spLocks noGrp="1"/>
          </p:cNvSpPr>
          <p:nvPr>
            <p:ph type="sldNum" sz="quarter" idx="5"/>
          </p:nvPr>
        </p:nvSpPr>
        <p:spPr>
          <a:xfrm>
            <a:off x="3884613" y="8829970"/>
            <a:ext cx="2971800" cy="464820"/>
          </a:xfrm>
          <a:prstGeom prst="rect">
            <a:avLst/>
          </a:prstGeom>
        </p:spPr>
        <p:txBody>
          <a:bodyPr vert="horz" lIns="91782" tIns="45892" rIns="91782" bIns="45892" rtlCol="0" anchor="b"/>
          <a:lstStyle>
            <a:lvl1pPr algn="r">
              <a:defRPr sz="1100"/>
            </a:lvl1pPr>
          </a:lstStyle>
          <a:p>
            <a:fld id="{9CA83E29-B48B-43C7-A6B3-C9D2EC1E0A64}" type="slidenum">
              <a:rPr lang="en-US" smtClean="0"/>
              <a:pPr/>
              <a:t>‹#›</a:t>
            </a:fld>
            <a:endParaRPr lang="en-US" dirty="0"/>
          </a:p>
        </p:txBody>
      </p:sp>
    </p:spTree>
    <p:extLst>
      <p:ext uri="{BB962C8B-B14F-4D97-AF65-F5344CB8AC3E}">
        <p14:creationId xmlns:p14="http://schemas.microsoft.com/office/powerpoint/2010/main" val="302390025"/>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228600" y="-228600"/>
            <a:ext cx="8229600" cy="2971800"/>
          </a:xfrm>
          <a:solidFill>
            <a:schemeClr val="accent1"/>
          </a:solidFill>
          <a:ln>
            <a:solidFill>
              <a:schemeClr val="bg1"/>
            </a:solidFill>
          </a:ln>
        </p:spPr>
        <p:txBody>
          <a:bodyPr lIns="685800" tIns="0" rIns="4572000" bIns="45720" anchor="b"/>
          <a:lstStyle>
            <a:lvl1pPr marL="3175" indent="-3175">
              <a:tabLst/>
              <a:defRPr/>
            </a:lvl1pPr>
          </a:lstStyle>
          <a:p>
            <a:pPr marL="400050"/>
            <a:endParaRPr lang="en-US" dirty="0">
              <a:solidFill>
                <a:schemeClr val="bg1"/>
              </a:solidFill>
            </a:endParaRPr>
          </a:p>
        </p:txBody>
      </p:sp>
      <p:sp>
        <p:nvSpPr>
          <p:cNvPr id="27" name="Subtitle 2"/>
          <p:cNvSpPr>
            <a:spLocks noGrp="1"/>
          </p:cNvSpPr>
          <p:nvPr>
            <p:ph type="subTitle" idx="1"/>
          </p:nvPr>
        </p:nvSpPr>
        <p:spPr>
          <a:xfrm>
            <a:off x="-228600" y="2743200"/>
            <a:ext cx="8229600" cy="457200"/>
          </a:xfr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685800" tIns="0" rIns="0" bIns="0" rtlCol="0" anchor="ctr"/>
          <a:lstStyle>
            <a:lvl1pPr marL="3175" indent="0">
              <a:buNone/>
              <a:tabLst/>
              <a:defRPr lang="en-US" sz="1200" cap="all" spc="300" dirty="0">
                <a:solidFill>
                  <a:sysClr val="windowText" lastClr="000000"/>
                </a:solidFill>
                <a:latin typeface="FreightSans Pro Semibold" pitchFamily="50" charset="0"/>
              </a:defRPr>
            </a:lvl1pPr>
          </a:lstStyle>
          <a:p>
            <a:pPr marL="400050" lvl="0"/>
            <a:endParaRPr lang="en-US" dirty="0"/>
          </a:p>
        </p:txBody>
      </p:sp>
      <p:sp>
        <p:nvSpPr>
          <p:cNvPr id="2" name="Rectangle 1"/>
          <p:cNvSpPr/>
          <p:nvPr userDrawn="1"/>
        </p:nvSpPr>
        <p:spPr>
          <a:xfrm>
            <a:off x="-228600" y="3200400"/>
            <a:ext cx="8229600" cy="6629400"/>
          </a:xfrm>
          <a:prstGeom prst="rect">
            <a:avLst/>
          </a:prstGeom>
          <a:solidFill>
            <a:schemeClr val="accent1">
              <a:lumMod val="20000"/>
              <a:lumOff val="80000"/>
            </a:schemeClr>
          </a:solidFill>
        </p:spPr>
        <p:txBody>
          <a:bodyPr wrap="none" lIns="228600" tIns="228600" rIns="228600" bIns="228600" rtlCol="0" anchor="t">
            <a:noAutofit/>
          </a:bodyPr>
          <a:lstStyle/>
          <a:p>
            <a:pPr algn="ctr"/>
            <a:endParaRPr lang="en-US" sz="1000" dirty="0"/>
          </a:p>
        </p:txBody>
      </p:sp>
      <p:sp>
        <p:nvSpPr>
          <p:cNvPr id="5"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3076246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0" y="0"/>
            <a:ext cx="7772400" cy="548640"/>
          </a:xfrm>
        </p:spPr>
        <p:txBody>
          <a:bodyPr lIns="457200" tIns="0" rIns="0" bIns="0" anchor="b">
            <a:normAutofit/>
          </a:bodyPr>
          <a:lstStyle>
            <a:lvl1pPr marL="0" indent="0">
              <a:buNone/>
              <a:defRPr sz="1200" cap="all" spc="300" baseline="0">
                <a:solidFill>
                  <a:schemeClr val="bg1"/>
                </a:solidFill>
                <a:latin typeface="FreightSans Pro Semibold" pitchFamily="50" charset="0"/>
              </a:defRPr>
            </a:lvl1pPr>
          </a:lstStyle>
          <a:p>
            <a:pPr lvl="0"/>
            <a:r>
              <a:rPr lang="en-US" cap="all" spc="300" baseline="0" dirty="0" smtClean="0">
                <a:latin typeface="FreightSans Pro Semibold" pitchFamily="50" charset="0"/>
              </a:rPr>
              <a:t>Section Title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19236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8229600" cy="1143000"/>
          </a:xfrm>
          <a:prstGeom prst="rect">
            <a:avLst/>
          </a:prstGeom>
          <a:solidFill>
            <a:schemeClr val="accent1"/>
          </a:solidFill>
          <a:ln>
            <a:solidFill>
              <a:schemeClr val="bg1"/>
            </a:solidFill>
          </a:ln>
        </p:spPr>
        <p:txBody>
          <a:bodyPr vert="horz" lIns="457200" tIns="0" rIns="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6858000" cy="8458200"/>
          </a:xfrm>
          <a:prstGeom prst="rect">
            <a:avLst/>
          </a:prstGeom>
        </p:spPr>
        <p:txBody>
          <a:bodyPr vert="horz" lIns="101882" tIns="50941" rIns="101882" bIns="5094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p:nvSpPr>
        <p:spPr>
          <a:xfrm>
            <a:off x="-228600" y="9829800"/>
            <a:ext cx="8229600" cy="457200"/>
          </a:xfrm>
          <a:prstGeom prst="rect">
            <a:avLst/>
          </a:prstGeom>
          <a:solidFill>
            <a:schemeClr val="accent3"/>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300" normalizeH="0" baseline="0" noProof="0" dirty="0" smtClean="0">
              <a:ln>
                <a:noFill/>
              </a:ln>
              <a:solidFill>
                <a:prstClr val="white"/>
              </a:solidFill>
              <a:effectLst/>
              <a:uLnTx/>
              <a:uFillTx/>
              <a:latin typeface="+mn-lt"/>
              <a:ea typeface="+mn-ea"/>
              <a:cs typeface="+mn-cs"/>
            </a:endParaRPr>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
        <p:nvSpPr>
          <p:cNvPr id="6" name="Slide Number Placeholder 3"/>
          <p:cNvSpPr txBox="1">
            <a:spLocks/>
          </p:cNvSpPr>
          <p:nvPr/>
        </p:nvSpPr>
        <p:spPr>
          <a:xfrm>
            <a:off x="457200" y="9829800"/>
            <a:ext cx="16002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l"/>
            <a:r>
              <a:rPr lang="en-US" dirty="0" smtClean="0"/>
              <a:t>© 2014 National Journal</a:t>
            </a:r>
            <a:endParaRPr lang="en-US" dirty="0"/>
          </a:p>
        </p:txBody>
      </p:sp>
    </p:spTree>
    <p:extLst>
      <p:ext uri="{BB962C8B-B14F-4D97-AF65-F5344CB8AC3E}">
        <p14:creationId xmlns:p14="http://schemas.microsoft.com/office/powerpoint/2010/main" val="3126119485"/>
      </p:ext>
    </p:extLst>
  </p:cSld>
  <p:clrMap bg1="lt1" tx1="dk1" bg2="lt2" tx2="dk2" accent1="accent1" accent2="accent2" accent3="accent3" accent4="accent4" accent5="accent5" accent6="accent6" hlink="hlink" folHlink="folHlink"/>
  <p:sldLayoutIdLst>
    <p:sldLayoutId id="2147483649" r:id="rId1"/>
    <p:sldLayoutId id="2147483654" r:id="rId2"/>
  </p:sldLayoutIdLst>
  <p:timing>
    <p:tnLst>
      <p:par>
        <p:cTn id="1" dur="indefinite" restart="never" nodeType="tmRoot"/>
      </p:par>
    </p:tnLst>
  </p:timing>
  <p:hf hdr="0" ftr="0" dt="0"/>
  <p:txStyles>
    <p:titleStyle>
      <a:lvl1pPr algn="l" defTabSz="1018824" rtl="0" eaLnBrk="1" latinLnBrk="0" hangingPunct="1">
        <a:spcBef>
          <a:spcPct val="0"/>
        </a:spcBef>
        <a:buNone/>
        <a:defRPr sz="2400" kern="1200">
          <a:solidFill>
            <a:schemeClr val="bg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958313" y="4964075"/>
            <a:ext cx="91440" cy="1260582"/>
          </a:xfrm>
          <a:prstGeom prst="rect">
            <a:avLst/>
          </a:prstGeom>
          <a:solidFill>
            <a:schemeClr val="bg1">
              <a:lumMod val="85000"/>
            </a:schemeClr>
          </a:solidFill>
        </p:spPr>
        <p:txBody>
          <a:bodyPr wrap="none" lIns="228600" tIns="228600" rIns="228600" bIns="228600" rtlCol="0" anchor="t">
            <a:noAutofit/>
          </a:bodyPr>
          <a:lstStyle/>
          <a:p>
            <a:pPr algn="ctr"/>
            <a:endParaRPr lang="en-US" sz="1000" dirty="0"/>
          </a:p>
        </p:txBody>
      </p:sp>
      <p:sp>
        <p:nvSpPr>
          <p:cNvPr id="26" name="Rectangle 25"/>
          <p:cNvSpPr/>
          <p:nvPr/>
        </p:nvSpPr>
        <p:spPr>
          <a:xfrm>
            <a:off x="6949744" y="4146955"/>
            <a:ext cx="91440" cy="2256665"/>
          </a:xfrm>
          <a:prstGeom prst="rect">
            <a:avLst/>
          </a:prstGeom>
          <a:solidFill>
            <a:schemeClr val="bg1">
              <a:lumMod val="85000"/>
            </a:schemeClr>
          </a:solidFill>
        </p:spPr>
        <p:txBody>
          <a:bodyPr wrap="none" lIns="228600" tIns="228600" rIns="228600" bIns="228600" rtlCol="0" anchor="t">
            <a:noAutofit/>
          </a:bodyPr>
          <a:lstStyle/>
          <a:p>
            <a:pPr algn="ctr"/>
            <a:endParaRPr lang="en-US" sz="1000" dirty="0"/>
          </a:p>
        </p:txBody>
      </p:sp>
      <p:sp>
        <p:nvSpPr>
          <p:cNvPr id="3" name="Rectangle 2"/>
          <p:cNvSpPr/>
          <p:nvPr/>
        </p:nvSpPr>
        <p:spPr>
          <a:xfrm>
            <a:off x="4977606" y="5387735"/>
            <a:ext cx="91440" cy="986701"/>
          </a:xfrm>
          <a:prstGeom prst="rect">
            <a:avLst/>
          </a:prstGeom>
          <a:solidFill>
            <a:schemeClr val="bg1">
              <a:lumMod val="85000"/>
            </a:schemeClr>
          </a:solidFill>
        </p:spPr>
        <p:txBody>
          <a:bodyPr wrap="none" lIns="228600" tIns="228600" rIns="228600" bIns="228600" rtlCol="0" anchor="t">
            <a:noAutofit/>
          </a:bodyPr>
          <a:lstStyle/>
          <a:p>
            <a:pPr algn="ctr"/>
            <a:endParaRPr lang="en-US" sz="1000" dirty="0"/>
          </a:p>
        </p:txBody>
      </p:sp>
      <p:graphicFrame>
        <p:nvGraphicFramePr>
          <p:cNvPr id="22" name="Chart 21"/>
          <p:cNvGraphicFramePr>
            <a:graphicFrameLocks/>
          </p:cNvGraphicFramePr>
          <p:nvPr>
            <p:extLst/>
          </p:nvPr>
        </p:nvGraphicFramePr>
        <p:xfrm>
          <a:off x="4234334" y="3872285"/>
          <a:ext cx="3429000" cy="40690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4" name="Chart 43"/>
          <p:cNvGraphicFramePr>
            <a:graphicFrameLocks/>
          </p:cNvGraphicFramePr>
          <p:nvPr>
            <p:extLst/>
          </p:nvPr>
        </p:nvGraphicFramePr>
        <p:xfrm>
          <a:off x="124656" y="3886200"/>
          <a:ext cx="3832678" cy="37118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0"/>
          </p:nvPr>
        </p:nvSpPr>
        <p:spPr/>
        <p:txBody>
          <a:bodyPr/>
          <a:lstStyle/>
          <a:p>
            <a:r>
              <a:rPr lang="en-US" dirty="0">
                <a:latin typeface="FreightSans Pro Bold" pitchFamily="50" charset="0"/>
              </a:rPr>
              <a:t>Policy Brand Drivers</a:t>
            </a:r>
          </a:p>
        </p:txBody>
      </p:sp>
      <p:sp>
        <p:nvSpPr>
          <p:cNvPr id="5" name="Slide Number Placeholder 4"/>
          <p:cNvSpPr>
            <a:spLocks noGrp="1"/>
          </p:cNvSpPr>
          <p:nvPr>
            <p:ph type="sldNum" sz="quarter" idx="4"/>
          </p:nvPr>
        </p:nvSpPr>
        <p:spPr/>
        <p:txBody>
          <a:bodyPr/>
          <a:lstStyle/>
          <a:p>
            <a:fld id="{6214CC63-60E5-4931-A878-5D36BA85D187}" type="slidenum">
              <a:rPr lang="en-US" smtClean="0"/>
              <a:pPr/>
              <a:t>1</a:t>
            </a:fld>
            <a:endParaRPr lang="en-US" dirty="0"/>
          </a:p>
        </p:txBody>
      </p:sp>
      <p:cxnSp>
        <p:nvCxnSpPr>
          <p:cNvPr id="50" name="Straight Connector 49"/>
          <p:cNvCxnSpPr/>
          <p:nvPr/>
        </p:nvCxnSpPr>
        <p:spPr>
          <a:xfrm>
            <a:off x="536271" y="2743452"/>
            <a:ext cx="6678917" cy="0"/>
          </a:xfrm>
          <a:prstGeom prst="line">
            <a:avLst/>
          </a:prstGeom>
          <a:ln w="9525"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2" name="Subtitle 2"/>
          <p:cNvSpPr txBox="1">
            <a:spLocks/>
          </p:cNvSpPr>
          <p:nvPr/>
        </p:nvSpPr>
        <p:spPr>
          <a:xfrm>
            <a:off x="566738" y="2993921"/>
            <a:ext cx="6634162" cy="307777"/>
          </a:xfrm>
          <a:prstGeom prst="rect">
            <a:avLst/>
          </a:prstGeom>
        </p:spPr>
        <p:txBody>
          <a:bodyPr vert="horz" wrap="square" lIns="0" tIns="0" rIns="0" bIns="0" rtlCol="0" anchor="t" anchorCtr="1">
            <a:spAutoFit/>
          </a:bodyPr>
          <a:lstStyle>
            <a:lvl1pPr marL="0" indent="0" algn="ctr" defTabSz="457146" rtl="0" eaLnBrk="1" latinLnBrk="0" hangingPunct="1">
              <a:spcBef>
                <a:spcPct val="20000"/>
              </a:spcBef>
              <a:buClr>
                <a:srgbClr val="005596"/>
              </a:buClr>
              <a:buFont typeface="Arial"/>
              <a:buNone/>
              <a:defRPr sz="2400" b="0" i="0" kern="1200">
                <a:solidFill>
                  <a:srgbClr val="000000"/>
                </a:solidFill>
                <a:latin typeface="FreightSans Pro Book"/>
                <a:ea typeface="+mn-ea"/>
                <a:cs typeface="FreightSans Pro Book"/>
              </a:defRPr>
            </a:lvl1pPr>
            <a:lvl2pPr marL="457146" indent="0" algn="ctr" defTabSz="457146" rtl="0" eaLnBrk="1" latinLnBrk="0" hangingPunct="1">
              <a:spcBef>
                <a:spcPct val="20000"/>
              </a:spcBef>
              <a:buClr>
                <a:srgbClr val="005596"/>
              </a:buClr>
              <a:buFont typeface="Arial"/>
              <a:buNone/>
              <a:defRPr sz="2000" b="0" i="0" kern="1200">
                <a:solidFill>
                  <a:schemeClr val="tx1">
                    <a:tint val="75000"/>
                  </a:schemeClr>
                </a:solidFill>
                <a:latin typeface="FreightSans Pro Book"/>
                <a:ea typeface="+mn-ea"/>
                <a:cs typeface="FreightSans Pro Book"/>
              </a:defRPr>
            </a:lvl2pPr>
            <a:lvl3pPr marL="914294"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3pPr>
            <a:lvl4pPr marL="1371440"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4pPr>
            <a:lvl5pPr marL="1828586" indent="0" algn="ctr" defTabSz="457146" rtl="0" eaLnBrk="1" latinLnBrk="0" hangingPunct="1">
              <a:spcBef>
                <a:spcPct val="20000"/>
              </a:spcBef>
              <a:buFont typeface="Arial"/>
              <a:buNone/>
              <a:defRPr sz="2000" b="0" i="0" kern="1200">
                <a:solidFill>
                  <a:schemeClr val="tx1">
                    <a:tint val="75000"/>
                  </a:schemeClr>
                </a:solidFill>
                <a:latin typeface="Gill Sans MT"/>
                <a:ea typeface="+mn-ea"/>
                <a:cs typeface="Gill Sans MT"/>
              </a:defRPr>
            </a:lvl5pPr>
            <a:lvl6pPr marL="228573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2880"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02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17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146" rtl="0" eaLnBrk="1" fontAlgn="auto" latinLnBrk="0" hangingPunct="1">
              <a:lnSpc>
                <a:spcPct val="100000"/>
              </a:lnSpc>
              <a:spcBef>
                <a:spcPct val="20000"/>
              </a:spcBef>
              <a:spcAft>
                <a:spcPts val="0"/>
              </a:spcAft>
              <a:buClr>
                <a:srgbClr val="005596"/>
              </a:buClr>
              <a:buSzTx/>
              <a:buFont typeface="Arial"/>
              <a:buNone/>
              <a:tabLst/>
              <a:defRPr/>
            </a:pPr>
            <a:r>
              <a:rPr kumimoji="0" lang="en-US" sz="2000" b="0" i="0" u="none" strike="noStrike" kern="1200" cap="none" spc="0" normalizeH="0" baseline="0" noProof="0" dirty="0" smtClean="0">
                <a:ln>
                  <a:noFill/>
                </a:ln>
                <a:solidFill>
                  <a:srgbClr val="000000"/>
                </a:solidFill>
                <a:effectLst/>
                <a:uLnTx/>
                <a:uFillTx/>
                <a:latin typeface="FreightSans Pro Book"/>
              </a:rPr>
              <a:t>To Know Them is to Love Them?</a:t>
            </a:r>
            <a:endParaRPr kumimoji="0" lang="en-US" sz="1600" b="0" i="1" u="none" strike="noStrike" kern="1200" cap="none" spc="0" normalizeH="0" baseline="0" noProof="0" dirty="0" smtClean="0">
              <a:ln>
                <a:noFill/>
              </a:ln>
              <a:solidFill>
                <a:srgbClr val="000000"/>
              </a:solidFill>
              <a:effectLst/>
              <a:uLnTx/>
              <a:uFillTx/>
              <a:latin typeface="FreightSans Pro Book"/>
            </a:endParaRPr>
          </a:p>
        </p:txBody>
      </p:sp>
      <p:sp>
        <p:nvSpPr>
          <p:cNvPr id="56" name="Title 1"/>
          <p:cNvSpPr>
            <a:spLocks noGrp="1"/>
          </p:cNvSpPr>
          <p:nvPr>
            <p:ph type="title"/>
          </p:nvPr>
        </p:nvSpPr>
        <p:spPr>
          <a:xfrm>
            <a:off x="-228600" y="-228600"/>
            <a:ext cx="8229600" cy="1143000"/>
          </a:xfrm>
        </p:spPr>
        <p:txBody>
          <a:bodyPr/>
          <a:lstStyle/>
          <a:p>
            <a:r>
              <a:rPr lang="en-US" sz="1200" cap="all" spc="300" dirty="0">
                <a:latin typeface="FreightSans Pro Semibold" pitchFamily="50" charset="0"/>
              </a:rPr>
              <a:t>Finding </a:t>
            </a:r>
            <a:r>
              <a:rPr lang="en-US" sz="1200" cap="all" spc="300" dirty="0" smtClean="0">
                <a:latin typeface="FreightSans Pro Semibold" pitchFamily="50" charset="0"/>
              </a:rPr>
              <a:t>#1</a:t>
            </a:r>
            <a:r>
              <a:rPr lang="en-US" sz="1200" cap="all" spc="300" dirty="0">
                <a:latin typeface="FreightSans Pro Semibold" pitchFamily="50" charset="0"/>
                <a:ea typeface="+mn-ea"/>
                <a:cs typeface="+mn-cs"/>
              </a:rPr>
              <a:t/>
            </a:r>
            <a:br>
              <a:rPr lang="en-US" sz="1200" cap="all" spc="300" dirty="0">
                <a:latin typeface="FreightSans Pro Semibold" pitchFamily="50" charset="0"/>
                <a:ea typeface="+mn-ea"/>
                <a:cs typeface="+mn-cs"/>
              </a:rPr>
            </a:br>
            <a:r>
              <a:rPr lang="en-US" dirty="0"/>
              <a:t>High Familiarity Does Not Drive </a:t>
            </a:r>
            <a:r>
              <a:rPr lang="en-US" dirty="0" smtClean="0"/>
              <a:t>Strong Policy Brand</a:t>
            </a:r>
            <a:endParaRPr lang="en-US" dirty="0"/>
          </a:p>
        </p:txBody>
      </p:sp>
      <p:sp>
        <p:nvSpPr>
          <p:cNvPr id="62" name="Rectangle 61"/>
          <p:cNvSpPr/>
          <p:nvPr/>
        </p:nvSpPr>
        <p:spPr>
          <a:xfrm>
            <a:off x="548640" y="1051560"/>
            <a:ext cx="6716258" cy="1615827"/>
          </a:xfrm>
          <a:prstGeom prst="rect">
            <a:avLst/>
          </a:prstGeom>
        </p:spPr>
        <p:txBody>
          <a:bodyPr wrap="square">
            <a:spAutoFit/>
          </a:bodyPr>
          <a:lstStyle/>
          <a:p>
            <a:pPr>
              <a:spcAft>
                <a:spcPts val="600"/>
              </a:spcAft>
            </a:pPr>
            <a:r>
              <a:rPr lang="en-US" sz="1200" dirty="0" smtClean="0">
                <a:latin typeface="FreightSans Pro Semibold"/>
                <a:cs typeface="FreightSans Pro Semibold"/>
              </a:rPr>
              <a:t>The Fame Game</a:t>
            </a:r>
          </a:p>
          <a:p>
            <a:pPr>
              <a:spcAft>
                <a:spcPts val="600"/>
              </a:spcAft>
            </a:pPr>
            <a:r>
              <a:rPr lang="en-US" sz="1100" dirty="0">
                <a:latin typeface="FreightSans Pro Book"/>
                <a:cs typeface="FreightSans Pro Book"/>
              </a:rPr>
              <a:t>One might expect a link between high familiarity and policy brand strength, but National Journal Research found it is not a driver of strong performance. Half of the highest-rated policy brands were among the least familiar.* In fact, those most familiar with an organization’s work in Washington display the greatest dispersion in policy brand scores, suggesting that familiarity may breed contempt as well as adoration. </a:t>
            </a:r>
          </a:p>
          <a:p>
            <a:pPr>
              <a:spcAft>
                <a:spcPts val="600"/>
              </a:spcAft>
            </a:pPr>
            <a:r>
              <a:rPr lang="en-US" sz="1100" dirty="0">
                <a:latin typeface="FreightSans Pro Book"/>
                <a:cs typeface="FreightSans Pro Book"/>
              </a:rPr>
              <a:t>A strong policy brand with low familiarity may reflect a conscious strategy of “selective” or “low-key” </a:t>
            </a:r>
            <a:r>
              <a:rPr lang="en-US" sz="1100" dirty="0" smtClean="0">
                <a:latin typeface="FreightSans Pro Book"/>
                <a:cs typeface="FreightSans Pro Book"/>
              </a:rPr>
              <a:t>engagement; </a:t>
            </a:r>
            <a:br>
              <a:rPr lang="en-US" sz="1100" dirty="0" smtClean="0">
                <a:latin typeface="FreightSans Pro Book"/>
                <a:cs typeface="FreightSans Pro Book"/>
              </a:rPr>
            </a:br>
            <a:r>
              <a:rPr lang="en-US" sz="1100" dirty="0" smtClean="0">
                <a:latin typeface="FreightSans Pro Book"/>
                <a:cs typeface="FreightSans Pro Book"/>
              </a:rPr>
              <a:t>yet </a:t>
            </a:r>
            <a:r>
              <a:rPr lang="en-US" sz="1100" dirty="0">
                <a:latin typeface="FreightSans Pro Book"/>
                <a:cs typeface="FreightSans Pro Book"/>
              </a:rPr>
              <a:t>it is important to gauge perceptions </a:t>
            </a:r>
            <a:r>
              <a:rPr lang="en-US" sz="1100" dirty="0" smtClean="0">
                <a:latin typeface="FreightSans Pro Book"/>
                <a:cs typeface="FreightSans Pro Book"/>
              </a:rPr>
              <a:t>of Washington influencers with whom one is less well-known and </a:t>
            </a:r>
            <a:r>
              <a:rPr lang="en-US" sz="1100" dirty="0">
                <a:latin typeface="FreightSans Pro Book"/>
                <a:cs typeface="FreightSans Pro Book"/>
              </a:rPr>
              <a:t>establish positive initial </a:t>
            </a:r>
            <a:r>
              <a:rPr lang="en-US" sz="1100" dirty="0" smtClean="0">
                <a:latin typeface="FreightSans Pro Book"/>
                <a:cs typeface="FreightSans Pro Book"/>
              </a:rPr>
              <a:t>impressions. </a:t>
            </a:r>
            <a:endParaRPr lang="en-US" sz="1100" dirty="0">
              <a:latin typeface="FreightSans Pro Book"/>
              <a:cs typeface="FreightSans Pro Book"/>
            </a:endParaRPr>
          </a:p>
        </p:txBody>
      </p:sp>
      <p:sp>
        <p:nvSpPr>
          <p:cNvPr id="9" name="Rectangle 8"/>
          <p:cNvSpPr/>
          <p:nvPr/>
        </p:nvSpPr>
        <p:spPr>
          <a:xfrm>
            <a:off x="340664" y="3435096"/>
            <a:ext cx="3316936" cy="307777"/>
          </a:xfrm>
          <a:prstGeom prst="rect">
            <a:avLst/>
          </a:prstGeom>
        </p:spPr>
        <p:txBody>
          <a:bodyPr wrap="square">
            <a:spAutoFit/>
          </a:bodyPr>
          <a:lstStyle/>
          <a:p>
            <a:pPr algn="ctr"/>
            <a:r>
              <a:rPr lang="en-US" sz="1400" dirty="0" smtClean="0">
                <a:latin typeface="FreightSans Pro Semibold" pitchFamily="50" charset="0"/>
              </a:rPr>
              <a:t>Familiarity Rating vs. Policy Brand Score</a:t>
            </a:r>
            <a:endParaRPr lang="en-US" sz="1400" dirty="0">
              <a:latin typeface="FreightSans Pro Semibold" pitchFamily="50" charset="0"/>
            </a:endParaRPr>
          </a:p>
        </p:txBody>
      </p:sp>
      <p:sp>
        <p:nvSpPr>
          <p:cNvPr id="11" name="Rectangle 10"/>
          <p:cNvSpPr/>
          <p:nvPr/>
        </p:nvSpPr>
        <p:spPr>
          <a:xfrm>
            <a:off x="4364024" y="3435096"/>
            <a:ext cx="3316936" cy="307777"/>
          </a:xfrm>
          <a:prstGeom prst="rect">
            <a:avLst/>
          </a:prstGeom>
        </p:spPr>
        <p:txBody>
          <a:bodyPr wrap="square">
            <a:spAutoFit/>
          </a:bodyPr>
          <a:lstStyle/>
          <a:p>
            <a:pPr algn="ctr"/>
            <a:r>
              <a:rPr lang="en-US" sz="1400" dirty="0" smtClean="0">
                <a:latin typeface="FreightSans Pro Semibold" pitchFamily="50" charset="0"/>
              </a:rPr>
              <a:t>Range of Scores by Familiarity Rating</a:t>
            </a:r>
            <a:endParaRPr lang="en-US" sz="1400" dirty="0">
              <a:latin typeface="FreightSans Pro Semibold" pitchFamily="50" charset="0"/>
            </a:endParaRPr>
          </a:p>
        </p:txBody>
      </p:sp>
      <p:sp>
        <p:nvSpPr>
          <p:cNvPr id="25" name="Footer Placeholder 2"/>
          <p:cNvSpPr txBox="1">
            <a:spLocks/>
          </p:cNvSpPr>
          <p:nvPr/>
        </p:nvSpPr>
        <p:spPr>
          <a:xfrm>
            <a:off x="566738" y="9324201"/>
            <a:ext cx="6634161" cy="461665"/>
          </a:xfrm>
          <a:prstGeom prst="rect">
            <a:avLst/>
          </a:prstGeom>
        </p:spPr>
        <p:txBody>
          <a:bodyPr wrap="square" lIns="0" tIns="0" rIns="0" bIns="45720" anchor="b" anchorCtr="0">
            <a:spAutoFit/>
          </a:bodyPr>
          <a:lstStyle>
            <a:defPPr>
              <a:defRPr lang="en-US"/>
            </a:defPPr>
            <a:lvl1pPr marL="0" algn="l" defTabSz="457200" rtl="0" eaLnBrk="1" latinLnBrk="0" hangingPunct="1">
              <a:defRPr sz="1000" b="0" i="1" kern="1200">
                <a:solidFill>
                  <a:schemeClr val="tx1"/>
                </a:solidFill>
                <a:latin typeface="Gill Sans MT"/>
                <a:ea typeface="+mn-ea"/>
                <a:cs typeface="Gill Sans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smtClean="0">
                <a:latin typeface="FreightSans Pro Book" pitchFamily="50" charset="0"/>
              </a:rPr>
              <a:t>*Familiarity was rated on a scale from 1 (not familiar) to 5 (very familiar); policy brand assessments were only completed by individuals rating an organization’s familiarity a “3” or above. </a:t>
            </a:r>
          </a:p>
          <a:p>
            <a:r>
              <a:rPr lang="en-US" sz="900" dirty="0" smtClean="0">
                <a:latin typeface="FreightSans Pro Book" pitchFamily="50" charset="0"/>
              </a:rPr>
              <a:t>Source</a:t>
            </a:r>
            <a:r>
              <a:rPr lang="en-US" sz="900" dirty="0">
                <a:latin typeface="FreightSans Pro Book" pitchFamily="50" charset="0"/>
              </a:rPr>
              <a:t>: </a:t>
            </a:r>
            <a:r>
              <a:rPr lang="en-US" sz="900" dirty="0" smtClean="0">
                <a:latin typeface="FreightSans Pro Book" pitchFamily="50" charset="0"/>
              </a:rPr>
              <a:t>Policy Brand Roundtable survey, research interviews and analysis.</a:t>
            </a:r>
          </a:p>
        </p:txBody>
      </p:sp>
      <p:cxnSp>
        <p:nvCxnSpPr>
          <p:cNvPr id="18" name="Straight Arrow Connector 17"/>
          <p:cNvCxnSpPr/>
          <p:nvPr/>
        </p:nvCxnSpPr>
        <p:spPr>
          <a:xfrm>
            <a:off x="1368551" y="4238688"/>
            <a:ext cx="0" cy="843219"/>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03522" y="4014936"/>
            <a:ext cx="1920240" cy="507831"/>
          </a:xfrm>
          <a:prstGeom prst="rect">
            <a:avLst/>
          </a:prstGeom>
          <a:solidFill>
            <a:schemeClr val="bg1"/>
          </a:solidFill>
          <a:ln>
            <a:noFill/>
          </a:ln>
          <a:effectLst/>
        </p:spPr>
        <p:txBody>
          <a:bodyPr wrap="square" lIns="45720" rIns="45720" rtlCol="0">
            <a:spAutoFit/>
          </a:bodyPr>
          <a:lstStyle/>
          <a:p>
            <a:r>
              <a:rPr lang="en-US" sz="900" dirty="0">
                <a:latin typeface="FreightSans Pro Book" pitchFamily="50" charset="0"/>
              </a:rPr>
              <a:t>The best-performing policy </a:t>
            </a:r>
            <a:r>
              <a:rPr lang="en-US" sz="900" dirty="0" smtClean="0">
                <a:latin typeface="FreightSans Pro Book" pitchFamily="50" charset="0"/>
              </a:rPr>
              <a:t>brands, shown </a:t>
            </a:r>
            <a:r>
              <a:rPr lang="en-US" sz="900" dirty="0">
                <a:latin typeface="FreightSans Pro Book" pitchFamily="50" charset="0"/>
              </a:rPr>
              <a:t>below in </a:t>
            </a:r>
            <a:r>
              <a:rPr lang="en-US" sz="900" dirty="0" smtClean="0">
                <a:latin typeface="FreightSans Pro Book" pitchFamily="50" charset="0"/>
              </a:rPr>
              <a:t>blue, did </a:t>
            </a:r>
            <a:r>
              <a:rPr lang="en-US" sz="900" dirty="0">
                <a:latin typeface="FreightSans Pro Book" pitchFamily="50" charset="0"/>
              </a:rPr>
              <a:t>not necessarily score </a:t>
            </a:r>
            <a:r>
              <a:rPr lang="en-US" sz="900" dirty="0" smtClean="0">
                <a:latin typeface="FreightSans Pro Book" pitchFamily="50" charset="0"/>
              </a:rPr>
              <a:t>highest on familiarity…</a:t>
            </a:r>
            <a:endParaRPr lang="en-US" sz="900" dirty="0">
              <a:latin typeface="FreightSans Pro Book" pitchFamily="50" charset="0"/>
            </a:endParaRPr>
          </a:p>
        </p:txBody>
      </p:sp>
      <p:cxnSp>
        <p:nvCxnSpPr>
          <p:cNvPr id="20" name="Straight Arrow Connector 19"/>
          <p:cNvCxnSpPr/>
          <p:nvPr/>
        </p:nvCxnSpPr>
        <p:spPr>
          <a:xfrm>
            <a:off x="6288213" y="4187239"/>
            <a:ext cx="591694" cy="0"/>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665345" y="4045326"/>
            <a:ext cx="1645920" cy="507831"/>
          </a:xfrm>
          <a:prstGeom prst="rect">
            <a:avLst/>
          </a:prstGeom>
          <a:solidFill>
            <a:schemeClr val="bg1"/>
          </a:solidFill>
          <a:ln>
            <a:noFill/>
          </a:ln>
          <a:effectLst/>
        </p:spPr>
        <p:txBody>
          <a:bodyPr wrap="square" lIns="45720" rIns="45720" rtlCol="0">
            <a:spAutoFit/>
          </a:bodyPr>
          <a:lstStyle/>
          <a:p>
            <a:r>
              <a:rPr lang="en-US" sz="900" dirty="0" smtClean="0">
                <a:latin typeface="FreightSans Pro Book" pitchFamily="50" charset="0"/>
              </a:rPr>
              <a:t>… Rather, those most familiar with an organization gave the </a:t>
            </a:r>
            <a:r>
              <a:rPr lang="en-US" sz="900" dirty="0">
                <a:latin typeface="FreightSans Pro Book" pitchFamily="50" charset="0"/>
              </a:rPr>
              <a:t>lowest and highest </a:t>
            </a:r>
            <a:r>
              <a:rPr lang="en-US" sz="900" dirty="0" smtClean="0">
                <a:latin typeface="FreightSans Pro Book" pitchFamily="50" charset="0"/>
              </a:rPr>
              <a:t>policy brand scores</a:t>
            </a:r>
            <a:endParaRPr lang="en-US" sz="900" dirty="0">
              <a:latin typeface="FreightSans Pro Book" pitchFamily="50" charset="0"/>
            </a:endParaRPr>
          </a:p>
        </p:txBody>
      </p:sp>
      <p:sp>
        <p:nvSpPr>
          <p:cNvPr id="28" name="TextBox 27"/>
          <p:cNvSpPr txBox="1"/>
          <p:nvPr/>
        </p:nvSpPr>
        <p:spPr>
          <a:xfrm rot="16200000">
            <a:off x="3275289" y="5902637"/>
            <a:ext cx="1641090" cy="276999"/>
          </a:xfrm>
          <a:prstGeom prst="rect">
            <a:avLst/>
          </a:prstGeom>
          <a:noFill/>
        </p:spPr>
        <p:txBody>
          <a:bodyPr wrap="none" rtlCol="0">
            <a:spAutoFit/>
          </a:bodyPr>
          <a:lstStyle/>
          <a:p>
            <a:r>
              <a:rPr lang="en-US" sz="1200" dirty="0" smtClean="0"/>
              <a:t>Policy Brand Strength</a:t>
            </a:r>
            <a:endParaRPr lang="en-US" sz="1200" dirty="0"/>
          </a:p>
        </p:txBody>
      </p:sp>
      <p:grpSp>
        <p:nvGrpSpPr>
          <p:cNvPr id="2" name="Group 1"/>
          <p:cNvGrpSpPr/>
          <p:nvPr/>
        </p:nvGrpSpPr>
        <p:grpSpPr>
          <a:xfrm>
            <a:off x="609423" y="8001000"/>
            <a:ext cx="6553934" cy="1071314"/>
            <a:chOff x="609423" y="8115300"/>
            <a:chExt cx="6553934" cy="1071314"/>
          </a:xfrm>
        </p:grpSpPr>
        <p:sp useBgFill="1">
          <p:nvSpPr>
            <p:cNvPr id="21" name="Rectangle 20"/>
            <p:cNvSpPr/>
            <p:nvPr/>
          </p:nvSpPr>
          <p:spPr>
            <a:xfrm>
              <a:off x="609423" y="8278673"/>
              <a:ext cx="6553934" cy="907941"/>
            </a:xfrm>
            <a:prstGeom prst="rect">
              <a:avLst/>
            </a:prstGeom>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137160" tIns="228600" bIns="91440" rtlCol="0" anchor="ctr">
              <a:spAutoFit/>
            </a:bodyPr>
            <a:lstStyle/>
            <a:p>
              <a:pPr>
                <a:spcAft>
                  <a:spcPts val="600"/>
                </a:spcAft>
              </a:pPr>
              <a:r>
                <a:rPr lang="en-US" sz="1100" dirty="0" smtClean="0">
                  <a:latin typeface="FreightSans Pro Book" pitchFamily="50" charset="0"/>
                </a:rPr>
                <a:t>“We have a saying in my office: ‘Don’t ask for sugar the first time you meet your neighbor.’” </a:t>
              </a:r>
            </a:p>
            <a:p>
              <a:pPr marL="4114800"/>
              <a:r>
                <a:rPr lang="en-US" sz="1100" dirty="0" smtClean="0">
                  <a:latin typeface="FreightSans Pro Book" pitchFamily="50" charset="0"/>
                </a:rPr>
                <a:t>Chief of Staff </a:t>
              </a:r>
            </a:p>
            <a:p>
              <a:pPr marL="4114800"/>
              <a:r>
                <a:rPr lang="en-US" sz="1100" dirty="0" smtClean="0">
                  <a:latin typeface="FreightSans Pro Book" pitchFamily="50" charset="0"/>
                </a:rPr>
                <a:t>House – Republican</a:t>
              </a:r>
            </a:p>
          </p:txBody>
        </p:sp>
        <p:sp useBgFill="1">
          <p:nvSpPr>
            <p:cNvPr id="23" name="TextBox 22"/>
            <p:cNvSpPr txBox="1"/>
            <p:nvPr/>
          </p:nvSpPr>
          <p:spPr>
            <a:xfrm>
              <a:off x="2585968" y="8115300"/>
              <a:ext cx="2594493" cy="307777"/>
            </a:xfrm>
            <a:prstGeom prst="rect">
              <a:avLst/>
            </a:prstGeom>
          </p:spPr>
          <p:txBody>
            <a:bodyPr wrap="none" rtlCol="0" anchor="t" anchorCtr="1">
              <a:spAutoFit/>
            </a:bodyPr>
            <a:lstStyle/>
            <a:p>
              <a:pPr algn="ctr"/>
              <a:r>
                <a:rPr lang="en-US" sz="1400" dirty="0" smtClean="0">
                  <a:latin typeface="FreightSans Pro Semibold" pitchFamily="50" charset="0"/>
                </a:rPr>
                <a:t>Making a Good First Impression</a:t>
              </a:r>
              <a:endParaRPr lang="en-US" sz="1400" dirty="0">
                <a:latin typeface="FreightSans Pro Semibold" pitchFamily="50" charset="0"/>
              </a:endParaRPr>
            </a:p>
          </p:txBody>
        </p:sp>
      </p:grpSp>
      <p:grpSp>
        <p:nvGrpSpPr>
          <p:cNvPr id="7" name="Group 6"/>
          <p:cNvGrpSpPr/>
          <p:nvPr/>
        </p:nvGrpSpPr>
        <p:grpSpPr>
          <a:xfrm>
            <a:off x="4486990" y="7065385"/>
            <a:ext cx="92159" cy="97333"/>
            <a:chOff x="3869527" y="7227094"/>
            <a:chExt cx="92159" cy="97333"/>
          </a:xfrm>
        </p:grpSpPr>
        <p:sp>
          <p:nvSpPr>
            <p:cNvPr id="6" name="Rectangle 5"/>
            <p:cNvSpPr/>
            <p:nvPr/>
          </p:nvSpPr>
          <p:spPr>
            <a:xfrm>
              <a:off x="3869527" y="7234236"/>
              <a:ext cx="91440" cy="73152"/>
            </a:xfrm>
            <a:prstGeom prst="rect">
              <a:avLst/>
            </a:prstGeom>
            <a:solidFill>
              <a:schemeClr val="bg1"/>
            </a:solidFill>
          </p:spPr>
          <p:txBody>
            <a:bodyPr wrap="none" lIns="228600" tIns="228600" rIns="228600" bIns="228600" rtlCol="0" anchor="t">
              <a:noAutofit/>
            </a:bodyPr>
            <a:lstStyle/>
            <a:p>
              <a:pPr algn="ctr"/>
              <a:endParaRPr lang="en-US" sz="1000" dirty="0"/>
            </a:p>
          </p:txBody>
        </p:sp>
        <p:cxnSp>
          <p:nvCxnSpPr>
            <p:cNvPr id="30" name="Straight Connector 29"/>
            <p:cNvCxnSpPr/>
            <p:nvPr/>
          </p:nvCxnSpPr>
          <p:spPr>
            <a:xfrm flipV="1">
              <a:off x="3870246" y="7227094"/>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870246" y="7260419"/>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26"/>
          <p:cNvSpPr txBox="1"/>
          <p:nvPr/>
        </p:nvSpPr>
        <p:spPr>
          <a:xfrm rot="16200000">
            <a:off x="-716962" y="5902465"/>
            <a:ext cx="1914512" cy="2909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latin typeface="FreightMicro Pro Book" panose="02000603020000020004" pitchFamily="50" charset="0"/>
              </a:rPr>
              <a:t>Policy Brand Strength</a:t>
            </a:r>
          </a:p>
        </p:txBody>
      </p:sp>
      <p:cxnSp>
        <p:nvCxnSpPr>
          <p:cNvPr id="39" name="Straight Connector 38"/>
          <p:cNvCxnSpPr/>
          <p:nvPr/>
        </p:nvCxnSpPr>
        <p:spPr>
          <a:xfrm>
            <a:off x="1974028" y="4591714"/>
            <a:ext cx="25104" cy="2141258"/>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TextBox 11"/>
          <p:cNvSpPr txBox="1"/>
          <p:nvPr/>
        </p:nvSpPr>
        <p:spPr>
          <a:xfrm>
            <a:off x="1633440" y="6708499"/>
            <a:ext cx="731384" cy="18709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latin typeface="FreightMicro Pro Book" panose="02000603020000020004" pitchFamily="50" charset="0"/>
              </a:rPr>
              <a:t>Mean</a:t>
            </a:r>
            <a:r>
              <a:rPr lang="en-US" sz="800" baseline="0" dirty="0">
                <a:latin typeface="FreightMicro Pro Book" panose="02000603020000020004" pitchFamily="50" charset="0"/>
              </a:rPr>
              <a:t> = 2.11</a:t>
            </a:r>
            <a:endParaRPr lang="en-US" sz="800" dirty="0">
              <a:latin typeface="FreightMicro Pro Book" panose="02000603020000020004" pitchFamily="50" charset="0"/>
            </a:endParaRPr>
          </a:p>
        </p:txBody>
      </p:sp>
      <p:grpSp>
        <p:nvGrpSpPr>
          <p:cNvPr id="35" name="Group 34"/>
          <p:cNvGrpSpPr/>
          <p:nvPr/>
        </p:nvGrpSpPr>
        <p:grpSpPr>
          <a:xfrm>
            <a:off x="617793" y="7073045"/>
            <a:ext cx="92159" cy="97333"/>
            <a:chOff x="3869527" y="7227094"/>
            <a:chExt cx="92159" cy="97333"/>
          </a:xfrm>
        </p:grpSpPr>
        <p:sp>
          <p:nvSpPr>
            <p:cNvPr id="36" name="Rectangle 35"/>
            <p:cNvSpPr/>
            <p:nvPr/>
          </p:nvSpPr>
          <p:spPr>
            <a:xfrm>
              <a:off x="3869527" y="7234236"/>
              <a:ext cx="91440" cy="73152"/>
            </a:xfrm>
            <a:prstGeom prst="rect">
              <a:avLst/>
            </a:prstGeom>
            <a:solidFill>
              <a:schemeClr val="bg1"/>
            </a:solidFill>
          </p:spPr>
          <p:txBody>
            <a:bodyPr wrap="none" lIns="228600" tIns="228600" rIns="228600" bIns="228600" rtlCol="0" anchor="t">
              <a:noAutofit/>
            </a:bodyPr>
            <a:lstStyle/>
            <a:p>
              <a:pPr algn="ctr"/>
              <a:endParaRPr lang="en-US" sz="1000" dirty="0"/>
            </a:p>
          </p:txBody>
        </p:sp>
        <p:cxnSp>
          <p:nvCxnSpPr>
            <p:cNvPr id="45" name="Straight Connector 44"/>
            <p:cNvCxnSpPr/>
            <p:nvPr/>
          </p:nvCxnSpPr>
          <p:spPr>
            <a:xfrm flipV="1">
              <a:off x="3870246" y="7227094"/>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870246" y="7260419"/>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669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795" y="4677772"/>
            <a:ext cx="4663440" cy="640080"/>
          </a:xfrm>
          <a:prstGeom prst="rect">
            <a:avLst/>
          </a:prstGeom>
          <a:solidFill>
            <a:schemeClr val="bg1">
              <a:lumMod val="85000"/>
            </a:schemeClr>
          </a:solidFill>
        </p:spPr>
        <p:txBody>
          <a:bodyPr wrap="none" lIns="228600" tIns="228600" rIns="228600" bIns="228600" rtlCol="0" anchor="t">
            <a:noAutofit/>
          </a:bodyPr>
          <a:lstStyle/>
          <a:p>
            <a:pPr algn="ctr"/>
            <a:endParaRPr lang="en-US" sz="1000" dirty="0"/>
          </a:p>
        </p:txBody>
      </p:sp>
      <p:graphicFrame>
        <p:nvGraphicFramePr>
          <p:cNvPr id="23" name="Chart 22"/>
          <p:cNvGraphicFramePr>
            <a:graphicFrameLocks/>
          </p:cNvGraphicFramePr>
          <p:nvPr>
            <p:extLst/>
          </p:nvPr>
        </p:nvGraphicFramePr>
        <p:xfrm>
          <a:off x="848370" y="4045340"/>
          <a:ext cx="6397294" cy="334373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quarter" idx="10"/>
          </p:nvPr>
        </p:nvSpPr>
        <p:spPr/>
        <p:txBody>
          <a:bodyPr/>
          <a:lstStyle/>
          <a:p>
            <a:r>
              <a:rPr lang="en-US" dirty="0">
                <a:latin typeface="FreightSans Pro Bold" pitchFamily="50" charset="0"/>
              </a:rPr>
              <a:t>Policy Brand Drivers</a:t>
            </a:r>
          </a:p>
        </p:txBody>
      </p:sp>
      <p:sp>
        <p:nvSpPr>
          <p:cNvPr id="5" name="Slide Number Placeholder 4"/>
          <p:cNvSpPr>
            <a:spLocks noGrp="1"/>
          </p:cNvSpPr>
          <p:nvPr>
            <p:ph type="sldNum" sz="quarter" idx="4"/>
          </p:nvPr>
        </p:nvSpPr>
        <p:spPr/>
        <p:txBody>
          <a:bodyPr/>
          <a:lstStyle/>
          <a:p>
            <a:fld id="{6214CC63-60E5-4931-A878-5D36BA85D187}" type="slidenum">
              <a:rPr lang="en-US" smtClean="0"/>
              <a:pPr/>
              <a:t>2</a:t>
            </a:fld>
            <a:endParaRPr lang="en-US" dirty="0"/>
          </a:p>
        </p:txBody>
      </p:sp>
      <p:cxnSp>
        <p:nvCxnSpPr>
          <p:cNvPr id="50" name="Straight Connector 49"/>
          <p:cNvCxnSpPr/>
          <p:nvPr/>
        </p:nvCxnSpPr>
        <p:spPr>
          <a:xfrm>
            <a:off x="536271" y="2743452"/>
            <a:ext cx="6678917" cy="0"/>
          </a:xfrm>
          <a:prstGeom prst="line">
            <a:avLst/>
          </a:prstGeom>
          <a:ln w="9525"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2" name="Subtitle 2"/>
          <p:cNvSpPr txBox="1">
            <a:spLocks/>
          </p:cNvSpPr>
          <p:nvPr/>
        </p:nvSpPr>
        <p:spPr>
          <a:xfrm>
            <a:off x="566738" y="2993921"/>
            <a:ext cx="6634162" cy="615553"/>
          </a:xfrm>
          <a:prstGeom prst="rect">
            <a:avLst/>
          </a:prstGeom>
        </p:spPr>
        <p:txBody>
          <a:bodyPr vert="horz" wrap="square" lIns="0" tIns="0" rIns="0" bIns="0" rtlCol="0" anchor="t" anchorCtr="1">
            <a:spAutoFit/>
          </a:bodyPr>
          <a:lstStyle>
            <a:lvl1pPr marL="0" indent="0" algn="ctr" defTabSz="457146" rtl="0" eaLnBrk="1" latinLnBrk="0" hangingPunct="1">
              <a:spcBef>
                <a:spcPct val="20000"/>
              </a:spcBef>
              <a:buClr>
                <a:srgbClr val="005596"/>
              </a:buClr>
              <a:buFont typeface="Arial"/>
              <a:buNone/>
              <a:defRPr sz="2400" b="0" i="0" kern="1200">
                <a:solidFill>
                  <a:srgbClr val="000000"/>
                </a:solidFill>
                <a:latin typeface="FreightSans Pro Book"/>
                <a:ea typeface="+mn-ea"/>
                <a:cs typeface="FreightSans Pro Book"/>
              </a:defRPr>
            </a:lvl1pPr>
            <a:lvl2pPr marL="457146" indent="0" algn="ctr" defTabSz="457146" rtl="0" eaLnBrk="1" latinLnBrk="0" hangingPunct="1">
              <a:spcBef>
                <a:spcPct val="20000"/>
              </a:spcBef>
              <a:buClr>
                <a:srgbClr val="005596"/>
              </a:buClr>
              <a:buFont typeface="Arial"/>
              <a:buNone/>
              <a:defRPr sz="2000" b="0" i="0" kern="1200">
                <a:solidFill>
                  <a:schemeClr val="tx1">
                    <a:tint val="75000"/>
                  </a:schemeClr>
                </a:solidFill>
                <a:latin typeface="FreightSans Pro Book"/>
                <a:ea typeface="+mn-ea"/>
                <a:cs typeface="FreightSans Pro Book"/>
              </a:defRPr>
            </a:lvl2pPr>
            <a:lvl3pPr marL="914294"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3pPr>
            <a:lvl4pPr marL="1371440"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4pPr>
            <a:lvl5pPr marL="1828586" indent="0" algn="ctr" defTabSz="457146" rtl="0" eaLnBrk="1" latinLnBrk="0" hangingPunct="1">
              <a:spcBef>
                <a:spcPct val="20000"/>
              </a:spcBef>
              <a:buFont typeface="Arial"/>
              <a:buNone/>
              <a:defRPr sz="2000" b="0" i="0" kern="1200">
                <a:solidFill>
                  <a:schemeClr val="tx1">
                    <a:tint val="75000"/>
                  </a:schemeClr>
                </a:solidFill>
                <a:latin typeface="Gill Sans MT"/>
                <a:ea typeface="+mn-ea"/>
                <a:cs typeface="Gill Sans MT"/>
              </a:defRPr>
            </a:lvl5pPr>
            <a:lvl6pPr marL="228573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2880"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02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17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146" rtl="0" eaLnBrk="1" fontAlgn="auto" latinLnBrk="0" hangingPunct="1">
              <a:lnSpc>
                <a:spcPct val="100000"/>
              </a:lnSpc>
              <a:spcBef>
                <a:spcPct val="20000"/>
              </a:spcBef>
              <a:spcAft>
                <a:spcPts val="0"/>
              </a:spcAft>
              <a:buClr>
                <a:srgbClr val="005596"/>
              </a:buClr>
              <a:buSzTx/>
              <a:buFont typeface="Arial"/>
              <a:buNone/>
              <a:tabLst/>
              <a:defRPr/>
            </a:pPr>
            <a:r>
              <a:rPr kumimoji="0" lang="en-US" sz="2000" b="0" u="none" strike="noStrike" kern="1200" cap="none" spc="0" normalizeH="0" baseline="0" noProof="0" dirty="0" smtClean="0">
                <a:ln>
                  <a:noFill/>
                </a:ln>
                <a:solidFill>
                  <a:srgbClr val="000000"/>
                </a:solidFill>
                <a:effectLst/>
                <a:uLnTx/>
                <a:uFillTx/>
              </a:rPr>
              <a:t>Size Does Not Matter</a:t>
            </a:r>
            <a:br>
              <a:rPr kumimoji="0" lang="en-US" sz="2000" b="0" u="none" strike="noStrike" kern="1200" cap="none" spc="0" normalizeH="0" baseline="0" noProof="0" dirty="0" smtClean="0">
                <a:ln>
                  <a:noFill/>
                </a:ln>
                <a:solidFill>
                  <a:srgbClr val="000000"/>
                </a:solidFill>
                <a:effectLst/>
                <a:uLnTx/>
                <a:uFillTx/>
              </a:rPr>
            </a:br>
            <a:r>
              <a:rPr kumimoji="0" lang="en-US" sz="2000" b="0" i="1" u="none" strike="noStrike" kern="1200" cap="none" spc="0" normalizeH="0" noProof="0" dirty="0" smtClean="0">
                <a:ln>
                  <a:noFill/>
                </a:ln>
                <a:solidFill>
                  <a:srgbClr val="000000"/>
                </a:solidFill>
                <a:effectLst/>
                <a:uLnTx/>
                <a:uFillTx/>
              </a:rPr>
              <a:t>No </a:t>
            </a:r>
            <a:r>
              <a:rPr lang="en-US" sz="2000" i="1" dirty="0" smtClean="0"/>
              <a:t>Clear </a:t>
            </a:r>
            <a:r>
              <a:rPr kumimoji="0" lang="en-US" sz="2000" b="0" i="1" u="none" strike="noStrike" kern="1200" cap="none" spc="0" normalizeH="0" noProof="0" dirty="0" smtClean="0">
                <a:ln>
                  <a:noFill/>
                </a:ln>
                <a:solidFill>
                  <a:srgbClr val="000000"/>
                </a:solidFill>
                <a:effectLst/>
                <a:uLnTx/>
                <a:uFillTx/>
              </a:rPr>
              <a:t>Relationship Between Revenue and Performance</a:t>
            </a:r>
            <a:endParaRPr kumimoji="0" lang="en-US" sz="2000" b="0" i="1" u="none" strike="noStrike" kern="1200" cap="none" spc="0" normalizeH="0" baseline="0" noProof="0" dirty="0" smtClean="0">
              <a:ln>
                <a:noFill/>
              </a:ln>
              <a:solidFill>
                <a:srgbClr val="000000"/>
              </a:solidFill>
              <a:effectLst/>
              <a:uLnTx/>
              <a:uFillTx/>
            </a:endParaRPr>
          </a:p>
        </p:txBody>
      </p:sp>
      <p:sp>
        <p:nvSpPr>
          <p:cNvPr id="56" name="Title 1"/>
          <p:cNvSpPr>
            <a:spLocks noGrp="1"/>
          </p:cNvSpPr>
          <p:nvPr>
            <p:ph type="title"/>
          </p:nvPr>
        </p:nvSpPr>
        <p:spPr>
          <a:xfrm>
            <a:off x="-228600" y="-228600"/>
            <a:ext cx="8229600" cy="1143000"/>
          </a:xfrm>
        </p:spPr>
        <p:txBody>
          <a:bodyPr/>
          <a:lstStyle/>
          <a:p>
            <a:r>
              <a:rPr lang="en-US" sz="1200" cap="all" spc="300" dirty="0">
                <a:latin typeface="FreightSans Pro Semibold" pitchFamily="50" charset="0"/>
              </a:rPr>
              <a:t>Finding </a:t>
            </a:r>
            <a:r>
              <a:rPr lang="en-US" sz="1200" cap="all" spc="300" dirty="0" smtClean="0">
                <a:latin typeface="FreightSans Pro Semibold" pitchFamily="50" charset="0"/>
              </a:rPr>
              <a:t>#2</a:t>
            </a:r>
            <a:r>
              <a:rPr lang="en-US" sz="1200" cap="all" spc="300" dirty="0">
                <a:latin typeface="FreightSans Pro Semibold" pitchFamily="50" charset="0"/>
                <a:ea typeface="+mn-ea"/>
                <a:cs typeface="+mn-cs"/>
              </a:rPr>
              <a:t/>
            </a:r>
            <a:br>
              <a:rPr lang="en-US" sz="1200" cap="all" spc="300" dirty="0">
                <a:latin typeface="FreightSans Pro Semibold" pitchFamily="50" charset="0"/>
                <a:ea typeface="+mn-ea"/>
                <a:cs typeface="+mn-cs"/>
              </a:rPr>
            </a:br>
            <a:r>
              <a:rPr lang="en-US" dirty="0" smtClean="0"/>
              <a:t>Small Organizations Can Punch Above Their Weight</a:t>
            </a:r>
            <a:endParaRPr lang="en-US" dirty="0"/>
          </a:p>
        </p:txBody>
      </p:sp>
      <p:sp>
        <p:nvSpPr>
          <p:cNvPr id="62" name="Rectangle 61"/>
          <p:cNvSpPr/>
          <p:nvPr/>
        </p:nvSpPr>
        <p:spPr>
          <a:xfrm>
            <a:off x="548640" y="1051560"/>
            <a:ext cx="6716258" cy="1446550"/>
          </a:xfrm>
          <a:prstGeom prst="rect">
            <a:avLst/>
          </a:prstGeom>
        </p:spPr>
        <p:txBody>
          <a:bodyPr wrap="square">
            <a:spAutoFit/>
          </a:bodyPr>
          <a:lstStyle/>
          <a:p>
            <a:pPr>
              <a:spcAft>
                <a:spcPts val="600"/>
              </a:spcAft>
            </a:pPr>
            <a:r>
              <a:rPr lang="en-US" sz="1200" dirty="0" smtClean="0">
                <a:latin typeface="FreightSans Pro Semibold"/>
                <a:cs typeface="FreightSans Pro Semibold"/>
              </a:rPr>
              <a:t>No Scale Effect</a:t>
            </a:r>
          </a:p>
          <a:p>
            <a:pPr>
              <a:spcAft>
                <a:spcPts val="600"/>
              </a:spcAft>
            </a:pPr>
            <a:r>
              <a:rPr lang="en-US" sz="1100" dirty="0" smtClean="0">
                <a:latin typeface="FreightSans Pro Book"/>
                <a:cs typeface="FreightSans Pro Book"/>
              </a:rPr>
              <a:t>Despite </a:t>
            </a:r>
            <a:r>
              <a:rPr lang="en-US" sz="1100" dirty="0">
                <a:latin typeface="FreightSans Pro Book"/>
                <a:cs typeface="FreightSans Pro Book"/>
              </a:rPr>
              <a:t>the adage that “bigger is better,” National Journal Research found little linkage between policy brand scores and company size, whether measured by revenues, number of employees or size of DC office. </a:t>
            </a:r>
          </a:p>
          <a:p>
            <a:pPr>
              <a:spcAft>
                <a:spcPts val="600"/>
              </a:spcAft>
            </a:pPr>
            <a:r>
              <a:rPr lang="en-US" sz="1100" dirty="0" smtClean="0">
                <a:latin typeface="FreightSans Pro Book"/>
                <a:cs typeface="FreightSans Pro Book"/>
              </a:rPr>
              <a:t>While better resourced offices might have more bandwidth to engage in advocacy efforts, sheer size did not protect them from poor performance. Conversely, many smaller offices were still able to rise above the pack in the strength of their policy brand score. These </a:t>
            </a:r>
            <a:r>
              <a:rPr lang="en-US" sz="1100" dirty="0">
                <a:latin typeface="FreightSans Pro Book"/>
                <a:cs typeface="FreightSans Pro Book"/>
              </a:rPr>
              <a:t>findings suggest that smaller organizations can perform just as well as larger organizations in establishing an effective presence in DC. </a:t>
            </a:r>
          </a:p>
        </p:txBody>
      </p:sp>
      <p:sp>
        <p:nvSpPr>
          <p:cNvPr id="9" name="Rectangle 8"/>
          <p:cNvSpPr/>
          <p:nvPr/>
        </p:nvSpPr>
        <p:spPr>
          <a:xfrm>
            <a:off x="2147411" y="3784600"/>
            <a:ext cx="3474720" cy="307777"/>
          </a:xfrm>
          <a:prstGeom prst="rect">
            <a:avLst/>
          </a:prstGeom>
        </p:spPr>
        <p:txBody>
          <a:bodyPr wrap="square">
            <a:spAutoFit/>
          </a:bodyPr>
          <a:lstStyle/>
          <a:p>
            <a:pPr algn="ctr"/>
            <a:r>
              <a:rPr lang="en-US" sz="1400" dirty="0" smtClean="0">
                <a:latin typeface="FreightSans Pro Semibold" pitchFamily="50" charset="0"/>
              </a:rPr>
              <a:t>Total Revenue v. Policy Brand Strength</a:t>
            </a:r>
            <a:endParaRPr lang="en-US" sz="1400" dirty="0">
              <a:latin typeface="FreightSans Pro Semibold" pitchFamily="50" charset="0"/>
            </a:endParaRPr>
          </a:p>
        </p:txBody>
      </p:sp>
      <p:grpSp>
        <p:nvGrpSpPr>
          <p:cNvPr id="3" name="Group 2"/>
          <p:cNvGrpSpPr/>
          <p:nvPr/>
        </p:nvGrpSpPr>
        <p:grpSpPr>
          <a:xfrm>
            <a:off x="609423" y="7926288"/>
            <a:ext cx="6553934" cy="1326569"/>
            <a:chOff x="536271" y="8034096"/>
            <a:chExt cx="6553934" cy="1562383"/>
          </a:xfrm>
        </p:grpSpPr>
        <p:sp useBgFill="1">
          <p:nvSpPr>
            <p:cNvPr id="19" name="Rectangle 18"/>
            <p:cNvSpPr/>
            <p:nvPr/>
          </p:nvSpPr>
          <p:spPr>
            <a:xfrm>
              <a:off x="536271" y="8187984"/>
              <a:ext cx="6553934" cy="1408495"/>
            </a:xfrm>
            <a:prstGeom prst="rect">
              <a:avLst/>
            </a:prstGeom>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137160" tIns="228600" bIns="91440" rtlCol="0" anchor="ctr"/>
            <a:lstStyle/>
            <a:p>
              <a:pPr>
                <a:spcAft>
                  <a:spcPts val="600"/>
                </a:spcAft>
              </a:pPr>
              <a:r>
                <a:rPr lang="en-US" sz="1100" dirty="0">
                  <a:latin typeface="FreightSans Pro Book" pitchFamily="50" charset="0"/>
                </a:rPr>
                <a:t>“With some of those big players, it’s like fish in a barrel…[they have so many staffers] I feel like I can call anybody… It doesn’t necessarily translate to efficiency though. It’s a cannibalization of consultants.”</a:t>
              </a:r>
            </a:p>
            <a:p>
              <a:pPr marL="4114800" lvl="2"/>
              <a:r>
                <a:rPr lang="en-US" sz="1100" dirty="0" smtClean="0">
                  <a:latin typeface="FreightSans Pro Book" pitchFamily="50" charset="0"/>
                </a:rPr>
                <a:t>Chief of Staff</a:t>
              </a:r>
            </a:p>
            <a:p>
              <a:pPr marL="4114800" lvl="2"/>
              <a:r>
                <a:rPr lang="en-US" sz="1100" dirty="0" smtClean="0">
                  <a:latin typeface="FreightSans Pro Book" pitchFamily="50" charset="0"/>
                </a:rPr>
                <a:t>Senate</a:t>
              </a:r>
              <a:r>
                <a:rPr lang="en-US" sz="1100" dirty="0">
                  <a:latin typeface="FreightSans Pro Book" pitchFamily="50" charset="0"/>
                </a:rPr>
                <a:t> </a:t>
              </a:r>
              <a:r>
                <a:rPr lang="en-US" sz="1100" dirty="0" smtClean="0">
                  <a:latin typeface="FreightSans Pro Book" pitchFamily="50" charset="0"/>
                </a:rPr>
                <a:t>– Democrat </a:t>
              </a:r>
              <a:endParaRPr lang="en-US" sz="1100" dirty="0">
                <a:latin typeface="FreightSans Pro Book" pitchFamily="50" charset="0"/>
              </a:endParaRPr>
            </a:p>
          </p:txBody>
        </p:sp>
        <p:sp useBgFill="1">
          <p:nvSpPr>
            <p:cNvPr id="20" name="TextBox 19"/>
            <p:cNvSpPr txBox="1"/>
            <p:nvPr/>
          </p:nvSpPr>
          <p:spPr>
            <a:xfrm>
              <a:off x="2211739" y="8034096"/>
              <a:ext cx="3196581" cy="362488"/>
            </a:xfrm>
            <a:prstGeom prst="rect">
              <a:avLst/>
            </a:prstGeom>
          </p:spPr>
          <p:txBody>
            <a:bodyPr wrap="none" rtlCol="0" anchor="t" anchorCtr="1">
              <a:spAutoFit/>
            </a:bodyPr>
            <a:lstStyle/>
            <a:p>
              <a:pPr algn="ctr"/>
              <a:r>
                <a:rPr lang="en-US" sz="1400" dirty="0" smtClean="0">
                  <a:latin typeface="FreightSans Pro Semibold" pitchFamily="50" charset="0"/>
                </a:rPr>
                <a:t>Knowing Who To Call Is Not The End All</a:t>
              </a:r>
              <a:endParaRPr lang="en-US" sz="1400" dirty="0">
                <a:latin typeface="FreightSans Pro Semibold" pitchFamily="50" charset="0"/>
              </a:endParaRPr>
            </a:p>
          </p:txBody>
        </p:sp>
      </p:grpSp>
      <p:sp>
        <p:nvSpPr>
          <p:cNvPr id="15" name="Footer Placeholder 2"/>
          <p:cNvSpPr txBox="1">
            <a:spLocks/>
          </p:cNvSpPr>
          <p:nvPr/>
        </p:nvSpPr>
        <p:spPr>
          <a:xfrm>
            <a:off x="566738" y="9601200"/>
            <a:ext cx="6634161" cy="184666"/>
          </a:xfrm>
          <a:prstGeom prst="rect">
            <a:avLst/>
          </a:prstGeom>
        </p:spPr>
        <p:txBody>
          <a:bodyPr wrap="square" lIns="0" tIns="0" rIns="0" bIns="45720" anchor="b" anchorCtr="0">
            <a:spAutoFit/>
          </a:bodyPr>
          <a:lstStyle>
            <a:defPPr>
              <a:defRPr lang="en-US"/>
            </a:defPPr>
            <a:lvl1pPr marL="0" algn="l" defTabSz="457200" rtl="0" eaLnBrk="1" latinLnBrk="0" hangingPunct="1">
              <a:defRPr sz="1000" b="0" i="1" kern="1200">
                <a:solidFill>
                  <a:schemeClr val="tx1"/>
                </a:solidFill>
                <a:latin typeface="Gill Sans MT"/>
                <a:ea typeface="+mn-ea"/>
                <a:cs typeface="Gill Sans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a:latin typeface="FreightSans Pro Book" pitchFamily="50" charset="0"/>
              </a:rPr>
              <a:t>Source: </a:t>
            </a:r>
            <a:r>
              <a:rPr lang="en-US" sz="900" dirty="0" smtClean="0">
                <a:latin typeface="FreightSans Pro Book" pitchFamily="50" charset="0"/>
              </a:rPr>
              <a:t>Policy Brand Roundtable survey, research interviews and analysis.</a:t>
            </a:r>
          </a:p>
        </p:txBody>
      </p:sp>
      <p:sp>
        <p:nvSpPr>
          <p:cNvPr id="18" name="TextBox 17"/>
          <p:cNvSpPr txBox="1"/>
          <p:nvPr/>
        </p:nvSpPr>
        <p:spPr>
          <a:xfrm rot="16200000">
            <a:off x="174304" y="5355473"/>
            <a:ext cx="1641090" cy="276999"/>
          </a:xfrm>
          <a:prstGeom prst="rect">
            <a:avLst/>
          </a:prstGeom>
          <a:noFill/>
        </p:spPr>
        <p:txBody>
          <a:bodyPr wrap="none" rtlCol="0">
            <a:spAutoFit/>
          </a:bodyPr>
          <a:lstStyle/>
          <a:p>
            <a:r>
              <a:rPr lang="en-US" sz="1200" dirty="0" smtClean="0"/>
              <a:t>Policy Brand Strength</a:t>
            </a:r>
            <a:endParaRPr lang="en-US" sz="1200" dirty="0"/>
          </a:p>
        </p:txBody>
      </p:sp>
      <p:sp>
        <p:nvSpPr>
          <p:cNvPr id="21" name="TextBox 20"/>
          <p:cNvSpPr txBox="1"/>
          <p:nvPr/>
        </p:nvSpPr>
        <p:spPr>
          <a:xfrm>
            <a:off x="1554529" y="6840797"/>
            <a:ext cx="4696157" cy="246221"/>
          </a:xfrm>
          <a:prstGeom prst="rect">
            <a:avLst/>
          </a:prstGeom>
          <a:noFill/>
        </p:spPr>
        <p:txBody>
          <a:bodyPr wrap="none" rtlCol="0">
            <a:spAutoFit/>
          </a:bodyPr>
          <a:lstStyle/>
          <a:p>
            <a:pPr algn="just"/>
            <a:r>
              <a:rPr lang="en-US" sz="1000" dirty="0" smtClean="0"/>
              <a:t>Low		</a:t>
            </a:r>
            <a:r>
              <a:rPr lang="en-US" sz="1000" dirty="0"/>
              <a:t>	</a:t>
            </a:r>
            <a:r>
              <a:rPr lang="en-US" sz="1000" dirty="0" smtClean="0"/>
              <a:t>	    High</a:t>
            </a:r>
            <a:endParaRPr lang="en-US" sz="1000" dirty="0"/>
          </a:p>
        </p:txBody>
      </p:sp>
      <p:sp>
        <p:nvSpPr>
          <p:cNvPr id="26" name="TextBox 25"/>
          <p:cNvSpPr txBox="1"/>
          <p:nvPr/>
        </p:nvSpPr>
        <p:spPr>
          <a:xfrm>
            <a:off x="6387266" y="4816862"/>
            <a:ext cx="1005840" cy="646331"/>
          </a:xfrm>
          <a:prstGeom prst="rect">
            <a:avLst/>
          </a:prstGeom>
          <a:noFill/>
        </p:spPr>
        <p:txBody>
          <a:bodyPr wrap="square" lIns="45720" rIns="45720" rtlCol="0">
            <a:spAutoFit/>
          </a:bodyPr>
          <a:lstStyle>
            <a:defPPr>
              <a:defRPr lang="en-US"/>
            </a:defPPr>
            <a:lvl1pPr algn="ctr">
              <a:defRPr sz="1000">
                <a:latin typeface="FreightSans Pro Book" pitchFamily="50" charset="0"/>
              </a:defRPr>
            </a:lvl1pPr>
          </a:lstStyle>
          <a:p>
            <a:pPr algn="l"/>
            <a:r>
              <a:rPr lang="en-US" sz="900" dirty="0"/>
              <a:t>Top-performing policy brands appear across the size spectrum</a:t>
            </a:r>
          </a:p>
        </p:txBody>
      </p:sp>
      <p:cxnSp>
        <p:nvCxnSpPr>
          <p:cNvPr id="28" name="Straight Arrow Connector 27"/>
          <p:cNvCxnSpPr/>
          <p:nvPr/>
        </p:nvCxnSpPr>
        <p:spPr>
          <a:xfrm>
            <a:off x="6113526" y="5026412"/>
            <a:ext cx="274320" cy="0"/>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478075" y="6808793"/>
            <a:ext cx="92159" cy="97333"/>
            <a:chOff x="3869527" y="7227094"/>
            <a:chExt cx="92159" cy="97333"/>
          </a:xfrm>
        </p:grpSpPr>
        <p:sp>
          <p:nvSpPr>
            <p:cNvPr id="29" name="Rectangle 28"/>
            <p:cNvSpPr/>
            <p:nvPr/>
          </p:nvSpPr>
          <p:spPr>
            <a:xfrm>
              <a:off x="3869527" y="7234236"/>
              <a:ext cx="91440" cy="73152"/>
            </a:xfrm>
            <a:prstGeom prst="rect">
              <a:avLst/>
            </a:prstGeom>
            <a:solidFill>
              <a:schemeClr val="bg1"/>
            </a:solidFill>
          </p:spPr>
          <p:txBody>
            <a:bodyPr wrap="none" lIns="228600" tIns="228600" rIns="228600" bIns="228600" rtlCol="0" anchor="t">
              <a:noAutofit/>
            </a:bodyPr>
            <a:lstStyle/>
            <a:p>
              <a:pPr algn="ctr"/>
              <a:endParaRPr lang="en-US" sz="1000" dirty="0"/>
            </a:p>
          </p:txBody>
        </p:sp>
        <p:cxnSp>
          <p:nvCxnSpPr>
            <p:cNvPr id="30" name="Straight Connector 29"/>
            <p:cNvCxnSpPr/>
            <p:nvPr/>
          </p:nvCxnSpPr>
          <p:spPr>
            <a:xfrm flipV="1">
              <a:off x="3870246" y="7227094"/>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870246" y="7260419"/>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3605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BR Report Theme">
  <a:themeElements>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Freight">
      <a:majorFont>
        <a:latin typeface="FreightSans Pro Light"/>
        <a:ea typeface=""/>
        <a:cs typeface=""/>
      </a:majorFont>
      <a:minorFont>
        <a:latin typeface="FreightMicro Pro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wrap="none" lIns="228600" tIns="228600" rIns="228600" bIns="228600" rtlCol="0" anchor="t">
        <a:noAutofit/>
      </a:bodyPr>
      <a:lstStyle>
        <a:defPPr>
          <a:defRPr sz="1000" dirty="0"/>
        </a:defPPr>
      </a:lstStyle>
    </a:spDef>
    <a:lnDef>
      <a:spPr>
        <a:ln>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Freight">
    <a:majorFont>
      <a:latin typeface="FreightSans Pro Light"/>
      <a:ea typeface=""/>
      <a:cs typeface=""/>
    </a:majorFont>
    <a:minorFont>
      <a:latin typeface="FreightMicro Pro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Freight">
    <a:majorFont>
      <a:latin typeface="FreightSans Pro Light"/>
      <a:ea typeface=""/>
      <a:cs typeface=""/>
    </a:majorFont>
    <a:minorFont>
      <a:latin typeface="FreightMicro Pro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Flow</Template>
  <TotalTime>64843</TotalTime>
  <Words>473</Words>
  <Application>Microsoft Office PowerPoint</Application>
  <PresentationFormat>Custom</PresentationFormat>
  <Paragraphs>41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PBR Report Theme</vt:lpstr>
      <vt:lpstr>Finding #1 High Familiarity Does Not Drive Strong Policy Brand</vt:lpstr>
      <vt:lpstr>Finding #2 Small Organizations Can Punch Above Their Weight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Wen</dc:creator>
  <cp:lastModifiedBy>Cai, Wen</cp:lastModifiedBy>
  <cp:revision>6069</cp:revision>
  <cp:lastPrinted>2014-09-18T21:16:58Z</cp:lastPrinted>
  <dcterms:created xsi:type="dcterms:W3CDTF">2013-10-24T02:05:42Z</dcterms:created>
  <dcterms:modified xsi:type="dcterms:W3CDTF">2015-08-09T14:23:45Z</dcterms:modified>
</cp:coreProperties>
</file>