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775" r:id="rId2"/>
    <p:sldId id="776" r:id="rId3"/>
    <p:sldId id="777" r:id="rId4"/>
    <p:sldId id="885" r:id="rId5"/>
    <p:sldId id="839" r:id="rId6"/>
    <p:sldId id="780" r:id="rId7"/>
    <p:sldId id="890" r:id="rId8"/>
    <p:sldId id="781" r:id="rId9"/>
    <p:sldId id="782" r:id="rId10"/>
    <p:sldId id="746" r:id="rId11"/>
    <p:sldId id="868" r:id="rId12"/>
    <p:sldId id="783" r:id="rId13"/>
    <p:sldId id="869" r:id="rId14"/>
    <p:sldId id="870" r:id="rId15"/>
    <p:sldId id="886" r:id="rId16"/>
    <p:sldId id="891" r:id="rId17"/>
    <p:sldId id="872" r:id="rId18"/>
    <p:sldId id="892" r:id="rId19"/>
    <p:sldId id="873" r:id="rId20"/>
    <p:sldId id="874" r:id="rId21"/>
    <p:sldId id="875" r:id="rId22"/>
    <p:sldId id="887" r:id="rId23"/>
    <p:sldId id="791" r:id="rId24"/>
    <p:sldId id="883" r:id="rId25"/>
    <p:sldId id="889" r:id="rId26"/>
    <p:sldId id="880" r:id="rId27"/>
    <p:sldId id="881" r:id="rId28"/>
    <p:sldId id="888" r:id="rId29"/>
    <p:sldId id="860" r:id="rId30"/>
    <p:sldId id="861" r:id="rId31"/>
    <p:sldId id="862" r:id="rId32"/>
    <p:sldId id="863" r:id="rId33"/>
    <p:sldId id="864" r:id="rId34"/>
    <p:sldId id="865" r:id="rId35"/>
    <p:sldId id="866" r:id="rId36"/>
    <p:sldId id="878" r:id="rId37"/>
    <p:sldId id="582" r:id="rId38"/>
  </p:sldIdLst>
  <p:sldSz cx="7772400" cy="10058400"/>
  <p:notesSz cx="6858000" cy="92964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1742B19-2FC7-43BC-9BB6-F36B0C090DCC}">
          <p14:sldIdLst>
            <p14:sldId id="775"/>
            <p14:sldId id="776"/>
            <p14:sldId id="777"/>
            <p14:sldId id="885"/>
          </p14:sldIdLst>
        </p14:section>
        <p14:section name="Methodology" id="{B7216002-CF2F-4193-A04B-B6F2059A3438}">
          <p14:sldIdLst>
            <p14:sldId id="839"/>
            <p14:sldId id="780"/>
            <p14:sldId id="890"/>
            <p14:sldId id="781"/>
            <p14:sldId id="782"/>
          </p14:sldIdLst>
        </p14:section>
        <p14:section name="Familiarity" id="{7FFC2944-A879-4EA9-895F-7692F36C97EB}">
          <p14:sldIdLst>
            <p14:sldId id="746"/>
            <p14:sldId id="868"/>
          </p14:sldIdLst>
        </p14:section>
        <p14:section name="Composite" id="{6DB096DC-6B72-4A6D-9EE2-FFF2D7E9F2D2}">
          <p14:sldIdLst>
            <p14:sldId id="783"/>
            <p14:sldId id="869"/>
            <p14:sldId id="870"/>
            <p14:sldId id="886"/>
            <p14:sldId id="891"/>
            <p14:sldId id="872"/>
            <p14:sldId id="892"/>
            <p14:sldId id="873"/>
            <p14:sldId id="874"/>
            <p14:sldId id="875"/>
            <p14:sldId id="887"/>
          </p14:sldIdLst>
        </p14:section>
        <p14:section name="Drivers" id="{A02FF0DB-AE87-4E31-82C6-12C576922AB3}">
          <p14:sldIdLst>
            <p14:sldId id="791"/>
            <p14:sldId id="883"/>
            <p14:sldId id="889"/>
            <p14:sldId id="880"/>
            <p14:sldId id="881"/>
            <p14:sldId id="888"/>
          </p14:sldIdLst>
        </p14:section>
        <p14:section name="Respondent Profile (2)" id="{0B482F81-F90F-4309-A476-DD6D76949D3E}">
          <p14:sldIdLst>
            <p14:sldId id="860"/>
            <p14:sldId id="861"/>
            <p14:sldId id="862"/>
            <p14:sldId id="863"/>
            <p14:sldId id="864"/>
            <p14:sldId id="865"/>
            <p14:sldId id="866"/>
            <p14:sldId id="878"/>
          </p14:sldIdLst>
        </p14:section>
        <p14:section name="End" id="{3F078104-2816-4FCD-8269-EEDF97E4D17E}">
          <p14:sldIdLst>
            <p14:sldId id="58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veh Waddell" initials="KW" lastIdx="9" clrIdx="0"/>
  <p:cmAuthor id="1" name="Bamdad, Natalie" initials="BN" lastIdx="1" clrIdx="1"/>
  <p:cmAuthor id="2" name="Kuhn, Josef" initials="KJ" lastIdx="1" clrIdx="2"/>
  <p:cmAuthor id="3" name="Kim, Gina" initials="GK"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8D00"/>
    <a:srgbClr val="535550"/>
    <a:srgbClr val="C05048"/>
    <a:srgbClr val="9BBB59"/>
    <a:srgbClr val="FFFFFF"/>
    <a:srgbClr val="FFFF99"/>
    <a:srgbClr val="FFB03B"/>
    <a:srgbClr val="000000"/>
    <a:srgbClr val="82C2CC"/>
    <a:srgbClr val="0451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7673" autoAdjust="0"/>
    <p:restoredTop sz="99452" autoAdjust="0"/>
  </p:normalViewPr>
  <p:slideViewPr>
    <p:cSldViewPr snapToGrid="0">
      <p:cViewPr>
        <p:scale>
          <a:sx n="100" d="100"/>
          <a:sy n="100" d="100"/>
        </p:scale>
        <p:origin x="-1320" y="1500"/>
      </p:cViewPr>
      <p:guideLst>
        <p:guide orient="horz" pos="3168"/>
        <p:guide pos="2448"/>
      </p:guideLst>
    </p:cSldViewPr>
  </p:slideViewPr>
  <p:outlineViewPr>
    <p:cViewPr>
      <p:scale>
        <a:sx n="33" d="100"/>
        <a:sy n="33" d="100"/>
      </p:scale>
      <p:origin x="0" y="143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5" d="100"/>
          <a:sy n="85" d="100"/>
        </p:scale>
        <p:origin x="-3834" y="-90"/>
      </p:cViewPr>
      <p:guideLst>
        <p:guide orient="horz" pos="2928"/>
        <p:guide pos="2160"/>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6.23737291055265E-2"/>
          <c:y val="2.2673611111111099E-2"/>
          <c:w val="0.81163182857023897"/>
          <c:h val="0.95465277777777802"/>
        </c:manualLayout>
      </c:layout>
      <c:lineChart>
        <c:grouping val="standard"/>
        <c:varyColors val="0"/>
        <c:ser>
          <c:idx val="0"/>
          <c:order val="0"/>
          <c:tx>
            <c:strRef>
              <c:f>Sheet1!$B$1</c:f>
              <c:strCache>
                <c:ptCount val="1"/>
                <c:pt idx="0">
                  <c:v>Drivers</c:v>
                </c:pt>
              </c:strCache>
            </c:strRef>
          </c:tx>
          <c:marker>
            <c:symbol val="circle"/>
            <c:size val="7"/>
            <c:spPr>
              <a:solidFill>
                <a:schemeClr val="accent2"/>
              </a:solidFill>
            </c:spPr>
          </c:marker>
          <c:dLbls>
            <c:dLbl>
              <c:idx val="0"/>
              <c:delete val="1"/>
            </c:dLbl>
            <c:dLbl>
              <c:idx val="1"/>
              <c:layout/>
              <c:dLblPos val="b"/>
              <c:showLegendKey val="0"/>
              <c:showVal val="1"/>
              <c:showCatName val="0"/>
              <c:showSerName val="0"/>
              <c:showPercent val="0"/>
              <c:showBubbleSize val="0"/>
            </c:dLbl>
            <c:dLblPos val="t"/>
            <c:showLegendKey val="0"/>
            <c:showVal val="1"/>
            <c:showCatName val="0"/>
            <c:showSerName val="0"/>
            <c:showPercent val="0"/>
            <c:showBubbleSize val="0"/>
            <c:showLeaderLines val="0"/>
          </c:dLbls>
          <c:val>
            <c:numRef>
              <c:f>Sheet1!$B$2:$B$18</c:f>
              <c:numCache>
                <c:formatCode>General</c:formatCode>
                <c:ptCount val="17"/>
                <c:pt idx="0">
                  <c:v>#N/A</c:v>
                </c:pt>
                <c:pt idx="1">
                  <c:v>200</c:v>
                </c:pt>
                <c:pt idx="2">
                  <c:v>#N/A</c:v>
                </c:pt>
                <c:pt idx="3">
                  <c:v>#N/A</c:v>
                </c:pt>
                <c:pt idx="4">
                  <c:v>180</c:v>
                </c:pt>
                <c:pt idx="5">
                  <c:v>#N/A</c:v>
                </c:pt>
                <c:pt idx="6">
                  <c:v>#N/A</c:v>
                </c:pt>
                <c:pt idx="7">
                  <c:v>#N/A</c:v>
                </c:pt>
                <c:pt idx="8">
                  <c:v>120</c:v>
                </c:pt>
                <c:pt idx="9">
                  <c:v>#N/A</c:v>
                </c:pt>
                <c:pt idx="10">
                  <c:v>#N/A</c:v>
                </c:pt>
                <c:pt idx="11">
                  <c:v>50</c:v>
                </c:pt>
                <c:pt idx="12">
                  <c:v>#N/A</c:v>
                </c:pt>
                <c:pt idx="13">
                  <c:v>30</c:v>
                </c:pt>
                <c:pt idx="14">
                  <c:v>#N/A</c:v>
                </c:pt>
                <c:pt idx="15">
                  <c:v>16</c:v>
                </c:pt>
                <c:pt idx="16">
                  <c:v>#N/A</c:v>
                </c:pt>
              </c:numCache>
            </c:numRef>
          </c:val>
          <c:smooth val="1"/>
        </c:ser>
        <c:dLbls>
          <c:showLegendKey val="0"/>
          <c:showVal val="1"/>
          <c:showCatName val="0"/>
          <c:showSerName val="0"/>
          <c:showPercent val="0"/>
          <c:showBubbleSize val="0"/>
        </c:dLbls>
        <c:marker val="1"/>
        <c:smooth val="0"/>
        <c:axId val="31460736"/>
        <c:axId val="31496448"/>
      </c:lineChart>
      <c:catAx>
        <c:axId val="31460736"/>
        <c:scaling>
          <c:orientation val="minMax"/>
        </c:scaling>
        <c:delete val="0"/>
        <c:axPos val="b"/>
        <c:numFmt formatCode="General" sourceLinked="1"/>
        <c:majorTickMark val="none"/>
        <c:minorTickMark val="none"/>
        <c:tickLblPos val="none"/>
        <c:spPr>
          <a:ln>
            <a:solidFill>
              <a:schemeClr val="accent1">
                <a:lumMod val="60000"/>
                <a:lumOff val="40000"/>
              </a:schemeClr>
            </a:solidFill>
          </a:ln>
        </c:spPr>
        <c:txPr>
          <a:bodyPr rot="-120000"/>
          <a:lstStyle/>
          <a:p>
            <a:pPr>
              <a:defRPr/>
            </a:pPr>
            <a:endParaRPr lang="en-US"/>
          </a:p>
        </c:txPr>
        <c:crossAx val="31496448"/>
        <c:crosses val="autoZero"/>
        <c:auto val="1"/>
        <c:lblAlgn val="ctr"/>
        <c:lblOffset val="100"/>
        <c:noMultiLvlLbl val="0"/>
      </c:catAx>
      <c:valAx>
        <c:axId val="31496448"/>
        <c:scaling>
          <c:orientation val="minMax"/>
          <c:max val="200"/>
          <c:min val="0"/>
        </c:scaling>
        <c:delete val="1"/>
        <c:axPos val="l"/>
        <c:numFmt formatCode="General" sourceLinked="1"/>
        <c:majorTickMark val="none"/>
        <c:minorTickMark val="none"/>
        <c:tickLblPos val="nextTo"/>
        <c:crossAx val="31460736"/>
        <c:crosses val="autoZero"/>
        <c:crossBetween val="midCat"/>
        <c:majorUnit val="50"/>
      </c:valAx>
    </c:plotArea>
    <c:plotVisOnly val="1"/>
    <c:dispBlanksAs val="gap"/>
    <c:showDLblsOverMax val="0"/>
  </c:chart>
  <c:txPr>
    <a:bodyPr/>
    <a:lstStyle/>
    <a:p>
      <a:pPr>
        <a:defRPr sz="10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0.14285714285714299"/>
          <c:w val="1"/>
          <c:h val="0.56904761904761902"/>
        </c:manualLayout>
      </c:layout>
      <c:barChart>
        <c:barDir val="col"/>
        <c:grouping val="clustered"/>
        <c:varyColors val="0"/>
        <c:ser>
          <c:idx val="0"/>
          <c:order val="0"/>
          <c:tx>
            <c:strRef>
              <c:f>Sheet1!$B$1</c:f>
              <c:strCache>
                <c:ptCount val="1"/>
                <c:pt idx="0">
                  <c:v>Composite</c:v>
                </c:pt>
              </c:strCache>
            </c:strRef>
          </c:tx>
          <c:spPr>
            <a:solidFill>
              <a:schemeClr val="bg1"/>
            </a:solidFill>
            <a:ln>
              <a:solidFill>
                <a:schemeClr val="bg1"/>
              </a:solidFill>
            </a:ln>
          </c:spPr>
          <c:invertIfNegative val="0"/>
          <c:dLbls>
            <c:dLblPos val="inEnd"/>
            <c:showLegendKey val="0"/>
            <c:showVal val="1"/>
            <c:showCatName val="0"/>
            <c:showSerName val="0"/>
            <c:showPercent val="0"/>
            <c:showBubbleSize val="0"/>
            <c:showLeaderLines val="0"/>
          </c:dLbls>
          <c:cat>
            <c:strRef>
              <c:f>Sheet1!$A$2:$A$4</c:f>
              <c:strCache>
                <c:ptCount val="3"/>
                <c:pt idx="0">
                  <c:v>Democrats</c:v>
                </c:pt>
                <c:pt idx="1">
                  <c:v>Independents</c:v>
                </c:pt>
                <c:pt idx="2">
                  <c:v>Republicans</c:v>
                </c:pt>
              </c:strCache>
            </c:strRef>
          </c:cat>
          <c:val>
            <c:numRef>
              <c:f>Sheet1!$B$2:$B$4</c:f>
              <c:numCache>
                <c:formatCode>0.0</c:formatCode>
                <c:ptCount val="3"/>
                <c:pt idx="0">
                  <c:v>47.052489700432616</c:v>
                </c:pt>
                <c:pt idx="1">
                  <c:v>49.997071738319924</c:v>
                </c:pt>
                <c:pt idx="2">
                  <c:v>56.051835637922323</c:v>
                </c:pt>
              </c:numCache>
            </c:numRef>
          </c:val>
        </c:ser>
        <c:dLbls>
          <c:showLegendKey val="0"/>
          <c:showVal val="1"/>
          <c:showCatName val="0"/>
          <c:showSerName val="0"/>
          <c:showPercent val="0"/>
          <c:showBubbleSize val="0"/>
        </c:dLbls>
        <c:gapWidth val="150"/>
        <c:axId val="33833344"/>
        <c:axId val="33836032"/>
      </c:barChart>
      <c:catAx>
        <c:axId val="33833344"/>
        <c:scaling>
          <c:orientation val="minMax"/>
        </c:scaling>
        <c:delete val="0"/>
        <c:axPos val="b"/>
        <c:numFmt formatCode="General" sourceLinked="1"/>
        <c:majorTickMark val="none"/>
        <c:minorTickMark val="none"/>
        <c:tickLblPos val="nextTo"/>
        <c:spPr>
          <a:ln>
            <a:solidFill>
              <a:schemeClr val="bg1"/>
            </a:solidFill>
          </a:ln>
        </c:spPr>
        <c:txPr>
          <a:bodyPr/>
          <a:lstStyle/>
          <a:p>
            <a:pPr>
              <a:defRPr>
                <a:solidFill>
                  <a:schemeClr val="tx1"/>
                </a:solidFill>
              </a:defRPr>
            </a:pPr>
            <a:endParaRPr lang="en-US"/>
          </a:p>
        </c:txPr>
        <c:crossAx val="33836032"/>
        <c:crosses val="autoZero"/>
        <c:auto val="1"/>
        <c:lblAlgn val="ctr"/>
        <c:lblOffset val="100"/>
        <c:noMultiLvlLbl val="0"/>
      </c:catAx>
      <c:valAx>
        <c:axId val="33836032"/>
        <c:scaling>
          <c:orientation val="minMax"/>
          <c:max val="60"/>
          <c:min val="30"/>
        </c:scaling>
        <c:delete val="0"/>
        <c:axPos val="l"/>
        <c:numFmt formatCode="0.0" sourceLinked="1"/>
        <c:majorTickMark val="none"/>
        <c:minorTickMark val="none"/>
        <c:tickLblPos val="none"/>
        <c:spPr>
          <a:ln>
            <a:noFill/>
          </a:ln>
        </c:spPr>
        <c:crossAx val="33833344"/>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7.2158593812137004E-4"/>
          <c:y val="7.3259079221176193E-2"/>
          <c:w val="0.99927841406187901"/>
          <c:h val="0.84223498874784997"/>
        </c:manualLayout>
      </c:layout>
      <c:scatterChart>
        <c:scatterStyle val="smoothMarker"/>
        <c:varyColors val="0"/>
        <c:ser>
          <c:idx val="0"/>
          <c:order val="0"/>
          <c:tx>
            <c:v>Democrats</c:v>
          </c:tx>
          <c:spPr>
            <a:ln>
              <a:solidFill>
                <a:schemeClr val="bg1"/>
              </a:solidFill>
            </a:ln>
          </c:spPr>
          <c:marker>
            <c:symbol val="none"/>
          </c:marker>
          <c:dLbls>
            <c:delete val="1"/>
          </c:dLbls>
          <c:xVal>
            <c:numRef>
              <c:f>Sheet1!$A$2:$A$22</c:f>
              <c:numCache>
                <c:formatCode>0.00</c:formatCode>
                <c:ptCount val="21"/>
                <c:pt idx="0">
                  <c:v>24.212519042827722</c:v>
                </c:pt>
                <c:pt idx="1">
                  <c:v>26.49651610858821</c:v>
                </c:pt>
                <c:pt idx="2">
                  <c:v>28.780513174348698</c:v>
                </c:pt>
                <c:pt idx="3">
                  <c:v>31.064510240109186</c:v>
                </c:pt>
                <c:pt idx="4">
                  <c:v>33.348507305869674</c:v>
                </c:pt>
                <c:pt idx="5">
                  <c:v>35.632504371630162</c:v>
                </c:pt>
                <c:pt idx="6">
                  <c:v>37.91650143739065</c:v>
                </c:pt>
                <c:pt idx="7">
                  <c:v>40.200498503151138</c:v>
                </c:pt>
                <c:pt idx="8">
                  <c:v>42.484495568911626</c:v>
                </c:pt>
                <c:pt idx="9">
                  <c:v>44.768492634672114</c:v>
                </c:pt>
                <c:pt idx="10">
                  <c:v>47.052489700432602</c:v>
                </c:pt>
                <c:pt idx="11">
                  <c:v>49.33648676619309</c:v>
                </c:pt>
                <c:pt idx="12">
                  <c:v>51.620483831953578</c:v>
                </c:pt>
                <c:pt idx="13">
                  <c:v>53.904480897714066</c:v>
                </c:pt>
                <c:pt idx="14">
                  <c:v>56.188477963474554</c:v>
                </c:pt>
                <c:pt idx="15">
                  <c:v>58.472475029235042</c:v>
                </c:pt>
                <c:pt idx="16">
                  <c:v>60.75647209499553</c:v>
                </c:pt>
                <c:pt idx="17">
                  <c:v>63.040469160756018</c:v>
                </c:pt>
                <c:pt idx="18">
                  <c:v>65.324466226516506</c:v>
                </c:pt>
                <c:pt idx="19">
                  <c:v>67.608463292276994</c:v>
                </c:pt>
                <c:pt idx="20">
                  <c:v>69.892460358037482</c:v>
                </c:pt>
              </c:numCache>
            </c:numRef>
          </c:xVal>
          <c:yVal>
            <c:numRef>
              <c:f>Sheet1!$B$2:$B$22</c:f>
              <c:numCache>
                <c:formatCode>0.00</c:formatCode>
                <c:ptCount val="21"/>
                <c:pt idx="0">
                  <c:v>5.8211743942793029E-4</c:v>
                </c:pt>
                <c:pt idx="1">
                  <c:v>1.3687760335566971E-3</c:v>
                </c:pt>
                <c:pt idx="2">
                  <c:v>2.9414919962762257E-3</c:v>
                </c:pt>
                <c:pt idx="3">
                  <c:v>5.7771872792378815E-3</c:v>
                </c:pt>
                <c:pt idx="4">
                  <c:v>1.0369999088585494E-2</c:v>
                </c:pt>
                <c:pt idx="5">
                  <c:v>1.7011965243847651E-2</c:v>
                </c:pt>
                <c:pt idx="6">
                  <c:v>2.5506082020979613E-2</c:v>
                </c:pt>
                <c:pt idx="7">
                  <c:v>3.4949946375280171E-2</c:v>
                </c:pt>
                <c:pt idx="8">
                  <c:v>4.3768611775450876E-2</c:v>
                </c:pt>
                <c:pt idx="9">
                  <c:v>5.0094786176995636E-2</c:v>
                </c:pt>
                <c:pt idx="10">
                  <c:v>5.2400541977307549E-2</c:v>
                </c:pt>
                <c:pt idx="11">
                  <c:v>5.0094786176995705E-2</c:v>
                </c:pt>
                <c:pt idx="12">
                  <c:v>4.3768611775450973E-2</c:v>
                </c:pt>
                <c:pt idx="13">
                  <c:v>3.4949946375280282E-2</c:v>
                </c:pt>
                <c:pt idx="14">
                  <c:v>2.5506082020979728E-2</c:v>
                </c:pt>
                <c:pt idx="15">
                  <c:v>1.7011965243847751E-2</c:v>
                </c:pt>
                <c:pt idx="16">
                  <c:v>1.0369999088585564E-2</c:v>
                </c:pt>
                <c:pt idx="17">
                  <c:v>5.7771872792379223E-3</c:v>
                </c:pt>
                <c:pt idx="18">
                  <c:v>2.9414919962762504E-3</c:v>
                </c:pt>
                <c:pt idx="19">
                  <c:v>1.3687760335567103E-3</c:v>
                </c:pt>
                <c:pt idx="20">
                  <c:v>5.8211743942793647E-4</c:v>
                </c:pt>
              </c:numCache>
            </c:numRef>
          </c:yVal>
          <c:smooth val="1"/>
        </c:ser>
        <c:ser>
          <c:idx val="1"/>
          <c:order val="1"/>
          <c:tx>
            <c:v>Republicans</c:v>
          </c:tx>
          <c:spPr>
            <a:ln>
              <a:solidFill>
                <a:schemeClr val="bg1"/>
              </a:solidFill>
            </a:ln>
          </c:spPr>
          <c:marker>
            <c:symbol val="none"/>
          </c:marker>
          <c:dLbls>
            <c:delete val="1"/>
          </c:dLbls>
          <c:errBars>
            <c:errDir val="y"/>
            <c:errBarType val="both"/>
            <c:errValType val="cust"/>
            <c:noEndCap val="0"/>
            <c:plus>
              <c:numRef>
                <c:f>={1}</c:f>
              </c:numRef>
            </c:plus>
            <c:minus>
              <c:numRef>
                <c:f>={1}</c:f>
              </c:numRef>
            </c:minus>
          </c:errBars>
          <c:xVal>
            <c:numRef>
              <c:f>Sheet1!$C$2:$C$22</c:f>
              <c:numCache>
                <c:formatCode>0.00</c:formatCode>
                <c:ptCount val="21"/>
                <c:pt idx="0">
                  <c:v>40.527168197138209</c:v>
                </c:pt>
                <c:pt idx="1">
                  <c:v>42.079634941216618</c:v>
                </c:pt>
                <c:pt idx="2">
                  <c:v>43.632101685295027</c:v>
                </c:pt>
                <c:pt idx="3">
                  <c:v>45.184568429373435</c:v>
                </c:pt>
                <c:pt idx="4">
                  <c:v>46.737035173451844</c:v>
                </c:pt>
                <c:pt idx="5">
                  <c:v>48.289501917530252</c:v>
                </c:pt>
                <c:pt idx="6">
                  <c:v>49.841968661608661</c:v>
                </c:pt>
                <c:pt idx="7">
                  <c:v>51.394435405687069</c:v>
                </c:pt>
                <c:pt idx="8">
                  <c:v>52.946902149765478</c:v>
                </c:pt>
                <c:pt idx="9">
                  <c:v>54.499368893843886</c:v>
                </c:pt>
                <c:pt idx="10">
                  <c:v>56.051835637922295</c:v>
                </c:pt>
                <c:pt idx="11">
                  <c:v>57.604302382000704</c:v>
                </c:pt>
                <c:pt idx="12">
                  <c:v>59.156769126079112</c:v>
                </c:pt>
                <c:pt idx="13">
                  <c:v>60.709235870157521</c:v>
                </c:pt>
                <c:pt idx="14">
                  <c:v>62.261702614235929</c:v>
                </c:pt>
                <c:pt idx="15">
                  <c:v>63.814169358314338</c:v>
                </c:pt>
                <c:pt idx="16">
                  <c:v>65.366636102392746</c:v>
                </c:pt>
                <c:pt idx="17">
                  <c:v>66.919102846471162</c:v>
                </c:pt>
                <c:pt idx="18">
                  <c:v>68.471569590549578</c:v>
                </c:pt>
                <c:pt idx="19">
                  <c:v>70.024036334627993</c:v>
                </c:pt>
                <c:pt idx="20">
                  <c:v>71.576503078706409</c:v>
                </c:pt>
              </c:numCache>
            </c:numRef>
          </c:xVal>
          <c:yVal>
            <c:numRef>
              <c:f>Sheet1!$D$2:$D$22</c:f>
              <c:numCache>
                <c:formatCode>0.00</c:formatCode>
                <c:ptCount val="21"/>
                <c:pt idx="0">
                  <c:v>8.5641417354203209E-4</c:v>
                </c:pt>
                <c:pt idx="1">
                  <c:v>2.0137503468279586E-3</c:v>
                </c:pt>
                <c:pt idx="2">
                  <c:v>4.327538167293277E-3</c:v>
                </c:pt>
                <c:pt idx="3">
                  <c:v>8.499427665332104E-3</c:v>
                </c:pt>
                <c:pt idx="4">
                  <c:v>1.5256396042369507E-2</c:v>
                </c:pt>
                <c:pt idx="5">
                  <c:v>2.5028090841864033E-2</c:v>
                </c:pt>
                <c:pt idx="6">
                  <c:v>3.752467917085462E-2</c:v>
                </c:pt>
                <c:pt idx="7">
                  <c:v>5.1418541024537641E-2</c:v>
                </c:pt>
                <c:pt idx="8">
                  <c:v>6.4392606958471835E-2</c:v>
                </c:pt>
                <c:pt idx="9">
                  <c:v>7.3699707304247533E-2</c:v>
                </c:pt>
                <c:pt idx="10">
                  <c:v>7.7091947107360975E-2</c:v>
                </c:pt>
                <c:pt idx="11">
                  <c:v>7.3699707304247755E-2</c:v>
                </c:pt>
                <c:pt idx="12">
                  <c:v>6.4392606958472265E-2</c:v>
                </c:pt>
                <c:pt idx="13">
                  <c:v>5.1418541024538154E-2</c:v>
                </c:pt>
                <c:pt idx="14">
                  <c:v>3.7524679170855113E-2</c:v>
                </c:pt>
                <c:pt idx="15">
                  <c:v>2.5028090841864446E-2</c:v>
                </c:pt>
                <c:pt idx="16">
                  <c:v>1.5256396042369813E-2</c:v>
                </c:pt>
                <c:pt idx="17">
                  <c:v>8.499427665332281E-3</c:v>
                </c:pt>
                <c:pt idx="18">
                  <c:v>4.3275381672933655E-3</c:v>
                </c:pt>
                <c:pt idx="19">
                  <c:v>2.0137503468279977E-3</c:v>
                </c:pt>
                <c:pt idx="20">
                  <c:v>8.5641417354204586E-4</c:v>
                </c:pt>
              </c:numCache>
            </c:numRef>
          </c:yVal>
          <c:smooth val="1"/>
        </c:ser>
        <c:dLbls>
          <c:showLegendKey val="0"/>
          <c:showVal val="1"/>
          <c:showCatName val="0"/>
          <c:showSerName val="0"/>
          <c:showPercent val="0"/>
          <c:showBubbleSize val="0"/>
        </c:dLbls>
        <c:axId val="34216192"/>
        <c:axId val="34222080"/>
      </c:scatterChart>
      <c:valAx>
        <c:axId val="34216192"/>
        <c:scaling>
          <c:orientation val="minMax"/>
          <c:max val="75"/>
          <c:min val="20"/>
        </c:scaling>
        <c:delete val="0"/>
        <c:axPos val="b"/>
        <c:numFmt formatCode="0.00" sourceLinked="1"/>
        <c:majorTickMark val="none"/>
        <c:minorTickMark val="none"/>
        <c:tickLblPos val="none"/>
        <c:spPr>
          <a:ln>
            <a:solidFill>
              <a:schemeClr val="bg1"/>
            </a:solidFill>
          </a:ln>
        </c:spPr>
        <c:crossAx val="34222080"/>
        <c:crosses val="autoZero"/>
        <c:crossBetween val="midCat"/>
      </c:valAx>
      <c:valAx>
        <c:axId val="34222080"/>
        <c:scaling>
          <c:orientation val="minMax"/>
          <c:max val="9.0000000000000024E-2"/>
        </c:scaling>
        <c:delete val="1"/>
        <c:axPos val="l"/>
        <c:numFmt formatCode="0.00" sourceLinked="1"/>
        <c:majorTickMark val="out"/>
        <c:minorTickMark val="none"/>
        <c:tickLblPos val="nextTo"/>
        <c:crossAx val="34216192"/>
        <c:crosses val="autoZero"/>
        <c:crossBetween val="midCat"/>
      </c:valAx>
    </c:plotArea>
    <c:plotVisOnly val="1"/>
    <c:dispBlanksAs val="gap"/>
    <c:showDLblsOverMax val="0"/>
  </c:chart>
  <c:txPr>
    <a:bodyPr/>
    <a:lstStyle/>
    <a:p>
      <a:pPr>
        <a:defRPr sz="1000"/>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scatterChart>
        <c:scatterStyle val="lineMarker"/>
        <c:varyColors val="0"/>
        <c:ser>
          <c:idx val="0"/>
          <c:order val="0"/>
          <c:tx>
            <c:strRef>
              <c:f>Sheet1!$B$3</c:f>
              <c:strCache>
                <c:ptCount val="1"/>
                <c:pt idx="0">
                  <c:v>Impact</c:v>
                </c:pt>
              </c:strCache>
            </c:strRef>
          </c:tx>
          <c:spPr>
            <a:ln w="28575">
              <a:noFill/>
            </a:ln>
          </c:spPr>
          <c:marker>
            <c:symbol val="dash"/>
            <c:size val="25"/>
            <c:spPr>
              <a:solidFill>
                <a:schemeClr val="bg1"/>
              </a:solidFill>
              <a:ln>
                <a:solidFill>
                  <a:schemeClr val="accent1"/>
                </a:solidFill>
              </a:ln>
            </c:spPr>
          </c:marker>
          <c:dPt>
            <c:idx val="6"/>
            <c:bubble3D val="0"/>
          </c:dPt>
          <c:dPt>
            <c:idx val="15"/>
            <c:bubble3D val="0"/>
          </c:dPt>
          <c:xVal>
            <c:numRef>
              <c:f>Sheet1!$A$4:$A$19</c:f>
              <c:numCache>
                <c:formatCode>General</c:formatCode>
                <c:ptCount val="16"/>
                <c:pt idx="0">
                  <c:v>0.5</c:v>
                </c:pt>
                <c:pt idx="1">
                  <c:v>0.5</c:v>
                </c:pt>
                <c:pt idx="2">
                  <c:v>0.5</c:v>
                </c:pt>
                <c:pt idx="3">
                  <c:v>0.5</c:v>
                </c:pt>
                <c:pt idx="4">
                  <c:v>0.5</c:v>
                </c:pt>
                <c:pt idx="5">
                  <c:v>0.5</c:v>
                </c:pt>
                <c:pt idx="6">
                  <c:v>0.5</c:v>
                </c:pt>
                <c:pt idx="7">
                  <c:v>0.5</c:v>
                </c:pt>
                <c:pt idx="8">
                  <c:v>0.5</c:v>
                </c:pt>
                <c:pt idx="9">
                  <c:v>0.5</c:v>
                </c:pt>
                <c:pt idx="10">
                  <c:v>0.5</c:v>
                </c:pt>
                <c:pt idx="11">
                  <c:v>0.5</c:v>
                </c:pt>
                <c:pt idx="12">
                  <c:v>0.5</c:v>
                </c:pt>
                <c:pt idx="13">
                  <c:v>0.5</c:v>
                </c:pt>
                <c:pt idx="14">
                  <c:v>0.5</c:v>
                </c:pt>
                <c:pt idx="15">
                  <c:v>0.5</c:v>
                </c:pt>
              </c:numCache>
            </c:numRef>
          </c:xVal>
          <c:yVal>
            <c:numRef>
              <c:f>Sheet1!$B$4:$B$19</c:f>
              <c:numCache>
                <c:formatCode>0.00%</c:formatCode>
                <c:ptCount val="16"/>
                <c:pt idx="0">
                  <c:v>7.3499019999999998E-2</c:v>
                </c:pt>
                <c:pt idx="1">
                  <c:v>7.15277E-2</c:v>
                </c:pt>
                <c:pt idx="2">
                  <c:v>7.2763739999999993E-2</c:v>
                </c:pt>
                <c:pt idx="3">
                  <c:v>7.0116090000000006E-2</c:v>
                </c:pt>
                <c:pt idx="4">
                  <c:v>7.0206030000000003E-2</c:v>
                </c:pt>
                <c:pt idx="5">
                  <c:v>6.8489999999999995E-2</c:v>
                </c:pt>
                <c:pt idx="6">
                  <c:v>6.4955830000000006E-2</c:v>
                </c:pt>
                <c:pt idx="7">
                  <c:v>6.6409209999999996E-2</c:v>
                </c:pt>
                <c:pt idx="8">
                  <c:v>6.6352240000000007E-2</c:v>
                </c:pt>
                <c:pt idx="9">
                  <c:v>6.3582650000000004E-2</c:v>
                </c:pt>
                <c:pt idx="10">
                  <c:v>6.2123289999999998E-2</c:v>
                </c:pt>
                <c:pt idx="11">
                  <c:v>6.142624E-2</c:v>
                </c:pt>
                <c:pt idx="12">
                  <c:v>5.5831239999999997E-2</c:v>
                </c:pt>
                <c:pt idx="13">
                  <c:v>5.5231269999999999E-2</c:v>
                </c:pt>
                <c:pt idx="14">
                  <c:v>4.3159379999999997E-2</c:v>
                </c:pt>
                <c:pt idx="15">
                  <c:v>3.4326049999999997E-2</c:v>
                </c:pt>
              </c:numCache>
            </c:numRef>
          </c:yVal>
          <c:smooth val="0"/>
        </c:ser>
        <c:dLbls>
          <c:showLegendKey val="0"/>
          <c:showVal val="0"/>
          <c:showCatName val="0"/>
          <c:showSerName val="0"/>
          <c:showPercent val="0"/>
          <c:showBubbleSize val="0"/>
        </c:dLbls>
        <c:axId val="34061696"/>
        <c:axId val="63403520"/>
      </c:scatterChart>
      <c:valAx>
        <c:axId val="34061696"/>
        <c:scaling>
          <c:orientation val="minMax"/>
          <c:max val="1"/>
        </c:scaling>
        <c:delete val="1"/>
        <c:axPos val="b"/>
        <c:numFmt formatCode="General" sourceLinked="1"/>
        <c:majorTickMark val="out"/>
        <c:minorTickMark val="none"/>
        <c:tickLblPos val="nextTo"/>
        <c:crossAx val="63403520"/>
        <c:crossesAt val="2.0000000000000004E-2"/>
        <c:crossBetween val="midCat"/>
      </c:valAx>
      <c:valAx>
        <c:axId val="63403520"/>
        <c:scaling>
          <c:orientation val="minMax"/>
          <c:max val="8.0000000000000016E-2"/>
          <c:min val="2.0000000000000004E-2"/>
        </c:scaling>
        <c:delete val="0"/>
        <c:axPos val="l"/>
        <c:numFmt formatCode="0.00%" sourceLinked="1"/>
        <c:majorTickMark val="none"/>
        <c:minorTickMark val="none"/>
        <c:tickLblPos val="none"/>
        <c:spPr>
          <a:ln>
            <a:solidFill>
              <a:schemeClr val="bg1"/>
            </a:solidFill>
            <a:headEnd type="arrow"/>
            <a:tailEnd type="arrow"/>
          </a:ln>
        </c:spPr>
        <c:crossAx val="34061696"/>
        <c:crossesAt val="0.5"/>
        <c:crossBetween val="midCat"/>
      </c:valAx>
      <c:spPr>
        <a:noFill/>
        <a:ln w="25400">
          <a:noFill/>
        </a:ln>
      </c:spPr>
    </c:plotArea>
    <c:plotVisOnly val="1"/>
    <c:dispBlanksAs val="gap"/>
    <c:showDLblsOverMax val="0"/>
  </c:chart>
  <c:spPr>
    <a:ln>
      <a:noFill/>
    </a:ln>
  </c:spPr>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4AAAE1-8C8B-4ED4-8428-CF32A6888030}"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62F5704D-0B47-4FB2-804C-82A9E2111B1C}">
      <dgm:prSet phldrT="[Text]" custT="1"/>
      <dgm:spPr>
        <a:solidFill>
          <a:schemeClr val="accent1">
            <a:lumMod val="40000"/>
            <a:lumOff val="60000"/>
          </a:schemeClr>
        </a:solidFill>
      </dgm:spPr>
      <dgm:t>
        <a:bodyPr/>
        <a:lstStyle/>
        <a:p>
          <a:pPr>
            <a:lnSpc>
              <a:spcPct val="100000"/>
            </a:lnSpc>
            <a:spcBef>
              <a:spcPts val="0"/>
            </a:spcBef>
            <a:spcAft>
              <a:spcPts val="0"/>
            </a:spcAft>
          </a:pPr>
          <a:r>
            <a:rPr lang="en-US" sz="1000" dirty="0" smtClean="0">
              <a:solidFill>
                <a:schemeClr val="tx1"/>
              </a:solidFill>
            </a:rPr>
            <a:t>Q4</a:t>
          </a:r>
        </a:p>
        <a:p>
          <a:pPr>
            <a:lnSpc>
              <a:spcPct val="100000"/>
            </a:lnSpc>
            <a:spcBef>
              <a:spcPts val="0"/>
            </a:spcBef>
            <a:spcAft>
              <a:spcPts val="0"/>
            </a:spcAft>
          </a:pPr>
          <a:r>
            <a:rPr lang="en-US" sz="1000" dirty="0" smtClean="0">
              <a:solidFill>
                <a:schemeClr val="tx1"/>
              </a:solidFill>
            </a:rPr>
            <a:t>2011</a:t>
          </a:r>
          <a:endParaRPr lang="en-US" sz="1000" dirty="0">
            <a:solidFill>
              <a:schemeClr val="tx1"/>
            </a:solidFill>
          </a:endParaRPr>
        </a:p>
      </dgm:t>
    </dgm:pt>
    <dgm:pt modelId="{FE79589B-3D8F-45A0-AAC3-1DE73E07B77D}" type="parTrans" cxnId="{83C1892C-F83D-4D1D-A68E-D2B6BB7FAD90}">
      <dgm:prSet/>
      <dgm:spPr/>
      <dgm:t>
        <a:bodyPr/>
        <a:lstStyle/>
        <a:p>
          <a:pPr>
            <a:lnSpc>
              <a:spcPct val="100000"/>
            </a:lnSpc>
            <a:spcBef>
              <a:spcPts val="0"/>
            </a:spcBef>
            <a:spcAft>
              <a:spcPts val="0"/>
            </a:spcAft>
          </a:pPr>
          <a:endParaRPr lang="en-US" sz="1000"/>
        </a:p>
      </dgm:t>
    </dgm:pt>
    <dgm:pt modelId="{51E45DD9-525F-46D8-8E43-3DDAA023DFB9}" type="sibTrans" cxnId="{83C1892C-F83D-4D1D-A68E-D2B6BB7FAD90}">
      <dgm:prSet/>
      <dgm:spPr/>
      <dgm:t>
        <a:bodyPr/>
        <a:lstStyle/>
        <a:p>
          <a:pPr>
            <a:lnSpc>
              <a:spcPct val="100000"/>
            </a:lnSpc>
            <a:spcBef>
              <a:spcPts val="0"/>
            </a:spcBef>
            <a:spcAft>
              <a:spcPts val="0"/>
            </a:spcAft>
          </a:pPr>
          <a:endParaRPr lang="en-US" sz="1000"/>
        </a:p>
      </dgm:t>
    </dgm:pt>
    <dgm:pt modelId="{53E4503C-3856-4C01-BADA-111DE0F84962}">
      <dgm:prSet phldrT="[Text]" custT="1"/>
      <dgm:spPr>
        <a:solidFill>
          <a:schemeClr val="accent1">
            <a:lumMod val="40000"/>
            <a:lumOff val="60000"/>
          </a:schemeClr>
        </a:solidFill>
      </dgm:spPr>
      <dgm:t>
        <a:bodyPr/>
        <a:lstStyle/>
        <a:p>
          <a:pPr>
            <a:lnSpc>
              <a:spcPct val="100000"/>
            </a:lnSpc>
            <a:spcBef>
              <a:spcPts val="0"/>
            </a:spcBef>
            <a:spcAft>
              <a:spcPts val="0"/>
            </a:spcAft>
          </a:pPr>
          <a:r>
            <a:rPr lang="en-US" sz="1000" dirty="0" smtClean="0">
              <a:solidFill>
                <a:schemeClr val="tx1"/>
              </a:solidFill>
            </a:rPr>
            <a:t>Q1</a:t>
          </a:r>
        </a:p>
        <a:p>
          <a:pPr>
            <a:lnSpc>
              <a:spcPct val="100000"/>
            </a:lnSpc>
            <a:spcBef>
              <a:spcPts val="0"/>
            </a:spcBef>
            <a:spcAft>
              <a:spcPts val="0"/>
            </a:spcAft>
          </a:pPr>
          <a:r>
            <a:rPr lang="en-US" sz="1000" dirty="0" smtClean="0">
              <a:solidFill>
                <a:schemeClr val="tx1"/>
              </a:solidFill>
            </a:rPr>
            <a:t>2012</a:t>
          </a:r>
          <a:endParaRPr lang="en-US" sz="1000" dirty="0">
            <a:solidFill>
              <a:schemeClr val="tx1"/>
            </a:solidFill>
          </a:endParaRPr>
        </a:p>
      </dgm:t>
    </dgm:pt>
    <dgm:pt modelId="{07AC6EBE-0CAA-4C4E-A000-900E97DD31F5}" type="parTrans" cxnId="{7FF0D10D-7698-4BF0-87BB-D987189E3362}">
      <dgm:prSet/>
      <dgm:spPr/>
      <dgm:t>
        <a:bodyPr/>
        <a:lstStyle/>
        <a:p>
          <a:pPr>
            <a:lnSpc>
              <a:spcPct val="100000"/>
            </a:lnSpc>
            <a:spcBef>
              <a:spcPts val="0"/>
            </a:spcBef>
            <a:spcAft>
              <a:spcPts val="0"/>
            </a:spcAft>
          </a:pPr>
          <a:endParaRPr lang="en-US" sz="1000"/>
        </a:p>
      </dgm:t>
    </dgm:pt>
    <dgm:pt modelId="{7121F847-05C9-42A1-8D15-A7C080DFD681}" type="sibTrans" cxnId="{7FF0D10D-7698-4BF0-87BB-D987189E3362}">
      <dgm:prSet/>
      <dgm:spPr/>
      <dgm:t>
        <a:bodyPr/>
        <a:lstStyle/>
        <a:p>
          <a:pPr>
            <a:lnSpc>
              <a:spcPct val="100000"/>
            </a:lnSpc>
            <a:spcBef>
              <a:spcPts val="0"/>
            </a:spcBef>
            <a:spcAft>
              <a:spcPts val="0"/>
            </a:spcAft>
          </a:pPr>
          <a:endParaRPr lang="en-US" sz="1000"/>
        </a:p>
      </dgm:t>
    </dgm:pt>
    <dgm:pt modelId="{21487FED-549C-43C9-96E2-BEB7A635377F}">
      <dgm:prSet phldrT="[Text]" custT="1"/>
      <dgm:spPr>
        <a:solidFill>
          <a:schemeClr val="accent1">
            <a:lumMod val="60000"/>
            <a:lumOff val="40000"/>
          </a:schemeClr>
        </a:solidFill>
      </dgm:spPr>
      <dgm:t>
        <a:bodyPr/>
        <a:lstStyle/>
        <a:p>
          <a:pPr>
            <a:lnSpc>
              <a:spcPct val="100000"/>
            </a:lnSpc>
            <a:spcBef>
              <a:spcPts val="0"/>
            </a:spcBef>
            <a:spcAft>
              <a:spcPts val="0"/>
            </a:spcAft>
          </a:pPr>
          <a:r>
            <a:rPr lang="en-US" sz="950" dirty="0" smtClean="0">
              <a:solidFill>
                <a:schemeClr val="bg1"/>
              </a:solidFill>
            </a:rPr>
            <a:t>Q2</a:t>
          </a:r>
        </a:p>
        <a:p>
          <a:pPr>
            <a:lnSpc>
              <a:spcPct val="100000"/>
            </a:lnSpc>
            <a:spcBef>
              <a:spcPts val="0"/>
            </a:spcBef>
            <a:spcAft>
              <a:spcPts val="0"/>
            </a:spcAft>
          </a:pPr>
          <a:r>
            <a:rPr lang="en-US" sz="950" dirty="0" smtClean="0">
              <a:solidFill>
                <a:schemeClr val="bg1"/>
              </a:solidFill>
            </a:rPr>
            <a:t>2012</a:t>
          </a:r>
          <a:endParaRPr lang="en-US" sz="950" dirty="0">
            <a:solidFill>
              <a:schemeClr val="bg1"/>
            </a:solidFill>
          </a:endParaRPr>
        </a:p>
      </dgm:t>
    </dgm:pt>
    <dgm:pt modelId="{90A295C0-15DF-4DB1-B916-3556B725D4AA}" type="parTrans" cxnId="{08613A01-141C-4C51-9017-2EFD644E498D}">
      <dgm:prSet/>
      <dgm:spPr/>
      <dgm:t>
        <a:bodyPr/>
        <a:lstStyle/>
        <a:p>
          <a:pPr>
            <a:lnSpc>
              <a:spcPct val="100000"/>
            </a:lnSpc>
            <a:spcBef>
              <a:spcPts val="0"/>
            </a:spcBef>
            <a:spcAft>
              <a:spcPts val="0"/>
            </a:spcAft>
          </a:pPr>
          <a:endParaRPr lang="en-US" sz="1000"/>
        </a:p>
      </dgm:t>
    </dgm:pt>
    <dgm:pt modelId="{82C5F95A-0CBA-4E83-A5C1-22338BC834E6}" type="sibTrans" cxnId="{08613A01-141C-4C51-9017-2EFD644E498D}">
      <dgm:prSet/>
      <dgm:spPr/>
      <dgm:t>
        <a:bodyPr/>
        <a:lstStyle/>
        <a:p>
          <a:pPr>
            <a:lnSpc>
              <a:spcPct val="100000"/>
            </a:lnSpc>
            <a:spcBef>
              <a:spcPts val="0"/>
            </a:spcBef>
            <a:spcAft>
              <a:spcPts val="0"/>
            </a:spcAft>
          </a:pPr>
          <a:endParaRPr lang="en-US" sz="1000"/>
        </a:p>
      </dgm:t>
    </dgm:pt>
    <dgm:pt modelId="{520E96E5-BCDB-43A4-BD03-ACB910B94DBF}">
      <dgm:prSet phldrT="[Text]" custT="1"/>
      <dgm:spPr>
        <a:solidFill>
          <a:schemeClr val="accent1">
            <a:lumMod val="60000"/>
            <a:lumOff val="40000"/>
          </a:schemeClr>
        </a:solidFill>
      </dgm:spPr>
      <dgm:t>
        <a:bodyPr/>
        <a:lstStyle/>
        <a:p>
          <a:pPr>
            <a:lnSpc>
              <a:spcPct val="100000"/>
            </a:lnSpc>
            <a:spcBef>
              <a:spcPts val="0"/>
            </a:spcBef>
            <a:spcAft>
              <a:spcPts val="0"/>
            </a:spcAft>
          </a:pPr>
          <a:r>
            <a:rPr lang="en-US" sz="1000" dirty="0" smtClean="0">
              <a:solidFill>
                <a:schemeClr val="bg1"/>
              </a:solidFill>
            </a:rPr>
            <a:t>Q3</a:t>
          </a:r>
        </a:p>
        <a:p>
          <a:pPr>
            <a:lnSpc>
              <a:spcPct val="100000"/>
            </a:lnSpc>
            <a:spcBef>
              <a:spcPts val="0"/>
            </a:spcBef>
            <a:spcAft>
              <a:spcPts val="0"/>
            </a:spcAft>
          </a:pPr>
          <a:r>
            <a:rPr lang="en-US" sz="1000" dirty="0" smtClean="0">
              <a:solidFill>
                <a:schemeClr val="bg1"/>
              </a:solidFill>
            </a:rPr>
            <a:t>2012</a:t>
          </a:r>
          <a:endParaRPr lang="en-US" sz="1000" dirty="0">
            <a:solidFill>
              <a:schemeClr val="bg1"/>
            </a:solidFill>
          </a:endParaRPr>
        </a:p>
      </dgm:t>
    </dgm:pt>
    <dgm:pt modelId="{B01B71F7-F699-4205-A79A-AFB9AD4E6383}" type="parTrans" cxnId="{4B88E3CE-83A1-45CC-985A-72815D0B3F0D}">
      <dgm:prSet/>
      <dgm:spPr/>
      <dgm:t>
        <a:bodyPr/>
        <a:lstStyle/>
        <a:p>
          <a:pPr>
            <a:lnSpc>
              <a:spcPct val="100000"/>
            </a:lnSpc>
            <a:spcBef>
              <a:spcPts val="0"/>
            </a:spcBef>
            <a:spcAft>
              <a:spcPts val="0"/>
            </a:spcAft>
          </a:pPr>
          <a:endParaRPr lang="en-US" sz="1000"/>
        </a:p>
      </dgm:t>
    </dgm:pt>
    <dgm:pt modelId="{F3A0204F-4A0F-4B9F-96F8-E38C2733CD51}" type="sibTrans" cxnId="{4B88E3CE-83A1-45CC-985A-72815D0B3F0D}">
      <dgm:prSet/>
      <dgm:spPr/>
      <dgm:t>
        <a:bodyPr/>
        <a:lstStyle/>
        <a:p>
          <a:pPr>
            <a:lnSpc>
              <a:spcPct val="100000"/>
            </a:lnSpc>
            <a:spcBef>
              <a:spcPts val="0"/>
            </a:spcBef>
            <a:spcAft>
              <a:spcPts val="0"/>
            </a:spcAft>
          </a:pPr>
          <a:endParaRPr lang="en-US" sz="1000"/>
        </a:p>
      </dgm:t>
    </dgm:pt>
    <dgm:pt modelId="{ADA903C5-9C42-4442-A6D2-7B05599C81F3}">
      <dgm:prSet phldrT="[Text]" custT="1"/>
      <dgm:spPr/>
      <dgm:t>
        <a:bodyPr/>
        <a:lstStyle/>
        <a:p>
          <a:pPr>
            <a:lnSpc>
              <a:spcPct val="100000"/>
            </a:lnSpc>
            <a:spcBef>
              <a:spcPts val="0"/>
            </a:spcBef>
            <a:spcAft>
              <a:spcPts val="0"/>
            </a:spcAft>
          </a:pPr>
          <a:r>
            <a:rPr lang="en-US" sz="1000" dirty="0" smtClean="0"/>
            <a:t>Q1</a:t>
          </a:r>
        </a:p>
        <a:p>
          <a:pPr>
            <a:lnSpc>
              <a:spcPct val="100000"/>
            </a:lnSpc>
            <a:spcBef>
              <a:spcPts val="0"/>
            </a:spcBef>
            <a:spcAft>
              <a:spcPts val="0"/>
            </a:spcAft>
          </a:pPr>
          <a:r>
            <a:rPr lang="en-US" sz="1000" dirty="0" smtClean="0"/>
            <a:t>2013</a:t>
          </a:r>
          <a:endParaRPr lang="en-US" sz="1000" dirty="0"/>
        </a:p>
      </dgm:t>
    </dgm:pt>
    <dgm:pt modelId="{2E75CB70-0C1F-4B3D-AA02-5EAF8CD55C79}" type="parTrans" cxnId="{EBEBC8FA-5D01-43B0-85B5-1086A934796B}">
      <dgm:prSet/>
      <dgm:spPr/>
      <dgm:t>
        <a:bodyPr/>
        <a:lstStyle/>
        <a:p>
          <a:pPr>
            <a:lnSpc>
              <a:spcPct val="100000"/>
            </a:lnSpc>
            <a:spcBef>
              <a:spcPts val="0"/>
            </a:spcBef>
            <a:spcAft>
              <a:spcPts val="0"/>
            </a:spcAft>
          </a:pPr>
          <a:endParaRPr lang="en-US" sz="1000"/>
        </a:p>
      </dgm:t>
    </dgm:pt>
    <dgm:pt modelId="{89F3F802-CAA3-46C0-B0B0-01CE03736578}" type="sibTrans" cxnId="{EBEBC8FA-5D01-43B0-85B5-1086A934796B}">
      <dgm:prSet/>
      <dgm:spPr/>
      <dgm:t>
        <a:bodyPr/>
        <a:lstStyle/>
        <a:p>
          <a:pPr>
            <a:lnSpc>
              <a:spcPct val="100000"/>
            </a:lnSpc>
            <a:spcBef>
              <a:spcPts val="0"/>
            </a:spcBef>
            <a:spcAft>
              <a:spcPts val="0"/>
            </a:spcAft>
          </a:pPr>
          <a:endParaRPr lang="en-US" sz="1000"/>
        </a:p>
      </dgm:t>
    </dgm:pt>
    <dgm:pt modelId="{FEDB1BFC-C9AD-49C1-AC1D-9EEB8B350553}">
      <dgm:prSet phldrT="[Text]" custT="1"/>
      <dgm:spPr>
        <a:solidFill>
          <a:schemeClr val="accent1">
            <a:lumMod val="40000"/>
            <a:lumOff val="60000"/>
          </a:schemeClr>
        </a:solidFill>
      </dgm:spPr>
      <dgm:t>
        <a:bodyPr/>
        <a:lstStyle/>
        <a:p>
          <a:pPr>
            <a:lnSpc>
              <a:spcPct val="100000"/>
            </a:lnSpc>
            <a:spcBef>
              <a:spcPts val="0"/>
            </a:spcBef>
            <a:spcAft>
              <a:spcPts val="0"/>
            </a:spcAft>
          </a:pPr>
          <a:r>
            <a:rPr lang="en-US" sz="1000" dirty="0" smtClean="0">
              <a:solidFill>
                <a:schemeClr val="tx1"/>
              </a:solidFill>
            </a:rPr>
            <a:t>Q3</a:t>
          </a:r>
        </a:p>
        <a:p>
          <a:pPr>
            <a:lnSpc>
              <a:spcPct val="100000"/>
            </a:lnSpc>
            <a:spcBef>
              <a:spcPts val="0"/>
            </a:spcBef>
            <a:spcAft>
              <a:spcPts val="0"/>
            </a:spcAft>
          </a:pPr>
          <a:r>
            <a:rPr lang="en-US" sz="1000" dirty="0" smtClean="0">
              <a:solidFill>
                <a:schemeClr val="tx1"/>
              </a:solidFill>
            </a:rPr>
            <a:t>2011</a:t>
          </a:r>
          <a:endParaRPr lang="en-US" sz="1000" dirty="0">
            <a:solidFill>
              <a:schemeClr val="tx1"/>
            </a:solidFill>
          </a:endParaRPr>
        </a:p>
      </dgm:t>
    </dgm:pt>
    <dgm:pt modelId="{8891DDC7-3A83-47A3-8CCE-855BA5783353}" type="parTrans" cxnId="{AA90D769-07FA-41D4-8117-F5166BF4F53A}">
      <dgm:prSet/>
      <dgm:spPr/>
      <dgm:t>
        <a:bodyPr/>
        <a:lstStyle/>
        <a:p>
          <a:pPr>
            <a:lnSpc>
              <a:spcPct val="100000"/>
            </a:lnSpc>
            <a:spcBef>
              <a:spcPts val="0"/>
            </a:spcBef>
            <a:spcAft>
              <a:spcPts val="0"/>
            </a:spcAft>
          </a:pPr>
          <a:endParaRPr lang="en-US" sz="1000"/>
        </a:p>
      </dgm:t>
    </dgm:pt>
    <dgm:pt modelId="{F27CA296-65A0-4B19-8B42-121D9414C293}" type="sibTrans" cxnId="{AA90D769-07FA-41D4-8117-F5166BF4F53A}">
      <dgm:prSet/>
      <dgm:spPr/>
      <dgm:t>
        <a:bodyPr/>
        <a:lstStyle/>
        <a:p>
          <a:pPr>
            <a:lnSpc>
              <a:spcPct val="100000"/>
            </a:lnSpc>
            <a:spcBef>
              <a:spcPts val="0"/>
            </a:spcBef>
            <a:spcAft>
              <a:spcPts val="0"/>
            </a:spcAft>
          </a:pPr>
          <a:endParaRPr lang="en-US" sz="1000"/>
        </a:p>
      </dgm:t>
    </dgm:pt>
    <dgm:pt modelId="{338B3566-677E-4B58-A66A-0DAAE94D66BA}">
      <dgm:prSet phldrT="[Text]" custT="1"/>
      <dgm:spPr>
        <a:solidFill>
          <a:schemeClr val="accent1">
            <a:lumMod val="75000"/>
          </a:schemeClr>
        </a:solidFill>
      </dgm:spPr>
      <dgm:t>
        <a:bodyPr/>
        <a:lstStyle/>
        <a:p>
          <a:pPr>
            <a:lnSpc>
              <a:spcPct val="100000"/>
            </a:lnSpc>
            <a:spcBef>
              <a:spcPts val="0"/>
            </a:spcBef>
            <a:spcAft>
              <a:spcPts val="0"/>
            </a:spcAft>
          </a:pPr>
          <a:r>
            <a:rPr lang="en-US" sz="1000" dirty="0" smtClean="0"/>
            <a:t>Q2</a:t>
          </a:r>
        </a:p>
        <a:p>
          <a:pPr>
            <a:lnSpc>
              <a:spcPct val="100000"/>
            </a:lnSpc>
            <a:spcBef>
              <a:spcPts val="0"/>
            </a:spcBef>
            <a:spcAft>
              <a:spcPts val="0"/>
            </a:spcAft>
          </a:pPr>
          <a:r>
            <a:rPr lang="en-US" sz="1000" dirty="0" smtClean="0"/>
            <a:t>2013</a:t>
          </a:r>
          <a:endParaRPr lang="en-US" sz="1000" dirty="0">
            <a:ln>
              <a:noFill/>
            </a:ln>
            <a:solidFill>
              <a:sysClr val="windowText" lastClr="000000"/>
            </a:solidFill>
          </a:endParaRPr>
        </a:p>
      </dgm:t>
    </dgm:pt>
    <dgm:pt modelId="{CFF102FA-8728-4B2A-A271-A84561669E03}" type="parTrans" cxnId="{427F2E93-8A17-42C0-A74E-5FD4C6EEACC9}">
      <dgm:prSet/>
      <dgm:spPr/>
      <dgm:t>
        <a:bodyPr/>
        <a:lstStyle/>
        <a:p>
          <a:pPr>
            <a:lnSpc>
              <a:spcPct val="100000"/>
            </a:lnSpc>
            <a:spcBef>
              <a:spcPts val="0"/>
            </a:spcBef>
            <a:spcAft>
              <a:spcPts val="0"/>
            </a:spcAft>
          </a:pPr>
          <a:endParaRPr lang="en-US" sz="1000"/>
        </a:p>
      </dgm:t>
    </dgm:pt>
    <dgm:pt modelId="{3394841A-C7CD-44A6-AC7E-7AB7BB7ED34D}" type="sibTrans" cxnId="{427F2E93-8A17-42C0-A74E-5FD4C6EEACC9}">
      <dgm:prSet/>
      <dgm:spPr/>
      <dgm:t>
        <a:bodyPr/>
        <a:lstStyle/>
        <a:p>
          <a:pPr>
            <a:lnSpc>
              <a:spcPct val="100000"/>
            </a:lnSpc>
            <a:spcBef>
              <a:spcPts val="0"/>
            </a:spcBef>
            <a:spcAft>
              <a:spcPts val="0"/>
            </a:spcAft>
          </a:pPr>
          <a:endParaRPr lang="en-US" sz="1000"/>
        </a:p>
      </dgm:t>
    </dgm:pt>
    <dgm:pt modelId="{61DD2BE5-C9DC-4AD3-9DA9-7F9765B5E33C}">
      <dgm:prSet phldrT="[Text]" custT="1"/>
      <dgm:spPr>
        <a:solidFill>
          <a:schemeClr val="accent1">
            <a:lumMod val="60000"/>
            <a:lumOff val="40000"/>
          </a:schemeClr>
        </a:solidFill>
      </dgm:spPr>
      <dgm:t>
        <a:bodyPr/>
        <a:lstStyle/>
        <a:p>
          <a:pPr>
            <a:lnSpc>
              <a:spcPct val="100000"/>
            </a:lnSpc>
            <a:spcBef>
              <a:spcPts val="0"/>
            </a:spcBef>
            <a:spcAft>
              <a:spcPts val="0"/>
            </a:spcAft>
          </a:pPr>
          <a:r>
            <a:rPr lang="en-US" sz="950" dirty="0" smtClean="0">
              <a:solidFill>
                <a:schemeClr val="bg1"/>
              </a:solidFill>
            </a:rPr>
            <a:t>Q4</a:t>
          </a:r>
        </a:p>
        <a:p>
          <a:pPr>
            <a:lnSpc>
              <a:spcPct val="100000"/>
            </a:lnSpc>
            <a:spcBef>
              <a:spcPts val="0"/>
            </a:spcBef>
            <a:spcAft>
              <a:spcPts val="0"/>
            </a:spcAft>
          </a:pPr>
          <a:r>
            <a:rPr lang="en-US" sz="950" dirty="0" smtClean="0">
              <a:solidFill>
                <a:schemeClr val="bg1"/>
              </a:solidFill>
            </a:rPr>
            <a:t>2012</a:t>
          </a:r>
          <a:endParaRPr lang="en-US" sz="950" dirty="0">
            <a:solidFill>
              <a:schemeClr val="bg1"/>
            </a:solidFill>
          </a:endParaRPr>
        </a:p>
      </dgm:t>
    </dgm:pt>
    <dgm:pt modelId="{3C5072F6-181F-4873-A155-CB5F828EE0CF}" type="sibTrans" cxnId="{EEBA4C82-7439-4BC4-B5C0-2443AE609CAE}">
      <dgm:prSet/>
      <dgm:spPr/>
      <dgm:t>
        <a:bodyPr/>
        <a:lstStyle/>
        <a:p>
          <a:pPr>
            <a:lnSpc>
              <a:spcPct val="100000"/>
            </a:lnSpc>
            <a:spcBef>
              <a:spcPts val="0"/>
            </a:spcBef>
            <a:spcAft>
              <a:spcPts val="0"/>
            </a:spcAft>
          </a:pPr>
          <a:endParaRPr lang="en-US" sz="1000"/>
        </a:p>
      </dgm:t>
    </dgm:pt>
    <dgm:pt modelId="{3D4053CD-FD77-4E4A-A08B-792FCC8AC513}" type="parTrans" cxnId="{EEBA4C82-7439-4BC4-B5C0-2443AE609CAE}">
      <dgm:prSet/>
      <dgm:spPr/>
      <dgm:t>
        <a:bodyPr/>
        <a:lstStyle/>
        <a:p>
          <a:pPr>
            <a:lnSpc>
              <a:spcPct val="100000"/>
            </a:lnSpc>
            <a:spcBef>
              <a:spcPts val="0"/>
            </a:spcBef>
            <a:spcAft>
              <a:spcPts val="0"/>
            </a:spcAft>
          </a:pPr>
          <a:endParaRPr lang="en-US" sz="1000"/>
        </a:p>
      </dgm:t>
    </dgm:pt>
    <dgm:pt modelId="{0F167ED0-B85E-4419-8F25-3131CB2B280D}">
      <dgm:prSet phldrT="[Text]" custT="1"/>
      <dgm:spPr>
        <a:solidFill>
          <a:schemeClr val="accent2"/>
        </a:solidFill>
      </dgm:spPr>
      <dgm:t>
        <a:bodyPr/>
        <a:lstStyle/>
        <a:p>
          <a:pPr>
            <a:lnSpc>
              <a:spcPct val="100000"/>
            </a:lnSpc>
            <a:spcBef>
              <a:spcPts val="0"/>
            </a:spcBef>
            <a:spcAft>
              <a:spcPts val="0"/>
            </a:spcAft>
          </a:pPr>
          <a:r>
            <a:rPr lang="en-US" sz="1000" dirty="0" smtClean="0">
              <a:solidFill>
                <a:schemeClr val="tx1"/>
              </a:solidFill>
            </a:rPr>
            <a:t>Q3</a:t>
          </a:r>
        </a:p>
        <a:p>
          <a:pPr>
            <a:lnSpc>
              <a:spcPct val="100000"/>
            </a:lnSpc>
            <a:spcBef>
              <a:spcPts val="0"/>
            </a:spcBef>
            <a:spcAft>
              <a:spcPts val="0"/>
            </a:spcAft>
          </a:pPr>
          <a:r>
            <a:rPr lang="en-US" sz="1000" dirty="0" smtClean="0">
              <a:solidFill>
                <a:schemeClr val="tx1"/>
              </a:solidFill>
            </a:rPr>
            <a:t>2013</a:t>
          </a:r>
          <a:endParaRPr lang="en-US" sz="1000" dirty="0">
            <a:ln>
              <a:noFill/>
            </a:ln>
            <a:solidFill>
              <a:schemeClr val="tx1"/>
            </a:solidFill>
          </a:endParaRPr>
        </a:p>
      </dgm:t>
    </dgm:pt>
    <dgm:pt modelId="{01BC700D-D9C1-4ABE-A242-CF54C0F10D24}" type="parTrans" cxnId="{CFA6599D-341A-42EB-BDCE-B3F3E8688DA3}">
      <dgm:prSet/>
      <dgm:spPr/>
      <dgm:t>
        <a:bodyPr/>
        <a:lstStyle/>
        <a:p>
          <a:endParaRPr lang="en-US"/>
        </a:p>
      </dgm:t>
    </dgm:pt>
    <dgm:pt modelId="{9674E6DE-3D3A-4B55-840A-06BE0DE75DD6}" type="sibTrans" cxnId="{CFA6599D-341A-42EB-BDCE-B3F3E8688DA3}">
      <dgm:prSet/>
      <dgm:spPr/>
      <dgm:t>
        <a:bodyPr/>
        <a:lstStyle/>
        <a:p>
          <a:endParaRPr lang="en-US"/>
        </a:p>
      </dgm:t>
    </dgm:pt>
    <dgm:pt modelId="{FF819E43-A44F-4F81-AFAF-0A776156EF48}" type="pres">
      <dgm:prSet presAssocID="{7F4AAAE1-8C8B-4ED4-8428-CF32A6888030}" presName="Name0" presStyleCnt="0">
        <dgm:presLayoutVars>
          <dgm:dir/>
          <dgm:resizeHandles val="exact"/>
        </dgm:presLayoutVars>
      </dgm:prSet>
      <dgm:spPr/>
      <dgm:t>
        <a:bodyPr/>
        <a:lstStyle/>
        <a:p>
          <a:endParaRPr lang="en-US"/>
        </a:p>
      </dgm:t>
    </dgm:pt>
    <dgm:pt modelId="{804B80AF-71EA-47C1-8BB4-F2F33500278A}" type="pres">
      <dgm:prSet presAssocID="{FEDB1BFC-C9AD-49C1-AC1D-9EEB8B350553}" presName="parTxOnly" presStyleLbl="node1" presStyleIdx="0" presStyleCnt="9" custLinFactNeighborY="21067">
        <dgm:presLayoutVars>
          <dgm:bulletEnabled val="1"/>
        </dgm:presLayoutVars>
      </dgm:prSet>
      <dgm:spPr/>
      <dgm:t>
        <a:bodyPr/>
        <a:lstStyle/>
        <a:p>
          <a:endParaRPr lang="en-US"/>
        </a:p>
      </dgm:t>
    </dgm:pt>
    <dgm:pt modelId="{9A46CAA5-1A25-44AA-A67A-F1DFC1BE21C7}" type="pres">
      <dgm:prSet presAssocID="{F27CA296-65A0-4B19-8B42-121D9414C293}" presName="parSpace" presStyleCnt="0"/>
      <dgm:spPr/>
      <dgm:t>
        <a:bodyPr/>
        <a:lstStyle/>
        <a:p>
          <a:endParaRPr lang="en-US"/>
        </a:p>
      </dgm:t>
    </dgm:pt>
    <dgm:pt modelId="{7816D54A-16CE-4F93-9949-9B356A774BB6}" type="pres">
      <dgm:prSet presAssocID="{62F5704D-0B47-4FB2-804C-82A9E2111B1C}" presName="parTxOnly" presStyleLbl="node1" presStyleIdx="1" presStyleCnt="9" custLinFactNeighborY="21067">
        <dgm:presLayoutVars>
          <dgm:bulletEnabled val="1"/>
        </dgm:presLayoutVars>
      </dgm:prSet>
      <dgm:spPr/>
      <dgm:t>
        <a:bodyPr/>
        <a:lstStyle/>
        <a:p>
          <a:endParaRPr lang="en-US"/>
        </a:p>
      </dgm:t>
    </dgm:pt>
    <dgm:pt modelId="{561C4D0F-391A-45D8-AC8D-7B2A1E10E936}" type="pres">
      <dgm:prSet presAssocID="{51E45DD9-525F-46D8-8E43-3DDAA023DFB9}" presName="parSpace" presStyleCnt="0"/>
      <dgm:spPr/>
      <dgm:t>
        <a:bodyPr/>
        <a:lstStyle/>
        <a:p>
          <a:endParaRPr lang="en-US"/>
        </a:p>
      </dgm:t>
    </dgm:pt>
    <dgm:pt modelId="{8A5EFD5E-9E39-4978-8C38-937F77FFA5CB}" type="pres">
      <dgm:prSet presAssocID="{53E4503C-3856-4C01-BADA-111DE0F84962}" presName="parTxOnly" presStyleLbl="node1" presStyleIdx="2" presStyleCnt="9" custLinFactNeighborY="21067">
        <dgm:presLayoutVars>
          <dgm:bulletEnabled val="1"/>
        </dgm:presLayoutVars>
      </dgm:prSet>
      <dgm:spPr/>
      <dgm:t>
        <a:bodyPr/>
        <a:lstStyle/>
        <a:p>
          <a:endParaRPr lang="en-US"/>
        </a:p>
      </dgm:t>
    </dgm:pt>
    <dgm:pt modelId="{1E10E7DC-6365-4B86-AE1B-C1446AC9CADA}" type="pres">
      <dgm:prSet presAssocID="{7121F847-05C9-42A1-8D15-A7C080DFD681}" presName="parSpace" presStyleCnt="0"/>
      <dgm:spPr/>
      <dgm:t>
        <a:bodyPr/>
        <a:lstStyle/>
        <a:p>
          <a:endParaRPr lang="en-US"/>
        </a:p>
      </dgm:t>
    </dgm:pt>
    <dgm:pt modelId="{A0158978-E6A0-4B36-9278-DF706A2F15E8}" type="pres">
      <dgm:prSet presAssocID="{21487FED-549C-43C9-96E2-BEB7A635377F}" presName="parTxOnly" presStyleLbl="node1" presStyleIdx="3" presStyleCnt="9" custLinFactNeighborY="21067">
        <dgm:presLayoutVars>
          <dgm:bulletEnabled val="1"/>
        </dgm:presLayoutVars>
      </dgm:prSet>
      <dgm:spPr/>
      <dgm:t>
        <a:bodyPr/>
        <a:lstStyle/>
        <a:p>
          <a:endParaRPr lang="en-US"/>
        </a:p>
      </dgm:t>
    </dgm:pt>
    <dgm:pt modelId="{6B551408-32B2-4042-BCB6-C084B77D294D}" type="pres">
      <dgm:prSet presAssocID="{82C5F95A-0CBA-4E83-A5C1-22338BC834E6}" presName="parSpace" presStyleCnt="0"/>
      <dgm:spPr/>
      <dgm:t>
        <a:bodyPr/>
        <a:lstStyle/>
        <a:p>
          <a:endParaRPr lang="en-US"/>
        </a:p>
      </dgm:t>
    </dgm:pt>
    <dgm:pt modelId="{56585F67-1EBE-42E4-BDDC-86C7A46B24BC}" type="pres">
      <dgm:prSet presAssocID="{520E96E5-BCDB-43A4-BD03-ACB910B94DBF}" presName="parTxOnly" presStyleLbl="node1" presStyleIdx="4" presStyleCnt="9" custLinFactNeighborY="21067">
        <dgm:presLayoutVars>
          <dgm:bulletEnabled val="1"/>
        </dgm:presLayoutVars>
      </dgm:prSet>
      <dgm:spPr/>
      <dgm:t>
        <a:bodyPr/>
        <a:lstStyle/>
        <a:p>
          <a:endParaRPr lang="en-US"/>
        </a:p>
      </dgm:t>
    </dgm:pt>
    <dgm:pt modelId="{7B76FFB0-41BF-419D-8DD2-83C7D6A7D3F9}" type="pres">
      <dgm:prSet presAssocID="{F3A0204F-4A0F-4B9F-96F8-E38C2733CD51}" presName="parSpace" presStyleCnt="0"/>
      <dgm:spPr/>
      <dgm:t>
        <a:bodyPr/>
        <a:lstStyle/>
        <a:p>
          <a:endParaRPr lang="en-US"/>
        </a:p>
      </dgm:t>
    </dgm:pt>
    <dgm:pt modelId="{BA1A92EA-176E-47F7-AC02-4DFCCE435A70}" type="pres">
      <dgm:prSet presAssocID="{61DD2BE5-C9DC-4AD3-9DA9-7F9765B5E33C}" presName="parTxOnly" presStyleLbl="node1" presStyleIdx="5" presStyleCnt="9" custLinFactNeighborY="21067">
        <dgm:presLayoutVars>
          <dgm:bulletEnabled val="1"/>
        </dgm:presLayoutVars>
      </dgm:prSet>
      <dgm:spPr/>
      <dgm:t>
        <a:bodyPr/>
        <a:lstStyle/>
        <a:p>
          <a:endParaRPr lang="en-US"/>
        </a:p>
      </dgm:t>
    </dgm:pt>
    <dgm:pt modelId="{1B07AC6F-1A8B-4797-9FE9-5F248BEE7507}" type="pres">
      <dgm:prSet presAssocID="{3C5072F6-181F-4873-A155-CB5F828EE0CF}" presName="parSpace" presStyleCnt="0"/>
      <dgm:spPr/>
      <dgm:t>
        <a:bodyPr/>
        <a:lstStyle/>
        <a:p>
          <a:endParaRPr lang="en-US"/>
        </a:p>
      </dgm:t>
    </dgm:pt>
    <dgm:pt modelId="{F9EBADCA-56A5-47F7-A71C-6C24E2FA1CF7}" type="pres">
      <dgm:prSet presAssocID="{ADA903C5-9C42-4442-A6D2-7B05599C81F3}" presName="parTxOnly" presStyleLbl="node1" presStyleIdx="6" presStyleCnt="9" custLinFactNeighborY="21067">
        <dgm:presLayoutVars>
          <dgm:bulletEnabled val="1"/>
        </dgm:presLayoutVars>
      </dgm:prSet>
      <dgm:spPr/>
      <dgm:t>
        <a:bodyPr/>
        <a:lstStyle/>
        <a:p>
          <a:endParaRPr lang="en-US"/>
        </a:p>
      </dgm:t>
    </dgm:pt>
    <dgm:pt modelId="{532EA50A-9433-4BEA-9CAC-59A480D1CA1E}" type="pres">
      <dgm:prSet presAssocID="{89F3F802-CAA3-46C0-B0B0-01CE03736578}" presName="parSpace" presStyleCnt="0"/>
      <dgm:spPr/>
      <dgm:t>
        <a:bodyPr/>
        <a:lstStyle/>
        <a:p>
          <a:endParaRPr lang="en-US"/>
        </a:p>
      </dgm:t>
    </dgm:pt>
    <dgm:pt modelId="{EDF4BBA2-0F91-435D-9393-39CA48FFF9F4}" type="pres">
      <dgm:prSet presAssocID="{338B3566-677E-4B58-A66A-0DAAE94D66BA}" presName="parTxOnly" presStyleLbl="node1" presStyleIdx="7" presStyleCnt="9" custLinFactNeighborY="21067">
        <dgm:presLayoutVars>
          <dgm:bulletEnabled val="1"/>
        </dgm:presLayoutVars>
      </dgm:prSet>
      <dgm:spPr/>
      <dgm:t>
        <a:bodyPr/>
        <a:lstStyle/>
        <a:p>
          <a:endParaRPr lang="en-US"/>
        </a:p>
      </dgm:t>
    </dgm:pt>
    <dgm:pt modelId="{49429546-A9E9-4992-AB41-1404AF048F21}" type="pres">
      <dgm:prSet presAssocID="{3394841A-C7CD-44A6-AC7E-7AB7BB7ED34D}" presName="parSpace" presStyleCnt="0"/>
      <dgm:spPr/>
      <dgm:t>
        <a:bodyPr/>
        <a:lstStyle/>
        <a:p>
          <a:endParaRPr lang="en-US"/>
        </a:p>
      </dgm:t>
    </dgm:pt>
    <dgm:pt modelId="{5C33B1CD-DD5D-42F8-A4BE-1A4571E9B1F2}" type="pres">
      <dgm:prSet presAssocID="{0F167ED0-B85E-4419-8F25-3131CB2B280D}" presName="parTxOnly" presStyleLbl="node1" presStyleIdx="8" presStyleCnt="9" custLinFactNeighborY="21067">
        <dgm:presLayoutVars>
          <dgm:bulletEnabled val="1"/>
        </dgm:presLayoutVars>
      </dgm:prSet>
      <dgm:spPr/>
      <dgm:t>
        <a:bodyPr/>
        <a:lstStyle/>
        <a:p>
          <a:endParaRPr lang="en-US"/>
        </a:p>
      </dgm:t>
    </dgm:pt>
  </dgm:ptLst>
  <dgm:cxnLst>
    <dgm:cxn modelId="{AD9297B0-55FC-45E6-938E-520D8E9A1CF5}" type="presOf" srcId="{0F167ED0-B85E-4419-8F25-3131CB2B280D}" destId="{5C33B1CD-DD5D-42F8-A4BE-1A4571E9B1F2}" srcOrd="0" destOrd="0" presId="urn:microsoft.com/office/officeart/2005/8/layout/hChevron3"/>
    <dgm:cxn modelId="{83C1892C-F83D-4D1D-A68E-D2B6BB7FAD90}" srcId="{7F4AAAE1-8C8B-4ED4-8428-CF32A6888030}" destId="{62F5704D-0B47-4FB2-804C-82A9E2111B1C}" srcOrd="1" destOrd="0" parTransId="{FE79589B-3D8F-45A0-AAC3-1DE73E07B77D}" sibTransId="{51E45DD9-525F-46D8-8E43-3DDAA023DFB9}"/>
    <dgm:cxn modelId="{90C18CAA-05DE-42FB-91B8-33302A9927D9}" type="presOf" srcId="{61DD2BE5-C9DC-4AD3-9DA9-7F9765B5E33C}" destId="{BA1A92EA-176E-47F7-AC02-4DFCCE435A70}" srcOrd="0" destOrd="0" presId="urn:microsoft.com/office/officeart/2005/8/layout/hChevron3"/>
    <dgm:cxn modelId="{CFA6599D-341A-42EB-BDCE-B3F3E8688DA3}" srcId="{7F4AAAE1-8C8B-4ED4-8428-CF32A6888030}" destId="{0F167ED0-B85E-4419-8F25-3131CB2B280D}" srcOrd="8" destOrd="0" parTransId="{01BC700D-D9C1-4ABE-A242-CF54C0F10D24}" sibTransId="{9674E6DE-3D3A-4B55-840A-06BE0DE75DD6}"/>
    <dgm:cxn modelId="{4B88E3CE-83A1-45CC-985A-72815D0B3F0D}" srcId="{7F4AAAE1-8C8B-4ED4-8428-CF32A6888030}" destId="{520E96E5-BCDB-43A4-BD03-ACB910B94DBF}" srcOrd="4" destOrd="0" parTransId="{B01B71F7-F699-4205-A79A-AFB9AD4E6383}" sibTransId="{F3A0204F-4A0F-4B9F-96F8-E38C2733CD51}"/>
    <dgm:cxn modelId="{8B79F5FE-A489-4478-85C7-783FF40BA268}" type="presOf" srcId="{ADA903C5-9C42-4442-A6D2-7B05599C81F3}" destId="{F9EBADCA-56A5-47F7-A71C-6C24E2FA1CF7}" srcOrd="0" destOrd="0" presId="urn:microsoft.com/office/officeart/2005/8/layout/hChevron3"/>
    <dgm:cxn modelId="{5A51EBDB-93B6-4E86-BCD0-1A689CA59BDA}" type="presOf" srcId="{7F4AAAE1-8C8B-4ED4-8428-CF32A6888030}" destId="{FF819E43-A44F-4F81-AFAF-0A776156EF48}" srcOrd="0" destOrd="0" presId="urn:microsoft.com/office/officeart/2005/8/layout/hChevron3"/>
    <dgm:cxn modelId="{EBEBC8FA-5D01-43B0-85B5-1086A934796B}" srcId="{7F4AAAE1-8C8B-4ED4-8428-CF32A6888030}" destId="{ADA903C5-9C42-4442-A6D2-7B05599C81F3}" srcOrd="6" destOrd="0" parTransId="{2E75CB70-0C1F-4B3D-AA02-5EAF8CD55C79}" sibTransId="{89F3F802-CAA3-46C0-B0B0-01CE03736578}"/>
    <dgm:cxn modelId="{427F2E93-8A17-42C0-A74E-5FD4C6EEACC9}" srcId="{7F4AAAE1-8C8B-4ED4-8428-CF32A6888030}" destId="{338B3566-677E-4B58-A66A-0DAAE94D66BA}" srcOrd="7" destOrd="0" parTransId="{CFF102FA-8728-4B2A-A271-A84561669E03}" sibTransId="{3394841A-C7CD-44A6-AC7E-7AB7BB7ED34D}"/>
    <dgm:cxn modelId="{BB99C4C0-6AEF-458A-8BA6-473358CC52A5}" type="presOf" srcId="{62F5704D-0B47-4FB2-804C-82A9E2111B1C}" destId="{7816D54A-16CE-4F93-9949-9B356A774BB6}" srcOrd="0" destOrd="0" presId="urn:microsoft.com/office/officeart/2005/8/layout/hChevron3"/>
    <dgm:cxn modelId="{F9610564-0C97-47FA-B786-EBC29138F2D8}" type="presOf" srcId="{FEDB1BFC-C9AD-49C1-AC1D-9EEB8B350553}" destId="{804B80AF-71EA-47C1-8BB4-F2F33500278A}" srcOrd="0" destOrd="0" presId="urn:microsoft.com/office/officeart/2005/8/layout/hChevron3"/>
    <dgm:cxn modelId="{7FF0D10D-7698-4BF0-87BB-D987189E3362}" srcId="{7F4AAAE1-8C8B-4ED4-8428-CF32A6888030}" destId="{53E4503C-3856-4C01-BADA-111DE0F84962}" srcOrd="2" destOrd="0" parTransId="{07AC6EBE-0CAA-4C4E-A000-900E97DD31F5}" sibTransId="{7121F847-05C9-42A1-8D15-A7C080DFD681}"/>
    <dgm:cxn modelId="{0503C74E-096C-4A7D-9D68-87F9D5C3D763}" type="presOf" srcId="{338B3566-677E-4B58-A66A-0DAAE94D66BA}" destId="{EDF4BBA2-0F91-435D-9393-39CA48FFF9F4}" srcOrd="0" destOrd="0" presId="urn:microsoft.com/office/officeart/2005/8/layout/hChevron3"/>
    <dgm:cxn modelId="{EEBA4C82-7439-4BC4-B5C0-2443AE609CAE}" srcId="{7F4AAAE1-8C8B-4ED4-8428-CF32A6888030}" destId="{61DD2BE5-C9DC-4AD3-9DA9-7F9765B5E33C}" srcOrd="5" destOrd="0" parTransId="{3D4053CD-FD77-4E4A-A08B-792FCC8AC513}" sibTransId="{3C5072F6-181F-4873-A155-CB5F828EE0CF}"/>
    <dgm:cxn modelId="{1776ED82-9D4C-40C6-B4C3-7784BEC0FFBB}" type="presOf" srcId="{21487FED-549C-43C9-96E2-BEB7A635377F}" destId="{A0158978-E6A0-4B36-9278-DF706A2F15E8}" srcOrd="0" destOrd="0" presId="urn:microsoft.com/office/officeart/2005/8/layout/hChevron3"/>
    <dgm:cxn modelId="{08613A01-141C-4C51-9017-2EFD644E498D}" srcId="{7F4AAAE1-8C8B-4ED4-8428-CF32A6888030}" destId="{21487FED-549C-43C9-96E2-BEB7A635377F}" srcOrd="3" destOrd="0" parTransId="{90A295C0-15DF-4DB1-B916-3556B725D4AA}" sibTransId="{82C5F95A-0CBA-4E83-A5C1-22338BC834E6}"/>
    <dgm:cxn modelId="{84C39202-560F-4153-BA62-681DE1120F1E}" type="presOf" srcId="{53E4503C-3856-4C01-BADA-111DE0F84962}" destId="{8A5EFD5E-9E39-4978-8C38-937F77FFA5CB}" srcOrd="0" destOrd="0" presId="urn:microsoft.com/office/officeart/2005/8/layout/hChevron3"/>
    <dgm:cxn modelId="{AA90D769-07FA-41D4-8117-F5166BF4F53A}" srcId="{7F4AAAE1-8C8B-4ED4-8428-CF32A6888030}" destId="{FEDB1BFC-C9AD-49C1-AC1D-9EEB8B350553}" srcOrd="0" destOrd="0" parTransId="{8891DDC7-3A83-47A3-8CCE-855BA5783353}" sibTransId="{F27CA296-65A0-4B19-8B42-121D9414C293}"/>
    <dgm:cxn modelId="{25451335-141C-44DA-8749-5DAF70BEE5F0}" type="presOf" srcId="{520E96E5-BCDB-43A4-BD03-ACB910B94DBF}" destId="{56585F67-1EBE-42E4-BDDC-86C7A46B24BC}" srcOrd="0" destOrd="0" presId="urn:microsoft.com/office/officeart/2005/8/layout/hChevron3"/>
    <dgm:cxn modelId="{DCDC592B-B1A2-4F1D-AC3D-DF9457C5E5ED}" type="presParOf" srcId="{FF819E43-A44F-4F81-AFAF-0A776156EF48}" destId="{804B80AF-71EA-47C1-8BB4-F2F33500278A}" srcOrd="0" destOrd="0" presId="urn:microsoft.com/office/officeart/2005/8/layout/hChevron3"/>
    <dgm:cxn modelId="{91D44D04-D9AB-4D78-957D-DDF8F3938331}" type="presParOf" srcId="{FF819E43-A44F-4F81-AFAF-0A776156EF48}" destId="{9A46CAA5-1A25-44AA-A67A-F1DFC1BE21C7}" srcOrd="1" destOrd="0" presId="urn:microsoft.com/office/officeart/2005/8/layout/hChevron3"/>
    <dgm:cxn modelId="{D021DBD8-E27D-4AA9-89EB-0CA1530774AD}" type="presParOf" srcId="{FF819E43-A44F-4F81-AFAF-0A776156EF48}" destId="{7816D54A-16CE-4F93-9949-9B356A774BB6}" srcOrd="2" destOrd="0" presId="urn:microsoft.com/office/officeart/2005/8/layout/hChevron3"/>
    <dgm:cxn modelId="{17CEF0CB-97E6-443A-8251-6558B5CF05FB}" type="presParOf" srcId="{FF819E43-A44F-4F81-AFAF-0A776156EF48}" destId="{561C4D0F-391A-45D8-AC8D-7B2A1E10E936}" srcOrd="3" destOrd="0" presId="urn:microsoft.com/office/officeart/2005/8/layout/hChevron3"/>
    <dgm:cxn modelId="{EC0951C1-A6E0-4D37-BD98-21EF15F25F1C}" type="presParOf" srcId="{FF819E43-A44F-4F81-AFAF-0A776156EF48}" destId="{8A5EFD5E-9E39-4978-8C38-937F77FFA5CB}" srcOrd="4" destOrd="0" presId="urn:microsoft.com/office/officeart/2005/8/layout/hChevron3"/>
    <dgm:cxn modelId="{74E1DC39-4DBA-49E6-BBE4-CD0AA17AE42D}" type="presParOf" srcId="{FF819E43-A44F-4F81-AFAF-0A776156EF48}" destId="{1E10E7DC-6365-4B86-AE1B-C1446AC9CADA}" srcOrd="5" destOrd="0" presId="urn:microsoft.com/office/officeart/2005/8/layout/hChevron3"/>
    <dgm:cxn modelId="{CCBE8A13-99D4-4A58-9262-B5378B1E8C76}" type="presParOf" srcId="{FF819E43-A44F-4F81-AFAF-0A776156EF48}" destId="{A0158978-E6A0-4B36-9278-DF706A2F15E8}" srcOrd="6" destOrd="0" presId="urn:microsoft.com/office/officeart/2005/8/layout/hChevron3"/>
    <dgm:cxn modelId="{C9864AFD-53BF-4066-9DC2-D02EDB672471}" type="presParOf" srcId="{FF819E43-A44F-4F81-AFAF-0A776156EF48}" destId="{6B551408-32B2-4042-BCB6-C084B77D294D}" srcOrd="7" destOrd="0" presId="urn:microsoft.com/office/officeart/2005/8/layout/hChevron3"/>
    <dgm:cxn modelId="{DF7C47BA-46A4-4095-A638-B18948907387}" type="presParOf" srcId="{FF819E43-A44F-4F81-AFAF-0A776156EF48}" destId="{56585F67-1EBE-42E4-BDDC-86C7A46B24BC}" srcOrd="8" destOrd="0" presId="urn:microsoft.com/office/officeart/2005/8/layout/hChevron3"/>
    <dgm:cxn modelId="{96948569-29B1-46B7-9593-4C71A35A3E90}" type="presParOf" srcId="{FF819E43-A44F-4F81-AFAF-0A776156EF48}" destId="{7B76FFB0-41BF-419D-8DD2-83C7D6A7D3F9}" srcOrd="9" destOrd="0" presId="urn:microsoft.com/office/officeart/2005/8/layout/hChevron3"/>
    <dgm:cxn modelId="{56352488-BB5E-4C4F-8D58-0555EBC9F6B3}" type="presParOf" srcId="{FF819E43-A44F-4F81-AFAF-0A776156EF48}" destId="{BA1A92EA-176E-47F7-AC02-4DFCCE435A70}" srcOrd="10" destOrd="0" presId="urn:microsoft.com/office/officeart/2005/8/layout/hChevron3"/>
    <dgm:cxn modelId="{9CFD9A29-6EE9-4444-90B6-B75389BC06E9}" type="presParOf" srcId="{FF819E43-A44F-4F81-AFAF-0A776156EF48}" destId="{1B07AC6F-1A8B-4797-9FE9-5F248BEE7507}" srcOrd="11" destOrd="0" presId="urn:microsoft.com/office/officeart/2005/8/layout/hChevron3"/>
    <dgm:cxn modelId="{A0FA5F50-2010-4FB3-AEA3-1A90E0B3D61B}" type="presParOf" srcId="{FF819E43-A44F-4F81-AFAF-0A776156EF48}" destId="{F9EBADCA-56A5-47F7-A71C-6C24E2FA1CF7}" srcOrd="12" destOrd="0" presId="urn:microsoft.com/office/officeart/2005/8/layout/hChevron3"/>
    <dgm:cxn modelId="{CB346AB9-B9EC-4BAE-A63F-9D2AE875E6CD}" type="presParOf" srcId="{FF819E43-A44F-4F81-AFAF-0A776156EF48}" destId="{532EA50A-9433-4BEA-9CAC-59A480D1CA1E}" srcOrd="13" destOrd="0" presId="urn:microsoft.com/office/officeart/2005/8/layout/hChevron3"/>
    <dgm:cxn modelId="{D3A52A40-96D7-458E-8D91-F804AC1F246D}" type="presParOf" srcId="{FF819E43-A44F-4F81-AFAF-0A776156EF48}" destId="{EDF4BBA2-0F91-435D-9393-39CA48FFF9F4}" srcOrd="14" destOrd="0" presId="urn:microsoft.com/office/officeart/2005/8/layout/hChevron3"/>
    <dgm:cxn modelId="{970C86AC-E96E-4DB7-AAD6-A773F0B102CB}" type="presParOf" srcId="{FF819E43-A44F-4F81-AFAF-0A776156EF48}" destId="{49429546-A9E9-4992-AB41-1404AF048F21}" srcOrd="15" destOrd="0" presId="urn:microsoft.com/office/officeart/2005/8/layout/hChevron3"/>
    <dgm:cxn modelId="{6B0BCD60-467B-4F32-A8EC-2EF3F66EF0AB}" type="presParOf" srcId="{FF819E43-A44F-4F81-AFAF-0A776156EF48}" destId="{5C33B1CD-DD5D-42F8-A4BE-1A4571E9B1F2}" srcOrd="16" destOrd="0" presId="urn:microsoft.com/office/officeart/2005/8/layout/hChevron3"/>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B80AF-71EA-47C1-8BB4-F2F33500278A}">
      <dsp:nvSpPr>
        <dsp:cNvPr id="0" name=""/>
        <dsp:cNvSpPr/>
      </dsp:nvSpPr>
      <dsp:spPr>
        <a:xfrm>
          <a:off x="3287" y="232172"/>
          <a:ext cx="956760" cy="382704"/>
        </a:xfrm>
        <a:prstGeom prst="homePlate">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solidFill>
                <a:schemeClr val="tx1"/>
              </a:solidFill>
            </a:rPr>
            <a:t>Q3</a:t>
          </a:r>
        </a:p>
        <a:p>
          <a:pPr lvl="0" algn="ctr" defTabSz="444500">
            <a:lnSpc>
              <a:spcPct val="100000"/>
            </a:lnSpc>
            <a:spcBef>
              <a:spcPct val="0"/>
            </a:spcBef>
            <a:spcAft>
              <a:spcPts val="0"/>
            </a:spcAft>
          </a:pPr>
          <a:r>
            <a:rPr lang="en-US" sz="1000" kern="1200" dirty="0" smtClean="0">
              <a:solidFill>
                <a:schemeClr val="tx1"/>
              </a:solidFill>
            </a:rPr>
            <a:t>2011</a:t>
          </a:r>
          <a:endParaRPr lang="en-US" sz="1000" kern="1200" dirty="0">
            <a:solidFill>
              <a:schemeClr val="tx1"/>
            </a:solidFill>
          </a:endParaRPr>
        </a:p>
      </dsp:txBody>
      <dsp:txXfrm>
        <a:off x="3287" y="232172"/>
        <a:ext cx="861084" cy="382704"/>
      </dsp:txXfrm>
    </dsp:sp>
    <dsp:sp modelId="{7816D54A-16CE-4F93-9949-9B356A774BB6}">
      <dsp:nvSpPr>
        <dsp:cNvPr id="0" name=""/>
        <dsp:cNvSpPr/>
      </dsp:nvSpPr>
      <dsp:spPr>
        <a:xfrm>
          <a:off x="768695" y="232172"/>
          <a:ext cx="956760" cy="382704"/>
        </a:xfrm>
        <a:prstGeom prst="chevron">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solidFill>
                <a:schemeClr val="tx1"/>
              </a:solidFill>
            </a:rPr>
            <a:t>Q4</a:t>
          </a:r>
        </a:p>
        <a:p>
          <a:pPr lvl="0" algn="ctr" defTabSz="444500">
            <a:lnSpc>
              <a:spcPct val="100000"/>
            </a:lnSpc>
            <a:spcBef>
              <a:spcPct val="0"/>
            </a:spcBef>
            <a:spcAft>
              <a:spcPts val="0"/>
            </a:spcAft>
          </a:pPr>
          <a:r>
            <a:rPr lang="en-US" sz="1000" kern="1200" dirty="0" smtClean="0">
              <a:solidFill>
                <a:schemeClr val="tx1"/>
              </a:solidFill>
            </a:rPr>
            <a:t>2011</a:t>
          </a:r>
          <a:endParaRPr lang="en-US" sz="1000" kern="1200" dirty="0">
            <a:solidFill>
              <a:schemeClr val="tx1"/>
            </a:solidFill>
          </a:endParaRPr>
        </a:p>
      </dsp:txBody>
      <dsp:txXfrm>
        <a:off x="960047" y="232172"/>
        <a:ext cx="574056" cy="382704"/>
      </dsp:txXfrm>
    </dsp:sp>
    <dsp:sp modelId="{8A5EFD5E-9E39-4978-8C38-937F77FFA5CB}">
      <dsp:nvSpPr>
        <dsp:cNvPr id="0" name=""/>
        <dsp:cNvSpPr/>
      </dsp:nvSpPr>
      <dsp:spPr>
        <a:xfrm>
          <a:off x="1534103" y="232172"/>
          <a:ext cx="956760" cy="382704"/>
        </a:xfrm>
        <a:prstGeom prst="chevron">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solidFill>
                <a:schemeClr val="tx1"/>
              </a:solidFill>
            </a:rPr>
            <a:t>Q1</a:t>
          </a:r>
        </a:p>
        <a:p>
          <a:pPr lvl="0" algn="ctr" defTabSz="444500">
            <a:lnSpc>
              <a:spcPct val="100000"/>
            </a:lnSpc>
            <a:spcBef>
              <a:spcPct val="0"/>
            </a:spcBef>
            <a:spcAft>
              <a:spcPts val="0"/>
            </a:spcAft>
          </a:pPr>
          <a:r>
            <a:rPr lang="en-US" sz="1000" kern="1200" dirty="0" smtClean="0">
              <a:solidFill>
                <a:schemeClr val="tx1"/>
              </a:solidFill>
            </a:rPr>
            <a:t>2012</a:t>
          </a:r>
          <a:endParaRPr lang="en-US" sz="1000" kern="1200" dirty="0">
            <a:solidFill>
              <a:schemeClr val="tx1"/>
            </a:solidFill>
          </a:endParaRPr>
        </a:p>
      </dsp:txBody>
      <dsp:txXfrm>
        <a:off x="1725455" y="232172"/>
        <a:ext cx="574056" cy="382704"/>
      </dsp:txXfrm>
    </dsp:sp>
    <dsp:sp modelId="{A0158978-E6A0-4B36-9278-DF706A2F15E8}">
      <dsp:nvSpPr>
        <dsp:cNvPr id="0" name=""/>
        <dsp:cNvSpPr/>
      </dsp:nvSpPr>
      <dsp:spPr>
        <a:xfrm>
          <a:off x="2299511" y="232172"/>
          <a:ext cx="956760" cy="382704"/>
        </a:xfrm>
        <a:prstGeom prst="chevron">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22275">
            <a:lnSpc>
              <a:spcPct val="100000"/>
            </a:lnSpc>
            <a:spcBef>
              <a:spcPct val="0"/>
            </a:spcBef>
            <a:spcAft>
              <a:spcPts val="0"/>
            </a:spcAft>
          </a:pPr>
          <a:r>
            <a:rPr lang="en-US" sz="950" kern="1200" dirty="0" smtClean="0">
              <a:solidFill>
                <a:schemeClr val="bg1"/>
              </a:solidFill>
            </a:rPr>
            <a:t>Q2</a:t>
          </a:r>
        </a:p>
        <a:p>
          <a:pPr lvl="0" algn="ctr" defTabSz="422275">
            <a:lnSpc>
              <a:spcPct val="100000"/>
            </a:lnSpc>
            <a:spcBef>
              <a:spcPct val="0"/>
            </a:spcBef>
            <a:spcAft>
              <a:spcPts val="0"/>
            </a:spcAft>
          </a:pPr>
          <a:r>
            <a:rPr lang="en-US" sz="950" kern="1200" dirty="0" smtClean="0">
              <a:solidFill>
                <a:schemeClr val="bg1"/>
              </a:solidFill>
            </a:rPr>
            <a:t>2012</a:t>
          </a:r>
          <a:endParaRPr lang="en-US" sz="950" kern="1200" dirty="0">
            <a:solidFill>
              <a:schemeClr val="bg1"/>
            </a:solidFill>
          </a:endParaRPr>
        </a:p>
      </dsp:txBody>
      <dsp:txXfrm>
        <a:off x="2490863" y="232172"/>
        <a:ext cx="574056" cy="382704"/>
      </dsp:txXfrm>
    </dsp:sp>
    <dsp:sp modelId="{56585F67-1EBE-42E4-BDDC-86C7A46B24BC}">
      <dsp:nvSpPr>
        <dsp:cNvPr id="0" name=""/>
        <dsp:cNvSpPr/>
      </dsp:nvSpPr>
      <dsp:spPr>
        <a:xfrm>
          <a:off x="3064919" y="232172"/>
          <a:ext cx="956760" cy="382704"/>
        </a:xfrm>
        <a:prstGeom prst="chevron">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solidFill>
                <a:schemeClr val="bg1"/>
              </a:solidFill>
            </a:rPr>
            <a:t>Q3</a:t>
          </a:r>
        </a:p>
        <a:p>
          <a:pPr lvl="0" algn="ctr" defTabSz="444500">
            <a:lnSpc>
              <a:spcPct val="100000"/>
            </a:lnSpc>
            <a:spcBef>
              <a:spcPct val="0"/>
            </a:spcBef>
            <a:spcAft>
              <a:spcPts val="0"/>
            </a:spcAft>
          </a:pPr>
          <a:r>
            <a:rPr lang="en-US" sz="1000" kern="1200" dirty="0" smtClean="0">
              <a:solidFill>
                <a:schemeClr val="bg1"/>
              </a:solidFill>
            </a:rPr>
            <a:t>2012</a:t>
          </a:r>
          <a:endParaRPr lang="en-US" sz="1000" kern="1200" dirty="0">
            <a:solidFill>
              <a:schemeClr val="bg1"/>
            </a:solidFill>
          </a:endParaRPr>
        </a:p>
      </dsp:txBody>
      <dsp:txXfrm>
        <a:off x="3256271" y="232172"/>
        <a:ext cx="574056" cy="382704"/>
      </dsp:txXfrm>
    </dsp:sp>
    <dsp:sp modelId="{BA1A92EA-176E-47F7-AC02-4DFCCE435A70}">
      <dsp:nvSpPr>
        <dsp:cNvPr id="0" name=""/>
        <dsp:cNvSpPr/>
      </dsp:nvSpPr>
      <dsp:spPr>
        <a:xfrm>
          <a:off x="3830328" y="232172"/>
          <a:ext cx="956760" cy="382704"/>
        </a:xfrm>
        <a:prstGeom prst="chevron">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22275">
            <a:lnSpc>
              <a:spcPct val="100000"/>
            </a:lnSpc>
            <a:spcBef>
              <a:spcPct val="0"/>
            </a:spcBef>
            <a:spcAft>
              <a:spcPts val="0"/>
            </a:spcAft>
          </a:pPr>
          <a:r>
            <a:rPr lang="en-US" sz="950" kern="1200" dirty="0" smtClean="0">
              <a:solidFill>
                <a:schemeClr val="bg1"/>
              </a:solidFill>
            </a:rPr>
            <a:t>Q4</a:t>
          </a:r>
        </a:p>
        <a:p>
          <a:pPr lvl="0" algn="ctr" defTabSz="422275">
            <a:lnSpc>
              <a:spcPct val="100000"/>
            </a:lnSpc>
            <a:spcBef>
              <a:spcPct val="0"/>
            </a:spcBef>
            <a:spcAft>
              <a:spcPts val="0"/>
            </a:spcAft>
          </a:pPr>
          <a:r>
            <a:rPr lang="en-US" sz="950" kern="1200" dirty="0" smtClean="0">
              <a:solidFill>
                <a:schemeClr val="bg1"/>
              </a:solidFill>
            </a:rPr>
            <a:t>2012</a:t>
          </a:r>
          <a:endParaRPr lang="en-US" sz="950" kern="1200" dirty="0">
            <a:solidFill>
              <a:schemeClr val="bg1"/>
            </a:solidFill>
          </a:endParaRPr>
        </a:p>
      </dsp:txBody>
      <dsp:txXfrm>
        <a:off x="4021680" y="232172"/>
        <a:ext cx="574056" cy="382704"/>
      </dsp:txXfrm>
    </dsp:sp>
    <dsp:sp modelId="{F9EBADCA-56A5-47F7-A71C-6C24E2FA1CF7}">
      <dsp:nvSpPr>
        <dsp:cNvPr id="0" name=""/>
        <dsp:cNvSpPr/>
      </dsp:nvSpPr>
      <dsp:spPr>
        <a:xfrm>
          <a:off x="4595736" y="232172"/>
          <a:ext cx="956760" cy="38270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t>Q1</a:t>
          </a:r>
        </a:p>
        <a:p>
          <a:pPr lvl="0" algn="ctr" defTabSz="444500">
            <a:lnSpc>
              <a:spcPct val="100000"/>
            </a:lnSpc>
            <a:spcBef>
              <a:spcPct val="0"/>
            </a:spcBef>
            <a:spcAft>
              <a:spcPts val="0"/>
            </a:spcAft>
          </a:pPr>
          <a:r>
            <a:rPr lang="en-US" sz="1000" kern="1200" dirty="0" smtClean="0"/>
            <a:t>2013</a:t>
          </a:r>
          <a:endParaRPr lang="en-US" sz="1000" kern="1200" dirty="0"/>
        </a:p>
      </dsp:txBody>
      <dsp:txXfrm>
        <a:off x="4787088" y="232172"/>
        <a:ext cx="574056" cy="382704"/>
      </dsp:txXfrm>
    </dsp:sp>
    <dsp:sp modelId="{EDF4BBA2-0F91-435D-9393-39CA48FFF9F4}">
      <dsp:nvSpPr>
        <dsp:cNvPr id="0" name=""/>
        <dsp:cNvSpPr/>
      </dsp:nvSpPr>
      <dsp:spPr>
        <a:xfrm>
          <a:off x="5361144" y="232172"/>
          <a:ext cx="956760" cy="382704"/>
        </a:xfrm>
        <a:prstGeom prst="chevron">
          <a:avLst/>
        </a:prstGeom>
        <a:solidFill>
          <a:schemeClr val="accent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t>Q2</a:t>
          </a:r>
        </a:p>
        <a:p>
          <a:pPr lvl="0" algn="ctr" defTabSz="444500">
            <a:lnSpc>
              <a:spcPct val="100000"/>
            </a:lnSpc>
            <a:spcBef>
              <a:spcPct val="0"/>
            </a:spcBef>
            <a:spcAft>
              <a:spcPts val="0"/>
            </a:spcAft>
          </a:pPr>
          <a:r>
            <a:rPr lang="en-US" sz="1000" kern="1200" dirty="0" smtClean="0"/>
            <a:t>2013</a:t>
          </a:r>
          <a:endParaRPr lang="en-US" sz="1000" kern="1200" dirty="0">
            <a:ln>
              <a:noFill/>
            </a:ln>
            <a:solidFill>
              <a:sysClr val="windowText" lastClr="000000"/>
            </a:solidFill>
          </a:endParaRPr>
        </a:p>
      </dsp:txBody>
      <dsp:txXfrm>
        <a:off x="5552496" y="232172"/>
        <a:ext cx="574056" cy="382704"/>
      </dsp:txXfrm>
    </dsp:sp>
    <dsp:sp modelId="{5C33B1CD-DD5D-42F8-A4BE-1A4571E9B1F2}">
      <dsp:nvSpPr>
        <dsp:cNvPr id="0" name=""/>
        <dsp:cNvSpPr/>
      </dsp:nvSpPr>
      <dsp:spPr>
        <a:xfrm>
          <a:off x="6126552" y="232172"/>
          <a:ext cx="956760" cy="382704"/>
        </a:xfrm>
        <a:prstGeom prst="chevron">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solidFill>
                <a:schemeClr val="tx1"/>
              </a:solidFill>
            </a:rPr>
            <a:t>Q3</a:t>
          </a:r>
        </a:p>
        <a:p>
          <a:pPr lvl="0" algn="ctr" defTabSz="444500">
            <a:lnSpc>
              <a:spcPct val="100000"/>
            </a:lnSpc>
            <a:spcBef>
              <a:spcPct val="0"/>
            </a:spcBef>
            <a:spcAft>
              <a:spcPts val="0"/>
            </a:spcAft>
          </a:pPr>
          <a:r>
            <a:rPr lang="en-US" sz="1000" kern="1200" dirty="0" smtClean="0">
              <a:solidFill>
                <a:schemeClr val="tx1"/>
              </a:solidFill>
            </a:rPr>
            <a:t>2013</a:t>
          </a:r>
          <a:endParaRPr lang="en-US" sz="1000" kern="1200" dirty="0">
            <a:ln>
              <a:noFill/>
            </a:ln>
            <a:solidFill>
              <a:schemeClr val="tx1"/>
            </a:solidFill>
          </a:endParaRPr>
        </a:p>
      </dsp:txBody>
      <dsp:txXfrm>
        <a:off x="6317904" y="232172"/>
        <a:ext cx="574056" cy="38270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0.0303</cdr:x>
      <cdr:y>0</cdr:y>
    </cdr:from>
    <cdr:to>
      <cdr:x>0.06229</cdr:x>
      <cdr:y>0.8125</cdr:y>
    </cdr:to>
    <cdr:sp macro="" textlink="">
      <cdr:nvSpPr>
        <cdr:cNvPr id="2" name="TextBox 1"/>
        <cdr:cNvSpPr txBox="1"/>
      </cdr:nvSpPr>
      <cdr:spPr>
        <a:xfrm xmlns:a="http://schemas.openxmlformats.org/drawingml/2006/main" rot="16200000">
          <a:off x="-1136647" y="1365251"/>
          <a:ext cx="2971800" cy="241298"/>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1000" dirty="0" smtClean="0">
              <a:latin typeface="FreightMicro Pro Semibold" pitchFamily="50" charset="0"/>
            </a:rPr>
            <a:t>Number of Variables Considered</a:t>
          </a:r>
          <a:endParaRPr lang="en-US" sz="1000" dirty="0">
            <a:latin typeface="FreightMicro Pro Semibold" pitchFamily="50"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0.49152</cdr:x>
      <cdr:y>0.42546</cdr:y>
    </cdr:from>
    <cdr:to>
      <cdr:x>0.49152</cdr:x>
      <cdr:y>0.9125</cdr:y>
    </cdr:to>
    <cdr:cxnSp macro="">
      <cdr:nvCxnSpPr>
        <cdr:cNvPr id="3" name="Straight Connector 2"/>
        <cdr:cNvCxnSpPr/>
      </cdr:nvCxnSpPr>
      <cdr:spPr>
        <a:xfrm xmlns:a="http://schemas.openxmlformats.org/drawingml/2006/main">
          <a:off x="2471952" y="1365569"/>
          <a:ext cx="0" cy="1563199"/>
        </a:xfrm>
        <a:prstGeom xmlns:a="http://schemas.openxmlformats.org/drawingml/2006/main" prst="line">
          <a:avLst/>
        </a:prstGeom>
        <a:ln xmlns:a="http://schemas.openxmlformats.org/drawingml/2006/main" w="15875">
          <a:solidFill>
            <a:schemeClr val="bg1"/>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0.65528</cdr:x>
      <cdr:y>0.19755</cdr:y>
    </cdr:from>
    <cdr:to>
      <cdr:x>0.65528</cdr:x>
      <cdr:y>0.91394</cdr:y>
    </cdr:to>
    <cdr:cxnSp macro="">
      <cdr:nvCxnSpPr>
        <cdr:cNvPr id="4" name="Straight Connector 3"/>
        <cdr:cNvCxnSpPr/>
      </cdr:nvCxnSpPr>
      <cdr:spPr>
        <a:xfrm xmlns:a="http://schemas.openxmlformats.org/drawingml/2006/main">
          <a:off x="3295534" y="634049"/>
          <a:ext cx="0" cy="2299341"/>
        </a:xfrm>
        <a:prstGeom xmlns:a="http://schemas.openxmlformats.org/drawingml/2006/main" prst="line">
          <a:avLst/>
        </a:prstGeom>
        <a:ln xmlns:a="http://schemas.openxmlformats.org/drawingml/2006/main" w="15875">
          <a:solidFill>
            <a:schemeClr val="bg1"/>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0.17228</cdr:x>
      <cdr:y>0.32415</cdr:y>
    </cdr:from>
    <cdr:to>
      <cdr:x>0.51754</cdr:x>
      <cdr:y>0.40327</cdr:y>
    </cdr:to>
    <cdr:sp macro="" textlink="">
      <cdr:nvSpPr>
        <cdr:cNvPr id="7" name="TextBox 6"/>
        <cdr:cNvSpPr txBox="1"/>
      </cdr:nvSpPr>
      <cdr:spPr>
        <a:xfrm xmlns:a="http://schemas.openxmlformats.org/drawingml/2006/main">
          <a:off x="866431" y="1040407"/>
          <a:ext cx="1736373" cy="253916"/>
        </a:xfrm>
        <a:prstGeom xmlns:a="http://schemas.openxmlformats.org/drawingml/2006/main" prst="rect">
          <a:avLst/>
        </a:prstGeom>
      </cdr:spPr>
      <cdr:txBody>
        <a:bodyPr xmlns:a="http://schemas.openxmlformats.org/drawingml/2006/main" vertOverflow="clip" wrap="none" rtlCol="0">
          <a:spAutoFit/>
        </a:bodyPr>
        <a:lstStyle xmlns:a="http://schemas.openxmlformats.org/drawingml/2006/main"/>
        <a:p xmlns:a="http://schemas.openxmlformats.org/drawingml/2006/main">
          <a:r>
            <a:rPr lang="en-US" sz="1050" dirty="0" smtClean="0">
              <a:solidFill>
                <a:schemeClr val="tx1"/>
              </a:solidFill>
            </a:rPr>
            <a:t>Mean Democrat score: 47.1</a:t>
          </a:r>
          <a:endParaRPr lang="en-US" sz="1050" dirty="0">
            <a:solidFill>
              <a:schemeClr val="tx1"/>
            </a:solidFill>
          </a:endParaRPr>
        </a:p>
      </cdr:txBody>
    </cdr:sp>
  </cdr:relSizeAnchor>
  <cdr:relSizeAnchor xmlns:cdr="http://schemas.openxmlformats.org/drawingml/2006/chartDrawing">
    <cdr:from>
      <cdr:x>0.62096</cdr:x>
      <cdr:y>0.09624</cdr:y>
    </cdr:from>
    <cdr:to>
      <cdr:x>0.9812</cdr:x>
      <cdr:y>0.17536</cdr:y>
    </cdr:to>
    <cdr:sp macro="" textlink="">
      <cdr:nvSpPr>
        <cdr:cNvPr id="8" name="TextBox 7"/>
        <cdr:cNvSpPr txBox="1"/>
      </cdr:nvSpPr>
      <cdr:spPr>
        <a:xfrm xmlns:a="http://schemas.openxmlformats.org/drawingml/2006/main">
          <a:off x="3122932" y="308906"/>
          <a:ext cx="1811714" cy="253916"/>
        </a:xfrm>
        <a:prstGeom xmlns:a="http://schemas.openxmlformats.org/drawingml/2006/main" prst="rect">
          <a:avLst/>
        </a:prstGeom>
      </cdr:spPr>
      <cdr:txBody>
        <a:bodyPr xmlns:a="http://schemas.openxmlformats.org/drawingml/2006/main" vertOverflow="clip" wrap="none" rtlCol="0">
          <a:spAutoFit/>
        </a:bodyPr>
        <a:lstStyle xmlns:a="http://schemas.openxmlformats.org/drawingml/2006/main"/>
        <a:p xmlns:a="http://schemas.openxmlformats.org/drawingml/2006/main">
          <a:r>
            <a:rPr lang="en-US" sz="1050" dirty="0" smtClean="0">
              <a:solidFill>
                <a:schemeClr val="tx1"/>
              </a:solidFill>
            </a:rPr>
            <a:t>Mean Republican score: 56.1</a:t>
          </a:r>
          <a:endParaRPr lang="en-US" sz="1050" dirty="0">
            <a:solidFill>
              <a:schemeClr val="tx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270" tIns="46136" rIns="92270" bIns="46136" rtlCol="0"/>
          <a:lstStyle>
            <a:lvl1pPr algn="l">
              <a:defRPr sz="1100"/>
            </a:lvl1pPr>
          </a:lstStyle>
          <a:p>
            <a:endParaRPr lang="en-US" dirty="0"/>
          </a:p>
        </p:txBody>
      </p:sp>
      <p:sp>
        <p:nvSpPr>
          <p:cNvPr id="3" name="Date Placeholder 2"/>
          <p:cNvSpPr>
            <a:spLocks noGrp="1"/>
          </p:cNvSpPr>
          <p:nvPr>
            <p:ph type="dt" sz="quarter" idx="1"/>
          </p:nvPr>
        </p:nvSpPr>
        <p:spPr>
          <a:xfrm>
            <a:off x="3884613" y="0"/>
            <a:ext cx="2971800" cy="464820"/>
          </a:xfrm>
          <a:prstGeom prst="rect">
            <a:avLst/>
          </a:prstGeom>
        </p:spPr>
        <p:txBody>
          <a:bodyPr vert="horz" lIns="92270" tIns="46136" rIns="92270" bIns="46136" rtlCol="0"/>
          <a:lstStyle>
            <a:lvl1pPr algn="r">
              <a:defRPr sz="1100"/>
            </a:lvl1pPr>
          </a:lstStyle>
          <a:p>
            <a:fld id="{D04AB645-70E5-4772-9656-DB178C21F09D}" type="datetimeFigureOut">
              <a:rPr lang="en-US" smtClean="0"/>
              <a:pPr/>
              <a:t>10/6/2014</a:t>
            </a:fld>
            <a:endParaRPr lang="en-US" dirty="0"/>
          </a:p>
        </p:txBody>
      </p:sp>
      <p:sp>
        <p:nvSpPr>
          <p:cNvPr id="4" name="Footer Placeholder 3"/>
          <p:cNvSpPr>
            <a:spLocks noGrp="1"/>
          </p:cNvSpPr>
          <p:nvPr>
            <p:ph type="ftr" sz="quarter" idx="2"/>
          </p:nvPr>
        </p:nvSpPr>
        <p:spPr>
          <a:xfrm>
            <a:off x="0" y="8829967"/>
            <a:ext cx="2971800" cy="464820"/>
          </a:xfrm>
          <a:prstGeom prst="rect">
            <a:avLst/>
          </a:prstGeom>
        </p:spPr>
        <p:txBody>
          <a:bodyPr vert="horz" lIns="92270" tIns="46136" rIns="92270" bIns="46136" rtlCol="0" anchor="b"/>
          <a:lstStyle>
            <a:lvl1pPr algn="l">
              <a:defRPr sz="1100"/>
            </a:lvl1pPr>
          </a:lstStyle>
          <a:p>
            <a:endParaRPr lang="en-US" dirty="0"/>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2270" tIns="46136" rIns="92270" bIns="46136" rtlCol="0" anchor="b"/>
          <a:lstStyle>
            <a:lvl1pPr algn="r">
              <a:defRPr sz="1100"/>
            </a:lvl1pPr>
          </a:lstStyle>
          <a:p>
            <a:fld id="{201E6870-499E-43B9-9AB7-597F23C9D5B2}" type="slidenum">
              <a:rPr lang="en-US" smtClean="0"/>
              <a:pPr/>
              <a:t>‹#›</a:t>
            </a:fld>
            <a:endParaRPr lang="en-US" dirty="0"/>
          </a:p>
        </p:txBody>
      </p:sp>
    </p:spTree>
    <p:extLst>
      <p:ext uri="{BB962C8B-B14F-4D97-AF65-F5344CB8AC3E}">
        <p14:creationId xmlns:p14="http://schemas.microsoft.com/office/powerpoint/2010/main" val="2622530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270" tIns="46136" rIns="92270" bIns="46136" rtlCol="0"/>
          <a:lstStyle>
            <a:lvl1pPr algn="l">
              <a:defRPr sz="1100"/>
            </a:lvl1pPr>
          </a:lstStyle>
          <a:p>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2270" tIns="46136" rIns="92270" bIns="46136" rtlCol="0"/>
          <a:lstStyle>
            <a:lvl1pPr algn="r">
              <a:defRPr sz="1100"/>
            </a:lvl1pPr>
          </a:lstStyle>
          <a:p>
            <a:fld id="{5713FEB4-3188-4F98-9B3E-5D6F925683EB}" type="datetimeFigureOut">
              <a:rPr lang="en-US" smtClean="0"/>
              <a:pPr/>
              <a:t>10/6/2014</a:t>
            </a:fld>
            <a:endParaRPr lang="en-US" dirty="0"/>
          </a:p>
        </p:txBody>
      </p:sp>
      <p:sp>
        <p:nvSpPr>
          <p:cNvPr id="4" name="Slide Image Placeholder 3"/>
          <p:cNvSpPr>
            <a:spLocks noGrp="1" noRot="1" noChangeAspect="1"/>
          </p:cNvSpPr>
          <p:nvPr>
            <p:ph type="sldImg" idx="2"/>
          </p:nvPr>
        </p:nvSpPr>
        <p:spPr>
          <a:xfrm>
            <a:off x="2082800" y="696913"/>
            <a:ext cx="2692400" cy="3486150"/>
          </a:xfrm>
          <a:prstGeom prst="rect">
            <a:avLst/>
          </a:prstGeom>
          <a:noFill/>
          <a:ln w="12700">
            <a:solidFill>
              <a:prstClr val="black"/>
            </a:solidFill>
          </a:ln>
        </p:spPr>
        <p:txBody>
          <a:bodyPr vert="horz" lIns="92270" tIns="46136" rIns="92270" bIns="46136"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2270" tIns="46136" rIns="92270" bIns="4613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2270" tIns="46136" rIns="92270" bIns="46136" rtlCol="0" anchor="b"/>
          <a:lstStyle>
            <a:lvl1pPr algn="l">
              <a:defRPr sz="1100"/>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2270" tIns="46136" rIns="92270" bIns="46136" rtlCol="0" anchor="b"/>
          <a:lstStyle>
            <a:lvl1pPr algn="r">
              <a:defRPr sz="1100"/>
            </a:lvl1pPr>
          </a:lstStyle>
          <a:p>
            <a:fld id="{9CA83E29-B48B-43C7-A6B3-C9D2EC1E0A64}" type="slidenum">
              <a:rPr lang="en-US" smtClean="0"/>
              <a:pPr/>
              <a:t>‹#›</a:t>
            </a:fld>
            <a:endParaRPr lang="en-US" dirty="0"/>
          </a:p>
        </p:txBody>
      </p:sp>
    </p:spTree>
    <p:extLst>
      <p:ext uri="{BB962C8B-B14F-4D97-AF65-F5344CB8AC3E}">
        <p14:creationId xmlns:p14="http://schemas.microsoft.com/office/powerpoint/2010/main" val="302390025"/>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mn-lt"/>
        <a:ea typeface="+mn-ea"/>
        <a:cs typeface="+mn-cs"/>
      </a:defRPr>
    </a:lvl1pPr>
    <a:lvl2pPr marL="509412" algn="l" defTabSz="1018824" rtl="0" eaLnBrk="1" latinLnBrk="0" hangingPunct="1">
      <a:defRPr sz="1300" kern="1200">
        <a:solidFill>
          <a:schemeClr val="tx1"/>
        </a:solidFill>
        <a:latin typeface="+mn-lt"/>
        <a:ea typeface="+mn-ea"/>
        <a:cs typeface="+mn-cs"/>
      </a:defRPr>
    </a:lvl2pPr>
    <a:lvl3pPr marL="1018824" algn="l" defTabSz="1018824" rtl="0" eaLnBrk="1" latinLnBrk="0" hangingPunct="1">
      <a:defRPr sz="1300" kern="1200">
        <a:solidFill>
          <a:schemeClr val="tx1"/>
        </a:solidFill>
        <a:latin typeface="+mn-lt"/>
        <a:ea typeface="+mn-ea"/>
        <a:cs typeface="+mn-cs"/>
      </a:defRPr>
    </a:lvl3pPr>
    <a:lvl4pPr marL="1528237" algn="l" defTabSz="1018824" rtl="0" eaLnBrk="1" latinLnBrk="0" hangingPunct="1">
      <a:defRPr sz="1300" kern="1200">
        <a:solidFill>
          <a:schemeClr val="tx1"/>
        </a:solidFill>
        <a:latin typeface="+mn-lt"/>
        <a:ea typeface="+mn-ea"/>
        <a:cs typeface="+mn-cs"/>
      </a:defRPr>
    </a:lvl4pPr>
    <a:lvl5pPr marL="2037649" algn="l" defTabSz="1018824" rtl="0" eaLnBrk="1" latinLnBrk="0" hangingPunct="1">
      <a:defRPr sz="1300" kern="1200">
        <a:solidFill>
          <a:schemeClr val="tx1"/>
        </a:solidFill>
        <a:latin typeface="+mn-lt"/>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A83E29-B48B-43C7-A6B3-C9D2EC1E0A64}" type="slidenum">
              <a:rPr lang="en-US" smtClean="0"/>
              <a:pPr/>
              <a:t>1</a:t>
            </a:fld>
            <a:endParaRPr lang="en-US" dirty="0"/>
          </a:p>
        </p:txBody>
      </p:sp>
    </p:spTree>
    <p:extLst>
      <p:ext uri="{BB962C8B-B14F-4D97-AF65-F5344CB8AC3E}">
        <p14:creationId xmlns:p14="http://schemas.microsoft.com/office/powerpoint/2010/main" val="328216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A83E29-B48B-43C7-A6B3-C9D2EC1E0A64}" type="slidenum">
              <a:rPr lang="en-US" smtClean="0"/>
              <a:pPr/>
              <a:t>2</a:t>
            </a:fld>
            <a:endParaRPr lang="en-US" dirty="0"/>
          </a:p>
        </p:txBody>
      </p:sp>
    </p:spTree>
    <p:extLst>
      <p:ext uri="{BB962C8B-B14F-4D97-AF65-F5344CB8AC3E}">
        <p14:creationId xmlns:p14="http://schemas.microsoft.com/office/powerpoint/2010/main" val="223095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A83E29-B48B-43C7-A6B3-C9D2EC1E0A64}" type="slidenum">
              <a:rPr lang="en-US" smtClean="0"/>
              <a:pPr/>
              <a:t>37</a:t>
            </a:fld>
            <a:endParaRPr lang="en-US" dirty="0"/>
          </a:p>
        </p:txBody>
      </p:sp>
    </p:spTree>
    <p:extLst>
      <p:ext uri="{BB962C8B-B14F-4D97-AF65-F5344CB8AC3E}">
        <p14:creationId xmlns:p14="http://schemas.microsoft.com/office/powerpoint/2010/main" val="331485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228600" y="-228600"/>
            <a:ext cx="8229600" cy="2971800"/>
          </a:xfrm>
          <a:solidFill>
            <a:schemeClr val="accent1"/>
          </a:solidFill>
          <a:ln>
            <a:solidFill>
              <a:schemeClr val="bg1"/>
            </a:solidFill>
          </a:ln>
        </p:spPr>
        <p:txBody>
          <a:bodyPr lIns="685800" tIns="0" rIns="4572000" bIns="45720" anchor="b"/>
          <a:lstStyle>
            <a:lvl1pPr marL="3175" indent="-3175">
              <a:tabLst/>
              <a:defRPr/>
            </a:lvl1pPr>
          </a:lstStyle>
          <a:p>
            <a:pPr marL="400050"/>
            <a:endParaRPr lang="en-US" dirty="0">
              <a:solidFill>
                <a:schemeClr val="bg1"/>
              </a:solidFill>
            </a:endParaRPr>
          </a:p>
        </p:txBody>
      </p:sp>
      <p:sp>
        <p:nvSpPr>
          <p:cNvPr id="27" name="Subtitle 2"/>
          <p:cNvSpPr>
            <a:spLocks noGrp="1"/>
          </p:cNvSpPr>
          <p:nvPr>
            <p:ph type="subTitle" idx="1"/>
          </p:nvPr>
        </p:nvSpPr>
        <p:spPr>
          <a:xfrm>
            <a:off x="-228600" y="2743200"/>
            <a:ext cx="8229600" cy="457200"/>
          </a:xfr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lIns="685800" tIns="0" rIns="0" bIns="0" rtlCol="0" anchor="ctr"/>
          <a:lstStyle>
            <a:lvl1pPr marL="3175" indent="0">
              <a:buNone/>
              <a:tabLst/>
              <a:defRPr lang="en-US" sz="1200" cap="all" spc="300" dirty="0">
                <a:solidFill>
                  <a:sysClr val="windowText" lastClr="000000"/>
                </a:solidFill>
                <a:latin typeface="FreightSans Pro Semibold" pitchFamily="50" charset="0"/>
              </a:defRPr>
            </a:lvl1pPr>
          </a:lstStyle>
          <a:p>
            <a:pPr marL="400050" lvl="0"/>
            <a:endParaRPr lang="en-US" dirty="0"/>
          </a:p>
        </p:txBody>
      </p:sp>
      <p:sp>
        <p:nvSpPr>
          <p:cNvPr id="2" name="Rectangle 1"/>
          <p:cNvSpPr/>
          <p:nvPr userDrawn="1"/>
        </p:nvSpPr>
        <p:spPr>
          <a:xfrm>
            <a:off x="-228600" y="3200400"/>
            <a:ext cx="8229600" cy="6629400"/>
          </a:xfrm>
          <a:prstGeom prst="rect">
            <a:avLst/>
          </a:prstGeom>
          <a:solidFill>
            <a:schemeClr val="accent1">
              <a:lumMod val="20000"/>
              <a:lumOff val="80000"/>
            </a:schemeClr>
          </a:solidFill>
        </p:spPr>
        <p:txBody>
          <a:bodyPr wrap="none" lIns="228600" tIns="228600" rIns="228600" bIns="228600" rtlCol="0" anchor="t">
            <a:noAutofit/>
          </a:bodyPr>
          <a:lstStyle/>
          <a:p>
            <a:pPr algn="ctr"/>
            <a:endParaRPr lang="en-US" sz="1000" dirty="0"/>
          </a:p>
        </p:txBody>
      </p:sp>
      <p:sp>
        <p:nvSpPr>
          <p:cNvPr id="5"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Tree>
    <p:extLst>
      <p:ext uri="{BB962C8B-B14F-4D97-AF65-F5344CB8AC3E}">
        <p14:creationId xmlns:p14="http://schemas.microsoft.com/office/powerpoint/2010/main" val="30762463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00"/>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0" y="0"/>
            <a:ext cx="7772400" cy="548640"/>
          </a:xfrm>
        </p:spPr>
        <p:txBody>
          <a:bodyPr lIns="457200" tIns="0" rIns="0" bIns="0" anchor="b">
            <a:normAutofit/>
          </a:bodyPr>
          <a:lstStyle>
            <a:lvl1pPr marL="0" indent="0">
              <a:buNone/>
              <a:defRPr sz="1200" cap="all" spc="300" baseline="0">
                <a:solidFill>
                  <a:schemeClr val="bg1"/>
                </a:solidFill>
                <a:latin typeface="FreightSans Pro Semibold" pitchFamily="50" charset="0"/>
              </a:defRPr>
            </a:lvl1pPr>
          </a:lstStyle>
          <a:p>
            <a:pPr lvl="0"/>
            <a:r>
              <a:rPr lang="en-US" cap="all" spc="300" baseline="0" dirty="0" smtClean="0">
                <a:latin typeface="FreightSans Pro Semibold" pitchFamily="50" charset="0"/>
              </a:rPr>
              <a:t>Section Title</a:t>
            </a:r>
            <a:endParaRPr lang="en-US" dirty="0"/>
          </a:p>
        </p:txBody>
      </p:sp>
      <p:sp>
        <p:nvSpPr>
          <p:cNvPr id="4"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Tree>
    <p:extLst>
      <p:ext uri="{BB962C8B-B14F-4D97-AF65-F5344CB8AC3E}">
        <p14:creationId xmlns:p14="http://schemas.microsoft.com/office/powerpoint/2010/main" val="1923607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8229600" cy="1143000"/>
          </a:xfrm>
          <a:prstGeom prst="rect">
            <a:avLst/>
          </a:prstGeom>
          <a:solidFill>
            <a:schemeClr val="accent1"/>
          </a:solidFill>
          <a:ln>
            <a:solidFill>
              <a:schemeClr val="bg1"/>
            </a:solidFill>
          </a:ln>
        </p:spPr>
        <p:txBody>
          <a:bodyPr vert="horz" lIns="457200" tIns="0" rIns="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6858000" cy="8458200"/>
          </a:xfrm>
          <a:prstGeom prst="rect">
            <a:avLst/>
          </a:prstGeom>
        </p:spPr>
        <p:txBody>
          <a:bodyPr vert="horz" lIns="101882" tIns="50941" rIns="101882" bIns="5094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p:nvSpPr>
        <p:spPr>
          <a:xfrm>
            <a:off x="-228600" y="9829800"/>
            <a:ext cx="8229600" cy="457200"/>
          </a:xfrm>
          <a:prstGeom prst="rect">
            <a:avLst/>
          </a:prstGeom>
          <a:solidFill>
            <a:schemeClr val="accent3"/>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018824"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300" normalizeH="0" baseline="0" noProof="0" dirty="0" smtClean="0">
              <a:ln>
                <a:noFill/>
              </a:ln>
              <a:solidFill>
                <a:prstClr val="white"/>
              </a:solidFill>
              <a:effectLst/>
              <a:uLnTx/>
              <a:uFillTx/>
              <a:latin typeface="+mn-lt"/>
              <a:ea typeface="+mn-ea"/>
              <a:cs typeface="+mn-cs"/>
            </a:endParaRPr>
          </a:p>
        </p:txBody>
      </p:sp>
      <p:sp>
        <p:nvSpPr>
          <p:cNvPr id="4"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
        <p:nvSpPr>
          <p:cNvPr id="6" name="Slide Number Placeholder 3"/>
          <p:cNvSpPr txBox="1">
            <a:spLocks/>
          </p:cNvSpPr>
          <p:nvPr/>
        </p:nvSpPr>
        <p:spPr>
          <a:xfrm>
            <a:off x="457200" y="9829800"/>
            <a:ext cx="16002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l"/>
            <a:r>
              <a:rPr lang="en-US" dirty="0" smtClean="0"/>
              <a:t>© 2014 National Journal</a:t>
            </a:r>
            <a:endParaRPr lang="en-US" dirty="0"/>
          </a:p>
        </p:txBody>
      </p:sp>
    </p:spTree>
    <p:extLst>
      <p:ext uri="{BB962C8B-B14F-4D97-AF65-F5344CB8AC3E}">
        <p14:creationId xmlns:p14="http://schemas.microsoft.com/office/powerpoint/2010/main" val="3126119485"/>
      </p:ext>
    </p:extLst>
  </p:cSld>
  <p:clrMap bg1="lt1" tx1="dk1" bg2="lt2" tx2="dk2" accent1="accent1" accent2="accent2" accent3="accent3" accent4="accent4" accent5="accent5" accent6="accent6" hlink="hlink" folHlink="folHlink"/>
  <p:sldLayoutIdLst>
    <p:sldLayoutId id="2147483649" r:id="rId1"/>
    <p:sldLayoutId id="2147483654" r:id="rId2"/>
  </p:sldLayoutIdLst>
  <p:timing>
    <p:tnLst>
      <p:par>
        <p:cTn id="1" dur="indefinite" restart="never" nodeType="tmRoot"/>
      </p:par>
    </p:tnLst>
  </p:timing>
  <p:hf hdr="0" ftr="0" dt="0"/>
  <p:txStyles>
    <p:titleStyle>
      <a:lvl1pPr algn="l" defTabSz="1018824" rtl="0" eaLnBrk="1" latinLnBrk="0" hangingPunct="1">
        <a:spcBef>
          <a:spcPct val="0"/>
        </a:spcBef>
        <a:buNone/>
        <a:defRPr sz="2400" kern="1200">
          <a:solidFill>
            <a:schemeClr val="bg1"/>
          </a:solidFill>
          <a:latin typeface="+mj-lt"/>
          <a:ea typeface="+mj-ea"/>
          <a:cs typeface="+mj-cs"/>
        </a:defRPr>
      </a:lvl1pPr>
    </p:titleStyle>
    <p:body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media/image2.emf"/><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42.emf"/></Relationships>
</file>

<file path=ppt/slides/_rels/slide15.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hart" Target="../charts/chart2.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47.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49.emf"/><Relationship Id="rId7" Type="http://schemas.openxmlformats.org/officeDocument/2006/relationships/image" Target="../media/image53.emf"/><Relationship Id="rId2" Type="http://schemas.openxmlformats.org/officeDocument/2006/relationships/image" Target="../media/image48.emf"/><Relationship Id="rId1" Type="http://schemas.openxmlformats.org/officeDocument/2006/relationships/slideLayout" Target="../slideLayouts/slideLayout2.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s>
</file>

<file path=ppt/slides/_rels/slide21.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image" Target="../media/image73.emf"/><Relationship Id="rId7" Type="http://schemas.openxmlformats.org/officeDocument/2006/relationships/image" Target="../media/image77.emf"/><Relationship Id="rId2" Type="http://schemas.openxmlformats.org/officeDocument/2006/relationships/image" Target="../media/image72.emf"/><Relationship Id="rId1" Type="http://schemas.openxmlformats.org/officeDocument/2006/relationships/slideLayout" Target="../slideLayouts/slideLayout2.xml"/><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emf"/></Relationships>
</file>

<file path=ppt/slides/_rels/slide31.xml.rels><?xml version="1.0" encoding="UTF-8" standalone="yes"?>
<Relationships xmlns="http://schemas.openxmlformats.org/package/2006/relationships"><Relationship Id="rId3" Type="http://schemas.openxmlformats.org/officeDocument/2006/relationships/image" Target="../media/image80.emf"/><Relationship Id="rId7" Type="http://schemas.openxmlformats.org/officeDocument/2006/relationships/image" Target="../media/image84.emf"/><Relationship Id="rId2" Type="http://schemas.openxmlformats.org/officeDocument/2006/relationships/image" Target="../media/image79.emf"/><Relationship Id="rId1" Type="http://schemas.openxmlformats.org/officeDocument/2006/relationships/slideLayout" Target="../slideLayouts/slideLayout2.xml"/><Relationship Id="rId6" Type="http://schemas.openxmlformats.org/officeDocument/2006/relationships/image" Target="../media/image83.emf"/><Relationship Id="rId5" Type="http://schemas.openxmlformats.org/officeDocument/2006/relationships/image" Target="../media/image82.emf"/><Relationship Id="rId4" Type="http://schemas.openxmlformats.org/officeDocument/2006/relationships/image" Target="../media/image81.emf"/></Relationships>
</file>

<file path=ppt/slides/_rels/slide32.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slideLayout" Target="../slideLayouts/slideLayout2.xml"/><Relationship Id="rId6" Type="http://schemas.openxmlformats.org/officeDocument/2006/relationships/image" Target="../media/image91.emf"/><Relationship Id="rId5" Type="http://schemas.openxmlformats.org/officeDocument/2006/relationships/image" Target="../media/image90.emf"/><Relationship Id="rId4" Type="http://schemas.openxmlformats.org/officeDocument/2006/relationships/image" Target="../media/image89.emf"/></Relationships>
</file>

<file path=ppt/slides/_rels/slide34.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slideLayout" Target="../slideLayouts/slideLayout2.xml"/><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s>
</file>

<file path=ppt/slides/_rels/slide36.xml.rels><?xml version="1.0" encoding="UTF-8" standalone="yes"?>
<Relationships xmlns="http://schemas.openxmlformats.org/package/2006/relationships"><Relationship Id="rId3" Type="http://schemas.openxmlformats.org/officeDocument/2006/relationships/image" Target="../media/image100.emf"/><Relationship Id="rId7" Type="http://schemas.openxmlformats.org/officeDocument/2006/relationships/image" Target="../media/image104.emf"/><Relationship Id="rId2" Type="http://schemas.openxmlformats.org/officeDocument/2006/relationships/image" Target="../media/image99.emf"/><Relationship Id="rId1" Type="http://schemas.openxmlformats.org/officeDocument/2006/relationships/slideLayout" Target="../slideLayouts/slideLayout2.xml"/><Relationship Id="rId6" Type="http://schemas.openxmlformats.org/officeDocument/2006/relationships/image" Target="../media/image103.emf"/><Relationship Id="rId5" Type="http://schemas.openxmlformats.org/officeDocument/2006/relationships/image" Target="../media/image102.emf"/><Relationship Id="rId4" Type="http://schemas.openxmlformats.org/officeDocument/2006/relationships/image" Target="../media/image10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0.emf"/><Relationship Id="rId3" Type="http://schemas.openxmlformats.org/officeDocument/2006/relationships/image" Target="../media/image10.emf"/><Relationship Id="rId7" Type="http://schemas.openxmlformats.org/officeDocument/2006/relationships/image" Target="../media/image14.emf"/><Relationship Id="rId12" Type="http://schemas.openxmlformats.org/officeDocument/2006/relationships/image" Target="../media/image19.emf"/><Relationship Id="rId17" Type="http://schemas.openxmlformats.org/officeDocument/2006/relationships/image" Target="../media/image24.emf"/><Relationship Id="rId2" Type="http://schemas.openxmlformats.org/officeDocument/2006/relationships/image" Target="../media/image9.emf"/><Relationship Id="rId16"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18.emf"/><Relationship Id="rId5" Type="http://schemas.openxmlformats.org/officeDocument/2006/relationships/image" Target="../media/image12.emf"/><Relationship Id="rId15" Type="http://schemas.openxmlformats.org/officeDocument/2006/relationships/image" Target="../media/image22.emf"/><Relationship Id="rId10" Type="http://schemas.openxmlformats.org/officeDocument/2006/relationships/image" Target="../media/image17.emf"/><Relationship Id="rId4" Type="http://schemas.openxmlformats.org/officeDocument/2006/relationships/image" Target="../media/image11.emf"/><Relationship Id="rId9" Type="http://schemas.openxmlformats.org/officeDocument/2006/relationships/image" Target="../media/image16.emf"/><Relationship Id="rId14" Type="http://schemas.openxmlformats.org/officeDocument/2006/relationships/image" Target="../media/image21.emf"/></Relationships>
</file>

<file path=ppt/slides/_rels/slide9.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2" descr="C:\Users\kwaddell\Downloads\4488394578_15f61a99e4_o.jpg"/>
          <p:cNvPicPr>
            <a:picLocks noGrp="1" noChangeArrowheads="1"/>
          </p:cNvPicPr>
          <p:nvPr>
            <p:ph type="pic" sz="quarter" idx="4294967295"/>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8519" b="27778"/>
          <a:stretch/>
        </p:blipFill>
        <p:spPr>
          <a:xfrm>
            <a:off x="-228600" y="3200400"/>
            <a:ext cx="8229600" cy="6629400"/>
          </a:xfrm>
        </p:spPr>
      </p:pic>
      <p:sp>
        <p:nvSpPr>
          <p:cNvPr id="3" name="Subtitle 2"/>
          <p:cNvSpPr>
            <a:spLocks noGrp="1"/>
          </p:cNvSpPr>
          <p:nvPr>
            <p:ph type="subTitle" idx="1"/>
          </p:nvPr>
        </p:nvSpPr>
        <p:spPr/>
        <p:txBody>
          <a:bodyPr/>
          <a:lstStyle/>
          <a:p>
            <a:r>
              <a:rPr lang="en-US" dirty="0" smtClean="0">
                <a:latin typeface="FreightSans Pro Bold" pitchFamily="50" charset="0"/>
              </a:rPr>
              <a:t> </a:t>
            </a:r>
            <a:endParaRPr lang="en-US" dirty="0">
              <a:latin typeface="FreightSans Pro Bold" pitchFamily="50" charset="0"/>
            </a:endParaRPr>
          </a:p>
        </p:txBody>
      </p:sp>
      <p:sp>
        <p:nvSpPr>
          <p:cNvPr id="2" name="Title 1"/>
          <p:cNvSpPr>
            <a:spLocks noGrp="1"/>
          </p:cNvSpPr>
          <p:nvPr>
            <p:ph type="ctrTitle"/>
          </p:nvPr>
        </p:nvSpPr>
        <p:spPr/>
        <p:txBody>
          <a:bodyPr rIns="685800"/>
          <a:lstStyle/>
          <a:p>
            <a:r>
              <a:rPr lang="en-US" dirty="0" smtClean="0"/>
              <a:t>Policy Brands Roundtable</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1</a:t>
            </a:fld>
            <a:endParaRPr lang="en-US" dirty="0"/>
          </a:p>
        </p:txBody>
      </p:sp>
      <p:pic>
        <p:nvPicPr>
          <p:cNvPr id="8" name="Picture 4" descr="C:\Users\kwaddell\Pictures\NJ Research (Black).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5495" y="2895600"/>
            <a:ext cx="1878129" cy="166314"/>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24" y="2807208"/>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4592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FFFFFF"/>
                </a:solidFill>
              </a:rPr>
              <a:t>Section 2</a:t>
            </a:r>
            <a:endParaRPr lang="en-US" dirty="0"/>
          </a:p>
        </p:txBody>
      </p:sp>
      <p:sp>
        <p:nvSpPr>
          <p:cNvPr id="5" name="Subtitle 4"/>
          <p:cNvSpPr>
            <a:spLocks noGrp="1"/>
          </p:cNvSpPr>
          <p:nvPr>
            <p:ph type="subTitle" idx="1"/>
          </p:nvPr>
        </p:nvSpPr>
        <p:spPr>
          <a:ln>
            <a:solidFill>
              <a:schemeClr val="bg1"/>
            </a:solidFill>
          </a:ln>
        </p:spPr>
        <p:txBody>
          <a:bodyPr vert="horz" lIns="685800" tIns="0" rIns="0" bIns="0" rtlCol="0" anchor="ctr">
            <a:normAutofit/>
          </a:bodyPr>
          <a:lstStyle/>
          <a:p>
            <a:r>
              <a:rPr lang="en-US" dirty="0" smtClean="0">
                <a:latin typeface="FreightSans Pro Bold" pitchFamily="50" charset="0"/>
              </a:rPr>
              <a:t>Familiarity</a:t>
            </a:r>
            <a:endParaRPr lang="en-US" dirty="0">
              <a:latin typeface="FreightSans Pro Bold" pitchFamily="50" charset="0"/>
            </a:endParaRPr>
          </a:p>
        </p:txBody>
      </p:sp>
      <p:sp>
        <p:nvSpPr>
          <p:cNvPr id="6" name="Rectangle 5"/>
          <p:cNvSpPr/>
          <p:nvPr/>
        </p:nvSpPr>
        <p:spPr>
          <a:xfrm>
            <a:off x="2057400" y="50292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endParaRPr lang="en-US" sz="1200" dirty="0"/>
          </a:p>
        </p:txBody>
      </p:sp>
      <p:sp>
        <p:nvSpPr>
          <p:cNvPr id="2" name="Slide Number Placeholder 1"/>
          <p:cNvSpPr>
            <a:spLocks noGrp="1"/>
          </p:cNvSpPr>
          <p:nvPr>
            <p:ph type="sldNum" sz="quarter" idx="4"/>
          </p:nvPr>
        </p:nvSpPr>
        <p:spPr/>
        <p:txBody>
          <a:bodyPr/>
          <a:lstStyle/>
          <a:p>
            <a:fld id="{6214CC63-60E5-4931-A878-5D36BA85D187}" type="slidenum">
              <a:rPr lang="en-US" smtClean="0"/>
              <a:pPr/>
              <a:t>10</a:t>
            </a:fld>
            <a:endParaRPr lang="en-US" dirty="0"/>
          </a:p>
        </p:txBody>
      </p:sp>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038344"/>
            <a:ext cx="3667126" cy="296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828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286004" y="5803900"/>
            <a:ext cx="5257796" cy="37972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smtClean="0">
                <a:solidFill>
                  <a:schemeClr val="tx1"/>
                </a:solidFill>
              </a:rPr>
              <a:t>4th Quartile</a:t>
            </a:r>
            <a:endParaRPr lang="en-US" sz="1000" dirty="0">
              <a:solidFill>
                <a:schemeClr val="tx1"/>
              </a:solidFill>
            </a:endParaRPr>
          </a:p>
        </p:txBody>
      </p:sp>
      <p:sp>
        <p:nvSpPr>
          <p:cNvPr id="35" name="Rectangle 34"/>
          <p:cNvSpPr/>
          <p:nvPr/>
        </p:nvSpPr>
        <p:spPr>
          <a:xfrm>
            <a:off x="2286004" y="4686300"/>
            <a:ext cx="5257796" cy="1117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36" name="Rectangle 35"/>
          <p:cNvSpPr/>
          <p:nvPr/>
        </p:nvSpPr>
        <p:spPr>
          <a:xfrm>
            <a:off x="2286000" y="3171826"/>
            <a:ext cx="5257800" cy="1514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37" name="Rectangle 36"/>
          <p:cNvSpPr/>
          <p:nvPr/>
        </p:nvSpPr>
        <p:spPr>
          <a:xfrm>
            <a:off x="2286000" y="1143000"/>
            <a:ext cx="5257800" cy="202882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sp>
        <p:nvSpPr>
          <p:cNvPr id="2" name="Title 1"/>
          <p:cNvSpPr>
            <a:spLocks noGrp="1"/>
          </p:cNvSpPr>
          <p:nvPr>
            <p:ph type="title"/>
          </p:nvPr>
        </p:nvSpPr>
        <p:spPr/>
        <p:txBody>
          <a:bodyPr/>
          <a:lstStyle/>
          <a:p>
            <a:r>
              <a:rPr lang="en-US" dirty="0" smtClean="0"/>
              <a:t> </a:t>
            </a:r>
            <a:endParaRPr lang="en-US" dirty="0"/>
          </a:p>
        </p:txBody>
      </p:sp>
      <p:sp>
        <p:nvSpPr>
          <p:cNvPr id="5" name="Text Placeholder 4"/>
          <p:cNvSpPr>
            <a:spLocks noGrp="1"/>
          </p:cNvSpPr>
          <p:nvPr>
            <p:ph type="body" sz="quarter" idx="10"/>
          </p:nvPr>
        </p:nvSpPr>
        <p:spPr/>
        <p:txBody>
          <a:bodyPr/>
          <a:lstStyle/>
          <a:p>
            <a:r>
              <a:rPr lang="en-US" dirty="0" smtClean="0">
                <a:solidFill>
                  <a:srgbClr val="FFFFFF"/>
                </a:solidFill>
              </a:rPr>
              <a:t>Familiarity</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11</a:t>
            </a:fld>
            <a:endParaRPr lang="en-US" dirty="0"/>
          </a:p>
        </p:txBody>
      </p:sp>
      <p:cxnSp>
        <p:nvCxnSpPr>
          <p:cNvPr id="57" name="Straight Arrow Connector 56"/>
          <p:cNvCxnSpPr>
            <a:stCxn id="75" idx="0"/>
            <a:endCxn id="73" idx="2"/>
          </p:cNvCxnSpPr>
          <p:nvPr/>
        </p:nvCxnSpPr>
        <p:spPr>
          <a:xfrm flipV="1">
            <a:off x="4914900" y="1371600"/>
            <a:ext cx="0" cy="80010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3" name="Rectangle 72"/>
          <p:cNvSpPr/>
          <p:nvPr/>
        </p:nvSpPr>
        <p:spPr>
          <a:xfrm>
            <a:off x="2286000" y="1143000"/>
            <a:ext cx="5257800" cy="228600"/>
          </a:xfrm>
          <a:prstGeom prst="rect">
            <a:avLst/>
          </a:prstGeom>
          <a:noFill/>
        </p:spPr>
        <p:txBody>
          <a:bodyPr wrap="square" lIns="0" tIns="0" rIns="0" bIns="0" anchor="ctr">
            <a:noAutofit/>
          </a:bodyPr>
          <a:lstStyle/>
          <a:p>
            <a:pPr algn="ctr"/>
            <a:r>
              <a:rPr lang="en-US" sz="1000" dirty="0" smtClean="0">
                <a:solidFill>
                  <a:schemeClr val="bg1"/>
                </a:solidFill>
              </a:rPr>
              <a:t>3.0</a:t>
            </a:r>
            <a:endParaRPr lang="en-US" dirty="0">
              <a:solidFill>
                <a:schemeClr val="bg1"/>
              </a:solidFill>
            </a:endParaRPr>
          </a:p>
        </p:txBody>
      </p:sp>
      <p:sp>
        <p:nvSpPr>
          <p:cNvPr id="75" name="Rectangle 74"/>
          <p:cNvSpPr/>
          <p:nvPr/>
        </p:nvSpPr>
        <p:spPr>
          <a:xfrm>
            <a:off x="2286000" y="9372600"/>
            <a:ext cx="5257800" cy="228600"/>
          </a:xfrm>
          <a:prstGeom prst="rect">
            <a:avLst/>
          </a:prstGeom>
          <a:noFill/>
        </p:spPr>
        <p:txBody>
          <a:bodyPr wrap="square" lIns="0" tIns="0" rIns="0" bIns="0" anchor="ctr">
            <a:noAutofit/>
          </a:bodyPr>
          <a:lstStyle/>
          <a:p>
            <a:pPr algn="ctr"/>
            <a:r>
              <a:rPr lang="en-US" sz="1000" dirty="0" smtClean="0"/>
              <a:t>1.0</a:t>
            </a:r>
            <a:endParaRPr lang="en-US" dirty="0"/>
          </a:p>
        </p:txBody>
      </p:sp>
      <p:sp>
        <p:nvSpPr>
          <p:cNvPr id="21" name="Rectangle 20"/>
          <p:cNvSpPr/>
          <p:nvPr/>
        </p:nvSpPr>
        <p:spPr>
          <a:xfrm>
            <a:off x="228600" y="4781550"/>
            <a:ext cx="1828800" cy="4819648"/>
          </a:xfrm>
          <a:prstGeom prst="rect">
            <a:avLst/>
          </a:prstGeom>
          <a:solidFill>
            <a:schemeClr val="accent3"/>
          </a:solidFill>
          <a:ln>
            <a:solidFill>
              <a:schemeClr val="bg1"/>
            </a:solidFill>
          </a:ln>
        </p:spPr>
        <p:txBody>
          <a:bodyPr wrap="square" lIns="182880" tIns="182880" rIns="182880" bIns="182880" anchor="t">
            <a:noAutofit/>
          </a:bodyPr>
          <a:lstStyle/>
          <a:p>
            <a:pPr>
              <a:spcAft>
                <a:spcPts val="500"/>
              </a:spcAft>
            </a:pPr>
            <a:endParaRPr lang="en-US" sz="1100" dirty="0" smtClean="0"/>
          </a:p>
          <a:p>
            <a:pPr>
              <a:spcAft>
                <a:spcPts val="500"/>
              </a:spcAft>
            </a:pPr>
            <a:endParaRPr lang="en-US" sz="1100" dirty="0" smtClean="0"/>
          </a:p>
          <a:p>
            <a:pPr>
              <a:spcAft>
                <a:spcPts val="500"/>
              </a:spcAft>
            </a:pPr>
            <a:endParaRPr lang="en-US" sz="1100" dirty="0"/>
          </a:p>
          <a:p>
            <a:pPr>
              <a:spcAft>
                <a:spcPts val="500"/>
              </a:spcAft>
            </a:pPr>
            <a:endParaRPr lang="en-US" sz="1100" dirty="0" smtClean="0"/>
          </a:p>
          <a:p>
            <a:pPr>
              <a:spcAft>
                <a:spcPts val="500"/>
              </a:spcAft>
            </a:pPr>
            <a:endParaRPr lang="en-US" sz="1100" dirty="0"/>
          </a:p>
          <a:p>
            <a:pPr>
              <a:spcAft>
                <a:spcPts val="500"/>
              </a:spcAft>
            </a:pPr>
            <a:endParaRPr lang="en-US" sz="1100" dirty="0" smtClean="0"/>
          </a:p>
          <a:p>
            <a:pPr>
              <a:spcAft>
                <a:spcPts val="500"/>
              </a:spcAft>
            </a:pPr>
            <a:endParaRPr lang="en-US" sz="1100" dirty="0" smtClean="0"/>
          </a:p>
          <a:p>
            <a:pPr>
              <a:spcAft>
                <a:spcPts val="500"/>
              </a:spcAft>
            </a:pPr>
            <a:r>
              <a:rPr lang="en-US" sz="1100" dirty="0" smtClean="0"/>
              <a:t>In </a:t>
            </a:r>
            <a:r>
              <a:rPr lang="en-US" sz="1100" dirty="0"/>
              <a:t>the survey, respondents were asked to rate their familiarity with a number of organizations’ advocacy work in Washington. Responses were on a five-point scale where 1 meant “unfamiliar” and 5 meant “very familiar</a:t>
            </a:r>
            <a:r>
              <a:rPr lang="en-US" sz="1100" dirty="0" smtClean="0"/>
              <a:t>.”</a:t>
            </a:r>
          </a:p>
          <a:p>
            <a:pPr>
              <a:spcAft>
                <a:spcPts val="500"/>
              </a:spcAft>
            </a:pPr>
            <a:r>
              <a:rPr lang="en-US" sz="1100" dirty="0"/>
              <a:t>Respondents were allowed to evaluate up to 4  organizations which they rated a 3 or higher on familiarity.</a:t>
            </a:r>
          </a:p>
        </p:txBody>
      </p:sp>
      <p:sp>
        <p:nvSpPr>
          <p:cNvPr id="23" name="TextBox 22"/>
          <p:cNvSpPr txBox="1"/>
          <p:nvPr/>
        </p:nvSpPr>
        <p:spPr>
          <a:xfrm>
            <a:off x="228600" y="2971800"/>
            <a:ext cx="1828800" cy="1600200"/>
          </a:xfrm>
          <a:prstGeom prst="rect">
            <a:avLst/>
          </a:prstGeom>
          <a:solidFill>
            <a:schemeClr val="accent1">
              <a:lumMod val="20000"/>
              <a:lumOff val="80000"/>
            </a:schemeClr>
          </a:solidFill>
          <a:ln>
            <a:solidFill>
              <a:schemeClr val="bg1"/>
            </a:solidFill>
          </a:ln>
        </p:spPr>
        <p:txBody>
          <a:bodyPr wrap="square" lIns="0" tIns="0" rIns="0" bIns="0" rtlCol="0" anchor="ctr">
            <a:noAutofit/>
          </a:bodyPr>
          <a:lstStyle/>
          <a:p>
            <a:pPr algn="ctr">
              <a:spcAft>
                <a:spcPts val="1000"/>
              </a:spcAft>
            </a:pPr>
            <a:r>
              <a:rPr lang="en-US" sz="1100" b="1" dirty="0">
                <a:solidFill>
                  <a:sysClr val="windowText" lastClr="000000"/>
                </a:solidFill>
                <a:latin typeface="FreightMicro Pro Bold" pitchFamily="50" charset="0"/>
              </a:rPr>
              <a:t>Legend</a:t>
            </a:r>
          </a:p>
          <a:p>
            <a:pPr indent="685800">
              <a:spcAft>
                <a:spcPts val="1000"/>
              </a:spcAft>
            </a:pPr>
            <a:r>
              <a:rPr lang="en-US" sz="1100" dirty="0" smtClean="0">
                <a:solidFill>
                  <a:sysClr val="windowText" lastClr="000000"/>
                </a:solidFill>
              </a:rPr>
              <a:t> </a:t>
            </a:r>
          </a:p>
          <a:p>
            <a:pPr indent="685800">
              <a:spcAft>
                <a:spcPts val="1000"/>
              </a:spcAft>
            </a:pPr>
            <a:r>
              <a:rPr lang="en-US" sz="1100" dirty="0" smtClean="0">
                <a:solidFill>
                  <a:sysClr val="windowText" lastClr="000000"/>
                </a:solidFill>
              </a:rPr>
              <a:t>Industry peers</a:t>
            </a:r>
          </a:p>
          <a:p>
            <a:pPr indent="685800">
              <a:spcAft>
                <a:spcPts val="1000"/>
              </a:spcAft>
            </a:pPr>
            <a:r>
              <a:rPr lang="en-US" sz="1100" dirty="0" smtClean="0">
                <a:solidFill>
                  <a:sysClr val="windowText" lastClr="000000"/>
                </a:solidFill>
              </a:rPr>
              <a:t>Other orgs</a:t>
            </a:r>
            <a:endParaRPr lang="en-US" sz="1100" dirty="0">
              <a:solidFill>
                <a:sysClr val="windowText" lastClr="000000"/>
              </a:solidFill>
            </a:endParaRPr>
          </a:p>
        </p:txBody>
      </p:sp>
      <p:cxnSp>
        <p:nvCxnSpPr>
          <p:cNvPr id="26" name="Straight Connector 25"/>
          <p:cNvCxnSpPr/>
          <p:nvPr/>
        </p:nvCxnSpPr>
        <p:spPr>
          <a:xfrm>
            <a:off x="662940" y="3471067"/>
            <a:ext cx="0" cy="9144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57200" y="3590926"/>
            <a:ext cx="411480" cy="73152"/>
          </a:xfrm>
          <a:prstGeom prst="rect">
            <a:avLst/>
          </a:prstGeom>
          <a:solidFill>
            <a:schemeClr val="accent2"/>
          </a:solidFill>
          <a:ln>
            <a:solidFill>
              <a:schemeClr val="bg1"/>
            </a:solidFill>
          </a:ln>
        </p:spPr>
        <p:txBody>
          <a:bodyPr wrap="none" lIns="228600" tIns="228600" rIns="228600" bIns="228600" rtlCol="0" anchor="t">
            <a:noAutofit/>
          </a:bodyPr>
          <a:lstStyle/>
          <a:p>
            <a:pPr algn="ctr"/>
            <a:endParaRPr lang="en-US" sz="1000" dirty="0"/>
          </a:p>
        </p:txBody>
      </p:sp>
      <p:sp>
        <p:nvSpPr>
          <p:cNvPr id="24" name="Rectangle 23"/>
          <p:cNvSpPr/>
          <p:nvPr/>
        </p:nvSpPr>
        <p:spPr>
          <a:xfrm>
            <a:off x="457200" y="3891691"/>
            <a:ext cx="411480" cy="73152"/>
          </a:xfrm>
          <a:prstGeom prst="rect">
            <a:avLst/>
          </a:prstGeom>
          <a:solidFill>
            <a:schemeClr val="accent1"/>
          </a:solidFill>
          <a:ln>
            <a:solidFill>
              <a:schemeClr val="bg1"/>
            </a:solidFill>
          </a:ln>
        </p:spPr>
        <p:txBody>
          <a:bodyPr wrap="none" lIns="228600" tIns="228600" rIns="228600" bIns="228600" rtlCol="0" anchor="t">
            <a:noAutofit/>
          </a:bodyPr>
          <a:lstStyle/>
          <a:p>
            <a:pPr algn="ctr"/>
            <a:endParaRPr lang="en-US" sz="1000" dirty="0"/>
          </a:p>
        </p:txBody>
      </p:sp>
      <p:sp>
        <p:nvSpPr>
          <p:cNvPr id="25" name="Rectangle 24"/>
          <p:cNvSpPr/>
          <p:nvPr/>
        </p:nvSpPr>
        <p:spPr>
          <a:xfrm>
            <a:off x="457200" y="4185565"/>
            <a:ext cx="411480" cy="73152"/>
          </a:xfrm>
          <a:prstGeom prst="rect">
            <a:avLst/>
          </a:prstGeom>
          <a:solidFill>
            <a:schemeClr val="accent1">
              <a:lumMod val="40000"/>
              <a:lumOff val="60000"/>
            </a:schemeClr>
          </a:solidFill>
          <a:ln>
            <a:solidFill>
              <a:schemeClr val="bg1"/>
            </a:solidFill>
          </a:ln>
        </p:spPr>
        <p:txBody>
          <a:bodyPr wrap="none" lIns="228600" tIns="228600" rIns="228600" bIns="228600" rtlCol="0" anchor="t">
            <a:noAutofit/>
          </a:bodyPr>
          <a:lstStyle/>
          <a:p>
            <a:pPr algn="ctr"/>
            <a:endParaRPr lang="en-US" sz="1000" dirty="0"/>
          </a:p>
        </p:txBody>
      </p:sp>
      <p:sp>
        <p:nvSpPr>
          <p:cNvPr id="27" name="Rectangle 26"/>
          <p:cNvSpPr/>
          <p:nvPr/>
        </p:nvSpPr>
        <p:spPr>
          <a:xfrm>
            <a:off x="238124" y="5029200"/>
            <a:ext cx="1810512" cy="185849"/>
          </a:xfrm>
          <a:prstGeom prst="rect">
            <a:avLst/>
          </a:prstGeom>
          <a:solidFill>
            <a:schemeClr val="accent3"/>
          </a:solidFill>
          <a:ln>
            <a:noFill/>
          </a:ln>
        </p:spPr>
        <p:txBody>
          <a:bodyPr wrap="square" lIns="182880" tIns="182880" rIns="182880" bIns="182880" anchor="ctr">
            <a:noAutofit/>
          </a:bodyPr>
          <a:lstStyle/>
          <a:p>
            <a:pPr algn="ctr">
              <a:spcAft>
                <a:spcPts val="500"/>
              </a:spcAft>
            </a:pPr>
            <a:r>
              <a:rPr lang="en-US" sz="1100" b="1" dirty="0" smtClean="0">
                <a:latin typeface="FreightMicro Pro Bold" pitchFamily="50" charset="0"/>
              </a:rPr>
              <a:t>Familiarity</a:t>
            </a:r>
          </a:p>
        </p:txBody>
      </p:sp>
      <p:sp>
        <p:nvSpPr>
          <p:cNvPr id="22" name="Side Blue Block Familiarity"/>
          <p:cNvSpPr/>
          <p:nvPr/>
        </p:nvSpPr>
        <p:spPr>
          <a:xfrm>
            <a:off x="238124" y="5273650"/>
            <a:ext cx="1810512" cy="1269261"/>
          </a:xfrm>
          <a:prstGeom prst="rect">
            <a:avLst/>
          </a:prstGeom>
          <a:solidFill>
            <a:schemeClr val="accent3"/>
          </a:solidFill>
          <a:ln>
            <a:noFill/>
          </a:ln>
        </p:spPr>
        <p:txBody>
          <a:bodyPr wrap="square" lIns="182880" tIns="182880" rIns="182880" bIns="182880" anchor="ctr">
            <a:noAutofit/>
          </a:bodyPr>
          <a:lstStyle/>
          <a:p>
            <a:pPr>
              <a:spcAft>
                <a:spcPts val="500"/>
              </a:spcAft>
            </a:pPr>
            <a:r>
              <a:rPr lang="en-US" sz="1100" smtClean="0"/>
              <a:t>The number line at right shows how AlphaCo's  familiarity score compares to those of its industry peers and to other organizations studied.</a:t>
            </a:r>
            <a:endParaRPr lang="en-US" sz="1100" dirty="0" smtClean="0"/>
          </a:p>
        </p:txBody>
      </p:sp>
      <p:sp>
        <p:nvSpPr>
          <p:cNvPr id="135" name="Side Gold Block Familiarity"/>
          <p:cNvSpPr txBox="1"/>
          <p:nvPr/>
        </p:nvSpPr>
        <p:spPr>
          <a:xfrm>
            <a:off x="228600" y="1142999"/>
            <a:ext cx="1828800" cy="1600200"/>
          </a:xfrm>
          <a:prstGeom prst="rect">
            <a:avLst/>
          </a:prstGeom>
          <a:solidFill>
            <a:schemeClr val="accent2"/>
          </a:solidFill>
          <a:ln>
            <a:solidFill>
              <a:schemeClr val="bg1"/>
            </a:solidFill>
          </a:ln>
        </p:spPr>
        <p:txBody>
          <a:bodyPr wrap="square" lIns="182880" tIns="182880" rIns="182880" bIns="182880" rtlCol="0" anchor="ctr">
            <a:noAutofit/>
          </a:bodyPr>
          <a:lstStyle/>
          <a:p>
            <a:r>
              <a:rPr lang="en-US" sz="1100" smtClean="0">
                <a:solidFill>
                  <a:sysClr val="windowText" lastClr="000000"/>
                </a:solidFill>
              </a:rPr>
              <a:t>AlphaCo's average familiarity score is 1.9 out of 5. AlphaCo ranks 41st of 63 overall, placing it in the 3rd quartile. Within its industry, AlphaCo ranks 9th of 12.</a:t>
            </a:r>
            <a:endParaRPr lang="en-US" sz="1100" dirty="0">
              <a:solidFill>
                <a:sysClr val="windowText" lastClr="000000"/>
              </a:solidFill>
            </a:endParaRPr>
          </a:p>
        </p:txBody>
      </p:sp>
      <p:cxnSp>
        <p:nvCxnSpPr>
          <p:cNvPr id="38" name="Straight Connector 37"/>
          <p:cNvCxnSpPr/>
          <p:nvPr/>
        </p:nvCxnSpPr>
        <p:spPr>
          <a:xfrm>
            <a:off x="4210050" y="4687775"/>
            <a:ext cx="1828800" cy="0"/>
          </a:xfrm>
          <a:prstGeom prst="line">
            <a:avLst/>
          </a:prstGeom>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4667249" y="4687775"/>
            <a:ext cx="1371601" cy="153888"/>
          </a:xfrm>
          <a:prstGeom prst="rect">
            <a:avLst/>
          </a:prstGeom>
          <a:noFill/>
        </p:spPr>
        <p:txBody>
          <a:bodyPr wrap="square" lIns="0" tIns="0" rIns="45720" bIns="0" rtlCol="0" anchor="ctr" anchorCtr="0">
            <a:spAutoFit/>
          </a:bodyPr>
          <a:lstStyle/>
          <a:p>
            <a:pPr algn="r"/>
            <a:r>
              <a:rPr lang="en-US" sz="1000" dirty="0" smtClean="0"/>
              <a:t>Median: 2.1</a:t>
            </a:r>
            <a:endParaRPr lang="en-US" sz="1000" dirty="0"/>
          </a:p>
        </p:txBody>
      </p:sp>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143000"/>
            <a:ext cx="5265738" cy="846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392"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112" y="3456432"/>
            <a:ext cx="6572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577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3</a:t>
            </a:r>
            <a:endParaRPr lang="en-US" dirty="0"/>
          </a:p>
        </p:txBody>
      </p:sp>
      <p:sp>
        <p:nvSpPr>
          <p:cNvPr id="8" name="Text Placeholder 7"/>
          <p:cNvSpPr>
            <a:spLocks noGrp="1"/>
          </p:cNvSpPr>
          <p:nvPr>
            <p:ph type="subTitle" idx="1"/>
          </p:nvPr>
        </p:nvSpPr>
        <p:spPr/>
        <p:txBody>
          <a:bodyPr/>
          <a:lstStyle/>
          <a:p>
            <a:r>
              <a:rPr lang="en-US" dirty="0" smtClean="0">
                <a:latin typeface="FreightSans Pro Bold" pitchFamily="50" charset="0"/>
              </a:rPr>
              <a:t>Composite Policy Brand Index</a:t>
            </a:r>
            <a:endParaRPr lang="en-US" dirty="0">
              <a:latin typeface="FreightSans Pro Bold" pitchFamily="50" charset="0"/>
            </a:endParaRPr>
          </a:p>
        </p:txBody>
      </p:sp>
      <p:sp>
        <p:nvSpPr>
          <p:cNvPr id="105" name="Slide Number Placeholder 77"/>
          <p:cNvSpPr txBox="1">
            <a:spLocks/>
          </p:cNvSpPr>
          <p:nvPr/>
        </p:nvSpPr>
        <p:spPr>
          <a:xfrm>
            <a:off x="6629400" y="9829800"/>
            <a:ext cx="6858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fld id="{6214CC63-60E5-4931-A878-5D36BA85D187}" type="slidenum">
              <a:rPr lang="en-US" smtClean="0"/>
              <a:pPr/>
              <a:t>12</a:t>
            </a:fld>
            <a:endParaRPr lang="en-US"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12</a:t>
            </a:fld>
            <a:endParaRPr lang="en-US" dirty="0"/>
          </a:p>
        </p:txBody>
      </p:sp>
      <p:sp>
        <p:nvSpPr>
          <p:cNvPr id="9" name="Rectangle 8"/>
          <p:cNvSpPr/>
          <p:nvPr/>
        </p:nvSpPr>
        <p:spPr>
          <a:xfrm>
            <a:off x="2057400" y="50292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endParaRPr lang="en-US" sz="1200" dirty="0"/>
          </a:p>
        </p:txBody>
      </p:sp>
      <p:pic>
        <p:nvPicPr>
          <p:cNvPr id="614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038344"/>
            <a:ext cx="3667126" cy="296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068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Composite Index</a:t>
            </a:r>
            <a:endParaRPr lang="en-US" dirty="0"/>
          </a:p>
        </p:txBody>
      </p:sp>
      <p:sp>
        <p:nvSpPr>
          <p:cNvPr id="8" name="Text Placeholder 7"/>
          <p:cNvSpPr>
            <a:spLocks noGrp="1"/>
          </p:cNvSpPr>
          <p:nvPr>
            <p:ph type="body" sz="quarter" idx="10"/>
          </p:nvPr>
        </p:nvSpPr>
        <p:spPr/>
        <p:txBody>
          <a:bodyPr/>
          <a:lstStyle/>
          <a:p>
            <a:r>
              <a:rPr lang="en-US" dirty="0" smtClean="0">
                <a:latin typeface="FreightSans Pro Bold" pitchFamily="50" charset="0"/>
              </a:rPr>
              <a:t>Composite Policy Brand Index</a:t>
            </a:r>
            <a:endParaRPr lang="en-US" dirty="0">
              <a:latin typeface="FreightSans Pro Bold" pitchFamily="50" charset="0"/>
            </a:endParaRPr>
          </a:p>
        </p:txBody>
      </p:sp>
      <p:sp>
        <p:nvSpPr>
          <p:cNvPr id="21" name="Slide Number Placeholder 20"/>
          <p:cNvSpPr>
            <a:spLocks noGrp="1"/>
          </p:cNvSpPr>
          <p:nvPr>
            <p:ph type="sldNum" sz="quarter" idx="4"/>
          </p:nvPr>
        </p:nvSpPr>
        <p:spPr/>
        <p:txBody>
          <a:bodyPr/>
          <a:lstStyle/>
          <a:p>
            <a:fld id="{6214CC63-60E5-4931-A878-5D36BA85D187}" type="slidenum">
              <a:rPr lang="en-US" smtClean="0"/>
              <a:pPr/>
              <a:t>13</a:t>
            </a:fld>
            <a:endParaRPr lang="en-US" dirty="0"/>
          </a:p>
        </p:txBody>
      </p:sp>
      <p:sp>
        <p:nvSpPr>
          <p:cNvPr id="105" name="Slide Number Placeholder 77"/>
          <p:cNvSpPr txBox="1">
            <a:spLocks/>
          </p:cNvSpPr>
          <p:nvPr/>
        </p:nvSpPr>
        <p:spPr>
          <a:xfrm>
            <a:off x="6629400" y="9829800"/>
            <a:ext cx="6858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fld id="{6214CC63-60E5-4931-A878-5D36BA85D187}" type="slidenum">
              <a:rPr lang="en-US" smtClean="0"/>
              <a:pPr/>
              <a:t>13</a:t>
            </a:fld>
            <a:endParaRPr lang="en-US" dirty="0"/>
          </a:p>
        </p:txBody>
      </p:sp>
      <p:sp>
        <p:nvSpPr>
          <p:cNvPr id="37" name="Goal 1"/>
          <p:cNvSpPr/>
          <p:nvPr/>
        </p:nvSpPr>
        <p:spPr>
          <a:xfrm>
            <a:off x="228601" y="5029200"/>
            <a:ext cx="914401"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547" tIns="228547" rIns="228547" bIns="228547" numCol="1" spcCol="1270" anchor="ctr" anchorCtr="0">
            <a:noAutofit/>
          </a:bodyPr>
          <a:lstStyle/>
          <a:p>
            <a:pPr algn="ctr" defTabSz="533275">
              <a:lnSpc>
                <a:spcPct val="90000"/>
              </a:lnSpc>
              <a:spcBef>
                <a:spcPct val="0"/>
              </a:spcBef>
              <a:spcAft>
                <a:spcPct val="35000"/>
              </a:spcAft>
            </a:pPr>
            <a:r>
              <a:rPr lang="en-US" sz="1100" dirty="0" smtClean="0">
                <a:solidFill>
                  <a:srgbClr val="FFFFFF"/>
                </a:solidFill>
                <a:latin typeface="FreightSans Pro Light"/>
                <a:ea typeface="+mj-ea"/>
                <a:cs typeface="+mj-cs"/>
              </a:rPr>
              <a:t>R</a:t>
            </a:r>
            <a:endParaRPr lang="en-US" sz="1100" dirty="0">
              <a:solidFill>
                <a:srgbClr val="FFFFFF"/>
              </a:solidFill>
              <a:latin typeface="FreightSans Pro Light"/>
              <a:ea typeface="+mj-ea"/>
              <a:cs typeface="+mj-cs"/>
            </a:endParaRPr>
          </a:p>
        </p:txBody>
      </p:sp>
      <p:sp>
        <p:nvSpPr>
          <p:cNvPr id="40" name="Goal 1"/>
          <p:cNvSpPr/>
          <p:nvPr/>
        </p:nvSpPr>
        <p:spPr>
          <a:xfrm>
            <a:off x="228601" y="5714998"/>
            <a:ext cx="914401"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547" tIns="228547" rIns="228547" bIns="228547" numCol="1" spcCol="1270" anchor="ctr" anchorCtr="0">
            <a:noAutofit/>
          </a:bodyPr>
          <a:lstStyle/>
          <a:p>
            <a:pPr algn="ctr" defTabSz="533275">
              <a:lnSpc>
                <a:spcPct val="90000"/>
              </a:lnSpc>
              <a:spcBef>
                <a:spcPct val="0"/>
              </a:spcBef>
              <a:spcAft>
                <a:spcPct val="35000"/>
              </a:spcAft>
            </a:pPr>
            <a:r>
              <a:rPr lang="en-US" sz="1100" dirty="0" smtClean="0">
                <a:solidFill>
                  <a:srgbClr val="FFFFFF"/>
                </a:solidFill>
                <a:latin typeface="FreightSans Pro Light"/>
                <a:ea typeface="+mj-ea"/>
                <a:cs typeface="+mj-cs"/>
              </a:rPr>
              <a:t>C</a:t>
            </a:r>
            <a:endParaRPr lang="en-US" sz="1100" dirty="0">
              <a:solidFill>
                <a:srgbClr val="FFFFFF"/>
              </a:solidFill>
              <a:latin typeface="FreightSans Pro Light"/>
              <a:ea typeface="+mj-ea"/>
              <a:cs typeface="+mj-cs"/>
            </a:endParaRPr>
          </a:p>
        </p:txBody>
      </p:sp>
      <p:sp>
        <p:nvSpPr>
          <p:cNvPr id="43" name="Goal 1"/>
          <p:cNvSpPr/>
          <p:nvPr/>
        </p:nvSpPr>
        <p:spPr>
          <a:xfrm>
            <a:off x="228601" y="6400801"/>
            <a:ext cx="914401"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547" tIns="228547" rIns="228547" bIns="228547" numCol="1" spcCol="1270" anchor="ctr" anchorCtr="0">
            <a:noAutofit/>
          </a:bodyPr>
          <a:lstStyle/>
          <a:p>
            <a:pPr algn="ctr" defTabSz="533275">
              <a:lnSpc>
                <a:spcPct val="90000"/>
              </a:lnSpc>
              <a:spcBef>
                <a:spcPct val="0"/>
              </a:spcBef>
              <a:spcAft>
                <a:spcPct val="35000"/>
              </a:spcAft>
            </a:pPr>
            <a:r>
              <a:rPr lang="en-US" sz="1100" dirty="0" smtClean="0">
                <a:solidFill>
                  <a:srgbClr val="FFFFFF"/>
                </a:solidFill>
                <a:latin typeface="FreightSans Pro Light"/>
                <a:ea typeface="+mj-ea"/>
                <a:cs typeface="+mj-cs"/>
              </a:rPr>
              <a:t>I</a:t>
            </a:r>
            <a:endParaRPr lang="en-US" sz="1100" dirty="0">
              <a:solidFill>
                <a:srgbClr val="FFFFFF"/>
              </a:solidFill>
              <a:latin typeface="FreightSans Pro Light"/>
              <a:ea typeface="+mj-ea"/>
              <a:cs typeface="+mj-cs"/>
            </a:endParaRPr>
          </a:p>
        </p:txBody>
      </p:sp>
      <p:sp>
        <p:nvSpPr>
          <p:cNvPr id="46" name="Goal 1"/>
          <p:cNvSpPr/>
          <p:nvPr/>
        </p:nvSpPr>
        <p:spPr>
          <a:xfrm>
            <a:off x="228601" y="7086600"/>
            <a:ext cx="914401"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547" tIns="228547" rIns="228547" bIns="228547" numCol="1" spcCol="1270" anchor="ctr" anchorCtr="0">
            <a:noAutofit/>
          </a:bodyPr>
          <a:lstStyle/>
          <a:p>
            <a:pPr algn="ctr" defTabSz="533275">
              <a:lnSpc>
                <a:spcPct val="90000"/>
              </a:lnSpc>
              <a:spcBef>
                <a:spcPct val="0"/>
              </a:spcBef>
              <a:spcAft>
                <a:spcPct val="35000"/>
              </a:spcAft>
            </a:pPr>
            <a:r>
              <a:rPr lang="en-US" sz="1100" dirty="0" smtClean="0">
                <a:solidFill>
                  <a:srgbClr val="FFFFFF"/>
                </a:solidFill>
                <a:latin typeface="FreightSans Pro Light"/>
                <a:ea typeface="+mj-ea"/>
                <a:cs typeface="+mj-cs"/>
              </a:rPr>
              <a:t>S</a:t>
            </a:r>
            <a:endParaRPr lang="en-US" sz="1100" dirty="0">
              <a:solidFill>
                <a:srgbClr val="FFFFFF"/>
              </a:solidFill>
              <a:latin typeface="FreightSans Pro Light"/>
              <a:ea typeface="+mj-ea"/>
              <a:cs typeface="+mj-cs"/>
            </a:endParaRPr>
          </a:p>
        </p:txBody>
      </p:sp>
      <p:cxnSp>
        <p:nvCxnSpPr>
          <p:cNvPr id="47" name="Straight Arrow Connector 46"/>
          <p:cNvCxnSpPr/>
          <p:nvPr/>
        </p:nvCxnSpPr>
        <p:spPr>
          <a:xfrm flipV="1">
            <a:off x="7543800" y="4800596"/>
            <a:ext cx="0" cy="2743202"/>
          </a:xfrm>
          <a:prstGeom prst="straightConnector1">
            <a:avLst/>
          </a:prstGeom>
          <a:ln w="38100">
            <a:miter lim="800000"/>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28600" y="4800598"/>
            <a:ext cx="70866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49" name="Rectangle 48"/>
          <p:cNvSpPr/>
          <p:nvPr/>
        </p:nvSpPr>
        <p:spPr>
          <a:xfrm>
            <a:off x="228600" y="1143000"/>
            <a:ext cx="1828800" cy="2057400"/>
          </a:xfrm>
          <a:prstGeom prst="rect">
            <a:avLst/>
          </a:prstGeom>
          <a:solidFill>
            <a:schemeClr val="accent3"/>
          </a:solidFill>
          <a:ln>
            <a:solidFill>
              <a:schemeClr val="bg1"/>
            </a:solidFill>
          </a:ln>
        </p:spPr>
        <p:txBody>
          <a:bodyPr wrap="square" lIns="228600" tIns="228600" rIns="228600" bIns="228600" anchor="t">
            <a:noAutofit/>
          </a:bodyPr>
          <a:lstStyle/>
          <a:p>
            <a:pPr algn="ctr">
              <a:spcAft>
                <a:spcPts val="500"/>
              </a:spcAft>
            </a:pPr>
            <a:r>
              <a:rPr lang="en-US" sz="1100" dirty="0">
                <a:solidFill>
                  <a:sysClr val="windowText" lastClr="000000"/>
                </a:solidFill>
                <a:latin typeface="FreightMicro Pro Bold" pitchFamily="50" charset="0"/>
              </a:rPr>
              <a:t>Four measures</a:t>
            </a:r>
          </a:p>
          <a:p>
            <a:r>
              <a:rPr lang="en-US" sz="1100" dirty="0"/>
              <a:t>National Journal used four measures—captured in the survey questions below—to assess the strength of each organization’s policy brand. All are measured out of 100.</a:t>
            </a:r>
          </a:p>
        </p:txBody>
      </p:sp>
      <p:sp>
        <p:nvSpPr>
          <p:cNvPr id="50" name="Rectangle 49"/>
          <p:cNvSpPr/>
          <p:nvPr/>
        </p:nvSpPr>
        <p:spPr>
          <a:xfrm>
            <a:off x="2057400" y="1143000"/>
            <a:ext cx="1828800" cy="2057400"/>
          </a:xfrm>
          <a:prstGeom prst="rect">
            <a:avLst/>
          </a:prstGeom>
          <a:solidFill>
            <a:schemeClr val="accent3"/>
          </a:solidFill>
          <a:ln>
            <a:solidFill>
              <a:schemeClr val="bg1"/>
            </a:solidFill>
          </a:ln>
        </p:spPr>
        <p:txBody>
          <a:bodyPr wrap="square" lIns="228600" tIns="228600" rIns="228600" bIns="228600" anchor="t">
            <a:noAutofit/>
          </a:bodyPr>
          <a:lstStyle/>
          <a:p>
            <a:pPr algn="ctr">
              <a:spcAft>
                <a:spcPts val="500"/>
              </a:spcAft>
            </a:pPr>
            <a:r>
              <a:rPr lang="en-US" sz="1100" dirty="0">
                <a:solidFill>
                  <a:sysClr val="windowText" lastClr="000000"/>
                </a:solidFill>
                <a:latin typeface="FreightMicro Pro Bold" pitchFamily="50" charset="0"/>
              </a:rPr>
              <a:t>Composite score</a:t>
            </a:r>
          </a:p>
          <a:p>
            <a:r>
              <a:rPr lang="en-US" sz="1100" dirty="0"/>
              <a:t>Scores on the four measures were combined to develop a composite score for each organization, providing an overall measure of policy brand strength.</a:t>
            </a:r>
          </a:p>
        </p:txBody>
      </p:sp>
      <p:sp>
        <p:nvSpPr>
          <p:cNvPr id="51" name="Rectangle 50"/>
          <p:cNvSpPr/>
          <p:nvPr/>
        </p:nvSpPr>
        <p:spPr>
          <a:xfrm>
            <a:off x="3886200" y="1143000"/>
            <a:ext cx="1828800" cy="2057400"/>
          </a:xfrm>
          <a:prstGeom prst="rect">
            <a:avLst/>
          </a:prstGeom>
          <a:solidFill>
            <a:schemeClr val="accent3"/>
          </a:solidFill>
          <a:ln>
            <a:solidFill>
              <a:schemeClr val="bg1"/>
            </a:solidFill>
          </a:ln>
        </p:spPr>
        <p:txBody>
          <a:bodyPr wrap="square" lIns="228600" tIns="228600" rIns="228600" bIns="228600" anchor="t">
            <a:noAutofit/>
          </a:bodyPr>
          <a:lstStyle/>
          <a:p>
            <a:pPr algn="ctr">
              <a:spcAft>
                <a:spcPts val="500"/>
              </a:spcAft>
            </a:pPr>
            <a:r>
              <a:rPr lang="en-US" sz="1100" dirty="0">
                <a:solidFill>
                  <a:sysClr val="windowText" lastClr="000000"/>
                </a:solidFill>
                <a:latin typeface="FreightMicro Pro Bold" pitchFamily="50" charset="0"/>
              </a:rPr>
              <a:t>Unique weights</a:t>
            </a:r>
          </a:p>
          <a:p>
            <a:r>
              <a:rPr lang="en-US" sz="1100" dirty="0"/>
              <a:t>When combining measures, each measure was assigned a unique weight based on its contribution to the composite index score.</a:t>
            </a:r>
          </a:p>
        </p:txBody>
      </p:sp>
      <p:sp>
        <p:nvSpPr>
          <p:cNvPr id="52" name="Rectangle 51"/>
          <p:cNvSpPr/>
          <p:nvPr/>
        </p:nvSpPr>
        <p:spPr>
          <a:xfrm>
            <a:off x="5715000" y="1143000"/>
            <a:ext cx="1828800" cy="2057400"/>
          </a:xfrm>
          <a:prstGeom prst="rect">
            <a:avLst/>
          </a:prstGeom>
          <a:solidFill>
            <a:schemeClr val="accent3"/>
          </a:solidFill>
          <a:ln>
            <a:solidFill>
              <a:schemeClr val="bg1"/>
            </a:solidFill>
          </a:ln>
        </p:spPr>
        <p:txBody>
          <a:bodyPr wrap="square" lIns="228600" tIns="228600" rIns="228600" bIns="228600" anchor="t">
            <a:noAutofit/>
          </a:bodyPr>
          <a:lstStyle/>
          <a:p>
            <a:pPr algn="ctr">
              <a:spcAft>
                <a:spcPts val="500"/>
              </a:spcAft>
            </a:pPr>
            <a:r>
              <a:rPr lang="en-US" sz="1100" dirty="0">
                <a:solidFill>
                  <a:sysClr val="windowText" lastClr="000000"/>
                </a:solidFill>
                <a:latin typeface="FreightMicro Pro Bold" pitchFamily="50" charset="0"/>
              </a:rPr>
              <a:t>Confidence </a:t>
            </a:r>
            <a:r>
              <a:rPr lang="en-US" sz="1100" dirty="0" smtClean="0">
                <a:solidFill>
                  <a:sysClr val="windowText" lastClr="000000"/>
                </a:solidFill>
                <a:latin typeface="FreightMicro Pro Bold" pitchFamily="50" charset="0"/>
              </a:rPr>
              <a:t>Interval</a:t>
            </a:r>
            <a:endParaRPr lang="en-US" sz="1100" dirty="0">
              <a:solidFill>
                <a:sysClr val="windowText" lastClr="000000"/>
              </a:solidFill>
              <a:latin typeface="FreightMicro Pro Bold" pitchFamily="50" charset="0"/>
            </a:endParaRPr>
          </a:p>
          <a:p>
            <a:r>
              <a:rPr lang="en-US" sz="1100" dirty="0"/>
              <a:t>Every score is presented with a confidence interval. Survey data allows NJ Research to be 90% confident that the true mean score falls within this interval.</a:t>
            </a:r>
          </a:p>
        </p:txBody>
      </p:sp>
      <p:sp>
        <p:nvSpPr>
          <p:cNvPr id="58" name="Goal 1"/>
          <p:cNvSpPr/>
          <p:nvPr/>
        </p:nvSpPr>
        <p:spPr>
          <a:xfrm>
            <a:off x="228601" y="3657602"/>
            <a:ext cx="914401" cy="914401"/>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280" tIns="228280" rIns="228280" bIns="228280" numCol="1" spcCol="1270" anchor="ctr" anchorCtr="0">
            <a:noAutofit/>
          </a:bodyPr>
          <a:lstStyle/>
          <a:p>
            <a:pPr algn="ctr" defTabSz="532652">
              <a:lnSpc>
                <a:spcPct val="90000"/>
              </a:lnSpc>
              <a:spcBef>
                <a:spcPct val="0"/>
              </a:spcBef>
              <a:spcAft>
                <a:spcPct val="35000"/>
              </a:spcAft>
            </a:pPr>
            <a:r>
              <a:rPr lang="en-US" sz="1200" dirty="0">
                <a:solidFill>
                  <a:srgbClr val="FFFFFF"/>
                </a:solidFill>
                <a:latin typeface="FreightSans Pro Bold" pitchFamily="50" charset="0"/>
                <a:ea typeface="+mj-ea"/>
                <a:cs typeface="+mj-cs"/>
              </a:rPr>
              <a:t>C</a:t>
            </a:r>
          </a:p>
        </p:txBody>
      </p:sp>
      <p:pic>
        <p:nvPicPr>
          <p:cNvPr id="717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57600"/>
            <a:ext cx="5267326"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657600"/>
            <a:ext cx="9239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029200"/>
            <a:ext cx="6181726" cy="2524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973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286004" y="6743700"/>
            <a:ext cx="5257796" cy="28574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smtClean="0">
                <a:solidFill>
                  <a:schemeClr val="tx1"/>
                </a:solidFill>
              </a:rPr>
              <a:t>4th Quartile</a:t>
            </a:r>
            <a:endParaRPr lang="en-US" sz="1000" dirty="0">
              <a:solidFill>
                <a:schemeClr val="tx1"/>
              </a:solidFill>
            </a:endParaRPr>
          </a:p>
        </p:txBody>
      </p:sp>
      <p:sp>
        <p:nvSpPr>
          <p:cNvPr id="26" name="Rectangle 25"/>
          <p:cNvSpPr/>
          <p:nvPr/>
        </p:nvSpPr>
        <p:spPr>
          <a:xfrm>
            <a:off x="2286004" y="5311140"/>
            <a:ext cx="5257796" cy="14325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27" name="Rectangle 26"/>
          <p:cNvSpPr/>
          <p:nvPr/>
        </p:nvSpPr>
        <p:spPr>
          <a:xfrm>
            <a:off x="2286000" y="4385467"/>
            <a:ext cx="5257800" cy="92567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28" name="Rectangle 27"/>
          <p:cNvSpPr/>
          <p:nvPr/>
        </p:nvSpPr>
        <p:spPr>
          <a:xfrm>
            <a:off x="2286000" y="1143000"/>
            <a:ext cx="5257800" cy="324246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sp>
        <p:nvSpPr>
          <p:cNvPr id="29" name="TextBox 28"/>
          <p:cNvSpPr txBox="1"/>
          <p:nvPr/>
        </p:nvSpPr>
        <p:spPr>
          <a:xfrm>
            <a:off x="228600" y="2971800"/>
            <a:ext cx="1828800" cy="1600200"/>
          </a:xfrm>
          <a:prstGeom prst="rect">
            <a:avLst/>
          </a:prstGeom>
          <a:solidFill>
            <a:schemeClr val="accent1">
              <a:lumMod val="20000"/>
              <a:lumOff val="80000"/>
            </a:schemeClr>
          </a:solidFill>
          <a:ln>
            <a:solidFill>
              <a:schemeClr val="bg1"/>
            </a:solidFill>
          </a:ln>
        </p:spPr>
        <p:txBody>
          <a:bodyPr wrap="square" lIns="0" tIns="0" rIns="0" bIns="0" rtlCol="0" anchor="ctr">
            <a:noAutofit/>
          </a:bodyPr>
          <a:lstStyle/>
          <a:p>
            <a:pPr algn="ctr">
              <a:spcAft>
                <a:spcPts val="1000"/>
              </a:spcAft>
            </a:pPr>
            <a:r>
              <a:rPr lang="en-US" sz="1100" b="1" dirty="0">
                <a:solidFill>
                  <a:sysClr val="windowText" lastClr="000000"/>
                </a:solidFill>
                <a:latin typeface="FreightMicro Pro Bold" pitchFamily="50" charset="0"/>
              </a:rPr>
              <a:t>Legend</a:t>
            </a:r>
          </a:p>
          <a:p>
            <a:pPr indent="685800">
              <a:spcAft>
                <a:spcPts val="1000"/>
              </a:spcAft>
            </a:pPr>
            <a:r>
              <a:rPr lang="en-US" sz="1100" dirty="0" smtClean="0">
                <a:solidFill>
                  <a:sysClr val="windowText" lastClr="000000"/>
                </a:solidFill>
              </a:rPr>
              <a:t> </a:t>
            </a:r>
          </a:p>
          <a:p>
            <a:pPr indent="685800">
              <a:spcAft>
                <a:spcPts val="1000"/>
              </a:spcAft>
            </a:pPr>
            <a:r>
              <a:rPr lang="en-US" sz="1100" dirty="0" smtClean="0">
                <a:solidFill>
                  <a:sysClr val="windowText" lastClr="000000"/>
                </a:solidFill>
              </a:rPr>
              <a:t>Industry peers</a:t>
            </a:r>
          </a:p>
          <a:p>
            <a:pPr indent="685800">
              <a:spcAft>
                <a:spcPts val="1000"/>
              </a:spcAft>
            </a:pPr>
            <a:r>
              <a:rPr lang="en-US" sz="1100" dirty="0" smtClean="0">
                <a:solidFill>
                  <a:sysClr val="windowText" lastClr="000000"/>
                </a:solidFill>
              </a:rPr>
              <a:t>Other orgs</a:t>
            </a:r>
            <a:endParaRPr lang="en-US" sz="1100" dirty="0">
              <a:solidFill>
                <a:sysClr val="windowText" lastClr="000000"/>
              </a:solidFill>
            </a:endParaRPr>
          </a:p>
        </p:txBody>
      </p:sp>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0"/>
          </p:nvPr>
        </p:nvSpPr>
        <p:spPr/>
        <p:txBody>
          <a:bodyPr/>
          <a:lstStyle/>
          <a:p>
            <a:r>
              <a:rPr lang="en-US" dirty="0" smtClean="0">
                <a:latin typeface="FreightSans Pro Bold" pitchFamily="50" charset="0"/>
              </a:rPr>
              <a:t>Composite Policy Brand Index</a:t>
            </a:r>
            <a:endParaRPr lang="en-US" dirty="0">
              <a:latin typeface="FreightSans Pro Bold" pitchFamily="50" charset="0"/>
            </a:endParaRPr>
          </a:p>
        </p:txBody>
      </p:sp>
      <p:sp>
        <p:nvSpPr>
          <p:cNvPr id="34" name="Slide Number Placeholder 2"/>
          <p:cNvSpPr txBox="1">
            <a:spLocks/>
          </p:cNvSpPr>
          <p:nvPr/>
        </p:nvSpPr>
        <p:spPr>
          <a:xfrm>
            <a:off x="6629400" y="9829800"/>
            <a:ext cx="6858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fld id="{6214CC63-60E5-4931-A878-5D36BA85D187}" type="slidenum">
              <a:rPr lang="en-US" smtClean="0"/>
              <a:pPr/>
              <a:t>14</a:t>
            </a:fld>
            <a:endParaRPr lang="en-US" dirty="0"/>
          </a:p>
        </p:txBody>
      </p:sp>
      <p:cxnSp>
        <p:nvCxnSpPr>
          <p:cNvPr id="53" name="Straight Arrow Connector 52"/>
          <p:cNvCxnSpPr>
            <a:stCxn id="67" idx="0"/>
            <a:endCxn id="57" idx="2"/>
          </p:cNvCxnSpPr>
          <p:nvPr/>
        </p:nvCxnSpPr>
        <p:spPr>
          <a:xfrm flipV="1">
            <a:off x="4914900" y="1371600"/>
            <a:ext cx="0" cy="80010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57" name="Rectangle 56"/>
          <p:cNvSpPr/>
          <p:nvPr/>
        </p:nvSpPr>
        <p:spPr>
          <a:xfrm>
            <a:off x="2286000" y="1143000"/>
            <a:ext cx="5257800" cy="228600"/>
          </a:xfrm>
          <a:prstGeom prst="rect">
            <a:avLst/>
          </a:prstGeom>
          <a:noFill/>
        </p:spPr>
        <p:txBody>
          <a:bodyPr wrap="square" lIns="0" tIns="0" rIns="0" bIns="0" anchor="ctr">
            <a:noAutofit/>
          </a:bodyPr>
          <a:lstStyle/>
          <a:p>
            <a:pPr algn="ctr"/>
            <a:r>
              <a:rPr lang="en-US" sz="1000" dirty="0" smtClean="0">
                <a:solidFill>
                  <a:schemeClr val="bg1"/>
                </a:solidFill>
              </a:rPr>
              <a:t>60.0</a:t>
            </a:r>
            <a:endParaRPr lang="en-US" dirty="0">
              <a:solidFill>
                <a:schemeClr val="bg1"/>
              </a:solidFill>
            </a:endParaRPr>
          </a:p>
        </p:txBody>
      </p:sp>
      <p:sp>
        <p:nvSpPr>
          <p:cNvPr id="67" name="Rectangle 66"/>
          <p:cNvSpPr/>
          <p:nvPr/>
        </p:nvSpPr>
        <p:spPr>
          <a:xfrm>
            <a:off x="2286000" y="9372600"/>
            <a:ext cx="5257800" cy="228600"/>
          </a:xfrm>
          <a:prstGeom prst="rect">
            <a:avLst/>
          </a:prstGeom>
          <a:noFill/>
        </p:spPr>
        <p:txBody>
          <a:bodyPr wrap="square" lIns="0" tIns="0" rIns="0" bIns="0" anchor="ctr">
            <a:noAutofit/>
          </a:bodyPr>
          <a:lstStyle/>
          <a:p>
            <a:pPr algn="ctr"/>
            <a:r>
              <a:rPr lang="en-US" sz="1000" dirty="0" smtClean="0"/>
              <a:t>40.0</a:t>
            </a:r>
            <a:endParaRPr lang="en-US" dirty="0"/>
          </a:p>
        </p:txBody>
      </p:sp>
      <p:sp>
        <p:nvSpPr>
          <p:cNvPr id="10" name="Rectangle 9"/>
          <p:cNvSpPr/>
          <p:nvPr/>
        </p:nvSpPr>
        <p:spPr>
          <a:xfrm>
            <a:off x="2286002" y="9610344"/>
            <a:ext cx="5257800" cy="219456"/>
          </a:xfrm>
          <a:prstGeom prst="rect">
            <a:avLst/>
          </a:prstGeom>
          <a:solidFill>
            <a:schemeClr val="bg1"/>
          </a:solidFill>
        </p:spPr>
        <p:txBody>
          <a:bodyPr wrap="none" lIns="228600" tIns="228600" rIns="228600" bIns="228600" rtlCol="0" anchor="t">
            <a:noAutofit/>
          </a:bodyPr>
          <a:lstStyle/>
          <a:p>
            <a:pPr algn="ctr"/>
            <a:endParaRPr lang="en-US" sz="148100" dirty="0"/>
          </a:p>
        </p:txBody>
      </p:sp>
      <p:sp>
        <p:nvSpPr>
          <p:cNvPr id="22" name="Rectangle 21"/>
          <p:cNvSpPr/>
          <p:nvPr/>
        </p:nvSpPr>
        <p:spPr>
          <a:xfrm>
            <a:off x="228600" y="4800600"/>
            <a:ext cx="1828800" cy="4800598"/>
          </a:xfrm>
          <a:prstGeom prst="rect">
            <a:avLst/>
          </a:prstGeom>
          <a:solidFill>
            <a:schemeClr val="accent3"/>
          </a:solidFill>
          <a:ln>
            <a:solidFill>
              <a:schemeClr val="bg1"/>
            </a:solidFill>
          </a:ln>
        </p:spPr>
        <p:txBody>
          <a:bodyPr wrap="square" lIns="182880" tIns="182880" rIns="182880" bIns="182880" anchor="ctr">
            <a:noAutofit/>
          </a:bodyPr>
          <a:lstStyle/>
          <a:p>
            <a:pPr>
              <a:spcAft>
                <a:spcPts val="500"/>
              </a:spcAft>
            </a:pPr>
            <a:endParaRPr lang="en-US" sz="1100" dirty="0" smtClean="0"/>
          </a:p>
          <a:p>
            <a:pPr>
              <a:spcAft>
                <a:spcPts val="500"/>
              </a:spcAft>
            </a:pPr>
            <a:endParaRPr lang="en-US" sz="1100" dirty="0"/>
          </a:p>
          <a:p>
            <a:pPr>
              <a:spcAft>
                <a:spcPts val="500"/>
              </a:spcAft>
            </a:pPr>
            <a:endParaRPr lang="en-US" sz="1100" dirty="0" smtClean="0"/>
          </a:p>
          <a:p>
            <a:pPr>
              <a:spcAft>
                <a:spcPts val="500"/>
              </a:spcAft>
            </a:pPr>
            <a:endParaRPr lang="en-US" sz="1100" dirty="0" smtClean="0"/>
          </a:p>
          <a:p>
            <a:pPr>
              <a:spcAft>
                <a:spcPts val="500"/>
              </a:spcAft>
            </a:pPr>
            <a:r>
              <a:rPr lang="en-US" sz="1100" dirty="0" smtClean="0"/>
              <a:t>The </a:t>
            </a:r>
            <a:r>
              <a:rPr lang="en-US" sz="1100" dirty="0"/>
              <a:t>composite index score is an overall measure of each organization’s </a:t>
            </a:r>
            <a:r>
              <a:rPr lang="en-US" sz="1100" dirty="0" smtClean="0"/>
              <a:t>policy brand </a:t>
            </a:r>
            <a:r>
              <a:rPr lang="en-US" sz="1100" dirty="0"/>
              <a:t>strength.</a:t>
            </a:r>
          </a:p>
        </p:txBody>
      </p:sp>
      <p:cxnSp>
        <p:nvCxnSpPr>
          <p:cNvPr id="30" name="Straight Connector 29"/>
          <p:cNvCxnSpPr/>
          <p:nvPr/>
        </p:nvCxnSpPr>
        <p:spPr>
          <a:xfrm>
            <a:off x="662940" y="3471067"/>
            <a:ext cx="0" cy="9144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7200" y="3590926"/>
            <a:ext cx="411480" cy="73152"/>
          </a:xfrm>
          <a:prstGeom prst="rect">
            <a:avLst/>
          </a:prstGeom>
          <a:solidFill>
            <a:schemeClr val="accent2"/>
          </a:solidFill>
          <a:ln>
            <a:solidFill>
              <a:schemeClr val="bg1"/>
            </a:solidFill>
          </a:ln>
        </p:spPr>
        <p:txBody>
          <a:bodyPr wrap="none" lIns="228600" tIns="228600" rIns="228600" bIns="228600" rtlCol="0" anchor="t">
            <a:noAutofit/>
          </a:bodyPr>
          <a:lstStyle/>
          <a:p>
            <a:pPr algn="ctr"/>
            <a:endParaRPr lang="en-US" sz="1000" dirty="0"/>
          </a:p>
        </p:txBody>
      </p:sp>
      <p:sp>
        <p:nvSpPr>
          <p:cNvPr id="32" name="Rectangle 31"/>
          <p:cNvSpPr/>
          <p:nvPr/>
        </p:nvSpPr>
        <p:spPr>
          <a:xfrm>
            <a:off x="457200" y="3891691"/>
            <a:ext cx="411480" cy="73152"/>
          </a:xfrm>
          <a:prstGeom prst="rect">
            <a:avLst/>
          </a:prstGeom>
          <a:solidFill>
            <a:schemeClr val="accent1"/>
          </a:solidFill>
          <a:ln>
            <a:solidFill>
              <a:schemeClr val="bg1"/>
            </a:solidFill>
          </a:ln>
        </p:spPr>
        <p:txBody>
          <a:bodyPr wrap="none" lIns="228600" tIns="228600" rIns="228600" bIns="228600" rtlCol="0" anchor="t">
            <a:noAutofit/>
          </a:bodyPr>
          <a:lstStyle/>
          <a:p>
            <a:pPr algn="ctr"/>
            <a:endParaRPr lang="en-US" sz="1000" dirty="0"/>
          </a:p>
        </p:txBody>
      </p:sp>
      <p:sp>
        <p:nvSpPr>
          <p:cNvPr id="33" name="Rectangle 32"/>
          <p:cNvSpPr/>
          <p:nvPr/>
        </p:nvSpPr>
        <p:spPr>
          <a:xfrm>
            <a:off x="457200" y="4185565"/>
            <a:ext cx="411480" cy="73152"/>
          </a:xfrm>
          <a:prstGeom prst="rect">
            <a:avLst/>
          </a:prstGeom>
          <a:solidFill>
            <a:schemeClr val="accent1">
              <a:lumMod val="40000"/>
              <a:lumOff val="60000"/>
            </a:schemeClr>
          </a:solidFill>
          <a:ln>
            <a:solidFill>
              <a:schemeClr val="bg1"/>
            </a:solidFill>
          </a:ln>
        </p:spPr>
        <p:txBody>
          <a:bodyPr wrap="none" lIns="228600" tIns="228600" rIns="228600" bIns="228600" rtlCol="0" anchor="t">
            <a:noAutofit/>
          </a:bodyPr>
          <a:lstStyle/>
          <a:p>
            <a:pPr algn="ctr"/>
            <a:endParaRPr lang="en-US" sz="1000" dirty="0"/>
          </a:p>
        </p:txBody>
      </p:sp>
      <p:sp>
        <p:nvSpPr>
          <p:cNvPr id="23" name="Rectangle 22"/>
          <p:cNvSpPr/>
          <p:nvPr/>
        </p:nvSpPr>
        <p:spPr>
          <a:xfrm>
            <a:off x="242889" y="5550421"/>
            <a:ext cx="1790700" cy="342900"/>
          </a:xfrm>
          <a:prstGeom prst="rect">
            <a:avLst/>
          </a:prstGeom>
          <a:solidFill>
            <a:schemeClr val="accent3"/>
          </a:solidFill>
          <a:ln>
            <a:noFill/>
          </a:ln>
        </p:spPr>
        <p:txBody>
          <a:bodyPr wrap="square" lIns="182880" tIns="182880" rIns="182880" bIns="182880" anchor="ctr">
            <a:noAutofit/>
          </a:bodyPr>
          <a:lstStyle/>
          <a:p>
            <a:pPr algn="ctr"/>
            <a:r>
              <a:rPr lang="en-US" sz="1100" b="1" dirty="0" smtClean="0">
                <a:latin typeface="FreightMicro Pro Bold" pitchFamily="50" charset="0"/>
              </a:rPr>
              <a:t>Composite</a:t>
            </a:r>
          </a:p>
          <a:p>
            <a:pPr algn="ctr"/>
            <a:r>
              <a:rPr lang="en-US" sz="1100" b="1" dirty="0" smtClean="0">
                <a:latin typeface="FreightMicro Pro Bold" pitchFamily="50" charset="0"/>
              </a:rPr>
              <a:t>Index Score</a:t>
            </a:r>
          </a:p>
        </p:txBody>
      </p:sp>
      <p:sp>
        <p:nvSpPr>
          <p:cNvPr id="24" name="Side Blue Block Composite"/>
          <p:cNvSpPr/>
          <p:nvPr/>
        </p:nvSpPr>
        <p:spPr>
          <a:xfrm>
            <a:off x="238126" y="5939258"/>
            <a:ext cx="1804989" cy="1269261"/>
          </a:xfrm>
          <a:prstGeom prst="rect">
            <a:avLst/>
          </a:prstGeom>
          <a:solidFill>
            <a:schemeClr val="accent3"/>
          </a:solidFill>
          <a:ln>
            <a:noFill/>
          </a:ln>
        </p:spPr>
        <p:txBody>
          <a:bodyPr wrap="square" lIns="182880" tIns="182880" rIns="182880" bIns="182880" anchor="ctr">
            <a:noAutofit/>
          </a:bodyPr>
          <a:lstStyle/>
          <a:p>
            <a:pPr>
              <a:spcAft>
                <a:spcPts val="500"/>
              </a:spcAft>
            </a:pPr>
            <a:r>
              <a:rPr lang="en-US" sz="1100" smtClean="0"/>
              <a:t>The number line at right shows how AlphaCo's  composite index score compares to those of its industry peers and to other organizations studied.</a:t>
            </a:r>
            <a:endParaRPr lang="en-US" sz="1100" dirty="0" smtClean="0"/>
          </a:p>
        </p:txBody>
      </p:sp>
      <p:sp>
        <p:nvSpPr>
          <p:cNvPr id="21" name="Side Gold Block Composite"/>
          <p:cNvSpPr txBox="1"/>
          <p:nvPr/>
        </p:nvSpPr>
        <p:spPr>
          <a:xfrm>
            <a:off x="228600" y="1142999"/>
            <a:ext cx="1828800" cy="1600201"/>
          </a:xfrm>
          <a:prstGeom prst="rect">
            <a:avLst/>
          </a:prstGeom>
          <a:solidFill>
            <a:schemeClr val="accent2"/>
          </a:solidFill>
          <a:ln>
            <a:solidFill>
              <a:schemeClr val="bg1"/>
            </a:solidFill>
          </a:ln>
        </p:spPr>
        <p:txBody>
          <a:bodyPr wrap="square" lIns="182880" tIns="182880" rIns="182880" bIns="182880" rtlCol="0" anchor="ctr">
            <a:noAutofit/>
          </a:bodyPr>
          <a:lstStyle/>
          <a:p>
            <a:pPr>
              <a:spcAft>
                <a:spcPts val="1000"/>
              </a:spcAft>
            </a:pPr>
            <a:r>
              <a:rPr lang="en-US" sz="1100" smtClean="0">
                <a:solidFill>
                  <a:sysClr val="windowText" lastClr="000000"/>
                </a:solidFill>
              </a:rPr>
              <a:t>AlphaCo's average composite index score is 44.2 out of 100. AlphaCo ranks 55th of 63 overall, placing it in the 4th quartile. Within its industry, AlphaCo ranks 12th of 12.</a:t>
            </a:r>
            <a:endParaRPr lang="en-US" sz="1100" dirty="0">
              <a:solidFill>
                <a:sysClr val="windowText" lastClr="000000"/>
              </a:solidFill>
            </a:endParaRPr>
          </a:p>
        </p:txBody>
      </p:sp>
      <p:cxnSp>
        <p:nvCxnSpPr>
          <p:cNvPr id="35" name="Straight Connector 34"/>
          <p:cNvCxnSpPr/>
          <p:nvPr/>
        </p:nvCxnSpPr>
        <p:spPr>
          <a:xfrm>
            <a:off x="4343400" y="5311980"/>
            <a:ext cx="1828800" cy="0"/>
          </a:xfrm>
          <a:prstGeom prst="line">
            <a:avLst/>
          </a:prstGeom>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4800599" y="5311980"/>
            <a:ext cx="1371601" cy="153888"/>
          </a:xfrm>
          <a:prstGeom prst="rect">
            <a:avLst/>
          </a:prstGeom>
          <a:noFill/>
        </p:spPr>
        <p:txBody>
          <a:bodyPr wrap="square" lIns="0" tIns="0" rIns="45720" bIns="0" rtlCol="0" anchor="ctr" anchorCtr="0">
            <a:spAutoFit/>
          </a:bodyPr>
          <a:lstStyle/>
          <a:p>
            <a:pPr algn="r"/>
            <a:r>
              <a:rPr lang="en-US" sz="1000" dirty="0" smtClean="0"/>
              <a:t>Median: 50.1</a:t>
            </a:r>
            <a:endParaRPr lang="en-US" sz="1000" dirty="0"/>
          </a:p>
        </p:txBody>
      </p:sp>
      <p:pic>
        <p:nvPicPr>
          <p:cNvPr id="819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143000"/>
            <a:ext cx="5265738" cy="846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392"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112" y="3456432"/>
            <a:ext cx="6572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32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0"/>
          </p:nvPr>
        </p:nvSpPr>
        <p:spPr/>
        <p:txBody>
          <a:bodyPr/>
          <a:lstStyle/>
          <a:p>
            <a:r>
              <a:rPr lang="en-US" dirty="0">
                <a:latin typeface="FreightSans Pro Bold" pitchFamily="50" charset="0"/>
              </a:rPr>
              <a:t>Composite Policy Brand </a:t>
            </a:r>
            <a:r>
              <a:rPr lang="en-US" dirty="0" smtClean="0">
                <a:latin typeface="FreightSans Pro Bold" pitchFamily="50" charset="0"/>
              </a:rPr>
              <a:t>Index</a:t>
            </a:r>
            <a:endParaRPr lang="en-US" dirty="0">
              <a:latin typeface="FreightSans Pro Bold" pitchFamily="50" charset="0"/>
            </a:endParaRPr>
          </a:p>
        </p:txBody>
      </p:sp>
      <p:sp>
        <p:nvSpPr>
          <p:cNvPr id="4" name="Slide Number Placeholder 3"/>
          <p:cNvSpPr>
            <a:spLocks noGrp="1"/>
          </p:cNvSpPr>
          <p:nvPr>
            <p:ph type="sldNum" sz="quarter" idx="4"/>
          </p:nvPr>
        </p:nvSpPr>
        <p:spPr/>
        <p:txBody>
          <a:bodyPr/>
          <a:lstStyle/>
          <a:p>
            <a:fld id="{6214CC63-60E5-4931-A878-5D36BA85D187}" type="slidenum">
              <a:rPr lang="en-US" smtClean="0"/>
              <a:pPr/>
              <a:t>15</a:t>
            </a:fld>
            <a:endParaRPr lang="en-US" dirty="0"/>
          </a:p>
        </p:txBody>
      </p:sp>
      <p:sp>
        <p:nvSpPr>
          <p:cNvPr id="5" name="Rectangle 4"/>
          <p:cNvSpPr/>
          <p:nvPr/>
        </p:nvSpPr>
        <p:spPr>
          <a:xfrm>
            <a:off x="254000" y="1828800"/>
            <a:ext cx="4089400" cy="1828800"/>
          </a:xfrm>
          <a:prstGeom prst="rect">
            <a:avLst/>
          </a:prstGeom>
          <a:solidFill>
            <a:schemeClr val="accent3"/>
          </a:solidFill>
          <a:ln>
            <a:solidFill>
              <a:schemeClr val="bg1"/>
            </a:solidFill>
          </a:ln>
        </p:spPr>
        <p:txBody>
          <a:bodyPr wrap="square" lIns="182880" tIns="182880" rIns="182880" bIns="182880" numCol="1" anchor="ctr">
            <a:noAutofit/>
          </a:bodyPr>
          <a:lstStyle/>
          <a:p>
            <a:pPr algn="ctr">
              <a:spcAft>
                <a:spcPts val="500"/>
              </a:spcAft>
            </a:pPr>
            <a:endParaRPr lang="en-US" sz="1100" dirty="0" smtClean="0"/>
          </a:p>
          <a:p>
            <a:pPr algn="ctr">
              <a:spcAft>
                <a:spcPts val="500"/>
              </a:spcAft>
            </a:pPr>
            <a:endParaRPr lang="en-US" sz="1100" dirty="0"/>
          </a:p>
        </p:txBody>
      </p:sp>
      <p:sp>
        <p:nvSpPr>
          <p:cNvPr id="7" name="CI-Benchmarking Block 2"/>
          <p:cNvSpPr/>
          <p:nvPr/>
        </p:nvSpPr>
        <p:spPr>
          <a:xfrm>
            <a:off x="273052" y="2367280"/>
            <a:ext cx="4046538" cy="1190626"/>
          </a:xfrm>
          <a:prstGeom prst="rect">
            <a:avLst/>
          </a:prstGeom>
          <a:solidFill>
            <a:schemeClr val="accent3"/>
          </a:solidFill>
          <a:ln>
            <a:noFill/>
          </a:ln>
        </p:spPr>
        <p:txBody>
          <a:bodyPr wrap="square" lIns="182880" tIns="182880" rIns="182880" bIns="182880" numCol="1" anchor="ctr">
            <a:noAutofit/>
          </a:bodyPr>
          <a:lstStyle/>
          <a:p>
            <a:pPr>
              <a:spcAft>
                <a:spcPts val="500"/>
              </a:spcAft>
            </a:pPr>
            <a:r>
              <a:rPr lang="en-US" sz="1100" smtClean="0"/>
              <a:t>In the table below, AlphaCo's overall composite index score of 44.2 is compared to those of other organizations that share a key characteristic. If AlphaCo falls in the first or second quartiles, it is above the median score for a benchmark group; third and fourth quartile scores are below median (middle).</a:t>
            </a:r>
            <a:endParaRPr lang="en-US" sz="1100" dirty="0"/>
          </a:p>
        </p:txBody>
      </p:sp>
      <p:sp>
        <p:nvSpPr>
          <p:cNvPr id="6" name="CI-Benchmarking Block 1"/>
          <p:cNvSpPr/>
          <p:nvPr/>
        </p:nvSpPr>
        <p:spPr>
          <a:xfrm>
            <a:off x="273052" y="1971675"/>
            <a:ext cx="4046538" cy="469900"/>
          </a:xfrm>
          <a:prstGeom prst="rect">
            <a:avLst/>
          </a:prstGeom>
          <a:solidFill>
            <a:schemeClr val="accent3"/>
          </a:solidFill>
          <a:ln>
            <a:noFill/>
          </a:ln>
        </p:spPr>
        <p:txBody>
          <a:bodyPr wrap="square" lIns="182880" tIns="182880" rIns="182880" bIns="182880" numCol="1" anchor="ctr">
            <a:noAutofit/>
          </a:bodyPr>
          <a:lstStyle/>
          <a:p>
            <a:pPr>
              <a:spcAft>
                <a:spcPts val="500"/>
              </a:spcAft>
            </a:pPr>
            <a:r>
              <a:rPr lang="en-US" sz="1100" b="1" smtClean="0"/>
              <a:t>Below, AlphaCo is benchmarked against organizations with similar characteristics</a:t>
            </a:r>
            <a:endParaRPr lang="en-US" sz="1100" b="1" dirty="0"/>
          </a:p>
        </p:txBody>
      </p:sp>
      <p:pic>
        <p:nvPicPr>
          <p:cNvPr id="921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280" y="1828800"/>
            <a:ext cx="3038476" cy="1819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886200"/>
            <a:ext cx="73152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312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6214CC63-60E5-4931-A878-5D36BA85D187}" type="slidenum">
              <a:rPr lang="en-US" smtClean="0"/>
              <a:pPr/>
              <a:t>16</a:t>
            </a:fld>
            <a:endParaRPr lang="en-US" dirty="0"/>
          </a:p>
        </p:txBody>
      </p:sp>
      <p:sp>
        <p:nvSpPr>
          <p:cNvPr id="6" name="Rectangle 5"/>
          <p:cNvSpPr/>
          <p:nvPr/>
        </p:nvSpPr>
        <p:spPr>
          <a:xfrm>
            <a:off x="914400" y="1143000"/>
            <a:ext cx="5943600" cy="7772400"/>
          </a:xfrm>
          <a:prstGeom prst="rect">
            <a:avLst/>
          </a:prstGeom>
          <a:solidFill>
            <a:schemeClr val="accent3"/>
          </a:solidFill>
        </p:spPr>
        <p:txBody>
          <a:bodyPr wrap="none" lIns="228600" tIns="228600" rIns="228600" bIns="228600" rtlCol="0" anchor="t">
            <a:noAutofit/>
          </a:bodyPr>
          <a:lstStyle/>
          <a:p>
            <a:pPr lvl="0" algn="ctr">
              <a:spcBef>
                <a:spcPct val="20000"/>
              </a:spcBef>
            </a:pPr>
            <a:endParaRPr lang="en-US" sz="1200" cap="all" spc="300" dirty="0">
              <a:solidFill>
                <a:srgbClr val="FFFFFF"/>
              </a:solidFill>
              <a:latin typeface="FreightSans Pro Bold" pitchFamily="50" charset="0"/>
            </a:endParaRPr>
          </a:p>
        </p:txBody>
      </p:sp>
      <p:sp>
        <p:nvSpPr>
          <p:cNvPr id="7" name="Rectangle 6"/>
          <p:cNvSpPr/>
          <p:nvPr/>
        </p:nvSpPr>
        <p:spPr>
          <a:xfrm>
            <a:off x="1143000" y="7115976"/>
            <a:ext cx="5486400" cy="1541448"/>
          </a:xfrm>
          <a:prstGeom prst="rect">
            <a:avLst/>
          </a:prstGeom>
          <a:solidFill>
            <a:schemeClr val="bg1"/>
          </a:solidFill>
        </p:spPr>
        <p:txBody>
          <a:bodyPr wrap="square" lIns="228600" tIns="228600" rIns="228600" bIns="228600" anchor="ctr">
            <a:spAutoFit/>
          </a:bodyPr>
          <a:lstStyle/>
          <a:p>
            <a:pPr algn="ctr">
              <a:spcAft>
                <a:spcPts val="500"/>
              </a:spcAft>
            </a:pPr>
            <a:r>
              <a:rPr lang="en-US" sz="1100" b="1" dirty="0">
                <a:latin typeface="FreightMicro Pro Bold" pitchFamily="50" charset="0"/>
              </a:rPr>
              <a:t>Independents Similar to Democrats</a:t>
            </a:r>
          </a:p>
          <a:p>
            <a:pPr>
              <a:spcAft>
                <a:spcPts val="500"/>
              </a:spcAft>
            </a:pPr>
            <a:r>
              <a:rPr lang="en-US" sz="1100" dirty="0" smtClean="0"/>
              <a:t>NJ </a:t>
            </a:r>
            <a:r>
              <a:rPr lang="en-US" sz="1100" dirty="0"/>
              <a:t>Research found no statistically significant difference in composite index scores for respondents identifying as Independents as compared to Democrats. The mean Independent </a:t>
            </a:r>
            <a:r>
              <a:rPr lang="en-US" sz="1100" dirty="0" smtClean="0"/>
              <a:t>policy brand ratings for companies </a:t>
            </a:r>
            <a:r>
              <a:rPr lang="en-US" sz="1100" dirty="0"/>
              <a:t>in our sample was </a:t>
            </a:r>
            <a:r>
              <a:rPr lang="en-US" sz="1100" dirty="0" smtClean="0"/>
              <a:t>49.0, compared to 47.8 for Democrats and 56.2 for Republicans. Independents</a:t>
            </a:r>
            <a:r>
              <a:rPr lang="en-US" sz="1100" dirty="0"/>
              <a:t>’ </a:t>
            </a:r>
            <a:r>
              <a:rPr lang="en-US" sz="1100" dirty="0" smtClean="0"/>
              <a:t>scores tended </a:t>
            </a:r>
            <a:r>
              <a:rPr lang="en-US" sz="1100" dirty="0"/>
              <a:t>to fall below those of their Republican </a:t>
            </a:r>
            <a:r>
              <a:rPr lang="en-US" sz="1100" dirty="0" smtClean="0"/>
              <a:t>counterparts. </a:t>
            </a:r>
            <a:endParaRPr lang="en-US" sz="1100" dirty="0"/>
          </a:p>
        </p:txBody>
      </p:sp>
      <p:sp>
        <p:nvSpPr>
          <p:cNvPr id="9" name="Rectangle 8"/>
          <p:cNvSpPr/>
          <p:nvPr/>
        </p:nvSpPr>
        <p:spPr>
          <a:xfrm>
            <a:off x="1143000" y="3257550"/>
            <a:ext cx="5486400" cy="1828800"/>
          </a:xfrm>
          <a:prstGeom prst="rect">
            <a:avLst/>
          </a:prstGeom>
          <a:solidFill>
            <a:schemeClr val="bg1"/>
          </a:solidFill>
        </p:spPr>
        <p:txBody>
          <a:bodyPr wrap="square" lIns="228600" tIns="228600" rIns="228600" bIns="228600" anchor="ctr">
            <a:noAutofit/>
          </a:bodyPr>
          <a:lstStyle/>
          <a:p>
            <a:pPr algn="ctr">
              <a:spcAft>
                <a:spcPts val="500"/>
              </a:spcAft>
            </a:pPr>
            <a:r>
              <a:rPr lang="en-US" sz="1100" b="1" dirty="0" smtClean="0">
                <a:latin typeface="FreightMicro Pro Bold" pitchFamily="50" charset="0"/>
              </a:rPr>
              <a:t>Party Matters Most</a:t>
            </a:r>
          </a:p>
          <a:p>
            <a:pPr>
              <a:spcAft>
                <a:spcPts val="500"/>
              </a:spcAft>
            </a:pPr>
            <a:r>
              <a:rPr lang="en-US" sz="1100" dirty="0" smtClean="0"/>
              <a:t>NJ </a:t>
            </a:r>
            <a:r>
              <a:rPr lang="en-US" sz="1100" dirty="0"/>
              <a:t>Research </a:t>
            </a:r>
            <a:r>
              <a:rPr lang="en-US" sz="1100" dirty="0" smtClean="0"/>
              <a:t>sought to </a:t>
            </a:r>
            <a:r>
              <a:rPr lang="en-US" sz="1100" dirty="0"/>
              <a:t>understand how </a:t>
            </a:r>
            <a:r>
              <a:rPr lang="en-US" sz="1100" dirty="0" smtClean="0"/>
              <a:t>key </a:t>
            </a:r>
            <a:r>
              <a:rPr lang="en-US" sz="1100" dirty="0"/>
              <a:t>demographic </a:t>
            </a:r>
            <a:r>
              <a:rPr lang="en-US" sz="1100" dirty="0" smtClean="0"/>
              <a:t>factors of senior policy influentials, attributes </a:t>
            </a:r>
            <a:r>
              <a:rPr lang="en-US" sz="1100" dirty="0"/>
              <a:t>such as age, </a:t>
            </a:r>
            <a:r>
              <a:rPr lang="en-US" sz="1100" dirty="0" smtClean="0"/>
              <a:t>experience, gender</a:t>
            </a:r>
            <a:r>
              <a:rPr lang="en-US" sz="1100" dirty="0"/>
              <a:t>, workplace, and political party </a:t>
            </a:r>
            <a:r>
              <a:rPr lang="en-US" sz="1100" dirty="0" smtClean="0"/>
              <a:t>affiliation, </a:t>
            </a:r>
            <a:r>
              <a:rPr lang="en-US" sz="1100" dirty="0"/>
              <a:t>might </a:t>
            </a:r>
            <a:r>
              <a:rPr lang="en-US" sz="1100" dirty="0" smtClean="0"/>
              <a:t>impact policy </a:t>
            </a:r>
            <a:r>
              <a:rPr lang="en-US" sz="1100" dirty="0"/>
              <a:t>brand perceptions. A series of regression analyses and one-way ANOVA tests revealed that a respondent’s party affiliation has the greatest impact on his or her perception of policy brand. </a:t>
            </a:r>
            <a:r>
              <a:rPr lang="en-US" sz="1100" dirty="0" smtClean="0"/>
              <a:t>Gender </a:t>
            </a:r>
            <a:r>
              <a:rPr lang="en-US" sz="1100" dirty="0"/>
              <a:t>affects policy brand to a lesser extent, followed by </a:t>
            </a:r>
            <a:r>
              <a:rPr lang="en-US" sz="1100" dirty="0" smtClean="0"/>
              <a:t>workplace. </a:t>
            </a:r>
            <a:r>
              <a:rPr lang="en-US" sz="1100" dirty="0"/>
              <a:t>Of the measures tested, </a:t>
            </a:r>
            <a:r>
              <a:rPr lang="en-US" sz="1100" dirty="0" smtClean="0"/>
              <a:t>tenure and age have </a:t>
            </a:r>
            <a:r>
              <a:rPr lang="en-US" sz="1100" dirty="0"/>
              <a:t>the weakest effect on policy brand </a:t>
            </a:r>
            <a:r>
              <a:rPr lang="en-US" sz="1100" dirty="0" smtClean="0"/>
              <a:t>ratings.</a:t>
            </a:r>
            <a:endParaRPr lang="en-US" sz="1100" dirty="0"/>
          </a:p>
        </p:txBody>
      </p:sp>
      <p:sp>
        <p:nvSpPr>
          <p:cNvPr id="13" name="TextBox 1"/>
          <p:cNvSpPr txBox="1"/>
          <p:nvPr/>
        </p:nvSpPr>
        <p:spPr>
          <a:xfrm>
            <a:off x="2519480" y="1371600"/>
            <a:ext cx="2733441" cy="430887"/>
          </a:xfrm>
          <a:prstGeom prst="rect">
            <a:avLst/>
          </a:prstGeom>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latin typeface="FreightMicro Pro Bold" pitchFamily="50" charset="0"/>
              </a:rPr>
              <a:t>Impact of </a:t>
            </a:r>
            <a:r>
              <a:rPr lang="en-US" b="1" dirty="0" smtClean="0">
                <a:latin typeface="FreightMicro Pro Bold" pitchFamily="50" charset="0"/>
              </a:rPr>
              <a:t>Respondent Characteristics</a:t>
            </a:r>
            <a:endParaRPr lang="en-US" b="1" dirty="0">
              <a:latin typeface="FreightMicro Pro Bold" pitchFamily="50" charset="0"/>
            </a:endParaRPr>
          </a:p>
          <a:p>
            <a:pPr algn="ctr"/>
            <a:r>
              <a:rPr lang="en-US" b="1" dirty="0">
                <a:latin typeface="FreightMicro Pro Bold" pitchFamily="50" charset="0"/>
              </a:rPr>
              <a:t>on Composite Index Performance</a:t>
            </a:r>
          </a:p>
        </p:txBody>
      </p:sp>
      <p:graphicFrame>
        <p:nvGraphicFramePr>
          <p:cNvPr id="14" name="Chart 13"/>
          <p:cNvGraphicFramePr/>
          <p:nvPr>
            <p:extLst>
              <p:ext uri="{D42A27DB-BD31-4B8C-83A1-F6EECF244321}">
                <p14:modId xmlns:p14="http://schemas.microsoft.com/office/powerpoint/2010/main" val="3123045155"/>
              </p:ext>
            </p:extLst>
          </p:nvPr>
        </p:nvGraphicFramePr>
        <p:xfrm>
          <a:off x="1142996" y="5543550"/>
          <a:ext cx="5486404" cy="1600200"/>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
          <p:cNvSpPr txBox="1"/>
          <p:nvPr/>
        </p:nvSpPr>
        <p:spPr>
          <a:xfrm>
            <a:off x="1142996" y="5543550"/>
            <a:ext cx="5486404" cy="228600"/>
          </a:xfrm>
          <a:prstGeom prst="rect">
            <a:avLst/>
          </a:prstGeom>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latin typeface="FreightMicro Pro Bold" pitchFamily="50" charset="0"/>
              </a:rPr>
              <a:t>Average Composite Index Score by Party</a:t>
            </a:r>
          </a:p>
        </p:txBody>
      </p:sp>
      <p:sp>
        <p:nvSpPr>
          <p:cNvPr id="16" name="TextBox 1"/>
          <p:cNvSpPr txBox="1"/>
          <p:nvPr/>
        </p:nvSpPr>
        <p:spPr>
          <a:xfrm>
            <a:off x="1143000" y="5086350"/>
            <a:ext cx="5486404" cy="571500"/>
          </a:xfrm>
          <a:prstGeom prst="rect">
            <a:avLst/>
          </a:prstGeom>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smtClean="0">
                <a:solidFill>
                  <a:schemeClr val="bg1"/>
                </a:solidFill>
              </a:rPr>
              <a:t>* * *</a:t>
            </a:r>
            <a:endParaRPr lang="en-US" b="1" dirty="0">
              <a:solidFill>
                <a:schemeClr val="bg1"/>
              </a:solidFill>
            </a:endParaRPr>
          </a:p>
        </p:txBody>
      </p:sp>
      <p:sp>
        <p:nvSpPr>
          <p:cNvPr id="3" name="Rectangle 2"/>
          <p:cNvSpPr/>
          <p:nvPr/>
        </p:nvSpPr>
        <p:spPr>
          <a:xfrm>
            <a:off x="914400" y="866001"/>
            <a:ext cx="5943600" cy="276999"/>
          </a:xfrm>
          <a:prstGeom prst="rect">
            <a:avLst/>
          </a:prstGeom>
        </p:spPr>
        <p:txBody>
          <a:bodyPr wrap="square">
            <a:spAutoFit/>
          </a:bodyPr>
          <a:lstStyle/>
          <a:p>
            <a:pPr lvl="0" algn="ctr">
              <a:spcBef>
                <a:spcPct val="20000"/>
              </a:spcBef>
            </a:pPr>
            <a:r>
              <a:rPr lang="en-US" sz="1200" cap="all" spc="300" dirty="0">
                <a:latin typeface="FreightSans Pro Bold" pitchFamily="50" charset="0"/>
              </a:rPr>
              <a:t>Research </a:t>
            </a:r>
            <a:r>
              <a:rPr lang="en-US" sz="1200" cap="all" spc="300" dirty="0" smtClean="0">
                <a:latin typeface="FreightSans Pro Bold" pitchFamily="50" charset="0"/>
              </a:rPr>
              <a:t>Insight*: </a:t>
            </a:r>
            <a:r>
              <a:rPr lang="en-US" sz="1200" cap="all" spc="300" dirty="0">
                <a:latin typeface="FreightSans Pro Bold" pitchFamily="50" charset="0"/>
              </a:rPr>
              <a:t>Demographics</a:t>
            </a:r>
          </a:p>
        </p:txBody>
      </p:sp>
      <p:sp>
        <p:nvSpPr>
          <p:cNvPr id="17" name="Rectangle 16"/>
          <p:cNvSpPr/>
          <p:nvPr/>
        </p:nvSpPr>
        <p:spPr>
          <a:xfrm>
            <a:off x="228601" y="9372600"/>
            <a:ext cx="7315200" cy="457200"/>
          </a:xfrm>
          <a:prstGeom prst="rect">
            <a:avLst/>
          </a:prstGeom>
        </p:spPr>
        <p:txBody>
          <a:bodyPr wrap="square">
            <a:noAutofit/>
          </a:bodyPr>
          <a:lstStyle/>
          <a:p>
            <a:pPr marL="60325" indent="-60325"/>
            <a:r>
              <a:rPr lang="en-US" sz="1050" b="1" dirty="0" smtClean="0">
                <a:solidFill>
                  <a:srgbClr val="000000"/>
                </a:solidFill>
              </a:rPr>
              <a:t>*</a:t>
            </a:r>
            <a:r>
              <a:rPr lang="en-US" sz="1050" dirty="0" smtClean="0">
                <a:solidFill>
                  <a:srgbClr val="000000"/>
                </a:solidFill>
              </a:rPr>
              <a:t>Research insights are not organization-specific; rather, they are findings that help explain the dynamics of policy advocacy in general terms.</a:t>
            </a:r>
            <a:endParaRPr lang="en-US" sz="1800" dirty="0"/>
          </a:p>
        </p:txBody>
      </p:sp>
      <p:sp>
        <p:nvSpPr>
          <p:cNvPr id="11" name="Rectangle 10"/>
          <p:cNvSpPr/>
          <p:nvPr/>
        </p:nvSpPr>
        <p:spPr>
          <a:xfrm>
            <a:off x="1323975" y="2108669"/>
            <a:ext cx="2514600" cy="914400"/>
          </a:xfrm>
          <a:prstGeom prst="rect">
            <a:avLst/>
          </a:prstGeom>
          <a:noFill/>
          <a:ln>
            <a:noFill/>
          </a:ln>
        </p:spPr>
        <p:txBody>
          <a:bodyPr wrap="none" lIns="228600" tIns="228600" rIns="228600" bIns="228600" rtlCol="0" anchor="t">
            <a:noAutofit/>
          </a:bodyPr>
          <a:lstStyle/>
          <a:p>
            <a:pPr algn="ctr"/>
            <a:endParaRPr lang="en-US" sz="1000" dirty="0"/>
          </a:p>
        </p:txBody>
      </p:sp>
      <p:grpSp>
        <p:nvGrpSpPr>
          <p:cNvPr id="51" name="Group 50"/>
          <p:cNvGrpSpPr>
            <a:grpSpLocks noChangeAspect="1"/>
          </p:cNvGrpSpPr>
          <p:nvPr/>
        </p:nvGrpSpPr>
        <p:grpSpPr>
          <a:xfrm>
            <a:off x="4959368" y="2315137"/>
            <a:ext cx="882397" cy="457200"/>
            <a:chOff x="5034959" y="2356344"/>
            <a:chExt cx="928335" cy="481002"/>
          </a:xfrm>
        </p:grpSpPr>
        <p:pic>
          <p:nvPicPr>
            <p:cNvPr id="19" name="Picture 18"/>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5506094" y="2356344"/>
              <a:ext cx="457200" cy="457200"/>
            </a:xfrm>
            <a:prstGeom prst="rect">
              <a:avLst/>
            </a:prstGeom>
          </p:spPr>
        </p:pic>
        <p:pic>
          <p:nvPicPr>
            <p:cNvPr id="20" name="Picture 19"/>
            <p:cNvPicPr>
              <a:picLocks noChangeAspect="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5034959" y="2380146"/>
              <a:ext cx="457200" cy="457200"/>
            </a:xfrm>
            <a:prstGeom prst="rect">
              <a:avLst/>
            </a:prstGeom>
          </p:spPr>
        </p:pic>
      </p:grpSp>
      <p:grpSp>
        <p:nvGrpSpPr>
          <p:cNvPr id="5" name="Group 4"/>
          <p:cNvGrpSpPr/>
          <p:nvPr/>
        </p:nvGrpSpPr>
        <p:grpSpPr>
          <a:xfrm>
            <a:off x="1523619" y="1974351"/>
            <a:ext cx="4905756" cy="1184940"/>
            <a:chOff x="1523619" y="1974351"/>
            <a:chExt cx="4905756" cy="1184940"/>
          </a:xfrm>
        </p:grpSpPr>
        <p:sp>
          <p:nvSpPr>
            <p:cNvPr id="47" name="Right Arrow 46"/>
            <p:cNvSpPr/>
            <p:nvPr/>
          </p:nvSpPr>
          <p:spPr>
            <a:xfrm>
              <a:off x="3909060" y="2429661"/>
              <a:ext cx="457200" cy="274320"/>
            </a:xfrm>
            <a:prstGeom prst="rightArrow">
              <a:avLst/>
            </a:prstGeom>
            <a:solidFill>
              <a:schemeClr val="bg1"/>
            </a:solidFill>
          </p:spPr>
          <p:txBody>
            <a:bodyPr wrap="none" lIns="228600" tIns="228600" rIns="228600" bIns="228600" rtlCol="0" anchor="t">
              <a:noAutofit/>
            </a:bodyPr>
            <a:lstStyle/>
            <a:p>
              <a:pPr algn="ctr"/>
              <a:endParaRPr lang="en-US" sz="900" dirty="0"/>
            </a:p>
          </p:txBody>
        </p:sp>
        <p:sp>
          <p:nvSpPr>
            <p:cNvPr id="45" name="Rectangle 44"/>
            <p:cNvSpPr/>
            <p:nvPr/>
          </p:nvSpPr>
          <p:spPr>
            <a:xfrm>
              <a:off x="1616832" y="2132847"/>
              <a:ext cx="1920240" cy="822960"/>
            </a:xfrm>
            <a:prstGeom prst="rect">
              <a:avLst/>
            </a:prstGeom>
            <a:noFill/>
            <a:ln w="9525">
              <a:noFill/>
            </a:ln>
            <a:effectLst/>
          </p:spPr>
          <p:style>
            <a:lnRef idx="2">
              <a:schemeClr val="accent1"/>
            </a:lnRef>
            <a:fillRef idx="0">
              <a:schemeClr val="accent1"/>
            </a:fillRef>
            <a:effectRef idx="1">
              <a:schemeClr val="accent1"/>
            </a:effectRef>
            <a:fontRef idx="minor">
              <a:schemeClr val="tx1"/>
            </a:fontRef>
          </p:style>
          <p:txBody>
            <a:bodyPr lIns="137160" tIns="274320" rIns="0" bIns="91440" numCol="2" rtlCol="0" anchor="ctr">
              <a:noAutofit/>
            </a:bodyPr>
            <a:lstStyle/>
            <a:p>
              <a:pPr marL="109538" indent="-109538">
                <a:spcAft>
                  <a:spcPts val="400"/>
                </a:spcAft>
                <a:buFont typeface="Arial" panose="020B0604020202020204" pitchFamily="34" charset="0"/>
                <a:buChar char="•"/>
              </a:pPr>
              <a:r>
                <a:rPr lang="en-US" sz="1000" dirty="0"/>
                <a:t>Age </a:t>
              </a:r>
              <a:endParaRPr lang="en-US" sz="1000" dirty="0" smtClean="0"/>
            </a:p>
            <a:p>
              <a:pPr marL="109538" indent="-109538">
                <a:spcAft>
                  <a:spcPts val="400"/>
                </a:spcAft>
                <a:buFont typeface="Arial" panose="020B0604020202020204" pitchFamily="34" charset="0"/>
                <a:buChar char="•"/>
              </a:pPr>
              <a:r>
                <a:rPr lang="en-US" sz="1000" dirty="0" smtClean="0"/>
                <a:t>Experience</a:t>
              </a:r>
              <a:endParaRPr lang="en-US" sz="1000" dirty="0"/>
            </a:p>
            <a:p>
              <a:pPr marL="109538" indent="-109538">
                <a:spcAft>
                  <a:spcPts val="400"/>
                </a:spcAft>
                <a:buFont typeface="Arial" panose="020B0604020202020204" pitchFamily="34" charset="0"/>
                <a:buChar char="•"/>
              </a:pPr>
              <a:r>
                <a:rPr lang="en-US" sz="1000" dirty="0"/>
                <a:t>Gender </a:t>
              </a:r>
            </a:p>
            <a:p>
              <a:pPr marL="109538" indent="-109538">
                <a:spcAft>
                  <a:spcPts val="400"/>
                </a:spcAft>
                <a:buFont typeface="Arial" panose="020B0604020202020204" pitchFamily="34" charset="0"/>
                <a:buChar char="•"/>
              </a:pPr>
              <a:r>
                <a:rPr lang="en-US" sz="1000" dirty="0"/>
                <a:t>Political </a:t>
              </a:r>
              <a:r>
                <a:rPr lang="en-US" sz="1000" dirty="0" smtClean="0"/>
                <a:t>Party Affiliation </a:t>
              </a:r>
              <a:endParaRPr lang="en-US" sz="1000" dirty="0"/>
            </a:p>
            <a:p>
              <a:pPr marL="109538" indent="-109538">
                <a:spcAft>
                  <a:spcPts val="400"/>
                </a:spcAft>
                <a:buFont typeface="Arial" panose="020B0604020202020204" pitchFamily="34" charset="0"/>
                <a:buChar char="•"/>
              </a:pPr>
              <a:r>
                <a:rPr lang="en-US" sz="1000" dirty="0"/>
                <a:t>Workplace </a:t>
              </a:r>
            </a:p>
          </p:txBody>
        </p:sp>
        <p:sp>
          <p:nvSpPr>
            <p:cNvPr id="46" name="TextBox 45"/>
            <p:cNvSpPr txBox="1"/>
            <p:nvPr/>
          </p:nvSpPr>
          <p:spPr>
            <a:xfrm>
              <a:off x="1523619" y="1974351"/>
              <a:ext cx="2106667" cy="246221"/>
            </a:xfrm>
            <a:prstGeom prst="rect">
              <a:avLst/>
            </a:prstGeom>
            <a:noFill/>
          </p:spPr>
          <p:txBody>
            <a:bodyPr wrap="none" rtlCol="0" anchor="t" anchorCtr="1">
              <a:spAutoFit/>
            </a:bodyPr>
            <a:lstStyle>
              <a:defPPr>
                <a:defRPr lang="en-US"/>
              </a:defPPr>
              <a:lvl1pPr algn="ctr">
                <a:defRPr sz="1400">
                  <a:latin typeface="FreightSans Pro Semibold" pitchFamily="50" charset="0"/>
                </a:defRPr>
              </a:lvl1pPr>
            </a:lstStyle>
            <a:p>
              <a:r>
                <a:rPr lang="en-US" sz="1000" dirty="0" smtClean="0">
                  <a:latin typeface="FreightMicro Pro Bold" pitchFamily="50" charset="0"/>
                </a:rPr>
                <a:t>Demographic Attributes Tested</a:t>
              </a:r>
              <a:endParaRPr lang="en-US" sz="1000" dirty="0">
                <a:latin typeface="FreightMicro Pro Bold" pitchFamily="50" charset="0"/>
              </a:endParaRPr>
            </a:p>
          </p:txBody>
        </p:sp>
        <p:sp>
          <p:nvSpPr>
            <p:cNvPr id="50" name="Rectangle 49"/>
            <p:cNvSpPr/>
            <p:nvPr/>
          </p:nvSpPr>
          <p:spPr>
            <a:xfrm>
              <a:off x="4417695" y="1974351"/>
              <a:ext cx="2011680" cy="1184940"/>
            </a:xfrm>
            <a:prstGeom prst="rect">
              <a:avLst/>
            </a:prstGeom>
            <a:ln>
              <a:noFill/>
            </a:ln>
          </p:spPr>
          <p:txBody>
            <a:bodyPr>
              <a:spAutoFit/>
            </a:bodyPr>
            <a:lstStyle/>
            <a:p>
              <a:pPr algn="ctr">
                <a:spcBef>
                  <a:spcPts val="1200"/>
                </a:spcBef>
              </a:pPr>
              <a:r>
                <a:rPr lang="en-US" sz="300" dirty="0" smtClean="0">
                  <a:latin typeface="FreightMicro Pro Bold" pitchFamily="50" charset="0"/>
                </a:rPr>
                <a:t/>
              </a:r>
              <a:br>
                <a:rPr lang="en-US" sz="300" dirty="0" smtClean="0">
                  <a:latin typeface="FreightMicro Pro Bold" pitchFamily="50" charset="0"/>
                </a:rPr>
              </a:br>
              <a:r>
                <a:rPr lang="en-US" sz="1000" dirty="0" smtClean="0">
                  <a:latin typeface="FreightMicro Pro Bold" pitchFamily="50" charset="0"/>
                </a:rPr>
                <a:t>Key </a:t>
              </a:r>
              <a:r>
                <a:rPr lang="en-US" sz="1000" dirty="0">
                  <a:latin typeface="FreightMicro Pro Bold" pitchFamily="50" charset="0"/>
                </a:rPr>
                <a:t>Demographic </a:t>
              </a:r>
              <a:r>
                <a:rPr lang="en-US" sz="1000" dirty="0" smtClean="0">
                  <a:latin typeface="FreightMicro Pro Bold" pitchFamily="50" charset="0"/>
                </a:rPr>
                <a:t>Factor:</a:t>
              </a:r>
              <a:endParaRPr lang="en-US" sz="900" dirty="0">
                <a:latin typeface="FreightMicro Pro Bold" pitchFamily="50" charset="0"/>
              </a:endParaRPr>
            </a:p>
            <a:p>
              <a:pPr algn="ctr"/>
              <a:endParaRPr lang="en-US" sz="1100" dirty="0" smtClean="0"/>
            </a:p>
            <a:p>
              <a:pPr algn="ctr"/>
              <a:endParaRPr lang="en-US" sz="1100" dirty="0" smtClean="0"/>
            </a:p>
            <a:p>
              <a:pPr algn="ctr"/>
              <a:endParaRPr lang="en-US" sz="1100" dirty="0" smtClean="0"/>
            </a:p>
            <a:p>
              <a:pPr algn="ctr"/>
              <a:endParaRPr lang="en-US" sz="1100" dirty="0" smtClean="0"/>
            </a:p>
            <a:p>
              <a:pPr algn="ctr"/>
              <a:r>
                <a:rPr lang="en-US" sz="1000" dirty="0" smtClean="0"/>
                <a:t>Political </a:t>
              </a:r>
              <a:r>
                <a:rPr lang="en-US" sz="1000" dirty="0"/>
                <a:t>Party </a:t>
              </a:r>
              <a:r>
                <a:rPr lang="en-US" sz="1000" dirty="0" smtClean="0"/>
                <a:t>Affiliation</a:t>
              </a:r>
              <a:br>
                <a:rPr lang="en-US" sz="1000" dirty="0" smtClean="0"/>
              </a:br>
              <a:endParaRPr lang="en-US" sz="400" dirty="0"/>
            </a:p>
          </p:txBody>
        </p:sp>
      </p:grpSp>
    </p:spTree>
    <p:extLst>
      <p:ext uri="{BB962C8B-B14F-4D97-AF65-F5344CB8AC3E}">
        <p14:creationId xmlns:p14="http://schemas.microsoft.com/office/powerpoint/2010/main" val="2918915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5257800" y="6244698"/>
            <a:ext cx="2286000" cy="33565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a:solidFill>
                  <a:schemeClr val="tx1"/>
                </a:solidFill>
              </a:rPr>
              <a:t>4th Quartile</a:t>
            </a:r>
          </a:p>
        </p:txBody>
      </p:sp>
      <p:sp>
        <p:nvSpPr>
          <p:cNvPr id="49" name="Rectangle 48"/>
          <p:cNvSpPr/>
          <p:nvPr/>
        </p:nvSpPr>
        <p:spPr>
          <a:xfrm>
            <a:off x="5257800" y="5697908"/>
            <a:ext cx="2286000" cy="5467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50" name="Rectangle 49"/>
          <p:cNvSpPr/>
          <p:nvPr/>
        </p:nvSpPr>
        <p:spPr>
          <a:xfrm>
            <a:off x="5257798" y="4927599"/>
            <a:ext cx="2286000" cy="7703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51" name="Rectangle 50"/>
          <p:cNvSpPr/>
          <p:nvPr/>
        </p:nvSpPr>
        <p:spPr>
          <a:xfrm>
            <a:off x="5257798" y="1600199"/>
            <a:ext cx="2286000" cy="3327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sp>
        <p:nvSpPr>
          <p:cNvPr id="42" name="Rectangle 41"/>
          <p:cNvSpPr/>
          <p:nvPr/>
        </p:nvSpPr>
        <p:spPr>
          <a:xfrm>
            <a:off x="2743242" y="7077075"/>
            <a:ext cx="2286000" cy="252412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a:solidFill>
                  <a:schemeClr val="tx1"/>
                </a:solidFill>
              </a:rPr>
              <a:t>4th Quartile</a:t>
            </a:r>
          </a:p>
        </p:txBody>
      </p:sp>
      <p:sp>
        <p:nvSpPr>
          <p:cNvPr id="43" name="Rectangle 42"/>
          <p:cNvSpPr/>
          <p:nvPr/>
        </p:nvSpPr>
        <p:spPr>
          <a:xfrm>
            <a:off x="2743242" y="6172200"/>
            <a:ext cx="2285958" cy="90487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44" name="Rectangle 43"/>
          <p:cNvSpPr/>
          <p:nvPr/>
        </p:nvSpPr>
        <p:spPr>
          <a:xfrm>
            <a:off x="2743240" y="5029201"/>
            <a:ext cx="2285960" cy="1142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45" name="Rectangle 44"/>
          <p:cNvSpPr/>
          <p:nvPr/>
        </p:nvSpPr>
        <p:spPr>
          <a:xfrm>
            <a:off x="2743240" y="1600199"/>
            <a:ext cx="2285960" cy="342900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sp>
        <p:nvSpPr>
          <p:cNvPr id="36" name="Rectangle 35"/>
          <p:cNvSpPr/>
          <p:nvPr/>
        </p:nvSpPr>
        <p:spPr>
          <a:xfrm>
            <a:off x="228600" y="5057776"/>
            <a:ext cx="2289048" cy="454342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smtClean="0">
                <a:solidFill>
                  <a:schemeClr val="tx1"/>
                </a:solidFill>
              </a:rPr>
              <a:t>4th Quartile</a:t>
            </a:r>
            <a:endParaRPr lang="en-US" sz="1000" dirty="0">
              <a:solidFill>
                <a:schemeClr val="tx1"/>
              </a:solidFill>
            </a:endParaRPr>
          </a:p>
        </p:txBody>
      </p:sp>
      <p:sp>
        <p:nvSpPr>
          <p:cNvPr id="37" name="Rectangle 36"/>
          <p:cNvSpPr/>
          <p:nvPr/>
        </p:nvSpPr>
        <p:spPr>
          <a:xfrm>
            <a:off x="228600" y="4549140"/>
            <a:ext cx="2289048" cy="5086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38" name="Rectangle 37"/>
          <p:cNvSpPr/>
          <p:nvPr/>
        </p:nvSpPr>
        <p:spPr>
          <a:xfrm>
            <a:off x="228558" y="3870325"/>
            <a:ext cx="2286040" cy="6788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39" name="Rectangle 38"/>
          <p:cNvSpPr/>
          <p:nvPr/>
        </p:nvSpPr>
        <p:spPr>
          <a:xfrm>
            <a:off x="228558" y="1600200"/>
            <a:ext cx="2286040" cy="22701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0"/>
          </p:nvPr>
        </p:nvSpPr>
        <p:spPr/>
        <p:txBody>
          <a:bodyPr/>
          <a:lstStyle/>
          <a:p>
            <a:r>
              <a:rPr lang="en-US" dirty="0" smtClean="0">
                <a:latin typeface="FreightSans Pro Bold" pitchFamily="50" charset="0"/>
              </a:rPr>
              <a:t>Composite Policy Brand Index</a:t>
            </a:r>
            <a:endParaRPr lang="en-US" dirty="0">
              <a:latin typeface="FreightSans Pro Bold" pitchFamily="50" charset="0"/>
            </a:endParaRPr>
          </a:p>
        </p:txBody>
      </p:sp>
      <p:sp>
        <p:nvSpPr>
          <p:cNvPr id="19" name="TextBox 18"/>
          <p:cNvSpPr txBox="1"/>
          <p:nvPr/>
        </p:nvSpPr>
        <p:spPr>
          <a:xfrm>
            <a:off x="2743200" y="1143000"/>
            <a:ext cx="2281421" cy="457200"/>
          </a:xfrm>
          <a:prstGeom prst="rect">
            <a:avLst/>
          </a:prstGeom>
          <a:noFill/>
        </p:spPr>
        <p:txBody>
          <a:bodyPr wrap="none" rtlCol="0" anchor="ctr">
            <a:noAutofit/>
          </a:bodyPr>
          <a:lstStyle/>
          <a:p>
            <a:pPr algn="ctr"/>
            <a:r>
              <a:rPr lang="en-US" sz="1100" dirty="0" smtClean="0">
                <a:latin typeface="FreightMicro Pro Bold" pitchFamily="50" charset="0"/>
              </a:rPr>
              <a:t>Democrat scores </a:t>
            </a:r>
            <a:r>
              <a:rPr lang="en-US" sz="1100" dirty="0" smtClean="0">
                <a:solidFill>
                  <a:schemeClr val="accent1">
                    <a:lumMod val="60000"/>
                    <a:lumOff val="40000"/>
                  </a:schemeClr>
                </a:solidFill>
              </a:rPr>
              <a:t>(n=63)</a:t>
            </a:r>
            <a:endParaRPr lang="en-US" sz="1100" dirty="0">
              <a:solidFill>
                <a:schemeClr val="accent1">
                  <a:lumMod val="60000"/>
                  <a:lumOff val="40000"/>
                </a:schemeClr>
              </a:solidFill>
            </a:endParaRPr>
          </a:p>
        </p:txBody>
      </p:sp>
      <p:sp>
        <p:nvSpPr>
          <p:cNvPr id="57" name="TextBox 56"/>
          <p:cNvSpPr txBox="1"/>
          <p:nvPr/>
        </p:nvSpPr>
        <p:spPr>
          <a:xfrm>
            <a:off x="5257800" y="1143000"/>
            <a:ext cx="2281421" cy="457200"/>
          </a:xfrm>
          <a:prstGeom prst="rect">
            <a:avLst/>
          </a:prstGeom>
          <a:noFill/>
        </p:spPr>
        <p:txBody>
          <a:bodyPr wrap="none" rtlCol="0" anchor="ctr">
            <a:noAutofit/>
          </a:bodyPr>
          <a:lstStyle/>
          <a:p>
            <a:pPr algn="ctr"/>
            <a:r>
              <a:rPr lang="en-US" sz="1100" dirty="0" smtClean="0">
                <a:latin typeface="FreightMicro Pro Bold" pitchFamily="50" charset="0"/>
              </a:rPr>
              <a:t>Independent scores </a:t>
            </a:r>
            <a:r>
              <a:rPr lang="en-US" sz="1100" dirty="0">
                <a:solidFill>
                  <a:schemeClr val="accent1">
                    <a:lumMod val="60000"/>
                    <a:lumOff val="40000"/>
                  </a:schemeClr>
                </a:solidFill>
              </a:rPr>
              <a:t>(</a:t>
            </a:r>
            <a:r>
              <a:rPr lang="en-US" sz="1100" dirty="0" smtClean="0">
                <a:solidFill>
                  <a:schemeClr val="accent1">
                    <a:lumMod val="60000"/>
                    <a:lumOff val="40000"/>
                  </a:schemeClr>
                </a:solidFill>
              </a:rPr>
              <a:t>n=63)</a:t>
            </a:r>
            <a:endParaRPr lang="en-US" sz="1000" dirty="0">
              <a:solidFill>
                <a:schemeClr val="accent1">
                  <a:lumMod val="60000"/>
                  <a:lumOff val="40000"/>
                </a:schemeClr>
              </a:solidFill>
            </a:endParaRPr>
          </a:p>
        </p:txBody>
      </p:sp>
      <p:sp>
        <p:nvSpPr>
          <p:cNvPr id="4" name="Slide Number Placeholder 3"/>
          <p:cNvSpPr>
            <a:spLocks noGrp="1"/>
          </p:cNvSpPr>
          <p:nvPr>
            <p:ph type="sldNum" sz="quarter" idx="4"/>
          </p:nvPr>
        </p:nvSpPr>
        <p:spPr/>
        <p:txBody>
          <a:bodyPr/>
          <a:lstStyle/>
          <a:p>
            <a:fld id="{6214CC63-60E5-4931-A878-5D36BA85D187}" type="slidenum">
              <a:rPr lang="en-US" smtClean="0"/>
              <a:pPr/>
              <a:t>17</a:t>
            </a:fld>
            <a:endParaRPr lang="en-US" dirty="0"/>
          </a:p>
        </p:txBody>
      </p:sp>
      <p:cxnSp>
        <p:nvCxnSpPr>
          <p:cNvPr id="77" name="Straight Arrow Connector 76"/>
          <p:cNvCxnSpPr>
            <a:stCxn id="82" idx="0"/>
            <a:endCxn id="80" idx="2"/>
          </p:cNvCxnSpPr>
          <p:nvPr/>
        </p:nvCxnSpPr>
        <p:spPr>
          <a:xfrm flipV="1">
            <a:off x="6400800" y="1828800"/>
            <a:ext cx="0" cy="7543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80" name="Rectangle 79"/>
          <p:cNvSpPr/>
          <p:nvPr/>
        </p:nvSpPr>
        <p:spPr>
          <a:xfrm>
            <a:off x="5257800" y="1600200"/>
            <a:ext cx="2286000" cy="228600"/>
          </a:xfrm>
          <a:prstGeom prst="rect">
            <a:avLst/>
          </a:prstGeom>
          <a:noFill/>
        </p:spPr>
        <p:txBody>
          <a:bodyPr wrap="square" lIns="0" tIns="0" rIns="0" bIns="0" anchor="ctr">
            <a:noAutofit/>
          </a:bodyPr>
          <a:lstStyle/>
          <a:p>
            <a:pPr algn="ctr"/>
            <a:r>
              <a:rPr lang="en-US" sz="1000" dirty="0">
                <a:solidFill>
                  <a:schemeClr val="bg1"/>
                </a:solidFill>
              </a:rPr>
              <a:t>70.0</a:t>
            </a:r>
            <a:endParaRPr lang="en-US" dirty="0">
              <a:solidFill>
                <a:schemeClr val="bg1"/>
              </a:solidFill>
            </a:endParaRPr>
          </a:p>
        </p:txBody>
      </p:sp>
      <p:sp>
        <p:nvSpPr>
          <p:cNvPr id="82" name="Rectangle 81"/>
          <p:cNvSpPr/>
          <p:nvPr/>
        </p:nvSpPr>
        <p:spPr>
          <a:xfrm>
            <a:off x="5257800" y="9372600"/>
            <a:ext cx="2286000" cy="228600"/>
          </a:xfrm>
          <a:prstGeom prst="rect">
            <a:avLst/>
          </a:prstGeom>
          <a:noFill/>
        </p:spPr>
        <p:txBody>
          <a:bodyPr wrap="square" lIns="0" tIns="0" rIns="0" bIns="0" anchor="ctr">
            <a:noAutofit/>
          </a:bodyPr>
          <a:lstStyle/>
          <a:p>
            <a:pPr algn="ctr"/>
            <a:r>
              <a:rPr lang="en-US" sz="1000" dirty="0" smtClean="0"/>
              <a:t>30.0</a:t>
            </a:r>
            <a:endParaRPr lang="en-US" sz="1000" dirty="0"/>
          </a:p>
        </p:txBody>
      </p:sp>
      <p:cxnSp>
        <p:nvCxnSpPr>
          <p:cNvPr id="90" name="Straight Arrow Connector 89"/>
          <p:cNvCxnSpPr>
            <a:stCxn id="94" idx="0"/>
            <a:endCxn id="93" idx="2"/>
          </p:cNvCxnSpPr>
          <p:nvPr/>
        </p:nvCxnSpPr>
        <p:spPr>
          <a:xfrm flipV="1">
            <a:off x="3886242" y="1828800"/>
            <a:ext cx="0" cy="7543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2743242" y="1600200"/>
            <a:ext cx="2286000" cy="228600"/>
          </a:xfrm>
          <a:prstGeom prst="rect">
            <a:avLst/>
          </a:prstGeom>
          <a:noFill/>
        </p:spPr>
        <p:txBody>
          <a:bodyPr wrap="square" lIns="0" tIns="0" rIns="0" bIns="0" anchor="ctr">
            <a:noAutofit/>
          </a:bodyPr>
          <a:lstStyle/>
          <a:p>
            <a:pPr algn="ctr"/>
            <a:r>
              <a:rPr lang="en-US" sz="1000" dirty="0" smtClean="0">
                <a:solidFill>
                  <a:schemeClr val="bg1"/>
                </a:solidFill>
              </a:rPr>
              <a:t>70.0</a:t>
            </a:r>
            <a:endParaRPr lang="en-US" sz="1000" dirty="0">
              <a:solidFill>
                <a:schemeClr val="bg1"/>
              </a:solidFill>
            </a:endParaRPr>
          </a:p>
        </p:txBody>
      </p:sp>
      <p:sp>
        <p:nvSpPr>
          <p:cNvPr id="94" name="Rectangle 93"/>
          <p:cNvSpPr/>
          <p:nvPr/>
        </p:nvSpPr>
        <p:spPr>
          <a:xfrm>
            <a:off x="2743242" y="9372600"/>
            <a:ext cx="2286000" cy="228600"/>
          </a:xfrm>
          <a:prstGeom prst="rect">
            <a:avLst/>
          </a:prstGeom>
          <a:noFill/>
        </p:spPr>
        <p:txBody>
          <a:bodyPr wrap="square" lIns="0" tIns="0" rIns="0" bIns="0" anchor="ctr">
            <a:noAutofit/>
          </a:bodyPr>
          <a:lstStyle/>
          <a:p>
            <a:pPr algn="ctr"/>
            <a:r>
              <a:rPr lang="en-US" sz="1000" dirty="0" smtClean="0"/>
              <a:t>30.0</a:t>
            </a:r>
            <a:endParaRPr lang="en-US" sz="1000" dirty="0"/>
          </a:p>
        </p:txBody>
      </p:sp>
      <p:sp>
        <p:nvSpPr>
          <p:cNvPr id="98" name="TextBox 97"/>
          <p:cNvSpPr txBox="1"/>
          <p:nvPr/>
        </p:nvSpPr>
        <p:spPr>
          <a:xfrm>
            <a:off x="228558" y="1143000"/>
            <a:ext cx="2281421" cy="457200"/>
          </a:xfrm>
          <a:prstGeom prst="rect">
            <a:avLst/>
          </a:prstGeom>
          <a:noFill/>
        </p:spPr>
        <p:txBody>
          <a:bodyPr wrap="none" rtlCol="0" anchor="ctr">
            <a:noAutofit/>
          </a:bodyPr>
          <a:lstStyle/>
          <a:p>
            <a:pPr algn="ctr"/>
            <a:r>
              <a:rPr lang="en-US" sz="1100" dirty="0" smtClean="0">
                <a:latin typeface="FreightMicro Pro Bold" pitchFamily="50" charset="0"/>
              </a:rPr>
              <a:t>Republican scores </a:t>
            </a:r>
            <a:r>
              <a:rPr lang="en-US" sz="1100" dirty="0" smtClean="0">
                <a:solidFill>
                  <a:schemeClr val="accent1">
                    <a:lumMod val="60000"/>
                    <a:lumOff val="40000"/>
                  </a:schemeClr>
                </a:solidFill>
              </a:rPr>
              <a:t>(n=63) </a:t>
            </a:r>
            <a:endParaRPr lang="en-US" sz="1100" dirty="0">
              <a:solidFill>
                <a:schemeClr val="accent1">
                  <a:lumMod val="60000"/>
                  <a:lumOff val="40000"/>
                </a:schemeClr>
              </a:solidFill>
            </a:endParaRPr>
          </a:p>
        </p:txBody>
      </p:sp>
      <p:cxnSp>
        <p:nvCxnSpPr>
          <p:cNvPr id="104" name="Straight Arrow Connector 103"/>
          <p:cNvCxnSpPr>
            <a:stCxn id="108" idx="0"/>
            <a:endCxn id="107" idx="2"/>
          </p:cNvCxnSpPr>
          <p:nvPr/>
        </p:nvCxnSpPr>
        <p:spPr>
          <a:xfrm flipV="1">
            <a:off x="1371600" y="1828800"/>
            <a:ext cx="0" cy="7543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107" name="Rectangle 106"/>
          <p:cNvSpPr/>
          <p:nvPr/>
        </p:nvSpPr>
        <p:spPr>
          <a:xfrm>
            <a:off x="228600" y="1600200"/>
            <a:ext cx="2286000" cy="228600"/>
          </a:xfrm>
          <a:prstGeom prst="rect">
            <a:avLst/>
          </a:prstGeom>
          <a:noFill/>
        </p:spPr>
        <p:txBody>
          <a:bodyPr wrap="square" lIns="0" tIns="0" rIns="0" bIns="0" anchor="ctr">
            <a:noAutofit/>
          </a:bodyPr>
          <a:lstStyle/>
          <a:p>
            <a:pPr algn="ctr"/>
            <a:r>
              <a:rPr lang="en-US" sz="1000" dirty="0" smtClean="0">
                <a:solidFill>
                  <a:schemeClr val="bg1"/>
                </a:solidFill>
              </a:rPr>
              <a:t>70.0</a:t>
            </a:r>
            <a:endParaRPr lang="en-US" dirty="0">
              <a:solidFill>
                <a:schemeClr val="bg1"/>
              </a:solidFill>
            </a:endParaRPr>
          </a:p>
        </p:txBody>
      </p:sp>
      <p:sp>
        <p:nvSpPr>
          <p:cNvPr id="108" name="Rectangle 107"/>
          <p:cNvSpPr/>
          <p:nvPr/>
        </p:nvSpPr>
        <p:spPr>
          <a:xfrm>
            <a:off x="228600" y="9372600"/>
            <a:ext cx="2286000" cy="228600"/>
          </a:xfrm>
          <a:prstGeom prst="rect">
            <a:avLst/>
          </a:prstGeom>
          <a:noFill/>
        </p:spPr>
        <p:txBody>
          <a:bodyPr wrap="square" lIns="0" tIns="0" rIns="0" bIns="0" anchor="ctr">
            <a:noAutofit/>
          </a:bodyPr>
          <a:lstStyle/>
          <a:p>
            <a:pPr algn="ctr"/>
            <a:r>
              <a:rPr lang="en-US" sz="1000" dirty="0" smtClean="0"/>
              <a:t>30.0</a:t>
            </a:r>
            <a:endParaRPr lang="en-US" dirty="0"/>
          </a:p>
        </p:txBody>
      </p:sp>
      <p:sp>
        <p:nvSpPr>
          <p:cNvPr id="97" name="Rectangle 96"/>
          <p:cNvSpPr/>
          <p:nvPr/>
        </p:nvSpPr>
        <p:spPr>
          <a:xfrm>
            <a:off x="233224" y="9610344"/>
            <a:ext cx="7305912" cy="219456"/>
          </a:xfrm>
          <a:prstGeom prst="rect">
            <a:avLst/>
          </a:prstGeom>
          <a:solidFill>
            <a:schemeClr val="bg1"/>
          </a:solidFill>
        </p:spPr>
        <p:txBody>
          <a:bodyPr wrap="none" lIns="228600" tIns="228600" rIns="228600" bIns="228600" rtlCol="0" anchor="t">
            <a:noAutofit/>
          </a:bodyPr>
          <a:lstStyle/>
          <a:p>
            <a:pPr algn="ctr"/>
            <a:endParaRPr lang="en-US" sz="148100" dirty="0"/>
          </a:p>
        </p:txBody>
      </p:sp>
      <p:cxnSp>
        <p:nvCxnSpPr>
          <p:cNvPr id="40" name="Straight Connector 39"/>
          <p:cNvCxnSpPr/>
          <p:nvPr/>
        </p:nvCxnSpPr>
        <p:spPr>
          <a:xfrm>
            <a:off x="685800" y="4537710"/>
            <a:ext cx="1828800" cy="0"/>
          </a:xfrm>
          <a:prstGeom prst="line">
            <a:avLst/>
          </a:prstGeom>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1142999" y="4537710"/>
            <a:ext cx="1371601" cy="153888"/>
          </a:xfrm>
          <a:prstGeom prst="rect">
            <a:avLst/>
          </a:prstGeom>
          <a:noFill/>
        </p:spPr>
        <p:txBody>
          <a:bodyPr wrap="square" lIns="0" tIns="0" rIns="45720" bIns="0" rtlCol="0" anchor="ctr" anchorCtr="0">
            <a:spAutoFit/>
          </a:bodyPr>
          <a:lstStyle/>
          <a:p>
            <a:pPr algn="r"/>
            <a:r>
              <a:rPr lang="en-US" sz="1000" dirty="0" smtClean="0"/>
              <a:t>Median: 56.0</a:t>
            </a:r>
            <a:endParaRPr lang="en-US" sz="1000" dirty="0"/>
          </a:p>
        </p:txBody>
      </p:sp>
      <p:cxnSp>
        <p:nvCxnSpPr>
          <p:cNvPr id="46" name="Straight Connector 45"/>
          <p:cNvCxnSpPr/>
          <p:nvPr/>
        </p:nvCxnSpPr>
        <p:spPr>
          <a:xfrm>
            <a:off x="3200400" y="6167754"/>
            <a:ext cx="1828800" cy="0"/>
          </a:xfrm>
          <a:prstGeom prst="line">
            <a:avLst/>
          </a:prstGeom>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657599" y="6167754"/>
            <a:ext cx="1371601" cy="153888"/>
          </a:xfrm>
          <a:prstGeom prst="rect">
            <a:avLst/>
          </a:prstGeom>
          <a:noFill/>
        </p:spPr>
        <p:txBody>
          <a:bodyPr wrap="square" lIns="0" tIns="0" rIns="45720" bIns="0" rtlCol="0" anchor="ctr" anchorCtr="0">
            <a:spAutoFit/>
          </a:bodyPr>
          <a:lstStyle/>
          <a:p>
            <a:pPr algn="r"/>
            <a:r>
              <a:rPr lang="en-US" sz="1000" dirty="0" smtClean="0"/>
              <a:t>Median: 46.6</a:t>
            </a:r>
            <a:endParaRPr lang="en-US" sz="1000" dirty="0"/>
          </a:p>
        </p:txBody>
      </p:sp>
      <p:cxnSp>
        <p:nvCxnSpPr>
          <p:cNvPr id="52" name="Straight Connector 51"/>
          <p:cNvCxnSpPr/>
          <p:nvPr/>
        </p:nvCxnSpPr>
        <p:spPr>
          <a:xfrm>
            <a:off x="5710421" y="5694679"/>
            <a:ext cx="1828800" cy="0"/>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6167620" y="5694679"/>
            <a:ext cx="1371601" cy="153888"/>
          </a:xfrm>
          <a:prstGeom prst="rect">
            <a:avLst/>
          </a:prstGeom>
          <a:noFill/>
        </p:spPr>
        <p:txBody>
          <a:bodyPr wrap="square" lIns="0" tIns="0" rIns="45720" bIns="0" rtlCol="0" anchor="ctr" anchorCtr="0">
            <a:spAutoFit/>
          </a:bodyPr>
          <a:lstStyle/>
          <a:p>
            <a:pPr algn="r"/>
            <a:r>
              <a:rPr lang="en-US" sz="1000" dirty="0" smtClean="0"/>
              <a:t>Median: 49.8</a:t>
            </a:r>
            <a:endParaRPr lang="en-US" sz="1000" dirty="0"/>
          </a:p>
        </p:txBody>
      </p:sp>
      <p:pic>
        <p:nvPicPr>
          <p:cNvPr id="102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143000"/>
            <a:ext cx="2289176" cy="846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3200" y="1143000"/>
            <a:ext cx="2289176" cy="846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7800" y="1143000"/>
            <a:ext cx="2293938" cy="846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7048"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0792"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5392"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8247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6214CC63-60E5-4931-A878-5D36BA85D187}" type="slidenum">
              <a:rPr lang="en-US" smtClean="0"/>
              <a:pPr/>
              <a:t>18</a:t>
            </a:fld>
            <a:endParaRPr lang="en-US" dirty="0"/>
          </a:p>
        </p:txBody>
      </p:sp>
      <p:sp>
        <p:nvSpPr>
          <p:cNvPr id="6" name="Rectangle 5"/>
          <p:cNvSpPr/>
          <p:nvPr/>
        </p:nvSpPr>
        <p:spPr>
          <a:xfrm>
            <a:off x="914400" y="1143000"/>
            <a:ext cx="5943600" cy="7772400"/>
          </a:xfrm>
          <a:prstGeom prst="rect">
            <a:avLst/>
          </a:prstGeom>
          <a:solidFill>
            <a:schemeClr val="accent3"/>
          </a:solidFill>
        </p:spPr>
        <p:txBody>
          <a:bodyPr wrap="none" lIns="228600" tIns="228600" rIns="228600" bIns="228600" rtlCol="0" anchor="t">
            <a:noAutofit/>
          </a:bodyPr>
          <a:lstStyle/>
          <a:p>
            <a:pPr lvl="0" algn="ctr">
              <a:spcBef>
                <a:spcPct val="20000"/>
              </a:spcBef>
            </a:pPr>
            <a:endParaRPr lang="en-US" sz="1200" cap="all" spc="300" dirty="0">
              <a:solidFill>
                <a:srgbClr val="FFFFFF"/>
              </a:solidFill>
              <a:latin typeface="FreightSans Pro Bold" pitchFamily="50" charset="0"/>
            </a:endParaRPr>
          </a:p>
        </p:txBody>
      </p:sp>
      <p:sp>
        <p:nvSpPr>
          <p:cNvPr id="9" name="Rectangle 8"/>
          <p:cNvSpPr/>
          <p:nvPr/>
        </p:nvSpPr>
        <p:spPr>
          <a:xfrm>
            <a:off x="1143000" y="4572000"/>
            <a:ext cx="5486400" cy="4114800"/>
          </a:xfrm>
          <a:prstGeom prst="rect">
            <a:avLst/>
          </a:prstGeom>
          <a:solidFill>
            <a:schemeClr val="bg1"/>
          </a:solidFill>
        </p:spPr>
        <p:txBody>
          <a:bodyPr wrap="square" lIns="228600" tIns="228600" rIns="228600" bIns="228600" anchor="ctr">
            <a:noAutofit/>
          </a:bodyPr>
          <a:lstStyle/>
          <a:p>
            <a:pPr algn="ctr">
              <a:spcAft>
                <a:spcPts val="500"/>
              </a:spcAft>
            </a:pPr>
            <a:r>
              <a:rPr lang="en-US" sz="1100" dirty="0" smtClean="0">
                <a:latin typeface="FreightMicro Pro Bold" pitchFamily="50" charset="0"/>
              </a:rPr>
              <a:t>Democrats are harder graders than Republicans</a:t>
            </a:r>
          </a:p>
          <a:p>
            <a:pPr>
              <a:spcAft>
                <a:spcPts val="500"/>
              </a:spcAft>
            </a:pPr>
            <a:r>
              <a:rPr lang="en-US" sz="1100" dirty="0"/>
              <a:t>On average, companies in </a:t>
            </a:r>
            <a:r>
              <a:rPr lang="en-US" sz="1100" dirty="0" smtClean="0"/>
              <a:t>the survey sample </a:t>
            </a:r>
            <a:r>
              <a:rPr lang="en-US" sz="1100" dirty="0"/>
              <a:t>earned a </a:t>
            </a:r>
            <a:r>
              <a:rPr lang="en-US" sz="1100" dirty="0" smtClean="0"/>
              <a:t>47.1</a:t>
            </a:r>
            <a:r>
              <a:rPr lang="en-US" sz="1100" dirty="0"/>
              <a:t> composite index score by Democrats as compared </a:t>
            </a:r>
            <a:r>
              <a:rPr lang="en-US" sz="1100" dirty="0" smtClean="0"/>
              <a:t>to a</a:t>
            </a:r>
            <a:r>
              <a:rPr lang="en-US" sz="1100" dirty="0"/>
              <a:t> </a:t>
            </a:r>
            <a:r>
              <a:rPr lang="en-US" sz="1100" dirty="0" smtClean="0"/>
              <a:t>56.1</a:t>
            </a:r>
            <a:r>
              <a:rPr lang="en-US" sz="1100" dirty="0"/>
              <a:t> by Republicans. Democrats typically </a:t>
            </a:r>
            <a:r>
              <a:rPr lang="en-US" sz="1100" dirty="0" smtClean="0"/>
              <a:t>graded </a:t>
            </a:r>
            <a:r>
              <a:rPr lang="en-US" sz="1100" dirty="0"/>
              <a:t>organizations lower than their Republican </a:t>
            </a:r>
            <a:r>
              <a:rPr lang="en-US" sz="1100" dirty="0" smtClean="0"/>
              <a:t>peers—rating the same </a:t>
            </a:r>
            <a:r>
              <a:rPr lang="en-US" sz="1100" dirty="0"/>
              <a:t>organization lower than Republicans in </a:t>
            </a:r>
            <a:r>
              <a:rPr lang="en-US" sz="1100" dirty="0" smtClean="0"/>
              <a:t>55 </a:t>
            </a:r>
            <a:r>
              <a:rPr lang="en-US" sz="1100" dirty="0"/>
              <a:t>of </a:t>
            </a:r>
            <a:r>
              <a:rPr lang="en-US" sz="1100" dirty="0" smtClean="0"/>
              <a:t>63 </a:t>
            </a:r>
            <a:r>
              <a:rPr lang="en-US" sz="1100" dirty="0"/>
              <a:t>of all cases studied—and displayed greater dispersion in policy brand scores</a:t>
            </a:r>
            <a:r>
              <a:rPr lang="en-US" sz="1100" dirty="0" smtClean="0"/>
              <a:t>.</a:t>
            </a:r>
          </a:p>
          <a:p>
            <a:pPr>
              <a:spcAft>
                <a:spcPts val="1200"/>
              </a:spcAft>
            </a:pPr>
            <a:r>
              <a:rPr lang="en-US" sz="1100" dirty="0" smtClean="0"/>
              <a:t>Given </a:t>
            </a:r>
            <a:r>
              <a:rPr lang="en-US" sz="1100" dirty="0"/>
              <a:t>that Democrats are “tougher graders” overall, an organization that received a lower score by Democrats and a higher score by Republicans may in fact be </a:t>
            </a:r>
            <a:r>
              <a:rPr lang="en-US" sz="1100" dirty="0" smtClean="0"/>
              <a:t>perceived equally by both parties or favored </a:t>
            </a:r>
            <a:r>
              <a:rPr lang="en-US" sz="1100" dirty="0"/>
              <a:t>by Democratic respondents when these policy brand ratings are adjusted to reflect party-specific trends. </a:t>
            </a:r>
          </a:p>
          <a:p>
            <a:pPr algn="ctr">
              <a:spcAft>
                <a:spcPts val="500"/>
              </a:spcAft>
            </a:pPr>
            <a:r>
              <a:rPr lang="en-US" sz="1100" b="1" dirty="0" smtClean="0">
                <a:latin typeface="FreightMicro Pro Bold" pitchFamily="50" charset="0"/>
              </a:rPr>
              <a:t>Women are harder graders than men</a:t>
            </a:r>
            <a:endParaRPr lang="en-US" sz="1100" dirty="0">
              <a:latin typeface="FreightMicro Pro Bold" pitchFamily="50" charset="0"/>
            </a:endParaRPr>
          </a:p>
          <a:p>
            <a:pPr>
              <a:spcAft>
                <a:spcPts val="500"/>
              </a:spcAft>
            </a:pPr>
            <a:r>
              <a:rPr lang="en-US" sz="1100" dirty="0" smtClean="0"/>
              <a:t>Though the “gap” was not as wide, women </a:t>
            </a:r>
            <a:r>
              <a:rPr lang="en-US" sz="1100" dirty="0"/>
              <a:t>also tended to </a:t>
            </a:r>
            <a:r>
              <a:rPr lang="en-US" sz="1100" dirty="0" smtClean="0"/>
              <a:t>score below </a:t>
            </a:r>
            <a:r>
              <a:rPr lang="en-US" sz="1100" dirty="0"/>
              <a:t>their male </a:t>
            </a:r>
            <a:r>
              <a:rPr lang="en-US" sz="1100" dirty="0" smtClean="0"/>
              <a:t>counterparts.  Of </a:t>
            </a:r>
            <a:r>
              <a:rPr lang="en-US" sz="1100" dirty="0"/>
              <a:t>the </a:t>
            </a:r>
            <a:r>
              <a:rPr lang="en-US" sz="1100" dirty="0" smtClean="0"/>
              <a:t>63 </a:t>
            </a:r>
            <a:r>
              <a:rPr lang="en-US" sz="1100" dirty="0"/>
              <a:t>organizations studied, </a:t>
            </a:r>
            <a:r>
              <a:rPr lang="en-US" sz="1100" dirty="0" smtClean="0"/>
              <a:t>55 </a:t>
            </a:r>
            <a:r>
              <a:rPr lang="en-US" sz="1100" dirty="0"/>
              <a:t>received a lower </a:t>
            </a:r>
            <a:r>
              <a:rPr lang="en-US" sz="1100" dirty="0" smtClean="0"/>
              <a:t>policy brand rating </a:t>
            </a:r>
            <a:r>
              <a:rPr lang="en-US" sz="1100" dirty="0"/>
              <a:t>from female respondents as compared to male respondents. The typical organization received a mean score of </a:t>
            </a:r>
            <a:r>
              <a:rPr lang="en-US" sz="1100" dirty="0" smtClean="0"/>
              <a:t>46.3 </a:t>
            </a:r>
            <a:r>
              <a:rPr lang="en-US" sz="1100" dirty="0"/>
              <a:t>from women versus </a:t>
            </a:r>
            <a:r>
              <a:rPr lang="en-US" sz="1100" dirty="0" smtClean="0"/>
              <a:t>52.0 </a:t>
            </a:r>
            <a:r>
              <a:rPr lang="en-US" sz="1100" dirty="0"/>
              <a:t>from men. </a:t>
            </a:r>
            <a:r>
              <a:rPr lang="en-US" sz="1100" dirty="0" smtClean="0"/>
              <a:t>In 76% of cases, an organization receiving a lower score from women than men also received lower scores among Democrats as compared to Republicans. </a:t>
            </a:r>
          </a:p>
          <a:p>
            <a:pPr>
              <a:spcAft>
                <a:spcPts val="500"/>
              </a:spcAft>
            </a:pPr>
            <a:r>
              <a:rPr lang="en-US" sz="1100" dirty="0" smtClean="0"/>
              <a:t>Evaluating composite index performance by these demographic factors may yield misleading conclusions if these trends are not taken into account.</a:t>
            </a:r>
            <a:endParaRPr lang="en-US" sz="1100" dirty="0"/>
          </a:p>
        </p:txBody>
      </p:sp>
      <p:graphicFrame>
        <p:nvGraphicFramePr>
          <p:cNvPr id="10" name="Chart 9"/>
          <p:cNvGraphicFramePr/>
          <p:nvPr>
            <p:extLst>
              <p:ext uri="{D42A27DB-BD31-4B8C-83A1-F6EECF244321}">
                <p14:modId xmlns:p14="http://schemas.microsoft.com/office/powerpoint/2010/main" val="1350030891"/>
              </p:ext>
            </p:extLst>
          </p:nvPr>
        </p:nvGraphicFramePr>
        <p:xfrm>
          <a:off x="1371600" y="1371600"/>
          <a:ext cx="5029200" cy="320040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
          <p:cNvSpPr txBox="1"/>
          <p:nvPr/>
        </p:nvSpPr>
        <p:spPr>
          <a:xfrm>
            <a:off x="2162009" y="1371600"/>
            <a:ext cx="3448381" cy="261610"/>
          </a:xfrm>
          <a:prstGeom prst="rect">
            <a:avLst/>
          </a:prstGeom>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dirty="0" smtClean="0">
                <a:latin typeface="FreightMicro Pro Bold" pitchFamily="50" charset="0"/>
              </a:rPr>
              <a:t>Distribution of Composite Index Scores by Party</a:t>
            </a:r>
            <a:endParaRPr lang="en-US" dirty="0">
              <a:latin typeface="FreightMicro Pro Bold" pitchFamily="50" charset="0"/>
            </a:endParaRPr>
          </a:p>
        </p:txBody>
      </p:sp>
      <p:sp>
        <p:nvSpPr>
          <p:cNvPr id="7" name="Rectangle 6"/>
          <p:cNvSpPr/>
          <p:nvPr/>
        </p:nvSpPr>
        <p:spPr>
          <a:xfrm>
            <a:off x="914400" y="866001"/>
            <a:ext cx="5943600" cy="276999"/>
          </a:xfrm>
          <a:prstGeom prst="rect">
            <a:avLst/>
          </a:prstGeom>
        </p:spPr>
        <p:txBody>
          <a:bodyPr wrap="square">
            <a:spAutoFit/>
          </a:bodyPr>
          <a:lstStyle/>
          <a:p>
            <a:pPr lvl="0" algn="ctr">
              <a:spcBef>
                <a:spcPct val="20000"/>
              </a:spcBef>
            </a:pPr>
            <a:r>
              <a:rPr lang="en-US" sz="1200" cap="all" spc="300" dirty="0">
                <a:latin typeface="FreightSans Pro Bold" pitchFamily="50" charset="0"/>
              </a:rPr>
              <a:t>Research </a:t>
            </a:r>
            <a:r>
              <a:rPr lang="en-US" sz="1200" cap="all" spc="300" dirty="0" smtClean="0">
                <a:latin typeface="FreightSans Pro Bold" pitchFamily="50" charset="0"/>
              </a:rPr>
              <a:t>Insight*: Differing Standards</a:t>
            </a:r>
            <a:endParaRPr lang="en-US" sz="1200" cap="all" spc="300" dirty="0">
              <a:latin typeface="FreightSans Pro Bold" pitchFamily="50" charset="0"/>
            </a:endParaRPr>
          </a:p>
        </p:txBody>
      </p:sp>
      <p:sp>
        <p:nvSpPr>
          <p:cNvPr id="5" name="Rectangle 4"/>
          <p:cNvSpPr/>
          <p:nvPr/>
        </p:nvSpPr>
        <p:spPr>
          <a:xfrm>
            <a:off x="228601" y="9372600"/>
            <a:ext cx="7315200" cy="457200"/>
          </a:xfrm>
          <a:prstGeom prst="rect">
            <a:avLst/>
          </a:prstGeom>
        </p:spPr>
        <p:txBody>
          <a:bodyPr wrap="square">
            <a:noAutofit/>
          </a:bodyPr>
          <a:lstStyle/>
          <a:p>
            <a:pPr marL="60325" indent="-60325"/>
            <a:r>
              <a:rPr lang="en-US" sz="1050" b="1" dirty="0" smtClean="0">
                <a:solidFill>
                  <a:srgbClr val="000000"/>
                </a:solidFill>
              </a:rPr>
              <a:t>*</a:t>
            </a:r>
            <a:r>
              <a:rPr lang="en-US" sz="1050" dirty="0" smtClean="0">
                <a:solidFill>
                  <a:srgbClr val="000000"/>
                </a:solidFill>
              </a:rPr>
              <a:t>Research insights are not organization-specific; rather, they are findings that help explain the dynamics of policy advocacy in general terms.</a:t>
            </a:r>
            <a:endParaRPr lang="en-US" sz="1800" dirty="0"/>
          </a:p>
        </p:txBody>
      </p:sp>
    </p:spTree>
    <p:extLst>
      <p:ext uri="{BB962C8B-B14F-4D97-AF65-F5344CB8AC3E}">
        <p14:creationId xmlns:p14="http://schemas.microsoft.com/office/powerpoint/2010/main" val="326514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23" name="Text Placeholder 22"/>
          <p:cNvSpPr>
            <a:spLocks noGrp="1"/>
          </p:cNvSpPr>
          <p:nvPr>
            <p:ph type="body" sz="quarter" idx="10"/>
          </p:nvPr>
        </p:nvSpPr>
        <p:spPr/>
        <p:txBody>
          <a:bodyPr/>
          <a:lstStyle/>
          <a:p>
            <a:r>
              <a:rPr lang="en-US" dirty="0" smtClean="0">
                <a:latin typeface="FreightSans Pro Bold" pitchFamily="50" charset="0"/>
              </a:rPr>
              <a:t>Composite Policy Brand Index</a:t>
            </a:r>
            <a:endParaRPr lang="en-US" dirty="0">
              <a:latin typeface="FreightSans Pro Bold" pitchFamily="50" charset="0"/>
            </a:endParaRPr>
          </a:p>
        </p:txBody>
      </p:sp>
      <p:sp>
        <p:nvSpPr>
          <p:cNvPr id="3" name="Slide Number Placeholder 2"/>
          <p:cNvSpPr>
            <a:spLocks noGrp="1"/>
          </p:cNvSpPr>
          <p:nvPr>
            <p:ph type="sldNum" sz="quarter" idx="4"/>
          </p:nvPr>
        </p:nvSpPr>
        <p:spPr/>
        <p:txBody>
          <a:bodyPr/>
          <a:lstStyle/>
          <a:p>
            <a:fld id="{6214CC63-60E5-4931-A878-5D36BA85D187}" type="slidenum">
              <a:rPr lang="en-US" smtClean="0"/>
              <a:pPr/>
              <a:t>19</a:t>
            </a:fld>
            <a:endParaRPr lang="en-US" dirty="0"/>
          </a:p>
        </p:txBody>
      </p:sp>
      <p:sp>
        <p:nvSpPr>
          <p:cNvPr id="20" name="Rectangle 19"/>
          <p:cNvSpPr/>
          <p:nvPr/>
        </p:nvSpPr>
        <p:spPr>
          <a:xfrm>
            <a:off x="228600" y="2971800"/>
            <a:ext cx="1828800" cy="3657600"/>
          </a:xfrm>
          <a:prstGeom prst="rect">
            <a:avLst/>
          </a:prstGeom>
          <a:solidFill>
            <a:schemeClr val="accent3"/>
          </a:solidFill>
          <a:ln>
            <a:solidFill>
              <a:schemeClr val="bg1"/>
            </a:solidFill>
          </a:ln>
        </p:spPr>
        <p:txBody>
          <a:bodyPr wrap="square" lIns="182880" tIns="182880" rIns="182880" bIns="182880" anchor="ctr">
            <a:noAutofit/>
          </a:bodyPr>
          <a:lstStyle/>
          <a:p>
            <a:pPr algn="ctr">
              <a:spcAft>
                <a:spcPts val="500"/>
              </a:spcAft>
            </a:pPr>
            <a:r>
              <a:rPr lang="en-US" sz="1100" dirty="0">
                <a:latin typeface="FreightMicro Pro Bold" pitchFamily="50" charset="0"/>
              </a:rPr>
              <a:t>Normalized polarity</a:t>
            </a:r>
          </a:p>
          <a:p>
            <a:pPr>
              <a:spcAft>
                <a:spcPts val="500"/>
              </a:spcAft>
            </a:pPr>
            <a:r>
              <a:rPr lang="en-US" sz="1100" dirty="0"/>
              <a:t>The graph at right takes into account the </a:t>
            </a:r>
            <a:r>
              <a:rPr lang="en-US" sz="1100" dirty="0" smtClean="0"/>
              <a:t>average difference between Democrats’ </a:t>
            </a:r>
            <a:r>
              <a:rPr lang="en-US" sz="1100" dirty="0"/>
              <a:t>and </a:t>
            </a:r>
            <a:r>
              <a:rPr lang="en-US" sz="1100" dirty="0" smtClean="0"/>
              <a:t>Republicans’ </a:t>
            </a:r>
            <a:r>
              <a:rPr lang="en-US" sz="1100" dirty="0"/>
              <a:t>attitudes toward </a:t>
            </a:r>
            <a:r>
              <a:rPr lang="en-US" sz="1100" dirty="0" smtClean="0"/>
              <a:t>the organizations in this study. </a:t>
            </a:r>
            <a:r>
              <a:rPr lang="en-US" sz="1100" dirty="0"/>
              <a:t>It compares organizations’ overall composite index scores to the average score awarded by </a:t>
            </a:r>
            <a:r>
              <a:rPr lang="en-US" sz="1100" dirty="0" smtClean="0"/>
              <a:t>each party </a:t>
            </a:r>
            <a:r>
              <a:rPr lang="en-US" sz="1100" dirty="0"/>
              <a:t>to show whether Republicans or Democrats feel relatively more positively about each organization.</a:t>
            </a:r>
          </a:p>
        </p:txBody>
      </p:sp>
      <p:cxnSp>
        <p:nvCxnSpPr>
          <p:cNvPr id="5" name="Straight Arrow Connector 4"/>
          <p:cNvCxnSpPr/>
          <p:nvPr/>
        </p:nvCxnSpPr>
        <p:spPr>
          <a:xfrm>
            <a:off x="2514600" y="1587672"/>
            <a:ext cx="2" cy="8013528"/>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16200000">
            <a:off x="1714501" y="8572500"/>
            <a:ext cx="1828800" cy="228600"/>
          </a:xfrm>
          <a:prstGeom prst="rect">
            <a:avLst/>
          </a:prstGeom>
        </p:spPr>
        <p:txBody>
          <a:bodyPr wrap="none" lIns="182880" tIns="91440" bIns="91440" anchor="ctr">
            <a:noAutofit/>
          </a:bodyPr>
          <a:lstStyle/>
          <a:p>
            <a:pPr lvl="0"/>
            <a:r>
              <a:rPr lang="en-US" sz="1000" dirty="0" smtClean="0"/>
              <a:t>More polarizing</a:t>
            </a:r>
            <a:endParaRPr lang="en-US" sz="1000" dirty="0"/>
          </a:p>
        </p:txBody>
      </p:sp>
      <p:sp>
        <p:nvSpPr>
          <p:cNvPr id="21" name="Rectangle 20"/>
          <p:cNvSpPr/>
          <p:nvPr/>
        </p:nvSpPr>
        <p:spPr>
          <a:xfrm rot="16200000">
            <a:off x="1714501" y="4914900"/>
            <a:ext cx="1828800" cy="228600"/>
          </a:xfrm>
          <a:prstGeom prst="rect">
            <a:avLst/>
          </a:prstGeom>
        </p:spPr>
        <p:txBody>
          <a:bodyPr wrap="none" tIns="91440" bIns="91440" anchor="ctr">
            <a:noAutofit/>
          </a:bodyPr>
          <a:lstStyle/>
          <a:p>
            <a:pPr lvl="0" algn="ctr"/>
            <a:r>
              <a:rPr lang="en-US" sz="1000" dirty="0" smtClean="0"/>
              <a:t>Less polarizing</a:t>
            </a:r>
            <a:endParaRPr lang="en-US" sz="1000" dirty="0"/>
          </a:p>
        </p:txBody>
      </p:sp>
      <p:sp>
        <p:nvSpPr>
          <p:cNvPr id="24" name="Rectangle 23"/>
          <p:cNvSpPr/>
          <p:nvPr/>
        </p:nvSpPr>
        <p:spPr>
          <a:xfrm rot="16200000">
            <a:off x="1714501" y="2400301"/>
            <a:ext cx="1828800" cy="228600"/>
          </a:xfrm>
          <a:prstGeom prst="rect">
            <a:avLst/>
          </a:prstGeom>
        </p:spPr>
        <p:txBody>
          <a:bodyPr wrap="none" tIns="91440" rIns="182880" bIns="91440" anchor="ctr">
            <a:noAutofit/>
          </a:bodyPr>
          <a:lstStyle/>
          <a:p>
            <a:pPr lvl="0" algn="r"/>
            <a:r>
              <a:rPr lang="en-US" sz="1000" dirty="0" smtClean="0"/>
              <a:t>More polarizing</a:t>
            </a:r>
            <a:endParaRPr lang="en-US" sz="1000" dirty="0"/>
          </a:p>
        </p:txBody>
      </p:sp>
      <p:cxnSp>
        <p:nvCxnSpPr>
          <p:cNvPr id="29" name="Straight Arrow Connector 28"/>
          <p:cNvCxnSpPr/>
          <p:nvPr/>
        </p:nvCxnSpPr>
        <p:spPr>
          <a:xfrm flipH="1">
            <a:off x="2514600" y="1143000"/>
            <a:ext cx="4800600" cy="0"/>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800600" y="1143000"/>
            <a:ext cx="2398394" cy="228600"/>
          </a:xfrm>
          <a:prstGeom prst="rect">
            <a:avLst/>
          </a:prstGeom>
        </p:spPr>
        <p:txBody>
          <a:bodyPr wrap="none" tIns="91440" bIns="91440" anchor="ctr">
            <a:noAutofit/>
          </a:bodyPr>
          <a:lstStyle/>
          <a:p>
            <a:pPr lvl="0" algn="r"/>
            <a:r>
              <a:rPr lang="en-US" sz="1000" dirty="0" smtClean="0"/>
              <a:t>Relatively preferred by Republicans</a:t>
            </a:r>
            <a:endParaRPr lang="en-US" sz="1000" dirty="0"/>
          </a:p>
        </p:txBody>
      </p:sp>
      <p:sp>
        <p:nvSpPr>
          <p:cNvPr id="43" name="Rectangle 42"/>
          <p:cNvSpPr/>
          <p:nvPr/>
        </p:nvSpPr>
        <p:spPr>
          <a:xfrm>
            <a:off x="2630806" y="1143000"/>
            <a:ext cx="2169794" cy="228600"/>
          </a:xfrm>
          <a:prstGeom prst="rect">
            <a:avLst/>
          </a:prstGeom>
        </p:spPr>
        <p:txBody>
          <a:bodyPr wrap="none" tIns="91440" bIns="91440" anchor="ctr">
            <a:noAutofit/>
          </a:bodyPr>
          <a:lstStyle/>
          <a:p>
            <a:pPr lvl="0"/>
            <a:r>
              <a:rPr lang="en-US" sz="1000" dirty="0" smtClean="0"/>
              <a:t>Relatively preferred by Democrats</a:t>
            </a:r>
            <a:endParaRPr lang="en-US" sz="1000" dirty="0"/>
          </a:p>
        </p:txBody>
      </p:sp>
      <p:sp>
        <p:nvSpPr>
          <p:cNvPr id="25" name="TextBox 24"/>
          <p:cNvSpPr txBox="1"/>
          <p:nvPr/>
        </p:nvSpPr>
        <p:spPr>
          <a:xfrm>
            <a:off x="228600" y="1143000"/>
            <a:ext cx="1828800" cy="1600200"/>
          </a:xfrm>
          <a:prstGeom prst="rect">
            <a:avLst/>
          </a:prstGeom>
          <a:solidFill>
            <a:schemeClr val="accent1">
              <a:lumMod val="20000"/>
              <a:lumOff val="80000"/>
            </a:schemeClr>
          </a:solidFill>
          <a:ln>
            <a:solidFill>
              <a:schemeClr val="bg1"/>
            </a:solidFill>
          </a:ln>
        </p:spPr>
        <p:txBody>
          <a:bodyPr wrap="square" lIns="0" tIns="0" rIns="0" bIns="0" rtlCol="0" anchor="ctr">
            <a:noAutofit/>
          </a:bodyPr>
          <a:lstStyle/>
          <a:p>
            <a:pPr algn="ctr">
              <a:spcAft>
                <a:spcPts val="1000"/>
              </a:spcAft>
            </a:pPr>
            <a:r>
              <a:rPr lang="en-US" sz="1100" dirty="0" smtClean="0">
                <a:solidFill>
                  <a:sysClr val="windowText" lastClr="000000"/>
                </a:solidFill>
                <a:latin typeface="FreightMicro Pro Bold" pitchFamily="50" charset="0"/>
              </a:rPr>
              <a:t>Legend</a:t>
            </a:r>
          </a:p>
          <a:p>
            <a:pPr indent="749300">
              <a:spcAft>
                <a:spcPts val="1000"/>
              </a:spcAft>
            </a:pPr>
            <a:r>
              <a:rPr lang="en-US" sz="1100" dirty="0" smtClean="0">
                <a:solidFill>
                  <a:sysClr val="windowText" lastClr="000000"/>
                </a:solidFill>
              </a:rPr>
              <a:t> </a:t>
            </a:r>
          </a:p>
          <a:p>
            <a:pPr indent="749300">
              <a:spcAft>
                <a:spcPts val="1000"/>
              </a:spcAft>
            </a:pPr>
            <a:r>
              <a:rPr lang="en-US" sz="1100" dirty="0" smtClean="0">
                <a:solidFill>
                  <a:sysClr val="windowText" lastClr="000000"/>
                </a:solidFill>
              </a:rPr>
              <a:t>Industry peers</a:t>
            </a:r>
          </a:p>
          <a:p>
            <a:pPr indent="749300">
              <a:spcAft>
                <a:spcPts val="1000"/>
              </a:spcAft>
            </a:pPr>
            <a:r>
              <a:rPr lang="en-US" sz="1100" dirty="0" smtClean="0">
                <a:solidFill>
                  <a:sysClr val="windowText" lastClr="000000"/>
                </a:solidFill>
              </a:rPr>
              <a:t>Other orgs</a:t>
            </a:r>
            <a:endParaRPr lang="en-US" sz="1100" dirty="0">
              <a:solidFill>
                <a:sysClr val="windowText" lastClr="000000"/>
              </a:solidFill>
            </a:endParaRPr>
          </a:p>
        </p:txBody>
      </p:sp>
      <p:sp>
        <p:nvSpPr>
          <p:cNvPr id="35" name="Rectangle 34"/>
          <p:cNvSpPr/>
          <p:nvPr/>
        </p:nvSpPr>
        <p:spPr>
          <a:xfrm>
            <a:off x="457200" y="1985012"/>
            <a:ext cx="411480" cy="182880"/>
          </a:xfrm>
          <a:prstGeom prst="rect">
            <a:avLst/>
          </a:prstGeom>
          <a:solidFill>
            <a:schemeClr val="accent1"/>
          </a:solidFill>
          <a:ln>
            <a:solidFill>
              <a:schemeClr val="bg1"/>
            </a:solidFill>
          </a:ln>
        </p:spPr>
        <p:txBody>
          <a:bodyPr wrap="none" lIns="228600" tIns="228600" rIns="228600" bIns="228600" rtlCol="0" anchor="t">
            <a:noAutofit/>
          </a:bodyPr>
          <a:lstStyle/>
          <a:p>
            <a:pPr algn="ctr"/>
            <a:endParaRPr lang="en-US" sz="1000" dirty="0"/>
          </a:p>
        </p:txBody>
      </p:sp>
      <p:sp>
        <p:nvSpPr>
          <p:cNvPr id="40" name="Rectangle 39"/>
          <p:cNvSpPr/>
          <p:nvPr/>
        </p:nvSpPr>
        <p:spPr>
          <a:xfrm>
            <a:off x="457200" y="2269801"/>
            <a:ext cx="411480" cy="182880"/>
          </a:xfrm>
          <a:prstGeom prst="rect">
            <a:avLst/>
          </a:prstGeom>
          <a:solidFill>
            <a:schemeClr val="accent1">
              <a:lumMod val="40000"/>
              <a:lumOff val="60000"/>
            </a:schemeClr>
          </a:solidFill>
          <a:ln>
            <a:solidFill>
              <a:schemeClr val="bg1"/>
            </a:solidFill>
          </a:ln>
        </p:spPr>
        <p:txBody>
          <a:bodyPr wrap="none" lIns="228600" tIns="228600" rIns="228600" bIns="228600" rtlCol="0" anchor="t">
            <a:noAutofit/>
          </a:bodyPr>
          <a:lstStyle/>
          <a:p>
            <a:pPr algn="ctr"/>
            <a:endParaRPr lang="en-US" sz="1000" dirty="0"/>
          </a:p>
        </p:txBody>
      </p:sp>
      <p:sp>
        <p:nvSpPr>
          <p:cNvPr id="41" name="Rectangle 40"/>
          <p:cNvSpPr/>
          <p:nvPr/>
        </p:nvSpPr>
        <p:spPr>
          <a:xfrm>
            <a:off x="457200" y="1707839"/>
            <a:ext cx="411480" cy="182880"/>
          </a:xfrm>
          <a:prstGeom prst="rect">
            <a:avLst/>
          </a:prstGeom>
          <a:solidFill>
            <a:schemeClr val="accent2"/>
          </a:solidFill>
          <a:ln>
            <a:solidFill>
              <a:schemeClr val="bg1"/>
            </a:solidFill>
          </a:ln>
        </p:spPr>
        <p:txBody>
          <a:bodyPr wrap="none" lIns="228600" tIns="228600" rIns="228600" bIns="228600" rtlCol="0" anchor="t">
            <a:noAutofit/>
          </a:bodyPr>
          <a:lstStyle/>
          <a:p>
            <a:pPr algn="ctr"/>
            <a:endParaRPr lang="en-US" sz="1000" dirty="0"/>
          </a:p>
        </p:txBody>
      </p:sp>
      <p:cxnSp>
        <p:nvCxnSpPr>
          <p:cNvPr id="8" name="Straight Connector 7"/>
          <p:cNvCxnSpPr/>
          <p:nvPr/>
        </p:nvCxnSpPr>
        <p:spPr>
          <a:xfrm>
            <a:off x="457200" y="1573532"/>
            <a:ext cx="0" cy="10058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3310129" y="9541821"/>
            <a:ext cx="3029508" cy="163389"/>
            <a:chOff x="3310129" y="9541821"/>
            <a:chExt cx="3029508" cy="163389"/>
          </a:xfrm>
        </p:grpSpPr>
        <p:grpSp>
          <p:nvGrpSpPr>
            <p:cNvPr id="19" name="Group 18"/>
            <p:cNvGrpSpPr/>
            <p:nvPr/>
          </p:nvGrpSpPr>
          <p:grpSpPr>
            <a:xfrm>
              <a:off x="3338983" y="9541821"/>
              <a:ext cx="2971800" cy="27432"/>
              <a:chOff x="3338983" y="9541821"/>
              <a:chExt cx="2971800" cy="27432"/>
            </a:xfrm>
          </p:grpSpPr>
          <p:cxnSp>
            <p:nvCxnSpPr>
              <p:cNvPr id="37" name="Straight Connector 36"/>
              <p:cNvCxnSpPr/>
              <p:nvPr/>
            </p:nvCxnSpPr>
            <p:spPr>
              <a:xfrm>
                <a:off x="3338983" y="9541821"/>
                <a:ext cx="2971800" cy="0"/>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710458"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081933"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453408"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824883"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196358"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567833"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939308"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338983"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310783"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310129" y="9566710"/>
              <a:ext cx="3029508" cy="138500"/>
              <a:chOff x="3310129" y="9607985"/>
              <a:chExt cx="3029508" cy="138500"/>
            </a:xfrm>
          </p:grpSpPr>
          <p:sp>
            <p:nvSpPr>
              <p:cNvPr id="26" name="TextBox 25"/>
              <p:cNvSpPr txBox="1"/>
              <p:nvPr/>
            </p:nvSpPr>
            <p:spPr>
              <a:xfrm>
                <a:off x="4793622" y="9607986"/>
                <a:ext cx="62518" cy="138499"/>
              </a:xfrm>
              <a:prstGeom prst="rect">
                <a:avLst/>
              </a:prstGeom>
              <a:noFill/>
            </p:spPr>
            <p:txBody>
              <a:bodyPr wrap="none" lIns="0" tIns="0" rIns="0" bIns="0" rtlCol="0">
                <a:spAutoFit/>
              </a:bodyPr>
              <a:lstStyle/>
              <a:p>
                <a:pPr algn="ctr"/>
                <a:r>
                  <a:rPr lang="en-US" sz="900" dirty="0" smtClean="0"/>
                  <a:t>0</a:t>
                </a:r>
                <a:endParaRPr lang="en-US" sz="900" dirty="0"/>
              </a:p>
            </p:txBody>
          </p:sp>
          <p:sp>
            <p:nvSpPr>
              <p:cNvPr id="27" name="TextBox 26"/>
              <p:cNvSpPr txBox="1"/>
              <p:nvPr/>
            </p:nvSpPr>
            <p:spPr>
              <a:xfrm>
                <a:off x="4430164" y="9607986"/>
                <a:ext cx="41679" cy="138499"/>
              </a:xfrm>
              <a:prstGeom prst="rect">
                <a:avLst/>
              </a:prstGeom>
              <a:noFill/>
            </p:spPr>
            <p:txBody>
              <a:bodyPr wrap="none" lIns="0" tIns="0" rIns="0" bIns="0" rtlCol="0">
                <a:spAutoFit/>
              </a:bodyPr>
              <a:lstStyle/>
              <a:p>
                <a:pPr algn="ctr"/>
                <a:r>
                  <a:rPr lang="en-US" sz="900" dirty="0" smtClean="0"/>
                  <a:t>1</a:t>
                </a:r>
                <a:endParaRPr lang="en-US" sz="900" dirty="0"/>
              </a:p>
            </p:txBody>
          </p:sp>
          <p:sp>
            <p:nvSpPr>
              <p:cNvPr id="28" name="TextBox 27"/>
              <p:cNvSpPr txBox="1"/>
              <p:nvPr/>
            </p:nvSpPr>
            <p:spPr>
              <a:xfrm>
                <a:off x="4057888" y="9607986"/>
                <a:ext cx="54502" cy="138499"/>
              </a:xfrm>
              <a:prstGeom prst="rect">
                <a:avLst/>
              </a:prstGeom>
              <a:noFill/>
            </p:spPr>
            <p:txBody>
              <a:bodyPr wrap="none" lIns="0" tIns="0" rIns="0" bIns="0" rtlCol="0">
                <a:spAutoFit/>
              </a:bodyPr>
              <a:lstStyle/>
              <a:p>
                <a:pPr algn="ctr"/>
                <a:r>
                  <a:rPr lang="en-US" sz="900" dirty="0" smtClean="0"/>
                  <a:t>2</a:t>
                </a:r>
                <a:endParaRPr lang="en-US" sz="900" dirty="0"/>
              </a:p>
            </p:txBody>
          </p:sp>
          <p:sp>
            <p:nvSpPr>
              <p:cNvPr id="30" name="TextBox 29"/>
              <p:cNvSpPr txBox="1"/>
              <p:nvPr/>
            </p:nvSpPr>
            <p:spPr>
              <a:xfrm>
                <a:off x="3310129" y="9607986"/>
                <a:ext cx="57708" cy="138499"/>
              </a:xfrm>
              <a:prstGeom prst="rect">
                <a:avLst/>
              </a:prstGeom>
              <a:noFill/>
            </p:spPr>
            <p:txBody>
              <a:bodyPr wrap="none" lIns="0" tIns="0" rIns="0" bIns="0" rtlCol="0">
                <a:spAutoFit/>
              </a:bodyPr>
              <a:lstStyle/>
              <a:p>
                <a:pPr algn="ctr"/>
                <a:r>
                  <a:rPr lang="en-US" sz="900" dirty="0" smtClean="0"/>
                  <a:t>4</a:t>
                </a:r>
                <a:endParaRPr lang="en-US" sz="900" dirty="0"/>
              </a:p>
            </p:txBody>
          </p:sp>
          <p:sp>
            <p:nvSpPr>
              <p:cNvPr id="31" name="TextBox 30"/>
              <p:cNvSpPr txBox="1"/>
              <p:nvPr/>
            </p:nvSpPr>
            <p:spPr>
              <a:xfrm>
                <a:off x="3688016" y="9607986"/>
                <a:ext cx="51296" cy="138499"/>
              </a:xfrm>
              <a:prstGeom prst="rect">
                <a:avLst/>
              </a:prstGeom>
              <a:noFill/>
            </p:spPr>
            <p:txBody>
              <a:bodyPr wrap="none" lIns="0" tIns="0" rIns="0" bIns="0" rtlCol="0">
                <a:spAutoFit/>
              </a:bodyPr>
              <a:lstStyle/>
              <a:p>
                <a:pPr algn="ctr"/>
                <a:r>
                  <a:rPr lang="en-US" sz="900" dirty="0" smtClean="0"/>
                  <a:t>3</a:t>
                </a:r>
                <a:endParaRPr lang="en-US" sz="900" dirty="0"/>
              </a:p>
            </p:txBody>
          </p:sp>
          <p:sp>
            <p:nvSpPr>
              <p:cNvPr id="32" name="TextBox 31"/>
              <p:cNvSpPr txBox="1"/>
              <p:nvPr/>
            </p:nvSpPr>
            <p:spPr>
              <a:xfrm flipH="1">
                <a:off x="5177922" y="9607985"/>
                <a:ext cx="41679" cy="138499"/>
              </a:xfrm>
              <a:prstGeom prst="rect">
                <a:avLst/>
              </a:prstGeom>
              <a:noFill/>
            </p:spPr>
            <p:txBody>
              <a:bodyPr wrap="none" lIns="0" tIns="0" rIns="0" bIns="0" rtlCol="0">
                <a:spAutoFit/>
              </a:bodyPr>
              <a:lstStyle/>
              <a:p>
                <a:pPr algn="ctr"/>
                <a:r>
                  <a:rPr lang="en-US" sz="900" dirty="0" smtClean="0"/>
                  <a:t>1</a:t>
                </a:r>
                <a:endParaRPr lang="en-US" sz="900" dirty="0"/>
              </a:p>
            </p:txBody>
          </p:sp>
          <p:sp>
            <p:nvSpPr>
              <p:cNvPr id="33" name="TextBox 32"/>
              <p:cNvSpPr txBox="1"/>
              <p:nvPr/>
            </p:nvSpPr>
            <p:spPr>
              <a:xfrm flipH="1">
                <a:off x="5537374" y="9607985"/>
                <a:ext cx="54502" cy="138499"/>
              </a:xfrm>
              <a:prstGeom prst="rect">
                <a:avLst/>
              </a:prstGeom>
              <a:noFill/>
            </p:spPr>
            <p:txBody>
              <a:bodyPr wrap="none" lIns="0" tIns="0" rIns="0" bIns="0" rtlCol="0">
                <a:spAutoFit/>
              </a:bodyPr>
              <a:lstStyle/>
              <a:p>
                <a:pPr algn="ctr"/>
                <a:r>
                  <a:rPr lang="en-US" sz="900" dirty="0" smtClean="0"/>
                  <a:t>2</a:t>
                </a:r>
                <a:endParaRPr lang="en-US" sz="900" dirty="0"/>
              </a:p>
            </p:txBody>
          </p:sp>
          <p:sp>
            <p:nvSpPr>
              <p:cNvPr id="34" name="TextBox 33"/>
              <p:cNvSpPr txBox="1"/>
              <p:nvPr/>
            </p:nvSpPr>
            <p:spPr>
              <a:xfrm flipH="1">
                <a:off x="6281929" y="9607985"/>
                <a:ext cx="57708" cy="138499"/>
              </a:xfrm>
              <a:prstGeom prst="rect">
                <a:avLst/>
              </a:prstGeom>
              <a:noFill/>
            </p:spPr>
            <p:txBody>
              <a:bodyPr wrap="none" lIns="0" tIns="0" rIns="0" bIns="0" rtlCol="0">
                <a:spAutoFit/>
              </a:bodyPr>
              <a:lstStyle/>
              <a:p>
                <a:pPr algn="ctr"/>
                <a:r>
                  <a:rPr lang="en-US" sz="900" dirty="0" smtClean="0"/>
                  <a:t>4</a:t>
                </a:r>
                <a:endParaRPr lang="en-US" sz="900" dirty="0"/>
              </a:p>
            </p:txBody>
          </p:sp>
          <p:sp>
            <p:nvSpPr>
              <p:cNvPr id="36" name="TextBox 35"/>
              <p:cNvSpPr txBox="1"/>
              <p:nvPr/>
            </p:nvSpPr>
            <p:spPr>
              <a:xfrm flipH="1">
                <a:off x="5910452" y="9607985"/>
                <a:ext cx="51296" cy="138499"/>
              </a:xfrm>
              <a:prstGeom prst="rect">
                <a:avLst/>
              </a:prstGeom>
              <a:noFill/>
            </p:spPr>
            <p:txBody>
              <a:bodyPr wrap="none" lIns="0" tIns="0" rIns="0" bIns="0" rtlCol="0">
                <a:spAutoFit/>
              </a:bodyPr>
              <a:lstStyle/>
              <a:p>
                <a:pPr algn="ctr"/>
                <a:r>
                  <a:rPr lang="en-US" sz="900" dirty="0" smtClean="0"/>
                  <a:t>3</a:t>
                </a:r>
                <a:endParaRPr lang="en-US" sz="900" dirty="0"/>
              </a:p>
            </p:txBody>
          </p:sp>
        </p:grpSp>
      </p:grpSp>
      <p:pic>
        <p:nvPicPr>
          <p:cNvPr id="1126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9232" y="1527048"/>
            <a:ext cx="4384676" cy="801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76" y="1627632"/>
            <a:ext cx="6572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559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6214CC63-60E5-4931-A878-5D36BA85D187}" type="slidenum">
              <a:rPr lang="en-US" smtClean="0"/>
              <a:pPr/>
              <a:t>2</a:t>
            </a:fld>
            <a:endParaRPr lang="en-US" dirty="0"/>
          </a:p>
        </p:txBody>
      </p:sp>
      <p:sp>
        <p:nvSpPr>
          <p:cNvPr id="4" name="F/R 1"/>
          <p:cNvSpPr/>
          <p:nvPr/>
        </p:nvSpPr>
        <p:spPr>
          <a:xfrm>
            <a:off x="228600" y="1143000"/>
            <a:ext cx="7315200" cy="50292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algn="ctr" defTabSz="533400">
              <a:lnSpc>
                <a:spcPct val="90000"/>
              </a:lnSpc>
              <a:spcBef>
                <a:spcPct val="0"/>
              </a:spcBef>
              <a:spcAft>
                <a:spcPct val="15000"/>
              </a:spcAft>
            </a:pPr>
            <a:r>
              <a:rPr lang="en-US" sz="2400" dirty="0">
                <a:solidFill>
                  <a:schemeClr val="tx1"/>
                </a:solidFill>
                <a:latin typeface="FreightSans Pro Light"/>
              </a:rPr>
              <a:t>Policy Brands </a:t>
            </a:r>
            <a:r>
              <a:rPr lang="en-US" sz="2400" dirty="0" smtClean="0">
                <a:solidFill>
                  <a:schemeClr val="tx1"/>
                </a:solidFill>
                <a:latin typeface="FreightSans Pro Light"/>
              </a:rPr>
              <a:t>Roundtable</a:t>
            </a:r>
          </a:p>
          <a:p>
            <a:pPr marL="3175" lvl="0" algn="ctr">
              <a:spcBef>
                <a:spcPct val="20000"/>
              </a:spcBef>
            </a:pPr>
            <a:endParaRPr lang="en-US" sz="1200" cap="all" spc="300" dirty="0">
              <a:solidFill>
                <a:schemeClr val="tx1"/>
              </a:solidFill>
              <a:latin typeface="FreightSans Pro Semibold" pitchFamily="50" charset="0"/>
            </a:endParaRPr>
          </a:p>
        </p:txBody>
      </p:sp>
      <p:sp>
        <p:nvSpPr>
          <p:cNvPr id="5" name="F/R 1"/>
          <p:cNvSpPr/>
          <p:nvPr/>
        </p:nvSpPr>
        <p:spPr>
          <a:xfrm>
            <a:off x="228600" y="8458200"/>
            <a:ext cx="7315199" cy="11430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defTabSz="533400">
              <a:lnSpc>
                <a:spcPct val="90000"/>
              </a:lnSpc>
              <a:spcBef>
                <a:spcPct val="0"/>
              </a:spcBef>
              <a:spcAft>
                <a:spcPct val="15000"/>
              </a:spcAft>
            </a:pPr>
            <a:r>
              <a:rPr lang="en-US" sz="1000" kern="1200" dirty="0" smtClean="0"/>
              <a:t>National Journal is not engaged in rendering legal, accounting, or any other professional services. National Journal specifically disclaims liability for any damages, claims, or losses that may arise from a) any errors or omissions in these materials, whether caused by National Journal or its sources, or b) reliance upon any recommendation made by National Journal.</a:t>
            </a:r>
            <a:endParaRPr lang="en-US" sz="1000" kern="1200" dirty="0"/>
          </a:p>
        </p:txBody>
      </p:sp>
      <p:sp>
        <p:nvSpPr>
          <p:cNvPr id="9" name="TextBox 28"/>
          <p:cNvSpPr txBox="1"/>
          <p:nvPr/>
        </p:nvSpPr>
        <p:spPr>
          <a:xfrm>
            <a:off x="228601" y="8229600"/>
            <a:ext cx="7300916" cy="228600"/>
          </a:xfrm>
          <a:prstGeom prst="rect">
            <a:avLst/>
          </a:prstGeom>
          <a:noFill/>
        </p:spPr>
        <p:txBody>
          <a:bodyPr wrap="square" lIns="101882" tIns="50941" rIns="101882" bIns="50941"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sz="1200" cap="all" spc="300" dirty="0" smtClean="0">
                <a:latin typeface="FreightSans Pro Semibold" pitchFamily="50" charset="0"/>
              </a:rPr>
              <a:t>Legal Caveat</a:t>
            </a:r>
            <a:endParaRPr lang="en-US" sz="1200" cap="all" spc="300" dirty="0">
              <a:latin typeface="FreightSans Pro Semibold" pitchFamily="50" charset="0"/>
            </a:endParaRPr>
          </a:p>
        </p:txBody>
      </p:sp>
      <p:sp>
        <p:nvSpPr>
          <p:cNvPr id="10" name="F/R 1"/>
          <p:cNvSpPr/>
          <p:nvPr/>
        </p:nvSpPr>
        <p:spPr>
          <a:xfrm>
            <a:off x="228600" y="6629400"/>
            <a:ext cx="7315200" cy="13716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defTabSz="533400">
              <a:lnSpc>
                <a:spcPct val="90000"/>
              </a:lnSpc>
              <a:spcBef>
                <a:spcPct val="0"/>
              </a:spcBef>
              <a:spcAft>
                <a:spcPct val="15000"/>
              </a:spcAft>
            </a:pPr>
            <a:r>
              <a:rPr lang="en-US" sz="1000" kern="1200" dirty="0" smtClean="0"/>
              <a:t>These materials have been prepared by National Journal for the exclusive and individual use of our member organizations. As always, members are welcome to an unlimited number of copies of the materials contained within this handout for use within their organization. However, these materials contain valuable confidential and proprietary information belonging to National Journal and they may not be shared with any third party (including independent contractors and consultants) without the prior approval of National Journal. National Journal retains any and all intellectual property rights in these materials and requires retention of the copyright mark on all pages reproduced.</a:t>
            </a:r>
            <a:endParaRPr lang="en-US" sz="1000" kern="1200" dirty="0"/>
          </a:p>
        </p:txBody>
      </p:sp>
      <p:sp>
        <p:nvSpPr>
          <p:cNvPr id="11" name="TextBox 28"/>
          <p:cNvSpPr txBox="1"/>
          <p:nvPr/>
        </p:nvSpPr>
        <p:spPr>
          <a:xfrm>
            <a:off x="214317" y="6400800"/>
            <a:ext cx="7329484" cy="228600"/>
          </a:xfrm>
          <a:prstGeom prst="rect">
            <a:avLst/>
          </a:prstGeom>
          <a:noFill/>
        </p:spPr>
        <p:txBody>
          <a:bodyPr wrap="square" lIns="101882" tIns="50941" rIns="101882" bIns="50941"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sz="1200" cap="all" spc="300" dirty="0" smtClean="0">
                <a:latin typeface="FreightSans Pro Semibold" pitchFamily="50" charset="0"/>
              </a:rPr>
              <a:t>Confidentiality and Intellectual Property</a:t>
            </a:r>
            <a:endParaRPr lang="en-US" sz="1200" cap="all" spc="300" dirty="0">
              <a:latin typeface="FreightSans Pro Semibold" pitchFamily="50" charset="0"/>
            </a:endParaRPr>
          </a:p>
        </p:txBody>
      </p:sp>
      <p:pic>
        <p:nvPicPr>
          <p:cNvPr id="1026" name="Picture 2" descr="C:\Users\kwaddell\Downloads\NJ_Research_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3860" y="94344"/>
            <a:ext cx="3657598"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657600"/>
            <a:ext cx="501967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1020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995928" y="7048500"/>
            <a:ext cx="3543250" cy="25526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smtClean="0">
                <a:solidFill>
                  <a:schemeClr val="tx1"/>
                </a:solidFill>
              </a:rPr>
              <a:t>4th Quartile</a:t>
            </a:r>
            <a:endParaRPr lang="en-US" sz="1000" dirty="0">
              <a:solidFill>
                <a:schemeClr val="tx1"/>
              </a:solidFill>
            </a:endParaRPr>
          </a:p>
        </p:txBody>
      </p:sp>
      <p:sp>
        <p:nvSpPr>
          <p:cNvPr id="32" name="Rectangle 31"/>
          <p:cNvSpPr/>
          <p:nvPr/>
        </p:nvSpPr>
        <p:spPr>
          <a:xfrm>
            <a:off x="3995928" y="6184900"/>
            <a:ext cx="3543250" cy="863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33" name="Rectangle 32"/>
          <p:cNvSpPr/>
          <p:nvPr/>
        </p:nvSpPr>
        <p:spPr>
          <a:xfrm>
            <a:off x="3995926" y="5516880"/>
            <a:ext cx="3543250" cy="6680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34" name="Rectangle 33"/>
          <p:cNvSpPr/>
          <p:nvPr/>
        </p:nvSpPr>
        <p:spPr>
          <a:xfrm>
            <a:off x="3995926" y="1600199"/>
            <a:ext cx="3543250" cy="391668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sp>
        <p:nvSpPr>
          <p:cNvPr id="25" name="Rectangle 24"/>
          <p:cNvSpPr/>
          <p:nvPr/>
        </p:nvSpPr>
        <p:spPr>
          <a:xfrm>
            <a:off x="233226" y="5765800"/>
            <a:ext cx="3543288" cy="38353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smtClean="0">
                <a:solidFill>
                  <a:schemeClr val="tx1"/>
                </a:solidFill>
              </a:rPr>
              <a:t>4th Quartile</a:t>
            </a:r>
            <a:endParaRPr lang="en-US" sz="1000" dirty="0">
              <a:solidFill>
                <a:schemeClr val="tx1"/>
              </a:solidFill>
            </a:endParaRPr>
          </a:p>
        </p:txBody>
      </p:sp>
      <p:sp>
        <p:nvSpPr>
          <p:cNvPr id="26" name="Rectangle 25"/>
          <p:cNvSpPr/>
          <p:nvPr/>
        </p:nvSpPr>
        <p:spPr>
          <a:xfrm>
            <a:off x="233226" y="5154512"/>
            <a:ext cx="3543288" cy="6112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27" name="Rectangle 26"/>
          <p:cNvSpPr/>
          <p:nvPr/>
        </p:nvSpPr>
        <p:spPr>
          <a:xfrm>
            <a:off x="233224" y="4584701"/>
            <a:ext cx="3543288" cy="56981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28" name="Rectangle 27"/>
          <p:cNvSpPr/>
          <p:nvPr/>
        </p:nvSpPr>
        <p:spPr>
          <a:xfrm>
            <a:off x="233224" y="1600201"/>
            <a:ext cx="3543288" cy="2984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0"/>
          </p:nvPr>
        </p:nvSpPr>
        <p:spPr/>
        <p:txBody>
          <a:bodyPr/>
          <a:lstStyle/>
          <a:p>
            <a:r>
              <a:rPr lang="en-US" dirty="0" smtClean="0">
                <a:latin typeface="FreightSans Pro Bold" pitchFamily="50" charset="0"/>
              </a:rPr>
              <a:t>Composite Policy Brand Index</a:t>
            </a:r>
            <a:endParaRPr lang="en-US" dirty="0">
              <a:latin typeface="FreightSans Pro Bold" pitchFamily="50" charset="0"/>
            </a:endParaRPr>
          </a:p>
        </p:txBody>
      </p:sp>
      <p:sp>
        <p:nvSpPr>
          <p:cNvPr id="4" name="Slide Number Placeholder 3"/>
          <p:cNvSpPr>
            <a:spLocks noGrp="1"/>
          </p:cNvSpPr>
          <p:nvPr>
            <p:ph type="sldNum" sz="quarter" idx="4"/>
          </p:nvPr>
        </p:nvSpPr>
        <p:spPr/>
        <p:txBody>
          <a:bodyPr/>
          <a:lstStyle/>
          <a:p>
            <a:fld id="{6214CC63-60E5-4931-A878-5D36BA85D187}" type="slidenum">
              <a:rPr lang="en-US" smtClean="0"/>
              <a:pPr/>
              <a:t>20</a:t>
            </a:fld>
            <a:endParaRPr lang="en-US" dirty="0"/>
          </a:p>
        </p:txBody>
      </p:sp>
      <p:cxnSp>
        <p:nvCxnSpPr>
          <p:cNvPr id="69" name="Straight Arrow Connector 68"/>
          <p:cNvCxnSpPr>
            <a:stCxn id="73" idx="0"/>
            <a:endCxn id="72" idx="2"/>
          </p:cNvCxnSpPr>
          <p:nvPr/>
        </p:nvCxnSpPr>
        <p:spPr>
          <a:xfrm flipV="1">
            <a:off x="5767553" y="1828800"/>
            <a:ext cx="0" cy="7543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2" name="Rectangle 71"/>
          <p:cNvSpPr/>
          <p:nvPr/>
        </p:nvSpPr>
        <p:spPr>
          <a:xfrm>
            <a:off x="3995928" y="1600200"/>
            <a:ext cx="3543250" cy="228600"/>
          </a:xfrm>
          <a:prstGeom prst="rect">
            <a:avLst/>
          </a:prstGeom>
          <a:noFill/>
        </p:spPr>
        <p:txBody>
          <a:bodyPr wrap="square" lIns="0" tIns="0" rIns="0" bIns="0" anchor="ctr">
            <a:noAutofit/>
          </a:bodyPr>
          <a:lstStyle/>
          <a:p>
            <a:pPr algn="ctr"/>
            <a:r>
              <a:rPr lang="en-US" sz="1000" dirty="0" smtClean="0">
                <a:solidFill>
                  <a:schemeClr val="bg1"/>
                </a:solidFill>
              </a:rPr>
              <a:t>60.0</a:t>
            </a:r>
            <a:endParaRPr lang="en-US" sz="1000" dirty="0">
              <a:solidFill>
                <a:schemeClr val="bg1"/>
              </a:solidFill>
            </a:endParaRPr>
          </a:p>
        </p:txBody>
      </p:sp>
      <p:sp>
        <p:nvSpPr>
          <p:cNvPr id="73" name="Rectangle 72"/>
          <p:cNvSpPr/>
          <p:nvPr/>
        </p:nvSpPr>
        <p:spPr>
          <a:xfrm>
            <a:off x="3995928" y="9372600"/>
            <a:ext cx="3543250" cy="228600"/>
          </a:xfrm>
          <a:prstGeom prst="rect">
            <a:avLst/>
          </a:prstGeom>
          <a:noFill/>
        </p:spPr>
        <p:txBody>
          <a:bodyPr wrap="square" lIns="0" tIns="0" rIns="0" bIns="0" anchor="ctr">
            <a:noAutofit/>
          </a:bodyPr>
          <a:lstStyle/>
          <a:p>
            <a:pPr algn="ctr"/>
            <a:r>
              <a:rPr lang="en-US" sz="1000" dirty="0" smtClean="0"/>
              <a:t>30.0</a:t>
            </a:r>
            <a:endParaRPr lang="en-US" sz="1000" dirty="0"/>
          </a:p>
        </p:txBody>
      </p:sp>
      <p:cxnSp>
        <p:nvCxnSpPr>
          <p:cNvPr id="81" name="Straight Arrow Connector 80"/>
          <p:cNvCxnSpPr>
            <a:stCxn id="85" idx="0"/>
            <a:endCxn id="84" idx="2"/>
          </p:cNvCxnSpPr>
          <p:nvPr/>
        </p:nvCxnSpPr>
        <p:spPr>
          <a:xfrm flipV="1">
            <a:off x="2004870" y="1828800"/>
            <a:ext cx="0" cy="7543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84" name="Rectangle 83"/>
          <p:cNvSpPr/>
          <p:nvPr/>
        </p:nvSpPr>
        <p:spPr>
          <a:xfrm>
            <a:off x="233226" y="1600200"/>
            <a:ext cx="3543288" cy="228600"/>
          </a:xfrm>
          <a:prstGeom prst="rect">
            <a:avLst/>
          </a:prstGeom>
          <a:noFill/>
        </p:spPr>
        <p:txBody>
          <a:bodyPr wrap="square" lIns="0" tIns="0" rIns="0" bIns="0" anchor="ctr">
            <a:noAutofit/>
          </a:bodyPr>
          <a:lstStyle/>
          <a:p>
            <a:pPr algn="ctr"/>
            <a:r>
              <a:rPr lang="en-US" sz="1000" dirty="0" smtClean="0">
                <a:solidFill>
                  <a:schemeClr val="bg1"/>
                </a:solidFill>
              </a:rPr>
              <a:t>60.0</a:t>
            </a:r>
            <a:endParaRPr lang="en-US" dirty="0">
              <a:solidFill>
                <a:schemeClr val="bg1"/>
              </a:solidFill>
            </a:endParaRPr>
          </a:p>
        </p:txBody>
      </p:sp>
      <p:sp>
        <p:nvSpPr>
          <p:cNvPr id="85" name="Rectangle 84"/>
          <p:cNvSpPr/>
          <p:nvPr/>
        </p:nvSpPr>
        <p:spPr>
          <a:xfrm>
            <a:off x="233226" y="9372600"/>
            <a:ext cx="3543288" cy="228600"/>
          </a:xfrm>
          <a:prstGeom prst="rect">
            <a:avLst/>
          </a:prstGeom>
          <a:noFill/>
        </p:spPr>
        <p:txBody>
          <a:bodyPr wrap="square" lIns="0" tIns="0" rIns="0" bIns="0" anchor="ctr">
            <a:noAutofit/>
          </a:bodyPr>
          <a:lstStyle/>
          <a:p>
            <a:pPr algn="ctr"/>
            <a:r>
              <a:rPr lang="en-US" sz="1000" dirty="0" smtClean="0"/>
              <a:t>30.0</a:t>
            </a:r>
            <a:endParaRPr lang="en-US" dirty="0"/>
          </a:p>
        </p:txBody>
      </p:sp>
      <p:sp>
        <p:nvSpPr>
          <p:cNvPr id="45" name="TextBox 44"/>
          <p:cNvSpPr txBox="1"/>
          <p:nvPr/>
        </p:nvSpPr>
        <p:spPr>
          <a:xfrm>
            <a:off x="3995885" y="1143000"/>
            <a:ext cx="3543250" cy="457200"/>
          </a:xfrm>
          <a:prstGeom prst="rect">
            <a:avLst/>
          </a:prstGeom>
          <a:noFill/>
        </p:spPr>
        <p:txBody>
          <a:bodyPr wrap="none" rtlCol="0" anchor="ctr">
            <a:noAutofit/>
          </a:bodyPr>
          <a:lstStyle/>
          <a:p>
            <a:pPr algn="ctr"/>
            <a:r>
              <a:rPr lang="en-US" sz="1100" dirty="0" smtClean="0">
                <a:latin typeface="FreightMicro Pro Bold" pitchFamily="50" charset="0"/>
              </a:rPr>
              <a:t>Female scores </a:t>
            </a:r>
            <a:r>
              <a:rPr lang="en-US" sz="1100" dirty="0" smtClean="0">
                <a:solidFill>
                  <a:schemeClr val="accent1">
                    <a:lumMod val="60000"/>
                    <a:lumOff val="40000"/>
                  </a:schemeClr>
                </a:solidFill>
              </a:rPr>
              <a:t>(n=63)</a:t>
            </a:r>
            <a:endParaRPr lang="en-US" sz="1100" dirty="0">
              <a:solidFill>
                <a:schemeClr val="accent1">
                  <a:lumMod val="60000"/>
                  <a:lumOff val="40000"/>
                </a:schemeClr>
              </a:solidFill>
            </a:endParaRPr>
          </a:p>
        </p:txBody>
      </p:sp>
      <p:sp>
        <p:nvSpPr>
          <p:cNvPr id="75" name="TextBox 74"/>
          <p:cNvSpPr txBox="1"/>
          <p:nvPr/>
        </p:nvSpPr>
        <p:spPr>
          <a:xfrm>
            <a:off x="233183" y="1143000"/>
            <a:ext cx="3543288" cy="457200"/>
          </a:xfrm>
          <a:prstGeom prst="rect">
            <a:avLst/>
          </a:prstGeom>
          <a:noFill/>
        </p:spPr>
        <p:txBody>
          <a:bodyPr wrap="none" rtlCol="0" anchor="ctr">
            <a:noAutofit/>
          </a:bodyPr>
          <a:lstStyle/>
          <a:p>
            <a:pPr algn="ctr"/>
            <a:r>
              <a:rPr lang="en-US" sz="1100" dirty="0" smtClean="0">
                <a:latin typeface="FreightMicro Pro Bold" pitchFamily="50" charset="0"/>
              </a:rPr>
              <a:t>Male scores</a:t>
            </a:r>
            <a:r>
              <a:rPr lang="en-US" sz="1100" dirty="0" smtClean="0"/>
              <a:t> </a:t>
            </a:r>
            <a:r>
              <a:rPr lang="en-US" sz="1100" dirty="0" smtClean="0">
                <a:solidFill>
                  <a:schemeClr val="accent1">
                    <a:lumMod val="60000"/>
                    <a:lumOff val="40000"/>
                  </a:schemeClr>
                </a:solidFill>
              </a:rPr>
              <a:t>(n=63)</a:t>
            </a:r>
            <a:endParaRPr lang="en-US" sz="1100" dirty="0">
              <a:solidFill>
                <a:schemeClr val="accent1">
                  <a:lumMod val="60000"/>
                  <a:lumOff val="40000"/>
                </a:schemeClr>
              </a:solidFill>
            </a:endParaRPr>
          </a:p>
        </p:txBody>
      </p:sp>
      <p:cxnSp>
        <p:nvCxnSpPr>
          <p:cNvPr id="29" name="Straight Connector 28"/>
          <p:cNvCxnSpPr/>
          <p:nvPr/>
        </p:nvCxnSpPr>
        <p:spPr>
          <a:xfrm>
            <a:off x="1600200" y="5140325"/>
            <a:ext cx="1828800" cy="0"/>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2057399" y="5140325"/>
            <a:ext cx="1371601" cy="153888"/>
          </a:xfrm>
          <a:prstGeom prst="rect">
            <a:avLst/>
          </a:prstGeom>
          <a:noFill/>
        </p:spPr>
        <p:txBody>
          <a:bodyPr wrap="square" lIns="0" tIns="0" rIns="45720" bIns="0" rtlCol="0" anchor="ctr" anchorCtr="0">
            <a:spAutoFit/>
          </a:bodyPr>
          <a:lstStyle/>
          <a:p>
            <a:pPr algn="r"/>
            <a:r>
              <a:rPr lang="en-US" sz="1000" dirty="0" smtClean="0"/>
              <a:t>Median: 52.6</a:t>
            </a:r>
            <a:endParaRPr lang="en-US" sz="1000" dirty="0"/>
          </a:p>
        </p:txBody>
      </p:sp>
      <p:cxnSp>
        <p:nvCxnSpPr>
          <p:cNvPr id="35" name="Straight Connector 34"/>
          <p:cNvCxnSpPr/>
          <p:nvPr/>
        </p:nvCxnSpPr>
        <p:spPr>
          <a:xfrm>
            <a:off x="5257800" y="6184900"/>
            <a:ext cx="1828800" cy="0"/>
          </a:xfrm>
          <a:prstGeom prst="line">
            <a:avLst/>
          </a:prstGeom>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5714999" y="6184900"/>
            <a:ext cx="1371601" cy="153888"/>
          </a:xfrm>
          <a:prstGeom prst="rect">
            <a:avLst/>
          </a:prstGeom>
          <a:noFill/>
        </p:spPr>
        <p:txBody>
          <a:bodyPr wrap="square" lIns="0" tIns="0" rIns="45720" bIns="0" rtlCol="0" anchor="ctr" anchorCtr="0">
            <a:spAutoFit/>
          </a:bodyPr>
          <a:lstStyle/>
          <a:p>
            <a:pPr algn="r"/>
            <a:r>
              <a:rPr lang="en-US" sz="1000" dirty="0" smtClean="0"/>
              <a:t>Median: 46.7</a:t>
            </a:r>
            <a:endParaRPr lang="en-US" sz="1000" dirty="0"/>
          </a:p>
        </p:txBody>
      </p:sp>
      <p:pic>
        <p:nvPicPr>
          <p:cNvPr id="1229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143000"/>
            <a:ext cx="3556000" cy="846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5928" y="1143000"/>
            <a:ext cx="3556000" cy="846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8064"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5392"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48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228600" y="1143000"/>
            <a:ext cx="1828800" cy="1600200"/>
          </a:xfrm>
          <a:prstGeom prst="rect">
            <a:avLst/>
          </a:prstGeom>
          <a:solidFill>
            <a:schemeClr val="accent1">
              <a:lumMod val="20000"/>
              <a:lumOff val="80000"/>
            </a:schemeClr>
          </a:solidFill>
          <a:ln>
            <a:solidFill>
              <a:schemeClr val="bg1"/>
            </a:solidFill>
          </a:ln>
        </p:spPr>
        <p:txBody>
          <a:bodyPr wrap="square" lIns="0" tIns="0" rIns="0" bIns="0" rtlCol="0" anchor="ctr">
            <a:noAutofit/>
          </a:bodyPr>
          <a:lstStyle/>
          <a:p>
            <a:pPr algn="ctr">
              <a:spcAft>
                <a:spcPts val="1000"/>
              </a:spcAft>
            </a:pPr>
            <a:r>
              <a:rPr lang="en-US" sz="1100" dirty="0" smtClean="0">
                <a:solidFill>
                  <a:sysClr val="windowText" lastClr="000000"/>
                </a:solidFill>
                <a:latin typeface="FreightMicro Pro Bold" pitchFamily="50" charset="0"/>
              </a:rPr>
              <a:t>Legend</a:t>
            </a:r>
          </a:p>
          <a:p>
            <a:pPr indent="749300">
              <a:spcAft>
                <a:spcPts val="1000"/>
              </a:spcAft>
            </a:pPr>
            <a:r>
              <a:rPr lang="en-US" sz="1100" dirty="0" smtClean="0">
                <a:solidFill>
                  <a:sysClr val="windowText" lastClr="000000"/>
                </a:solidFill>
              </a:rPr>
              <a:t> </a:t>
            </a:r>
          </a:p>
          <a:p>
            <a:pPr indent="749300">
              <a:spcAft>
                <a:spcPts val="1000"/>
              </a:spcAft>
            </a:pPr>
            <a:r>
              <a:rPr lang="en-US" sz="1100" dirty="0" smtClean="0">
                <a:solidFill>
                  <a:sysClr val="windowText" lastClr="000000"/>
                </a:solidFill>
              </a:rPr>
              <a:t>Industry peers</a:t>
            </a:r>
          </a:p>
          <a:p>
            <a:pPr indent="749300">
              <a:spcAft>
                <a:spcPts val="1000"/>
              </a:spcAft>
            </a:pPr>
            <a:r>
              <a:rPr lang="en-US" sz="1100" dirty="0" smtClean="0">
                <a:solidFill>
                  <a:sysClr val="windowText" lastClr="000000"/>
                </a:solidFill>
              </a:rPr>
              <a:t>Other orgs</a:t>
            </a:r>
            <a:endParaRPr lang="en-US" sz="1100" dirty="0">
              <a:solidFill>
                <a:sysClr val="windowText" lastClr="000000"/>
              </a:solidFill>
            </a:endParaRPr>
          </a:p>
        </p:txBody>
      </p:sp>
      <p:sp>
        <p:nvSpPr>
          <p:cNvPr id="2" name="Title 1"/>
          <p:cNvSpPr>
            <a:spLocks noGrp="1"/>
          </p:cNvSpPr>
          <p:nvPr>
            <p:ph type="title"/>
          </p:nvPr>
        </p:nvSpPr>
        <p:spPr/>
        <p:txBody>
          <a:bodyPr/>
          <a:lstStyle/>
          <a:p>
            <a:r>
              <a:rPr lang="en-US" dirty="0" smtClean="0"/>
              <a:t> </a:t>
            </a:r>
            <a:endParaRPr lang="en-US" dirty="0"/>
          </a:p>
        </p:txBody>
      </p:sp>
      <p:sp>
        <p:nvSpPr>
          <p:cNvPr id="23" name="Text Placeholder 22"/>
          <p:cNvSpPr>
            <a:spLocks noGrp="1"/>
          </p:cNvSpPr>
          <p:nvPr>
            <p:ph type="body" sz="quarter" idx="10"/>
          </p:nvPr>
        </p:nvSpPr>
        <p:spPr/>
        <p:txBody>
          <a:bodyPr/>
          <a:lstStyle/>
          <a:p>
            <a:r>
              <a:rPr lang="en-US" dirty="0" smtClean="0">
                <a:latin typeface="FreightSans Pro Bold" pitchFamily="50" charset="0"/>
              </a:rPr>
              <a:t>Composite Policy Brand Index</a:t>
            </a:r>
            <a:endParaRPr lang="en-US" dirty="0">
              <a:latin typeface="FreightSans Pro Bold" pitchFamily="50" charset="0"/>
            </a:endParaRPr>
          </a:p>
        </p:txBody>
      </p:sp>
      <p:sp>
        <p:nvSpPr>
          <p:cNvPr id="3" name="Slide Number Placeholder 2"/>
          <p:cNvSpPr>
            <a:spLocks noGrp="1"/>
          </p:cNvSpPr>
          <p:nvPr>
            <p:ph type="sldNum" sz="quarter" idx="4"/>
          </p:nvPr>
        </p:nvSpPr>
        <p:spPr/>
        <p:txBody>
          <a:bodyPr/>
          <a:lstStyle/>
          <a:p>
            <a:fld id="{6214CC63-60E5-4931-A878-5D36BA85D187}" type="slidenum">
              <a:rPr lang="en-US" smtClean="0"/>
              <a:pPr/>
              <a:t>21</a:t>
            </a:fld>
            <a:endParaRPr lang="en-US" dirty="0"/>
          </a:p>
        </p:txBody>
      </p:sp>
      <p:cxnSp>
        <p:nvCxnSpPr>
          <p:cNvPr id="5" name="Straight Arrow Connector 4"/>
          <p:cNvCxnSpPr/>
          <p:nvPr/>
        </p:nvCxnSpPr>
        <p:spPr>
          <a:xfrm>
            <a:off x="2514600" y="1587672"/>
            <a:ext cx="2" cy="8013528"/>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16200000">
            <a:off x="1714501" y="8572500"/>
            <a:ext cx="1828800" cy="228600"/>
          </a:xfrm>
          <a:prstGeom prst="rect">
            <a:avLst/>
          </a:prstGeom>
        </p:spPr>
        <p:txBody>
          <a:bodyPr wrap="none" lIns="182880" tIns="91440" bIns="91440" anchor="ctr">
            <a:noAutofit/>
          </a:bodyPr>
          <a:lstStyle/>
          <a:p>
            <a:pPr lvl="0"/>
            <a:r>
              <a:rPr lang="en-US" sz="1000" dirty="0" smtClean="0"/>
              <a:t>More polarizing</a:t>
            </a:r>
            <a:endParaRPr lang="en-US" sz="1000" dirty="0"/>
          </a:p>
        </p:txBody>
      </p:sp>
      <p:sp>
        <p:nvSpPr>
          <p:cNvPr id="21" name="Rectangle 20"/>
          <p:cNvSpPr/>
          <p:nvPr/>
        </p:nvSpPr>
        <p:spPr>
          <a:xfrm rot="16200000">
            <a:off x="1714501" y="4914900"/>
            <a:ext cx="1828800" cy="228600"/>
          </a:xfrm>
          <a:prstGeom prst="rect">
            <a:avLst/>
          </a:prstGeom>
        </p:spPr>
        <p:txBody>
          <a:bodyPr wrap="none" tIns="91440" bIns="91440" anchor="ctr">
            <a:noAutofit/>
          </a:bodyPr>
          <a:lstStyle/>
          <a:p>
            <a:pPr lvl="0" algn="ctr"/>
            <a:r>
              <a:rPr lang="en-US" sz="1000" dirty="0" smtClean="0"/>
              <a:t>Less polarizing</a:t>
            </a:r>
            <a:endParaRPr lang="en-US" sz="1000" dirty="0"/>
          </a:p>
        </p:txBody>
      </p:sp>
      <p:sp>
        <p:nvSpPr>
          <p:cNvPr id="24" name="Rectangle 23"/>
          <p:cNvSpPr/>
          <p:nvPr/>
        </p:nvSpPr>
        <p:spPr>
          <a:xfrm rot="16200000">
            <a:off x="1714501" y="2400301"/>
            <a:ext cx="1828800" cy="228600"/>
          </a:xfrm>
          <a:prstGeom prst="rect">
            <a:avLst/>
          </a:prstGeom>
        </p:spPr>
        <p:txBody>
          <a:bodyPr wrap="none" tIns="91440" rIns="182880" bIns="91440" anchor="ctr">
            <a:noAutofit/>
          </a:bodyPr>
          <a:lstStyle/>
          <a:p>
            <a:pPr lvl="0" algn="r"/>
            <a:r>
              <a:rPr lang="en-US" sz="1000" dirty="0" smtClean="0"/>
              <a:t>More polarizing</a:t>
            </a:r>
            <a:endParaRPr lang="en-US" sz="1000" dirty="0"/>
          </a:p>
        </p:txBody>
      </p:sp>
      <p:cxnSp>
        <p:nvCxnSpPr>
          <p:cNvPr id="29" name="Straight Arrow Connector 28"/>
          <p:cNvCxnSpPr/>
          <p:nvPr/>
        </p:nvCxnSpPr>
        <p:spPr>
          <a:xfrm flipH="1">
            <a:off x="2514600" y="1143000"/>
            <a:ext cx="4800600" cy="0"/>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800600" y="1143000"/>
            <a:ext cx="2398394" cy="228600"/>
          </a:xfrm>
          <a:prstGeom prst="rect">
            <a:avLst/>
          </a:prstGeom>
        </p:spPr>
        <p:txBody>
          <a:bodyPr wrap="none" tIns="91440" bIns="91440" anchor="ctr">
            <a:noAutofit/>
          </a:bodyPr>
          <a:lstStyle/>
          <a:p>
            <a:pPr lvl="0" algn="r"/>
            <a:r>
              <a:rPr lang="en-US" sz="1000" dirty="0" smtClean="0"/>
              <a:t>Relatively preferred by Men</a:t>
            </a:r>
            <a:endParaRPr lang="en-US" sz="1000" dirty="0"/>
          </a:p>
        </p:txBody>
      </p:sp>
      <p:sp>
        <p:nvSpPr>
          <p:cNvPr id="43" name="Rectangle 42"/>
          <p:cNvSpPr/>
          <p:nvPr/>
        </p:nvSpPr>
        <p:spPr>
          <a:xfrm>
            <a:off x="2630806" y="1143000"/>
            <a:ext cx="2169794" cy="228600"/>
          </a:xfrm>
          <a:prstGeom prst="rect">
            <a:avLst/>
          </a:prstGeom>
        </p:spPr>
        <p:txBody>
          <a:bodyPr wrap="none" tIns="91440" bIns="91440" anchor="ctr">
            <a:noAutofit/>
          </a:bodyPr>
          <a:lstStyle/>
          <a:p>
            <a:pPr lvl="0"/>
            <a:r>
              <a:rPr lang="en-US" sz="1000" dirty="0" smtClean="0"/>
              <a:t>Relatively preferred by Women</a:t>
            </a:r>
            <a:endParaRPr lang="en-US" sz="1000" dirty="0"/>
          </a:p>
        </p:txBody>
      </p:sp>
      <p:sp>
        <p:nvSpPr>
          <p:cNvPr id="28" name="Rectangle 27"/>
          <p:cNvSpPr/>
          <p:nvPr/>
        </p:nvSpPr>
        <p:spPr>
          <a:xfrm>
            <a:off x="457200" y="1985012"/>
            <a:ext cx="411480" cy="182880"/>
          </a:xfrm>
          <a:prstGeom prst="rect">
            <a:avLst/>
          </a:prstGeom>
          <a:solidFill>
            <a:schemeClr val="accent1"/>
          </a:solidFill>
          <a:ln>
            <a:solidFill>
              <a:schemeClr val="bg1"/>
            </a:solidFill>
          </a:ln>
        </p:spPr>
        <p:txBody>
          <a:bodyPr wrap="none" lIns="228600" tIns="228600" rIns="228600" bIns="228600" rtlCol="0" anchor="t">
            <a:noAutofit/>
          </a:bodyPr>
          <a:lstStyle/>
          <a:p>
            <a:pPr algn="ctr"/>
            <a:endParaRPr lang="en-US" sz="1000" dirty="0"/>
          </a:p>
        </p:txBody>
      </p:sp>
      <p:sp>
        <p:nvSpPr>
          <p:cNvPr id="30" name="Rectangle 29"/>
          <p:cNvSpPr/>
          <p:nvPr/>
        </p:nvSpPr>
        <p:spPr>
          <a:xfrm>
            <a:off x="457200" y="2269801"/>
            <a:ext cx="411480" cy="182880"/>
          </a:xfrm>
          <a:prstGeom prst="rect">
            <a:avLst/>
          </a:prstGeom>
          <a:solidFill>
            <a:schemeClr val="accent1">
              <a:lumMod val="40000"/>
              <a:lumOff val="60000"/>
            </a:schemeClr>
          </a:solidFill>
          <a:ln>
            <a:solidFill>
              <a:schemeClr val="bg1"/>
            </a:solidFill>
          </a:ln>
        </p:spPr>
        <p:txBody>
          <a:bodyPr wrap="none" lIns="228600" tIns="228600" rIns="228600" bIns="228600" rtlCol="0" anchor="t">
            <a:noAutofit/>
          </a:bodyPr>
          <a:lstStyle/>
          <a:p>
            <a:pPr algn="ctr"/>
            <a:endParaRPr lang="en-US" sz="1000" dirty="0"/>
          </a:p>
        </p:txBody>
      </p:sp>
      <p:sp>
        <p:nvSpPr>
          <p:cNvPr id="31" name="Rectangle 30"/>
          <p:cNvSpPr/>
          <p:nvPr/>
        </p:nvSpPr>
        <p:spPr>
          <a:xfrm>
            <a:off x="457200" y="1707839"/>
            <a:ext cx="411480" cy="182880"/>
          </a:xfrm>
          <a:prstGeom prst="rect">
            <a:avLst/>
          </a:prstGeom>
          <a:solidFill>
            <a:schemeClr val="accent2"/>
          </a:solidFill>
          <a:ln>
            <a:solidFill>
              <a:schemeClr val="bg1"/>
            </a:solidFill>
          </a:ln>
        </p:spPr>
        <p:txBody>
          <a:bodyPr wrap="none" lIns="228600" tIns="228600" rIns="228600" bIns="228600" rtlCol="0" anchor="t">
            <a:noAutofit/>
          </a:bodyPr>
          <a:lstStyle/>
          <a:p>
            <a:pPr algn="ctr"/>
            <a:endParaRPr lang="en-US" sz="1000" dirty="0"/>
          </a:p>
        </p:txBody>
      </p:sp>
      <p:cxnSp>
        <p:nvCxnSpPr>
          <p:cNvPr id="38" name="Straight Connector 37"/>
          <p:cNvCxnSpPr/>
          <p:nvPr/>
        </p:nvCxnSpPr>
        <p:spPr>
          <a:xfrm>
            <a:off x="457200" y="1573532"/>
            <a:ext cx="0" cy="10058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28600" y="2971800"/>
            <a:ext cx="1828800" cy="2971800"/>
          </a:xfrm>
          <a:prstGeom prst="rect">
            <a:avLst/>
          </a:prstGeom>
          <a:solidFill>
            <a:schemeClr val="accent3"/>
          </a:solidFill>
          <a:ln>
            <a:solidFill>
              <a:schemeClr val="bg1"/>
            </a:solidFill>
          </a:ln>
        </p:spPr>
        <p:txBody>
          <a:bodyPr wrap="square" lIns="182880" tIns="182880" rIns="182880" bIns="182880" anchor="ctr">
            <a:noAutofit/>
          </a:bodyPr>
          <a:lstStyle/>
          <a:p>
            <a:pPr algn="ctr">
              <a:spcAft>
                <a:spcPts val="500"/>
              </a:spcAft>
            </a:pPr>
            <a:r>
              <a:rPr lang="en-US" sz="1100" dirty="0">
                <a:latin typeface="FreightMicro Pro Bold" pitchFamily="50" charset="0"/>
              </a:rPr>
              <a:t>Normalized polarity</a:t>
            </a:r>
          </a:p>
          <a:p>
            <a:pPr>
              <a:spcAft>
                <a:spcPts val="500"/>
              </a:spcAft>
            </a:pPr>
            <a:r>
              <a:rPr lang="en-US" sz="1100" dirty="0" smtClean="0">
                <a:solidFill>
                  <a:sysClr val="windowText" lastClr="000000"/>
                </a:solidFill>
              </a:rPr>
              <a:t>The </a:t>
            </a:r>
            <a:r>
              <a:rPr lang="en-US" sz="1100" dirty="0">
                <a:solidFill>
                  <a:sysClr val="windowText" lastClr="000000"/>
                </a:solidFill>
              </a:rPr>
              <a:t>graph at right takes into account the general differences in male and female attitudes toward corporations. </a:t>
            </a:r>
            <a:r>
              <a:rPr lang="en-US" sz="1100" dirty="0" smtClean="0">
                <a:solidFill>
                  <a:sysClr val="windowText" lastClr="000000"/>
                </a:solidFill>
              </a:rPr>
              <a:t>The graph </a:t>
            </a:r>
            <a:r>
              <a:rPr lang="en-US" sz="1100" spc="-10" dirty="0" smtClean="0">
                <a:solidFill>
                  <a:sysClr val="windowText" lastClr="000000"/>
                </a:solidFill>
              </a:rPr>
              <a:t>compares organizations</a:t>
            </a:r>
            <a:r>
              <a:rPr lang="en-US" sz="1100" spc="-10" dirty="0">
                <a:solidFill>
                  <a:sysClr val="windowText" lastClr="000000"/>
                </a:solidFill>
              </a:rPr>
              <a:t>’ </a:t>
            </a:r>
            <a:r>
              <a:rPr lang="en-US" sz="1100" dirty="0">
                <a:solidFill>
                  <a:sysClr val="windowText" lastClr="000000"/>
                </a:solidFill>
              </a:rPr>
              <a:t>composite index scores to the average score awarded by each gender to show whether men or women feel relatively more positively about each organization</a:t>
            </a:r>
            <a:r>
              <a:rPr lang="en-US" sz="1100" dirty="0" smtClean="0">
                <a:solidFill>
                  <a:sysClr val="windowText" lastClr="000000"/>
                </a:solidFill>
              </a:rPr>
              <a:t>.</a:t>
            </a:r>
            <a:endParaRPr lang="en-US" sz="1100" dirty="0">
              <a:solidFill>
                <a:sysClr val="windowText" lastClr="000000"/>
              </a:solidFill>
            </a:endParaRPr>
          </a:p>
        </p:txBody>
      </p:sp>
      <p:grpSp>
        <p:nvGrpSpPr>
          <p:cNvPr id="18" name="Group 17"/>
          <p:cNvGrpSpPr/>
          <p:nvPr/>
        </p:nvGrpSpPr>
        <p:grpSpPr>
          <a:xfrm>
            <a:off x="3512514" y="9525154"/>
            <a:ext cx="3029508" cy="163389"/>
            <a:chOff x="3310129" y="9541821"/>
            <a:chExt cx="3029508" cy="163389"/>
          </a:xfrm>
        </p:grpSpPr>
        <p:grpSp>
          <p:nvGrpSpPr>
            <p:cNvPr id="19" name="Group 18"/>
            <p:cNvGrpSpPr/>
            <p:nvPr/>
          </p:nvGrpSpPr>
          <p:grpSpPr>
            <a:xfrm>
              <a:off x="3338983" y="9541821"/>
              <a:ext cx="2971800" cy="27432"/>
              <a:chOff x="3338983" y="9541821"/>
              <a:chExt cx="2971800" cy="27432"/>
            </a:xfrm>
          </p:grpSpPr>
          <p:cxnSp>
            <p:nvCxnSpPr>
              <p:cNvPr id="40" name="Straight Connector 39"/>
              <p:cNvCxnSpPr/>
              <p:nvPr/>
            </p:nvCxnSpPr>
            <p:spPr>
              <a:xfrm>
                <a:off x="3338983" y="9541821"/>
                <a:ext cx="2971800" cy="0"/>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10458"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081933"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453408"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824883"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96358"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567833"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939308"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338983"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310783" y="9541821"/>
                <a:ext cx="0" cy="27432"/>
              </a:xfrm>
              <a:prstGeom prst="line">
                <a:avLst/>
              </a:prstGeom>
              <a:ln w="63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310129" y="9566710"/>
              <a:ext cx="3029508" cy="138500"/>
              <a:chOff x="3310129" y="9607985"/>
              <a:chExt cx="3029508" cy="138500"/>
            </a:xfrm>
          </p:grpSpPr>
          <p:sp>
            <p:nvSpPr>
              <p:cNvPr id="22" name="TextBox 21"/>
              <p:cNvSpPr txBox="1"/>
              <p:nvPr/>
            </p:nvSpPr>
            <p:spPr>
              <a:xfrm>
                <a:off x="4793622" y="9607986"/>
                <a:ext cx="62518" cy="138499"/>
              </a:xfrm>
              <a:prstGeom prst="rect">
                <a:avLst/>
              </a:prstGeom>
              <a:noFill/>
            </p:spPr>
            <p:txBody>
              <a:bodyPr wrap="none" lIns="0" tIns="0" rIns="0" bIns="0" rtlCol="0">
                <a:spAutoFit/>
              </a:bodyPr>
              <a:lstStyle/>
              <a:p>
                <a:pPr algn="ctr"/>
                <a:r>
                  <a:rPr lang="en-US" sz="900" dirty="0" smtClean="0"/>
                  <a:t>0</a:t>
                </a:r>
                <a:endParaRPr lang="en-US" sz="900" dirty="0"/>
              </a:p>
            </p:txBody>
          </p:sp>
          <p:sp>
            <p:nvSpPr>
              <p:cNvPr id="25" name="TextBox 24"/>
              <p:cNvSpPr txBox="1"/>
              <p:nvPr/>
            </p:nvSpPr>
            <p:spPr>
              <a:xfrm>
                <a:off x="4430164" y="9607986"/>
                <a:ext cx="41679" cy="138499"/>
              </a:xfrm>
              <a:prstGeom prst="rect">
                <a:avLst/>
              </a:prstGeom>
              <a:noFill/>
            </p:spPr>
            <p:txBody>
              <a:bodyPr wrap="none" lIns="0" tIns="0" rIns="0" bIns="0" rtlCol="0">
                <a:spAutoFit/>
              </a:bodyPr>
              <a:lstStyle/>
              <a:p>
                <a:pPr algn="ctr"/>
                <a:r>
                  <a:rPr lang="en-US" sz="900" dirty="0" smtClean="0"/>
                  <a:t>1</a:t>
                </a:r>
                <a:endParaRPr lang="en-US" sz="900" dirty="0"/>
              </a:p>
            </p:txBody>
          </p:sp>
          <p:sp>
            <p:nvSpPr>
              <p:cNvPr id="26" name="TextBox 25"/>
              <p:cNvSpPr txBox="1"/>
              <p:nvPr/>
            </p:nvSpPr>
            <p:spPr>
              <a:xfrm>
                <a:off x="4057888" y="9607986"/>
                <a:ext cx="54502" cy="138499"/>
              </a:xfrm>
              <a:prstGeom prst="rect">
                <a:avLst/>
              </a:prstGeom>
              <a:noFill/>
            </p:spPr>
            <p:txBody>
              <a:bodyPr wrap="none" lIns="0" tIns="0" rIns="0" bIns="0" rtlCol="0">
                <a:spAutoFit/>
              </a:bodyPr>
              <a:lstStyle/>
              <a:p>
                <a:pPr algn="ctr"/>
                <a:r>
                  <a:rPr lang="en-US" sz="900" dirty="0" smtClean="0"/>
                  <a:t>2</a:t>
                </a:r>
                <a:endParaRPr lang="en-US" sz="900" dirty="0"/>
              </a:p>
            </p:txBody>
          </p:sp>
          <p:sp>
            <p:nvSpPr>
              <p:cNvPr id="27" name="TextBox 26"/>
              <p:cNvSpPr txBox="1"/>
              <p:nvPr/>
            </p:nvSpPr>
            <p:spPr>
              <a:xfrm>
                <a:off x="3310129" y="9607986"/>
                <a:ext cx="57708" cy="138499"/>
              </a:xfrm>
              <a:prstGeom prst="rect">
                <a:avLst/>
              </a:prstGeom>
              <a:noFill/>
            </p:spPr>
            <p:txBody>
              <a:bodyPr wrap="none" lIns="0" tIns="0" rIns="0" bIns="0" rtlCol="0">
                <a:spAutoFit/>
              </a:bodyPr>
              <a:lstStyle/>
              <a:p>
                <a:pPr algn="ctr"/>
                <a:r>
                  <a:rPr lang="en-US" sz="900" dirty="0" smtClean="0"/>
                  <a:t>4</a:t>
                </a:r>
                <a:endParaRPr lang="en-US" sz="900" dirty="0"/>
              </a:p>
            </p:txBody>
          </p:sp>
          <p:sp>
            <p:nvSpPr>
              <p:cNvPr id="34" name="TextBox 33"/>
              <p:cNvSpPr txBox="1"/>
              <p:nvPr/>
            </p:nvSpPr>
            <p:spPr>
              <a:xfrm>
                <a:off x="3688016" y="9607986"/>
                <a:ext cx="51296" cy="138499"/>
              </a:xfrm>
              <a:prstGeom prst="rect">
                <a:avLst/>
              </a:prstGeom>
              <a:noFill/>
            </p:spPr>
            <p:txBody>
              <a:bodyPr wrap="none" lIns="0" tIns="0" rIns="0" bIns="0" rtlCol="0">
                <a:spAutoFit/>
              </a:bodyPr>
              <a:lstStyle/>
              <a:p>
                <a:pPr algn="ctr"/>
                <a:r>
                  <a:rPr lang="en-US" sz="900" dirty="0" smtClean="0"/>
                  <a:t>3</a:t>
                </a:r>
                <a:endParaRPr lang="en-US" sz="900" dirty="0"/>
              </a:p>
            </p:txBody>
          </p:sp>
          <p:sp>
            <p:nvSpPr>
              <p:cNvPr id="35" name="TextBox 34"/>
              <p:cNvSpPr txBox="1"/>
              <p:nvPr/>
            </p:nvSpPr>
            <p:spPr>
              <a:xfrm flipH="1">
                <a:off x="5177922" y="9607985"/>
                <a:ext cx="41679" cy="138499"/>
              </a:xfrm>
              <a:prstGeom prst="rect">
                <a:avLst/>
              </a:prstGeom>
              <a:noFill/>
            </p:spPr>
            <p:txBody>
              <a:bodyPr wrap="none" lIns="0" tIns="0" rIns="0" bIns="0" rtlCol="0">
                <a:spAutoFit/>
              </a:bodyPr>
              <a:lstStyle/>
              <a:p>
                <a:pPr algn="ctr"/>
                <a:r>
                  <a:rPr lang="en-US" sz="900" dirty="0" smtClean="0"/>
                  <a:t>1</a:t>
                </a:r>
                <a:endParaRPr lang="en-US" sz="900" dirty="0"/>
              </a:p>
            </p:txBody>
          </p:sp>
          <p:sp>
            <p:nvSpPr>
              <p:cNvPr id="36" name="TextBox 35"/>
              <p:cNvSpPr txBox="1"/>
              <p:nvPr/>
            </p:nvSpPr>
            <p:spPr>
              <a:xfrm flipH="1">
                <a:off x="5537374" y="9607985"/>
                <a:ext cx="54502" cy="138499"/>
              </a:xfrm>
              <a:prstGeom prst="rect">
                <a:avLst/>
              </a:prstGeom>
              <a:noFill/>
            </p:spPr>
            <p:txBody>
              <a:bodyPr wrap="none" lIns="0" tIns="0" rIns="0" bIns="0" rtlCol="0">
                <a:spAutoFit/>
              </a:bodyPr>
              <a:lstStyle/>
              <a:p>
                <a:pPr algn="ctr"/>
                <a:r>
                  <a:rPr lang="en-US" sz="900" dirty="0" smtClean="0"/>
                  <a:t>2</a:t>
                </a:r>
                <a:endParaRPr lang="en-US" sz="900" dirty="0"/>
              </a:p>
            </p:txBody>
          </p:sp>
          <p:sp>
            <p:nvSpPr>
              <p:cNvPr id="37" name="TextBox 36"/>
              <p:cNvSpPr txBox="1"/>
              <p:nvPr/>
            </p:nvSpPr>
            <p:spPr>
              <a:xfrm flipH="1">
                <a:off x="6281929" y="9607985"/>
                <a:ext cx="57708" cy="138499"/>
              </a:xfrm>
              <a:prstGeom prst="rect">
                <a:avLst/>
              </a:prstGeom>
              <a:noFill/>
            </p:spPr>
            <p:txBody>
              <a:bodyPr wrap="none" lIns="0" tIns="0" rIns="0" bIns="0" rtlCol="0">
                <a:spAutoFit/>
              </a:bodyPr>
              <a:lstStyle/>
              <a:p>
                <a:pPr algn="ctr"/>
                <a:r>
                  <a:rPr lang="en-US" sz="900" dirty="0" smtClean="0"/>
                  <a:t>4</a:t>
                </a:r>
                <a:endParaRPr lang="en-US" sz="900" dirty="0"/>
              </a:p>
            </p:txBody>
          </p:sp>
          <p:sp>
            <p:nvSpPr>
              <p:cNvPr id="39" name="TextBox 38"/>
              <p:cNvSpPr txBox="1"/>
              <p:nvPr/>
            </p:nvSpPr>
            <p:spPr>
              <a:xfrm flipH="1">
                <a:off x="5910452" y="9607985"/>
                <a:ext cx="51296" cy="138499"/>
              </a:xfrm>
              <a:prstGeom prst="rect">
                <a:avLst/>
              </a:prstGeom>
              <a:noFill/>
            </p:spPr>
            <p:txBody>
              <a:bodyPr wrap="none" lIns="0" tIns="0" rIns="0" bIns="0" rtlCol="0">
                <a:spAutoFit/>
              </a:bodyPr>
              <a:lstStyle/>
              <a:p>
                <a:pPr algn="ctr"/>
                <a:r>
                  <a:rPr lang="en-US" sz="900" dirty="0" smtClean="0"/>
                  <a:t>3</a:t>
                </a:r>
                <a:endParaRPr lang="en-US" sz="900" dirty="0"/>
              </a:p>
            </p:txBody>
          </p:sp>
        </p:grpSp>
      </p:grpSp>
      <p:pic>
        <p:nvPicPr>
          <p:cNvPr id="1331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1517904"/>
            <a:ext cx="4384676" cy="801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76" y="1627632"/>
            <a:ext cx="6572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238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Text Placeholder 2"/>
          <p:cNvSpPr>
            <a:spLocks noGrp="1"/>
          </p:cNvSpPr>
          <p:nvPr>
            <p:ph type="body" sz="quarter" idx="10"/>
          </p:nvPr>
        </p:nvSpPr>
        <p:spPr/>
        <p:txBody>
          <a:bodyPr/>
          <a:lstStyle/>
          <a:p>
            <a:r>
              <a:rPr lang="en-US" dirty="0">
                <a:latin typeface="FreightSans Pro Bold" pitchFamily="50" charset="0"/>
              </a:rPr>
              <a:t>Composite Policy Brand </a:t>
            </a:r>
            <a:r>
              <a:rPr lang="en-US" dirty="0" smtClean="0">
                <a:latin typeface="FreightSans Pro Bold" pitchFamily="50" charset="0"/>
              </a:rPr>
              <a:t>Index</a:t>
            </a:r>
            <a:endParaRPr lang="en-US" dirty="0">
              <a:latin typeface="FreightSans Pro Bold" pitchFamily="50" charset="0"/>
            </a:endParaRPr>
          </a:p>
        </p:txBody>
      </p:sp>
      <p:sp>
        <p:nvSpPr>
          <p:cNvPr id="4" name="Slide Number Placeholder 3"/>
          <p:cNvSpPr>
            <a:spLocks noGrp="1"/>
          </p:cNvSpPr>
          <p:nvPr>
            <p:ph type="sldNum" sz="quarter" idx="4"/>
          </p:nvPr>
        </p:nvSpPr>
        <p:spPr/>
        <p:txBody>
          <a:bodyPr/>
          <a:lstStyle/>
          <a:p>
            <a:fld id="{6214CC63-60E5-4931-A878-5D36BA85D187}" type="slidenum">
              <a:rPr lang="en-US" smtClean="0"/>
              <a:pPr/>
              <a:t>22</a:t>
            </a:fld>
            <a:endParaRPr lang="en-US" dirty="0"/>
          </a:p>
        </p:txBody>
      </p:sp>
      <p:sp>
        <p:nvSpPr>
          <p:cNvPr id="5" name="Rectangle 4"/>
          <p:cNvSpPr/>
          <p:nvPr/>
        </p:nvSpPr>
        <p:spPr>
          <a:xfrm>
            <a:off x="2057400" y="38862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endParaRPr lang="en-US" sz="1200" dirty="0"/>
          </a:p>
        </p:txBody>
      </p:sp>
    </p:spTree>
    <p:extLst>
      <p:ext uri="{BB962C8B-B14F-4D97-AF65-F5344CB8AC3E}">
        <p14:creationId xmlns:p14="http://schemas.microsoft.com/office/powerpoint/2010/main" val="12844799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4</a:t>
            </a:r>
            <a:endParaRPr lang="en-US" dirty="0"/>
          </a:p>
        </p:txBody>
      </p:sp>
      <p:sp>
        <p:nvSpPr>
          <p:cNvPr id="3" name="Subtitle 2"/>
          <p:cNvSpPr>
            <a:spLocks noGrp="1"/>
          </p:cNvSpPr>
          <p:nvPr>
            <p:ph type="subTitle" idx="1"/>
          </p:nvPr>
        </p:nvSpPr>
        <p:spPr/>
        <p:txBody>
          <a:bodyPr/>
          <a:lstStyle/>
          <a:p>
            <a:r>
              <a:rPr lang="en-US" dirty="0" smtClean="0">
                <a:latin typeface="FreightSans Pro Bold" pitchFamily="50" charset="0"/>
              </a:rPr>
              <a:t>Policy Brand Drivers</a:t>
            </a:r>
            <a:endParaRPr lang="en-US" dirty="0">
              <a:latin typeface="FreightSans Pro Bold" pitchFamily="50" charset="0"/>
            </a:endParaRPr>
          </a:p>
        </p:txBody>
      </p:sp>
      <p:sp>
        <p:nvSpPr>
          <p:cNvPr id="4" name="Slide Number Placeholder 3"/>
          <p:cNvSpPr>
            <a:spLocks noGrp="1"/>
          </p:cNvSpPr>
          <p:nvPr>
            <p:ph type="sldNum" sz="quarter" idx="4"/>
          </p:nvPr>
        </p:nvSpPr>
        <p:spPr/>
        <p:txBody>
          <a:bodyPr/>
          <a:lstStyle/>
          <a:p>
            <a:fld id="{6214CC63-60E5-4931-A878-5D36BA85D187}" type="slidenum">
              <a:rPr lang="en-US" smtClean="0"/>
              <a:pPr/>
              <a:t>23</a:t>
            </a:fld>
            <a:endParaRPr lang="en-US" dirty="0"/>
          </a:p>
        </p:txBody>
      </p:sp>
      <p:sp>
        <p:nvSpPr>
          <p:cNvPr id="8" name="Rectangle 7"/>
          <p:cNvSpPr/>
          <p:nvPr/>
        </p:nvSpPr>
        <p:spPr>
          <a:xfrm>
            <a:off x="2057400" y="50292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endParaRPr lang="en-US" sz="1200" dirty="0"/>
          </a:p>
        </p:txBody>
      </p:sp>
      <p:pic>
        <p:nvPicPr>
          <p:cNvPr id="1433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038344"/>
            <a:ext cx="3667126" cy="296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180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Policy Brand Drivers</a:t>
            </a:r>
            <a:endParaRPr lang="en-US" dirty="0"/>
          </a:p>
        </p:txBody>
      </p:sp>
      <p:sp>
        <p:nvSpPr>
          <p:cNvPr id="4" name="Text Placeholder 3"/>
          <p:cNvSpPr>
            <a:spLocks noGrp="1"/>
          </p:cNvSpPr>
          <p:nvPr>
            <p:ph type="body" sz="quarter" idx="10"/>
          </p:nvPr>
        </p:nvSpPr>
        <p:spPr/>
        <p:txBody>
          <a:bodyPr/>
          <a:lstStyle/>
          <a:p>
            <a:r>
              <a:rPr lang="en-US" dirty="0">
                <a:latin typeface="FreightSans Pro Bold" pitchFamily="50" charset="0"/>
              </a:rPr>
              <a:t>Policy Brand Drivers</a:t>
            </a:r>
          </a:p>
        </p:txBody>
      </p:sp>
      <p:sp>
        <p:nvSpPr>
          <p:cNvPr id="5" name="Slide Number Placeholder 4"/>
          <p:cNvSpPr>
            <a:spLocks noGrp="1"/>
          </p:cNvSpPr>
          <p:nvPr>
            <p:ph type="sldNum" sz="quarter" idx="4"/>
          </p:nvPr>
        </p:nvSpPr>
        <p:spPr/>
        <p:txBody>
          <a:bodyPr/>
          <a:lstStyle/>
          <a:p>
            <a:fld id="{6214CC63-60E5-4931-A878-5D36BA85D187}" type="slidenum">
              <a:rPr lang="en-US" smtClean="0"/>
              <a:pPr/>
              <a:t>24</a:t>
            </a:fld>
            <a:endParaRPr lang="en-US" dirty="0"/>
          </a:p>
        </p:txBody>
      </p:sp>
      <p:sp>
        <p:nvSpPr>
          <p:cNvPr id="14" name="Rectangle 13"/>
          <p:cNvSpPr/>
          <p:nvPr/>
        </p:nvSpPr>
        <p:spPr>
          <a:xfrm>
            <a:off x="228600" y="1143000"/>
            <a:ext cx="2441448" cy="1600200"/>
          </a:xfrm>
          <a:prstGeom prst="rect">
            <a:avLst/>
          </a:prstGeom>
          <a:solidFill>
            <a:schemeClr val="accent3"/>
          </a:solidFill>
          <a:ln>
            <a:solidFill>
              <a:schemeClr val="bg1"/>
            </a:solidFill>
          </a:ln>
        </p:spPr>
        <p:txBody>
          <a:bodyPr wrap="square" lIns="182880" tIns="182880" rIns="182880" bIns="182880" anchor="t">
            <a:noAutofit/>
          </a:bodyPr>
          <a:lstStyle/>
          <a:p>
            <a:pPr>
              <a:spcAft>
                <a:spcPts val="500"/>
              </a:spcAft>
            </a:pPr>
            <a:r>
              <a:rPr lang="en-US" sz="1100" b="1" dirty="0" smtClean="0"/>
              <a:t>Exploring drivers of policy brand</a:t>
            </a:r>
            <a:endParaRPr lang="en-US" sz="1100" b="1" dirty="0"/>
          </a:p>
          <a:p>
            <a:pPr>
              <a:spcAft>
                <a:spcPts val="500"/>
              </a:spcAft>
            </a:pPr>
            <a:r>
              <a:rPr lang="en-US" sz="1100" dirty="0" smtClean="0"/>
              <a:t>In addition to assessing policy </a:t>
            </a:r>
            <a:r>
              <a:rPr lang="en-US" sz="1100" dirty="0"/>
              <a:t>brand </a:t>
            </a:r>
            <a:r>
              <a:rPr lang="en-US" sz="1100" dirty="0" smtClean="0"/>
              <a:t>strength, respondents evaluated companies across </a:t>
            </a:r>
            <a:br>
              <a:rPr lang="en-US" sz="1100" dirty="0" smtClean="0"/>
            </a:br>
            <a:r>
              <a:rPr lang="en-US" sz="1100" dirty="0" smtClean="0"/>
              <a:t>16 </a:t>
            </a:r>
            <a:r>
              <a:rPr lang="en-US" sz="1100" dirty="0"/>
              <a:t>discrete performance </a:t>
            </a:r>
            <a:r>
              <a:rPr lang="en-US" sz="1100" dirty="0" smtClean="0"/>
              <a:t>areas, </a:t>
            </a:r>
            <a:br>
              <a:rPr lang="en-US" sz="1100" dirty="0" smtClean="0"/>
            </a:br>
            <a:r>
              <a:rPr lang="en-US" sz="1100" dirty="0" smtClean="0"/>
              <a:t>or “drivers,” shown below. </a:t>
            </a:r>
            <a:endParaRPr lang="en-US" sz="1100" dirty="0"/>
          </a:p>
        </p:txBody>
      </p:sp>
      <p:sp>
        <p:nvSpPr>
          <p:cNvPr id="15" name="Rectangle 14"/>
          <p:cNvSpPr/>
          <p:nvPr/>
        </p:nvSpPr>
        <p:spPr>
          <a:xfrm>
            <a:off x="2665476" y="1143001"/>
            <a:ext cx="2441448" cy="1600200"/>
          </a:xfrm>
          <a:prstGeom prst="rect">
            <a:avLst/>
          </a:prstGeom>
          <a:solidFill>
            <a:schemeClr val="accent3"/>
          </a:solidFill>
          <a:ln>
            <a:solidFill>
              <a:schemeClr val="bg1"/>
            </a:solidFill>
          </a:ln>
        </p:spPr>
        <p:txBody>
          <a:bodyPr wrap="square" lIns="182880" tIns="182880" rIns="182880" bIns="182880" anchor="t">
            <a:noAutofit/>
          </a:bodyPr>
          <a:lstStyle/>
          <a:p>
            <a:pPr lvl="0">
              <a:spcAft>
                <a:spcPts val="500"/>
              </a:spcAft>
            </a:pPr>
            <a:r>
              <a:rPr lang="en-US" sz="1100" b="1" dirty="0" smtClean="0"/>
              <a:t>Drivers are predictive, actionable</a:t>
            </a:r>
            <a:endParaRPr lang="en-US" sz="1100" b="1" dirty="0"/>
          </a:p>
          <a:p>
            <a:pPr lvl="0">
              <a:spcAft>
                <a:spcPts val="1000"/>
              </a:spcAft>
            </a:pPr>
            <a:r>
              <a:rPr lang="en-US" sz="1100" dirty="0"/>
              <a:t>Each driver is </a:t>
            </a:r>
            <a:r>
              <a:rPr lang="en-US" sz="1100" dirty="0" smtClean="0"/>
              <a:t>actionable </a:t>
            </a:r>
            <a:r>
              <a:rPr lang="en-US" sz="1100" dirty="0"/>
              <a:t>and has a direct and predictive </a:t>
            </a:r>
            <a:r>
              <a:rPr lang="en-US" sz="1100" dirty="0" smtClean="0"/>
              <a:t>impact on the </a:t>
            </a:r>
            <a:r>
              <a:rPr lang="en-US" sz="1100" dirty="0"/>
              <a:t>core influence measures </a:t>
            </a:r>
            <a:r>
              <a:rPr lang="en-US" sz="1100" dirty="0" smtClean="0"/>
              <a:t>reflected  in organizations’ composite </a:t>
            </a:r>
            <a:r>
              <a:rPr lang="en-US" sz="1100" dirty="0"/>
              <a:t>index </a:t>
            </a:r>
            <a:r>
              <a:rPr lang="en-US" sz="1100" dirty="0" smtClean="0"/>
              <a:t> scores.</a:t>
            </a:r>
            <a:endParaRPr lang="en-US" sz="1100" dirty="0"/>
          </a:p>
        </p:txBody>
      </p:sp>
      <p:sp>
        <p:nvSpPr>
          <p:cNvPr id="16" name="Rectangle 15"/>
          <p:cNvSpPr/>
          <p:nvPr/>
        </p:nvSpPr>
        <p:spPr>
          <a:xfrm>
            <a:off x="5102352" y="1143001"/>
            <a:ext cx="2441448" cy="1600199"/>
          </a:xfrm>
          <a:prstGeom prst="rect">
            <a:avLst/>
          </a:prstGeom>
          <a:solidFill>
            <a:schemeClr val="accent3"/>
          </a:solidFill>
          <a:ln>
            <a:solidFill>
              <a:schemeClr val="bg1"/>
            </a:solidFill>
          </a:ln>
        </p:spPr>
        <p:txBody>
          <a:bodyPr wrap="square" lIns="182880" tIns="182880" rIns="182880" bIns="182880" anchor="t">
            <a:noAutofit/>
          </a:bodyPr>
          <a:lstStyle/>
          <a:p>
            <a:pPr lvl="0">
              <a:spcAft>
                <a:spcPts val="500"/>
              </a:spcAft>
            </a:pPr>
            <a:r>
              <a:rPr lang="en-US" sz="1100" b="1" dirty="0" smtClean="0"/>
              <a:t>Drivers measure distinct activity</a:t>
            </a:r>
          </a:p>
          <a:p>
            <a:r>
              <a:rPr lang="en-US" sz="1100" dirty="0" smtClean="0"/>
              <a:t>Though some may be related, each driver </a:t>
            </a:r>
            <a:r>
              <a:rPr lang="en-US" sz="1100" smtClean="0"/>
              <a:t>captures a </a:t>
            </a:r>
            <a:r>
              <a:rPr lang="en-US" sz="1100" dirty="0" smtClean="0"/>
              <a:t>distinct activity or behavior impacting perceptions of policy brand.</a:t>
            </a:r>
            <a:endParaRPr lang="en-US" sz="1100" dirty="0"/>
          </a:p>
        </p:txBody>
      </p:sp>
      <p:pic>
        <p:nvPicPr>
          <p:cNvPr id="1536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953512"/>
            <a:ext cx="7334250" cy="664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701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914400" y="1143000"/>
            <a:ext cx="5943600" cy="7772400"/>
          </a:xfrm>
          <a:prstGeom prst="rect">
            <a:avLst/>
          </a:prstGeom>
          <a:solidFill>
            <a:schemeClr val="accent3"/>
          </a:solidFill>
        </p:spPr>
        <p:txBody>
          <a:bodyPr wrap="none" lIns="228600" tIns="228600" rIns="228600" bIns="228600" rtlCol="0" anchor="t">
            <a:noAutofit/>
          </a:bodyPr>
          <a:lstStyle/>
          <a:p>
            <a:pPr lvl="0" algn="ctr">
              <a:spcBef>
                <a:spcPct val="20000"/>
              </a:spcBef>
            </a:pPr>
            <a:endParaRPr lang="en-US" sz="1200" cap="all" spc="300" dirty="0">
              <a:solidFill>
                <a:srgbClr val="FFFFFF"/>
              </a:solidFill>
              <a:latin typeface="FreightSans Pro Bold" pitchFamily="50" charset="0"/>
            </a:endParaRPr>
          </a:p>
        </p:txBody>
      </p:sp>
      <p:sp>
        <p:nvSpPr>
          <p:cNvPr id="4" name="Text Placeholder 3"/>
          <p:cNvSpPr>
            <a:spLocks noGrp="1"/>
          </p:cNvSpPr>
          <p:nvPr>
            <p:ph type="body" sz="quarter" idx="10"/>
          </p:nvPr>
        </p:nvSpPr>
        <p:spPr/>
        <p:txBody>
          <a:bodyPr/>
          <a:lstStyle/>
          <a:p>
            <a:r>
              <a:rPr lang="en-US" dirty="0">
                <a:latin typeface="FreightSans Pro Bold" pitchFamily="50" charset="0"/>
              </a:rPr>
              <a:t>Policy Brand Drivers</a:t>
            </a:r>
          </a:p>
        </p:txBody>
      </p:sp>
      <p:sp>
        <p:nvSpPr>
          <p:cNvPr id="5" name="Slide Number Placeholder 4"/>
          <p:cNvSpPr>
            <a:spLocks noGrp="1"/>
          </p:cNvSpPr>
          <p:nvPr>
            <p:ph type="sldNum" sz="quarter" idx="4"/>
          </p:nvPr>
        </p:nvSpPr>
        <p:spPr/>
        <p:txBody>
          <a:bodyPr/>
          <a:lstStyle/>
          <a:p>
            <a:fld id="{6214CC63-60E5-4931-A878-5D36BA85D187}" type="slidenum">
              <a:rPr lang="en-US" smtClean="0"/>
              <a:pPr/>
              <a:t>25</a:t>
            </a:fld>
            <a:endParaRPr lang="en-US" dirty="0"/>
          </a:p>
        </p:txBody>
      </p:sp>
      <p:sp>
        <p:nvSpPr>
          <p:cNvPr id="68" name="Rectangle 67"/>
          <p:cNvSpPr/>
          <p:nvPr/>
        </p:nvSpPr>
        <p:spPr>
          <a:xfrm>
            <a:off x="3721608" y="1461558"/>
            <a:ext cx="2971800" cy="7135287"/>
          </a:xfrm>
          <a:prstGeom prst="rect">
            <a:avLst/>
          </a:prstGeom>
          <a:solidFill>
            <a:schemeClr val="bg1"/>
          </a:solidFill>
          <a:ln>
            <a:noFill/>
          </a:ln>
        </p:spPr>
        <p:txBody>
          <a:bodyPr wrap="square" lIns="182880" tIns="91440" rIns="91440" bIns="91440" anchor="ctr">
            <a:spAutoFit/>
          </a:bodyPr>
          <a:lstStyle/>
          <a:p>
            <a:pPr>
              <a:spcAft>
                <a:spcPts val="500"/>
              </a:spcAft>
            </a:pPr>
            <a:r>
              <a:rPr lang="en-US" sz="1100" dirty="0">
                <a:latin typeface="FreightMicro Pro Bold" pitchFamily="50" charset="0"/>
              </a:rPr>
              <a:t>Influencing Policy Perceptions</a:t>
            </a:r>
          </a:p>
          <a:p>
            <a:pPr>
              <a:spcAft>
                <a:spcPts val="1200"/>
              </a:spcAft>
            </a:pPr>
            <a:r>
              <a:rPr lang="en-US" sz="1050" dirty="0" smtClean="0"/>
              <a:t>Each of the 16 drivers studied has a measurable effect on policy brand. Some reflect areas where the Washington office can exercise significant control by establishing and executing on the organization’s legislative and regulatory priorities inside the Beltway. In other instances, the DC office serves as the primary communicator of broader corporate values and initiatives to key stakeholders within the policy community.  </a:t>
            </a:r>
          </a:p>
          <a:p>
            <a:pPr lvl="0">
              <a:spcAft>
                <a:spcPts val="500"/>
              </a:spcAft>
            </a:pPr>
            <a:r>
              <a:rPr lang="en-US" sz="1100" dirty="0">
                <a:latin typeface="FreightMicro Pro Bold" pitchFamily="50" charset="0"/>
              </a:rPr>
              <a:t>What “Driver Impact” Measures</a:t>
            </a:r>
          </a:p>
          <a:p>
            <a:pPr lvl="0">
              <a:spcAft>
                <a:spcPts val="1200"/>
              </a:spcAft>
            </a:pPr>
            <a:r>
              <a:rPr lang="en-US" sz="1050" dirty="0"/>
              <a:t>Using statistical techniques to model and quantify the relative impact of drivers on the composite index, NJ Research begins to answer the question, “How important is each attribute in driving policy brand?” Specifically, how much of the variation in policy brand scores can be attributed to each driver?  </a:t>
            </a:r>
            <a:endParaRPr lang="en-US" sz="1050" dirty="0" smtClean="0"/>
          </a:p>
          <a:p>
            <a:pPr lvl="0">
              <a:spcAft>
                <a:spcPts val="500"/>
              </a:spcAft>
            </a:pPr>
            <a:r>
              <a:rPr lang="en-US" sz="1100" dirty="0">
                <a:latin typeface="FreightMicro Pro Bold" pitchFamily="50" charset="0"/>
              </a:rPr>
              <a:t>First Among Equals?</a:t>
            </a:r>
          </a:p>
          <a:p>
            <a:pPr lvl="0">
              <a:spcAft>
                <a:spcPts val="1200"/>
              </a:spcAft>
            </a:pPr>
            <a:r>
              <a:rPr lang="en-US" sz="1050" dirty="0"/>
              <a:t>While the characteristic with the highest score (ethics) is twice the size of the attribute with the lowest score (lobbying representation), driver impact may vary by demographic group. Note also that effective lobbying representation can influence views of an organization’s effectiveness on other drivers. </a:t>
            </a:r>
          </a:p>
          <a:p>
            <a:pPr lvl="0">
              <a:spcAft>
                <a:spcPts val="500"/>
              </a:spcAft>
            </a:pPr>
            <a:r>
              <a:rPr lang="en-US" sz="1100" dirty="0" smtClean="0">
                <a:latin typeface="FreightMicro Pro Bold" pitchFamily="50" charset="0"/>
              </a:rPr>
              <a:t>The </a:t>
            </a:r>
            <a:r>
              <a:rPr lang="en-US" sz="1100" dirty="0">
                <a:latin typeface="FreightMicro Pro Bold" pitchFamily="50" charset="0"/>
              </a:rPr>
              <a:t>Missing Piece</a:t>
            </a:r>
          </a:p>
          <a:p>
            <a:pPr lvl="0">
              <a:spcAft>
                <a:spcPts val="1200"/>
              </a:spcAft>
            </a:pPr>
            <a:r>
              <a:rPr lang="en-US" sz="1050" dirty="0"/>
              <a:t>Altogether, these 16 drivers explain roughly 75% of policy brand perceptions, indicating that other intangibles can also meaningfully impact composite index scores. Taking relative driver impact into account, organizations should consider which actions represent their most leveraged investments for enhancing policy brand, given resources, timing, and other company-specific conditions</a:t>
            </a:r>
            <a:r>
              <a:rPr lang="en-US" sz="1050" dirty="0" smtClean="0"/>
              <a:t>.</a:t>
            </a:r>
            <a:endParaRPr lang="en-US" sz="1050" dirty="0"/>
          </a:p>
        </p:txBody>
      </p:sp>
      <p:sp>
        <p:nvSpPr>
          <p:cNvPr id="51" name="Rectangle 50"/>
          <p:cNvSpPr/>
          <p:nvPr/>
        </p:nvSpPr>
        <p:spPr>
          <a:xfrm>
            <a:off x="914400" y="866001"/>
            <a:ext cx="5943600" cy="276999"/>
          </a:xfrm>
          <a:prstGeom prst="rect">
            <a:avLst/>
          </a:prstGeom>
        </p:spPr>
        <p:txBody>
          <a:bodyPr wrap="square">
            <a:spAutoFit/>
          </a:bodyPr>
          <a:lstStyle/>
          <a:p>
            <a:pPr lvl="0" algn="ctr">
              <a:spcBef>
                <a:spcPct val="20000"/>
              </a:spcBef>
            </a:pPr>
            <a:r>
              <a:rPr lang="en-US" sz="1200" cap="all" spc="300" dirty="0">
                <a:latin typeface="FreightSans Pro Bold" pitchFamily="50" charset="0"/>
              </a:rPr>
              <a:t>Research </a:t>
            </a:r>
            <a:r>
              <a:rPr lang="en-US" sz="1200" cap="all" spc="300" dirty="0" smtClean="0">
                <a:latin typeface="FreightSans Pro Bold" pitchFamily="50" charset="0"/>
              </a:rPr>
              <a:t>Insight*: Policy Brand Driver Impact</a:t>
            </a:r>
            <a:endParaRPr lang="en-US" sz="1200" cap="all" spc="300" dirty="0">
              <a:latin typeface="FreightSans Pro Bold" pitchFamily="50" charset="0"/>
            </a:endParaRPr>
          </a:p>
        </p:txBody>
      </p:sp>
      <p:sp>
        <p:nvSpPr>
          <p:cNvPr id="63" name="Rectangle 62"/>
          <p:cNvSpPr/>
          <p:nvPr/>
        </p:nvSpPr>
        <p:spPr>
          <a:xfrm>
            <a:off x="228601" y="9372600"/>
            <a:ext cx="7315200" cy="457200"/>
          </a:xfrm>
          <a:prstGeom prst="rect">
            <a:avLst/>
          </a:prstGeom>
        </p:spPr>
        <p:txBody>
          <a:bodyPr wrap="square">
            <a:noAutofit/>
          </a:bodyPr>
          <a:lstStyle/>
          <a:p>
            <a:pPr marL="60325" indent="-60325"/>
            <a:r>
              <a:rPr lang="en-US" sz="1000" b="1" dirty="0" smtClean="0">
                <a:solidFill>
                  <a:srgbClr val="000000"/>
                </a:solidFill>
              </a:rPr>
              <a:t>*</a:t>
            </a:r>
            <a:r>
              <a:rPr lang="en-US" sz="1000" dirty="0" smtClean="0">
                <a:solidFill>
                  <a:srgbClr val="000000"/>
                </a:solidFill>
              </a:rPr>
              <a:t>Research insights are not organization-specific; rather, they are findings that help explain the dynamics of policy advocacy in general terms. These driver impact measurements are based on cumulative response-level data. </a:t>
            </a:r>
            <a:endParaRPr lang="en-US" sz="1600" dirty="0"/>
          </a:p>
        </p:txBody>
      </p:sp>
      <p:grpSp>
        <p:nvGrpSpPr>
          <p:cNvPr id="3" name="Group 2"/>
          <p:cNvGrpSpPr/>
          <p:nvPr/>
        </p:nvGrpSpPr>
        <p:grpSpPr>
          <a:xfrm>
            <a:off x="3145536" y="1106424"/>
            <a:ext cx="478016" cy="7812522"/>
            <a:chOff x="2999232" y="1143000"/>
            <a:chExt cx="478016" cy="7812522"/>
          </a:xfrm>
        </p:grpSpPr>
        <p:graphicFrame>
          <p:nvGraphicFramePr>
            <p:cNvPr id="79" name="Chart 78"/>
            <p:cNvGraphicFramePr/>
            <p:nvPr>
              <p:extLst>
                <p:ext uri="{D42A27DB-BD31-4B8C-83A1-F6EECF244321}">
                  <p14:modId xmlns:p14="http://schemas.microsoft.com/office/powerpoint/2010/main" val="3840346459"/>
                </p:ext>
              </p:extLst>
            </p:nvPr>
          </p:nvGraphicFramePr>
          <p:xfrm>
            <a:off x="3011424" y="1371600"/>
            <a:ext cx="457200" cy="7315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2999232" y="8693912"/>
              <a:ext cx="471604" cy="261610"/>
            </a:xfrm>
            <a:prstGeom prst="rect">
              <a:avLst/>
            </a:prstGeom>
            <a:noFill/>
          </p:spPr>
          <p:txBody>
            <a:bodyPr wrap="none" rtlCol="0">
              <a:spAutoFit/>
            </a:bodyPr>
            <a:lstStyle/>
            <a:p>
              <a:r>
                <a:rPr lang="en-US" sz="1100" dirty="0" smtClean="0">
                  <a:solidFill>
                    <a:schemeClr val="bg1"/>
                  </a:solidFill>
                </a:rPr>
                <a:t>2.0%</a:t>
              </a:r>
              <a:endParaRPr lang="en-US" sz="1100" dirty="0">
                <a:solidFill>
                  <a:schemeClr val="bg1"/>
                </a:solidFill>
              </a:endParaRPr>
            </a:p>
          </p:txBody>
        </p:sp>
        <p:sp>
          <p:nvSpPr>
            <p:cNvPr id="47" name="TextBox 46"/>
            <p:cNvSpPr txBox="1"/>
            <p:nvPr/>
          </p:nvSpPr>
          <p:spPr>
            <a:xfrm>
              <a:off x="2999232" y="1143000"/>
              <a:ext cx="478016" cy="261610"/>
            </a:xfrm>
            <a:prstGeom prst="rect">
              <a:avLst/>
            </a:prstGeom>
            <a:noFill/>
          </p:spPr>
          <p:txBody>
            <a:bodyPr wrap="none" rtlCol="0">
              <a:spAutoFit/>
            </a:bodyPr>
            <a:lstStyle/>
            <a:p>
              <a:r>
                <a:rPr lang="en-US" sz="1100" dirty="0" smtClean="0">
                  <a:solidFill>
                    <a:schemeClr val="bg1"/>
                  </a:solidFill>
                </a:rPr>
                <a:t>8.0%</a:t>
              </a:r>
              <a:endParaRPr lang="en-US" sz="1100" dirty="0">
                <a:solidFill>
                  <a:schemeClr val="bg1"/>
                </a:solidFill>
              </a:endParaRPr>
            </a:p>
          </p:txBody>
        </p:sp>
      </p:grpSp>
      <p:sp>
        <p:nvSpPr>
          <p:cNvPr id="6" name="Rectangle 5"/>
          <p:cNvSpPr/>
          <p:nvPr/>
        </p:nvSpPr>
        <p:spPr>
          <a:xfrm>
            <a:off x="924580" y="1958990"/>
            <a:ext cx="1816588" cy="5093702"/>
          </a:xfrm>
          <a:prstGeom prst="rect">
            <a:avLst/>
          </a:prstGeom>
        </p:spPr>
        <p:txBody>
          <a:bodyPr wrap="none">
            <a:spAutoFit/>
          </a:bodyPr>
          <a:lstStyle/>
          <a:p>
            <a:pPr algn="r">
              <a:spcAft>
                <a:spcPts val="200"/>
              </a:spcAft>
            </a:pPr>
            <a:r>
              <a:rPr lang="en-US" sz="1000" dirty="0" smtClean="0">
                <a:latin typeface="FreightMicro Pro Bold" pitchFamily="50" charset="0"/>
              </a:rPr>
              <a:t>Ethics</a:t>
            </a:r>
            <a:r>
              <a:rPr lang="en-US" sz="1000" dirty="0" smtClean="0"/>
              <a:t>  7.3%</a:t>
            </a:r>
            <a:endParaRPr lang="en-US" sz="1000" dirty="0"/>
          </a:p>
          <a:p>
            <a:pPr algn="r">
              <a:spcAft>
                <a:spcPts val="200"/>
              </a:spcAft>
            </a:pPr>
            <a:r>
              <a:rPr lang="en-US" sz="1000" dirty="0">
                <a:latin typeface="FreightMicro Pro Bold" pitchFamily="50" charset="0"/>
              </a:rPr>
              <a:t>Research  </a:t>
            </a:r>
            <a:r>
              <a:rPr lang="en-US" sz="1000" dirty="0"/>
              <a:t>7.3</a:t>
            </a:r>
            <a:r>
              <a:rPr lang="en-US" sz="1000" dirty="0" smtClean="0"/>
              <a:t>%</a:t>
            </a:r>
            <a:endParaRPr lang="en-US" sz="1000" dirty="0"/>
          </a:p>
          <a:p>
            <a:pPr algn="r">
              <a:spcAft>
                <a:spcPts val="200"/>
              </a:spcAft>
            </a:pPr>
            <a:r>
              <a:rPr lang="en-US" sz="1000" dirty="0" smtClean="0">
                <a:latin typeface="FreightMicro Pro Bold" pitchFamily="50" charset="0"/>
              </a:rPr>
              <a:t>Constructive Arg.  </a:t>
            </a:r>
            <a:r>
              <a:rPr lang="en-US" sz="1000" dirty="0" smtClean="0"/>
              <a:t>7.2%</a:t>
            </a:r>
          </a:p>
          <a:p>
            <a:pPr algn="r">
              <a:spcAft>
                <a:spcPts val="200"/>
              </a:spcAft>
            </a:pPr>
            <a:endParaRPr lang="en-US" sz="400" dirty="0"/>
          </a:p>
          <a:p>
            <a:pPr algn="r">
              <a:spcAft>
                <a:spcPts val="200"/>
              </a:spcAft>
            </a:pPr>
            <a:r>
              <a:rPr lang="en-US" sz="1000" dirty="0">
                <a:latin typeface="FreightMicro Pro Bold" pitchFamily="50" charset="0"/>
              </a:rPr>
              <a:t>Consumer Protection  </a:t>
            </a:r>
            <a:r>
              <a:rPr lang="en-US" sz="1000" dirty="0"/>
              <a:t>7.0</a:t>
            </a:r>
            <a:r>
              <a:rPr lang="en-US" sz="1000" dirty="0" smtClean="0"/>
              <a:t>%</a:t>
            </a:r>
            <a:endParaRPr lang="en-US" sz="1000" dirty="0"/>
          </a:p>
          <a:p>
            <a:pPr algn="r">
              <a:spcAft>
                <a:spcPts val="200"/>
              </a:spcAft>
            </a:pPr>
            <a:r>
              <a:rPr lang="en-US" sz="1000" dirty="0" smtClean="0">
                <a:latin typeface="FreightMicro Pro Bold" pitchFamily="50" charset="0"/>
              </a:rPr>
              <a:t>Corp. Social Resp.  </a:t>
            </a:r>
            <a:r>
              <a:rPr lang="en-US" sz="1000" dirty="0" smtClean="0"/>
              <a:t>7.0%</a:t>
            </a:r>
          </a:p>
          <a:p>
            <a:pPr algn="r">
              <a:spcAft>
                <a:spcPts val="200"/>
              </a:spcAft>
            </a:pPr>
            <a:r>
              <a:rPr lang="en-US" sz="1000" dirty="0" smtClean="0">
                <a:latin typeface="FreightMicro Pro Bold" pitchFamily="50" charset="0"/>
              </a:rPr>
              <a:t>Compromise  </a:t>
            </a:r>
            <a:r>
              <a:rPr lang="en-US" sz="1000" dirty="0" smtClean="0"/>
              <a:t>6.8%</a:t>
            </a:r>
          </a:p>
          <a:p>
            <a:pPr algn="r">
              <a:spcAft>
                <a:spcPts val="200"/>
              </a:spcAft>
            </a:pPr>
            <a:endParaRPr lang="en-US" sz="400" dirty="0"/>
          </a:p>
          <a:p>
            <a:pPr algn="r">
              <a:spcAft>
                <a:spcPts val="200"/>
              </a:spcAft>
            </a:pPr>
            <a:r>
              <a:rPr lang="en-US" sz="1000" dirty="0">
                <a:latin typeface="FreightMicro Pro Bold" pitchFamily="50" charset="0"/>
              </a:rPr>
              <a:t>Accessibility  </a:t>
            </a:r>
            <a:r>
              <a:rPr lang="en-US" sz="1000" dirty="0"/>
              <a:t>6.6</a:t>
            </a:r>
            <a:r>
              <a:rPr lang="en-US" sz="1000" dirty="0" smtClean="0"/>
              <a:t>%</a:t>
            </a:r>
          </a:p>
          <a:p>
            <a:pPr algn="r">
              <a:spcAft>
                <a:spcPts val="200"/>
              </a:spcAft>
            </a:pPr>
            <a:r>
              <a:rPr lang="en-US" sz="1000" dirty="0" smtClean="0">
                <a:latin typeface="FreightMicro Pro Bold" pitchFamily="50" charset="0"/>
              </a:rPr>
              <a:t>Relevance  </a:t>
            </a:r>
            <a:r>
              <a:rPr lang="en-US" sz="1000" dirty="0"/>
              <a:t>6.6</a:t>
            </a:r>
            <a:r>
              <a:rPr lang="en-US" sz="1000" dirty="0" smtClean="0"/>
              <a:t>%</a:t>
            </a:r>
          </a:p>
          <a:p>
            <a:pPr algn="r">
              <a:spcAft>
                <a:spcPts val="200"/>
              </a:spcAft>
            </a:pPr>
            <a:r>
              <a:rPr lang="en-US" sz="1000" dirty="0" smtClean="0">
                <a:latin typeface="FreightMicro Pro Bold" pitchFamily="50" charset="0"/>
              </a:rPr>
              <a:t>Coalition-Building  </a:t>
            </a:r>
            <a:r>
              <a:rPr lang="en-US" sz="1000" dirty="0" smtClean="0"/>
              <a:t>6.5%</a:t>
            </a:r>
          </a:p>
          <a:p>
            <a:pPr algn="r">
              <a:spcAft>
                <a:spcPts val="200"/>
              </a:spcAft>
            </a:pPr>
            <a:r>
              <a:rPr lang="en-US" sz="1000" dirty="0" smtClean="0">
                <a:latin typeface="FreightMicro Pro Bold" pitchFamily="50" charset="0"/>
              </a:rPr>
              <a:t>Collaboration  </a:t>
            </a:r>
            <a:r>
              <a:rPr lang="en-US" sz="1000" dirty="0" smtClean="0"/>
              <a:t>6.4%</a:t>
            </a:r>
          </a:p>
          <a:p>
            <a:pPr algn="r">
              <a:spcAft>
                <a:spcPts val="200"/>
              </a:spcAft>
            </a:pPr>
            <a:endParaRPr lang="en-US" sz="800" dirty="0"/>
          </a:p>
          <a:p>
            <a:pPr algn="r">
              <a:spcAft>
                <a:spcPts val="200"/>
              </a:spcAft>
            </a:pPr>
            <a:r>
              <a:rPr lang="en-US" sz="1000" dirty="0" smtClean="0">
                <a:latin typeface="FreightMicro Pro Bold" pitchFamily="50" charset="0"/>
              </a:rPr>
              <a:t>Grassroots  </a:t>
            </a:r>
            <a:r>
              <a:rPr lang="en-US" sz="1000" dirty="0" smtClean="0"/>
              <a:t>6.2%</a:t>
            </a:r>
          </a:p>
          <a:p>
            <a:pPr algn="r">
              <a:spcAft>
                <a:spcPts val="200"/>
              </a:spcAft>
            </a:pPr>
            <a:r>
              <a:rPr lang="en-US" sz="1000" dirty="0" smtClean="0">
                <a:latin typeface="FreightMicro Pro Bold" pitchFamily="50" charset="0"/>
              </a:rPr>
              <a:t>Risk Assessment  </a:t>
            </a:r>
            <a:r>
              <a:rPr lang="en-US" sz="1000" dirty="0" smtClean="0"/>
              <a:t>6.1%</a:t>
            </a:r>
          </a:p>
          <a:p>
            <a:pPr algn="r">
              <a:spcAft>
                <a:spcPts val="200"/>
              </a:spcAft>
            </a:pPr>
            <a:endParaRPr lang="en-US" sz="1000" dirty="0" smtClean="0"/>
          </a:p>
          <a:p>
            <a:pPr algn="r">
              <a:spcAft>
                <a:spcPts val="200"/>
              </a:spcAft>
            </a:pPr>
            <a:endParaRPr lang="en-US" sz="1000" dirty="0"/>
          </a:p>
          <a:p>
            <a:pPr algn="r">
              <a:spcAft>
                <a:spcPts val="200"/>
              </a:spcAft>
            </a:pPr>
            <a:r>
              <a:rPr lang="en-US" sz="1000" dirty="0">
                <a:latin typeface="FreightMicro Pro Bold" pitchFamily="50" charset="0"/>
              </a:rPr>
              <a:t>Media </a:t>
            </a:r>
            <a:r>
              <a:rPr lang="en-US" sz="1000" dirty="0" smtClean="0">
                <a:latin typeface="FreightMicro Pro Bold" pitchFamily="50" charset="0"/>
              </a:rPr>
              <a:t>Profile  </a:t>
            </a:r>
            <a:r>
              <a:rPr lang="en-US" sz="1000" dirty="0" smtClean="0"/>
              <a:t>5.6%</a:t>
            </a:r>
          </a:p>
          <a:p>
            <a:pPr algn="r">
              <a:spcAft>
                <a:spcPts val="200"/>
              </a:spcAft>
            </a:pPr>
            <a:r>
              <a:rPr lang="en-US" sz="1000" dirty="0" smtClean="0">
                <a:latin typeface="FreightMicro Pro Bold" pitchFamily="50" charset="0"/>
              </a:rPr>
              <a:t>Adaptability  </a:t>
            </a:r>
            <a:r>
              <a:rPr lang="en-US" sz="1000" dirty="0" smtClean="0"/>
              <a:t>5.5%</a:t>
            </a:r>
          </a:p>
          <a:p>
            <a:pPr algn="r">
              <a:spcAft>
                <a:spcPts val="200"/>
              </a:spcAft>
            </a:pPr>
            <a:endParaRPr lang="en-US" sz="1000" dirty="0" smtClean="0"/>
          </a:p>
          <a:p>
            <a:pPr algn="r">
              <a:spcAft>
                <a:spcPts val="200"/>
              </a:spcAft>
            </a:pPr>
            <a:endParaRPr lang="en-US" sz="1000" dirty="0" smtClean="0"/>
          </a:p>
          <a:p>
            <a:pPr algn="r">
              <a:spcAft>
                <a:spcPts val="200"/>
              </a:spcAft>
            </a:pPr>
            <a:endParaRPr lang="en-US" sz="1400" dirty="0"/>
          </a:p>
          <a:p>
            <a:pPr algn="r">
              <a:spcAft>
                <a:spcPts val="200"/>
              </a:spcAft>
            </a:pPr>
            <a:r>
              <a:rPr lang="en-US" sz="1000" dirty="0">
                <a:latin typeface="FreightMicro Pro Bold" pitchFamily="50" charset="0"/>
              </a:rPr>
              <a:t>C-Suite </a:t>
            </a:r>
            <a:r>
              <a:rPr lang="en-US" sz="1000" dirty="0" smtClean="0">
                <a:latin typeface="FreightMicro Pro Bold" pitchFamily="50" charset="0"/>
              </a:rPr>
              <a:t>Engagement  </a:t>
            </a:r>
            <a:r>
              <a:rPr lang="en-US" sz="1000" dirty="0" smtClean="0"/>
              <a:t>4.3%</a:t>
            </a:r>
          </a:p>
          <a:p>
            <a:pPr algn="r">
              <a:spcAft>
                <a:spcPts val="200"/>
              </a:spcAft>
            </a:pPr>
            <a:endParaRPr lang="en-US" sz="1000" dirty="0" smtClean="0"/>
          </a:p>
          <a:p>
            <a:pPr algn="r">
              <a:spcAft>
                <a:spcPts val="200"/>
              </a:spcAft>
            </a:pPr>
            <a:endParaRPr lang="en-US" sz="1000" dirty="0"/>
          </a:p>
          <a:p>
            <a:pPr algn="r">
              <a:spcAft>
                <a:spcPts val="200"/>
              </a:spcAft>
            </a:pPr>
            <a:endParaRPr lang="en-US" sz="1000" dirty="0" smtClean="0"/>
          </a:p>
          <a:p>
            <a:pPr algn="r">
              <a:spcAft>
                <a:spcPts val="200"/>
              </a:spcAft>
            </a:pPr>
            <a:endParaRPr lang="en-US" dirty="0"/>
          </a:p>
          <a:p>
            <a:pPr algn="r">
              <a:spcAft>
                <a:spcPts val="200"/>
              </a:spcAft>
            </a:pPr>
            <a:r>
              <a:rPr lang="en-US" sz="1000" dirty="0">
                <a:latin typeface="FreightMicro Pro Bold" pitchFamily="50" charset="0"/>
              </a:rPr>
              <a:t>Lobbying </a:t>
            </a:r>
            <a:r>
              <a:rPr lang="en-US" sz="1000" dirty="0" smtClean="0">
                <a:latin typeface="FreightMicro Pro Bold" pitchFamily="50" charset="0"/>
              </a:rPr>
              <a:t>Rep.  </a:t>
            </a:r>
            <a:r>
              <a:rPr lang="en-US" sz="1000" dirty="0" smtClean="0"/>
              <a:t>3.4</a:t>
            </a:r>
            <a:r>
              <a:rPr lang="en-US" sz="1000" dirty="0"/>
              <a:t>%</a:t>
            </a:r>
          </a:p>
        </p:txBody>
      </p:sp>
      <p:grpSp>
        <p:nvGrpSpPr>
          <p:cNvPr id="67" name="Group 66"/>
          <p:cNvGrpSpPr/>
          <p:nvPr/>
        </p:nvGrpSpPr>
        <p:grpSpPr>
          <a:xfrm>
            <a:off x="2760472" y="2057364"/>
            <a:ext cx="365760" cy="4848515"/>
            <a:chOff x="3274432" y="2093940"/>
            <a:chExt cx="406028" cy="4848515"/>
          </a:xfrm>
        </p:grpSpPr>
        <p:cxnSp>
          <p:nvCxnSpPr>
            <p:cNvPr id="17" name="Straight Connector 16"/>
            <p:cNvCxnSpPr/>
            <p:nvPr/>
          </p:nvCxnSpPr>
          <p:spPr>
            <a:xfrm>
              <a:off x="3281242" y="2093940"/>
              <a:ext cx="399218" cy="90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281242" y="2247780"/>
              <a:ext cx="399218" cy="445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314700" y="2394918"/>
              <a:ext cx="365760" cy="837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281242" y="3059284"/>
              <a:ext cx="399218" cy="2871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14700" y="3059284"/>
              <a:ext cx="365760" cy="452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314700" y="3236521"/>
              <a:ext cx="365760" cy="4629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281239" y="3403600"/>
              <a:ext cx="399216" cy="520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314700" y="4331336"/>
              <a:ext cx="365760" cy="581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314700" y="4484750"/>
              <a:ext cx="365756" cy="5984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314700" y="5868552"/>
              <a:ext cx="3657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14700" y="6942455"/>
              <a:ext cx="3657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274432" y="2581910"/>
              <a:ext cx="406028" cy="125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274433" y="2581910"/>
              <a:ext cx="406027" cy="2747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281242" y="2778761"/>
              <a:ext cx="399218" cy="2655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314700" y="3559085"/>
              <a:ext cx="365760" cy="6382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314700" y="3689985"/>
              <a:ext cx="365760" cy="6788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060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0"/>
          </p:nvPr>
        </p:nvSpPr>
        <p:spPr/>
        <p:txBody>
          <a:bodyPr/>
          <a:lstStyle/>
          <a:p>
            <a:r>
              <a:rPr lang="en-US" dirty="0">
                <a:latin typeface="FreightSans Pro Bold" pitchFamily="50" charset="0"/>
              </a:rPr>
              <a:t>Policy Brand Drivers</a:t>
            </a:r>
          </a:p>
        </p:txBody>
      </p:sp>
      <p:sp>
        <p:nvSpPr>
          <p:cNvPr id="4" name="Slide Number Placeholder 3"/>
          <p:cNvSpPr>
            <a:spLocks noGrp="1"/>
          </p:cNvSpPr>
          <p:nvPr>
            <p:ph type="sldNum" sz="quarter" idx="4"/>
          </p:nvPr>
        </p:nvSpPr>
        <p:spPr/>
        <p:txBody>
          <a:bodyPr/>
          <a:lstStyle/>
          <a:p>
            <a:fld id="{6214CC63-60E5-4931-A878-5D36BA85D187}" type="slidenum">
              <a:rPr lang="en-US" smtClean="0"/>
              <a:pPr/>
              <a:t>26</a:t>
            </a:fld>
            <a:endParaRPr lang="en-US" dirty="0"/>
          </a:p>
        </p:txBody>
      </p:sp>
      <p:sp>
        <p:nvSpPr>
          <p:cNvPr id="5" name="Driver Results Block"/>
          <p:cNvSpPr/>
          <p:nvPr/>
        </p:nvSpPr>
        <p:spPr>
          <a:xfrm>
            <a:off x="228600" y="1143000"/>
            <a:ext cx="7315202" cy="685799"/>
          </a:xfrm>
          <a:prstGeom prst="rect">
            <a:avLst/>
          </a:prstGeom>
          <a:solidFill>
            <a:schemeClr val="accent3"/>
          </a:solidFill>
          <a:ln>
            <a:solidFill>
              <a:schemeClr val="bg1"/>
            </a:solidFill>
          </a:ln>
        </p:spPr>
        <p:txBody>
          <a:bodyPr wrap="square" lIns="182880" tIns="182880" rIns="182880" bIns="182880" anchor="ctr">
            <a:noAutofit/>
          </a:bodyPr>
          <a:lstStyle/>
          <a:p>
            <a:pPr>
              <a:spcAft>
                <a:spcPts val="500"/>
              </a:spcAft>
            </a:pPr>
            <a:r>
              <a:rPr lang="en-US" sz="1100" smtClean="0"/>
              <a:t>The table below compares AlphaCo's performance to the overall and industry means for each driver. Drivers are displayed alphabetically. Their impact is shown on the preceding page.</a:t>
            </a:r>
            <a:endParaRPr lang="en-US" sz="1100" dirty="0"/>
          </a:p>
        </p:txBody>
      </p:sp>
      <p:graphicFrame>
        <p:nvGraphicFramePr>
          <p:cNvPr id="6" name="Table 5"/>
          <p:cNvGraphicFramePr>
            <a:graphicFrameLocks noGrp="1"/>
          </p:cNvGraphicFramePr>
          <p:nvPr>
            <p:extLst>
              <p:ext uri="{D42A27DB-BD31-4B8C-83A1-F6EECF244321}">
                <p14:modId xmlns:p14="http://schemas.microsoft.com/office/powerpoint/2010/main" val="4131724720"/>
              </p:ext>
            </p:extLst>
          </p:nvPr>
        </p:nvGraphicFramePr>
        <p:xfrm>
          <a:off x="228600" y="2084832"/>
          <a:ext cx="7324346" cy="7516366"/>
        </p:xfrm>
        <a:graphic>
          <a:graphicData uri="http://schemas.openxmlformats.org/drawingml/2006/table">
            <a:tbl>
              <a:tblPr/>
              <a:tblGrid>
                <a:gridCol w="1545968"/>
                <a:gridCol w="963063"/>
                <a:gridCol w="963063"/>
                <a:gridCol w="963063"/>
                <a:gridCol w="963063"/>
                <a:gridCol w="963063"/>
                <a:gridCol w="963063"/>
              </a:tblGrid>
              <a:tr h="648622">
                <a:tc>
                  <a:txBody>
                    <a:bodyPr/>
                    <a:lstStyle/>
                    <a:p>
                      <a:pPr algn="ctr" rtl="0" fontAlgn="ctr"/>
                      <a:endParaRPr lang="en-US" sz="900" b="0" i="0" u="none" strike="noStrike" dirty="0">
                        <a:solidFill>
                          <a:srgbClr val="FFFFFF"/>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89B94"/>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E3E033"/>
                    </a:solidFill>
                  </a:tcPr>
                </a:tc>
                <a:tc>
                  <a:txBody>
                    <a:bodyPr/>
                    <a:lstStyle/>
                    <a:p>
                      <a:pPr algn="ctr" rtl="0" fontAlgn="ctr"/>
                      <a:endParaRPr lang="en-US" sz="900" b="0" i="0" u="none" strike="noStrike">
                        <a:solidFill>
                          <a:srgbClr val="FFFFFF"/>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89B94"/>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E3E033"/>
                    </a:solidFill>
                  </a:tcPr>
                </a:tc>
                <a:tc>
                  <a:txBody>
                    <a:bodyPr/>
                    <a:lstStyle/>
                    <a:p>
                      <a:pPr algn="ctr" rtl="0" fontAlgn="ctr"/>
                      <a:endParaRPr lang="en-US" sz="900" b="0" i="0" u="none" strike="noStrike">
                        <a:solidFill>
                          <a:srgbClr val="FFFFFF"/>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89B94"/>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E3E033"/>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E3E033"/>
                    </a:solidFill>
                  </a:tcPr>
                </a:tc>
              </a:tr>
              <a:tr h="429234">
                <a:tc>
                  <a:txBody>
                    <a:bodyPr/>
                    <a:lstStyle/>
                    <a:p>
                      <a:pPr algn="l" rtl="0" fontAlgn="ctr"/>
                      <a:endParaRPr lang="en-US" sz="900" b="0" i="0" u="none" strike="noStrike" dirty="0">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dirty="0">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29234">
                <a:tc>
                  <a:txBody>
                    <a:bodyPr/>
                    <a:lstStyle/>
                    <a:p>
                      <a:pPr algn="l" rtl="0" fontAlgn="ctr"/>
                      <a:endParaRPr lang="en-US" sz="900" b="0" i="0" u="none" strike="noStrike">
                        <a:solidFill>
                          <a:srgbClr val="000000"/>
                        </a:solidFill>
                        <a:effectLst/>
                        <a:latin typeface="FreightMicro Pro Book"/>
                      </a:endParaRPr>
                    </a:p>
                  </a:txBody>
                  <a:tcPr marL="8008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DDEDB"/>
                    </a:solidFill>
                  </a:tcPr>
                </a:tc>
              </a:tr>
            </a:tbl>
          </a:graphicData>
        </a:graphic>
      </p:graphicFrame>
      <p:pic>
        <p:nvPicPr>
          <p:cNvPr id="1638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84832"/>
            <a:ext cx="7324726" cy="751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6781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0"/>
          </p:nvPr>
        </p:nvSpPr>
        <p:spPr/>
        <p:txBody>
          <a:bodyPr/>
          <a:lstStyle/>
          <a:p>
            <a:r>
              <a:rPr lang="en-US" dirty="0">
                <a:latin typeface="FreightSans Pro Bold" pitchFamily="50" charset="0"/>
              </a:rPr>
              <a:t>Policy Brand Drivers</a:t>
            </a:r>
          </a:p>
        </p:txBody>
      </p:sp>
      <p:sp>
        <p:nvSpPr>
          <p:cNvPr id="4" name="Slide Number Placeholder 3"/>
          <p:cNvSpPr>
            <a:spLocks noGrp="1"/>
          </p:cNvSpPr>
          <p:nvPr>
            <p:ph type="sldNum" sz="quarter" idx="4"/>
          </p:nvPr>
        </p:nvSpPr>
        <p:spPr/>
        <p:txBody>
          <a:bodyPr/>
          <a:lstStyle/>
          <a:p>
            <a:fld id="{6214CC63-60E5-4931-A878-5D36BA85D187}" type="slidenum">
              <a:rPr lang="en-US" smtClean="0"/>
              <a:pPr/>
              <a:t>27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50411674"/>
              </p:ext>
            </p:extLst>
          </p:nvPr>
        </p:nvGraphicFramePr>
        <p:xfrm>
          <a:off x="256032" y="1207008"/>
          <a:ext cx="7269482" cy="8302747"/>
        </p:xfrm>
        <a:graphic>
          <a:graphicData uri="http://schemas.openxmlformats.org/drawingml/2006/table">
            <a:tbl>
              <a:tblPr/>
              <a:tblGrid>
                <a:gridCol w="1741117"/>
                <a:gridCol w="1105673"/>
                <a:gridCol w="1105673"/>
                <a:gridCol w="1105673"/>
                <a:gridCol w="1105673"/>
                <a:gridCol w="1105673"/>
              </a:tblGrid>
              <a:tr h="524283">
                <a:tc>
                  <a:txBody>
                    <a:bodyPr/>
                    <a:lstStyle/>
                    <a:p>
                      <a:pPr algn="ctr" rtl="0" fontAlgn="ctr"/>
                      <a:endParaRPr lang="en-US" sz="900" b="0" i="0" u="none" strike="noStrike" dirty="0">
                        <a:solidFill>
                          <a:srgbClr val="FFFFFF"/>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89B94"/>
                    </a:solidFill>
                  </a:tcPr>
                </a:tc>
                <a:tc>
                  <a:txBody>
                    <a:bodyPr/>
                    <a:lstStyle/>
                    <a:p>
                      <a:pPr algn="ctr" rtl="0" fontAlgn="ctr"/>
                      <a:endParaRPr lang="en-US" sz="900" b="0" i="0" u="none" strike="noStrike">
                        <a:solidFill>
                          <a:srgbClr val="FFFFFF"/>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89B94"/>
                    </a:solidFill>
                  </a:tcPr>
                </a:tc>
                <a:tc>
                  <a:txBody>
                    <a:bodyPr/>
                    <a:lstStyle/>
                    <a:p>
                      <a:pPr algn="ctr" rtl="0" fontAlgn="ctr"/>
                      <a:endParaRPr lang="en-US" sz="900" b="0" i="0" u="none" strike="noStrike">
                        <a:solidFill>
                          <a:srgbClr val="FFFFFF"/>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89B94"/>
                    </a:solidFill>
                  </a:tcPr>
                </a:tc>
                <a:tc>
                  <a:txBody>
                    <a:bodyPr/>
                    <a:lstStyle/>
                    <a:p>
                      <a:pPr algn="ctr" rtl="0" fontAlgn="ctr"/>
                      <a:endParaRPr lang="en-US" sz="900" b="0" i="0" u="none" strike="noStrike">
                        <a:solidFill>
                          <a:srgbClr val="FFFFFF"/>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89B94"/>
                    </a:solidFill>
                  </a:tcPr>
                </a:tc>
                <a:tc>
                  <a:txBody>
                    <a:bodyPr/>
                    <a:lstStyle/>
                    <a:p>
                      <a:pPr algn="ctr" rtl="0" fontAlgn="ctr"/>
                      <a:endParaRPr lang="en-US" sz="900" b="0" i="0" u="none" strike="noStrike">
                        <a:solidFill>
                          <a:srgbClr val="FFFFFF"/>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89B94"/>
                    </a:solidFill>
                  </a:tcPr>
                </a:tc>
                <a:tc>
                  <a:txBody>
                    <a:bodyPr/>
                    <a:lstStyle/>
                    <a:p>
                      <a:pPr algn="ctr" rtl="0" fontAlgn="ctr"/>
                      <a:endParaRPr lang="en-US" sz="900" b="0" i="0" u="none" strike="noStrike" dirty="0">
                        <a:solidFill>
                          <a:srgbClr val="FFFFFF"/>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89B94"/>
                    </a:solidFill>
                  </a:tcPr>
                </a:tc>
              </a:tr>
              <a:tr h="486154">
                <a:tc>
                  <a:txBody>
                    <a:bodyPr/>
                    <a:lstStyle/>
                    <a:p>
                      <a:pPr algn="l" rtl="0" fontAlgn="ctr"/>
                      <a:endParaRPr lang="en-US" sz="900" b="0" i="0" u="none" strike="noStrike" dirty="0">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DEDB"/>
                    </a:solidFill>
                  </a:tcPr>
                </a:tc>
              </a:tr>
              <a:tr h="486154">
                <a:tc>
                  <a:txBody>
                    <a:bodyPr/>
                    <a:lstStyle/>
                    <a:p>
                      <a:pPr algn="l" rtl="0" fontAlgn="ctr"/>
                      <a:endParaRPr lang="en-US" sz="900" b="0" i="0" u="none" strike="noStrike">
                        <a:solidFill>
                          <a:srgbClr val="000000"/>
                        </a:solidFill>
                        <a:effectLst/>
                        <a:latin typeface="FreightMicro Pro Book"/>
                      </a:endParaRPr>
                    </a:p>
                  </a:txBody>
                  <a:tcPr marL="80929"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DDEDB"/>
                    </a:solidFill>
                  </a:tcPr>
                </a:tc>
                <a:tc>
                  <a:txBody>
                    <a:bodyPr/>
                    <a:lstStyle/>
                    <a:p>
                      <a:pPr algn="ctr" rtl="0" fontAlgn="ctr"/>
                      <a:endParaRPr lang="en-US" sz="900" b="0" i="0" u="none" strike="noStrike">
                        <a:solidFill>
                          <a:srgbClr val="000000"/>
                        </a:solidFill>
                        <a:effectLst/>
                        <a:latin typeface="FreightMicro Pro Book"/>
                      </a:endParaRPr>
                    </a:p>
                  </a:txBody>
                  <a:tcPr marL="0" marR="0" marT="0" marB="0" anchor="ctr">
                    <a:lnL w="190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DDEDB"/>
                    </a:solidFill>
                  </a:tcPr>
                </a:tc>
                <a:tc>
                  <a:txBody>
                    <a:bodyPr/>
                    <a:lstStyle/>
                    <a:p>
                      <a:pPr algn="ctr" rtl="0" fontAlgn="ctr"/>
                      <a:endParaRPr lang="en-US" sz="900" b="0" i="0" u="none" strike="noStrike" dirty="0">
                        <a:solidFill>
                          <a:srgbClr val="000000"/>
                        </a:solidFill>
                        <a:effectLst/>
                        <a:latin typeface="FreightMicro Pro Book"/>
                      </a:endParaRPr>
                    </a:p>
                  </a:txBody>
                  <a:tcPr marL="0" marR="0" marT="0" marB="0" anchor="ctr">
                    <a:lnL w="1270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DDEDB"/>
                    </a:solidFill>
                  </a:tcPr>
                </a:tc>
              </a:tr>
            </a:tbl>
          </a:graphicData>
        </a:graphic>
      </p:graphicFrame>
      <p:pic>
        <p:nvPicPr>
          <p:cNvPr id="1741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32" y="1207008"/>
            <a:ext cx="7267576" cy="830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127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Text Placeholder 2"/>
          <p:cNvSpPr>
            <a:spLocks noGrp="1"/>
          </p:cNvSpPr>
          <p:nvPr>
            <p:ph type="body" sz="quarter" idx="10"/>
          </p:nvPr>
        </p:nvSpPr>
        <p:spPr/>
        <p:txBody>
          <a:bodyPr/>
          <a:lstStyle/>
          <a:p>
            <a:r>
              <a:rPr lang="en-US" dirty="0">
                <a:latin typeface="FreightSans Pro Bold" pitchFamily="50" charset="0"/>
              </a:rPr>
              <a:t>Policy Brand Drivers</a:t>
            </a:r>
          </a:p>
        </p:txBody>
      </p:sp>
      <p:sp>
        <p:nvSpPr>
          <p:cNvPr id="4" name="Slide Number Placeholder 3"/>
          <p:cNvSpPr>
            <a:spLocks noGrp="1"/>
          </p:cNvSpPr>
          <p:nvPr>
            <p:ph type="sldNum" sz="quarter" idx="4"/>
          </p:nvPr>
        </p:nvSpPr>
        <p:spPr/>
        <p:txBody>
          <a:bodyPr/>
          <a:lstStyle/>
          <a:p>
            <a:fld id="{6214CC63-60E5-4931-A878-5D36BA85D187}" type="slidenum">
              <a:rPr lang="en-US" smtClean="0"/>
              <a:pPr/>
              <a:t>28</a:t>
            </a:fld>
            <a:endParaRPr lang="en-US" dirty="0"/>
          </a:p>
        </p:txBody>
      </p:sp>
      <p:sp>
        <p:nvSpPr>
          <p:cNvPr id="5" name="Rectangle 4"/>
          <p:cNvSpPr/>
          <p:nvPr/>
        </p:nvSpPr>
        <p:spPr>
          <a:xfrm>
            <a:off x="2057400" y="38862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endParaRPr lang="en-US" sz="1200" dirty="0"/>
          </a:p>
        </p:txBody>
      </p:sp>
    </p:spTree>
    <p:extLst>
      <p:ext uri="{BB962C8B-B14F-4D97-AF65-F5344CB8AC3E}">
        <p14:creationId xmlns:p14="http://schemas.microsoft.com/office/powerpoint/2010/main" val="2139138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Section 5</a:t>
            </a:r>
            <a:endParaRPr lang="en-US" dirty="0"/>
          </a:p>
        </p:txBody>
      </p:sp>
      <p:sp>
        <p:nvSpPr>
          <p:cNvPr id="7" name="Subtitle 6"/>
          <p:cNvSpPr>
            <a:spLocks noGrp="1"/>
          </p:cNvSpPr>
          <p:nvPr>
            <p:ph type="subTitle" idx="1"/>
          </p:nvPr>
        </p:nvSpPr>
        <p:spPr>
          <a:xfrm>
            <a:off x="-217367" y="2743200"/>
            <a:ext cx="8229600" cy="457200"/>
          </a:xfrm>
          <a:ln>
            <a:solidFill>
              <a:schemeClr val="bg1"/>
            </a:solidFill>
          </a:ln>
        </p:spPr>
        <p:txBody>
          <a:bodyPr vert="horz" lIns="685800" tIns="0" rIns="0" bIns="0" rtlCol="0" anchor="ctr">
            <a:normAutofit/>
          </a:bodyPr>
          <a:lstStyle/>
          <a:p>
            <a:r>
              <a:rPr lang="en-US" dirty="0">
                <a:latin typeface="FreightSans Pro Bold" pitchFamily="50" charset="0"/>
              </a:rPr>
              <a:t>Survey Respondents</a:t>
            </a:r>
          </a:p>
        </p:txBody>
      </p:sp>
      <p:sp>
        <p:nvSpPr>
          <p:cNvPr id="6" name="Rectangle 5"/>
          <p:cNvSpPr/>
          <p:nvPr/>
        </p:nvSpPr>
        <p:spPr>
          <a:xfrm>
            <a:off x="2057400" y="50292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endParaRPr lang="en-US" sz="1200" dirty="0"/>
          </a:p>
        </p:txBody>
      </p:sp>
      <p:sp>
        <p:nvSpPr>
          <p:cNvPr id="2" name="Slide Number Placeholder 1"/>
          <p:cNvSpPr>
            <a:spLocks noGrp="1"/>
          </p:cNvSpPr>
          <p:nvPr>
            <p:ph type="sldNum" sz="quarter" idx="4"/>
          </p:nvPr>
        </p:nvSpPr>
        <p:spPr/>
        <p:txBody>
          <a:bodyPr/>
          <a:lstStyle/>
          <a:p>
            <a:fld id="{6214CC63-60E5-4931-A878-5D36BA85D187}" type="slidenum">
              <a:rPr lang="en-US" smtClean="0"/>
              <a:pPr/>
              <a:t>29</a:t>
            </a:fld>
            <a:endParaRPr lang="en-US" dirty="0"/>
          </a:p>
        </p:txBody>
      </p:sp>
      <p:pic>
        <p:nvPicPr>
          <p:cNvPr id="1843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038344"/>
            <a:ext cx="3667126" cy="296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2616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3</a:t>
            </a:fld>
            <a:endParaRPr lang="en-US" dirty="0"/>
          </a:p>
        </p:txBody>
      </p:sp>
      <p:sp>
        <p:nvSpPr>
          <p:cNvPr id="6" name="Content Placeholder 2"/>
          <p:cNvSpPr txBox="1">
            <a:spLocks/>
          </p:cNvSpPr>
          <p:nvPr/>
        </p:nvSpPr>
        <p:spPr>
          <a:xfrm>
            <a:off x="1600199" y="2743200"/>
            <a:ext cx="4572001" cy="4572000"/>
          </a:xfrm>
          <a:prstGeom prst="rect">
            <a:avLst/>
          </a:prstGeom>
          <a:solidFill>
            <a:schemeClr val="accent1">
              <a:lumMod val="20000"/>
              <a:lumOff val="80000"/>
            </a:schemeClr>
          </a:solidFill>
          <a:ln>
            <a:noFill/>
          </a:ln>
        </p:spPr>
        <p:txBody>
          <a:bodyPr vert="horz" lIns="457200" tIns="457200" rIns="457200" bIns="457200" numCol="1" spcCol="228600" rtlCol="0" anchor="ctr">
            <a:noAutofit/>
          </a:bodyPr>
          <a:lst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0" indent="0">
              <a:spcBef>
                <a:spcPts val="0"/>
              </a:spcBef>
              <a:buNone/>
              <a:tabLst>
                <a:tab pos="228600" algn="l"/>
                <a:tab pos="457200" algn="l"/>
                <a:tab pos="3657600" algn="r"/>
              </a:tabLst>
            </a:pPr>
            <a:r>
              <a:rPr lang="en-US" sz="1200" cap="all" spc="300" dirty="0">
                <a:solidFill>
                  <a:srgbClr val="000000"/>
                </a:solidFill>
                <a:latin typeface="FreightSans Pro Semibold" pitchFamily="50" charset="0"/>
              </a:rPr>
              <a:t>Quantitative </a:t>
            </a:r>
            <a:r>
              <a:rPr lang="en-US" sz="1200" cap="all" spc="300" dirty="0" smtClean="0">
                <a:solidFill>
                  <a:srgbClr val="000000"/>
                </a:solidFill>
                <a:latin typeface="FreightSans Pro Semibold" pitchFamily="50" charset="0"/>
              </a:rPr>
              <a:t>Report</a:t>
            </a:r>
            <a:endParaRPr lang="en-US" sz="1200" dirty="0" smtClean="0">
              <a:solidFill>
                <a:srgbClr val="000000"/>
              </a:solidFill>
            </a:endParaRPr>
          </a:p>
          <a:p>
            <a:pPr marL="0" lvl="0" indent="0">
              <a:spcBef>
                <a:spcPts val="0"/>
              </a:spcBef>
              <a:buNone/>
              <a:tabLst>
                <a:tab pos="228600" algn="l"/>
                <a:tab pos="457200" algn="l"/>
                <a:tab pos="3657600" algn="r"/>
              </a:tabLst>
            </a:pPr>
            <a:endParaRPr lang="en-US" sz="1100" dirty="0" smtClean="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Topline Findings</a:t>
            </a:r>
            <a:r>
              <a:rPr lang="en-US" sz="1100" u="dotted" dirty="0">
                <a:solidFill>
                  <a:srgbClr val="000000"/>
                </a:solidFill>
              </a:rPr>
              <a:t>	</a:t>
            </a:r>
            <a:r>
              <a:rPr lang="en-US" sz="1100" dirty="0">
                <a:solidFill>
                  <a:srgbClr val="000000"/>
                </a:solidFill>
              </a:rPr>
              <a:t> </a:t>
            </a:r>
            <a:r>
              <a:rPr lang="en-US" sz="1100" dirty="0" smtClean="0">
                <a:solidFill>
                  <a:srgbClr val="000000"/>
                </a:solidFill>
              </a:rPr>
              <a:t>4</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Methodology </a:t>
            </a:r>
            <a:r>
              <a:rPr lang="en-US" sz="1100" u="dotted" dirty="0">
                <a:solidFill>
                  <a:srgbClr val="000000"/>
                </a:solidFill>
              </a:rPr>
              <a:t>	</a:t>
            </a:r>
            <a:r>
              <a:rPr lang="en-US" sz="1100" dirty="0">
                <a:solidFill>
                  <a:srgbClr val="000000"/>
                </a:solidFill>
              </a:rPr>
              <a:t> </a:t>
            </a:r>
            <a:r>
              <a:rPr lang="en-US" sz="1100" dirty="0" smtClean="0">
                <a:solidFill>
                  <a:srgbClr val="000000"/>
                </a:solidFill>
              </a:rPr>
              <a:t>5</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Familiarity </a:t>
            </a:r>
            <a:r>
              <a:rPr lang="en-US" sz="1100" u="dotted" dirty="0">
                <a:solidFill>
                  <a:srgbClr val="000000"/>
                </a:solidFill>
              </a:rPr>
              <a:t>	</a:t>
            </a:r>
            <a:r>
              <a:rPr lang="en-US" sz="1100" dirty="0">
                <a:solidFill>
                  <a:srgbClr val="000000"/>
                </a:solidFill>
              </a:rPr>
              <a:t> </a:t>
            </a:r>
            <a:r>
              <a:rPr lang="en-US" sz="1100" dirty="0" smtClean="0">
                <a:solidFill>
                  <a:srgbClr val="000000"/>
                </a:solidFill>
              </a:rPr>
              <a:t>10</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Composite Policy Brand Index </a:t>
            </a:r>
            <a:r>
              <a:rPr lang="en-US" sz="1100" u="dotted" dirty="0">
                <a:solidFill>
                  <a:srgbClr val="000000"/>
                </a:solidFill>
              </a:rPr>
              <a:t>	</a:t>
            </a:r>
            <a:r>
              <a:rPr lang="en-US" sz="1100" dirty="0">
                <a:solidFill>
                  <a:srgbClr val="000000"/>
                </a:solidFill>
              </a:rPr>
              <a:t> </a:t>
            </a:r>
            <a:r>
              <a:rPr lang="en-US" sz="1100" dirty="0" smtClean="0">
                <a:solidFill>
                  <a:srgbClr val="000000"/>
                </a:solidFill>
              </a:rPr>
              <a:t>12</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Policy Brand Drivers </a:t>
            </a:r>
            <a:r>
              <a:rPr lang="en-US" sz="1100" u="dotted" dirty="0">
                <a:solidFill>
                  <a:srgbClr val="000000"/>
                </a:solidFill>
              </a:rPr>
              <a:t>	</a:t>
            </a:r>
            <a:r>
              <a:rPr lang="en-US" sz="1100" dirty="0">
                <a:solidFill>
                  <a:srgbClr val="000000"/>
                </a:solidFill>
              </a:rPr>
              <a:t> </a:t>
            </a:r>
            <a:r>
              <a:rPr lang="en-US" sz="1100" dirty="0" smtClean="0">
                <a:solidFill>
                  <a:srgbClr val="000000"/>
                </a:solidFill>
              </a:rPr>
              <a:t>23</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Survey Respondents </a:t>
            </a:r>
            <a:r>
              <a:rPr lang="en-US" sz="1100" u="dotted" dirty="0">
                <a:solidFill>
                  <a:srgbClr val="000000"/>
                </a:solidFill>
              </a:rPr>
              <a:t>	</a:t>
            </a:r>
            <a:r>
              <a:rPr lang="en-US" sz="1100" dirty="0">
                <a:solidFill>
                  <a:srgbClr val="000000"/>
                </a:solidFill>
              </a:rPr>
              <a:t> </a:t>
            </a:r>
            <a:r>
              <a:rPr lang="en-US" sz="1100" dirty="0" smtClean="0">
                <a:solidFill>
                  <a:srgbClr val="000000"/>
                </a:solidFill>
              </a:rPr>
              <a:t>29</a:t>
            </a:r>
            <a:endParaRPr lang="en-US" sz="1100" dirty="0">
              <a:solidFill>
                <a:srgbClr val="000000"/>
              </a:solidFill>
            </a:endParaRPr>
          </a:p>
        </p:txBody>
      </p:sp>
    </p:spTree>
    <p:extLst>
      <p:ext uri="{BB962C8B-B14F-4D97-AF65-F5344CB8AC3E}">
        <p14:creationId xmlns:p14="http://schemas.microsoft.com/office/powerpoint/2010/main" val="1585063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Text Placeholder 4"/>
          <p:cNvSpPr>
            <a:spLocks noGrp="1"/>
          </p:cNvSpPr>
          <p:nvPr>
            <p:ph type="body" sz="quarter" idx="10"/>
          </p:nvPr>
        </p:nvSpPr>
        <p:spPr/>
        <p:txBody>
          <a:bodyPr/>
          <a:lstStyle/>
          <a:p>
            <a:r>
              <a:rPr lang="en-US" dirty="0"/>
              <a:t>Survey Respondents</a:t>
            </a:r>
          </a:p>
        </p:txBody>
      </p:sp>
      <p:sp>
        <p:nvSpPr>
          <p:cNvPr id="36" name="Rectangle 35"/>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42" name="TextBox 41"/>
          <p:cNvSpPr txBox="1"/>
          <p:nvPr/>
        </p:nvSpPr>
        <p:spPr>
          <a:xfrm>
            <a:off x="4006850" y="11430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Policy Experience</a:t>
            </a:r>
            <a:endParaRPr lang="en-US" sz="1200" cap="all" spc="300" dirty="0">
              <a:latin typeface="FreightSans Pro Semibold" pitchFamily="50" charset="0"/>
            </a:endParaRPr>
          </a:p>
        </p:txBody>
      </p:sp>
      <p:sp>
        <p:nvSpPr>
          <p:cNvPr id="44" name="TextBox 43"/>
          <p:cNvSpPr txBox="1"/>
          <p:nvPr/>
        </p:nvSpPr>
        <p:spPr>
          <a:xfrm>
            <a:off x="457200"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Age</a:t>
            </a:r>
            <a:endParaRPr lang="en-US" sz="1200" cap="all" spc="300" dirty="0">
              <a:latin typeface="FreightSans Pro Semibold" pitchFamily="50" charset="0"/>
            </a:endParaRPr>
          </a:p>
        </p:txBody>
      </p:sp>
      <p:sp>
        <p:nvSpPr>
          <p:cNvPr id="46" name="TextBox 45"/>
          <p:cNvSpPr txBox="1"/>
          <p:nvPr/>
        </p:nvSpPr>
        <p:spPr>
          <a:xfrm>
            <a:off x="6310657" y="4513810"/>
            <a:ext cx="395942" cy="153888"/>
          </a:xfrm>
          <a:prstGeom prst="rect">
            <a:avLst/>
          </a:prstGeom>
          <a:noFill/>
        </p:spPr>
        <p:txBody>
          <a:bodyPr wrap="none" lIns="0" tIns="0" rIns="0" bIns="0" rtlCol="0">
            <a:spAutoFit/>
          </a:bodyPr>
          <a:lstStyle/>
          <a:p>
            <a:r>
              <a:rPr lang="en-US" sz="1000" dirty="0" smtClean="0"/>
              <a:t>Female</a:t>
            </a:r>
            <a:endParaRPr lang="en-US" sz="1000" dirty="0"/>
          </a:p>
        </p:txBody>
      </p:sp>
      <p:sp>
        <p:nvSpPr>
          <p:cNvPr id="48" name="TextBox 47"/>
          <p:cNvSpPr txBox="1"/>
          <p:nvPr/>
        </p:nvSpPr>
        <p:spPr>
          <a:xfrm>
            <a:off x="574675" y="3192911"/>
            <a:ext cx="775853" cy="153888"/>
          </a:xfrm>
          <a:prstGeom prst="rect">
            <a:avLst/>
          </a:prstGeom>
          <a:noFill/>
        </p:spPr>
        <p:txBody>
          <a:bodyPr wrap="none" lIns="0" tIns="0" rIns="0" bIns="0" rtlCol="0">
            <a:spAutoFit/>
          </a:bodyPr>
          <a:lstStyle/>
          <a:p>
            <a:r>
              <a:rPr lang="en-US" sz="1000" dirty="0" smtClean="0"/>
              <a:t>Private Sector</a:t>
            </a:r>
            <a:endParaRPr lang="en-US" sz="1000" dirty="0"/>
          </a:p>
        </p:txBody>
      </p:sp>
      <p:sp>
        <p:nvSpPr>
          <p:cNvPr id="49" name="TextBox 48"/>
          <p:cNvSpPr txBox="1"/>
          <p:nvPr/>
        </p:nvSpPr>
        <p:spPr>
          <a:xfrm>
            <a:off x="2907367" y="1954312"/>
            <a:ext cx="966611" cy="153888"/>
          </a:xfrm>
          <a:prstGeom prst="rect">
            <a:avLst/>
          </a:prstGeom>
          <a:noFill/>
        </p:spPr>
        <p:txBody>
          <a:bodyPr wrap="none" lIns="0" tIns="0" rIns="0" bIns="0" rtlCol="0">
            <a:spAutoFit/>
          </a:bodyPr>
          <a:lstStyle/>
          <a:p>
            <a:r>
              <a:rPr lang="en-US" sz="1000" dirty="0" smtClean="0"/>
              <a:t>Executive Branch</a:t>
            </a:r>
            <a:endParaRPr lang="en-US" sz="1000" dirty="0"/>
          </a:p>
        </p:txBody>
      </p:sp>
      <p:sp>
        <p:nvSpPr>
          <p:cNvPr id="50" name="TextBox 49"/>
          <p:cNvSpPr txBox="1"/>
          <p:nvPr/>
        </p:nvSpPr>
        <p:spPr>
          <a:xfrm>
            <a:off x="2448380" y="3560826"/>
            <a:ext cx="1070806" cy="153888"/>
          </a:xfrm>
          <a:prstGeom prst="rect">
            <a:avLst/>
          </a:prstGeom>
          <a:noFill/>
        </p:spPr>
        <p:txBody>
          <a:bodyPr wrap="none" lIns="0" tIns="0" rIns="0" bIns="0" rtlCol="0">
            <a:spAutoFit/>
          </a:bodyPr>
          <a:lstStyle/>
          <a:p>
            <a:r>
              <a:rPr lang="en-US" sz="1000" dirty="0" smtClean="0"/>
              <a:t>Congressional Staff</a:t>
            </a:r>
            <a:endParaRPr lang="en-US" sz="1000" dirty="0"/>
          </a:p>
        </p:txBody>
      </p:sp>
      <p:sp>
        <p:nvSpPr>
          <p:cNvPr id="51" name="TextBox 50"/>
          <p:cNvSpPr txBox="1"/>
          <p:nvPr/>
        </p:nvSpPr>
        <p:spPr>
          <a:xfrm>
            <a:off x="2962929" y="7743825"/>
            <a:ext cx="612347" cy="153888"/>
          </a:xfrm>
          <a:prstGeom prst="rect">
            <a:avLst/>
          </a:prstGeom>
          <a:noFill/>
        </p:spPr>
        <p:txBody>
          <a:bodyPr wrap="none" lIns="0" tIns="0" rIns="0" bIns="0" rtlCol="0">
            <a:spAutoFit/>
          </a:bodyPr>
          <a:lstStyle/>
          <a:p>
            <a:r>
              <a:rPr lang="en-US" sz="1000" dirty="0" smtClean="0"/>
              <a:t>Republican</a:t>
            </a:r>
            <a:endParaRPr lang="en-US" sz="1000" dirty="0"/>
          </a:p>
        </p:txBody>
      </p:sp>
      <p:sp>
        <p:nvSpPr>
          <p:cNvPr id="52" name="TextBox 51"/>
          <p:cNvSpPr txBox="1"/>
          <p:nvPr/>
        </p:nvSpPr>
        <p:spPr>
          <a:xfrm>
            <a:off x="2590820" y="9218613"/>
            <a:ext cx="538609" cy="153888"/>
          </a:xfrm>
          <a:prstGeom prst="rect">
            <a:avLst/>
          </a:prstGeom>
          <a:noFill/>
        </p:spPr>
        <p:txBody>
          <a:bodyPr wrap="none" lIns="0" tIns="0" rIns="0" bIns="0" rtlCol="0">
            <a:spAutoFit/>
          </a:bodyPr>
          <a:lstStyle/>
          <a:p>
            <a:r>
              <a:rPr lang="en-US" sz="1000" dirty="0" smtClean="0"/>
              <a:t>Democrat</a:t>
            </a:r>
            <a:endParaRPr lang="en-US" sz="1000" dirty="0"/>
          </a:p>
        </p:txBody>
      </p:sp>
      <p:sp>
        <p:nvSpPr>
          <p:cNvPr id="53" name="TextBox 52"/>
          <p:cNvSpPr txBox="1"/>
          <p:nvPr/>
        </p:nvSpPr>
        <p:spPr>
          <a:xfrm>
            <a:off x="571500" y="8678862"/>
            <a:ext cx="705321" cy="153888"/>
          </a:xfrm>
          <a:prstGeom prst="rect">
            <a:avLst/>
          </a:prstGeom>
          <a:noFill/>
        </p:spPr>
        <p:txBody>
          <a:bodyPr wrap="none" lIns="0" tIns="0" rIns="0" bIns="0" rtlCol="0">
            <a:spAutoFit/>
          </a:bodyPr>
          <a:lstStyle/>
          <a:p>
            <a:r>
              <a:rPr lang="en-US" sz="1000" dirty="0" smtClean="0"/>
              <a:t>Independent</a:t>
            </a:r>
            <a:endParaRPr lang="en-US" sz="1000" dirty="0"/>
          </a:p>
        </p:txBody>
      </p:sp>
      <p:sp>
        <p:nvSpPr>
          <p:cNvPr id="54" name="TextBox 53"/>
          <p:cNvSpPr txBox="1"/>
          <p:nvPr/>
        </p:nvSpPr>
        <p:spPr>
          <a:xfrm>
            <a:off x="831850" y="7550150"/>
            <a:ext cx="554639" cy="307777"/>
          </a:xfrm>
          <a:prstGeom prst="rect">
            <a:avLst/>
          </a:prstGeom>
          <a:noFill/>
        </p:spPr>
        <p:txBody>
          <a:bodyPr wrap="none" lIns="0" tIns="0" rIns="0" bIns="0" rtlCol="0">
            <a:spAutoFit/>
          </a:bodyPr>
          <a:lstStyle/>
          <a:p>
            <a:r>
              <a:rPr lang="en-US" sz="1000" dirty="0" smtClean="0"/>
              <a:t>Prefer not</a:t>
            </a:r>
            <a:br>
              <a:rPr lang="en-US" sz="1000" dirty="0" smtClean="0"/>
            </a:br>
            <a:r>
              <a:rPr lang="en-US" sz="1000" dirty="0" smtClean="0"/>
              <a:t>to answer</a:t>
            </a:r>
            <a:endParaRPr lang="en-US" sz="1000" dirty="0"/>
          </a:p>
        </p:txBody>
      </p:sp>
      <p:sp>
        <p:nvSpPr>
          <p:cNvPr id="55" name="TextBox 54"/>
          <p:cNvSpPr txBox="1"/>
          <p:nvPr/>
        </p:nvSpPr>
        <p:spPr>
          <a:xfrm>
            <a:off x="4063551" y="7714506"/>
            <a:ext cx="719749" cy="153888"/>
          </a:xfrm>
          <a:prstGeom prst="rect">
            <a:avLst/>
          </a:prstGeom>
          <a:noFill/>
        </p:spPr>
        <p:txBody>
          <a:bodyPr wrap="none" lIns="0" tIns="0" rIns="0" bIns="0" rtlCol="0">
            <a:spAutoFit/>
          </a:bodyPr>
          <a:lstStyle/>
          <a:p>
            <a:r>
              <a:rPr lang="en-US" sz="1000" dirty="0" smtClean="0"/>
              <a:t>Conservative</a:t>
            </a:r>
            <a:endParaRPr lang="en-US" sz="1000" dirty="0"/>
          </a:p>
        </p:txBody>
      </p:sp>
      <p:sp>
        <p:nvSpPr>
          <p:cNvPr id="56" name="TextBox 55"/>
          <p:cNvSpPr txBox="1"/>
          <p:nvPr/>
        </p:nvSpPr>
        <p:spPr>
          <a:xfrm>
            <a:off x="6575153" y="8292157"/>
            <a:ext cx="530594" cy="153888"/>
          </a:xfrm>
          <a:prstGeom prst="rect">
            <a:avLst/>
          </a:prstGeom>
          <a:noFill/>
        </p:spPr>
        <p:txBody>
          <a:bodyPr wrap="none" lIns="0" tIns="0" rIns="0" bIns="0" rtlCol="0">
            <a:spAutoFit/>
          </a:bodyPr>
          <a:lstStyle/>
          <a:p>
            <a:r>
              <a:rPr lang="en-US" sz="1000" dirty="0" smtClean="0"/>
              <a:t>Moderate</a:t>
            </a:r>
            <a:endParaRPr lang="en-US" sz="1000" dirty="0"/>
          </a:p>
        </p:txBody>
      </p:sp>
      <p:sp>
        <p:nvSpPr>
          <p:cNvPr id="57" name="TextBox 56"/>
          <p:cNvSpPr txBox="1"/>
          <p:nvPr/>
        </p:nvSpPr>
        <p:spPr>
          <a:xfrm>
            <a:off x="4735557" y="9193311"/>
            <a:ext cx="379912" cy="153888"/>
          </a:xfrm>
          <a:prstGeom prst="rect">
            <a:avLst/>
          </a:prstGeom>
          <a:noFill/>
        </p:spPr>
        <p:txBody>
          <a:bodyPr wrap="none" lIns="0" tIns="0" rIns="0" bIns="0" rtlCol="0">
            <a:spAutoFit/>
          </a:bodyPr>
          <a:lstStyle/>
          <a:p>
            <a:r>
              <a:rPr lang="en-US" sz="1000" dirty="0" smtClean="0"/>
              <a:t>Liberal</a:t>
            </a:r>
            <a:endParaRPr lang="en-US" sz="1000" dirty="0"/>
          </a:p>
        </p:txBody>
      </p:sp>
      <p:sp>
        <p:nvSpPr>
          <p:cNvPr id="58" name="TextBox 57"/>
          <p:cNvSpPr txBox="1"/>
          <p:nvPr/>
        </p:nvSpPr>
        <p:spPr>
          <a:xfrm>
            <a:off x="4076744" y="8393212"/>
            <a:ext cx="554639" cy="307777"/>
          </a:xfrm>
          <a:prstGeom prst="rect">
            <a:avLst/>
          </a:prstGeom>
          <a:noFill/>
        </p:spPr>
        <p:txBody>
          <a:bodyPr wrap="none" lIns="0" tIns="0" rIns="0" bIns="0" rtlCol="0">
            <a:spAutoFit/>
          </a:bodyPr>
          <a:lstStyle/>
          <a:p>
            <a:r>
              <a:rPr lang="en-US" sz="1000" dirty="0" smtClean="0"/>
              <a:t>Prefer not</a:t>
            </a:r>
            <a:br>
              <a:rPr lang="en-US" sz="1000" dirty="0" smtClean="0"/>
            </a:br>
            <a:r>
              <a:rPr lang="en-US" sz="1000" dirty="0" smtClean="0"/>
              <a:t>to answer</a:t>
            </a:r>
            <a:endParaRPr lang="en-US" sz="1000"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30</a:t>
            </a:fld>
            <a:endParaRPr lang="en-US" dirty="0"/>
          </a:p>
        </p:txBody>
      </p:sp>
      <p:sp>
        <p:nvSpPr>
          <p:cNvPr id="21" name="TextBox 20"/>
          <p:cNvSpPr txBox="1"/>
          <p:nvPr/>
        </p:nvSpPr>
        <p:spPr>
          <a:xfrm>
            <a:off x="4515598" y="6360486"/>
            <a:ext cx="267702" cy="153888"/>
          </a:xfrm>
          <a:prstGeom prst="rect">
            <a:avLst/>
          </a:prstGeom>
          <a:noFill/>
        </p:spPr>
        <p:txBody>
          <a:bodyPr wrap="none" lIns="0" tIns="0" rIns="0" bIns="0" rtlCol="0">
            <a:spAutoFit/>
          </a:bodyPr>
          <a:lstStyle/>
          <a:p>
            <a:r>
              <a:rPr lang="en-US" sz="1000" dirty="0" smtClean="0"/>
              <a:t>Male</a:t>
            </a:r>
            <a:endParaRPr lang="en-US" sz="1000" dirty="0"/>
          </a:p>
        </p:txBody>
      </p:sp>
      <p:pic>
        <p:nvPicPr>
          <p:cNvPr id="30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143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13716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43434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6200" y="4005326"/>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86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717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Congressional Staff</a:t>
            </a:r>
            <a:endParaRPr lang="en-US" dirty="0"/>
          </a:p>
        </p:txBody>
      </p:sp>
      <p:sp>
        <p:nvSpPr>
          <p:cNvPr id="4" name="Text Placeholder 3"/>
          <p:cNvSpPr>
            <a:spLocks noGrp="1"/>
          </p:cNvSpPr>
          <p:nvPr>
            <p:ph type="body" sz="quarter" idx="10"/>
          </p:nvPr>
        </p:nvSpPr>
        <p:spPr/>
        <p:txBody>
          <a:bodyPr/>
          <a:lstStyle/>
          <a:p>
            <a:r>
              <a:rPr lang="en-US" dirty="0"/>
              <a:t>Survey Respondents</a:t>
            </a:r>
          </a:p>
        </p:txBody>
      </p:sp>
      <p:sp>
        <p:nvSpPr>
          <p:cNvPr id="3" name="Slide Number Placeholder 2"/>
          <p:cNvSpPr>
            <a:spLocks noGrp="1"/>
          </p:cNvSpPr>
          <p:nvPr>
            <p:ph type="sldNum" sz="quarter" idx="4"/>
          </p:nvPr>
        </p:nvSpPr>
        <p:spPr/>
        <p:txBody>
          <a:bodyPr/>
          <a:lstStyle/>
          <a:p>
            <a:fld id="{6214CC63-60E5-4931-A878-5D36BA85D187}" type="slidenum">
              <a:rPr lang="en-US" smtClean="0"/>
              <a:pPr/>
              <a:t>31</a:t>
            </a:fld>
            <a:endParaRPr lang="en-US" dirty="0"/>
          </a:p>
        </p:txBody>
      </p:sp>
      <p:sp>
        <p:nvSpPr>
          <p:cNvPr id="37" name="Rectangle 36"/>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39" name="TextBox 38"/>
          <p:cNvSpPr txBox="1"/>
          <p:nvPr/>
        </p:nvSpPr>
        <p:spPr>
          <a:xfrm>
            <a:off x="3886200" y="12573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Policy Experience</a:t>
            </a:r>
            <a:endParaRPr lang="en-US" sz="1200" cap="all" spc="300" dirty="0">
              <a:latin typeface="FreightSans Pro Semibold" pitchFamily="50" charset="0"/>
            </a:endParaRPr>
          </a:p>
        </p:txBody>
      </p:sp>
      <p:sp>
        <p:nvSpPr>
          <p:cNvPr id="41" name="TextBox 40"/>
          <p:cNvSpPr txBox="1"/>
          <p:nvPr/>
        </p:nvSpPr>
        <p:spPr>
          <a:xfrm>
            <a:off x="457200"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Age</a:t>
            </a:r>
            <a:endParaRPr lang="en-US" sz="1200" cap="all" spc="300" dirty="0">
              <a:latin typeface="FreightSans Pro Semibold" pitchFamily="50" charset="0"/>
            </a:endParaRPr>
          </a:p>
        </p:txBody>
      </p:sp>
      <p:sp>
        <p:nvSpPr>
          <p:cNvPr id="44" name="TextBox 43"/>
          <p:cNvSpPr txBox="1"/>
          <p:nvPr/>
        </p:nvSpPr>
        <p:spPr>
          <a:xfrm>
            <a:off x="6315895" y="7649029"/>
            <a:ext cx="719749" cy="153888"/>
          </a:xfrm>
          <a:prstGeom prst="rect">
            <a:avLst/>
          </a:prstGeom>
          <a:noFill/>
        </p:spPr>
        <p:txBody>
          <a:bodyPr wrap="none" lIns="0" tIns="0" rIns="0" bIns="0" rtlCol="0">
            <a:spAutoFit/>
          </a:bodyPr>
          <a:lstStyle/>
          <a:p>
            <a:r>
              <a:rPr lang="en-US" sz="1000" dirty="0" smtClean="0"/>
              <a:t>Conservative</a:t>
            </a:r>
            <a:endParaRPr lang="en-US" sz="1000" dirty="0"/>
          </a:p>
        </p:txBody>
      </p:sp>
      <p:sp>
        <p:nvSpPr>
          <p:cNvPr id="45" name="TextBox 44"/>
          <p:cNvSpPr txBox="1"/>
          <p:nvPr/>
        </p:nvSpPr>
        <p:spPr>
          <a:xfrm>
            <a:off x="6118327" y="9177238"/>
            <a:ext cx="530594" cy="153888"/>
          </a:xfrm>
          <a:prstGeom prst="rect">
            <a:avLst/>
          </a:prstGeom>
          <a:noFill/>
        </p:spPr>
        <p:txBody>
          <a:bodyPr wrap="none" lIns="0" tIns="0" rIns="0" bIns="0" rtlCol="0">
            <a:spAutoFit/>
          </a:bodyPr>
          <a:lstStyle/>
          <a:p>
            <a:r>
              <a:rPr lang="en-US" sz="1000" dirty="0" smtClean="0"/>
              <a:t>Moderate</a:t>
            </a:r>
            <a:endParaRPr lang="en-US" sz="1000" dirty="0"/>
          </a:p>
        </p:txBody>
      </p:sp>
      <p:sp>
        <p:nvSpPr>
          <p:cNvPr id="46" name="TextBox 45"/>
          <p:cNvSpPr txBox="1"/>
          <p:nvPr/>
        </p:nvSpPr>
        <p:spPr>
          <a:xfrm>
            <a:off x="4239804" y="8156446"/>
            <a:ext cx="379912" cy="153888"/>
          </a:xfrm>
          <a:prstGeom prst="rect">
            <a:avLst/>
          </a:prstGeom>
          <a:noFill/>
        </p:spPr>
        <p:txBody>
          <a:bodyPr wrap="none" lIns="0" tIns="0" rIns="0" bIns="0" rtlCol="0">
            <a:spAutoFit/>
          </a:bodyPr>
          <a:lstStyle/>
          <a:p>
            <a:r>
              <a:rPr lang="en-US" sz="1000" dirty="0" smtClean="0"/>
              <a:t>Liberal</a:t>
            </a:r>
            <a:endParaRPr lang="en-US" sz="1000" dirty="0"/>
          </a:p>
        </p:txBody>
      </p:sp>
      <p:sp>
        <p:nvSpPr>
          <p:cNvPr id="47" name="TextBox 46"/>
          <p:cNvSpPr txBox="1"/>
          <p:nvPr/>
        </p:nvSpPr>
        <p:spPr>
          <a:xfrm>
            <a:off x="4013926" y="7456132"/>
            <a:ext cx="1131720" cy="153888"/>
          </a:xfrm>
          <a:prstGeom prst="rect">
            <a:avLst/>
          </a:prstGeom>
          <a:noFill/>
        </p:spPr>
        <p:txBody>
          <a:bodyPr wrap="none" lIns="0" tIns="0" rIns="0" bIns="0" rtlCol="0">
            <a:spAutoFit/>
          </a:bodyPr>
          <a:lstStyle/>
          <a:p>
            <a:r>
              <a:rPr lang="en-US" sz="1000" dirty="0" smtClean="0"/>
              <a:t>Prefer not to answer</a:t>
            </a:r>
            <a:endParaRPr lang="en-US" sz="1000" dirty="0"/>
          </a:p>
        </p:txBody>
      </p:sp>
      <p:sp>
        <p:nvSpPr>
          <p:cNvPr id="49" name="TextBox 48"/>
          <p:cNvSpPr txBox="1"/>
          <p:nvPr/>
        </p:nvSpPr>
        <p:spPr>
          <a:xfrm>
            <a:off x="3130990" y="8283446"/>
            <a:ext cx="612347" cy="153888"/>
          </a:xfrm>
          <a:prstGeom prst="rect">
            <a:avLst/>
          </a:prstGeom>
          <a:noFill/>
        </p:spPr>
        <p:txBody>
          <a:bodyPr wrap="none" lIns="0" tIns="0" rIns="0" bIns="0" rtlCol="0">
            <a:spAutoFit/>
          </a:bodyPr>
          <a:lstStyle/>
          <a:p>
            <a:r>
              <a:rPr lang="en-US" sz="1000" dirty="0" smtClean="0"/>
              <a:t>Republican</a:t>
            </a:r>
            <a:endParaRPr lang="en-US" sz="1000" dirty="0"/>
          </a:p>
        </p:txBody>
      </p:sp>
      <p:sp>
        <p:nvSpPr>
          <p:cNvPr id="50" name="TextBox 49"/>
          <p:cNvSpPr txBox="1"/>
          <p:nvPr/>
        </p:nvSpPr>
        <p:spPr>
          <a:xfrm>
            <a:off x="999511" y="9100294"/>
            <a:ext cx="538609" cy="153888"/>
          </a:xfrm>
          <a:prstGeom prst="rect">
            <a:avLst/>
          </a:prstGeom>
          <a:noFill/>
        </p:spPr>
        <p:txBody>
          <a:bodyPr wrap="none" lIns="0" tIns="0" rIns="0" bIns="0" rtlCol="0">
            <a:spAutoFit/>
          </a:bodyPr>
          <a:lstStyle/>
          <a:p>
            <a:r>
              <a:rPr lang="en-US" sz="1000" dirty="0" smtClean="0"/>
              <a:t>Democrat</a:t>
            </a:r>
            <a:endParaRPr lang="en-US" sz="1000" dirty="0"/>
          </a:p>
        </p:txBody>
      </p:sp>
      <p:sp>
        <p:nvSpPr>
          <p:cNvPr id="51" name="TextBox 50"/>
          <p:cNvSpPr txBox="1"/>
          <p:nvPr/>
        </p:nvSpPr>
        <p:spPr>
          <a:xfrm>
            <a:off x="457200" y="7855092"/>
            <a:ext cx="705321" cy="153888"/>
          </a:xfrm>
          <a:prstGeom prst="rect">
            <a:avLst/>
          </a:prstGeom>
          <a:noFill/>
        </p:spPr>
        <p:txBody>
          <a:bodyPr wrap="none" lIns="0" tIns="0" rIns="0" bIns="0" rtlCol="0">
            <a:spAutoFit/>
          </a:bodyPr>
          <a:lstStyle/>
          <a:p>
            <a:r>
              <a:rPr lang="en-US" sz="1000" dirty="0" smtClean="0"/>
              <a:t>Independent</a:t>
            </a:r>
            <a:endParaRPr lang="en-US" sz="1000" dirty="0"/>
          </a:p>
        </p:txBody>
      </p:sp>
      <p:sp>
        <p:nvSpPr>
          <p:cNvPr id="52" name="TextBox 51"/>
          <p:cNvSpPr txBox="1"/>
          <p:nvPr/>
        </p:nvSpPr>
        <p:spPr>
          <a:xfrm>
            <a:off x="406400" y="7543800"/>
            <a:ext cx="1131720" cy="153888"/>
          </a:xfrm>
          <a:prstGeom prst="rect">
            <a:avLst/>
          </a:prstGeom>
          <a:noFill/>
        </p:spPr>
        <p:txBody>
          <a:bodyPr wrap="none" lIns="0" tIns="0" rIns="0" bIns="0" rtlCol="0">
            <a:spAutoFit/>
          </a:bodyPr>
          <a:lstStyle/>
          <a:p>
            <a:r>
              <a:rPr lang="en-US" sz="1000" dirty="0" smtClean="0"/>
              <a:t>Prefer not to answer</a:t>
            </a:r>
            <a:endParaRPr lang="en-US" sz="1000" dirty="0"/>
          </a:p>
        </p:txBody>
      </p:sp>
      <p:sp>
        <p:nvSpPr>
          <p:cNvPr id="53" name="TextBox 52"/>
          <p:cNvSpPr txBox="1"/>
          <p:nvPr/>
        </p:nvSpPr>
        <p:spPr>
          <a:xfrm>
            <a:off x="572920" y="1691237"/>
            <a:ext cx="944169" cy="307777"/>
          </a:xfrm>
          <a:prstGeom prst="rect">
            <a:avLst/>
          </a:prstGeom>
          <a:noFill/>
        </p:spPr>
        <p:txBody>
          <a:bodyPr wrap="none" lIns="0" tIns="0" rIns="0" bIns="0" rtlCol="0">
            <a:spAutoFit/>
          </a:bodyPr>
          <a:lstStyle/>
          <a:p>
            <a:r>
              <a:rPr lang="en-US" sz="1000" dirty="0" smtClean="0"/>
              <a:t>Worked on Hill</a:t>
            </a:r>
          </a:p>
          <a:p>
            <a:r>
              <a:rPr lang="en-US" sz="1000" dirty="0" smtClean="0"/>
              <a:t>in past two years</a:t>
            </a:r>
            <a:endParaRPr lang="en-US" sz="1000" dirty="0"/>
          </a:p>
        </p:txBody>
      </p:sp>
      <p:sp>
        <p:nvSpPr>
          <p:cNvPr id="54" name="TextBox 53"/>
          <p:cNvSpPr txBox="1"/>
          <p:nvPr/>
        </p:nvSpPr>
        <p:spPr>
          <a:xfrm>
            <a:off x="2842710" y="3358242"/>
            <a:ext cx="660437" cy="307777"/>
          </a:xfrm>
          <a:prstGeom prst="rect">
            <a:avLst/>
          </a:prstGeom>
          <a:noFill/>
        </p:spPr>
        <p:txBody>
          <a:bodyPr wrap="none" lIns="0" tIns="0" rIns="0" bIns="0" rtlCol="0">
            <a:spAutoFit/>
          </a:bodyPr>
          <a:lstStyle/>
          <a:p>
            <a:r>
              <a:rPr lang="en-US" sz="1000" dirty="0" smtClean="0"/>
              <a:t>Current Hill</a:t>
            </a:r>
          </a:p>
          <a:p>
            <a:r>
              <a:rPr lang="en-US" sz="1000" dirty="0" smtClean="0"/>
              <a:t>staffer</a:t>
            </a:r>
            <a:endParaRPr lang="en-US" sz="1000" dirty="0"/>
          </a:p>
        </p:txBody>
      </p:sp>
      <p:sp>
        <p:nvSpPr>
          <p:cNvPr id="55" name="TextBox 54"/>
          <p:cNvSpPr txBox="1"/>
          <p:nvPr/>
        </p:nvSpPr>
        <p:spPr>
          <a:xfrm>
            <a:off x="4633258" y="4635500"/>
            <a:ext cx="395942" cy="153888"/>
          </a:xfrm>
          <a:prstGeom prst="rect">
            <a:avLst/>
          </a:prstGeom>
          <a:noFill/>
        </p:spPr>
        <p:txBody>
          <a:bodyPr wrap="none" lIns="0" tIns="0" rIns="0" bIns="0" rtlCol="0">
            <a:spAutoFit/>
          </a:bodyPr>
          <a:lstStyle/>
          <a:p>
            <a:r>
              <a:rPr lang="en-US" sz="1000" dirty="0" smtClean="0"/>
              <a:t>Female</a:t>
            </a:r>
            <a:endParaRPr lang="en-US" sz="1000" dirty="0"/>
          </a:p>
        </p:txBody>
      </p:sp>
      <p:sp>
        <p:nvSpPr>
          <p:cNvPr id="57" name="TextBox 56"/>
          <p:cNvSpPr txBox="1"/>
          <p:nvPr/>
        </p:nvSpPr>
        <p:spPr>
          <a:xfrm>
            <a:off x="6301616" y="6148229"/>
            <a:ext cx="267702" cy="153888"/>
          </a:xfrm>
          <a:prstGeom prst="rect">
            <a:avLst/>
          </a:prstGeom>
          <a:noFill/>
        </p:spPr>
        <p:txBody>
          <a:bodyPr wrap="none" lIns="0" tIns="0" rIns="0" bIns="0" rtlCol="0">
            <a:spAutoFit/>
          </a:bodyPr>
          <a:lstStyle/>
          <a:p>
            <a:r>
              <a:rPr lang="en-US" sz="1000" dirty="0" smtClean="0"/>
              <a:t>Male</a:t>
            </a:r>
            <a:endParaRPr lang="en-US" sz="1000" dirty="0"/>
          </a:p>
        </p:txBody>
      </p:sp>
      <p:pic>
        <p:nvPicPr>
          <p:cNvPr id="4098"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143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13716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4343400"/>
            <a:ext cx="3427413"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86200" y="4005326"/>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86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09703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4114800"/>
            <a:ext cx="8229600" cy="571499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2" name="Title 1"/>
          <p:cNvSpPr>
            <a:spLocks noGrp="1"/>
          </p:cNvSpPr>
          <p:nvPr>
            <p:ph type="title"/>
          </p:nvPr>
        </p:nvSpPr>
        <p:spPr/>
        <p:txBody>
          <a:bodyPr/>
          <a:lstStyle/>
          <a:p>
            <a:r>
              <a:rPr lang="en-US" dirty="0" smtClean="0"/>
              <a:t>Congressional Staff</a:t>
            </a:r>
            <a:endParaRPr lang="en-US" dirty="0"/>
          </a:p>
        </p:txBody>
      </p:sp>
      <p:sp>
        <p:nvSpPr>
          <p:cNvPr id="6" name="Text Placeholder 5"/>
          <p:cNvSpPr>
            <a:spLocks noGrp="1"/>
          </p:cNvSpPr>
          <p:nvPr>
            <p:ph type="body" sz="quarter" idx="10"/>
          </p:nvPr>
        </p:nvSpPr>
        <p:spPr/>
        <p:txBody>
          <a:bodyPr/>
          <a:lstStyle/>
          <a:p>
            <a:r>
              <a:rPr lang="en-US" dirty="0"/>
              <a:t>Survey Respondents</a:t>
            </a:r>
          </a:p>
        </p:txBody>
      </p:sp>
      <p:sp>
        <p:nvSpPr>
          <p:cNvPr id="49" name="TextBox 48"/>
          <p:cNvSpPr txBox="1"/>
          <p:nvPr/>
        </p:nvSpPr>
        <p:spPr>
          <a:xfrm>
            <a:off x="457200" y="48006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Role in Workplace</a:t>
            </a:r>
            <a:endParaRPr lang="en-US" sz="1200" cap="all" spc="300" dirty="0">
              <a:latin typeface="FreightSans Pro Semibold" pitchFamily="50" charset="0"/>
            </a:endParaRPr>
          </a:p>
        </p:txBody>
      </p:sp>
      <p:sp>
        <p:nvSpPr>
          <p:cNvPr id="9" name="TextBox 8"/>
          <p:cNvSpPr txBox="1"/>
          <p:nvPr/>
        </p:nvSpPr>
        <p:spPr>
          <a:xfrm>
            <a:off x="4826000" y="2908300"/>
            <a:ext cx="354264" cy="153888"/>
          </a:xfrm>
          <a:prstGeom prst="rect">
            <a:avLst/>
          </a:prstGeom>
          <a:noFill/>
        </p:spPr>
        <p:txBody>
          <a:bodyPr wrap="none" lIns="0" tIns="0" rIns="0" bIns="0" rtlCol="0">
            <a:spAutoFit/>
          </a:bodyPr>
          <a:lstStyle/>
          <a:p>
            <a:r>
              <a:rPr lang="en-US" sz="1000" dirty="0" smtClean="0"/>
              <a:t>House</a:t>
            </a:r>
            <a:endParaRPr lang="en-US" sz="1000" dirty="0"/>
          </a:p>
        </p:txBody>
      </p:sp>
      <p:sp>
        <p:nvSpPr>
          <p:cNvPr id="10" name="TextBox 9"/>
          <p:cNvSpPr txBox="1"/>
          <p:nvPr/>
        </p:nvSpPr>
        <p:spPr>
          <a:xfrm>
            <a:off x="2601506" y="2171700"/>
            <a:ext cx="370294" cy="153888"/>
          </a:xfrm>
          <a:prstGeom prst="rect">
            <a:avLst/>
          </a:prstGeom>
          <a:noFill/>
        </p:spPr>
        <p:txBody>
          <a:bodyPr wrap="none" lIns="0" tIns="0" rIns="0" bIns="0" rtlCol="0">
            <a:spAutoFit/>
          </a:bodyPr>
          <a:lstStyle/>
          <a:p>
            <a:r>
              <a:rPr lang="en-US" sz="1000" dirty="0" smtClean="0"/>
              <a:t>Senate</a:t>
            </a:r>
            <a:endParaRPr lang="en-US" sz="1000"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32</a:t>
            </a:fld>
            <a:endParaRPr lang="en-US" dirty="0"/>
          </a:p>
        </p:txBody>
      </p:sp>
      <p:sp>
        <p:nvSpPr>
          <p:cNvPr id="11" name="TextBox 10"/>
          <p:cNvSpPr txBox="1"/>
          <p:nvPr/>
        </p:nvSpPr>
        <p:spPr>
          <a:xfrm>
            <a:off x="457200" y="5029200"/>
            <a:ext cx="6858000" cy="228600"/>
          </a:xfrm>
          <a:prstGeom prst="rect">
            <a:avLst/>
          </a:prstGeom>
          <a:noFill/>
        </p:spPr>
        <p:txBody>
          <a:bodyPr wrap="square" lIns="101882" tIns="50941" rIns="101882" bIns="50941" rtlCol="0" anchor="ctr">
            <a:noAutofit/>
          </a:bodyPr>
          <a:lstStyle/>
          <a:p>
            <a:pPr algn="ctr"/>
            <a:r>
              <a:rPr lang="en-US" sz="1000" i="1" dirty="0" smtClean="0">
                <a:solidFill>
                  <a:srgbClr val="000000"/>
                </a:solidFill>
              </a:rPr>
              <a:t>Note: Respondents could choose more </a:t>
            </a:r>
            <a:r>
              <a:rPr lang="en-US" sz="1000" i="1" smtClean="0">
                <a:solidFill>
                  <a:srgbClr val="000000"/>
                </a:solidFill>
              </a:rPr>
              <a:t>than one</a:t>
            </a:r>
            <a:endParaRPr lang="en-US" sz="1200" i="1" cap="all" spc="300" dirty="0"/>
          </a:p>
        </p:txBody>
      </p:sp>
      <p:pic>
        <p:nvPicPr>
          <p:cNvPr id="5122"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6526" y="1152144"/>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257800"/>
            <a:ext cx="6886576" cy="388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864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Branch Staff</a:t>
            </a:r>
            <a:endParaRPr lang="en-US" dirty="0"/>
          </a:p>
        </p:txBody>
      </p:sp>
      <p:sp>
        <p:nvSpPr>
          <p:cNvPr id="4" name="Text Placeholder 3"/>
          <p:cNvSpPr>
            <a:spLocks noGrp="1"/>
          </p:cNvSpPr>
          <p:nvPr>
            <p:ph type="body" sz="quarter" idx="10"/>
          </p:nvPr>
        </p:nvSpPr>
        <p:spPr/>
        <p:txBody>
          <a:bodyPr/>
          <a:lstStyle/>
          <a:p>
            <a:r>
              <a:rPr lang="en-US" dirty="0"/>
              <a:t>Survey Respondents</a:t>
            </a:r>
          </a:p>
        </p:txBody>
      </p:sp>
      <p:sp>
        <p:nvSpPr>
          <p:cNvPr id="22" name="Rectangle 21"/>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19" name="TextBox 18"/>
          <p:cNvSpPr txBox="1"/>
          <p:nvPr/>
        </p:nvSpPr>
        <p:spPr>
          <a:xfrm>
            <a:off x="2824817" y="7543800"/>
            <a:ext cx="612347" cy="153888"/>
          </a:xfrm>
          <a:prstGeom prst="rect">
            <a:avLst/>
          </a:prstGeom>
          <a:noFill/>
        </p:spPr>
        <p:txBody>
          <a:bodyPr wrap="none" lIns="0" tIns="0" rIns="0" bIns="0" rtlCol="0">
            <a:spAutoFit/>
          </a:bodyPr>
          <a:lstStyle/>
          <a:p>
            <a:r>
              <a:rPr lang="en-US" sz="1000" dirty="0" smtClean="0"/>
              <a:t>Republican</a:t>
            </a:r>
            <a:endParaRPr lang="en-US" sz="1000" dirty="0"/>
          </a:p>
        </p:txBody>
      </p:sp>
      <p:sp>
        <p:nvSpPr>
          <p:cNvPr id="20" name="TextBox 19"/>
          <p:cNvSpPr txBox="1"/>
          <p:nvPr/>
        </p:nvSpPr>
        <p:spPr>
          <a:xfrm>
            <a:off x="2971125" y="8912352"/>
            <a:ext cx="538609" cy="153888"/>
          </a:xfrm>
          <a:prstGeom prst="rect">
            <a:avLst/>
          </a:prstGeom>
          <a:noFill/>
        </p:spPr>
        <p:txBody>
          <a:bodyPr wrap="none" lIns="0" tIns="0" rIns="0" bIns="0" rtlCol="0">
            <a:spAutoFit/>
          </a:bodyPr>
          <a:lstStyle/>
          <a:p>
            <a:r>
              <a:rPr lang="en-US" sz="1000" dirty="0" smtClean="0"/>
              <a:t>Democrat</a:t>
            </a:r>
            <a:endParaRPr lang="en-US" sz="1000" dirty="0"/>
          </a:p>
        </p:txBody>
      </p:sp>
      <p:sp>
        <p:nvSpPr>
          <p:cNvPr id="21" name="TextBox 20"/>
          <p:cNvSpPr txBox="1"/>
          <p:nvPr/>
        </p:nvSpPr>
        <p:spPr>
          <a:xfrm>
            <a:off x="832799" y="9076380"/>
            <a:ext cx="705321" cy="153888"/>
          </a:xfrm>
          <a:prstGeom prst="rect">
            <a:avLst/>
          </a:prstGeom>
          <a:noFill/>
        </p:spPr>
        <p:txBody>
          <a:bodyPr wrap="none" lIns="0" tIns="0" rIns="0" bIns="0" rtlCol="0">
            <a:spAutoFit/>
          </a:bodyPr>
          <a:lstStyle/>
          <a:p>
            <a:r>
              <a:rPr lang="en-US" sz="1000" dirty="0" smtClean="0"/>
              <a:t>Independent</a:t>
            </a:r>
            <a:endParaRPr lang="en-US" sz="1000" dirty="0"/>
          </a:p>
        </p:txBody>
      </p:sp>
      <p:sp>
        <p:nvSpPr>
          <p:cNvPr id="23" name="TextBox 22"/>
          <p:cNvSpPr txBox="1"/>
          <p:nvPr/>
        </p:nvSpPr>
        <p:spPr>
          <a:xfrm>
            <a:off x="406400" y="7543800"/>
            <a:ext cx="1131720" cy="153888"/>
          </a:xfrm>
          <a:prstGeom prst="rect">
            <a:avLst/>
          </a:prstGeom>
          <a:noFill/>
        </p:spPr>
        <p:txBody>
          <a:bodyPr wrap="none" lIns="0" tIns="0" rIns="0" bIns="0" rtlCol="0">
            <a:spAutoFit/>
          </a:bodyPr>
          <a:lstStyle/>
          <a:p>
            <a:r>
              <a:rPr lang="en-US" sz="1000" dirty="0" smtClean="0"/>
              <a:t>Prefer not to answer</a:t>
            </a:r>
            <a:endParaRPr lang="en-US" sz="1000" dirty="0"/>
          </a:p>
        </p:txBody>
      </p:sp>
      <p:sp>
        <p:nvSpPr>
          <p:cNvPr id="27" name="TextBox 26"/>
          <p:cNvSpPr txBox="1"/>
          <p:nvPr/>
        </p:nvSpPr>
        <p:spPr>
          <a:xfrm>
            <a:off x="6182863" y="7509492"/>
            <a:ext cx="719749" cy="153888"/>
          </a:xfrm>
          <a:prstGeom prst="rect">
            <a:avLst/>
          </a:prstGeom>
          <a:noFill/>
        </p:spPr>
        <p:txBody>
          <a:bodyPr wrap="none" lIns="0" tIns="0" rIns="0" bIns="0" rtlCol="0">
            <a:spAutoFit/>
          </a:bodyPr>
          <a:lstStyle/>
          <a:p>
            <a:r>
              <a:rPr lang="en-US" sz="1000" dirty="0" smtClean="0"/>
              <a:t>Conservative</a:t>
            </a:r>
            <a:endParaRPr lang="en-US" sz="1000" dirty="0"/>
          </a:p>
        </p:txBody>
      </p:sp>
      <p:sp>
        <p:nvSpPr>
          <p:cNvPr id="28" name="TextBox 27"/>
          <p:cNvSpPr txBox="1"/>
          <p:nvPr/>
        </p:nvSpPr>
        <p:spPr>
          <a:xfrm>
            <a:off x="6569318" y="8237764"/>
            <a:ext cx="530594" cy="153888"/>
          </a:xfrm>
          <a:prstGeom prst="rect">
            <a:avLst/>
          </a:prstGeom>
          <a:noFill/>
        </p:spPr>
        <p:txBody>
          <a:bodyPr wrap="none" lIns="0" tIns="0" rIns="0" bIns="0" rtlCol="0">
            <a:spAutoFit/>
          </a:bodyPr>
          <a:lstStyle/>
          <a:p>
            <a:r>
              <a:rPr lang="en-US" sz="1000" dirty="0" smtClean="0"/>
              <a:t>Moderate</a:t>
            </a:r>
            <a:endParaRPr lang="en-US" sz="1000" dirty="0"/>
          </a:p>
        </p:txBody>
      </p:sp>
      <p:sp>
        <p:nvSpPr>
          <p:cNvPr id="29" name="TextBox 28"/>
          <p:cNvSpPr txBox="1"/>
          <p:nvPr/>
        </p:nvSpPr>
        <p:spPr>
          <a:xfrm>
            <a:off x="4633258" y="9153324"/>
            <a:ext cx="379912" cy="153888"/>
          </a:xfrm>
          <a:prstGeom prst="rect">
            <a:avLst/>
          </a:prstGeom>
          <a:noFill/>
        </p:spPr>
        <p:txBody>
          <a:bodyPr wrap="none" lIns="0" tIns="0" rIns="0" bIns="0" rtlCol="0">
            <a:spAutoFit/>
          </a:bodyPr>
          <a:lstStyle/>
          <a:p>
            <a:r>
              <a:rPr lang="en-US" sz="1000" dirty="0" smtClean="0"/>
              <a:t>Liberal</a:t>
            </a:r>
            <a:endParaRPr lang="en-US" sz="1000" dirty="0"/>
          </a:p>
        </p:txBody>
      </p:sp>
      <p:sp>
        <p:nvSpPr>
          <p:cNvPr id="30" name="TextBox 29"/>
          <p:cNvSpPr txBox="1"/>
          <p:nvPr/>
        </p:nvSpPr>
        <p:spPr>
          <a:xfrm>
            <a:off x="3881450" y="7528380"/>
            <a:ext cx="1131720" cy="153888"/>
          </a:xfrm>
          <a:prstGeom prst="rect">
            <a:avLst/>
          </a:prstGeom>
          <a:noFill/>
        </p:spPr>
        <p:txBody>
          <a:bodyPr wrap="none" lIns="0" tIns="0" rIns="0" bIns="0" rtlCol="0">
            <a:spAutoFit/>
          </a:bodyPr>
          <a:lstStyle/>
          <a:p>
            <a:r>
              <a:rPr lang="en-US" sz="1000" dirty="0" smtClean="0"/>
              <a:t>Prefer not to answer</a:t>
            </a:r>
            <a:endParaRPr lang="en-US" sz="1000"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33</a:t>
            </a:fld>
            <a:endParaRPr lang="en-US" dirty="0"/>
          </a:p>
        </p:txBody>
      </p:sp>
      <p:sp>
        <p:nvSpPr>
          <p:cNvPr id="34" name="TextBox 33"/>
          <p:cNvSpPr txBox="1"/>
          <p:nvPr/>
        </p:nvSpPr>
        <p:spPr>
          <a:xfrm>
            <a:off x="410541" y="11430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Policy Experience</a:t>
            </a:r>
            <a:endParaRPr lang="en-US" sz="1200" cap="all" spc="300" dirty="0">
              <a:latin typeface="FreightSans Pro Semibold" pitchFamily="50" charset="0"/>
            </a:endParaRPr>
          </a:p>
        </p:txBody>
      </p:sp>
      <p:sp>
        <p:nvSpPr>
          <p:cNvPr id="35" name="TextBox 34"/>
          <p:cNvSpPr txBox="1"/>
          <p:nvPr/>
        </p:nvSpPr>
        <p:spPr>
          <a:xfrm>
            <a:off x="457200"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Age</a:t>
            </a:r>
            <a:endParaRPr lang="en-US" sz="1200" cap="all" spc="300" dirty="0">
              <a:latin typeface="FreightSans Pro Semibold" pitchFamily="50" charset="0"/>
            </a:endParaRPr>
          </a:p>
        </p:txBody>
      </p:sp>
      <p:sp>
        <p:nvSpPr>
          <p:cNvPr id="37" name="TextBox 36"/>
          <p:cNvSpPr txBox="1"/>
          <p:nvPr/>
        </p:nvSpPr>
        <p:spPr>
          <a:xfrm>
            <a:off x="4633258" y="4622800"/>
            <a:ext cx="395942" cy="153888"/>
          </a:xfrm>
          <a:prstGeom prst="rect">
            <a:avLst/>
          </a:prstGeom>
          <a:noFill/>
        </p:spPr>
        <p:txBody>
          <a:bodyPr wrap="none" lIns="0" tIns="0" rIns="0" bIns="0" rtlCol="0">
            <a:spAutoFit/>
          </a:bodyPr>
          <a:lstStyle/>
          <a:p>
            <a:r>
              <a:rPr lang="en-US" sz="1000" dirty="0" smtClean="0"/>
              <a:t>Female</a:t>
            </a:r>
            <a:endParaRPr lang="en-US" sz="1000" dirty="0"/>
          </a:p>
        </p:txBody>
      </p:sp>
      <p:sp>
        <p:nvSpPr>
          <p:cNvPr id="39" name="TextBox 38"/>
          <p:cNvSpPr txBox="1"/>
          <p:nvPr/>
        </p:nvSpPr>
        <p:spPr>
          <a:xfrm>
            <a:off x="6301616" y="6135529"/>
            <a:ext cx="267702" cy="153888"/>
          </a:xfrm>
          <a:prstGeom prst="rect">
            <a:avLst/>
          </a:prstGeom>
          <a:noFill/>
        </p:spPr>
        <p:txBody>
          <a:bodyPr wrap="none" lIns="0" tIns="0" rIns="0" bIns="0" rtlCol="0">
            <a:spAutoFit/>
          </a:bodyPr>
          <a:lstStyle/>
          <a:p>
            <a:r>
              <a:rPr lang="en-US" sz="1000" dirty="0" smtClean="0"/>
              <a:t>Male</a:t>
            </a:r>
            <a:endParaRPr lang="en-US" sz="1000" dirty="0"/>
          </a:p>
        </p:txBody>
      </p:sp>
      <p:pic>
        <p:nvPicPr>
          <p:cNvPr id="6146"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408176"/>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343400"/>
            <a:ext cx="3427413"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4005326"/>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6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897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28600" y="5367528"/>
            <a:ext cx="8229600" cy="446227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2" name="Title 1"/>
          <p:cNvSpPr>
            <a:spLocks noGrp="1"/>
          </p:cNvSpPr>
          <p:nvPr>
            <p:ph type="title"/>
          </p:nvPr>
        </p:nvSpPr>
        <p:spPr/>
        <p:txBody>
          <a:bodyPr/>
          <a:lstStyle/>
          <a:p>
            <a:r>
              <a:rPr lang="en-US" dirty="0" smtClean="0"/>
              <a:t>Executive Branch Staff</a:t>
            </a:r>
            <a:endParaRPr lang="en-US" dirty="0"/>
          </a:p>
        </p:txBody>
      </p:sp>
      <p:sp>
        <p:nvSpPr>
          <p:cNvPr id="4" name="Text Placeholder 3"/>
          <p:cNvSpPr>
            <a:spLocks noGrp="1"/>
          </p:cNvSpPr>
          <p:nvPr>
            <p:ph type="body" sz="quarter" idx="10"/>
          </p:nvPr>
        </p:nvSpPr>
        <p:spPr/>
        <p:txBody>
          <a:bodyPr/>
          <a:lstStyle/>
          <a:p>
            <a:r>
              <a:rPr lang="en-US" dirty="0"/>
              <a:t>Survey Respondents</a:t>
            </a:r>
          </a:p>
        </p:txBody>
      </p:sp>
      <p:sp>
        <p:nvSpPr>
          <p:cNvPr id="16" name="TextBox 15"/>
          <p:cNvSpPr txBox="1"/>
          <p:nvPr/>
        </p:nvSpPr>
        <p:spPr>
          <a:xfrm>
            <a:off x="457200" y="54864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Job Grade</a:t>
            </a:r>
            <a:endParaRPr lang="en-US" sz="1200" cap="all" spc="300" dirty="0">
              <a:latin typeface="FreightSans Pro Semibold" pitchFamily="50" charset="0"/>
            </a:endParaRPr>
          </a:p>
        </p:txBody>
      </p:sp>
      <p:sp>
        <p:nvSpPr>
          <p:cNvPr id="10" name="TextBox 9"/>
          <p:cNvSpPr txBox="1"/>
          <p:nvPr/>
        </p:nvSpPr>
        <p:spPr>
          <a:xfrm>
            <a:off x="457200" y="11430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Role in Workplace</a:t>
            </a:r>
            <a:endParaRPr lang="en-US" sz="1200" cap="all" spc="300" dirty="0">
              <a:latin typeface="FreightSans Pro Semibold" pitchFamily="50" charset="0"/>
            </a:endParaRPr>
          </a:p>
        </p:txBody>
      </p:sp>
      <p:sp>
        <p:nvSpPr>
          <p:cNvPr id="3" name="Slide Number Placeholder 2"/>
          <p:cNvSpPr>
            <a:spLocks noGrp="1"/>
          </p:cNvSpPr>
          <p:nvPr>
            <p:ph type="sldNum" sz="quarter" idx="4"/>
          </p:nvPr>
        </p:nvSpPr>
        <p:spPr/>
        <p:txBody>
          <a:bodyPr/>
          <a:lstStyle/>
          <a:p>
            <a:fld id="{6214CC63-60E5-4931-A878-5D36BA85D187}" type="slidenum">
              <a:rPr lang="en-US" smtClean="0"/>
              <a:pPr/>
              <a:t>34</a:t>
            </a:fld>
            <a:endParaRPr lang="en-US" dirty="0"/>
          </a:p>
        </p:txBody>
      </p:sp>
      <p:pic>
        <p:nvPicPr>
          <p:cNvPr id="7170"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371600"/>
            <a:ext cx="6856413" cy="388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715000"/>
            <a:ext cx="6856413" cy="388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82281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Sector</a:t>
            </a:r>
            <a:endParaRPr lang="en-US" dirty="0"/>
          </a:p>
        </p:txBody>
      </p:sp>
      <p:sp>
        <p:nvSpPr>
          <p:cNvPr id="4" name="Text Placeholder 3"/>
          <p:cNvSpPr>
            <a:spLocks noGrp="1"/>
          </p:cNvSpPr>
          <p:nvPr>
            <p:ph type="body" sz="quarter" idx="10"/>
          </p:nvPr>
        </p:nvSpPr>
        <p:spPr/>
        <p:txBody>
          <a:bodyPr/>
          <a:lstStyle/>
          <a:p>
            <a:r>
              <a:rPr lang="en-US" dirty="0"/>
              <a:t>Survey Respondents</a:t>
            </a:r>
          </a:p>
        </p:txBody>
      </p:sp>
      <p:sp>
        <p:nvSpPr>
          <p:cNvPr id="32" name="Rectangle 31"/>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34" name="TextBox 33"/>
          <p:cNvSpPr txBox="1"/>
          <p:nvPr/>
        </p:nvSpPr>
        <p:spPr>
          <a:xfrm>
            <a:off x="444500" y="11430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Policy Experience</a:t>
            </a:r>
            <a:endParaRPr lang="en-US" sz="1200" cap="all" spc="300" dirty="0">
              <a:latin typeface="FreightSans Pro Semibold" pitchFamily="50" charset="0"/>
            </a:endParaRPr>
          </a:p>
        </p:txBody>
      </p:sp>
      <p:sp>
        <p:nvSpPr>
          <p:cNvPr id="37" name="TextBox 36"/>
          <p:cNvSpPr txBox="1"/>
          <p:nvPr/>
        </p:nvSpPr>
        <p:spPr>
          <a:xfrm>
            <a:off x="457200"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Age</a:t>
            </a:r>
            <a:endParaRPr lang="en-US" sz="1200" cap="all" spc="300" dirty="0">
              <a:latin typeface="FreightSans Pro Semibold" pitchFamily="50" charset="0"/>
            </a:endParaRPr>
          </a:p>
        </p:txBody>
      </p:sp>
      <p:sp>
        <p:nvSpPr>
          <p:cNvPr id="40" name="TextBox 39"/>
          <p:cNvSpPr txBox="1"/>
          <p:nvPr/>
        </p:nvSpPr>
        <p:spPr>
          <a:xfrm>
            <a:off x="4633258" y="4635500"/>
            <a:ext cx="395942" cy="153888"/>
          </a:xfrm>
          <a:prstGeom prst="rect">
            <a:avLst/>
          </a:prstGeom>
          <a:noFill/>
        </p:spPr>
        <p:txBody>
          <a:bodyPr wrap="none" lIns="0" tIns="0" rIns="0" bIns="0" rtlCol="0">
            <a:spAutoFit/>
          </a:bodyPr>
          <a:lstStyle/>
          <a:p>
            <a:r>
              <a:rPr lang="en-US" sz="1000" dirty="0" smtClean="0"/>
              <a:t>Female</a:t>
            </a:r>
            <a:endParaRPr lang="en-US" sz="1000" dirty="0"/>
          </a:p>
        </p:txBody>
      </p:sp>
      <p:sp>
        <p:nvSpPr>
          <p:cNvPr id="42" name="TextBox 41"/>
          <p:cNvSpPr txBox="1"/>
          <p:nvPr/>
        </p:nvSpPr>
        <p:spPr>
          <a:xfrm>
            <a:off x="6301616" y="6148229"/>
            <a:ext cx="267702" cy="153888"/>
          </a:xfrm>
          <a:prstGeom prst="rect">
            <a:avLst/>
          </a:prstGeom>
          <a:noFill/>
        </p:spPr>
        <p:txBody>
          <a:bodyPr wrap="none" lIns="0" tIns="0" rIns="0" bIns="0" rtlCol="0">
            <a:spAutoFit/>
          </a:bodyPr>
          <a:lstStyle/>
          <a:p>
            <a:r>
              <a:rPr lang="en-US" sz="1000" dirty="0" smtClean="0"/>
              <a:t>Male</a:t>
            </a:r>
            <a:endParaRPr lang="en-US" sz="1000" dirty="0"/>
          </a:p>
        </p:txBody>
      </p:sp>
      <p:sp>
        <p:nvSpPr>
          <p:cNvPr id="43" name="TextBox 42"/>
          <p:cNvSpPr txBox="1"/>
          <p:nvPr/>
        </p:nvSpPr>
        <p:spPr>
          <a:xfrm>
            <a:off x="2888317" y="7607300"/>
            <a:ext cx="612347" cy="153888"/>
          </a:xfrm>
          <a:prstGeom prst="rect">
            <a:avLst/>
          </a:prstGeom>
          <a:noFill/>
        </p:spPr>
        <p:txBody>
          <a:bodyPr wrap="none" lIns="0" tIns="0" rIns="0" bIns="0" rtlCol="0">
            <a:spAutoFit/>
          </a:bodyPr>
          <a:lstStyle/>
          <a:p>
            <a:r>
              <a:rPr lang="en-US" sz="1000" dirty="0" smtClean="0"/>
              <a:t>Republican</a:t>
            </a:r>
            <a:endParaRPr lang="en-US" sz="1000" dirty="0"/>
          </a:p>
        </p:txBody>
      </p:sp>
      <p:sp>
        <p:nvSpPr>
          <p:cNvPr id="44" name="TextBox 43"/>
          <p:cNvSpPr txBox="1"/>
          <p:nvPr/>
        </p:nvSpPr>
        <p:spPr>
          <a:xfrm>
            <a:off x="2920325" y="9001252"/>
            <a:ext cx="538609" cy="153888"/>
          </a:xfrm>
          <a:prstGeom prst="rect">
            <a:avLst/>
          </a:prstGeom>
          <a:noFill/>
        </p:spPr>
        <p:txBody>
          <a:bodyPr wrap="none" lIns="0" tIns="0" rIns="0" bIns="0" rtlCol="0">
            <a:spAutoFit/>
          </a:bodyPr>
          <a:lstStyle/>
          <a:p>
            <a:r>
              <a:rPr lang="en-US" sz="1000" dirty="0" smtClean="0"/>
              <a:t>Democrat</a:t>
            </a:r>
            <a:endParaRPr lang="en-US" sz="1000" dirty="0"/>
          </a:p>
        </p:txBody>
      </p:sp>
      <p:sp>
        <p:nvSpPr>
          <p:cNvPr id="48" name="TextBox 47"/>
          <p:cNvSpPr txBox="1"/>
          <p:nvPr/>
        </p:nvSpPr>
        <p:spPr>
          <a:xfrm>
            <a:off x="444500" y="7505700"/>
            <a:ext cx="1131720" cy="153888"/>
          </a:xfrm>
          <a:prstGeom prst="rect">
            <a:avLst/>
          </a:prstGeom>
          <a:noFill/>
        </p:spPr>
        <p:txBody>
          <a:bodyPr wrap="none" lIns="0" tIns="0" rIns="0" bIns="0" rtlCol="0">
            <a:spAutoFit/>
          </a:bodyPr>
          <a:lstStyle/>
          <a:p>
            <a:r>
              <a:rPr lang="en-US" sz="1000" dirty="0" smtClean="0"/>
              <a:t>Prefer not to answer</a:t>
            </a:r>
            <a:endParaRPr lang="en-US" sz="1000" dirty="0"/>
          </a:p>
        </p:txBody>
      </p:sp>
      <p:sp>
        <p:nvSpPr>
          <p:cNvPr id="49" name="TextBox 48"/>
          <p:cNvSpPr txBox="1"/>
          <p:nvPr/>
        </p:nvSpPr>
        <p:spPr>
          <a:xfrm>
            <a:off x="6182863" y="7509492"/>
            <a:ext cx="719749" cy="153888"/>
          </a:xfrm>
          <a:prstGeom prst="rect">
            <a:avLst/>
          </a:prstGeom>
          <a:noFill/>
        </p:spPr>
        <p:txBody>
          <a:bodyPr wrap="none" lIns="0" tIns="0" rIns="0" bIns="0" rtlCol="0">
            <a:spAutoFit/>
          </a:bodyPr>
          <a:lstStyle/>
          <a:p>
            <a:r>
              <a:rPr lang="en-US" sz="1000" dirty="0" smtClean="0"/>
              <a:t>Conservative</a:t>
            </a:r>
            <a:endParaRPr lang="en-US" sz="1000" dirty="0"/>
          </a:p>
        </p:txBody>
      </p:sp>
      <p:sp>
        <p:nvSpPr>
          <p:cNvPr id="50" name="TextBox 49"/>
          <p:cNvSpPr txBox="1"/>
          <p:nvPr/>
        </p:nvSpPr>
        <p:spPr>
          <a:xfrm>
            <a:off x="6277440" y="9022116"/>
            <a:ext cx="530594" cy="153888"/>
          </a:xfrm>
          <a:prstGeom prst="rect">
            <a:avLst/>
          </a:prstGeom>
          <a:noFill/>
        </p:spPr>
        <p:txBody>
          <a:bodyPr wrap="none" lIns="0" tIns="0" rIns="0" bIns="0" rtlCol="0">
            <a:spAutoFit/>
          </a:bodyPr>
          <a:lstStyle/>
          <a:p>
            <a:r>
              <a:rPr lang="en-US" sz="1000" dirty="0" smtClean="0"/>
              <a:t>Moderate</a:t>
            </a:r>
            <a:endParaRPr lang="en-US" sz="1000" dirty="0"/>
          </a:p>
        </p:txBody>
      </p:sp>
      <p:sp>
        <p:nvSpPr>
          <p:cNvPr id="51" name="TextBox 50"/>
          <p:cNvSpPr txBox="1"/>
          <p:nvPr/>
        </p:nvSpPr>
        <p:spPr>
          <a:xfrm>
            <a:off x="4253346" y="8083876"/>
            <a:ext cx="379912" cy="153888"/>
          </a:xfrm>
          <a:prstGeom prst="rect">
            <a:avLst/>
          </a:prstGeom>
          <a:noFill/>
        </p:spPr>
        <p:txBody>
          <a:bodyPr wrap="none" lIns="0" tIns="0" rIns="0" bIns="0" rtlCol="0">
            <a:spAutoFit/>
          </a:bodyPr>
          <a:lstStyle/>
          <a:p>
            <a:r>
              <a:rPr lang="en-US" sz="1000" dirty="0" smtClean="0"/>
              <a:t>Liberal</a:t>
            </a:r>
            <a:endParaRPr lang="en-US" sz="1000" dirty="0"/>
          </a:p>
        </p:txBody>
      </p:sp>
      <p:sp>
        <p:nvSpPr>
          <p:cNvPr id="52" name="TextBox 51"/>
          <p:cNvSpPr txBox="1"/>
          <p:nvPr/>
        </p:nvSpPr>
        <p:spPr>
          <a:xfrm>
            <a:off x="4067398" y="7419848"/>
            <a:ext cx="1131720" cy="153888"/>
          </a:xfrm>
          <a:prstGeom prst="rect">
            <a:avLst/>
          </a:prstGeom>
          <a:noFill/>
        </p:spPr>
        <p:txBody>
          <a:bodyPr wrap="none" lIns="0" tIns="0" rIns="0" bIns="0" rtlCol="0">
            <a:spAutoFit/>
          </a:bodyPr>
          <a:lstStyle/>
          <a:p>
            <a:r>
              <a:rPr lang="en-US" sz="1000" dirty="0" smtClean="0"/>
              <a:t>Prefer not to answer</a:t>
            </a:r>
            <a:endParaRPr lang="en-US" sz="1000"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35</a:t>
            </a:fld>
            <a:endParaRPr lang="en-US" dirty="0"/>
          </a:p>
        </p:txBody>
      </p:sp>
      <p:sp>
        <p:nvSpPr>
          <p:cNvPr id="18" name="TextBox 17"/>
          <p:cNvSpPr txBox="1"/>
          <p:nvPr/>
        </p:nvSpPr>
        <p:spPr>
          <a:xfrm>
            <a:off x="657699" y="8998077"/>
            <a:ext cx="705321" cy="153888"/>
          </a:xfrm>
          <a:prstGeom prst="rect">
            <a:avLst/>
          </a:prstGeom>
          <a:noFill/>
        </p:spPr>
        <p:txBody>
          <a:bodyPr wrap="none" lIns="0" tIns="0" rIns="0" bIns="0" rtlCol="0">
            <a:spAutoFit/>
          </a:bodyPr>
          <a:lstStyle/>
          <a:p>
            <a:r>
              <a:rPr lang="en-US" sz="1000" dirty="0" smtClean="0"/>
              <a:t>Independent</a:t>
            </a:r>
            <a:endParaRPr lang="en-US" sz="1000" dirty="0"/>
          </a:p>
        </p:txBody>
      </p:sp>
      <p:pic>
        <p:nvPicPr>
          <p:cNvPr id="8194"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408176"/>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343400"/>
            <a:ext cx="3427413"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4005326"/>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6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90410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6" name="Text Placeholder 5"/>
          <p:cNvSpPr>
            <a:spLocks noGrp="1"/>
          </p:cNvSpPr>
          <p:nvPr>
            <p:ph type="body" sz="quarter" idx="10"/>
          </p:nvPr>
        </p:nvSpPr>
        <p:spPr/>
        <p:txBody>
          <a:bodyPr/>
          <a:lstStyle/>
          <a:p>
            <a:r>
              <a:rPr lang="en-US" dirty="0"/>
              <a:t>Respondent Profile</a:t>
            </a:r>
          </a:p>
        </p:txBody>
      </p:sp>
      <p:sp>
        <p:nvSpPr>
          <p:cNvPr id="3" name="Slide Number Placeholder 2"/>
          <p:cNvSpPr>
            <a:spLocks noGrp="1"/>
          </p:cNvSpPr>
          <p:nvPr>
            <p:ph type="sldNum" sz="quarter" idx="4"/>
          </p:nvPr>
        </p:nvSpPr>
        <p:spPr/>
        <p:txBody>
          <a:bodyPr/>
          <a:lstStyle/>
          <a:p>
            <a:fld id="{6214CC63-60E5-4931-A878-5D36BA85D187}" type="slidenum">
              <a:rPr lang="en-US" smtClean="0"/>
              <a:pPr/>
              <a:t>36</a:t>
            </a:fld>
            <a:endParaRPr lang="en-US" dirty="0"/>
          </a:p>
        </p:txBody>
      </p:sp>
      <p:sp>
        <p:nvSpPr>
          <p:cNvPr id="5" name="Rectangle 4"/>
          <p:cNvSpPr/>
          <p:nvPr/>
        </p:nvSpPr>
        <p:spPr>
          <a:xfrm>
            <a:off x="-228600" y="2971800"/>
            <a:ext cx="8229600" cy="1600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7" name="Rectangle 6"/>
          <p:cNvSpPr/>
          <p:nvPr/>
        </p:nvSpPr>
        <p:spPr>
          <a:xfrm>
            <a:off x="-228600" y="6172200"/>
            <a:ext cx="8229600" cy="1600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9" name="TextBox 8"/>
          <p:cNvSpPr txBox="1"/>
          <p:nvPr/>
        </p:nvSpPr>
        <p:spPr>
          <a:xfrm>
            <a:off x="457200" y="13716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Age</a:t>
            </a:r>
            <a:endParaRPr lang="en-US" sz="1200" cap="all" spc="300" dirty="0">
              <a:latin typeface="FreightSans Pro Semibold" pitchFamily="50" charset="0"/>
            </a:endParaRPr>
          </a:p>
        </p:txBody>
      </p:sp>
      <p:sp>
        <p:nvSpPr>
          <p:cNvPr id="10" name="TextBox 9"/>
          <p:cNvSpPr txBox="1"/>
          <p:nvPr/>
        </p:nvSpPr>
        <p:spPr>
          <a:xfrm>
            <a:off x="457200" y="32004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Gender</a:t>
            </a:r>
            <a:endParaRPr lang="en-US" sz="1200" cap="all" spc="300" dirty="0">
              <a:latin typeface="FreightSans Pro Semibold" pitchFamily="50" charset="0"/>
            </a:endParaRPr>
          </a:p>
        </p:txBody>
      </p:sp>
      <p:sp>
        <p:nvSpPr>
          <p:cNvPr id="11" name="TextBox 10"/>
          <p:cNvSpPr txBox="1"/>
          <p:nvPr/>
        </p:nvSpPr>
        <p:spPr>
          <a:xfrm>
            <a:off x="457200" y="48006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Policy Experience</a:t>
            </a:r>
            <a:endParaRPr lang="en-US" sz="1200" cap="all" spc="300" dirty="0">
              <a:latin typeface="FreightSans Pro Semibold" pitchFamily="50" charset="0"/>
            </a:endParaRPr>
          </a:p>
        </p:txBody>
      </p:sp>
      <p:sp>
        <p:nvSpPr>
          <p:cNvPr id="12" name="TextBox 11"/>
          <p:cNvSpPr txBox="1"/>
          <p:nvPr/>
        </p:nvSpPr>
        <p:spPr>
          <a:xfrm>
            <a:off x="457200" y="64008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Party Affiliation</a:t>
            </a:r>
            <a:endParaRPr lang="en-US" sz="1200" cap="all" spc="300" dirty="0">
              <a:latin typeface="FreightSans Pro Semibold" pitchFamily="50" charset="0"/>
            </a:endParaRPr>
          </a:p>
        </p:txBody>
      </p:sp>
      <p:sp>
        <p:nvSpPr>
          <p:cNvPr id="13" name="TextBox 12"/>
          <p:cNvSpPr txBox="1"/>
          <p:nvPr/>
        </p:nvSpPr>
        <p:spPr>
          <a:xfrm>
            <a:off x="457200" y="80010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Political Ideology</a:t>
            </a:r>
            <a:endParaRPr lang="en-US" sz="1200" cap="all" spc="300" dirty="0">
              <a:latin typeface="FreightSans Pro Semibold" pitchFamily="50" charset="0"/>
            </a:endParaRPr>
          </a:p>
        </p:txBody>
      </p:sp>
      <p:pic>
        <p:nvPicPr>
          <p:cNvPr id="1945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00200"/>
            <a:ext cx="685641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429000"/>
            <a:ext cx="6856413" cy="114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5029200"/>
            <a:ext cx="685482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6629400"/>
            <a:ext cx="6856413" cy="114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8229600"/>
            <a:ext cx="6856413"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9581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9829800"/>
            <a:ext cx="8229600" cy="457200"/>
          </a:xfrm>
          <a:prstGeom prst="rect">
            <a:avLst/>
          </a:prstGeom>
          <a:solidFill>
            <a:schemeClr val="bg1"/>
          </a:solidFill>
        </p:spPr>
        <p:txBody>
          <a:bodyPr wrap="none" lIns="228600" tIns="228600" rIns="228600" bIns="228600" rtlCol="0" anchor="t">
            <a:noAutofit/>
          </a:bodyPr>
          <a:lstStyle/>
          <a:p>
            <a:pPr algn="ctr"/>
            <a:endParaRPr lang="en-US" sz="1000" dirty="0"/>
          </a:p>
        </p:txBody>
      </p:sp>
      <p:sp>
        <p:nvSpPr>
          <p:cNvPr id="4" name="Slide Number Placeholder 3"/>
          <p:cNvSpPr>
            <a:spLocks noGrp="1"/>
          </p:cNvSpPr>
          <p:nvPr>
            <p:ph type="sldNum" sz="quarter" idx="4"/>
          </p:nvPr>
        </p:nvSpPr>
        <p:spPr/>
        <p:txBody>
          <a:bodyPr/>
          <a:lstStyle/>
          <a:p>
            <a:fld id="{6214CC63-60E5-4931-A878-5D36BA85D187}" type="slidenum">
              <a:rPr lang="en-US" smtClean="0">
                <a:solidFill>
                  <a:schemeClr val="tx1"/>
                </a:solidFill>
              </a:rPr>
              <a:pPr/>
              <a:t>37</a:t>
            </a:fld>
            <a:endParaRPr lang="en-US" dirty="0">
              <a:solidFill>
                <a:schemeClr val="tx1"/>
              </a:solidFill>
            </a:endParaRPr>
          </a:p>
        </p:txBody>
      </p:sp>
      <p:sp>
        <p:nvSpPr>
          <p:cNvPr id="9" name="Rectangle 8"/>
          <p:cNvSpPr/>
          <p:nvPr/>
        </p:nvSpPr>
        <p:spPr>
          <a:xfrm>
            <a:off x="2057400" y="3657600"/>
            <a:ext cx="3657600" cy="2743200"/>
          </a:xfrm>
          <a:prstGeom prst="rect">
            <a:avLst/>
          </a:prstGeom>
          <a:solidFill>
            <a:schemeClr val="accent1">
              <a:lumMod val="40000"/>
              <a:lumOff val="60000"/>
            </a:schemeClr>
          </a:solidFill>
          <a:ln>
            <a:solidFill>
              <a:schemeClr val="accent1"/>
            </a:solidFill>
          </a:ln>
        </p:spPr>
        <p:txBody>
          <a:bodyPr wrap="square" lIns="228600" tIns="228600" rIns="228600" bIns="228600" rtlCol="0" anchor="ctr">
            <a:noAutofit/>
          </a:bodyPr>
          <a:lstStyle/>
          <a:p>
            <a:pPr>
              <a:spcAft>
                <a:spcPts val="1000"/>
              </a:spcAft>
            </a:pPr>
            <a:r>
              <a:rPr lang="en-US" sz="1200" dirty="0"/>
              <a:t>Please contact National Journal Research with</a:t>
            </a:r>
            <a:br>
              <a:rPr lang="en-US" sz="1200" dirty="0"/>
            </a:br>
            <a:r>
              <a:rPr lang="en-US" sz="1200" dirty="0"/>
              <a:t>any questions.</a:t>
            </a:r>
          </a:p>
          <a:p>
            <a:pPr>
              <a:spcAft>
                <a:spcPts val="1000"/>
              </a:spcAft>
            </a:pPr>
            <a:r>
              <a:rPr lang="en-US" sz="1200" b="1" dirty="0"/>
              <a:t>Jennifer Leonard</a:t>
            </a:r>
            <a:br>
              <a:rPr lang="en-US" sz="1200" b="1" dirty="0"/>
            </a:br>
            <a:r>
              <a:rPr lang="en-US" sz="1200" dirty="0"/>
              <a:t>General Manager, Policy Brands Roundtable</a:t>
            </a:r>
            <a:br>
              <a:rPr lang="en-US" sz="1200" dirty="0"/>
            </a:br>
            <a:r>
              <a:rPr lang="en-US" sz="1200" dirty="0"/>
              <a:t>jleonard@nationaljournal.com | (202) </a:t>
            </a:r>
            <a:r>
              <a:rPr lang="en-US" sz="1200" dirty="0" smtClean="0"/>
              <a:t>266-7499</a:t>
            </a:r>
            <a:endParaRPr lang="en-US" sz="1200" dirty="0"/>
          </a:p>
        </p:txBody>
      </p:sp>
    </p:spTree>
    <p:extLst>
      <p:ext uri="{BB962C8B-B14F-4D97-AF65-F5344CB8AC3E}">
        <p14:creationId xmlns:p14="http://schemas.microsoft.com/office/powerpoint/2010/main" val="849527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4" name="Slide Number Placeholder 3"/>
          <p:cNvSpPr>
            <a:spLocks noGrp="1"/>
          </p:cNvSpPr>
          <p:nvPr>
            <p:ph type="sldNum" sz="quarter" idx="4"/>
          </p:nvPr>
        </p:nvSpPr>
        <p:spPr>
          <a:xfrm>
            <a:off x="6629400" y="9829800"/>
            <a:ext cx="685800" cy="228600"/>
          </a:xfrm>
        </p:spPr>
        <p:txBody>
          <a:bodyPr/>
          <a:lstStyle/>
          <a:p>
            <a:fld id="{6214CC63-60E5-4931-A878-5D36BA85D187}" type="slidenum">
              <a:rPr lang="en-US" smtClean="0"/>
              <a:pPr/>
              <a:t>4</a:t>
            </a:fld>
            <a:endParaRPr lang="en-US" dirty="0"/>
          </a:p>
        </p:txBody>
      </p:sp>
      <p:sp>
        <p:nvSpPr>
          <p:cNvPr id="17" name="Content Placeholder 2"/>
          <p:cNvSpPr txBox="1">
            <a:spLocks/>
          </p:cNvSpPr>
          <p:nvPr/>
        </p:nvSpPr>
        <p:spPr>
          <a:xfrm>
            <a:off x="228600" y="1371600"/>
            <a:ext cx="3547872" cy="2971800"/>
          </a:xfrm>
          <a:prstGeom prst="rect">
            <a:avLst/>
          </a:prstGeom>
          <a:solidFill>
            <a:schemeClr val="accent1">
              <a:lumMod val="20000"/>
              <a:lumOff val="80000"/>
            </a:schemeClr>
          </a:solidFill>
          <a:ln>
            <a:noFill/>
          </a:ln>
        </p:spPr>
        <p:txBody>
          <a:bodyPr vert="horz" wrap="square" lIns="228600" tIns="228600" rIns="228600" bIns="228600" numCol="1" spcCol="22860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marL="0" indent="0">
              <a:spcAft>
                <a:spcPts val="600"/>
              </a:spcAft>
              <a:buNone/>
            </a:pPr>
            <a:r>
              <a:rPr lang="en-US" sz="1100" smtClean="0"/>
              <a:t>Starting in </a:t>
            </a:r>
            <a:r>
              <a:rPr lang="en-US" sz="1100" dirty="0" smtClean="0"/>
              <a:t>August 2013, National Journal launched an in-depth study of how organizations working in Washington are perceived by public policy influentials—senior professionals who make policy or directly influence the making of policy. </a:t>
            </a:r>
          </a:p>
          <a:p>
            <a:pPr marL="0" indent="0">
              <a:spcAft>
                <a:spcPts val="600"/>
              </a:spcAft>
              <a:buNone/>
            </a:pPr>
            <a:r>
              <a:rPr lang="en-US" sz="1100" dirty="0" smtClean="0"/>
              <a:t>In Phase One of this process, surveys were administered to influentials including congressional chiefs of staff, association presidents, appointed agency officials, and other DC policy leaders.</a:t>
            </a:r>
          </a:p>
          <a:p>
            <a:pPr marL="0" indent="0">
              <a:spcAft>
                <a:spcPts val="600"/>
              </a:spcAft>
              <a:buNone/>
            </a:pPr>
            <a:endParaRPr lang="en-US" sz="1100" dirty="0"/>
          </a:p>
          <a:p>
            <a:pPr marL="0" indent="0">
              <a:spcAft>
                <a:spcPts val="600"/>
              </a:spcAft>
              <a:buNone/>
            </a:pPr>
            <a:endParaRPr lang="en-US" sz="1100" dirty="0" smtClean="0"/>
          </a:p>
          <a:p>
            <a:pPr marL="0" indent="0">
              <a:spcAft>
                <a:spcPts val="600"/>
              </a:spcAft>
              <a:buNone/>
            </a:pPr>
            <a:endParaRPr lang="en-US" sz="1100" dirty="0"/>
          </a:p>
        </p:txBody>
      </p:sp>
      <p:sp>
        <p:nvSpPr>
          <p:cNvPr id="19" name="TextBox 18"/>
          <p:cNvSpPr txBox="1"/>
          <p:nvPr/>
        </p:nvSpPr>
        <p:spPr>
          <a:xfrm>
            <a:off x="228600" y="1143000"/>
            <a:ext cx="3547872" cy="228600"/>
          </a:xfrm>
          <a:prstGeom prst="rect">
            <a:avLst/>
          </a:prstGeom>
          <a:solidFill>
            <a:schemeClr val="accent1"/>
          </a:solidFill>
        </p:spPr>
        <p:txBody>
          <a:bodyPr wrap="square" lIns="182880" tIns="182880" rIns="182880" bIns="182880" rtlCol="0" anchor="ctr">
            <a:noAutofit/>
          </a:bodyPr>
          <a:lstStyle>
            <a:defPPr>
              <a:defRPr lang="en-US"/>
            </a:defPPr>
            <a:lvl1pPr algn="ctr">
              <a:defRPr sz="1200" cap="all" spc="300">
                <a:solidFill>
                  <a:schemeClr val="bg1"/>
                </a:solidFill>
                <a:latin typeface="FreightSans Pro Semibold" pitchFamily="50" charset="0"/>
              </a:defRPr>
            </a:lvl1pPr>
          </a:lstStyle>
          <a:p>
            <a:r>
              <a:rPr lang="en-US" dirty="0" smtClean="0"/>
              <a:t>I. Overview</a:t>
            </a:r>
            <a:endParaRPr lang="en-US" dirty="0"/>
          </a:p>
        </p:txBody>
      </p:sp>
      <p:sp>
        <p:nvSpPr>
          <p:cNvPr id="20" name="Content Placeholder 2"/>
          <p:cNvSpPr txBox="1">
            <a:spLocks/>
          </p:cNvSpPr>
          <p:nvPr/>
        </p:nvSpPr>
        <p:spPr>
          <a:xfrm>
            <a:off x="3995928" y="1371600"/>
            <a:ext cx="3547872" cy="2971800"/>
          </a:xfrm>
          <a:prstGeom prst="rect">
            <a:avLst/>
          </a:prstGeom>
          <a:solidFill>
            <a:schemeClr val="accent1">
              <a:lumMod val="20000"/>
              <a:lumOff val="80000"/>
            </a:schemeClr>
          </a:solidFill>
          <a:ln>
            <a:noFill/>
          </a:ln>
        </p:spPr>
        <p:txBody>
          <a:bodyPr vert="horz" wrap="square" lIns="228600" tIns="228600" rIns="228600" bIns="228600" numCol="1" spcCol="22860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marL="109538" indent="-109538">
              <a:spcAft>
                <a:spcPts val="600"/>
              </a:spcAft>
              <a:buFont typeface="Arial" panose="020B0604020202020204" pitchFamily="34" charset="0"/>
              <a:buChar char="•"/>
            </a:pPr>
            <a:r>
              <a:rPr lang="en-US" sz="1100" dirty="0" smtClean="0"/>
              <a:t>Respondents were allowed to evaluate only organizations with which they were familiar. </a:t>
            </a:r>
          </a:p>
          <a:p>
            <a:pPr marL="109538" indent="-109538">
              <a:spcAft>
                <a:spcPts val="600"/>
              </a:spcAft>
              <a:buFont typeface="Arial" panose="020B0604020202020204" pitchFamily="34" charset="0"/>
              <a:buChar char="•"/>
            </a:pPr>
            <a:r>
              <a:rPr lang="en-US" sz="1100" dirty="0" smtClean="0"/>
              <a:t>Respondents evaluated select organizations using 20 performance measures validated through previous research.</a:t>
            </a:r>
          </a:p>
          <a:p>
            <a:pPr marL="109538" indent="-109538">
              <a:spcAft>
                <a:spcPts val="600"/>
              </a:spcAft>
              <a:buFont typeface="Arial" panose="020B0604020202020204" pitchFamily="34" charset="0"/>
              <a:buChar char="•"/>
            </a:pPr>
            <a:r>
              <a:rPr lang="en-US" sz="1100" dirty="0"/>
              <a:t>Confidence intervals and margins of error included in this report show the exactitude of the accompanying score.  Survey data allows NJ Research to be 90% confident that each score is within the interval displayed</a:t>
            </a:r>
            <a:r>
              <a:rPr lang="en-US" sz="1100" dirty="0" smtClean="0"/>
              <a:t>.</a:t>
            </a:r>
          </a:p>
          <a:p>
            <a:pPr marL="109538" indent="-109538">
              <a:spcAft>
                <a:spcPts val="600"/>
              </a:spcAft>
              <a:buFont typeface="Arial" panose="020B0604020202020204" pitchFamily="34" charset="0"/>
              <a:buChar char="•"/>
            </a:pPr>
            <a:r>
              <a:rPr lang="en-US" sz="1100" dirty="0" smtClean="0"/>
              <a:t> </a:t>
            </a:r>
          </a:p>
          <a:p>
            <a:pPr marL="109538" indent="-109538">
              <a:spcAft>
                <a:spcPts val="600"/>
              </a:spcAft>
              <a:buFont typeface="Arial" panose="020B0604020202020204" pitchFamily="34" charset="0"/>
              <a:buChar char="•"/>
            </a:pPr>
            <a:endParaRPr lang="en-US" sz="1100" dirty="0"/>
          </a:p>
          <a:p>
            <a:pPr marL="109538" indent="-109538">
              <a:spcAft>
                <a:spcPts val="600"/>
              </a:spcAft>
              <a:buFont typeface="Arial" panose="020B0604020202020204" pitchFamily="34" charset="0"/>
              <a:buChar char="•"/>
            </a:pPr>
            <a:endParaRPr lang="en-US" sz="1100" dirty="0"/>
          </a:p>
        </p:txBody>
      </p:sp>
      <p:sp>
        <p:nvSpPr>
          <p:cNvPr id="21" name="TextBox 26"/>
          <p:cNvSpPr txBox="1"/>
          <p:nvPr/>
        </p:nvSpPr>
        <p:spPr>
          <a:xfrm>
            <a:off x="3995928" y="1143000"/>
            <a:ext cx="3547872" cy="228600"/>
          </a:xfrm>
          <a:prstGeom prst="rect">
            <a:avLst/>
          </a:prstGeom>
          <a:solidFill>
            <a:schemeClr val="accent1"/>
          </a:solidFill>
        </p:spPr>
        <p:txBody>
          <a:bodyPr wrap="square" lIns="182880" tIns="182880" rIns="182880" bIns="182880" rtlCol="0" anchor="ctr">
            <a:noAutofit/>
          </a:bodyPr>
          <a:lstStyle>
            <a:defPPr>
              <a:defRPr lang="en-US"/>
            </a:defPPr>
            <a:lvl1pPr algn="ctr">
              <a:defRPr sz="1200" cap="all" spc="300">
                <a:solidFill>
                  <a:schemeClr val="bg1"/>
                </a:solidFill>
                <a:latin typeface="FreightSans Pro Semibold" pitchFamily="50" charset="0"/>
              </a:defRPr>
            </a:lvl1pPr>
          </a:lstStyle>
          <a:p>
            <a:r>
              <a:rPr lang="en-US" dirty="0" smtClean="0"/>
              <a:t>II. Methodology</a:t>
            </a:r>
            <a:endParaRPr lang="en-US" dirty="0"/>
          </a:p>
        </p:txBody>
      </p:sp>
      <p:sp>
        <p:nvSpPr>
          <p:cNvPr id="23" name="TextBox 28"/>
          <p:cNvSpPr txBox="1"/>
          <p:nvPr/>
        </p:nvSpPr>
        <p:spPr>
          <a:xfrm>
            <a:off x="228602" y="8229600"/>
            <a:ext cx="7315189" cy="228600"/>
          </a:xfrm>
          <a:prstGeom prst="rect">
            <a:avLst/>
          </a:prstGeom>
          <a:solidFill>
            <a:schemeClr val="accent1"/>
          </a:solidFill>
        </p:spPr>
        <p:txBody>
          <a:bodyPr wrap="square" lIns="182880" tIns="182880" rIns="182880" bIns="182880" rtlCol="0" anchor="ctr">
            <a:noAutofit/>
          </a:bodyPr>
          <a:lstStyle>
            <a:defPPr>
              <a:defRPr lang="en-US"/>
            </a:defPPr>
            <a:lvl1pPr algn="ctr">
              <a:defRPr sz="1200" cap="all" spc="300">
                <a:solidFill>
                  <a:schemeClr val="bg1"/>
                </a:solidFill>
                <a:latin typeface="FreightSans Pro Semibold" pitchFamily="50" charset="0"/>
              </a:defRPr>
            </a:lvl1pPr>
          </a:lstStyle>
          <a:p>
            <a:r>
              <a:rPr lang="en-US" dirty="0" smtClean="0"/>
              <a:t>IV. Next </a:t>
            </a:r>
            <a:r>
              <a:rPr lang="en-US" dirty="0"/>
              <a:t>Steps</a:t>
            </a:r>
          </a:p>
        </p:txBody>
      </p:sp>
      <p:sp>
        <p:nvSpPr>
          <p:cNvPr id="14" name="TextBox 26"/>
          <p:cNvSpPr txBox="1"/>
          <p:nvPr/>
        </p:nvSpPr>
        <p:spPr>
          <a:xfrm>
            <a:off x="228599" y="4572000"/>
            <a:ext cx="7315191" cy="228600"/>
          </a:xfrm>
          <a:prstGeom prst="rect">
            <a:avLst/>
          </a:prstGeom>
          <a:solidFill>
            <a:schemeClr val="accent1"/>
          </a:solidFill>
        </p:spPr>
        <p:txBody>
          <a:bodyPr wrap="square" lIns="182880" tIns="182880" rIns="182880" bIns="182880" rtlCol="0" anchor="ctr">
            <a:noAutofit/>
          </a:bodyPr>
          <a:lstStyle>
            <a:defPPr>
              <a:defRPr lang="en-US"/>
            </a:defPPr>
            <a:lvl1pPr algn="ctr">
              <a:defRPr sz="1200" cap="all" spc="300">
                <a:solidFill>
                  <a:schemeClr val="bg1"/>
                </a:solidFill>
                <a:latin typeface="FreightSans Pro Semibold" pitchFamily="50" charset="0"/>
              </a:defRPr>
            </a:lvl1pPr>
          </a:lstStyle>
          <a:p>
            <a:r>
              <a:rPr lang="en-US" dirty="0" smtClean="0"/>
              <a:t> </a:t>
            </a:r>
            <a:endParaRPr lang="en-US" dirty="0"/>
          </a:p>
        </p:txBody>
      </p:sp>
      <p:sp>
        <p:nvSpPr>
          <p:cNvPr id="15" name="Content Placeholder 2"/>
          <p:cNvSpPr txBox="1">
            <a:spLocks/>
          </p:cNvSpPr>
          <p:nvPr/>
        </p:nvSpPr>
        <p:spPr>
          <a:xfrm>
            <a:off x="228600" y="4800600"/>
            <a:ext cx="7315200" cy="3200400"/>
          </a:xfrm>
          <a:prstGeom prst="rect">
            <a:avLst/>
          </a:prstGeom>
          <a:solidFill>
            <a:schemeClr val="accent1">
              <a:lumMod val="20000"/>
              <a:lumOff val="80000"/>
            </a:schemeClr>
          </a:solidFill>
          <a:ln>
            <a:noFill/>
          </a:ln>
        </p:spPr>
        <p:txBody>
          <a:bodyPr vert="horz" wrap="square" lIns="228600" tIns="228600" rIns="228600" bIns="228600" numCol="2" spcCol="22860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spcAft>
                <a:spcPts val="600"/>
              </a:spcAft>
            </a:pPr>
            <a:r>
              <a:rPr lang="en-US" sz="1100" dirty="0" err="1"/>
              <a:t>Lorem</a:t>
            </a:r>
            <a:r>
              <a:rPr lang="en-US" sz="1100" dirty="0"/>
              <a:t> </a:t>
            </a:r>
            <a:r>
              <a:rPr lang="en-US" sz="1100" dirty="0" err="1"/>
              <a:t>ipsum</a:t>
            </a:r>
            <a:r>
              <a:rPr lang="en-US" sz="1100" dirty="0"/>
              <a:t> dolor sit </a:t>
            </a:r>
            <a:r>
              <a:rPr lang="en-US" sz="1100" dirty="0" err="1"/>
              <a:t>amet</a:t>
            </a:r>
            <a:r>
              <a:rPr lang="en-US" sz="1100" dirty="0"/>
              <a:t>, </a:t>
            </a:r>
            <a:r>
              <a:rPr lang="en-US" sz="1100" dirty="0" err="1"/>
              <a:t>indoctum</a:t>
            </a:r>
            <a:r>
              <a:rPr lang="en-US" sz="1100" dirty="0"/>
              <a:t> </a:t>
            </a:r>
            <a:r>
              <a:rPr lang="en-US" sz="1100" dirty="0" err="1"/>
              <a:t>scribentur</a:t>
            </a:r>
            <a:r>
              <a:rPr lang="en-US" sz="1100" dirty="0"/>
              <a:t> </a:t>
            </a:r>
            <a:r>
              <a:rPr lang="en-US" sz="1100" dirty="0" err="1"/>
              <a:t>voluptatibus</a:t>
            </a:r>
            <a:r>
              <a:rPr lang="en-US" sz="1100" dirty="0"/>
              <a:t> </a:t>
            </a:r>
            <a:r>
              <a:rPr lang="en-US" sz="1100" dirty="0" err="1"/>
              <a:t>eu</a:t>
            </a:r>
            <a:r>
              <a:rPr lang="en-US" sz="1100" dirty="0"/>
              <a:t> sed. Vis in </a:t>
            </a:r>
            <a:r>
              <a:rPr lang="en-US" sz="1100" dirty="0" err="1"/>
              <a:t>wisi</a:t>
            </a:r>
            <a:r>
              <a:rPr lang="en-US" sz="1100" dirty="0"/>
              <a:t> </a:t>
            </a:r>
            <a:r>
              <a:rPr lang="en-US" sz="1100" dirty="0" err="1"/>
              <a:t>ipsum</a:t>
            </a:r>
            <a:r>
              <a:rPr lang="en-US" sz="1100" dirty="0"/>
              <a:t>, </a:t>
            </a:r>
            <a:r>
              <a:rPr lang="en-US" sz="1100" dirty="0" err="1"/>
              <a:t>ei</a:t>
            </a:r>
            <a:r>
              <a:rPr lang="en-US" sz="1100" dirty="0"/>
              <a:t> </a:t>
            </a:r>
            <a:r>
              <a:rPr lang="en-US" sz="1100" dirty="0" err="1"/>
              <a:t>percipit</a:t>
            </a:r>
            <a:r>
              <a:rPr lang="en-US" sz="1100" dirty="0"/>
              <a:t> </a:t>
            </a:r>
            <a:r>
              <a:rPr lang="en-US" sz="1100" dirty="0" err="1"/>
              <a:t>reprehendunt</a:t>
            </a:r>
            <a:r>
              <a:rPr lang="en-US" sz="1100" dirty="0"/>
              <a:t> vim, ex </a:t>
            </a:r>
            <a:r>
              <a:rPr lang="en-US" sz="1100" dirty="0" err="1"/>
              <a:t>est</a:t>
            </a:r>
            <a:r>
              <a:rPr lang="en-US" sz="1100" dirty="0"/>
              <a:t> </a:t>
            </a:r>
            <a:r>
              <a:rPr lang="en-US" sz="1100" dirty="0" err="1"/>
              <a:t>graece</a:t>
            </a:r>
            <a:r>
              <a:rPr lang="en-US" sz="1100" dirty="0"/>
              <a:t> </a:t>
            </a:r>
            <a:r>
              <a:rPr lang="en-US" sz="1100" dirty="0" err="1"/>
              <a:t>ancillae</a:t>
            </a:r>
            <a:r>
              <a:rPr lang="en-US" sz="1100" dirty="0"/>
              <a:t> </a:t>
            </a:r>
            <a:r>
              <a:rPr lang="en-US" sz="1100" dirty="0" err="1"/>
              <a:t>voluptatum</a:t>
            </a:r>
            <a:r>
              <a:rPr lang="en-US" sz="1100" dirty="0"/>
              <a:t>. Cu dicta </a:t>
            </a:r>
            <a:r>
              <a:rPr lang="en-US" sz="1100" dirty="0" err="1"/>
              <a:t>exerci</a:t>
            </a:r>
            <a:r>
              <a:rPr lang="en-US" sz="1100" dirty="0"/>
              <a:t> </a:t>
            </a:r>
            <a:r>
              <a:rPr lang="en-US" sz="1100" dirty="0" err="1"/>
              <a:t>eam</a:t>
            </a:r>
            <a:r>
              <a:rPr lang="en-US" sz="1100" dirty="0"/>
              <a:t>. </a:t>
            </a:r>
            <a:r>
              <a:rPr lang="en-US" sz="1100" dirty="0" err="1"/>
              <a:t>Reque</a:t>
            </a:r>
            <a:r>
              <a:rPr lang="en-US" sz="1100" dirty="0"/>
              <a:t> </a:t>
            </a:r>
            <a:r>
              <a:rPr lang="en-US" sz="1100" dirty="0" err="1"/>
              <a:t>percipit</a:t>
            </a:r>
            <a:r>
              <a:rPr lang="en-US" sz="1100" dirty="0"/>
              <a:t> </a:t>
            </a:r>
            <a:r>
              <a:rPr lang="en-US" sz="1100" dirty="0" err="1"/>
              <a:t>adipisci</a:t>
            </a:r>
            <a:r>
              <a:rPr lang="en-US" sz="1100" dirty="0"/>
              <a:t> </a:t>
            </a:r>
            <a:r>
              <a:rPr lang="en-US" sz="1100" dirty="0" err="1"/>
              <a:t>ea</a:t>
            </a:r>
            <a:r>
              <a:rPr lang="en-US" sz="1100" dirty="0"/>
              <a:t> </a:t>
            </a:r>
            <a:r>
              <a:rPr lang="en-US" sz="1100" dirty="0" err="1"/>
              <a:t>mel</a:t>
            </a:r>
            <a:r>
              <a:rPr lang="en-US" sz="1100" dirty="0"/>
              <a:t>, </a:t>
            </a:r>
            <a:r>
              <a:rPr lang="en-US" sz="1100" dirty="0" err="1"/>
              <a:t>ei</a:t>
            </a:r>
            <a:r>
              <a:rPr lang="en-US" sz="1100" dirty="0"/>
              <a:t> cum sale </a:t>
            </a:r>
            <a:r>
              <a:rPr lang="en-US" sz="1100" dirty="0" err="1"/>
              <a:t>quaestio</a:t>
            </a:r>
            <a:r>
              <a:rPr lang="en-US" sz="1100" dirty="0"/>
              <a:t> </a:t>
            </a:r>
            <a:r>
              <a:rPr lang="en-US" sz="1100" dirty="0" err="1"/>
              <a:t>scripserit</a:t>
            </a:r>
            <a:r>
              <a:rPr lang="en-US" sz="1100" dirty="0"/>
              <a:t>. Ad </a:t>
            </a:r>
            <a:r>
              <a:rPr lang="en-US" sz="1100" dirty="0" err="1"/>
              <a:t>nisl</a:t>
            </a:r>
            <a:r>
              <a:rPr lang="en-US" sz="1100" dirty="0"/>
              <a:t> </a:t>
            </a:r>
            <a:r>
              <a:rPr lang="en-US" sz="1100" dirty="0" err="1"/>
              <a:t>quidam</a:t>
            </a:r>
            <a:r>
              <a:rPr lang="en-US" sz="1100" dirty="0"/>
              <a:t> </a:t>
            </a:r>
            <a:r>
              <a:rPr lang="en-US" sz="1100" dirty="0" err="1"/>
              <a:t>vel</a:t>
            </a:r>
            <a:r>
              <a:rPr lang="en-US" sz="1100" dirty="0"/>
              <a:t>, ex sumo </a:t>
            </a:r>
            <a:r>
              <a:rPr lang="en-US" sz="1100" dirty="0" err="1"/>
              <a:t>atqui</a:t>
            </a:r>
            <a:r>
              <a:rPr lang="en-US" sz="1100" dirty="0"/>
              <a:t> </a:t>
            </a:r>
            <a:r>
              <a:rPr lang="en-US" sz="1100" dirty="0" err="1"/>
              <a:t>omnes</a:t>
            </a:r>
            <a:r>
              <a:rPr lang="en-US" sz="1100" dirty="0"/>
              <a:t> </a:t>
            </a:r>
            <a:r>
              <a:rPr lang="en-US" sz="1100" dirty="0" err="1"/>
              <a:t>vix</a:t>
            </a:r>
            <a:r>
              <a:rPr lang="en-US" sz="1100" dirty="0" smtClean="0"/>
              <a:t>.</a:t>
            </a:r>
            <a:endParaRPr lang="en-US" sz="1100" dirty="0"/>
          </a:p>
          <a:p>
            <a:pPr>
              <a:spcAft>
                <a:spcPts val="600"/>
              </a:spcAft>
            </a:pPr>
            <a:r>
              <a:rPr lang="en-US" sz="1100" dirty="0"/>
              <a:t>Vide </a:t>
            </a:r>
            <a:r>
              <a:rPr lang="en-US" sz="1100" dirty="0" err="1"/>
              <a:t>detracto</a:t>
            </a:r>
            <a:r>
              <a:rPr lang="en-US" sz="1100" dirty="0"/>
              <a:t> </a:t>
            </a:r>
            <a:r>
              <a:rPr lang="en-US" sz="1100" dirty="0" err="1"/>
              <a:t>invidunt</a:t>
            </a:r>
            <a:r>
              <a:rPr lang="en-US" sz="1100" dirty="0"/>
              <a:t> duo an, at </a:t>
            </a:r>
            <a:r>
              <a:rPr lang="en-US" sz="1100" dirty="0" err="1"/>
              <a:t>vidit</a:t>
            </a:r>
            <a:r>
              <a:rPr lang="en-US" sz="1100" dirty="0"/>
              <a:t> </a:t>
            </a:r>
            <a:r>
              <a:rPr lang="en-US" sz="1100" dirty="0" err="1"/>
              <a:t>consequat</a:t>
            </a:r>
            <a:r>
              <a:rPr lang="en-US" sz="1100" dirty="0"/>
              <a:t> pro. </a:t>
            </a:r>
            <a:r>
              <a:rPr lang="en-US" sz="1100" dirty="0" err="1"/>
              <a:t>Autem</a:t>
            </a:r>
            <a:r>
              <a:rPr lang="en-US" sz="1100" dirty="0"/>
              <a:t> </a:t>
            </a:r>
            <a:r>
              <a:rPr lang="en-US" sz="1100" dirty="0" err="1"/>
              <a:t>tritani</a:t>
            </a:r>
            <a:r>
              <a:rPr lang="en-US" sz="1100" dirty="0"/>
              <a:t> pro </a:t>
            </a:r>
            <a:r>
              <a:rPr lang="en-US" sz="1100" dirty="0" err="1"/>
              <a:t>te</a:t>
            </a:r>
            <a:r>
              <a:rPr lang="en-US" sz="1100" dirty="0"/>
              <a:t>, </a:t>
            </a:r>
            <a:r>
              <a:rPr lang="en-US" sz="1100" dirty="0" err="1"/>
              <a:t>diam</a:t>
            </a:r>
            <a:r>
              <a:rPr lang="en-US" sz="1100" dirty="0"/>
              <a:t> </a:t>
            </a:r>
            <a:r>
              <a:rPr lang="en-US" sz="1100" dirty="0" err="1"/>
              <a:t>ubique</a:t>
            </a:r>
            <a:r>
              <a:rPr lang="en-US" sz="1100" dirty="0"/>
              <a:t> </a:t>
            </a:r>
            <a:r>
              <a:rPr lang="en-US" sz="1100" dirty="0" err="1"/>
              <a:t>ornatus</a:t>
            </a:r>
            <a:r>
              <a:rPr lang="en-US" sz="1100" dirty="0"/>
              <a:t> </a:t>
            </a:r>
            <a:r>
              <a:rPr lang="en-US" sz="1100" dirty="0" err="1"/>
              <a:t>ut</a:t>
            </a:r>
            <a:r>
              <a:rPr lang="en-US" sz="1100" dirty="0"/>
              <a:t> </a:t>
            </a:r>
            <a:r>
              <a:rPr lang="en-US" sz="1100" dirty="0" err="1"/>
              <a:t>eam</a:t>
            </a:r>
            <a:r>
              <a:rPr lang="en-US" sz="1100" dirty="0"/>
              <a:t>, his </a:t>
            </a:r>
            <a:r>
              <a:rPr lang="en-US" sz="1100" dirty="0" err="1"/>
              <a:t>dicam</a:t>
            </a:r>
            <a:r>
              <a:rPr lang="en-US" sz="1100" dirty="0"/>
              <a:t> </a:t>
            </a:r>
            <a:r>
              <a:rPr lang="en-US" sz="1100" dirty="0" err="1"/>
              <a:t>accusata</a:t>
            </a:r>
            <a:r>
              <a:rPr lang="en-US" sz="1100" dirty="0"/>
              <a:t> </a:t>
            </a:r>
            <a:r>
              <a:rPr lang="en-US" sz="1100" dirty="0" err="1"/>
              <a:t>assentior</a:t>
            </a:r>
            <a:r>
              <a:rPr lang="en-US" sz="1100" dirty="0"/>
              <a:t> ad. Justo </a:t>
            </a:r>
            <a:r>
              <a:rPr lang="en-US" sz="1100" dirty="0" err="1"/>
              <a:t>liberavisse</a:t>
            </a:r>
            <a:r>
              <a:rPr lang="en-US" sz="1100" dirty="0"/>
              <a:t> </a:t>
            </a:r>
            <a:r>
              <a:rPr lang="en-US" sz="1100" dirty="0" err="1"/>
              <a:t>ea</a:t>
            </a:r>
            <a:r>
              <a:rPr lang="en-US" sz="1100" dirty="0"/>
              <a:t> </a:t>
            </a:r>
            <a:r>
              <a:rPr lang="en-US" sz="1100" dirty="0" err="1"/>
              <a:t>eam</a:t>
            </a:r>
            <a:r>
              <a:rPr lang="en-US" sz="1100" dirty="0"/>
              <a:t>, </a:t>
            </a:r>
            <a:r>
              <a:rPr lang="en-US" sz="1100" dirty="0" err="1"/>
              <a:t>expetendis</a:t>
            </a:r>
            <a:r>
              <a:rPr lang="en-US" sz="1100" dirty="0"/>
              <a:t> </a:t>
            </a:r>
            <a:r>
              <a:rPr lang="en-US" sz="1100" dirty="0" err="1"/>
              <a:t>reprehendunt</a:t>
            </a:r>
            <a:r>
              <a:rPr lang="en-US" sz="1100" dirty="0"/>
              <a:t> mea an, ad </a:t>
            </a:r>
            <a:r>
              <a:rPr lang="en-US" sz="1100" dirty="0" err="1"/>
              <a:t>sed</a:t>
            </a:r>
            <a:r>
              <a:rPr lang="en-US" sz="1100" dirty="0"/>
              <a:t> </a:t>
            </a:r>
            <a:r>
              <a:rPr lang="en-US" sz="1100" dirty="0" err="1"/>
              <a:t>fabellas</a:t>
            </a:r>
            <a:r>
              <a:rPr lang="en-US" sz="1100" dirty="0"/>
              <a:t> </a:t>
            </a:r>
            <a:r>
              <a:rPr lang="en-US" sz="1100" dirty="0" err="1"/>
              <a:t>patrioque</a:t>
            </a:r>
            <a:r>
              <a:rPr lang="en-US" sz="1100" dirty="0"/>
              <a:t>. </a:t>
            </a:r>
            <a:r>
              <a:rPr lang="en-US" sz="1100" dirty="0" err="1"/>
              <a:t>Ut</a:t>
            </a:r>
            <a:r>
              <a:rPr lang="en-US" sz="1100" dirty="0"/>
              <a:t> </a:t>
            </a:r>
            <a:r>
              <a:rPr lang="en-US" sz="1100" dirty="0" err="1"/>
              <a:t>nam</a:t>
            </a:r>
            <a:r>
              <a:rPr lang="en-US" sz="1100" dirty="0"/>
              <a:t> </a:t>
            </a:r>
            <a:r>
              <a:rPr lang="en-US" sz="1100" dirty="0" err="1"/>
              <a:t>unum</a:t>
            </a:r>
            <a:r>
              <a:rPr lang="en-US" sz="1100" dirty="0"/>
              <a:t> </a:t>
            </a:r>
            <a:r>
              <a:rPr lang="en-US" sz="1100" dirty="0" err="1"/>
              <a:t>fierent</a:t>
            </a:r>
            <a:r>
              <a:rPr lang="en-US" sz="1100" dirty="0"/>
              <a:t> </a:t>
            </a:r>
            <a:r>
              <a:rPr lang="en-US" sz="1100" dirty="0" err="1"/>
              <a:t>rationibus</a:t>
            </a:r>
            <a:r>
              <a:rPr lang="en-US" sz="1100" dirty="0"/>
              <a:t>, </a:t>
            </a:r>
            <a:r>
              <a:rPr lang="en-US" sz="1100" dirty="0" err="1"/>
              <a:t>nec</a:t>
            </a:r>
            <a:r>
              <a:rPr lang="en-US" sz="1100" dirty="0"/>
              <a:t> </a:t>
            </a:r>
            <a:r>
              <a:rPr lang="en-US" sz="1100" dirty="0" err="1"/>
              <a:t>rebum</a:t>
            </a:r>
            <a:r>
              <a:rPr lang="en-US" sz="1100" dirty="0"/>
              <a:t> </a:t>
            </a:r>
            <a:r>
              <a:rPr lang="en-US" sz="1100" dirty="0" err="1"/>
              <a:t>possit</a:t>
            </a:r>
            <a:r>
              <a:rPr lang="en-US" sz="1100" dirty="0"/>
              <a:t> an</a:t>
            </a:r>
            <a:r>
              <a:rPr lang="en-US" sz="1100" dirty="0" smtClean="0"/>
              <a:t>.</a:t>
            </a:r>
            <a:endParaRPr lang="en-US" sz="1100" dirty="0"/>
          </a:p>
          <a:p>
            <a:pPr>
              <a:spcAft>
                <a:spcPts val="600"/>
              </a:spcAft>
            </a:pPr>
            <a:r>
              <a:rPr lang="en-US" sz="1100" dirty="0"/>
              <a:t>Per no </a:t>
            </a:r>
            <a:r>
              <a:rPr lang="en-US" sz="1100" dirty="0" err="1"/>
              <a:t>inani</a:t>
            </a:r>
            <a:r>
              <a:rPr lang="en-US" sz="1100" dirty="0"/>
              <a:t> </a:t>
            </a:r>
            <a:r>
              <a:rPr lang="en-US" sz="1100" dirty="0" err="1"/>
              <a:t>tation</a:t>
            </a:r>
            <a:r>
              <a:rPr lang="en-US" sz="1100" dirty="0"/>
              <a:t> </a:t>
            </a:r>
            <a:r>
              <a:rPr lang="en-US" sz="1100" dirty="0" err="1"/>
              <a:t>noster</a:t>
            </a:r>
            <a:r>
              <a:rPr lang="en-US" sz="1100" dirty="0"/>
              <a:t>, </a:t>
            </a:r>
            <a:r>
              <a:rPr lang="en-US" sz="1100" dirty="0" err="1"/>
              <a:t>noster</a:t>
            </a:r>
            <a:r>
              <a:rPr lang="en-US" sz="1100" dirty="0"/>
              <a:t> </a:t>
            </a:r>
            <a:r>
              <a:rPr lang="en-US" sz="1100" dirty="0" err="1"/>
              <a:t>melius</a:t>
            </a:r>
            <a:r>
              <a:rPr lang="en-US" sz="1100" dirty="0"/>
              <a:t> </a:t>
            </a:r>
            <a:r>
              <a:rPr lang="en-US" sz="1100" dirty="0" err="1"/>
              <a:t>eu</a:t>
            </a:r>
            <a:r>
              <a:rPr lang="en-US" sz="1100" dirty="0"/>
              <a:t> </a:t>
            </a:r>
            <a:r>
              <a:rPr lang="en-US" sz="1100" dirty="0" err="1"/>
              <a:t>nec</a:t>
            </a:r>
            <a:r>
              <a:rPr lang="en-US" sz="1100" dirty="0"/>
              <a:t>. Nam </a:t>
            </a:r>
            <a:r>
              <a:rPr lang="en-US" sz="1100" dirty="0" err="1"/>
              <a:t>discere</a:t>
            </a:r>
            <a:r>
              <a:rPr lang="en-US" sz="1100" dirty="0"/>
              <a:t> </a:t>
            </a:r>
            <a:r>
              <a:rPr lang="en-US" sz="1100" dirty="0" err="1"/>
              <a:t>ocurreret</a:t>
            </a:r>
            <a:r>
              <a:rPr lang="en-US" sz="1100" dirty="0"/>
              <a:t> </a:t>
            </a:r>
            <a:r>
              <a:rPr lang="en-US" sz="1100" dirty="0" err="1"/>
              <a:t>te</a:t>
            </a:r>
            <a:r>
              <a:rPr lang="en-US" sz="1100" dirty="0"/>
              <a:t>, </a:t>
            </a:r>
            <a:r>
              <a:rPr lang="en-US" sz="1100" dirty="0" err="1"/>
              <a:t>invenire</a:t>
            </a:r>
            <a:r>
              <a:rPr lang="en-US" sz="1100" dirty="0"/>
              <a:t> </a:t>
            </a:r>
            <a:r>
              <a:rPr lang="en-US" sz="1100" dirty="0" err="1"/>
              <a:t>volutpat</a:t>
            </a:r>
            <a:r>
              <a:rPr lang="en-US" sz="1100" dirty="0"/>
              <a:t> </a:t>
            </a:r>
            <a:r>
              <a:rPr lang="en-US" sz="1100" dirty="0" err="1"/>
              <a:t>qualisque</a:t>
            </a:r>
            <a:r>
              <a:rPr lang="en-US" sz="1100" dirty="0"/>
              <a:t> no mea. Cum </a:t>
            </a:r>
            <a:r>
              <a:rPr lang="en-US" sz="1100" dirty="0" err="1"/>
              <a:t>primis</a:t>
            </a:r>
            <a:r>
              <a:rPr lang="en-US" sz="1100" dirty="0"/>
              <a:t> </a:t>
            </a:r>
            <a:r>
              <a:rPr lang="en-US" sz="1100" dirty="0" err="1"/>
              <a:t>eleifend</a:t>
            </a:r>
            <a:r>
              <a:rPr lang="en-US" sz="1100" dirty="0"/>
              <a:t> et, </a:t>
            </a:r>
            <a:r>
              <a:rPr lang="en-US" sz="1100" dirty="0" err="1"/>
              <a:t>dicam</a:t>
            </a:r>
            <a:r>
              <a:rPr lang="en-US" sz="1100" dirty="0"/>
              <a:t> </a:t>
            </a:r>
            <a:r>
              <a:rPr lang="en-US" sz="1100" dirty="0" err="1"/>
              <a:t>scaevola</a:t>
            </a:r>
            <a:r>
              <a:rPr lang="en-US" sz="1100" dirty="0"/>
              <a:t> ne his. Mei </a:t>
            </a:r>
            <a:r>
              <a:rPr lang="en-US" sz="1100" dirty="0" err="1"/>
              <a:t>tantas</a:t>
            </a:r>
            <a:r>
              <a:rPr lang="en-US" sz="1100" dirty="0"/>
              <a:t> </a:t>
            </a:r>
            <a:r>
              <a:rPr lang="en-US" sz="1100" dirty="0" err="1"/>
              <a:t>senserit</a:t>
            </a:r>
            <a:r>
              <a:rPr lang="en-US" sz="1100" dirty="0"/>
              <a:t> ad, </a:t>
            </a:r>
            <a:r>
              <a:rPr lang="en-US" sz="1100" dirty="0" err="1"/>
              <a:t>eu</a:t>
            </a:r>
            <a:r>
              <a:rPr lang="en-US" sz="1100" dirty="0"/>
              <a:t> </a:t>
            </a:r>
            <a:r>
              <a:rPr lang="en-US" sz="1100" dirty="0" err="1"/>
              <a:t>suscipit</a:t>
            </a:r>
            <a:r>
              <a:rPr lang="en-US" sz="1100" dirty="0"/>
              <a:t> </a:t>
            </a:r>
            <a:r>
              <a:rPr lang="en-US" sz="1100" dirty="0" err="1"/>
              <a:t>luptatum</a:t>
            </a:r>
            <a:r>
              <a:rPr lang="en-US" sz="1100" dirty="0"/>
              <a:t> </a:t>
            </a:r>
            <a:r>
              <a:rPr lang="en-US" sz="1100" dirty="0" err="1"/>
              <a:t>expetenda</a:t>
            </a:r>
            <a:r>
              <a:rPr lang="en-US" sz="1100" dirty="0"/>
              <a:t> </a:t>
            </a:r>
            <a:r>
              <a:rPr lang="en-US" sz="1100" dirty="0" err="1"/>
              <a:t>eam</a:t>
            </a:r>
            <a:r>
              <a:rPr lang="en-US" sz="1100" dirty="0"/>
              <a:t>. </a:t>
            </a:r>
            <a:r>
              <a:rPr lang="en-US" sz="1100" dirty="0" smtClean="0"/>
              <a:t>Qui </a:t>
            </a:r>
            <a:r>
              <a:rPr lang="en-US" sz="1100" dirty="0" err="1" smtClean="0"/>
              <a:t>ut</a:t>
            </a:r>
            <a:r>
              <a:rPr lang="en-US" sz="1100" dirty="0" smtClean="0"/>
              <a:t> </a:t>
            </a:r>
            <a:r>
              <a:rPr lang="en-US" sz="1100" dirty="0" err="1" smtClean="0"/>
              <a:t>soleat</a:t>
            </a:r>
            <a:r>
              <a:rPr lang="en-US" sz="1100" dirty="0" smtClean="0"/>
              <a:t> </a:t>
            </a:r>
            <a:r>
              <a:rPr lang="en-US" sz="1100" dirty="0" err="1" smtClean="0"/>
              <a:t>partem</a:t>
            </a:r>
            <a:r>
              <a:rPr lang="en-US" sz="1100" dirty="0" smtClean="0"/>
              <a:t> </a:t>
            </a:r>
            <a:r>
              <a:rPr lang="en-US" sz="1100" dirty="0" err="1" smtClean="0"/>
              <a:t>posidonium</a:t>
            </a:r>
            <a:r>
              <a:rPr lang="en-US" sz="1100" dirty="0" smtClean="0"/>
              <a:t>. Qui ex </a:t>
            </a:r>
            <a:r>
              <a:rPr lang="en-US" sz="1100" dirty="0" err="1" smtClean="0"/>
              <a:t>indoctum</a:t>
            </a:r>
            <a:r>
              <a:rPr lang="en-US" sz="1100" dirty="0" smtClean="0"/>
              <a:t> </a:t>
            </a:r>
            <a:r>
              <a:rPr lang="en-US" sz="1100" dirty="0" err="1" smtClean="0"/>
              <a:t>necessitatibus</a:t>
            </a:r>
            <a:r>
              <a:rPr lang="en-US" sz="1100" dirty="0" smtClean="0"/>
              <a:t>, </a:t>
            </a:r>
            <a:r>
              <a:rPr lang="en-US" sz="1100" dirty="0" err="1" smtClean="0"/>
              <a:t>ius</a:t>
            </a:r>
            <a:r>
              <a:rPr lang="en-US" sz="1100" dirty="0" smtClean="0"/>
              <a:t> </a:t>
            </a:r>
            <a:r>
              <a:rPr lang="en-US" sz="1100" dirty="0" err="1" smtClean="0"/>
              <a:t>eu</a:t>
            </a:r>
            <a:r>
              <a:rPr lang="en-US" sz="1100" dirty="0" smtClean="0"/>
              <a:t> vitae </a:t>
            </a:r>
            <a:r>
              <a:rPr lang="en-US" sz="1100" dirty="0" err="1" smtClean="0"/>
              <a:t>habemus</a:t>
            </a:r>
            <a:r>
              <a:rPr lang="en-US" sz="1100" dirty="0" smtClean="0"/>
              <a:t> </a:t>
            </a:r>
            <a:r>
              <a:rPr lang="en-US" sz="1100" dirty="0" err="1" smtClean="0"/>
              <a:t>albucius</a:t>
            </a:r>
            <a:r>
              <a:rPr lang="en-US" sz="1100" dirty="0" smtClean="0"/>
              <a:t>. </a:t>
            </a:r>
            <a:r>
              <a:rPr lang="en-US" sz="1100" dirty="0" err="1" smtClean="0"/>
              <a:t>Ei</a:t>
            </a:r>
            <a:r>
              <a:rPr lang="en-US" sz="1100" dirty="0" smtClean="0"/>
              <a:t> </a:t>
            </a:r>
            <a:r>
              <a:rPr lang="en-US" sz="1100" dirty="0" err="1" smtClean="0"/>
              <a:t>exerci</a:t>
            </a:r>
            <a:r>
              <a:rPr lang="en-US" sz="1100" dirty="0" smtClean="0"/>
              <a:t> </a:t>
            </a:r>
            <a:r>
              <a:rPr lang="en-US" sz="1100" dirty="0" err="1" smtClean="0"/>
              <a:t>debitis</a:t>
            </a:r>
            <a:r>
              <a:rPr lang="en-US" sz="1100" dirty="0" smtClean="0"/>
              <a:t> </a:t>
            </a:r>
            <a:r>
              <a:rPr lang="en-US" sz="1100" dirty="0" err="1" smtClean="0"/>
              <a:t>eam</a:t>
            </a:r>
            <a:r>
              <a:rPr lang="en-US" sz="1100" dirty="0" smtClean="0"/>
              <a:t>. </a:t>
            </a:r>
            <a:r>
              <a:rPr lang="en-US" sz="1100" dirty="0" err="1" smtClean="0"/>
              <a:t>Euismod</a:t>
            </a:r>
            <a:r>
              <a:rPr lang="en-US" sz="1100" dirty="0" smtClean="0"/>
              <a:t> </a:t>
            </a:r>
            <a:r>
              <a:rPr lang="en-US" sz="1100" dirty="0" err="1" smtClean="0"/>
              <a:t>officiis</a:t>
            </a:r>
            <a:r>
              <a:rPr lang="en-US" sz="1100" dirty="0" smtClean="0"/>
              <a:t> </a:t>
            </a:r>
            <a:r>
              <a:rPr lang="en-US" sz="1100" dirty="0" err="1" smtClean="0"/>
              <a:t>mei</a:t>
            </a:r>
            <a:r>
              <a:rPr lang="en-US" sz="1100" dirty="0" smtClean="0"/>
              <a:t> ad, qui </a:t>
            </a:r>
            <a:r>
              <a:rPr lang="en-US" sz="1100" dirty="0" err="1" smtClean="0"/>
              <a:t>ut</a:t>
            </a:r>
            <a:r>
              <a:rPr lang="en-US" sz="1100" dirty="0" smtClean="0"/>
              <a:t> </a:t>
            </a:r>
            <a:r>
              <a:rPr lang="en-US" sz="1100" dirty="0" err="1" smtClean="0"/>
              <a:t>possim</a:t>
            </a:r>
            <a:r>
              <a:rPr lang="en-US" sz="1100" dirty="0" smtClean="0"/>
              <a:t> </a:t>
            </a:r>
            <a:r>
              <a:rPr lang="en-US" sz="1100" dirty="0" err="1" smtClean="0"/>
              <a:t>definiebas</a:t>
            </a:r>
            <a:r>
              <a:rPr lang="en-US" sz="1100" dirty="0" smtClean="0"/>
              <a:t> </a:t>
            </a:r>
            <a:r>
              <a:rPr lang="en-US" sz="1100" dirty="0" err="1" smtClean="0"/>
              <a:t>quaerendum</a:t>
            </a:r>
            <a:r>
              <a:rPr lang="en-US" sz="1100" dirty="0" smtClean="0"/>
              <a:t>. </a:t>
            </a:r>
            <a:r>
              <a:rPr lang="en-US" sz="1100" dirty="0" err="1" smtClean="0"/>
              <a:t>Populo</a:t>
            </a:r>
            <a:r>
              <a:rPr lang="en-US" sz="1100" dirty="0" smtClean="0"/>
              <a:t> </a:t>
            </a:r>
            <a:r>
              <a:rPr lang="en-US" sz="1100" dirty="0" err="1" smtClean="0"/>
              <a:t>interpretaris</a:t>
            </a:r>
            <a:r>
              <a:rPr lang="en-US" sz="1100" dirty="0" smtClean="0"/>
              <a:t> sit an.</a:t>
            </a:r>
          </a:p>
          <a:p>
            <a:pPr>
              <a:spcAft>
                <a:spcPts val="600"/>
              </a:spcAft>
            </a:pPr>
            <a:r>
              <a:rPr lang="en-US" sz="1100" dirty="0" smtClean="0"/>
              <a:t>Est </a:t>
            </a:r>
            <a:r>
              <a:rPr lang="en-US" sz="1100" dirty="0"/>
              <a:t>cu </a:t>
            </a:r>
            <a:r>
              <a:rPr lang="en-US" sz="1100" dirty="0" err="1"/>
              <a:t>ludus</a:t>
            </a:r>
            <a:r>
              <a:rPr lang="en-US" sz="1100" dirty="0"/>
              <a:t> </a:t>
            </a:r>
            <a:r>
              <a:rPr lang="en-US" sz="1100" dirty="0" err="1"/>
              <a:t>ridens</a:t>
            </a:r>
            <a:r>
              <a:rPr lang="en-US" sz="1100" dirty="0"/>
              <a:t> </a:t>
            </a:r>
            <a:r>
              <a:rPr lang="en-US" sz="1100" dirty="0" err="1"/>
              <a:t>vituperata</a:t>
            </a:r>
            <a:r>
              <a:rPr lang="en-US" sz="1100" dirty="0"/>
              <a:t>. Ne </a:t>
            </a:r>
            <a:r>
              <a:rPr lang="en-US" sz="1100" dirty="0" err="1"/>
              <a:t>mel</a:t>
            </a:r>
            <a:r>
              <a:rPr lang="en-US" sz="1100" dirty="0"/>
              <a:t> </a:t>
            </a:r>
            <a:r>
              <a:rPr lang="en-US" sz="1100" dirty="0" err="1"/>
              <a:t>porro</a:t>
            </a:r>
            <a:r>
              <a:rPr lang="en-US" sz="1100" dirty="0"/>
              <a:t> </a:t>
            </a:r>
            <a:r>
              <a:rPr lang="en-US" sz="1100" dirty="0" err="1"/>
              <a:t>blandit</a:t>
            </a:r>
            <a:r>
              <a:rPr lang="en-US" sz="1100" dirty="0"/>
              <a:t>, </a:t>
            </a:r>
            <a:r>
              <a:rPr lang="en-US" sz="1100" dirty="0" err="1"/>
              <a:t>vel</a:t>
            </a:r>
            <a:r>
              <a:rPr lang="en-US" sz="1100" dirty="0"/>
              <a:t> </a:t>
            </a:r>
            <a:r>
              <a:rPr lang="en-US" sz="1100" dirty="0" err="1"/>
              <a:t>falli</a:t>
            </a:r>
            <a:r>
              <a:rPr lang="en-US" sz="1100" dirty="0"/>
              <a:t> </a:t>
            </a:r>
            <a:r>
              <a:rPr lang="en-US" sz="1100" dirty="0" err="1"/>
              <a:t>labore</a:t>
            </a:r>
            <a:r>
              <a:rPr lang="en-US" sz="1100" dirty="0"/>
              <a:t> </a:t>
            </a:r>
            <a:r>
              <a:rPr lang="en-US" sz="1100" dirty="0" err="1"/>
              <a:t>noster</a:t>
            </a:r>
            <a:r>
              <a:rPr lang="en-US" sz="1100" dirty="0"/>
              <a:t> in, </a:t>
            </a:r>
            <a:r>
              <a:rPr lang="en-US" sz="1100" dirty="0" err="1"/>
              <a:t>nostrud</a:t>
            </a:r>
            <a:r>
              <a:rPr lang="en-US" sz="1100" dirty="0"/>
              <a:t> </a:t>
            </a:r>
            <a:r>
              <a:rPr lang="en-US" sz="1100" dirty="0" err="1"/>
              <a:t>definitiones</a:t>
            </a:r>
            <a:r>
              <a:rPr lang="en-US" sz="1100" dirty="0"/>
              <a:t> </a:t>
            </a:r>
            <a:r>
              <a:rPr lang="en-US" sz="1100" dirty="0" err="1"/>
              <a:t>ea</a:t>
            </a:r>
            <a:r>
              <a:rPr lang="en-US" sz="1100" dirty="0"/>
              <a:t> </a:t>
            </a:r>
            <a:r>
              <a:rPr lang="en-US" sz="1100" dirty="0" err="1"/>
              <a:t>vix</a:t>
            </a:r>
            <a:r>
              <a:rPr lang="en-US" sz="1100" dirty="0"/>
              <a:t>. </a:t>
            </a:r>
            <a:r>
              <a:rPr lang="en-US" sz="1100" dirty="0" err="1"/>
              <a:t>Nonumes</a:t>
            </a:r>
            <a:r>
              <a:rPr lang="en-US" sz="1100" dirty="0"/>
              <a:t> </a:t>
            </a:r>
            <a:r>
              <a:rPr lang="en-US" sz="1100" dirty="0" err="1"/>
              <a:t>adipisci</a:t>
            </a:r>
            <a:r>
              <a:rPr lang="en-US" sz="1100" dirty="0"/>
              <a:t> id est. </a:t>
            </a:r>
            <a:r>
              <a:rPr lang="en-US" sz="1100" dirty="0" err="1"/>
              <a:t>Eam</a:t>
            </a:r>
            <a:r>
              <a:rPr lang="en-US" sz="1100" dirty="0"/>
              <a:t> cu </a:t>
            </a:r>
            <a:r>
              <a:rPr lang="en-US" sz="1100" dirty="0" err="1"/>
              <a:t>natum</a:t>
            </a:r>
            <a:r>
              <a:rPr lang="en-US" sz="1100" dirty="0"/>
              <a:t> </a:t>
            </a:r>
            <a:r>
              <a:rPr lang="en-US" sz="1100" dirty="0" err="1"/>
              <a:t>pertinax</a:t>
            </a:r>
            <a:r>
              <a:rPr lang="en-US" sz="1100" dirty="0"/>
              <a:t>, quo cu </a:t>
            </a:r>
            <a:r>
              <a:rPr lang="en-US" sz="1100" dirty="0" err="1"/>
              <a:t>falli</a:t>
            </a:r>
            <a:r>
              <a:rPr lang="en-US" sz="1100" dirty="0"/>
              <a:t> </a:t>
            </a:r>
            <a:r>
              <a:rPr lang="en-US" sz="1100" dirty="0" err="1"/>
              <a:t>mentitum</a:t>
            </a:r>
            <a:r>
              <a:rPr lang="en-US" sz="1100" dirty="0"/>
              <a:t> </a:t>
            </a:r>
            <a:r>
              <a:rPr lang="en-US" sz="1100" dirty="0" err="1"/>
              <a:t>incorrupte</a:t>
            </a:r>
            <a:r>
              <a:rPr lang="en-US" sz="1100" dirty="0"/>
              <a:t>. Per an prima </a:t>
            </a:r>
            <a:r>
              <a:rPr lang="en-US" sz="1100" dirty="0" err="1"/>
              <a:t>alterum</a:t>
            </a:r>
            <a:r>
              <a:rPr lang="en-US" sz="1100" dirty="0" smtClean="0"/>
              <a:t>.</a:t>
            </a:r>
          </a:p>
          <a:p>
            <a:pPr>
              <a:spcAft>
                <a:spcPts val="600"/>
              </a:spcAft>
            </a:pPr>
            <a:r>
              <a:rPr lang="en-US" sz="1100" dirty="0"/>
              <a:t>Per no </a:t>
            </a:r>
            <a:r>
              <a:rPr lang="en-US" sz="1100" dirty="0" err="1"/>
              <a:t>inani</a:t>
            </a:r>
            <a:r>
              <a:rPr lang="en-US" sz="1100" dirty="0"/>
              <a:t> </a:t>
            </a:r>
            <a:r>
              <a:rPr lang="en-US" sz="1100" dirty="0" err="1"/>
              <a:t>tation</a:t>
            </a:r>
            <a:r>
              <a:rPr lang="en-US" sz="1100" dirty="0"/>
              <a:t> </a:t>
            </a:r>
            <a:r>
              <a:rPr lang="en-US" sz="1100" dirty="0" err="1"/>
              <a:t>noster</a:t>
            </a:r>
            <a:r>
              <a:rPr lang="en-US" sz="1100" dirty="0"/>
              <a:t>, </a:t>
            </a:r>
            <a:r>
              <a:rPr lang="en-US" sz="1100" dirty="0" err="1"/>
              <a:t>noster</a:t>
            </a:r>
            <a:r>
              <a:rPr lang="en-US" sz="1100" dirty="0"/>
              <a:t> </a:t>
            </a:r>
            <a:r>
              <a:rPr lang="en-US" sz="1100" dirty="0" err="1"/>
              <a:t>melius</a:t>
            </a:r>
            <a:r>
              <a:rPr lang="en-US" sz="1100" dirty="0"/>
              <a:t> </a:t>
            </a:r>
            <a:r>
              <a:rPr lang="en-US" sz="1100" dirty="0" err="1"/>
              <a:t>eu</a:t>
            </a:r>
            <a:r>
              <a:rPr lang="en-US" sz="1100" dirty="0"/>
              <a:t> </a:t>
            </a:r>
            <a:r>
              <a:rPr lang="en-US" sz="1100" dirty="0" err="1"/>
              <a:t>nec</a:t>
            </a:r>
            <a:r>
              <a:rPr lang="en-US" sz="1100" dirty="0"/>
              <a:t>. Nam </a:t>
            </a:r>
            <a:r>
              <a:rPr lang="en-US" sz="1100" dirty="0" err="1"/>
              <a:t>discere</a:t>
            </a:r>
            <a:r>
              <a:rPr lang="en-US" sz="1100" dirty="0"/>
              <a:t> </a:t>
            </a:r>
            <a:r>
              <a:rPr lang="en-US" sz="1100" dirty="0" err="1"/>
              <a:t>ocurreret</a:t>
            </a:r>
            <a:r>
              <a:rPr lang="en-US" sz="1100" dirty="0"/>
              <a:t> </a:t>
            </a:r>
            <a:r>
              <a:rPr lang="en-US" sz="1100" dirty="0" err="1"/>
              <a:t>te</a:t>
            </a:r>
            <a:r>
              <a:rPr lang="en-US" sz="1100" dirty="0"/>
              <a:t>, </a:t>
            </a:r>
            <a:r>
              <a:rPr lang="en-US" sz="1100" dirty="0" err="1"/>
              <a:t>invenire</a:t>
            </a:r>
            <a:r>
              <a:rPr lang="en-US" sz="1100" dirty="0"/>
              <a:t> </a:t>
            </a:r>
            <a:r>
              <a:rPr lang="en-US" sz="1100" dirty="0" err="1"/>
              <a:t>volutpat</a:t>
            </a:r>
            <a:r>
              <a:rPr lang="en-US" sz="1100" dirty="0"/>
              <a:t> </a:t>
            </a:r>
            <a:r>
              <a:rPr lang="en-US" sz="1100" dirty="0" err="1"/>
              <a:t>qualisque</a:t>
            </a:r>
            <a:r>
              <a:rPr lang="en-US" sz="1100" dirty="0"/>
              <a:t> no mea. Cum </a:t>
            </a:r>
            <a:r>
              <a:rPr lang="en-US" sz="1100" dirty="0" err="1"/>
              <a:t>primis</a:t>
            </a:r>
            <a:r>
              <a:rPr lang="en-US" sz="1100" dirty="0"/>
              <a:t> </a:t>
            </a:r>
            <a:r>
              <a:rPr lang="en-US" sz="1100" dirty="0" err="1"/>
              <a:t>eleifend</a:t>
            </a:r>
            <a:r>
              <a:rPr lang="en-US" sz="1100" dirty="0"/>
              <a:t> et, </a:t>
            </a:r>
            <a:r>
              <a:rPr lang="en-US" sz="1100" dirty="0" err="1"/>
              <a:t>dicam</a:t>
            </a:r>
            <a:r>
              <a:rPr lang="en-US" sz="1100" dirty="0"/>
              <a:t> </a:t>
            </a:r>
            <a:r>
              <a:rPr lang="en-US" sz="1100" dirty="0" err="1"/>
              <a:t>scaevola</a:t>
            </a:r>
            <a:r>
              <a:rPr lang="en-US" sz="1100" dirty="0"/>
              <a:t> ne his. Mei </a:t>
            </a:r>
            <a:r>
              <a:rPr lang="en-US" sz="1100" dirty="0" err="1"/>
              <a:t>tantas</a:t>
            </a:r>
            <a:r>
              <a:rPr lang="en-US" sz="1100" dirty="0"/>
              <a:t> </a:t>
            </a:r>
            <a:r>
              <a:rPr lang="en-US" sz="1100" dirty="0" err="1"/>
              <a:t>senserit</a:t>
            </a:r>
            <a:r>
              <a:rPr lang="en-US" sz="1100" dirty="0"/>
              <a:t> ad, </a:t>
            </a:r>
            <a:r>
              <a:rPr lang="en-US" sz="1100" dirty="0" err="1"/>
              <a:t>eu</a:t>
            </a:r>
            <a:r>
              <a:rPr lang="en-US" sz="1100" dirty="0"/>
              <a:t> </a:t>
            </a:r>
            <a:r>
              <a:rPr lang="en-US" sz="1100" dirty="0" err="1"/>
              <a:t>suscipit</a:t>
            </a:r>
            <a:r>
              <a:rPr lang="en-US" sz="1100" dirty="0"/>
              <a:t> </a:t>
            </a:r>
            <a:r>
              <a:rPr lang="en-US" sz="1100" dirty="0" err="1"/>
              <a:t>luptatum</a:t>
            </a:r>
            <a:r>
              <a:rPr lang="en-US" sz="1100" dirty="0"/>
              <a:t> </a:t>
            </a:r>
            <a:r>
              <a:rPr lang="en-US" sz="1100" dirty="0" err="1"/>
              <a:t>expetenda</a:t>
            </a:r>
            <a:r>
              <a:rPr lang="en-US" sz="1100" dirty="0"/>
              <a:t> </a:t>
            </a:r>
            <a:r>
              <a:rPr lang="en-US" sz="1100" dirty="0" err="1"/>
              <a:t>eam</a:t>
            </a:r>
            <a:r>
              <a:rPr lang="en-US" sz="1100" dirty="0"/>
              <a:t>. </a:t>
            </a:r>
            <a:r>
              <a:rPr lang="en-US" sz="1100" dirty="0" err="1"/>
              <a:t>Te</a:t>
            </a:r>
            <a:r>
              <a:rPr lang="en-US" sz="1100" dirty="0"/>
              <a:t> </a:t>
            </a:r>
            <a:r>
              <a:rPr lang="en-US" sz="1100" dirty="0" err="1"/>
              <a:t>tamquam</a:t>
            </a:r>
            <a:r>
              <a:rPr lang="en-US" sz="1100" dirty="0"/>
              <a:t> </a:t>
            </a:r>
            <a:r>
              <a:rPr lang="en-US" sz="1100" dirty="0" err="1"/>
              <a:t>dissentias</a:t>
            </a:r>
            <a:r>
              <a:rPr lang="en-US" sz="1100" dirty="0"/>
              <a:t> </a:t>
            </a:r>
            <a:r>
              <a:rPr lang="en-US" sz="1100" dirty="0" err="1"/>
              <a:t>mel</a:t>
            </a:r>
            <a:r>
              <a:rPr lang="en-US" sz="1100" dirty="0" smtClean="0"/>
              <a:t>.</a:t>
            </a:r>
            <a:endParaRPr lang="en-US" sz="1100" dirty="0"/>
          </a:p>
        </p:txBody>
      </p:sp>
      <p:sp>
        <p:nvSpPr>
          <p:cNvPr id="22" name="Next Steps Block"/>
          <p:cNvSpPr txBox="1">
            <a:spLocks/>
          </p:cNvSpPr>
          <p:nvPr/>
        </p:nvSpPr>
        <p:spPr>
          <a:xfrm>
            <a:off x="228602" y="8458200"/>
            <a:ext cx="7315189" cy="1143000"/>
          </a:xfrm>
          <a:prstGeom prst="rect">
            <a:avLst/>
          </a:prstGeom>
          <a:solidFill>
            <a:schemeClr val="accent1">
              <a:lumMod val="20000"/>
              <a:lumOff val="80000"/>
            </a:schemeClr>
          </a:solidFill>
          <a:ln>
            <a:noFill/>
          </a:ln>
        </p:spPr>
        <p:txBody>
          <a:bodyPr vert="horz" wrap="square" lIns="228600" tIns="228600" rIns="228600" bIns="228600" numCol="1" spcCol="22860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r>
              <a:rPr lang="en-US" sz="1100" smtClean="0"/>
              <a:t>After AlphaCo has an opportunity to review its survey results, NJ Research will speak with up to 25 Washington influentials on its behalf. NJ Research will work with AlphaCo to identify areas for further exploration and customize the question set for these conversations. Upon completion of the qualitative research, NJ Research will provide a report synthesizing all of its research findings and identifying AlphaCo's  strengths and opportunities for enhancing its policy brand.</a:t>
            </a:r>
            <a:endParaRPr lang="en-US" sz="1100" dirty="0" smtClean="0"/>
          </a:p>
        </p:txBody>
      </p:sp>
      <p:sp>
        <p:nvSpPr>
          <p:cNvPr id="16" name="Exec Sum Method Block"/>
          <p:cNvSpPr txBox="1">
            <a:spLocks/>
          </p:cNvSpPr>
          <p:nvPr/>
        </p:nvSpPr>
        <p:spPr>
          <a:xfrm>
            <a:off x="4102100" y="3213100"/>
            <a:ext cx="3314700" cy="1016000"/>
          </a:xfrm>
          <a:prstGeom prst="rect">
            <a:avLst/>
          </a:prstGeom>
          <a:noFill/>
          <a:ln>
            <a:noFill/>
          </a:ln>
        </p:spPr>
        <p:txBody>
          <a:bodyPr vert="horz" wrap="square" lIns="228600" tIns="228600" rIns="228600" bIns="228600" numCol="1" spcCol="22860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spcAft>
                <a:spcPts val="600"/>
              </a:spcAft>
            </a:pPr>
            <a:r>
              <a:rPr lang="en-US" sz="1100" smtClean="0"/>
              <a:t>NJ Research used the study results to generate scores which provide a baseline for AlphaCo and a benchmark against other organizations.</a:t>
            </a:r>
            <a:endParaRPr lang="en-US" sz="1100" dirty="0"/>
          </a:p>
        </p:txBody>
      </p:sp>
      <p:sp>
        <p:nvSpPr>
          <p:cNvPr id="18" name="Exec Sum Overview Block"/>
          <p:cNvSpPr txBox="1">
            <a:spLocks/>
          </p:cNvSpPr>
          <p:nvPr/>
        </p:nvSpPr>
        <p:spPr>
          <a:xfrm>
            <a:off x="228601" y="3384548"/>
            <a:ext cx="3535169" cy="844552"/>
          </a:xfrm>
          <a:prstGeom prst="rect">
            <a:avLst/>
          </a:prstGeom>
          <a:noFill/>
          <a:ln>
            <a:noFill/>
          </a:ln>
        </p:spPr>
        <p:txBody>
          <a:bodyPr vert="horz" wrap="square" lIns="228600" tIns="228600" rIns="228600" bIns="228600" numCol="1" spcCol="22860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spcAft>
                <a:spcPts val="600"/>
              </a:spcAft>
            </a:pPr>
            <a:r>
              <a:rPr lang="en-US" sz="1100" smtClean="0"/>
              <a:t>The results yielded actionable information about AlphaCo's “policy brand,” the distinctive characteristics and strength of AlphaCo's influence among public policy professionals. </a:t>
            </a:r>
            <a:endParaRPr lang="en-US" sz="1100" dirty="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0"/>
            <a:ext cx="72961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398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1</a:t>
            </a:r>
            <a:endParaRPr lang="en-US" dirty="0"/>
          </a:p>
        </p:txBody>
      </p:sp>
      <p:sp>
        <p:nvSpPr>
          <p:cNvPr id="8" name="Text Placeholder 7"/>
          <p:cNvSpPr>
            <a:spLocks noGrp="1"/>
          </p:cNvSpPr>
          <p:nvPr>
            <p:ph type="subTitle" idx="1"/>
          </p:nvPr>
        </p:nvSpPr>
        <p:spPr/>
        <p:txBody>
          <a:bodyPr/>
          <a:lstStyle/>
          <a:p>
            <a:r>
              <a:rPr lang="en-US" dirty="0" smtClean="0">
                <a:latin typeface="FreightSans Pro Bold" pitchFamily="50" charset="0"/>
              </a:rPr>
              <a:t>Methodology</a:t>
            </a:r>
            <a:endParaRPr lang="en-US" dirty="0">
              <a:latin typeface="FreightSans Pro Bold" pitchFamily="50" charset="0"/>
            </a:endParaRPr>
          </a:p>
        </p:txBody>
      </p:sp>
      <p:sp>
        <p:nvSpPr>
          <p:cNvPr id="105" name="Slide Number Placeholder 77"/>
          <p:cNvSpPr txBox="1">
            <a:spLocks/>
          </p:cNvSpPr>
          <p:nvPr/>
        </p:nvSpPr>
        <p:spPr>
          <a:xfrm>
            <a:off x="6629400" y="9829800"/>
            <a:ext cx="6858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fld id="{6214CC63-60E5-4931-A878-5D36BA85D187}" type="slidenum">
              <a:rPr lang="en-US" smtClean="0"/>
              <a:pPr/>
              <a:t>5</a:t>
            </a:fld>
            <a:endParaRPr lang="en-US"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5</a:t>
            </a:fld>
            <a:endParaRPr lang="en-US" dirty="0"/>
          </a:p>
        </p:txBody>
      </p:sp>
      <p:sp>
        <p:nvSpPr>
          <p:cNvPr id="6" name="Rectangle 5"/>
          <p:cNvSpPr/>
          <p:nvPr/>
        </p:nvSpPr>
        <p:spPr>
          <a:xfrm>
            <a:off x="2057400" y="50419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endParaRPr lang="en-US" sz="1200" dirty="0"/>
          </a:p>
        </p:txBody>
      </p:sp>
      <p:pic>
        <p:nvPicPr>
          <p:cNvPr id="30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038344"/>
            <a:ext cx="3667126" cy="296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898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 name="Chart 110"/>
          <p:cNvGraphicFramePr/>
          <p:nvPr>
            <p:extLst>
              <p:ext uri="{D42A27DB-BD31-4B8C-83A1-F6EECF244321}">
                <p14:modId xmlns:p14="http://schemas.microsoft.com/office/powerpoint/2010/main" val="2594343279"/>
              </p:ext>
            </p:extLst>
          </p:nvPr>
        </p:nvGraphicFramePr>
        <p:xfrm>
          <a:off x="-1" y="2514600"/>
          <a:ext cx="7543801"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dirty="0" smtClean="0"/>
              <a:t>Survey Development</a:t>
            </a:r>
            <a:endParaRPr lang="en-US" dirty="0"/>
          </a:p>
        </p:txBody>
      </p:sp>
      <p:sp>
        <p:nvSpPr>
          <p:cNvPr id="28" name="Text Placeholder 27"/>
          <p:cNvSpPr>
            <a:spLocks noGrp="1"/>
          </p:cNvSpPr>
          <p:nvPr>
            <p:ph type="body" sz="quarter" idx="10"/>
          </p:nvPr>
        </p:nvSpPr>
        <p:spPr/>
        <p:txBody>
          <a:bodyPr/>
          <a:lstStyle/>
          <a:p>
            <a:r>
              <a:rPr lang="en-US" dirty="0" smtClean="0"/>
              <a:t>Methodology</a:t>
            </a:r>
            <a:endParaRPr lang="en-US"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6</a:t>
            </a:fld>
            <a:endParaRPr lang="en-US" dirty="0"/>
          </a:p>
        </p:txBody>
      </p:sp>
      <p:graphicFrame>
        <p:nvGraphicFramePr>
          <p:cNvPr id="4" name="Content Placeholder 12"/>
          <p:cNvGraphicFramePr>
            <a:graphicFrameLocks/>
          </p:cNvGraphicFramePr>
          <p:nvPr>
            <p:extLst>
              <p:ext uri="{D42A27DB-BD31-4B8C-83A1-F6EECF244321}">
                <p14:modId xmlns:p14="http://schemas.microsoft.com/office/powerpoint/2010/main" val="2821328559"/>
              </p:ext>
            </p:extLst>
          </p:nvPr>
        </p:nvGraphicFramePr>
        <p:xfrm>
          <a:off x="457200" y="1143000"/>
          <a:ext cx="70866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2766537" y="1762125"/>
            <a:ext cx="2404"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9900" y="1920240"/>
            <a:ext cx="768349"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0" tIns="0" rIns="0" bIns="0" anchor="ctr"/>
          <a:lstStyle/>
          <a:p>
            <a:pPr algn="ctr"/>
            <a:r>
              <a:rPr lang="en-US" sz="900" dirty="0" smtClean="0"/>
              <a:t>Test Survey 1</a:t>
            </a:r>
            <a:endParaRPr lang="en-US" sz="900" dirty="0"/>
          </a:p>
        </p:txBody>
      </p:sp>
      <p:sp>
        <p:nvSpPr>
          <p:cNvPr id="11" name="Rectangle 10"/>
          <p:cNvSpPr/>
          <p:nvPr/>
        </p:nvSpPr>
        <p:spPr>
          <a:xfrm>
            <a:off x="1238250" y="2148840"/>
            <a:ext cx="1528286"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900" dirty="0" smtClean="0"/>
              <a:t>Research Interviews 1</a:t>
            </a:r>
            <a:endParaRPr lang="en-US" sz="900" dirty="0"/>
          </a:p>
        </p:txBody>
      </p:sp>
      <p:sp>
        <p:nvSpPr>
          <p:cNvPr id="13" name="Rectangle 12"/>
          <p:cNvSpPr/>
          <p:nvPr/>
        </p:nvSpPr>
        <p:spPr>
          <a:xfrm>
            <a:off x="2766537" y="2971800"/>
            <a:ext cx="1531615"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algn="ctr"/>
            <a:r>
              <a:rPr lang="en-US" sz="900" dirty="0" smtClean="0"/>
              <a:t>Research Interviews 2</a:t>
            </a:r>
            <a:endParaRPr lang="en-US" sz="900" dirty="0"/>
          </a:p>
        </p:txBody>
      </p:sp>
      <p:cxnSp>
        <p:nvCxnSpPr>
          <p:cNvPr id="14" name="Straight Connector 13"/>
          <p:cNvCxnSpPr/>
          <p:nvPr/>
        </p:nvCxnSpPr>
        <p:spPr>
          <a:xfrm>
            <a:off x="469901"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98153"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8250"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298153" y="4343400"/>
            <a:ext cx="763603"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0" tIns="45720" rIns="0" bIns="45720" anchor="ctr"/>
          <a:lstStyle/>
          <a:p>
            <a:pPr algn="ctr"/>
            <a:r>
              <a:rPr lang="en-US" sz="900" dirty="0" smtClean="0"/>
              <a:t>Test Survey 2</a:t>
            </a:r>
            <a:endParaRPr lang="en-US" sz="900" dirty="0"/>
          </a:p>
        </p:txBody>
      </p:sp>
      <p:sp>
        <p:nvSpPr>
          <p:cNvPr id="57" name="Rectangle 56"/>
          <p:cNvSpPr/>
          <p:nvPr/>
        </p:nvSpPr>
        <p:spPr>
          <a:xfrm>
            <a:off x="5061757" y="4686300"/>
            <a:ext cx="765172"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0" tIns="0" rIns="0" bIns="0" anchor="ctr"/>
          <a:lstStyle/>
          <a:p>
            <a:pPr algn="ctr"/>
            <a:r>
              <a:rPr lang="en-US" sz="900" dirty="0" smtClean="0"/>
              <a:t>Test Survey 3</a:t>
            </a:r>
            <a:endParaRPr lang="en-US" sz="900" dirty="0"/>
          </a:p>
        </p:txBody>
      </p:sp>
      <p:sp>
        <p:nvSpPr>
          <p:cNvPr id="58" name="Rectangle 57"/>
          <p:cNvSpPr/>
          <p:nvPr/>
        </p:nvSpPr>
        <p:spPr>
          <a:xfrm>
            <a:off x="5826929" y="5029200"/>
            <a:ext cx="764418"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0" tIns="0" rIns="0" bIns="0" anchor="ctr"/>
          <a:lstStyle/>
          <a:p>
            <a:pPr algn="ctr"/>
            <a:r>
              <a:rPr lang="en-US" sz="900" dirty="0" smtClean="0"/>
              <a:t>Test Survey 4</a:t>
            </a:r>
            <a:endParaRPr lang="en-US" sz="900" dirty="0"/>
          </a:p>
        </p:txBody>
      </p:sp>
      <p:sp>
        <p:nvSpPr>
          <p:cNvPr id="59" name="Pentagon 58"/>
          <p:cNvSpPr/>
          <p:nvPr/>
        </p:nvSpPr>
        <p:spPr>
          <a:xfrm>
            <a:off x="6591346" y="5694045"/>
            <a:ext cx="952454" cy="393192"/>
          </a:xfrm>
          <a:prstGeom prst="homePlate">
            <a:avLst/>
          </a:prstGeom>
          <a:solidFill>
            <a:schemeClr val="accent2"/>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dirty="0" smtClean="0">
                <a:solidFill>
                  <a:schemeClr val="tx1"/>
                </a:solidFill>
              </a:rPr>
              <a:t>Launch</a:t>
            </a:r>
            <a:endParaRPr lang="en-US" sz="1000" dirty="0">
              <a:solidFill>
                <a:schemeClr val="tx1"/>
              </a:solidFill>
            </a:endParaRPr>
          </a:p>
        </p:txBody>
      </p:sp>
      <p:cxnSp>
        <p:nvCxnSpPr>
          <p:cNvPr id="60" name="Straight Connector 59"/>
          <p:cNvCxnSpPr/>
          <p:nvPr/>
        </p:nvCxnSpPr>
        <p:spPr>
          <a:xfrm>
            <a:off x="5062534"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826928"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591346"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69901" y="1143000"/>
            <a:ext cx="2299040" cy="228600"/>
          </a:xfrm>
          <a:prstGeom prst="rect">
            <a:avLst/>
          </a:prstGeom>
          <a:no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dirty="0" smtClean="0"/>
              <a:t>Round 1</a:t>
            </a:r>
            <a:endParaRPr lang="en-US" sz="1000" dirty="0"/>
          </a:p>
        </p:txBody>
      </p:sp>
      <p:sp>
        <p:nvSpPr>
          <p:cNvPr id="67" name="Rectangle 66"/>
          <p:cNvSpPr/>
          <p:nvPr/>
        </p:nvSpPr>
        <p:spPr>
          <a:xfrm>
            <a:off x="2766536" y="1143000"/>
            <a:ext cx="2295220" cy="228600"/>
          </a:xfrm>
          <a:prstGeom prst="rect">
            <a:avLst/>
          </a:prstGeom>
          <a:no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dirty="0" smtClean="0"/>
              <a:t>Round 2</a:t>
            </a:r>
            <a:endParaRPr lang="en-US" sz="1000" dirty="0"/>
          </a:p>
        </p:txBody>
      </p:sp>
      <p:sp>
        <p:nvSpPr>
          <p:cNvPr id="68" name="Rectangle 67"/>
          <p:cNvSpPr/>
          <p:nvPr/>
        </p:nvSpPr>
        <p:spPr>
          <a:xfrm>
            <a:off x="5061757" y="1143000"/>
            <a:ext cx="765172" cy="228600"/>
          </a:xfrm>
          <a:prstGeom prst="rect">
            <a:avLst/>
          </a:prstGeom>
          <a:no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dirty="0" smtClean="0"/>
              <a:t>Round 3</a:t>
            </a:r>
            <a:endParaRPr lang="en-US" sz="1000" dirty="0"/>
          </a:p>
        </p:txBody>
      </p:sp>
      <p:sp>
        <p:nvSpPr>
          <p:cNvPr id="69" name="Rectangle 68"/>
          <p:cNvSpPr/>
          <p:nvPr/>
        </p:nvSpPr>
        <p:spPr>
          <a:xfrm>
            <a:off x="5826929" y="1143000"/>
            <a:ext cx="764418" cy="228600"/>
          </a:xfrm>
          <a:prstGeom prst="rect">
            <a:avLst/>
          </a:prstGeom>
          <a:no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dirty="0" smtClean="0"/>
              <a:t>Round 4</a:t>
            </a:r>
            <a:endParaRPr lang="en-US" sz="1000" dirty="0"/>
          </a:p>
        </p:txBody>
      </p:sp>
      <p:cxnSp>
        <p:nvCxnSpPr>
          <p:cNvPr id="71" name="Straight Arrow Connector 70"/>
          <p:cNvCxnSpPr/>
          <p:nvPr/>
        </p:nvCxnSpPr>
        <p:spPr>
          <a:xfrm>
            <a:off x="504030" y="1261872"/>
            <a:ext cx="822960" cy="0"/>
          </a:xfrm>
          <a:prstGeom prst="straightConnector1">
            <a:avLst/>
          </a:prstGeom>
          <a:ln>
            <a:solidFill>
              <a:schemeClr val="accent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945981" y="1261872"/>
            <a:ext cx="822960" cy="0"/>
          </a:xfrm>
          <a:prstGeom prst="straightConnector1">
            <a:avLst/>
          </a:prstGeom>
          <a:ln>
            <a:solidFill>
              <a:schemeClr val="accent1"/>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768940" y="1261872"/>
            <a:ext cx="822960" cy="0"/>
          </a:xfrm>
          <a:prstGeom prst="straightConnector1">
            <a:avLst/>
          </a:prstGeom>
          <a:ln>
            <a:solidFill>
              <a:schemeClr val="accent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247678" y="1261872"/>
            <a:ext cx="822960" cy="0"/>
          </a:xfrm>
          <a:prstGeom prst="straightConnector1">
            <a:avLst/>
          </a:prstGeom>
          <a:ln>
            <a:solidFill>
              <a:schemeClr val="accent1"/>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070638" y="1261872"/>
            <a:ext cx="91440" cy="0"/>
          </a:xfrm>
          <a:prstGeom prst="straightConnector1">
            <a:avLst/>
          </a:prstGeom>
          <a:ln>
            <a:solidFill>
              <a:schemeClr val="accent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735489" y="1261872"/>
            <a:ext cx="91440" cy="0"/>
          </a:xfrm>
          <a:prstGeom prst="straightConnector1">
            <a:avLst/>
          </a:prstGeom>
          <a:ln>
            <a:solidFill>
              <a:schemeClr val="accent1"/>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826929" y="1261872"/>
            <a:ext cx="91440" cy="0"/>
          </a:xfrm>
          <a:prstGeom prst="straightConnector1">
            <a:avLst/>
          </a:prstGeom>
          <a:ln>
            <a:solidFill>
              <a:schemeClr val="accent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464167" y="1261872"/>
            <a:ext cx="127180" cy="0"/>
          </a:xfrm>
          <a:prstGeom prst="straightConnector1">
            <a:avLst/>
          </a:prstGeom>
          <a:ln>
            <a:solidFill>
              <a:schemeClr val="accent1"/>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6591347" y="1261872"/>
            <a:ext cx="952453" cy="0"/>
          </a:xfrm>
          <a:prstGeom prst="straightConnector1">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228600" y="6400800"/>
            <a:ext cx="8229600" cy="3429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130" name="TextBox 129"/>
          <p:cNvSpPr txBox="1"/>
          <p:nvPr/>
        </p:nvSpPr>
        <p:spPr>
          <a:xfrm>
            <a:off x="457201" y="6629400"/>
            <a:ext cx="6857999"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Process Detail</a:t>
            </a:r>
            <a:endParaRPr lang="en-US" sz="1200" cap="all" spc="300" dirty="0">
              <a:latin typeface="FreightSans Pro Semibold" pitchFamily="50" charset="0"/>
            </a:endParaRPr>
          </a:p>
        </p:txBody>
      </p:sp>
      <p:cxnSp>
        <p:nvCxnSpPr>
          <p:cNvPr id="25" name="Straight Connector 24"/>
          <p:cNvCxnSpPr/>
          <p:nvPr/>
        </p:nvCxnSpPr>
        <p:spPr>
          <a:xfrm>
            <a:off x="6591346" y="6089618"/>
            <a:ext cx="757192" cy="0"/>
          </a:xfrm>
          <a:prstGeom prst="line">
            <a:avLst/>
          </a:prstGeom>
          <a:ln>
            <a:solidFill>
              <a:schemeClr val="tx2">
                <a:lumMod val="60000"/>
                <a:lumOff val="40000"/>
              </a:schemeClr>
            </a:solidFill>
          </a:ln>
        </p:spPr>
        <p:style>
          <a:lnRef idx="1">
            <a:schemeClr val="dk1"/>
          </a:lnRef>
          <a:fillRef idx="0">
            <a:schemeClr val="dk1"/>
          </a:fillRef>
          <a:effectRef idx="0">
            <a:schemeClr val="dk1"/>
          </a:effectRef>
          <a:fontRef idx="minor">
            <a:schemeClr val="tx1"/>
          </a:fontRef>
        </p:style>
      </p:cxnSp>
      <p:sp>
        <p:nvSpPr>
          <p:cNvPr id="43" name="Content Placeholder 2"/>
          <p:cNvSpPr txBox="1">
            <a:spLocks/>
          </p:cNvSpPr>
          <p:nvPr/>
        </p:nvSpPr>
        <p:spPr>
          <a:xfrm>
            <a:off x="4800600" y="2286000"/>
            <a:ext cx="2514600" cy="1828800"/>
          </a:xfrm>
          <a:prstGeom prst="rect">
            <a:avLst/>
          </a:prstGeom>
          <a:solidFill>
            <a:schemeClr val="bg1"/>
          </a:solidFill>
          <a:ln>
            <a:solidFill>
              <a:schemeClr val="accent1"/>
            </a:solidFill>
          </a:ln>
        </p:spPr>
        <p:txBody>
          <a:bodyPr vert="horz" lIns="228600" tIns="914400" rIns="228600" bIns="914400" numCol="1" spcCol="228600" rtlCol="0" anchor="ctr">
            <a:noAutofit/>
          </a:bodyPr>
          <a:lst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171450" indent="-171450">
              <a:buFont typeface="Wingdings" pitchFamily="2" charset="2"/>
              <a:buChar char="ü"/>
            </a:pPr>
            <a:r>
              <a:rPr lang="en-US" sz="1000" dirty="0" smtClean="0"/>
              <a:t>Bivariate </a:t>
            </a:r>
            <a:r>
              <a:rPr lang="en-US" sz="1000" dirty="0"/>
              <a:t>c</a:t>
            </a:r>
            <a:r>
              <a:rPr lang="en-US" sz="1000" dirty="0" smtClean="0"/>
              <a:t>orrelation analysis</a:t>
            </a:r>
          </a:p>
          <a:p>
            <a:pPr marL="171450" indent="-171450">
              <a:buFont typeface="Wingdings" pitchFamily="2" charset="2"/>
              <a:buChar char="ü"/>
            </a:pPr>
            <a:r>
              <a:rPr lang="en-US" sz="1000" dirty="0" smtClean="0"/>
              <a:t>Ordinary least squares simple linear regression</a:t>
            </a:r>
          </a:p>
          <a:p>
            <a:pPr marL="171450" indent="-171450">
              <a:buFont typeface="Wingdings" pitchFamily="2" charset="2"/>
              <a:buChar char="ü"/>
            </a:pPr>
            <a:r>
              <a:rPr lang="en-US" sz="1000" dirty="0" smtClean="0"/>
              <a:t>Ordinary least squares multivariate linear regression</a:t>
            </a:r>
          </a:p>
          <a:p>
            <a:pPr marL="171450" indent="-171450">
              <a:buFont typeface="Wingdings" pitchFamily="2" charset="2"/>
              <a:buChar char="ü"/>
            </a:pPr>
            <a:r>
              <a:rPr lang="en-US" sz="1000" dirty="0" smtClean="0"/>
              <a:t>Principal component (factor) analysis</a:t>
            </a:r>
          </a:p>
          <a:p>
            <a:pPr marL="171450" indent="-171450">
              <a:buFont typeface="Wingdings" pitchFamily="2" charset="2"/>
              <a:buChar char="ü"/>
            </a:pPr>
            <a:r>
              <a:rPr lang="en-US" sz="1000" dirty="0" smtClean="0"/>
              <a:t>Qualitative research interviews</a:t>
            </a:r>
          </a:p>
          <a:p>
            <a:pPr marL="171450" indent="-171450">
              <a:buFont typeface="Wingdings" pitchFamily="2" charset="2"/>
              <a:buChar char="ü"/>
            </a:pPr>
            <a:r>
              <a:rPr lang="en-US" sz="1000" dirty="0" smtClean="0"/>
              <a:t>Split testing</a:t>
            </a:r>
          </a:p>
          <a:p>
            <a:pPr marL="171450" indent="-171450">
              <a:buFont typeface="Wingdings" pitchFamily="2" charset="2"/>
              <a:buChar char="ü"/>
            </a:pPr>
            <a:r>
              <a:rPr lang="en-US" sz="1000" dirty="0" smtClean="0"/>
              <a:t>Student’s </a:t>
            </a:r>
            <a:r>
              <a:rPr lang="en-US" sz="1000" i="1" dirty="0" smtClean="0"/>
              <a:t>t-</a:t>
            </a:r>
            <a:r>
              <a:rPr lang="en-US" sz="1000" dirty="0" smtClean="0"/>
              <a:t>test</a:t>
            </a:r>
          </a:p>
        </p:txBody>
      </p:sp>
      <p:sp>
        <p:nvSpPr>
          <p:cNvPr id="45" name="TextBox 44"/>
          <p:cNvSpPr txBox="1"/>
          <p:nvPr/>
        </p:nvSpPr>
        <p:spPr>
          <a:xfrm>
            <a:off x="4800600" y="2057400"/>
            <a:ext cx="2514600" cy="228600"/>
          </a:xfrm>
          <a:prstGeom prst="rect">
            <a:avLst/>
          </a:prstGeom>
          <a:solidFill>
            <a:schemeClr val="bg1"/>
          </a:solidFill>
          <a:ln>
            <a:solidFill>
              <a:schemeClr val="accent1"/>
            </a:solidFill>
          </a:ln>
        </p:spPr>
        <p:txBody>
          <a:bodyPr wrap="square" lIns="0" tIns="0" rIns="0" bIns="0" rtlCol="0" anchor="ctr">
            <a:noAutofit/>
          </a:bodyPr>
          <a:lstStyle/>
          <a:p>
            <a:pPr algn="ctr"/>
            <a:r>
              <a:rPr lang="en-US" sz="1200" cap="all" spc="300" dirty="0" smtClean="0">
                <a:latin typeface="FreightSans Pro Semibold" pitchFamily="50" charset="0"/>
              </a:rPr>
              <a:t>Analytical</a:t>
            </a:r>
            <a:r>
              <a:rPr lang="en-US" sz="1100" cap="all" spc="300" dirty="0" smtClean="0">
                <a:latin typeface="FreightSans Pro Semibold" pitchFamily="50" charset="0"/>
              </a:rPr>
              <a:t> Tools</a:t>
            </a:r>
            <a:endParaRPr lang="en-US" sz="1100" cap="all" spc="300" dirty="0">
              <a:latin typeface="FreightSans Pro Semibold" pitchFamily="50" charset="0"/>
            </a:endParaRPr>
          </a:p>
        </p:txBody>
      </p:sp>
      <p:sp>
        <p:nvSpPr>
          <p:cNvPr id="46" name="Content Placeholder 2"/>
          <p:cNvSpPr txBox="1">
            <a:spLocks/>
          </p:cNvSpPr>
          <p:nvPr/>
        </p:nvSpPr>
        <p:spPr>
          <a:xfrm>
            <a:off x="457200" y="6858000"/>
            <a:ext cx="6858000" cy="2743200"/>
          </a:xfrm>
          <a:prstGeom prst="rect">
            <a:avLst/>
          </a:prstGeom>
          <a:noFill/>
          <a:ln>
            <a:solidFill>
              <a:schemeClr val="bg1"/>
            </a:solidFill>
          </a:ln>
        </p:spPr>
        <p:txBody>
          <a:bodyPr vert="horz" lIns="228600" tIns="228600" rIns="228600" bIns="228600" numCol="2" spcCol="228600" rtlCol="0" anchor="t">
            <a:noAutofit/>
          </a:bodyPr>
          <a:lst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spcBef>
                <a:spcPts val="0"/>
              </a:spcBef>
              <a:spcAft>
                <a:spcPts val="600"/>
              </a:spcAft>
              <a:buNone/>
            </a:pPr>
            <a:endParaRPr lang="en-US" sz="1000" dirty="0"/>
          </a:p>
        </p:txBody>
      </p:sp>
      <p:sp>
        <p:nvSpPr>
          <p:cNvPr id="7" name="Rectangle 6"/>
          <p:cNvSpPr/>
          <p:nvPr/>
        </p:nvSpPr>
        <p:spPr>
          <a:xfrm>
            <a:off x="469900" y="7086600"/>
            <a:ext cx="3416300" cy="2286000"/>
          </a:xfrm>
          <a:prstGeom prst="rect">
            <a:avLst/>
          </a:prstGeom>
        </p:spPr>
        <p:txBody>
          <a:bodyPr wrap="square" lIns="228600" tIns="228600" rIns="118872" bIns="228600" anchor="ctr">
            <a:noAutofit/>
          </a:bodyPr>
          <a:lstStyle/>
          <a:p>
            <a:pPr lvl="0">
              <a:spcAft>
                <a:spcPts val="600"/>
              </a:spcAft>
            </a:pPr>
            <a:r>
              <a:rPr lang="en-US" sz="1100" dirty="0">
                <a:solidFill>
                  <a:srgbClr val="000000"/>
                </a:solidFill>
                <a:latin typeface="FreightMicro Pro Semibold" pitchFamily="50" charset="0"/>
              </a:rPr>
              <a:t>Q3 2011: </a:t>
            </a:r>
            <a:r>
              <a:rPr lang="en-US" sz="1100" dirty="0"/>
              <a:t>Tested the perception of organizations’ policy brand among policy influentials. Survey tested 4 metrics that measure policy brand. Developed a list of 200 characteristics that impact the influence of a policy brand</a:t>
            </a:r>
            <a:r>
              <a:rPr lang="en-US" sz="1100" dirty="0" smtClean="0"/>
              <a:t>.</a:t>
            </a:r>
            <a:endParaRPr lang="en-US" sz="1100" dirty="0">
              <a:solidFill>
                <a:srgbClr val="000000"/>
              </a:solidFill>
            </a:endParaRPr>
          </a:p>
          <a:p>
            <a:pPr lvl="0">
              <a:spcAft>
                <a:spcPts val="600"/>
              </a:spcAft>
            </a:pPr>
            <a:r>
              <a:rPr lang="en-US" sz="1100" dirty="0">
                <a:solidFill>
                  <a:srgbClr val="000000"/>
                </a:solidFill>
                <a:latin typeface="FreightMicro Pro Semibold" pitchFamily="50" charset="0"/>
              </a:rPr>
              <a:t>Q4 2011–Q1 2012: </a:t>
            </a:r>
            <a:r>
              <a:rPr lang="en-US" sz="1100" dirty="0">
                <a:solidFill>
                  <a:srgbClr val="000000"/>
                </a:solidFill>
              </a:rPr>
              <a:t>Conducted 240 research interviews that confirmed the impact of 180 of the 200 organizational characteristics that drive influence.</a:t>
            </a:r>
          </a:p>
          <a:p>
            <a:pPr lvl="0">
              <a:spcAft>
                <a:spcPts val="600"/>
              </a:spcAft>
            </a:pPr>
            <a:r>
              <a:rPr lang="en-US" sz="1100" dirty="0">
                <a:solidFill>
                  <a:srgbClr val="000000"/>
                </a:solidFill>
                <a:latin typeface="FreightMicro Pro Semibold" pitchFamily="50" charset="0"/>
              </a:rPr>
              <a:t>Q2–Q3 2012: </a:t>
            </a:r>
            <a:r>
              <a:rPr lang="en-US" sz="1100" dirty="0">
                <a:solidFill>
                  <a:srgbClr val="000000"/>
                </a:solidFill>
              </a:rPr>
              <a:t>Conducted another set of 100 research interviews to refine the list of 180 characteristics to 120</a:t>
            </a:r>
            <a:r>
              <a:rPr lang="en-US" sz="1100" dirty="0" smtClean="0">
                <a:solidFill>
                  <a:srgbClr val="000000"/>
                </a:solidFill>
              </a:rPr>
              <a:t>.</a:t>
            </a:r>
            <a:endParaRPr lang="en-US" sz="1100" dirty="0">
              <a:solidFill>
                <a:srgbClr val="000000"/>
              </a:solidFill>
              <a:latin typeface="FreightMicro Pro Semibold" pitchFamily="50" charset="0"/>
            </a:endParaRPr>
          </a:p>
        </p:txBody>
      </p:sp>
      <p:sp>
        <p:nvSpPr>
          <p:cNvPr id="10" name="Rectangle 9"/>
          <p:cNvSpPr/>
          <p:nvPr/>
        </p:nvSpPr>
        <p:spPr>
          <a:xfrm>
            <a:off x="3886200" y="7086600"/>
            <a:ext cx="3429000" cy="2286000"/>
          </a:xfrm>
          <a:prstGeom prst="rect">
            <a:avLst/>
          </a:prstGeom>
        </p:spPr>
        <p:txBody>
          <a:bodyPr wrap="square" lIns="118872" tIns="228600" rIns="228600" bIns="228600" anchor="ctr">
            <a:noAutofit/>
          </a:bodyPr>
          <a:lstStyle/>
          <a:p>
            <a:pPr lvl="0">
              <a:spcAft>
                <a:spcPts val="600"/>
              </a:spcAft>
            </a:pPr>
            <a:r>
              <a:rPr lang="en-US" sz="1100" dirty="0">
                <a:solidFill>
                  <a:srgbClr val="000000"/>
                </a:solidFill>
                <a:latin typeface="FreightMicro Pro Semibold" pitchFamily="50" charset="0"/>
              </a:rPr>
              <a:t>Q4 2012: </a:t>
            </a:r>
            <a:r>
              <a:rPr lang="en-US" sz="1100" dirty="0">
                <a:solidFill>
                  <a:srgbClr val="000000"/>
                </a:solidFill>
              </a:rPr>
              <a:t>Conducted a test survey of 150 policy influentials to refine the list of 120 characteristics to 50.</a:t>
            </a:r>
          </a:p>
          <a:p>
            <a:pPr lvl="0">
              <a:spcAft>
                <a:spcPts val="600"/>
              </a:spcAft>
            </a:pPr>
            <a:r>
              <a:rPr lang="en-US" sz="1100" dirty="0">
                <a:solidFill>
                  <a:srgbClr val="000000"/>
                </a:solidFill>
                <a:latin typeface="FreightMicro Pro Semibold" pitchFamily="50" charset="0"/>
              </a:rPr>
              <a:t>Q1 2013: </a:t>
            </a:r>
            <a:r>
              <a:rPr lang="en-US" sz="1100" dirty="0">
                <a:solidFill>
                  <a:srgbClr val="000000"/>
                </a:solidFill>
              </a:rPr>
              <a:t>Conducted a test survey of 400 policy influentials that refined the list of 50 characteristics to 30 characteristics.</a:t>
            </a:r>
          </a:p>
          <a:p>
            <a:pPr lvl="0">
              <a:spcAft>
                <a:spcPts val="600"/>
              </a:spcAft>
            </a:pPr>
            <a:r>
              <a:rPr lang="en-US" sz="1100" dirty="0">
                <a:solidFill>
                  <a:srgbClr val="000000"/>
                </a:solidFill>
                <a:latin typeface="FreightMicro Pro Semibold" pitchFamily="50" charset="0"/>
              </a:rPr>
              <a:t>Q2 2013: </a:t>
            </a:r>
            <a:r>
              <a:rPr lang="en-US" sz="1100" dirty="0">
                <a:solidFill>
                  <a:srgbClr val="000000"/>
                </a:solidFill>
              </a:rPr>
              <a:t>Conducted a test survey of 100 policy influentials that refined the list of 30 characteristics to 16.</a:t>
            </a:r>
            <a:endParaRPr lang="en-US" sz="1100" dirty="0">
              <a:solidFill>
                <a:srgbClr val="000000"/>
              </a:solidFill>
              <a:latin typeface="FreightMicro Pro Semibold" pitchFamily="50" charset="0"/>
            </a:endParaRPr>
          </a:p>
          <a:p>
            <a:pPr lvl="0">
              <a:spcAft>
                <a:spcPts val="600"/>
              </a:spcAft>
            </a:pPr>
            <a:r>
              <a:rPr lang="en-US" sz="1100" dirty="0">
                <a:solidFill>
                  <a:srgbClr val="000000"/>
                </a:solidFill>
                <a:latin typeface="FreightMicro Pro Semibold" pitchFamily="50" charset="0"/>
              </a:rPr>
              <a:t>Q3 2013: </a:t>
            </a:r>
            <a:r>
              <a:rPr lang="en-US" sz="1100" dirty="0">
                <a:solidFill>
                  <a:srgbClr val="000000"/>
                </a:solidFill>
              </a:rPr>
              <a:t>Launched final survey with 4 metrics that measure policy brand and the 16 characteristics of a policy brand that drive this influence.</a:t>
            </a:r>
          </a:p>
        </p:txBody>
      </p:sp>
    </p:spTree>
    <p:extLst>
      <p:ext uri="{BB962C8B-B14F-4D97-AF65-F5344CB8AC3E}">
        <p14:creationId xmlns:p14="http://schemas.microsoft.com/office/powerpoint/2010/main" val="1212234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50"/>
          <p:cNvGraphicFramePr>
            <a:graphicFrameLocks noGrp="1"/>
          </p:cNvGraphicFramePr>
          <p:nvPr>
            <p:extLst>
              <p:ext uri="{D42A27DB-BD31-4B8C-83A1-F6EECF244321}">
                <p14:modId xmlns:p14="http://schemas.microsoft.com/office/powerpoint/2010/main" val="3406775679"/>
              </p:ext>
            </p:extLst>
          </p:nvPr>
        </p:nvGraphicFramePr>
        <p:xfrm>
          <a:off x="451584" y="5943600"/>
          <a:ext cx="6858002" cy="2880360"/>
        </p:xfrm>
        <a:graphic>
          <a:graphicData uri="http://schemas.openxmlformats.org/drawingml/2006/table">
            <a:tbl>
              <a:tblPr>
                <a:tableStyleId>{073A0DAA-6AF3-43AB-8588-CEC1D06C72B9}</a:tableStyleId>
              </a:tblPr>
              <a:tblGrid>
                <a:gridCol w="189512"/>
                <a:gridCol w="646056"/>
                <a:gridCol w="323028"/>
                <a:gridCol w="969085"/>
                <a:gridCol w="323028"/>
                <a:gridCol w="753735"/>
                <a:gridCol w="430706"/>
                <a:gridCol w="753735"/>
                <a:gridCol w="323028"/>
                <a:gridCol w="969085"/>
                <a:gridCol w="323028"/>
                <a:gridCol w="646056"/>
                <a:gridCol w="207920"/>
              </a:tblGrid>
              <a:tr h="411480">
                <a:tc>
                  <a:txBody>
                    <a:bodyPr/>
                    <a:lstStyle/>
                    <a:p>
                      <a:pPr lvl="0" algn="ctr">
                        <a:spcBef>
                          <a:spcPct val="0"/>
                        </a:spcBef>
                        <a:spcAft>
                          <a:spcPts val="1800"/>
                        </a:spcAft>
                      </a:pPr>
                      <a:endParaRPr lang="en-US" sz="1050" dirty="0" smtClean="0">
                        <a:solidFill>
                          <a:schemeClr val="bg1"/>
                        </a:solidFill>
                        <a:latin typeface="FreightMicro Pro Semibold" pitchFamily="50" charset="0"/>
                      </a:endParaRPr>
                    </a:p>
                  </a:txBody>
                  <a:tcPr marL="45720" marR="45720" marT="91440" marB="91440" anchor="ctr">
                    <a:lnL w="12700" cap="flat" cmpd="sng" algn="ctr">
                      <a:solidFill>
                        <a:schemeClr val="accent1"/>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3">
                  <a:txBody>
                    <a:bodyPr/>
                    <a:lstStyle/>
                    <a:p>
                      <a:pPr lvl="0" algn="ctr">
                        <a:spcBef>
                          <a:spcPct val="0"/>
                        </a:spcBef>
                        <a:spcAft>
                          <a:spcPts val="1800"/>
                        </a:spcAft>
                      </a:pPr>
                      <a:r>
                        <a:rPr lang="en-US" sz="1100" dirty="0" smtClean="0">
                          <a:solidFill>
                            <a:schemeClr val="tx1"/>
                          </a:solidFill>
                          <a:latin typeface="FreightMicro Pro Semibold" pitchFamily="50" charset="0"/>
                        </a:rPr>
                        <a:t>Organizational Visibility</a:t>
                      </a:r>
                    </a:p>
                  </a:txBody>
                  <a:tcPr marL="45720" marR="45720" marT="91440" marB="9144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endParaRPr lang="en-US" sz="1050" dirty="0">
                        <a:solidFill>
                          <a:schemeClr val="tx1"/>
                        </a:solidFill>
                        <a:latin typeface="FreightMicro Pro Semibold" pitchFamily="50" charset="0"/>
                      </a:endParaRPr>
                    </a:p>
                  </a:txBody>
                  <a:tcPr marL="45720" marR="45720" marT="91440" marB="9144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3">
                  <a:txBody>
                    <a:bodyPr/>
                    <a:lstStyle/>
                    <a:p>
                      <a:pPr algn="ctr">
                        <a:spcBef>
                          <a:spcPct val="0"/>
                        </a:spcBef>
                        <a:spcAft>
                          <a:spcPts val="1800"/>
                        </a:spcAft>
                      </a:pPr>
                      <a:r>
                        <a:rPr lang="en-US" sz="1100" dirty="0" smtClean="0">
                          <a:solidFill>
                            <a:schemeClr val="tx1"/>
                          </a:solidFill>
                          <a:latin typeface="FreightMicro Pro Semibold" pitchFamily="50" charset="0"/>
                        </a:rPr>
                        <a:t>Third-Party Engagement</a:t>
                      </a:r>
                    </a:p>
                  </a:txBody>
                  <a:tcPr marL="45720" marR="45720" marT="91440" marB="9144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algn="ctr" rtl="0" fontAlgn="ctr"/>
                      <a:endParaRPr lang="en-US" sz="1050" b="0" i="0" u="none" strike="noStrike" dirty="0">
                        <a:solidFill>
                          <a:schemeClr val="tx1"/>
                        </a:solidFill>
                        <a:effectLst/>
                        <a:latin typeface="FreightMicro Pro Semibold" pitchFamily="50" charset="0"/>
                      </a:endParaRPr>
                    </a:p>
                  </a:txBody>
                  <a:tcPr marL="45720" marR="45720" marT="91440" marB="9144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3">
                  <a:txBody>
                    <a:bodyPr/>
                    <a:lstStyle/>
                    <a:p>
                      <a:pPr algn="ctr">
                        <a:spcBef>
                          <a:spcPct val="0"/>
                        </a:spcBef>
                        <a:spcAft>
                          <a:spcPts val="1800"/>
                        </a:spcAft>
                      </a:pPr>
                      <a:r>
                        <a:rPr lang="en-US" sz="1100" dirty="0" smtClean="0">
                          <a:solidFill>
                            <a:schemeClr val="tx1"/>
                          </a:solidFill>
                          <a:latin typeface="FreightMicro Pro Semibold" pitchFamily="50" charset="0"/>
                        </a:rPr>
                        <a:t>Corporate Citizenship</a:t>
                      </a:r>
                    </a:p>
                  </a:txBody>
                  <a:tcPr marL="45720" marR="45720" marT="91440" marB="9144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algn="ctr">
                        <a:spcBef>
                          <a:spcPct val="0"/>
                        </a:spcBef>
                        <a:spcAft>
                          <a:spcPts val="1800"/>
                        </a:spcAft>
                      </a:pPr>
                      <a:endParaRPr lang="en-US" sz="1050" dirty="0" smtClean="0">
                        <a:solidFill>
                          <a:schemeClr val="bg1"/>
                        </a:solidFill>
                        <a:latin typeface="FreightMicro Pro Semibold" pitchFamily="50" charset="0"/>
                      </a:endParaRPr>
                    </a:p>
                  </a:txBody>
                  <a:tcPr marL="45720" marR="45720" marT="91440" marB="91440" anchor="ctr">
                    <a:lnL w="3175"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914400">
                <a:tc>
                  <a:txBody>
                    <a:bodyPr/>
                    <a:lstStyle/>
                    <a:p>
                      <a:pPr lvl="0" algn="ctr" defTabSz="577850">
                        <a:spcBef>
                          <a:spcPct val="0"/>
                        </a:spcBef>
                        <a:spcAft>
                          <a:spcPts val="600"/>
                        </a:spcAft>
                      </a:pPr>
                      <a:endParaRPr lang="en-US" sz="1100" kern="1200" dirty="0" smtClean="0">
                        <a:latin typeface="+mn-lt"/>
                      </a:endParaRPr>
                    </a:p>
                  </a:txBody>
                  <a:tcPr marL="45720" marR="45720" marT="91440" marB="91440" anchor="ctr">
                    <a:lnL w="12700" cap="flat" cmpd="sng" algn="ctr">
                      <a:solidFill>
                        <a:schemeClr val="accent1"/>
                      </a:solid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defTabSz="577850">
                        <a:spcBef>
                          <a:spcPct val="0"/>
                        </a:spcBef>
                        <a:spcAft>
                          <a:spcPts val="600"/>
                        </a:spcAft>
                      </a:pPr>
                      <a:r>
                        <a:rPr lang="en-US" sz="1100" dirty="0" smtClean="0">
                          <a:latin typeface="+mn-lt"/>
                        </a:rPr>
                        <a:t>C-Suite Engagement</a:t>
                      </a:r>
                    </a:p>
                    <a:p>
                      <a:pPr lvl="0" algn="ctr" defTabSz="577850">
                        <a:spcBef>
                          <a:spcPct val="0"/>
                        </a:spcBef>
                        <a:spcAft>
                          <a:spcPts val="600"/>
                        </a:spcAft>
                      </a:pPr>
                      <a:r>
                        <a:rPr lang="en-US" sz="1100" kern="1200" dirty="0" smtClean="0">
                          <a:latin typeface="+mn-lt"/>
                        </a:rPr>
                        <a:t>Lobbying Representation</a:t>
                      </a:r>
                    </a:p>
                    <a:p>
                      <a:pPr lvl="0" algn="ctr" defTabSz="577850">
                        <a:spcBef>
                          <a:spcPct val="0"/>
                        </a:spcBef>
                        <a:spcAft>
                          <a:spcPts val="600"/>
                        </a:spcAft>
                      </a:pPr>
                      <a:r>
                        <a:rPr lang="en-US" sz="1100" kern="1200" dirty="0" smtClean="0">
                          <a:latin typeface="+mn-lt"/>
                        </a:rPr>
                        <a:t>Media Profile</a:t>
                      </a: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endParaRPr lang="en-US" sz="1050" dirty="0">
                        <a:latin typeface="+mn-lt"/>
                      </a:endParaRP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3">
                  <a:txBody>
                    <a:bodyPr/>
                    <a:lstStyle/>
                    <a:p>
                      <a:pPr algn="ctr" defTabSz="577850">
                        <a:spcBef>
                          <a:spcPct val="0"/>
                        </a:spcBef>
                        <a:spcAft>
                          <a:spcPts val="600"/>
                        </a:spcAft>
                      </a:pPr>
                      <a:r>
                        <a:rPr lang="en-US" sz="1100" dirty="0" smtClean="0">
                          <a:latin typeface="+mn-lt"/>
                        </a:rPr>
                        <a:t>Coalition-Building</a:t>
                      </a:r>
                    </a:p>
                    <a:p>
                      <a:pPr algn="ctr" defTabSz="577850">
                        <a:spcBef>
                          <a:spcPct val="0"/>
                        </a:spcBef>
                        <a:spcAft>
                          <a:spcPts val="600"/>
                        </a:spcAft>
                      </a:pPr>
                      <a:r>
                        <a:rPr lang="en-US" sz="1100" dirty="0" smtClean="0">
                          <a:latin typeface="+mn-lt"/>
                        </a:rPr>
                        <a:t>Collaboration</a:t>
                      </a:r>
                    </a:p>
                    <a:p>
                      <a:pPr algn="ctr" defTabSz="577850">
                        <a:spcBef>
                          <a:spcPct val="0"/>
                        </a:spcBef>
                        <a:spcAft>
                          <a:spcPts val="600"/>
                        </a:spcAft>
                      </a:pPr>
                      <a:r>
                        <a:rPr lang="en-US" sz="1100" dirty="0" smtClean="0">
                          <a:latin typeface="+mn-lt"/>
                        </a:rPr>
                        <a:t>Grassroots</a:t>
                      </a: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rtl="0" fontAlgn="ctr"/>
                      <a:endParaRPr lang="en-US" sz="1050" b="0" i="0" u="none" strike="noStrike" dirty="0">
                        <a:solidFill>
                          <a:srgbClr val="000000"/>
                        </a:solidFill>
                        <a:effectLst/>
                        <a:latin typeface="+mn-lt"/>
                      </a:endParaRP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3">
                  <a:txBody>
                    <a:bodyPr/>
                    <a:lstStyle/>
                    <a:p>
                      <a:pPr algn="ctr" defTabSz="577850">
                        <a:spcBef>
                          <a:spcPct val="0"/>
                        </a:spcBef>
                        <a:spcAft>
                          <a:spcPts val="600"/>
                        </a:spcAft>
                      </a:pPr>
                      <a:r>
                        <a:rPr lang="en-US" sz="1100" dirty="0" smtClean="0">
                          <a:latin typeface="+mn-lt"/>
                        </a:rPr>
                        <a:t>Consumer Protection</a:t>
                      </a:r>
                    </a:p>
                    <a:p>
                      <a:pPr algn="ctr" defTabSz="577850">
                        <a:spcBef>
                          <a:spcPct val="0"/>
                        </a:spcBef>
                        <a:spcAft>
                          <a:spcPts val="600"/>
                        </a:spcAft>
                      </a:pPr>
                      <a:r>
                        <a:rPr lang="en-US" sz="1100" dirty="0" smtClean="0">
                          <a:latin typeface="+mn-lt"/>
                        </a:rPr>
                        <a:t>Corporate Social Responsibility</a:t>
                      </a:r>
                    </a:p>
                    <a:p>
                      <a:pPr algn="ctr" defTabSz="577850">
                        <a:spcBef>
                          <a:spcPct val="0"/>
                        </a:spcBef>
                        <a:spcAft>
                          <a:spcPts val="600"/>
                        </a:spcAft>
                      </a:pPr>
                      <a:r>
                        <a:rPr lang="en-US" sz="1100" dirty="0" smtClean="0">
                          <a:latin typeface="+mn-lt"/>
                        </a:rPr>
                        <a:t>Ethics</a:t>
                      </a: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defTabSz="577850">
                        <a:spcBef>
                          <a:spcPct val="0"/>
                        </a:spcBef>
                        <a:spcAft>
                          <a:spcPts val="600"/>
                        </a:spcAft>
                      </a:pPr>
                      <a:endParaRPr lang="en-US" sz="1100" dirty="0" smtClean="0">
                        <a:latin typeface="+mn-lt"/>
                      </a:endParaRPr>
                    </a:p>
                  </a:txBody>
                  <a:tcPr marL="45720" marR="45720" marT="91440" marB="91440" anchor="ctr">
                    <a:lnL w="3175"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r h="365760">
                <a:tc>
                  <a:txBody>
                    <a:bodyPr/>
                    <a:lstStyle/>
                    <a:p>
                      <a:pPr algn="ctr" rtl="0" fontAlgn="ctr"/>
                      <a:endParaRPr lang="en-US" sz="1050" b="0" i="0" u="none" strike="noStrike" dirty="0">
                        <a:solidFill>
                          <a:srgbClr val="000000"/>
                        </a:solidFill>
                        <a:effectLst/>
                        <a:latin typeface="FreightMicro Pro Semibold" pitchFamily="50" charset="0"/>
                      </a:endParaRPr>
                    </a:p>
                  </a:txBody>
                  <a:tcPr marL="45720" marR="45720" marT="91440" marB="91440" anchor="ctr">
                    <a:lnL w="12700" cap="flat" cmpd="sng" algn="ctr">
                      <a:solidFill>
                        <a:schemeClr val="accent1"/>
                      </a:solid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ctr"/>
                      <a:endParaRPr lang="en-US" sz="1050" b="0" i="0" u="none" strike="noStrike" dirty="0">
                        <a:solidFill>
                          <a:srgbClr val="000000"/>
                        </a:solidFill>
                        <a:effectLst/>
                        <a:latin typeface="FreightMicro Pro Semibold" pitchFamily="50" charset="0"/>
                      </a:endParaRP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ctr"/>
                      <a:endParaRPr lang="en-US" sz="1050" b="0" i="0" u="none" strike="noStrike" dirty="0">
                        <a:solidFill>
                          <a:srgbClr val="000000"/>
                        </a:solidFill>
                        <a:effectLst/>
                        <a:latin typeface="FreightMicro Pro Semibold" pitchFamily="50" charset="0"/>
                      </a:endParaRP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3">
                  <a:txBody>
                    <a:bodyPr/>
                    <a:lstStyle/>
                    <a:p>
                      <a:pPr algn="ctr">
                        <a:spcBef>
                          <a:spcPct val="0"/>
                        </a:spcBef>
                        <a:spcAft>
                          <a:spcPts val="1800"/>
                        </a:spcAft>
                      </a:pPr>
                      <a:r>
                        <a:rPr lang="en-US" sz="1100" dirty="0" smtClean="0">
                          <a:solidFill>
                            <a:schemeClr val="tx1"/>
                          </a:solidFill>
                          <a:latin typeface="FreightMicro Pro Semibold" pitchFamily="50" charset="0"/>
                        </a:rPr>
                        <a:t>Subject-Matter Contribution</a:t>
                      </a:r>
                    </a:p>
                  </a:txBody>
                  <a:tcPr marL="45720" marR="45720" marT="91440" marB="9144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hMerge="1">
                  <a:txBody>
                    <a:bodyPr/>
                    <a:lstStyle/>
                    <a:p>
                      <a:endParaRPr lang="en-US"/>
                    </a:p>
                  </a:txBody>
                  <a:tcPr/>
                </a:tc>
                <a:tc hMerge="1">
                  <a:txBody>
                    <a:bodyPr/>
                    <a:lstStyle/>
                    <a:p>
                      <a:endParaRPr lang="en-US"/>
                    </a:p>
                  </a:txBody>
                  <a:tcPr/>
                </a:tc>
                <a:tc>
                  <a:txBody>
                    <a:bodyPr/>
                    <a:lstStyle/>
                    <a:p>
                      <a:pPr algn="ctr" rtl="0" fontAlgn="ctr"/>
                      <a:endParaRPr lang="en-US" sz="1050" b="0" i="0" u="none" strike="noStrike" dirty="0">
                        <a:solidFill>
                          <a:schemeClr val="tx1"/>
                        </a:solidFill>
                        <a:effectLst/>
                        <a:latin typeface="FreightMicro Pro Semibold" pitchFamily="50" charset="0"/>
                      </a:endParaRPr>
                    </a:p>
                  </a:txBody>
                  <a:tcPr marL="45720" marR="45720" marT="91440" marB="9144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gridSpan="3">
                  <a:txBody>
                    <a:bodyPr/>
                    <a:lstStyle/>
                    <a:p>
                      <a:pPr algn="ctr">
                        <a:spcBef>
                          <a:spcPct val="0"/>
                        </a:spcBef>
                        <a:spcAft>
                          <a:spcPts val="1600"/>
                        </a:spcAft>
                      </a:pPr>
                      <a:r>
                        <a:rPr lang="en-US" sz="1100" dirty="0" smtClean="0">
                          <a:solidFill>
                            <a:schemeClr val="tx1"/>
                          </a:solidFill>
                          <a:latin typeface="FreightMicro Pro Semibold" pitchFamily="50" charset="0"/>
                        </a:rPr>
                        <a:t>Policy Positioning</a:t>
                      </a:r>
                    </a:p>
                  </a:txBody>
                  <a:tcPr marL="45720" marR="45720" marT="91440" marB="9144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hMerge="1">
                  <a:txBody>
                    <a:bodyPr/>
                    <a:lstStyle/>
                    <a:p>
                      <a:endParaRPr lang="en-US"/>
                    </a:p>
                  </a:txBody>
                  <a:tcPr/>
                </a:tc>
                <a:tc hMerge="1">
                  <a:txBody>
                    <a:bodyPr/>
                    <a:lstStyle/>
                    <a:p>
                      <a:endParaRPr lang="en-US"/>
                    </a:p>
                  </a:txBody>
                  <a:tcPr/>
                </a:tc>
                <a:tc>
                  <a:txBody>
                    <a:bodyPr/>
                    <a:lstStyle/>
                    <a:p>
                      <a:pPr algn="ctr" rtl="0" fontAlgn="ctr"/>
                      <a:endParaRPr lang="en-US" sz="1050" b="0" i="0" u="none" strike="noStrike" dirty="0">
                        <a:solidFill>
                          <a:srgbClr val="000000"/>
                        </a:solidFill>
                        <a:effectLst/>
                        <a:latin typeface="FreightMicro Pro Semibold" pitchFamily="50" charset="0"/>
                      </a:endParaRP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ctr"/>
                      <a:endParaRPr lang="en-US" sz="1050" b="0" i="0" u="none" strike="noStrike" dirty="0">
                        <a:solidFill>
                          <a:srgbClr val="000000"/>
                        </a:solidFill>
                        <a:effectLst/>
                        <a:latin typeface="FreightMicro Pro Semibold" pitchFamily="50" charset="0"/>
                      </a:endParaRP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rtl="0" fontAlgn="ctr"/>
                      <a:endParaRPr lang="en-US" sz="1050" b="0" i="0" u="none" strike="noStrike" dirty="0">
                        <a:solidFill>
                          <a:srgbClr val="000000"/>
                        </a:solidFill>
                        <a:effectLst/>
                        <a:latin typeface="FreightMicro Pro Semibold" pitchFamily="50" charset="0"/>
                      </a:endParaRPr>
                    </a:p>
                  </a:txBody>
                  <a:tcPr marL="45720" marR="45720" marT="91440" marB="91440" anchor="ctr">
                    <a:lnL w="3175"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1097280">
                <a:tc>
                  <a:txBody>
                    <a:bodyPr/>
                    <a:lstStyle/>
                    <a:p>
                      <a:pPr algn="ctr" rtl="0" fontAlgn="ctr"/>
                      <a:endParaRPr lang="en-US" sz="1050" b="0" i="0" u="none" strike="noStrike" dirty="0">
                        <a:solidFill>
                          <a:srgbClr val="000000"/>
                        </a:solidFill>
                        <a:effectLst/>
                        <a:latin typeface="+mn-lt"/>
                      </a:endParaRPr>
                    </a:p>
                  </a:txBody>
                  <a:tcPr marL="45720" marR="45720" marT="91440" marB="91440" anchor="ctr">
                    <a:lnL w="12700" cap="flat" cmpd="sng" algn="ctr">
                      <a:solidFill>
                        <a:schemeClr val="accent1"/>
                      </a:solidFill>
                      <a:prstDash val="solid"/>
                      <a:round/>
                      <a:headEnd type="none" w="med" len="med"/>
                      <a:tailEnd type="none" w="med" len="med"/>
                    </a:lnL>
                    <a:lnR w="3175" cap="flat" cmpd="sng" algn="ctr">
                      <a:no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endParaRPr lang="en-US" sz="1050" b="0" i="0" u="none" strike="noStrike" dirty="0">
                        <a:solidFill>
                          <a:srgbClr val="000000"/>
                        </a:solidFill>
                        <a:effectLst/>
                        <a:latin typeface="+mn-lt"/>
                      </a:endParaRP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endParaRPr lang="en-US" sz="1050" b="0" i="0" u="none" strike="noStrike" dirty="0">
                        <a:solidFill>
                          <a:srgbClr val="000000"/>
                        </a:solidFill>
                        <a:effectLst/>
                        <a:latin typeface="+mn-lt"/>
                      </a:endParaRP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defTabSz="577850">
                        <a:spcBef>
                          <a:spcPct val="0"/>
                        </a:spcBef>
                        <a:spcAft>
                          <a:spcPts val="600"/>
                        </a:spcAft>
                      </a:pPr>
                      <a:r>
                        <a:rPr lang="en-US" sz="1100" dirty="0" smtClean="0">
                          <a:latin typeface="+mn-lt"/>
                        </a:rPr>
                        <a:t>Accessibility</a:t>
                      </a:r>
                    </a:p>
                    <a:p>
                      <a:pPr algn="ctr" defTabSz="577850">
                        <a:spcBef>
                          <a:spcPct val="0"/>
                        </a:spcBef>
                        <a:spcAft>
                          <a:spcPts val="600"/>
                        </a:spcAft>
                      </a:pPr>
                      <a:r>
                        <a:rPr lang="en-US" sz="1100" dirty="0" smtClean="0">
                          <a:latin typeface="+mn-lt"/>
                        </a:rPr>
                        <a:t>Constructive Arguments</a:t>
                      </a:r>
                    </a:p>
                    <a:p>
                      <a:pPr algn="ctr" defTabSz="577850">
                        <a:spcBef>
                          <a:spcPct val="0"/>
                        </a:spcBef>
                        <a:spcAft>
                          <a:spcPts val="600"/>
                        </a:spcAft>
                      </a:pPr>
                      <a:r>
                        <a:rPr lang="en-US" sz="1100" dirty="0" smtClean="0">
                          <a:latin typeface="+mn-lt"/>
                        </a:rPr>
                        <a:t>Research</a:t>
                      </a:r>
                      <a:endParaRPr lang="en-US" sz="1100" b="0" i="0" u="none" strike="noStrike" dirty="0">
                        <a:solidFill>
                          <a:srgbClr val="000000"/>
                        </a:solidFill>
                        <a:effectLst/>
                        <a:latin typeface="+mn-lt"/>
                      </a:endParaRP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algn="ctr" rtl="0" fontAlgn="ctr"/>
                      <a:endParaRPr lang="en-US" sz="1050" b="0" i="0" u="none" strike="noStrike" dirty="0">
                        <a:solidFill>
                          <a:srgbClr val="000000"/>
                        </a:solidFill>
                        <a:effectLst/>
                        <a:latin typeface="+mn-lt"/>
                      </a:endParaRP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defTabSz="577850">
                        <a:spcBef>
                          <a:spcPct val="0"/>
                        </a:spcBef>
                        <a:spcAft>
                          <a:spcPts val="600"/>
                        </a:spcAft>
                      </a:pPr>
                      <a:r>
                        <a:rPr lang="en-US" sz="1100" dirty="0" smtClean="0">
                          <a:latin typeface="+mn-lt"/>
                        </a:rPr>
                        <a:t>Adaptability</a:t>
                      </a:r>
                    </a:p>
                    <a:p>
                      <a:pPr algn="ctr" defTabSz="577850">
                        <a:spcBef>
                          <a:spcPct val="0"/>
                        </a:spcBef>
                        <a:spcAft>
                          <a:spcPts val="600"/>
                        </a:spcAft>
                      </a:pPr>
                      <a:r>
                        <a:rPr lang="en-US" sz="1100" dirty="0" smtClean="0">
                          <a:latin typeface="+mn-lt"/>
                        </a:rPr>
                        <a:t>Compromise</a:t>
                      </a:r>
                    </a:p>
                    <a:p>
                      <a:pPr algn="ctr" defTabSz="577850">
                        <a:spcBef>
                          <a:spcPct val="0"/>
                        </a:spcBef>
                        <a:spcAft>
                          <a:spcPts val="600"/>
                        </a:spcAft>
                      </a:pPr>
                      <a:r>
                        <a:rPr lang="en-US" sz="1100" dirty="0" smtClean="0">
                          <a:latin typeface="+mn-lt"/>
                        </a:rPr>
                        <a:t>Relevance</a:t>
                      </a:r>
                    </a:p>
                    <a:p>
                      <a:pPr algn="ctr" defTabSz="577850">
                        <a:spcBef>
                          <a:spcPct val="0"/>
                        </a:spcBef>
                        <a:spcAft>
                          <a:spcPts val="600"/>
                        </a:spcAft>
                      </a:pPr>
                      <a:r>
                        <a:rPr lang="en-US" sz="1100" dirty="0" smtClean="0">
                          <a:latin typeface="+mn-lt"/>
                        </a:rPr>
                        <a:t>Risk Assessmen</a:t>
                      </a:r>
                      <a:r>
                        <a:rPr lang="en-US" sz="1100" b="0" i="0" u="none" strike="noStrike" dirty="0" smtClean="0">
                          <a:solidFill>
                            <a:srgbClr val="000000"/>
                          </a:solidFill>
                          <a:effectLst/>
                          <a:latin typeface="+mn-lt"/>
                        </a:rPr>
                        <a:t>t</a:t>
                      </a: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rtl="0" fontAlgn="ctr"/>
                      <a:endParaRPr lang="en-US" sz="1050" b="0" i="0" u="none" strike="noStrike" dirty="0">
                        <a:solidFill>
                          <a:srgbClr val="000000"/>
                        </a:solidFill>
                        <a:effectLst/>
                        <a:latin typeface="+mn-lt"/>
                      </a:endParaRP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endParaRPr lang="en-US" sz="1050" b="0" i="0" u="none" strike="noStrike" dirty="0">
                        <a:solidFill>
                          <a:srgbClr val="000000"/>
                        </a:solidFill>
                        <a:effectLst/>
                        <a:latin typeface="+mn-lt"/>
                      </a:endParaRPr>
                    </a:p>
                  </a:txBody>
                  <a:tcPr marL="45720" marR="45720"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endParaRPr lang="en-US" sz="1050" b="0" i="0" u="none" strike="noStrike" dirty="0">
                        <a:solidFill>
                          <a:srgbClr val="000000"/>
                        </a:solidFill>
                        <a:effectLst/>
                        <a:latin typeface="+mn-lt"/>
                      </a:endParaRPr>
                    </a:p>
                  </a:txBody>
                  <a:tcPr marL="45720" marR="45720" marT="91440" marB="91440" anchor="ctr">
                    <a:lnL w="3175"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itle 4"/>
          <p:cNvSpPr>
            <a:spLocks noGrp="1"/>
          </p:cNvSpPr>
          <p:nvPr>
            <p:ph type="title"/>
          </p:nvPr>
        </p:nvSpPr>
        <p:spPr/>
        <p:txBody>
          <a:bodyPr/>
          <a:lstStyle/>
          <a:p>
            <a:r>
              <a:rPr lang="en-US" dirty="0" smtClean="0"/>
              <a:t>Model Overview</a:t>
            </a:r>
            <a:endParaRPr lang="en-US" dirty="0"/>
          </a:p>
        </p:txBody>
      </p:sp>
      <p:sp>
        <p:nvSpPr>
          <p:cNvPr id="6" name="Text Placeholder 5"/>
          <p:cNvSpPr>
            <a:spLocks noGrp="1"/>
          </p:cNvSpPr>
          <p:nvPr>
            <p:ph type="body" sz="quarter" idx="10"/>
          </p:nvPr>
        </p:nvSpPr>
        <p:spPr/>
        <p:txBody>
          <a:bodyPr/>
          <a:lstStyle/>
          <a:p>
            <a:r>
              <a:rPr lang="en-US" dirty="0" smtClean="0"/>
              <a:t>Methodology</a:t>
            </a:r>
            <a:endParaRPr lang="en-US" dirty="0"/>
          </a:p>
        </p:txBody>
      </p:sp>
      <p:sp>
        <p:nvSpPr>
          <p:cNvPr id="4" name="Slide Number Placeholder 3"/>
          <p:cNvSpPr>
            <a:spLocks noGrp="1"/>
          </p:cNvSpPr>
          <p:nvPr>
            <p:ph type="sldNum" sz="quarter" idx="4"/>
          </p:nvPr>
        </p:nvSpPr>
        <p:spPr/>
        <p:txBody>
          <a:bodyPr lIns="228600" tIns="228600" rIns="228600" bIns="228600"/>
          <a:lstStyle/>
          <a:p>
            <a:pPr algn="l"/>
            <a:fld id="{6214CC63-60E5-4931-A878-5D36BA85D187}" type="slidenum">
              <a:rPr lang="en-US" smtClean="0"/>
              <a:pPr algn="l"/>
              <a:t>7</a:t>
            </a:fld>
            <a:endParaRPr lang="en-US" dirty="0"/>
          </a:p>
        </p:txBody>
      </p:sp>
      <p:sp>
        <p:nvSpPr>
          <p:cNvPr id="7" name="Rectangle 6"/>
          <p:cNvSpPr/>
          <p:nvPr/>
        </p:nvSpPr>
        <p:spPr>
          <a:xfrm>
            <a:off x="230604" y="5486400"/>
            <a:ext cx="7315200" cy="228600"/>
          </a:xfrm>
          <a:prstGeom prst="rect">
            <a:avLst/>
          </a:prstGeom>
        </p:spPr>
        <p:txBody>
          <a:bodyPr wrap="square" anchor="ctr">
            <a:noAutofit/>
          </a:bodyPr>
          <a:lstStyle/>
          <a:p>
            <a:pPr algn="ctr"/>
            <a:r>
              <a:rPr lang="en-US" sz="1200" cap="all" spc="300" dirty="0" smtClean="0">
                <a:latin typeface="FreightSans Pro Semibold" pitchFamily="50" charset="0"/>
              </a:rPr>
              <a:t>Policy Brand Drivers</a:t>
            </a:r>
            <a:endParaRPr lang="en-US" dirty="0"/>
          </a:p>
        </p:txBody>
      </p:sp>
      <p:sp>
        <p:nvSpPr>
          <p:cNvPr id="99" name="Rectangle 98"/>
          <p:cNvSpPr/>
          <p:nvPr/>
        </p:nvSpPr>
        <p:spPr>
          <a:xfrm>
            <a:off x="350718" y="4343400"/>
            <a:ext cx="3200400" cy="548640"/>
          </a:xfrm>
          <a:prstGeom prst="rect">
            <a:avLst/>
          </a:prstGeom>
        </p:spPr>
        <p:txBody>
          <a:bodyPr wrap="square" anchor="ctr">
            <a:noAutofit/>
          </a:bodyPr>
          <a:lstStyle/>
          <a:p>
            <a:pPr algn="ctr"/>
            <a:r>
              <a:rPr lang="en-US" sz="1050" i="1" dirty="0"/>
              <a:t>These four measures quantify the distinctive characteristics of an organization’s policy influence among </a:t>
            </a:r>
            <a:r>
              <a:rPr lang="en-US" sz="1050" i="1" dirty="0" smtClean="0"/>
              <a:t>senior policy leaders in Washington</a:t>
            </a:r>
            <a:endParaRPr lang="en-US" sz="1050" i="1" dirty="0"/>
          </a:p>
        </p:txBody>
      </p:sp>
      <p:sp>
        <p:nvSpPr>
          <p:cNvPr id="104" name="Rectangle 103"/>
          <p:cNvSpPr/>
          <p:nvPr/>
        </p:nvSpPr>
        <p:spPr>
          <a:xfrm>
            <a:off x="230604" y="8915400"/>
            <a:ext cx="7315200" cy="457200"/>
          </a:xfrm>
          <a:prstGeom prst="rect">
            <a:avLst/>
          </a:prstGeom>
        </p:spPr>
        <p:txBody>
          <a:bodyPr wrap="square" anchor="ctr">
            <a:noAutofit/>
          </a:bodyPr>
          <a:lstStyle/>
          <a:p>
            <a:pPr algn="ctr"/>
            <a:r>
              <a:rPr lang="en-US" sz="1000" i="1" dirty="0" smtClean="0"/>
              <a:t>Policy brand drivers are 16 attributes reflecting specific organizational actions or behaviors; drivers are </a:t>
            </a:r>
            <a:br>
              <a:rPr lang="en-US" sz="1000" i="1" dirty="0" smtClean="0"/>
            </a:br>
            <a:r>
              <a:rPr lang="en-US" sz="1000" i="1" dirty="0" smtClean="0"/>
              <a:t>actionable characteristics that help to determine an organization’s level of influence within the policy community</a:t>
            </a:r>
            <a:endParaRPr lang="en-US" sz="1000" i="1" dirty="0"/>
          </a:p>
        </p:txBody>
      </p:sp>
      <p:sp>
        <p:nvSpPr>
          <p:cNvPr id="105" name="Rectangle 104"/>
          <p:cNvSpPr/>
          <p:nvPr/>
        </p:nvSpPr>
        <p:spPr>
          <a:xfrm>
            <a:off x="4229100" y="4343400"/>
            <a:ext cx="3200400" cy="548640"/>
          </a:xfrm>
          <a:prstGeom prst="rect">
            <a:avLst/>
          </a:prstGeom>
        </p:spPr>
        <p:txBody>
          <a:bodyPr wrap="square" anchor="ctr">
            <a:noAutofit/>
          </a:bodyPr>
          <a:lstStyle/>
          <a:p>
            <a:pPr algn="ctr"/>
            <a:r>
              <a:rPr lang="en-US" sz="1050" i="1" dirty="0" smtClean="0"/>
              <a:t>A weighted </a:t>
            </a:r>
            <a:r>
              <a:rPr lang="en-US" sz="1050" i="1" dirty="0" smtClean="0"/>
              <a:t>average </a:t>
            </a:r>
            <a:r>
              <a:rPr lang="en-US" sz="1050" i="1" dirty="0" smtClean="0"/>
              <a:t>of the measures of policy brand, the Composite Policy Brand Index, captures the strength of an organization’s policy brand in a single metric</a:t>
            </a:r>
            <a:endParaRPr lang="en-US" sz="1050" i="1" dirty="0"/>
          </a:p>
        </p:txBody>
      </p:sp>
      <p:grpSp>
        <p:nvGrpSpPr>
          <p:cNvPr id="37" name="Group 36"/>
          <p:cNvGrpSpPr/>
          <p:nvPr/>
        </p:nvGrpSpPr>
        <p:grpSpPr>
          <a:xfrm>
            <a:off x="788855" y="1809751"/>
            <a:ext cx="5840545" cy="2335183"/>
            <a:chOff x="788855" y="1809751"/>
            <a:chExt cx="5840545" cy="2335183"/>
          </a:xfrm>
        </p:grpSpPr>
        <p:grpSp>
          <p:nvGrpSpPr>
            <p:cNvPr id="19" name="Group 18"/>
            <p:cNvGrpSpPr>
              <a:grpSpLocks noChangeAspect="1"/>
            </p:cNvGrpSpPr>
            <p:nvPr/>
          </p:nvGrpSpPr>
          <p:grpSpPr>
            <a:xfrm>
              <a:off x="5029200" y="2171700"/>
              <a:ext cx="1600200" cy="1600200"/>
              <a:chOff x="4457700" y="1840901"/>
              <a:chExt cx="2834640" cy="2834640"/>
            </a:xfrm>
          </p:grpSpPr>
          <p:grpSp>
            <p:nvGrpSpPr>
              <p:cNvPr id="57" name="Group 56"/>
              <p:cNvGrpSpPr/>
              <p:nvPr/>
            </p:nvGrpSpPr>
            <p:grpSpPr>
              <a:xfrm>
                <a:off x="4513274" y="1897379"/>
                <a:ext cx="2723492" cy="2721684"/>
                <a:chOff x="-5572429" y="4038600"/>
                <a:chExt cx="2776140" cy="2770573"/>
              </a:xfrm>
              <a:solidFill>
                <a:schemeClr val="bg1">
                  <a:lumMod val="85000"/>
                </a:schemeClr>
              </a:solidFill>
            </p:grpSpPr>
            <p:sp>
              <p:nvSpPr>
                <p:cNvPr id="68" name="Rectangle 67"/>
                <p:cNvSpPr/>
                <p:nvPr/>
              </p:nvSpPr>
              <p:spPr>
                <a:xfrm>
                  <a:off x="-4147800" y="4038600"/>
                  <a:ext cx="1351511" cy="1349698"/>
                </a:xfrm>
                <a:prstGeom prst="rect">
                  <a:avLst/>
                </a:prstGeom>
                <a:grpFill/>
              </p:spPr>
              <p:txBody>
                <a:bodyPr wrap="square" lIns="91440" tIns="365760" rIns="91440" bIns="91440" rtlCol="0" anchor="ctr">
                  <a:noAutofit/>
                </a:bodyPr>
                <a:lstStyle/>
                <a:p>
                  <a:pPr algn="ctr"/>
                  <a:endParaRPr lang="en-US" sz="900" dirty="0">
                    <a:solidFill>
                      <a:schemeClr val="bg1"/>
                    </a:solidFill>
                    <a:latin typeface="FreightMicro Pro Book" pitchFamily="50" charset="0"/>
                  </a:endParaRPr>
                </a:p>
              </p:txBody>
            </p:sp>
            <p:sp>
              <p:nvSpPr>
                <p:cNvPr id="66" name="Rectangle 65"/>
                <p:cNvSpPr/>
                <p:nvPr/>
              </p:nvSpPr>
              <p:spPr>
                <a:xfrm>
                  <a:off x="-5572429" y="4038600"/>
                  <a:ext cx="1351511" cy="1349698"/>
                </a:xfrm>
                <a:prstGeom prst="rect">
                  <a:avLst/>
                </a:prstGeom>
                <a:grpFill/>
              </p:spPr>
              <p:txBody>
                <a:bodyPr wrap="square" lIns="91440" tIns="365760" rIns="91440" bIns="91440" rtlCol="0" anchor="ctr">
                  <a:noAutofit/>
                </a:bodyPr>
                <a:lstStyle/>
                <a:p>
                  <a:pPr algn="ctr"/>
                  <a:endParaRPr lang="en-US" sz="900" dirty="0">
                    <a:solidFill>
                      <a:schemeClr val="bg1"/>
                    </a:solidFill>
                    <a:latin typeface="FreightMicro Pro Book" pitchFamily="50" charset="0"/>
                  </a:endParaRPr>
                </a:p>
              </p:txBody>
            </p:sp>
            <p:sp>
              <p:nvSpPr>
                <p:cNvPr id="64" name="Rectangle 63"/>
                <p:cNvSpPr/>
                <p:nvPr/>
              </p:nvSpPr>
              <p:spPr>
                <a:xfrm>
                  <a:off x="-5572429" y="5459475"/>
                  <a:ext cx="1351511" cy="1349698"/>
                </a:xfrm>
                <a:prstGeom prst="rect">
                  <a:avLst/>
                </a:prstGeom>
                <a:grpFill/>
              </p:spPr>
              <p:txBody>
                <a:bodyPr wrap="square" lIns="91440" tIns="365760" rIns="91440" bIns="91440" rtlCol="0" anchor="ctr">
                  <a:noAutofit/>
                </a:bodyPr>
                <a:lstStyle/>
                <a:p>
                  <a:pPr algn="ctr"/>
                  <a:endParaRPr lang="en-US" sz="900" dirty="0">
                    <a:solidFill>
                      <a:schemeClr val="bg1"/>
                    </a:solidFill>
                    <a:latin typeface="FreightMicro Pro Book" pitchFamily="50" charset="0"/>
                  </a:endParaRPr>
                </a:p>
              </p:txBody>
            </p:sp>
            <p:sp>
              <p:nvSpPr>
                <p:cNvPr id="62" name="Rectangle 61"/>
                <p:cNvSpPr/>
                <p:nvPr/>
              </p:nvSpPr>
              <p:spPr>
                <a:xfrm>
                  <a:off x="-4147800" y="5459475"/>
                  <a:ext cx="1351511" cy="1349698"/>
                </a:xfrm>
                <a:prstGeom prst="rect">
                  <a:avLst/>
                </a:prstGeom>
                <a:grpFill/>
              </p:spPr>
              <p:txBody>
                <a:bodyPr wrap="square" lIns="91440" tIns="365760" rIns="91440" bIns="91440" rtlCol="0" anchor="ctr">
                  <a:noAutofit/>
                </a:bodyPr>
                <a:lstStyle/>
                <a:p>
                  <a:pPr algn="ctr"/>
                  <a:endParaRPr lang="en-US" sz="900" dirty="0">
                    <a:solidFill>
                      <a:schemeClr val="bg1"/>
                    </a:solidFill>
                    <a:latin typeface="FreightMicro Pro Book" pitchFamily="50" charset="0"/>
                  </a:endParaRPr>
                </a:p>
              </p:txBody>
            </p:sp>
          </p:grpSp>
          <p:sp>
            <p:nvSpPr>
              <p:cNvPr id="98" name="Rectangle 97"/>
              <p:cNvSpPr/>
              <p:nvPr/>
            </p:nvSpPr>
            <p:spPr>
              <a:xfrm>
                <a:off x="4457700" y="1840901"/>
                <a:ext cx="2834640" cy="2834640"/>
              </a:xfrm>
              <a:prstGeom prst="rect">
                <a:avLst/>
              </a:prstGeom>
              <a:solidFill>
                <a:schemeClr val="accent3">
                  <a:alpha val="75000"/>
                </a:schemeClr>
              </a:solidFill>
              <a:ln>
                <a:noFill/>
              </a:ln>
            </p:spPr>
            <p:txBody>
              <a:bodyPr wrap="none" lIns="228600" tIns="228600" rIns="228600" bIns="228600" rtlCol="0" anchor="ctr">
                <a:noAutofit/>
              </a:bodyPr>
              <a:lstStyle/>
              <a:p>
                <a:pPr algn="ctr">
                  <a:lnSpc>
                    <a:spcPct val="90000"/>
                  </a:lnSpc>
                  <a:spcBef>
                    <a:spcPct val="0"/>
                  </a:spcBef>
                  <a:spcAft>
                    <a:spcPct val="15000"/>
                  </a:spcAft>
                </a:pPr>
                <a:r>
                  <a:rPr lang="en-US" sz="1200" dirty="0">
                    <a:latin typeface="FreightMicro Pro Semibold" pitchFamily="50" charset="0"/>
                  </a:rPr>
                  <a:t>Composite </a:t>
                </a:r>
                <a:r>
                  <a:rPr lang="en-US" sz="1200" dirty="0" smtClean="0">
                    <a:latin typeface="FreightMicro Pro Semibold" pitchFamily="50" charset="0"/>
                  </a:rPr>
                  <a:t/>
                </a:r>
                <a:br>
                  <a:rPr lang="en-US" sz="1200" dirty="0" smtClean="0">
                    <a:latin typeface="FreightMicro Pro Semibold" pitchFamily="50" charset="0"/>
                  </a:rPr>
                </a:br>
                <a:r>
                  <a:rPr lang="en-US" sz="1200" dirty="0" smtClean="0">
                    <a:latin typeface="FreightMicro Pro Semibold" pitchFamily="50" charset="0"/>
                  </a:rPr>
                  <a:t>Policy Brand </a:t>
                </a:r>
                <a:br>
                  <a:rPr lang="en-US" sz="1200" dirty="0" smtClean="0">
                    <a:latin typeface="FreightMicro Pro Semibold" pitchFamily="50" charset="0"/>
                  </a:rPr>
                </a:br>
                <a:r>
                  <a:rPr lang="en-US" sz="1200" dirty="0" smtClean="0">
                    <a:latin typeface="FreightMicro Pro Semibold" pitchFamily="50" charset="0"/>
                  </a:rPr>
                  <a:t>Index</a:t>
                </a:r>
                <a:endParaRPr lang="en-US" sz="1200" dirty="0">
                  <a:latin typeface="FreightMicro Pro Semibold" pitchFamily="50" charset="0"/>
                </a:endParaRPr>
              </a:p>
            </p:txBody>
          </p:sp>
        </p:grpSp>
        <p:grpSp>
          <p:nvGrpSpPr>
            <p:cNvPr id="18" name="Group 17"/>
            <p:cNvGrpSpPr>
              <a:grpSpLocks noChangeAspect="1"/>
            </p:cNvGrpSpPr>
            <p:nvPr/>
          </p:nvGrpSpPr>
          <p:grpSpPr>
            <a:xfrm>
              <a:off x="788855" y="1809751"/>
              <a:ext cx="2335167" cy="2335183"/>
              <a:chOff x="-5595565" y="4015499"/>
              <a:chExt cx="2835820" cy="2832032"/>
            </a:xfrm>
          </p:grpSpPr>
          <p:sp>
            <p:nvSpPr>
              <p:cNvPr id="42" name="Rectangle 41"/>
              <p:cNvSpPr>
                <a:spLocks noChangeAspect="1"/>
              </p:cNvSpPr>
              <p:nvPr/>
            </p:nvSpPr>
            <p:spPr>
              <a:xfrm>
                <a:off x="-4147801" y="4015499"/>
                <a:ext cx="1388056" cy="1388056"/>
              </a:xfrm>
              <a:prstGeom prst="rect">
                <a:avLst/>
              </a:prstGeom>
              <a:solidFill>
                <a:schemeClr val="accent1"/>
              </a:solidFill>
            </p:spPr>
            <p:txBody>
              <a:bodyPr wrap="square" lIns="91440" tIns="91440" rIns="91440" bIns="91440" rtlCol="0" anchor="ctr">
                <a:noAutofit/>
              </a:bodyPr>
              <a:lstStyle/>
              <a:p>
                <a:pPr lvl="0" algn="ctr"/>
                <a:r>
                  <a:rPr lang="en-US" sz="1100" dirty="0" smtClean="0">
                    <a:solidFill>
                      <a:schemeClr val="bg1"/>
                    </a:solidFill>
                    <a:latin typeface="FreightMicro Pro Semibold" pitchFamily="50" charset="0"/>
                  </a:rPr>
                  <a:t>Consideration</a:t>
                </a:r>
                <a:endParaRPr lang="en-US" sz="700" dirty="0">
                  <a:solidFill>
                    <a:schemeClr val="bg1"/>
                  </a:solidFill>
                  <a:latin typeface="FreightMicro Pro Semibold" pitchFamily="50" charset="0"/>
                </a:endParaRPr>
              </a:p>
            </p:txBody>
          </p:sp>
          <p:sp>
            <p:nvSpPr>
              <p:cNvPr id="41" name="Rectangle 40"/>
              <p:cNvSpPr>
                <a:spLocks noChangeAspect="1"/>
              </p:cNvSpPr>
              <p:nvPr/>
            </p:nvSpPr>
            <p:spPr>
              <a:xfrm>
                <a:off x="-5595565" y="4015499"/>
                <a:ext cx="1388056" cy="1388056"/>
              </a:xfrm>
              <a:prstGeom prst="rect">
                <a:avLst/>
              </a:prstGeom>
              <a:solidFill>
                <a:schemeClr val="accent1"/>
              </a:solidFill>
            </p:spPr>
            <p:txBody>
              <a:bodyPr wrap="square" lIns="91440" tIns="91440" rIns="91440" bIns="91440" rtlCol="0" anchor="ctr">
                <a:noAutofit/>
              </a:bodyPr>
              <a:lstStyle/>
              <a:p>
                <a:pPr algn="ctr"/>
                <a:r>
                  <a:rPr lang="en-US" sz="1100" dirty="0" smtClean="0">
                    <a:solidFill>
                      <a:schemeClr val="bg1"/>
                    </a:solidFill>
                    <a:latin typeface="FreightMicro Pro Semibold" pitchFamily="50" charset="0"/>
                  </a:rPr>
                  <a:t>Respect</a:t>
                </a:r>
              </a:p>
            </p:txBody>
          </p:sp>
          <p:sp>
            <p:nvSpPr>
              <p:cNvPr id="44" name="Rectangle 43"/>
              <p:cNvSpPr>
                <a:spLocks noChangeAspect="1"/>
              </p:cNvSpPr>
              <p:nvPr/>
            </p:nvSpPr>
            <p:spPr>
              <a:xfrm>
                <a:off x="-5595565" y="5459474"/>
                <a:ext cx="1388056" cy="1388056"/>
              </a:xfrm>
              <a:prstGeom prst="rect">
                <a:avLst/>
              </a:prstGeom>
              <a:solidFill>
                <a:schemeClr val="accent1"/>
              </a:solidFill>
            </p:spPr>
            <p:txBody>
              <a:bodyPr wrap="square" lIns="91440" tIns="91440" rIns="91440" bIns="91440" rtlCol="0" anchor="ctr">
                <a:noAutofit/>
              </a:bodyPr>
              <a:lstStyle/>
              <a:p>
                <a:pPr lvl="0" algn="ctr"/>
                <a:r>
                  <a:rPr lang="en-US" sz="1100" dirty="0" smtClean="0">
                    <a:solidFill>
                      <a:schemeClr val="bg1"/>
                    </a:solidFill>
                    <a:latin typeface="FreightMicro Pro Semibold" pitchFamily="50" charset="0"/>
                  </a:rPr>
                  <a:t>Influence</a:t>
                </a:r>
                <a:endParaRPr lang="en-US" sz="1100" dirty="0">
                  <a:solidFill>
                    <a:schemeClr val="bg1"/>
                  </a:solidFill>
                  <a:latin typeface="FreightMicro Pro Semibold" pitchFamily="50" charset="0"/>
                </a:endParaRPr>
              </a:p>
            </p:txBody>
          </p:sp>
          <p:sp>
            <p:nvSpPr>
              <p:cNvPr id="45" name="Rectangle 44"/>
              <p:cNvSpPr>
                <a:spLocks noChangeAspect="1"/>
              </p:cNvSpPr>
              <p:nvPr/>
            </p:nvSpPr>
            <p:spPr>
              <a:xfrm>
                <a:off x="-4147801" y="5459475"/>
                <a:ext cx="1388056" cy="1388056"/>
              </a:xfrm>
              <a:prstGeom prst="rect">
                <a:avLst/>
              </a:prstGeom>
              <a:solidFill>
                <a:schemeClr val="accent1"/>
              </a:solidFill>
            </p:spPr>
            <p:txBody>
              <a:bodyPr wrap="square" lIns="91440" tIns="91440" rIns="91440" bIns="91440" rtlCol="0" anchor="ctr">
                <a:noAutofit/>
              </a:bodyPr>
              <a:lstStyle/>
              <a:p>
                <a:pPr lvl="0" algn="ctr"/>
                <a:r>
                  <a:rPr lang="en-US" sz="1100" dirty="0" smtClean="0">
                    <a:solidFill>
                      <a:schemeClr val="bg1"/>
                    </a:solidFill>
                    <a:latin typeface="FreightMicro Pro Semibold" pitchFamily="50" charset="0"/>
                  </a:rPr>
                  <a:t>Sharing</a:t>
                </a:r>
              </a:p>
            </p:txBody>
          </p:sp>
        </p:grpSp>
      </p:grpSp>
      <p:sp>
        <p:nvSpPr>
          <p:cNvPr id="47" name="Bent-Up Arrow 46"/>
          <p:cNvSpPr/>
          <p:nvPr/>
        </p:nvSpPr>
        <p:spPr>
          <a:xfrm rot="10800000" flipV="1">
            <a:off x="1922978" y="5115891"/>
            <a:ext cx="548640" cy="548640"/>
          </a:xfrm>
          <a:prstGeom prst="bentUpArrow">
            <a:avLst/>
          </a:prstGeom>
          <a:solidFill>
            <a:schemeClr val="accent1">
              <a:lumMod val="60000"/>
              <a:lumOff val="40000"/>
            </a:schemeClr>
          </a:solidFill>
        </p:spPr>
        <p:txBody>
          <a:bodyPr wrap="none" lIns="228600" tIns="228600" rIns="228600" bIns="228600" rtlCol="0" anchor="t">
            <a:noAutofit/>
          </a:bodyPr>
          <a:lstStyle/>
          <a:p>
            <a:pPr algn="ctr"/>
            <a:endParaRPr lang="en-US" sz="900" dirty="0"/>
          </a:p>
        </p:txBody>
      </p:sp>
      <p:sp>
        <p:nvSpPr>
          <p:cNvPr id="48" name="Rectangle 47"/>
          <p:cNvSpPr/>
          <p:nvPr/>
        </p:nvSpPr>
        <p:spPr>
          <a:xfrm>
            <a:off x="4000500" y="1373031"/>
            <a:ext cx="3657600" cy="228600"/>
          </a:xfrm>
          <a:prstGeom prst="rect">
            <a:avLst/>
          </a:prstGeom>
        </p:spPr>
        <p:txBody>
          <a:bodyPr wrap="square" anchor="ctr">
            <a:noAutofit/>
          </a:bodyPr>
          <a:lstStyle/>
          <a:p>
            <a:pPr algn="ctr"/>
            <a:r>
              <a:rPr lang="en-US" sz="1200" cap="all" spc="300" dirty="0" smtClean="0">
                <a:latin typeface="FreightSans Pro Semibold" pitchFamily="50" charset="0"/>
              </a:rPr>
              <a:t>Policy Brand Index</a:t>
            </a:r>
            <a:endParaRPr lang="en-US" dirty="0"/>
          </a:p>
        </p:txBody>
      </p:sp>
      <p:sp>
        <p:nvSpPr>
          <p:cNvPr id="49" name="Rectangle 48"/>
          <p:cNvSpPr/>
          <p:nvPr/>
        </p:nvSpPr>
        <p:spPr>
          <a:xfrm>
            <a:off x="122118" y="1373031"/>
            <a:ext cx="3657600" cy="228600"/>
          </a:xfrm>
          <a:prstGeom prst="rect">
            <a:avLst/>
          </a:prstGeom>
        </p:spPr>
        <p:txBody>
          <a:bodyPr wrap="square" anchor="ctr">
            <a:noAutofit/>
          </a:bodyPr>
          <a:lstStyle/>
          <a:p>
            <a:pPr algn="ctr"/>
            <a:r>
              <a:rPr lang="en-US" sz="1200" cap="all" spc="300" dirty="0" smtClean="0">
                <a:latin typeface="FreightSans Pro Semibold" pitchFamily="50" charset="0"/>
              </a:rPr>
              <a:t>Measures of Policy Brand</a:t>
            </a:r>
            <a:endParaRPr lang="en-US" dirty="0"/>
          </a:p>
        </p:txBody>
      </p:sp>
      <p:sp>
        <p:nvSpPr>
          <p:cNvPr id="50" name="Right Arrow 49"/>
          <p:cNvSpPr/>
          <p:nvPr/>
        </p:nvSpPr>
        <p:spPr>
          <a:xfrm>
            <a:off x="3591560" y="2450038"/>
            <a:ext cx="914400" cy="274320"/>
          </a:xfrm>
          <a:prstGeom prst="rightArrow">
            <a:avLst/>
          </a:prstGeom>
          <a:solidFill>
            <a:schemeClr val="accent1">
              <a:lumMod val="60000"/>
              <a:lumOff val="40000"/>
            </a:schemeClr>
          </a:solidFill>
          <a:ln>
            <a:noFill/>
          </a:ln>
        </p:spPr>
        <p:txBody>
          <a:bodyPr wrap="none" lIns="228600" tIns="228600" rIns="228600" bIns="228600" rtlCol="0" anchor="t">
            <a:noAutofit/>
          </a:bodyPr>
          <a:lstStyle/>
          <a:p>
            <a:pPr algn="ctr"/>
            <a:endParaRPr lang="en-US" sz="900" dirty="0"/>
          </a:p>
        </p:txBody>
      </p:sp>
    </p:spTree>
    <p:extLst>
      <p:ext uri="{BB962C8B-B14F-4D97-AF65-F5344CB8AC3E}">
        <p14:creationId xmlns:p14="http://schemas.microsoft.com/office/powerpoint/2010/main" val="3368801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9" name="Text Placeholder 8"/>
          <p:cNvSpPr>
            <a:spLocks noGrp="1"/>
          </p:cNvSpPr>
          <p:nvPr>
            <p:ph type="body" sz="quarter" idx="10"/>
          </p:nvPr>
        </p:nvSpPr>
        <p:spPr/>
        <p:txBody>
          <a:bodyPr/>
          <a:lstStyle/>
          <a:p>
            <a:r>
              <a:rPr lang="en-US" dirty="0"/>
              <a:t>Methodology</a:t>
            </a:r>
          </a:p>
        </p:txBody>
      </p:sp>
      <p:sp>
        <p:nvSpPr>
          <p:cNvPr id="6" name="Slide Number Placeholder 5"/>
          <p:cNvSpPr>
            <a:spLocks noGrp="1"/>
          </p:cNvSpPr>
          <p:nvPr>
            <p:ph type="sldNum" sz="quarter" idx="4"/>
          </p:nvPr>
        </p:nvSpPr>
        <p:spPr/>
        <p:txBody>
          <a:bodyPr/>
          <a:lstStyle/>
          <a:p>
            <a:fld id="{6214CC63-60E5-4931-A878-5D36BA85D187}" type="slidenum">
              <a:rPr lang="en-US" smtClean="0"/>
              <a:pPr/>
              <a:t>8</a:t>
            </a:fld>
            <a:endParaRPr lang="en-US" dirty="0"/>
          </a:p>
        </p:txBody>
      </p:sp>
      <p:sp>
        <p:nvSpPr>
          <p:cNvPr id="26" name="Rectangle 25"/>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27" name="Content Placeholder 2"/>
          <p:cNvSpPr txBox="1">
            <a:spLocks/>
          </p:cNvSpPr>
          <p:nvPr/>
        </p:nvSpPr>
        <p:spPr>
          <a:xfrm>
            <a:off x="457200" y="1828799"/>
            <a:ext cx="3200400" cy="1782921"/>
          </a:xfrm>
          <a:prstGeom prst="rect">
            <a:avLst/>
          </a:prstGeom>
          <a:ln/>
        </p:spPr>
        <p:style>
          <a:lnRef idx="2">
            <a:schemeClr val="accent1"/>
          </a:lnRef>
          <a:fillRef idx="1">
            <a:schemeClr val="lt1"/>
          </a:fillRef>
          <a:effectRef idx="0">
            <a:schemeClr val="accent1"/>
          </a:effectRef>
          <a:fontRef idx="minor">
            <a:schemeClr val="dk1"/>
          </a:fontRef>
        </p:style>
        <p:txBody>
          <a:bodyPr vert="horz" lIns="228600" tIns="228600" rIns="228600" bIns="228600" numCol="2" spcCol="228600" rtlCol="0" anchor="ctr">
            <a:noAutofit/>
          </a:bodyPr>
          <a:lst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171450" indent="-171450">
              <a:lnSpc>
                <a:spcPct val="200000"/>
              </a:lnSpc>
              <a:buFont typeface="Wingdings" pitchFamily="2" charset="2"/>
              <a:buChar char="ü"/>
            </a:pPr>
            <a:endParaRPr lang="en-US" sz="1100" dirty="0"/>
          </a:p>
        </p:txBody>
      </p:sp>
      <p:sp>
        <p:nvSpPr>
          <p:cNvPr id="28" name="TextBox 27"/>
          <p:cNvSpPr txBox="1"/>
          <p:nvPr/>
        </p:nvSpPr>
        <p:spPr>
          <a:xfrm>
            <a:off x="457200" y="1371600"/>
            <a:ext cx="32004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Industries Represented</a:t>
            </a:r>
            <a:endParaRPr lang="en-US" sz="1200" cap="all" spc="300" dirty="0">
              <a:latin typeface="FreightSans Pro Semibold" pitchFamily="50" charset="0"/>
            </a:endParaRPr>
          </a:p>
        </p:txBody>
      </p:sp>
      <p:sp>
        <p:nvSpPr>
          <p:cNvPr id="51" name="TextBox 50"/>
          <p:cNvSpPr txBox="1"/>
          <p:nvPr/>
        </p:nvSpPr>
        <p:spPr>
          <a:xfrm>
            <a:off x="457200" y="4114801"/>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Organization Size</a:t>
            </a:r>
            <a:endParaRPr lang="en-US" sz="1200" cap="all" spc="300" dirty="0">
              <a:latin typeface="FreightSans Pro Semibold" pitchFamily="50" charset="0"/>
            </a:endParaRPr>
          </a:p>
        </p:txBody>
      </p:sp>
      <p:sp>
        <p:nvSpPr>
          <p:cNvPr id="53" name="TextBox 52"/>
          <p:cNvSpPr txBox="1"/>
          <p:nvPr/>
        </p:nvSpPr>
        <p:spPr>
          <a:xfrm>
            <a:off x="3886200" y="4114800"/>
            <a:ext cx="3429000" cy="244929"/>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Organization Revenue</a:t>
            </a:r>
            <a:endParaRPr lang="en-US" sz="1200" cap="all" spc="300" dirty="0">
              <a:latin typeface="FreightSans Pro Semibold" pitchFamily="50" charset="0"/>
            </a:endParaRPr>
          </a:p>
        </p:txBody>
      </p:sp>
      <p:sp>
        <p:nvSpPr>
          <p:cNvPr id="18" name="Double Bracket 17"/>
          <p:cNvSpPr/>
          <p:nvPr/>
        </p:nvSpPr>
        <p:spPr>
          <a:xfrm flipV="1">
            <a:off x="7868410" y="3967779"/>
            <a:ext cx="45582" cy="45715"/>
          </a:xfrm>
          <a:prstGeom prst="bracketPair">
            <a:avLst/>
          </a:prstGeom>
          <a:no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dirty="0"/>
          </a:p>
        </p:txBody>
      </p:sp>
      <p:sp>
        <p:nvSpPr>
          <p:cNvPr id="30" name="TextBox 29"/>
          <p:cNvSpPr txBox="1"/>
          <p:nvPr/>
        </p:nvSpPr>
        <p:spPr>
          <a:xfrm>
            <a:off x="2506744" y="7399178"/>
            <a:ext cx="978153" cy="246221"/>
          </a:xfrm>
          <a:prstGeom prst="rect">
            <a:avLst/>
          </a:prstGeom>
          <a:noFill/>
        </p:spPr>
        <p:txBody>
          <a:bodyPr wrap="none" rtlCol="0">
            <a:spAutoFit/>
          </a:bodyPr>
          <a:lstStyle/>
          <a:p>
            <a:r>
              <a:rPr lang="en-US" sz="1000" dirty="0" smtClean="0"/>
              <a:t>Regional (US).</a:t>
            </a:r>
            <a:endParaRPr lang="en-US" sz="1000" dirty="0"/>
          </a:p>
        </p:txBody>
      </p:sp>
      <p:sp>
        <p:nvSpPr>
          <p:cNvPr id="31" name="TextBox 30"/>
          <p:cNvSpPr txBox="1"/>
          <p:nvPr/>
        </p:nvSpPr>
        <p:spPr>
          <a:xfrm>
            <a:off x="2906460" y="7982585"/>
            <a:ext cx="654346" cy="246221"/>
          </a:xfrm>
          <a:prstGeom prst="rect">
            <a:avLst/>
          </a:prstGeom>
          <a:noFill/>
        </p:spPr>
        <p:txBody>
          <a:bodyPr wrap="none" rtlCol="0">
            <a:spAutoFit/>
          </a:bodyPr>
          <a:lstStyle/>
          <a:p>
            <a:r>
              <a:rPr lang="en-US" sz="1000" dirty="0" smtClean="0"/>
              <a:t>National</a:t>
            </a:r>
            <a:endParaRPr lang="en-US" sz="1000" dirty="0"/>
          </a:p>
        </p:txBody>
      </p:sp>
      <p:sp>
        <p:nvSpPr>
          <p:cNvPr id="32" name="TextBox 31"/>
          <p:cNvSpPr txBox="1"/>
          <p:nvPr/>
        </p:nvSpPr>
        <p:spPr>
          <a:xfrm>
            <a:off x="556260" y="9071065"/>
            <a:ext cx="904415" cy="246221"/>
          </a:xfrm>
          <a:prstGeom prst="rect">
            <a:avLst/>
          </a:prstGeom>
          <a:noFill/>
        </p:spPr>
        <p:txBody>
          <a:bodyPr wrap="none" rtlCol="0">
            <a:spAutoFit/>
          </a:bodyPr>
          <a:lstStyle/>
          <a:p>
            <a:r>
              <a:rPr lang="en-US" sz="1000" dirty="0" smtClean="0"/>
              <a:t>International</a:t>
            </a:r>
            <a:endParaRPr lang="en-US" sz="1000" dirty="0"/>
          </a:p>
        </p:txBody>
      </p:sp>
      <p:sp>
        <p:nvSpPr>
          <p:cNvPr id="19" name="TextBox 18"/>
          <p:cNvSpPr txBox="1"/>
          <p:nvPr/>
        </p:nvSpPr>
        <p:spPr>
          <a:xfrm>
            <a:off x="6141545" y="1714500"/>
            <a:ext cx="572593" cy="246221"/>
          </a:xfrm>
          <a:prstGeom prst="rect">
            <a:avLst/>
          </a:prstGeom>
          <a:noFill/>
        </p:spPr>
        <p:txBody>
          <a:bodyPr wrap="none" rtlCol="0">
            <a:spAutoFit/>
          </a:bodyPr>
          <a:lstStyle/>
          <a:p>
            <a:r>
              <a:rPr lang="en-US" sz="1000" dirty="0" smtClean="0"/>
              <a:t>Private</a:t>
            </a:r>
            <a:endParaRPr lang="en-US" sz="1000" dirty="0"/>
          </a:p>
        </p:txBody>
      </p:sp>
      <p:sp>
        <p:nvSpPr>
          <p:cNvPr id="20" name="TextBox 19"/>
          <p:cNvSpPr txBox="1"/>
          <p:nvPr/>
        </p:nvSpPr>
        <p:spPr>
          <a:xfrm>
            <a:off x="4456528" y="3316096"/>
            <a:ext cx="526106" cy="246221"/>
          </a:xfrm>
          <a:prstGeom prst="rect">
            <a:avLst/>
          </a:prstGeom>
          <a:noFill/>
        </p:spPr>
        <p:txBody>
          <a:bodyPr wrap="none" rtlCol="0">
            <a:spAutoFit/>
          </a:bodyPr>
          <a:lstStyle/>
          <a:p>
            <a:r>
              <a:rPr lang="en-US" sz="1000" dirty="0" smtClean="0"/>
              <a:t>Public</a:t>
            </a:r>
            <a:endParaRPr lang="en-US" sz="1000" dirty="0"/>
          </a:p>
        </p:txBody>
      </p:sp>
      <p:sp>
        <p:nvSpPr>
          <p:cNvPr id="21" name="TextBox 20"/>
          <p:cNvSpPr txBox="1"/>
          <p:nvPr/>
        </p:nvSpPr>
        <p:spPr>
          <a:xfrm>
            <a:off x="6092386" y="7413777"/>
            <a:ext cx="489236" cy="246221"/>
          </a:xfrm>
          <a:prstGeom prst="rect">
            <a:avLst/>
          </a:prstGeom>
          <a:noFill/>
        </p:spPr>
        <p:txBody>
          <a:bodyPr wrap="none" rtlCol="0">
            <a:spAutoFit/>
          </a:bodyPr>
          <a:lstStyle/>
          <a:p>
            <a:r>
              <a:rPr lang="en-US" sz="1000" dirty="0" smtClean="0"/>
              <a:t>Asian</a:t>
            </a:r>
            <a:endParaRPr lang="en-US" sz="1000" dirty="0"/>
          </a:p>
        </p:txBody>
      </p:sp>
      <p:sp>
        <p:nvSpPr>
          <p:cNvPr id="22" name="TextBox 21"/>
          <p:cNvSpPr txBox="1"/>
          <p:nvPr/>
        </p:nvSpPr>
        <p:spPr>
          <a:xfrm>
            <a:off x="6427841" y="7841773"/>
            <a:ext cx="718466" cy="246221"/>
          </a:xfrm>
          <a:prstGeom prst="rect">
            <a:avLst/>
          </a:prstGeom>
          <a:noFill/>
        </p:spPr>
        <p:txBody>
          <a:bodyPr wrap="none" rtlCol="0">
            <a:spAutoFit/>
          </a:bodyPr>
          <a:lstStyle/>
          <a:p>
            <a:r>
              <a:rPr lang="en-US" sz="1000" dirty="0" smtClean="0"/>
              <a:t>European</a:t>
            </a:r>
            <a:endParaRPr lang="en-US" sz="1000" dirty="0"/>
          </a:p>
        </p:txBody>
      </p:sp>
      <p:sp>
        <p:nvSpPr>
          <p:cNvPr id="24" name="TextBox 23"/>
          <p:cNvSpPr txBox="1"/>
          <p:nvPr/>
        </p:nvSpPr>
        <p:spPr>
          <a:xfrm>
            <a:off x="4365157" y="9071065"/>
            <a:ext cx="708848" cy="246221"/>
          </a:xfrm>
          <a:prstGeom prst="rect">
            <a:avLst/>
          </a:prstGeom>
          <a:noFill/>
        </p:spPr>
        <p:txBody>
          <a:bodyPr wrap="none" rtlCol="0">
            <a:spAutoFit/>
          </a:bodyPr>
          <a:lstStyle/>
          <a:p>
            <a:r>
              <a:rPr lang="en-US" sz="1000" dirty="0" smtClean="0"/>
              <a:t>American</a:t>
            </a:r>
            <a:endParaRPr lang="en-US" sz="1000" dirty="0"/>
          </a:p>
        </p:txBody>
      </p:sp>
      <p:pic>
        <p:nvPicPr>
          <p:cNvPr id="102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12" y="2084832"/>
            <a:ext cx="1781176"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512" y="2338832"/>
            <a:ext cx="1781176"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512" y="2592832"/>
            <a:ext cx="1781176"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512" y="2846832"/>
            <a:ext cx="1781176"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512" y="3100832"/>
            <a:ext cx="1781176"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3432" y="2084832"/>
            <a:ext cx="1781176"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13432" y="2338832"/>
            <a:ext cx="1781176"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3432" y="2592832"/>
            <a:ext cx="1781176"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3432" y="2846832"/>
            <a:ext cx="1781176"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3432" y="3100832"/>
            <a:ext cx="1781176"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87800" y="1143000"/>
            <a:ext cx="31988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7200" y="43434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86200" y="4343400"/>
            <a:ext cx="3425826"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7200" y="6858000"/>
            <a:ext cx="31988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987800" y="6858000"/>
            <a:ext cx="31988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859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Text Placeholder 3"/>
          <p:cNvSpPr>
            <a:spLocks noGrp="1"/>
          </p:cNvSpPr>
          <p:nvPr>
            <p:ph type="body" sz="quarter" idx="10"/>
          </p:nvPr>
        </p:nvSpPr>
        <p:spPr/>
        <p:txBody>
          <a:bodyPr/>
          <a:lstStyle/>
          <a:p>
            <a:r>
              <a:rPr lang="en-US" dirty="0"/>
              <a:t>Methodology</a:t>
            </a:r>
          </a:p>
        </p:txBody>
      </p:sp>
      <p:sp>
        <p:nvSpPr>
          <p:cNvPr id="3" name="Slide Number Placeholder 2"/>
          <p:cNvSpPr>
            <a:spLocks noGrp="1"/>
          </p:cNvSpPr>
          <p:nvPr>
            <p:ph type="sldNum" sz="quarter" idx="4"/>
          </p:nvPr>
        </p:nvSpPr>
        <p:spPr/>
        <p:txBody>
          <a:bodyPr/>
          <a:lstStyle/>
          <a:p>
            <a:fld id="{6214CC63-60E5-4931-A878-5D36BA85D187}" type="slidenum">
              <a:rPr lang="en-US" smtClean="0"/>
              <a:pPr/>
              <a:t>9</a:t>
            </a:fld>
            <a:endParaRPr lang="en-US" dirty="0"/>
          </a:p>
        </p:txBody>
      </p:sp>
      <p:sp>
        <p:nvSpPr>
          <p:cNvPr id="24" name="TextBox 23"/>
          <p:cNvSpPr txBox="1"/>
          <p:nvPr/>
        </p:nvSpPr>
        <p:spPr>
          <a:xfrm>
            <a:off x="445824" y="70866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Total PAC Spend</a:t>
            </a:r>
            <a:endParaRPr lang="en-US" sz="1200" cap="all" spc="300" dirty="0">
              <a:latin typeface="FreightSans Pro Semibold" pitchFamily="50" charset="0"/>
            </a:endParaRPr>
          </a:p>
        </p:txBody>
      </p:sp>
      <p:sp>
        <p:nvSpPr>
          <p:cNvPr id="26" name="TextBox 25"/>
          <p:cNvSpPr txBox="1"/>
          <p:nvPr/>
        </p:nvSpPr>
        <p:spPr>
          <a:xfrm>
            <a:off x="3796773" y="7086600"/>
            <a:ext cx="3908952" cy="3302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PAC Contributions to Federal Candidates</a:t>
            </a:r>
            <a:endParaRPr lang="en-US" sz="1200" cap="all" spc="300" dirty="0">
              <a:latin typeface="FreightSans Pro Semibold" pitchFamily="50" charset="0"/>
            </a:endParaRPr>
          </a:p>
        </p:txBody>
      </p:sp>
      <p:sp>
        <p:nvSpPr>
          <p:cNvPr id="27" name="Rectangle 26"/>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31" name="TextBox 30"/>
          <p:cNvSpPr txBox="1"/>
          <p:nvPr/>
        </p:nvSpPr>
        <p:spPr>
          <a:xfrm>
            <a:off x="445824"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Registered Lobbyists</a:t>
            </a:r>
            <a:endParaRPr lang="en-US" sz="1200" cap="all" spc="300" dirty="0">
              <a:latin typeface="FreightSans Pro Semibold" pitchFamily="50" charset="0"/>
            </a:endParaRPr>
          </a:p>
        </p:txBody>
      </p:sp>
      <p:sp>
        <p:nvSpPr>
          <p:cNvPr id="33" name="TextBox 32"/>
          <p:cNvSpPr txBox="1"/>
          <p:nvPr/>
        </p:nvSpPr>
        <p:spPr>
          <a:xfrm>
            <a:off x="3874824"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Lobby Spending</a:t>
            </a:r>
            <a:endParaRPr lang="en-US" sz="1200" cap="all" spc="300" dirty="0">
              <a:latin typeface="FreightSans Pro Semibold" pitchFamily="50" charset="0"/>
            </a:endParaRPr>
          </a:p>
        </p:txBody>
      </p:sp>
      <p:sp>
        <p:nvSpPr>
          <p:cNvPr id="11" name="TextBox 10"/>
          <p:cNvSpPr txBox="1"/>
          <p:nvPr/>
        </p:nvSpPr>
        <p:spPr>
          <a:xfrm>
            <a:off x="2409371" y="1150256"/>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Washington Office Size</a:t>
            </a:r>
            <a:endParaRPr lang="en-US" sz="1200" cap="all" spc="300" dirty="0">
              <a:latin typeface="FreightSans Pro Semibold" pitchFamily="50" charset="0"/>
            </a:endParaRPr>
          </a:p>
        </p:txBody>
      </p:sp>
      <p:sp>
        <p:nvSpPr>
          <p:cNvPr id="12" name="TextBox 11"/>
          <p:cNvSpPr txBox="1"/>
          <p:nvPr/>
        </p:nvSpPr>
        <p:spPr>
          <a:xfrm>
            <a:off x="2640805" y="1625600"/>
            <a:ext cx="854721" cy="400110"/>
          </a:xfrm>
          <a:prstGeom prst="rect">
            <a:avLst/>
          </a:prstGeom>
          <a:noFill/>
        </p:spPr>
        <p:txBody>
          <a:bodyPr wrap="none" rtlCol="0">
            <a:spAutoFit/>
          </a:bodyPr>
          <a:lstStyle/>
          <a:p>
            <a:r>
              <a:rPr lang="en-US" sz="1000" dirty="0" smtClean="0"/>
              <a:t>Business to </a:t>
            </a:r>
          </a:p>
          <a:p>
            <a:r>
              <a:rPr lang="en-US" sz="1000" dirty="0" smtClean="0"/>
              <a:t> Business</a:t>
            </a:r>
            <a:endParaRPr lang="en-US" sz="1000" dirty="0"/>
          </a:p>
        </p:txBody>
      </p:sp>
      <p:sp>
        <p:nvSpPr>
          <p:cNvPr id="13" name="TextBox 12"/>
          <p:cNvSpPr txBox="1"/>
          <p:nvPr/>
        </p:nvSpPr>
        <p:spPr>
          <a:xfrm>
            <a:off x="2640805" y="2933818"/>
            <a:ext cx="854721" cy="400110"/>
          </a:xfrm>
          <a:prstGeom prst="rect">
            <a:avLst/>
          </a:prstGeom>
          <a:noFill/>
        </p:spPr>
        <p:txBody>
          <a:bodyPr wrap="none" rtlCol="0">
            <a:spAutoFit/>
          </a:bodyPr>
          <a:lstStyle/>
          <a:p>
            <a:r>
              <a:rPr lang="en-US" sz="1000" dirty="0" smtClean="0"/>
              <a:t>Business to </a:t>
            </a:r>
          </a:p>
          <a:p>
            <a:r>
              <a:rPr lang="en-US" sz="1000" dirty="0" smtClean="0"/>
              <a:t> Consumer</a:t>
            </a:r>
            <a:endParaRPr lang="en-US" sz="1000" dirty="0"/>
          </a:p>
        </p:txBody>
      </p:sp>
      <p:sp>
        <p:nvSpPr>
          <p:cNvPr id="14" name="TextBox 13"/>
          <p:cNvSpPr txBox="1"/>
          <p:nvPr/>
        </p:nvSpPr>
        <p:spPr>
          <a:xfrm>
            <a:off x="696912" y="2789198"/>
            <a:ext cx="447558" cy="246221"/>
          </a:xfrm>
          <a:prstGeom prst="rect">
            <a:avLst/>
          </a:prstGeom>
          <a:noFill/>
        </p:spPr>
        <p:txBody>
          <a:bodyPr wrap="none" rtlCol="0">
            <a:spAutoFit/>
          </a:bodyPr>
          <a:lstStyle/>
          <a:p>
            <a:r>
              <a:rPr lang="en-US" sz="1000" dirty="0" smtClean="0"/>
              <a:t>Both</a:t>
            </a:r>
            <a:endParaRPr lang="en-US" sz="1000" dirty="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743902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744" y="905256"/>
            <a:ext cx="3425826"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1064" y="1508760"/>
            <a:ext cx="36560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4343400"/>
            <a:ext cx="3425826"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6200" y="43434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7366000"/>
            <a:ext cx="3427413"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86200" y="7366000"/>
            <a:ext cx="3427413"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98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PBR Report Theme">
  <a:themeElements>
    <a:clrScheme name="Custom 1">
      <a:dk1>
        <a:srgbClr val="000000"/>
      </a:dk1>
      <a:lt1>
        <a:srgbClr val="FFFFFF"/>
      </a:lt1>
      <a:dk2>
        <a:srgbClr val="535550"/>
      </a:dk2>
      <a:lt2>
        <a:srgbClr val="DCDDDB"/>
      </a:lt2>
      <a:accent1>
        <a:srgbClr val="535550"/>
      </a:accent1>
      <a:accent2>
        <a:srgbClr val="E3E033"/>
      </a:accent2>
      <a:accent3>
        <a:srgbClr val="82C2CC"/>
      </a:accent3>
      <a:accent4>
        <a:srgbClr val="FFFFFF"/>
      </a:accent4>
      <a:accent5>
        <a:srgbClr val="FFFFFF"/>
      </a:accent5>
      <a:accent6>
        <a:srgbClr val="FFFFFF"/>
      </a:accent6>
      <a:hlink>
        <a:srgbClr val="48A3B1"/>
      </a:hlink>
      <a:folHlink>
        <a:srgbClr val="306D76"/>
      </a:folHlink>
    </a:clrScheme>
    <a:fontScheme name="Freight">
      <a:majorFont>
        <a:latin typeface="FreightSans Pro Light"/>
        <a:ea typeface=""/>
        <a:cs typeface=""/>
      </a:majorFont>
      <a:minorFont>
        <a:latin typeface="FreightMicro Pro Book"/>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wrap="none" lIns="228600" tIns="228600" rIns="228600" bIns="228600" rtlCol="0" anchor="t">
        <a:noAutofit/>
      </a:bodyPr>
      <a:lstStyle>
        <a:defPPr>
          <a:defRPr sz="1000" dirty="0"/>
        </a:defPPr>
      </a:lstStyle>
    </a:spDef>
    <a:lnDef>
      <a:spPr>
        <a:ln>
          <a:solidFill>
            <a:schemeClr val="accent3">
              <a:lumMod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41409</TotalTime>
  <Words>2812</Words>
  <Application>Microsoft Office PowerPoint</Application>
  <PresentationFormat>Custom</PresentationFormat>
  <Paragraphs>525</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PBR Report Theme</vt:lpstr>
      <vt:lpstr>Policy Brands Roundtable</vt:lpstr>
      <vt:lpstr> </vt:lpstr>
      <vt:lpstr>Table of Contents</vt:lpstr>
      <vt:lpstr>Executive Summary</vt:lpstr>
      <vt:lpstr>Section 1</vt:lpstr>
      <vt:lpstr>Survey Development</vt:lpstr>
      <vt:lpstr>Model Overview</vt:lpstr>
      <vt:lpstr> </vt:lpstr>
      <vt:lpstr> </vt:lpstr>
      <vt:lpstr>Section 2</vt:lpstr>
      <vt:lpstr> </vt:lpstr>
      <vt:lpstr>Section 3</vt:lpstr>
      <vt:lpstr>Introduction to Composite Index</vt:lpstr>
      <vt:lpstr> </vt:lpstr>
      <vt:lpstr> </vt:lpstr>
      <vt:lpstr>PowerPoint Presentation</vt:lpstr>
      <vt:lpstr> </vt:lpstr>
      <vt:lpstr>PowerPoint Presentation</vt:lpstr>
      <vt:lpstr> </vt:lpstr>
      <vt:lpstr> </vt:lpstr>
      <vt:lpstr> </vt:lpstr>
      <vt:lpstr>Section Summary</vt:lpstr>
      <vt:lpstr>Section 4</vt:lpstr>
      <vt:lpstr>Introduction to Policy Brand Drivers</vt:lpstr>
      <vt:lpstr>PowerPoint Presentation</vt:lpstr>
      <vt:lpstr> </vt:lpstr>
      <vt:lpstr> </vt:lpstr>
      <vt:lpstr>Section Summary</vt:lpstr>
      <vt:lpstr>Section 5</vt:lpstr>
      <vt:lpstr> </vt:lpstr>
      <vt:lpstr>Congressional Staff</vt:lpstr>
      <vt:lpstr>Congressional Staff</vt:lpstr>
      <vt:lpstr>Executive Branch Staff</vt:lpstr>
      <vt:lpstr>Executive Branch Staff</vt:lpstr>
      <vt:lpstr>Private Sector</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 Wen</dc:creator>
  <cp:lastModifiedBy>Cai, Wen</cp:lastModifiedBy>
  <cp:revision>1766</cp:revision>
  <cp:lastPrinted>2014-10-06T15:59:07Z</cp:lastPrinted>
  <dcterms:created xsi:type="dcterms:W3CDTF">2013-10-24T02:05:42Z</dcterms:created>
  <dcterms:modified xsi:type="dcterms:W3CDTF">2014-10-06T16:03:42Z</dcterms:modified>
</cp:coreProperties>
</file>