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908" r:id="rId2"/>
    <p:sldId id="909" r:id="rId3"/>
    <p:sldId id="910" r:id="rId4"/>
    <p:sldId id="906" r:id="rId5"/>
  </p:sldIdLst>
  <p:sldSz cx="7772400" cy="10058400"/>
  <p:notesSz cx="7315200" cy="96012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id="{51742B19-2FC7-43BC-9BB6-F36B0C090DCC}">
          <p14:sldIdLst>
            <p14:sldId id="908"/>
            <p14:sldId id="909"/>
            <p14:sldId id="910"/>
            <p14:sldId id="90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veh Waddell" initials="KW" lastIdx="9" clrIdx="0"/>
  <p:cmAuthor id="1" name="Bamdad, Natalie" initials="BN" lastIdx="1" clrIdx="1"/>
  <p:cmAuthor id="2" name="Kuhn, Josef" initials="KJ" lastIdx="1" clrIdx="2"/>
  <p:cmAuthor id="3" name="Kim, Gina" initials="GK"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550"/>
    <a:srgbClr val="C05048"/>
    <a:srgbClr val="9BBB59"/>
    <a:srgbClr val="EC8D00"/>
    <a:srgbClr val="FFFFFF"/>
    <a:srgbClr val="FFFF99"/>
    <a:srgbClr val="FFB03B"/>
    <a:srgbClr val="000000"/>
    <a:srgbClr val="82C2CC"/>
    <a:srgbClr val="0451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554" autoAdjust="0"/>
    <p:restoredTop sz="98501" autoAdjust="0"/>
  </p:normalViewPr>
  <p:slideViewPr>
    <p:cSldViewPr snapToGrid="0">
      <p:cViewPr>
        <p:scale>
          <a:sx n="80" d="100"/>
          <a:sy n="80" d="100"/>
        </p:scale>
        <p:origin x="-960" y="822"/>
      </p:cViewPr>
      <p:guideLst>
        <p:guide orient="horz" pos="3168"/>
        <p:guide pos="2448"/>
      </p:guideLst>
    </p:cSldViewPr>
  </p:slideViewPr>
  <p:outlineViewPr>
    <p:cViewPr>
      <p:scale>
        <a:sx n="33" d="100"/>
        <a:sy n="33" d="100"/>
      </p:scale>
      <p:origin x="0" y="1434"/>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53" d="100"/>
          <a:sy n="53" d="100"/>
        </p:scale>
        <p:origin x="-2820" y="-102"/>
      </p:cViewPr>
      <p:guideLst>
        <p:guide orient="horz" pos="3024"/>
        <p:guide pos="2304"/>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nchor="t" anchorCtr="0"/>
          <a:lstStyle/>
          <a:p>
            <a:pPr algn="ctr">
              <a:defRPr sz="800">
                <a:latin typeface="FreightSans Pro Bold" pitchFamily="50" charset="0"/>
              </a:defRPr>
            </a:pPr>
            <a:r>
              <a:rPr lang="en-US" sz="900" b="0" dirty="0" smtClean="0">
                <a:latin typeface="Gill Sans MT" panose="020B0502020104020203" pitchFamily="34" charset="0"/>
              </a:rPr>
              <a:t>Policy brand scores by industry</a:t>
            </a:r>
          </a:p>
          <a:p>
            <a:pPr algn="ctr">
              <a:defRPr sz="800">
                <a:latin typeface="FreightSans Pro Bold" pitchFamily="50" charset="0"/>
              </a:defRPr>
            </a:pPr>
            <a:r>
              <a:rPr lang="en-US" sz="900" b="0" i="1" dirty="0" smtClean="0">
                <a:latin typeface="Gill Sans MT" panose="020B0502020104020203" pitchFamily="34" charset="0"/>
              </a:rPr>
              <a:t>Industry averages (gray columns) vs. organization-specific scores (blue bars)</a:t>
            </a:r>
            <a:endParaRPr lang="en-US" sz="900" b="0" i="1" dirty="0">
              <a:latin typeface="Gill Sans MT" panose="020B0502020104020203" pitchFamily="34" charset="0"/>
            </a:endParaRPr>
          </a:p>
        </c:rich>
      </c:tx>
      <c:layout>
        <c:manualLayout>
          <c:xMode val="edge"/>
          <c:yMode val="edge"/>
          <c:x val="0.11603630796150501"/>
          <c:y val="7.4074074074074098E-2"/>
        </c:manualLayout>
      </c:layout>
      <c:overlay val="1"/>
    </c:title>
    <c:autoTitleDeleted val="0"/>
    <c:plotArea>
      <c:layout>
        <c:manualLayout>
          <c:layoutTarget val="inner"/>
          <c:xMode val="edge"/>
          <c:yMode val="edge"/>
          <c:x val="6.4572670603674498E-2"/>
          <c:y val="0.244840133619661"/>
          <c:w val="0.91283136482939597"/>
          <c:h val="0.57432941620933797"/>
        </c:manualLayout>
      </c:layout>
      <c:barChart>
        <c:barDir val="col"/>
        <c:grouping val="clustered"/>
        <c:varyColors val="0"/>
        <c:ser>
          <c:idx val="0"/>
          <c:order val="0"/>
          <c:tx>
            <c:strRef>
              <c:f>Sheet1!$B$1</c:f>
              <c:strCache>
                <c:ptCount val="1"/>
                <c:pt idx="0">
                  <c:v>Sector Average</c:v>
                </c:pt>
              </c:strCache>
            </c:strRef>
          </c:tx>
          <c:spPr>
            <a:solidFill>
              <a:schemeClr val="accent5">
                <a:lumMod val="75000"/>
              </a:schemeClr>
            </a:solidFill>
            <a:ln>
              <a:solidFill>
                <a:schemeClr val="accent5">
                  <a:lumMod val="75000"/>
                </a:schemeClr>
              </a:solidFill>
            </a:ln>
          </c:spPr>
          <c:invertIfNegative val="0"/>
          <c:cat>
            <c:strRef>
              <c:f>Sheet1!$A$2:$A$8</c:f>
              <c:strCache>
                <c:ptCount val="7"/>
                <c:pt idx="0">
                  <c:v>Banking</c:v>
                </c:pt>
                <c:pt idx="1">
                  <c:v>Telecom</c:v>
                </c:pt>
                <c:pt idx="2">
                  <c:v>Food</c:v>
                </c:pt>
                <c:pt idx="3">
                  <c:v>Defense</c:v>
                </c:pt>
                <c:pt idx="4">
                  <c:v>Insurance</c:v>
                </c:pt>
                <c:pt idx="5">
                  <c:v>Utility</c:v>
                </c:pt>
                <c:pt idx="6">
                  <c:v>Technology</c:v>
                </c:pt>
              </c:strCache>
            </c:strRef>
          </c:cat>
          <c:val>
            <c:numRef>
              <c:f>Sheet1!$B$2:$B$8</c:f>
              <c:numCache>
                <c:formatCode>0.00</c:formatCode>
                <c:ptCount val="7"/>
                <c:pt idx="0">
                  <c:v>41.72</c:v>
                </c:pt>
                <c:pt idx="1">
                  <c:v>46.65</c:v>
                </c:pt>
                <c:pt idx="2">
                  <c:v>48.02</c:v>
                </c:pt>
                <c:pt idx="3">
                  <c:v>49.87</c:v>
                </c:pt>
                <c:pt idx="4">
                  <c:v>50.94</c:v>
                </c:pt>
                <c:pt idx="5">
                  <c:v>52.11</c:v>
                </c:pt>
                <c:pt idx="6">
                  <c:v>54.24</c:v>
                </c:pt>
              </c:numCache>
            </c:numRef>
          </c:val>
        </c:ser>
        <c:dLbls>
          <c:showLegendKey val="0"/>
          <c:showVal val="0"/>
          <c:showCatName val="0"/>
          <c:showSerName val="0"/>
          <c:showPercent val="0"/>
          <c:showBubbleSize val="0"/>
        </c:dLbls>
        <c:gapWidth val="115"/>
        <c:axId val="153309952"/>
        <c:axId val="153308160"/>
      </c:barChart>
      <c:lineChart>
        <c:grouping val="standard"/>
        <c:varyColors val="0"/>
        <c:ser>
          <c:idx val="1"/>
          <c:order val="1"/>
          <c:tx>
            <c:strRef>
              <c:f>Sheet1!$C$1</c:f>
              <c:strCache>
                <c:ptCount val="1"/>
                <c:pt idx="0">
                  <c:v>Lowest Score</c:v>
                </c:pt>
              </c:strCache>
            </c:strRef>
          </c:tx>
          <c:spPr>
            <a:ln>
              <a:noFill/>
            </a:ln>
          </c:spPr>
          <c:marker>
            <c:symbol val="dash"/>
            <c:size val="14"/>
            <c:spPr>
              <a:solidFill>
                <a:schemeClr val="accent3"/>
              </a:solidFill>
              <a:ln>
                <a:solidFill>
                  <a:schemeClr val="bg1"/>
                </a:solidFill>
              </a:ln>
            </c:spPr>
          </c:marker>
          <c:dPt>
            <c:idx val="0"/>
            <c:bubble3D val="0"/>
          </c:dPt>
          <c:dPt>
            <c:idx val="1"/>
            <c:bubble3D val="0"/>
          </c:dPt>
          <c:dPt>
            <c:idx val="2"/>
            <c:bubble3D val="0"/>
          </c:dPt>
          <c:dPt>
            <c:idx val="3"/>
            <c:bubble3D val="0"/>
          </c:dPt>
          <c:dPt>
            <c:idx val="4"/>
            <c:bubble3D val="0"/>
          </c:dPt>
          <c:dPt>
            <c:idx val="5"/>
            <c:bubble3D val="0"/>
          </c:dPt>
          <c:dPt>
            <c:idx val="6"/>
            <c:bubble3D val="0"/>
          </c:dPt>
          <c:cat>
            <c:strRef>
              <c:f>Sheet1!$A$2:$A$8</c:f>
              <c:strCache>
                <c:ptCount val="7"/>
                <c:pt idx="0">
                  <c:v>Banking</c:v>
                </c:pt>
                <c:pt idx="1">
                  <c:v>Telecom</c:v>
                </c:pt>
                <c:pt idx="2">
                  <c:v>Food</c:v>
                </c:pt>
                <c:pt idx="3">
                  <c:v>Defense</c:v>
                </c:pt>
                <c:pt idx="4">
                  <c:v>Insurance</c:v>
                </c:pt>
                <c:pt idx="5">
                  <c:v>Utility</c:v>
                </c:pt>
                <c:pt idx="6">
                  <c:v>Technology</c:v>
                </c:pt>
              </c:strCache>
            </c:strRef>
          </c:cat>
          <c:val>
            <c:numRef>
              <c:f>Sheet1!$C$2:$C$8</c:f>
              <c:numCache>
                <c:formatCode>0.00</c:formatCode>
                <c:ptCount val="7"/>
                <c:pt idx="0">
                  <c:v>40.11</c:v>
                </c:pt>
                <c:pt idx="1">
                  <c:v>44.26</c:v>
                </c:pt>
                <c:pt idx="2">
                  <c:v>44.02</c:v>
                </c:pt>
                <c:pt idx="3">
                  <c:v>46.61</c:v>
                </c:pt>
                <c:pt idx="4">
                  <c:v>48.59</c:v>
                </c:pt>
                <c:pt idx="5">
                  <c:v>49.98</c:v>
                </c:pt>
                <c:pt idx="6">
                  <c:v>50.86</c:v>
                </c:pt>
              </c:numCache>
            </c:numRef>
          </c:val>
          <c:smooth val="0"/>
        </c:ser>
        <c:ser>
          <c:idx val="2"/>
          <c:order val="2"/>
          <c:tx>
            <c:strRef>
              <c:f>Sheet1!$D$1</c:f>
              <c:strCache>
                <c:ptCount val="1"/>
                <c:pt idx="0">
                  <c:v>Org2</c:v>
                </c:pt>
              </c:strCache>
            </c:strRef>
          </c:tx>
          <c:spPr>
            <a:ln>
              <a:noFill/>
            </a:ln>
          </c:spPr>
          <c:marker>
            <c:symbol val="dash"/>
            <c:size val="14"/>
            <c:spPr>
              <a:solidFill>
                <a:schemeClr val="accent3"/>
              </a:solidFill>
              <a:ln>
                <a:solidFill>
                  <a:schemeClr val="bg1"/>
                </a:solidFill>
              </a:ln>
            </c:spPr>
          </c:marker>
          <c:dPt>
            <c:idx val="0"/>
            <c:bubble3D val="0"/>
          </c:dPt>
          <c:dPt>
            <c:idx val="1"/>
            <c:bubble3D val="0"/>
          </c:dPt>
          <c:dPt>
            <c:idx val="2"/>
            <c:bubble3D val="0"/>
          </c:dPt>
          <c:dPt>
            <c:idx val="3"/>
            <c:bubble3D val="0"/>
          </c:dPt>
          <c:dPt>
            <c:idx val="4"/>
            <c:bubble3D val="0"/>
          </c:dPt>
          <c:dPt>
            <c:idx val="5"/>
            <c:bubble3D val="0"/>
          </c:dPt>
          <c:dPt>
            <c:idx val="6"/>
            <c:bubble3D val="0"/>
          </c:dPt>
          <c:cat>
            <c:strRef>
              <c:f>Sheet1!$A$2:$A$8</c:f>
              <c:strCache>
                <c:ptCount val="7"/>
                <c:pt idx="0">
                  <c:v>Banking</c:v>
                </c:pt>
                <c:pt idx="1">
                  <c:v>Telecom</c:v>
                </c:pt>
                <c:pt idx="2">
                  <c:v>Food</c:v>
                </c:pt>
                <c:pt idx="3">
                  <c:v>Defense</c:v>
                </c:pt>
                <c:pt idx="4">
                  <c:v>Insurance</c:v>
                </c:pt>
                <c:pt idx="5">
                  <c:v>Utility</c:v>
                </c:pt>
                <c:pt idx="6">
                  <c:v>Technology</c:v>
                </c:pt>
              </c:strCache>
            </c:strRef>
          </c:cat>
          <c:val>
            <c:numRef>
              <c:f>Sheet1!$D$2:$D$8</c:f>
              <c:numCache>
                <c:formatCode>0.00</c:formatCode>
                <c:ptCount val="7"/>
                <c:pt idx="0">
                  <c:v>40.53</c:v>
                </c:pt>
                <c:pt idx="1">
                  <c:v>45.01</c:v>
                </c:pt>
                <c:pt idx="2">
                  <c:v>45.32</c:v>
                </c:pt>
                <c:pt idx="3">
                  <c:v>48.55</c:v>
                </c:pt>
                <c:pt idx="4">
                  <c:v>49.43</c:v>
                </c:pt>
                <c:pt idx="5">
                  <c:v>51.22</c:v>
                </c:pt>
                <c:pt idx="6">
                  <c:v>52.63</c:v>
                </c:pt>
              </c:numCache>
            </c:numRef>
          </c:val>
          <c:smooth val="0"/>
        </c:ser>
        <c:ser>
          <c:idx val="3"/>
          <c:order val="3"/>
          <c:tx>
            <c:strRef>
              <c:f>Sheet1!$E$1</c:f>
              <c:strCache>
                <c:ptCount val="1"/>
                <c:pt idx="0">
                  <c:v>Org3</c:v>
                </c:pt>
              </c:strCache>
            </c:strRef>
          </c:tx>
          <c:spPr>
            <a:ln>
              <a:noFill/>
            </a:ln>
          </c:spPr>
          <c:marker>
            <c:symbol val="dash"/>
            <c:size val="14"/>
            <c:spPr>
              <a:solidFill>
                <a:schemeClr val="accent3"/>
              </a:solidFill>
              <a:ln>
                <a:solidFill>
                  <a:schemeClr val="bg1"/>
                </a:solidFill>
              </a:ln>
            </c:spPr>
          </c:marker>
          <c:dPt>
            <c:idx val="0"/>
            <c:bubble3D val="0"/>
          </c:dPt>
          <c:dPt>
            <c:idx val="1"/>
            <c:bubble3D val="0"/>
          </c:dPt>
          <c:dPt>
            <c:idx val="2"/>
            <c:bubble3D val="0"/>
          </c:dPt>
          <c:dPt>
            <c:idx val="3"/>
            <c:bubble3D val="0"/>
          </c:dPt>
          <c:dPt>
            <c:idx val="4"/>
            <c:bubble3D val="0"/>
          </c:dPt>
          <c:dPt>
            <c:idx val="5"/>
            <c:bubble3D val="0"/>
          </c:dPt>
          <c:dPt>
            <c:idx val="6"/>
            <c:bubble3D val="0"/>
          </c:dPt>
          <c:cat>
            <c:strRef>
              <c:f>Sheet1!$A$2:$A$8</c:f>
              <c:strCache>
                <c:ptCount val="7"/>
                <c:pt idx="0">
                  <c:v>Banking</c:v>
                </c:pt>
                <c:pt idx="1">
                  <c:v>Telecom</c:v>
                </c:pt>
                <c:pt idx="2">
                  <c:v>Food</c:v>
                </c:pt>
                <c:pt idx="3">
                  <c:v>Defense</c:v>
                </c:pt>
                <c:pt idx="4">
                  <c:v>Insurance</c:v>
                </c:pt>
                <c:pt idx="5">
                  <c:v>Utility</c:v>
                </c:pt>
                <c:pt idx="6">
                  <c:v>Technology</c:v>
                </c:pt>
              </c:strCache>
            </c:strRef>
          </c:cat>
          <c:val>
            <c:numRef>
              <c:f>Sheet1!$E$2:$E$8</c:f>
              <c:numCache>
                <c:formatCode>0.00</c:formatCode>
                <c:ptCount val="7"/>
                <c:pt idx="0">
                  <c:v>41.71</c:v>
                </c:pt>
                <c:pt idx="1">
                  <c:v>45.17</c:v>
                </c:pt>
                <c:pt idx="2">
                  <c:v>48.13</c:v>
                </c:pt>
                <c:pt idx="3">
                  <c:v>50.28</c:v>
                </c:pt>
                <c:pt idx="4">
                  <c:v>54.81</c:v>
                </c:pt>
                <c:pt idx="5">
                  <c:v>51.75</c:v>
                </c:pt>
                <c:pt idx="6">
                  <c:v>54.27</c:v>
                </c:pt>
              </c:numCache>
            </c:numRef>
          </c:val>
          <c:smooth val="0"/>
        </c:ser>
        <c:ser>
          <c:idx val="4"/>
          <c:order val="4"/>
          <c:tx>
            <c:strRef>
              <c:f>Sheet1!$F$1</c:f>
              <c:strCache>
                <c:ptCount val="1"/>
                <c:pt idx="0">
                  <c:v>Org4</c:v>
                </c:pt>
              </c:strCache>
            </c:strRef>
          </c:tx>
          <c:spPr>
            <a:ln>
              <a:noFill/>
            </a:ln>
          </c:spPr>
          <c:marker>
            <c:symbol val="dash"/>
            <c:size val="14"/>
            <c:spPr>
              <a:solidFill>
                <a:schemeClr val="accent3"/>
              </a:solidFill>
              <a:ln>
                <a:solidFill>
                  <a:schemeClr val="bg1"/>
                </a:solidFill>
              </a:ln>
            </c:spPr>
          </c:marker>
          <c:dPt>
            <c:idx val="0"/>
            <c:bubble3D val="0"/>
          </c:dPt>
          <c:dPt>
            <c:idx val="1"/>
            <c:bubble3D val="0"/>
          </c:dPt>
          <c:dPt>
            <c:idx val="2"/>
            <c:bubble3D val="0"/>
          </c:dPt>
          <c:dPt>
            <c:idx val="3"/>
            <c:bubble3D val="0"/>
          </c:dPt>
          <c:dPt>
            <c:idx val="5"/>
            <c:bubble3D val="0"/>
          </c:dPt>
          <c:dPt>
            <c:idx val="6"/>
            <c:bubble3D val="0"/>
          </c:dPt>
          <c:cat>
            <c:strRef>
              <c:f>Sheet1!$A$2:$A$8</c:f>
              <c:strCache>
                <c:ptCount val="7"/>
                <c:pt idx="0">
                  <c:v>Banking</c:v>
                </c:pt>
                <c:pt idx="1">
                  <c:v>Telecom</c:v>
                </c:pt>
                <c:pt idx="2">
                  <c:v>Food</c:v>
                </c:pt>
                <c:pt idx="3">
                  <c:v>Defense</c:v>
                </c:pt>
                <c:pt idx="4">
                  <c:v>Insurance</c:v>
                </c:pt>
                <c:pt idx="5">
                  <c:v>Utility</c:v>
                </c:pt>
                <c:pt idx="6">
                  <c:v>Technology</c:v>
                </c:pt>
              </c:strCache>
            </c:strRef>
          </c:cat>
          <c:val>
            <c:numRef>
              <c:f>Sheet1!$F$2:$F$8</c:f>
              <c:numCache>
                <c:formatCode>0.00</c:formatCode>
                <c:ptCount val="7"/>
                <c:pt idx="0">
                  <c:v>42.13</c:v>
                </c:pt>
                <c:pt idx="1">
                  <c:v>48.63</c:v>
                </c:pt>
                <c:pt idx="2">
                  <c:v>49.43</c:v>
                </c:pt>
                <c:pt idx="3">
                  <c:v>50.53</c:v>
                </c:pt>
                <c:pt idx="5">
                  <c:v>52.73</c:v>
                </c:pt>
                <c:pt idx="6">
                  <c:v>55.54</c:v>
                </c:pt>
              </c:numCache>
            </c:numRef>
          </c:val>
          <c:smooth val="0"/>
        </c:ser>
        <c:ser>
          <c:idx val="5"/>
          <c:order val="5"/>
          <c:tx>
            <c:strRef>
              <c:f>Sheet1!$G$1</c:f>
              <c:strCache>
                <c:ptCount val="1"/>
                <c:pt idx="0">
                  <c:v>Highest Score</c:v>
                </c:pt>
              </c:strCache>
            </c:strRef>
          </c:tx>
          <c:spPr>
            <a:ln>
              <a:noFill/>
            </a:ln>
          </c:spPr>
          <c:marker>
            <c:symbol val="dash"/>
            <c:size val="14"/>
            <c:spPr>
              <a:solidFill>
                <a:schemeClr val="accent3"/>
              </a:solidFill>
              <a:ln>
                <a:solidFill>
                  <a:schemeClr val="bg1"/>
                </a:solidFill>
              </a:ln>
            </c:spPr>
          </c:marker>
          <c:dPt>
            <c:idx val="0"/>
            <c:bubble3D val="0"/>
          </c:dPt>
          <c:dPt>
            <c:idx val="1"/>
            <c:bubble3D val="0"/>
          </c:dPt>
          <c:dPt>
            <c:idx val="2"/>
            <c:bubble3D val="0"/>
          </c:dPt>
          <c:dPt>
            <c:idx val="3"/>
            <c:bubble3D val="0"/>
          </c:dPt>
          <c:dPt>
            <c:idx val="5"/>
            <c:bubble3D val="0"/>
          </c:dPt>
          <c:dPt>
            <c:idx val="6"/>
            <c:bubble3D val="0"/>
          </c:dPt>
          <c:cat>
            <c:strRef>
              <c:f>Sheet1!$A$2:$A$8</c:f>
              <c:strCache>
                <c:ptCount val="7"/>
                <c:pt idx="0">
                  <c:v>Banking</c:v>
                </c:pt>
                <c:pt idx="1">
                  <c:v>Telecom</c:v>
                </c:pt>
                <c:pt idx="2">
                  <c:v>Food</c:v>
                </c:pt>
                <c:pt idx="3">
                  <c:v>Defense</c:v>
                </c:pt>
                <c:pt idx="4">
                  <c:v>Insurance</c:v>
                </c:pt>
                <c:pt idx="5">
                  <c:v>Utility</c:v>
                </c:pt>
                <c:pt idx="6">
                  <c:v>Technology</c:v>
                </c:pt>
              </c:strCache>
            </c:strRef>
          </c:cat>
          <c:val>
            <c:numRef>
              <c:f>Sheet1!$G$2:$G$8</c:f>
              <c:numCache>
                <c:formatCode>0.00</c:formatCode>
                <c:ptCount val="7"/>
                <c:pt idx="0">
                  <c:v>44.14</c:v>
                </c:pt>
                <c:pt idx="1">
                  <c:v>50.19</c:v>
                </c:pt>
                <c:pt idx="2">
                  <c:v>50.18</c:v>
                </c:pt>
                <c:pt idx="3">
                  <c:v>53.39</c:v>
                </c:pt>
                <c:pt idx="5">
                  <c:v>54.85</c:v>
                </c:pt>
                <c:pt idx="6">
                  <c:v>57.91</c:v>
                </c:pt>
              </c:numCache>
            </c:numRef>
          </c:val>
          <c:smooth val="0"/>
        </c:ser>
        <c:ser>
          <c:idx val="6"/>
          <c:order val="6"/>
          <c:tx>
            <c:strRef>
              <c:f>Sheet1!$H$1</c:f>
              <c:strCache>
                <c:ptCount val="1"/>
                <c:pt idx="0">
                  <c:v>Highest Score2</c:v>
                </c:pt>
              </c:strCache>
            </c:strRef>
          </c:tx>
          <c:marker>
            <c:symbol val="dash"/>
            <c:size val="14"/>
            <c:spPr>
              <a:solidFill>
                <a:schemeClr val="accent3"/>
              </a:solidFill>
              <a:ln>
                <a:solidFill>
                  <a:schemeClr val="bg1"/>
                </a:solidFill>
              </a:ln>
            </c:spPr>
          </c:marker>
          <c:dPt>
            <c:idx val="2"/>
            <c:bubble3D val="0"/>
          </c:dPt>
          <c:cat>
            <c:strRef>
              <c:f>Sheet1!$A$2:$A$8</c:f>
              <c:strCache>
                <c:ptCount val="7"/>
                <c:pt idx="0">
                  <c:v>Banking</c:v>
                </c:pt>
                <c:pt idx="1">
                  <c:v>Telecom</c:v>
                </c:pt>
                <c:pt idx="2">
                  <c:v>Food</c:v>
                </c:pt>
                <c:pt idx="3">
                  <c:v>Defense</c:v>
                </c:pt>
                <c:pt idx="4">
                  <c:v>Insurance</c:v>
                </c:pt>
                <c:pt idx="5">
                  <c:v>Utility</c:v>
                </c:pt>
                <c:pt idx="6">
                  <c:v>Technology</c:v>
                </c:pt>
              </c:strCache>
            </c:strRef>
          </c:cat>
          <c:val>
            <c:numRef>
              <c:f>Sheet1!$H$2:$H$8</c:f>
              <c:numCache>
                <c:formatCode>General</c:formatCode>
                <c:ptCount val="7"/>
                <c:pt idx="2" formatCode="0.00">
                  <c:v>51.04</c:v>
                </c:pt>
              </c:numCache>
            </c:numRef>
          </c:val>
          <c:smooth val="0"/>
        </c:ser>
        <c:dLbls>
          <c:showLegendKey val="0"/>
          <c:showVal val="0"/>
          <c:showCatName val="0"/>
          <c:showSerName val="0"/>
          <c:showPercent val="0"/>
          <c:showBubbleSize val="0"/>
        </c:dLbls>
        <c:marker val="1"/>
        <c:smooth val="0"/>
        <c:axId val="153295872"/>
        <c:axId val="153306240"/>
      </c:lineChart>
      <c:catAx>
        <c:axId val="153295872"/>
        <c:scaling>
          <c:orientation val="minMax"/>
        </c:scaling>
        <c:delete val="0"/>
        <c:axPos val="b"/>
        <c:numFmt formatCode="General" sourceLinked="1"/>
        <c:majorTickMark val="none"/>
        <c:minorTickMark val="none"/>
        <c:tickLblPos val="nextTo"/>
        <c:spPr>
          <a:ln>
            <a:solidFill>
              <a:schemeClr val="accent1"/>
            </a:solidFill>
          </a:ln>
        </c:spPr>
        <c:txPr>
          <a:bodyPr rot="0" vert="horz"/>
          <a:lstStyle/>
          <a:p>
            <a:pPr>
              <a:defRPr sz="800"/>
            </a:pPr>
            <a:endParaRPr lang="en-US"/>
          </a:p>
        </c:txPr>
        <c:crossAx val="153306240"/>
        <c:crosses val="autoZero"/>
        <c:auto val="1"/>
        <c:lblAlgn val="ctr"/>
        <c:lblOffset val="100"/>
        <c:noMultiLvlLbl val="0"/>
      </c:catAx>
      <c:valAx>
        <c:axId val="153306240"/>
        <c:scaling>
          <c:orientation val="minMax"/>
          <c:max val="60"/>
          <c:min val="38"/>
        </c:scaling>
        <c:delete val="0"/>
        <c:axPos val="l"/>
        <c:title>
          <c:tx>
            <c:rich>
              <a:bodyPr rot="-5400000" vert="horz"/>
              <a:lstStyle/>
              <a:p>
                <a:pPr>
                  <a:defRPr sz="800">
                    <a:latin typeface="FreightSans Pro Book" pitchFamily="50" charset="0"/>
                  </a:defRPr>
                </a:pPr>
                <a:r>
                  <a:rPr lang="en-US" sz="800" b="0" i="0" baseline="0" dirty="0" smtClean="0">
                    <a:effectLst/>
                    <a:latin typeface="Gill Sans MT" panose="020B0502020104020203" pitchFamily="34" charset="0"/>
                  </a:rPr>
                  <a:t>Policy Brand Strength</a:t>
                </a:r>
                <a:endParaRPr lang="en-US" sz="800" dirty="0">
                  <a:effectLst/>
                  <a:latin typeface="Gill Sans MT" panose="020B0502020104020203" pitchFamily="34" charset="0"/>
                </a:endParaRPr>
              </a:p>
            </c:rich>
          </c:tx>
          <c:layout>
            <c:manualLayout>
              <c:xMode val="edge"/>
              <c:yMode val="edge"/>
              <c:x val="0"/>
              <c:y val="0.31613881598133597"/>
            </c:manualLayout>
          </c:layout>
          <c:overlay val="0"/>
          <c:spPr>
            <a:solidFill>
              <a:schemeClr val="bg1"/>
            </a:solidFill>
          </c:spPr>
        </c:title>
        <c:numFmt formatCode="0" sourceLinked="0"/>
        <c:majorTickMark val="none"/>
        <c:minorTickMark val="none"/>
        <c:tickLblPos val="none"/>
        <c:spPr>
          <a:ln>
            <a:solidFill>
              <a:schemeClr val="accent1"/>
            </a:solidFill>
            <a:tailEnd type="stealth" w="med" len="lg"/>
          </a:ln>
        </c:spPr>
        <c:crossAx val="153295872"/>
        <c:crosses val="autoZero"/>
        <c:crossBetween val="between"/>
        <c:majorUnit val="7.3333333333333011"/>
      </c:valAx>
      <c:valAx>
        <c:axId val="153308160"/>
        <c:scaling>
          <c:orientation val="minMax"/>
          <c:max val="60"/>
          <c:min val="38"/>
        </c:scaling>
        <c:delete val="1"/>
        <c:axPos val="r"/>
        <c:numFmt formatCode="0" sourceLinked="0"/>
        <c:majorTickMark val="out"/>
        <c:minorTickMark val="none"/>
        <c:tickLblPos val="nextTo"/>
        <c:crossAx val="153309952"/>
        <c:crosses val="max"/>
        <c:crossBetween val="between"/>
        <c:majorUnit val="7.3333333333333011"/>
      </c:valAx>
      <c:catAx>
        <c:axId val="153309952"/>
        <c:scaling>
          <c:orientation val="minMax"/>
        </c:scaling>
        <c:delete val="1"/>
        <c:axPos val="b"/>
        <c:majorTickMark val="out"/>
        <c:minorTickMark val="none"/>
        <c:tickLblPos val="nextTo"/>
        <c:crossAx val="153308160"/>
        <c:crosses val="autoZero"/>
        <c:auto val="1"/>
        <c:lblAlgn val="ctr"/>
        <c:lblOffset val="100"/>
        <c:noMultiLvlLbl val="0"/>
      </c:catAx>
      <c:spPr>
        <a:noFill/>
      </c:spPr>
    </c:plotArea>
    <c:plotVisOnly val="1"/>
    <c:dispBlanksAs val="gap"/>
    <c:showDLblsOverMax val="0"/>
  </c:chart>
  <c:spPr>
    <a:noFill/>
    <a:ln>
      <a:noFill/>
    </a:ln>
  </c:spPr>
  <c:txPr>
    <a:bodyPr/>
    <a:lstStyle/>
    <a:p>
      <a:pPr>
        <a:defRPr sz="800">
          <a:latin typeface="FreightSans Pro Book" pitchFamily="50"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4.7211622585638331E-2"/>
          <c:y val="0.15014294632953609"/>
          <c:w val="0.91283137925225089"/>
          <c:h val="0.66902621713079702"/>
        </c:manualLayout>
      </c:layout>
      <c:barChart>
        <c:barDir val="col"/>
        <c:grouping val="clustered"/>
        <c:varyColors val="0"/>
        <c:ser>
          <c:idx val="0"/>
          <c:order val="0"/>
          <c:tx>
            <c:strRef>
              <c:f>Sheet1!$B$1</c:f>
              <c:strCache>
                <c:ptCount val="1"/>
                <c:pt idx="0">
                  <c:v>Sector Average</c:v>
                </c:pt>
              </c:strCache>
            </c:strRef>
          </c:tx>
          <c:spPr>
            <a:solidFill>
              <a:schemeClr val="accent5">
                <a:lumMod val="75000"/>
              </a:schemeClr>
            </a:solidFill>
            <a:ln>
              <a:solidFill>
                <a:schemeClr val="accent5">
                  <a:lumMod val="75000"/>
                </a:schemeClr>
              </a:solidFill>
            </a:ln>
          </c:spPr>
          <c:invertIfNegative val="0"/>
          <c:dLbls>
            <c:numFmt formatCode="#,##0.0" sourceLinked="0"/>
            <c:spPr>
              <a:noFill/>
              <a:ln>
                <a:noFill/>
              </a:ln>
              <a:effectLst/>
            </c:spPr>
            <c:txPr>
              <a:bodyPr/>
              <a:lstStyle/>
              <a:p>
                <a:pPr>
                  <a:defRPr sz="100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Sheet1!$B$2:$B$12</c:f>
              <c:numCache>
                <c:formatCode>0.00</c:formatCode>
                <c:ptCount val="11"/>
                <c:pt idx="0">
                  <c:v>41.72</c:v>
                </c:pt>
                <c:pt idx="1">
                  <c:v>46.65</c:v>
                </c:pt>
                <c:pt idx="2" formatCode="General">
                  <c:v>47.036000000000001</c:v>
                </c:pt>
                <c:pt idx="3" formatCode="General">
                  <c:v>48.265000000000001</c:v>
                </c:pt>
                <c:pt idx="4" formatCode="General">
                  <c:v>49.837999999999994</c:v>
                </c:pt>
                <c:pt idx="5">
                  <c:v>49.87</c:v>
                </c:pt>
                <c:pt idx="6">
                  <c:v>50.814</c:v>
                </c:pt>
                <c:pt idx="7">
                  <c:v>50.94</c:v>
                </c:pt>
                <c:pt idx="8">
                  <c:v>52.11</c:v>
                </c:pt>
                <c:pt idx="9" formatCode="General">
                  <c:v>53.02</c:v>
                </c:pt>
                <c:pt idx="10">
                  <c:v>54.24</c:v>
                </c:pt>
              </c:numCache>
            </c:numRef>
          </c:val>
        </c:ser>
        <c:dLbls>
          <c:showLegendKey val="0"/>
          <c:showVal val="0"/>
          <c:showCatName val="0"/>
          <c:showSerName val="0"/>
          <c:showPercent val="0"/>
          <c:showBubbleSize val="0"/>
        </c:dLbls>
        <c:gapWidth val="115"/>
        <c:axId val="143469568"/>
        <c:axId val="143468032"/>
      </c:barChart>
      <c:lineChart>
        <c:grouping val="standard"/>
        <c:varyColors val="0"/>
        <c:ser>
          <c:idx val="1"/>
          <c:order val="1"/>
          <c:tx>
            <c:strRef>
              <c:f>Sheet1!$C$1</c:f>
              <c:strCache>
                <c:ptCount val="1"/>
                <c:pt idx="0">
                  <c:v>Lowest Score</c:v>
                </c:pt>
              </c:strCache>
            </c:strRef>
          </c:tx>
          <c:spPr>
            <a:ln>
              <a:noFill/>
            </a:ln>
          </c:spPr>
          <c:marker>
            <c:symbol val="dash"/>
            <c:size val="20"/>
            <c:spPr>
              <a:ln>
                <a:solidFill>
                  <a:schemeClr val="bg1"/>
                </a:solidFill>
              </a:ln>
            </c:spPr>
          </c:marker>
          <c:dPt>
            <c:idx val="0"/>
            <c:marker>
              <c:spPr>
                <a:solidFill>
                  <a:srgbClr val="C05048"/>
                </a:solidFill>
                <a:ln>
                  <a:solidFill>
                    <a:schemeClr val="bg1"/>
                  </a:solidFill>
                </a:ln>
              </c:spPr>
            </c:marker>
            <c:bubble3D val="0"/>
          </c:dPt>
          <c:dPt>
            <c:idx val="1"/>
            <c:marker>
              <c:spPr>
                <a:solidFill>
                  <a:schemeClr val="accent2"/>
                </a:solidFill>
                <a:ln>
                  <a:solidFill>
                    <a:schemeClr val="bg1"/>
                  </a:solidFill>
                </a:ln>
              </c:spPr>
            </c:marker>
            <c:bubble3D val="0"/>
          </c:dPt>
          <c:dPt>
            <c:idx val="2"/>
            <c:marker>
              <c:spPr>
                <a:solidFill>
                  <a:srgbClr val="993366"/>
                </a:solidFill>
                <a:ln>
                  <a:solidFill>
                    <a:schemeClr val="bg1"/>
                  </a:solidFill>
                </a:ln>
              </c:spPr>
            </c:marker>
            <c:bubble3D val="0"/>
          </c:dPt>
          <c:dPt>
            <c:idx val="3"/>
            <c:marker>
              <c:spPr>
                <a:solidFill>
                  <a:schemeClr val="accent3">
                    <a:lumMod val="50000"/>
                  </a:schemeClr>
                </a:solidFill>
                <a:ln>
                  <a:solidFill>
                    <a:schemeClr val="bg1"/>
                  </a:solidFill>
                </a:ln>
              </c:spPr>
            </c:marker>
            <c:bubble3D val="0"/>
          </c:dPt>
          <c:dPt>
            <c:idx val="4"/>
            <c:marker>
              <c:spPr>
                <a:solidFill>
                  <a:srgbClr val="FFB03B"/>
                </a:solidFill>
                <a:ln>
                  <a:solidFill>
                    <a:schemeClr val="bg1"/>
                  </a:solidFill>
                </a:ln>
              </c:spPr>
            </c:marker>
            <c:bubble3D val="0"/>
          </c:dPt>
          <c:dPt>
            <c:idx val="5"/>
            <c:marker>
              <c:spPr>
                <a:solidFill>
                  <a:schemeClr val="accent3"/>
                </a:solidFill>
                <a:ln>
                  <a:solidFill>
                    <a:schemeClr val="bg1"/>
                  </a:solidFill>
                </a:ln>
              </c:spPr>
            </c:marker>
            <c:bubble3D val="0"/>
          </c:dPt>
          <c:dPt>
            <c:idx val="6"/>
            <c:marker>
              <c:spPr>
                <a:solidFill>
                  <a:srgbClr val="9BBB59"/>
                </a:solidFill>
                <a:ln>
                  <a:solidFill>
                    <a:schemeClr val="bg1"/>
                  </a:solidFill>
                </a:ln>
              </c:spPr>
            </c:marker>
            <c:bubble3D val="0"/>
          </c:dPt>
          <c:dPt>
            <c:idx val="7"/>
            <c:marker>
              <c:spPr>
                <a:solidFill>
                  <a:srgbClr val="0070C0"/>
                </a:solidFill>
                <a:ln>
                  <a:solidFill>
                    <a:schemeClr val="bg1"/>
                  </a:solidFill>
                </a:ln>
              </c:spPr>
            </c:marker>
            <c:bubble3D val="0"/>
          </c:dPt>
          <c:dPt>
            <c:idx val="8"/>
            <c:marker>
              <c:spPr>
                <a:solidFill>
                  <a:srgbClr val="D99694"/>
                </a:solidFill>
                <a:ln>
                  <a:solidFill>
                    <a:schemeClr val="bg1"/>
                  </a:solidFill>
                </a:ln>
              </c:spPr>
            </c:marker>
            <c:bubble3D val="0"/>
          </c:dPt>
          <c:dPt>
            <c:idx val="9"/>
            <c:marker>
              <c:spPr>
                <a:solidFill>
                  <a:srgbClr val="95B3D7"/>
                </a:solidFill>
                <a:ln>
                  <a:solidFill>
                    <a:schemeClr val="bg1"/>
                  </a:solidFill>
                </a:ln>
              </c:spPr>
            </c:marker>
            <c:bubble3D val="0"/>
          </c:dPt>
          <c:dPt>
            <c:idx val="10"/>
            <c:marker>
              <c:spPr>
                <a:solidFill>
                  <a:srgbClr val="7030A0"/>
                </a:solidFill>
                <a:ln>
                  <a:solidFill>
                    <a:schemeClr val="bg1"/>
                  </a:solidFill>
                </a:ln>
              </c:spPr>
            </c:marker>
            <c:bubble3D val="0"/>
          </c:dPt>
          <c:dPt>
            <c:idx val="11"/>
            <c:marker>
              <c:spPr>
                <a:solidFill>
                  <a:srgbClr val="FAE033"/>
                </a:solidFill>
                <a:ln>
                  <a:solidFill>
                    <a:schemeClr val="bg1"/>
                  </a:solidFill>
                </a:ln>
              </c:spPr>
            </c:marker>
            <c:bubble3D val="0"/>
          </c:dPt>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Sheet1!$C$2:$C$12</c:f>
              <c:numCache>
                <c:formatCode>0.00</c:formatCode>
                <c:ptCount val="11"/>
                <c:pt idx="0">
                  <c:v>40.11</c:v>
                </c:pt>
                <c:pt idx="1">
                  <c:v>44.26</c:v>
                </c:pt>
                <c:pt idx="2" formatCode="General">
                  <c:v>43.49</c:v>
                </c:pt>
                <c:pt idx="4" formatCode="General">
                  <c:v>46.52</c:v>
                </c:pt>
                <c:pt idx="5">
                  <c:v>46.61</c:v>
                </c:pt>
                <c:pt idx="6" formatCode="General">
                  <c:v>46.75</c:v>
                </c:pt>
                <c:pt idx="7">
                  <c:v>48.59</c:v>
                </c:pt>
                <c:pt idx="8">
                  <c:v>49.98</c:v>
                </c:pt>
                <c:pt idx="9" formatCode="General">
                  <c:v>49.9</c:v>
                </c:pt>
                <c:pt idx="10">
                  <c:v>50.86</c:v>
                </c:pt>
              </c:numCache>
            </c:numRef>
          </c:val>
          <c:smooth val="0"/>
        </c:ser>
        <c:ser>
          <c:idx val="2"/>
          <c:order val="2"/>
          <c:tx>
            <c:strRef>
              <c:f>Sheet1!$D$1</c:f>
              <c:strCache>
                <c:ptCount val="1"/>
                <c:pt idx="0">
                  <c:v>Org2</c:v>
                </c:pt>
              </c:strCache>
            </c:strRef>
          </c:tx>
          <c:spPr>
            <a:ln>
              <a:noFill/>
            </a:ln>
          </c:spPr>
          <c:marker>
            <c:symbol val="dash"/>
            <c:size val="20"/>
            <c:spPr>
              <a:ln>
                <a:solidFill>
                  <a:schemeClr val="bg1"/>
                </a:solidFill>
              </a:ln>
            </c:spPr>
          </c:marker>
          <c:dPt>
            <c:idx val="0"/>
            <c:marker>
              <c:spPr>
                <a:solidFill>
                  <a:srgbClr val="C05048"/>
                </a:solidFill>
                <a:ln>
                  <a:solidFill>
                    <a:schemeClr val="bg1"/>
                  </a:solidFill>
                </a:ln>
              </c:spPr>
            </c:marker>
            <c:bubble3D val="0"/>
          </c:dPt>
          <c:dPt>
            <c:idx val="1"/>
            <c:marker>
              <c:spPr>
                <a:solidFill>
                  <a:schemeClr val="accent2"/>
                </a:solidFill>
                <a:ln>
                  <a:solidFill>
                    <a:schemeClr val="bg1"/>
                  </a:solidFill>
                </a:ln>
              </c:spPr>
            </c:marker>
            <c:bubble3D val="0"/>
          </c:dPt>
          <c:dPt>
            <c:idx val="2"/>
            <c:marker>
              <c:spPr>
                <a:solidFill>
                  <a:srgbClr val="993366"/>
                </a:solidFill>
                <a:ln>
                  <a:solidFill>
                    <a:schemeClr val="bg1"/>
                  </a:solidFill>
                </a:ln>
              </c:spPr>
            </c:marker>
            <c:bubble3D val="0"/>
          </c:dPt>
          <c:dPt>
            <c:idx val="3"/>
            <c:marker>
              <c:spPr>
                <a:solidFill>
                  <a:schemeClr val="accent3">
                    <a:lumMod val="50000"/>
                  </a:schemeClr>
                </a:solidFill>
                <a:ln>
                  <a:solidFill>
                    <a:schemeClr val="bg1"/>
                  </a:solidFill>
                </a:ln>
              </c:spPr>
            </c:marker>
            <c:bubble3D val="0"/>
          </c:dPt>
          <c:dPt>
            <c:idx val="4"/>
            <c:marker>
              <c:spPr>
                <a:solidFill>
                  <a:srgbClr val="FFB03B"/>
                </a:solidFill>
                <a:ln>
                  <a:solidFill>
                    <a:schemeClr val="bg1"/>
                  </a:solidFill>
                </a:ln>
              </c:spPr>
            </c:marker>
            <c:bubble3D val="0"/>
          </c:dPt>
          <c:dPt>
            <c:idx val="5"/>
            <c:marker>
              <c:spPr>
                <a:solidFill>
                  <a:schemeClr val="accent3"/>
                </a:solidFill>
                <a:ln>
                  <a:solidFill>
                    <a:schemeClr val="bg1"/>
                  </a:solidFill>
                </a:ln>
              </c:spPr>
            </c:marker>
            <c:bubble3D val="0"/>
          </c:dPt>
          <c:dPt>
            <c:idx val="6"/>
            <c:marker>
              <c:spPr>
                <a:solidFill>
                  <a:srgbClr val="9BBB59"/>
                </a:solidFill>
                <a:ln>
                  <a:solidFill>
                    <a:schemeClr val="bg1"/>
                  </a:solidFill>
                </a:ln>
              </c:spPr>
            </c:marker>
            <c:bubble3D val="0"/>
          </c:dPt>
          <c:dPt>
            <c:idx val="7"/>
            <c:marker>
              <c:spPr>
                <a:solidFill>
                  <a:srgbClr val="0070C0"/>
                </a:solidFill>
                <a:ln>
                  <a:solidFill>
                    <a:schemeClr val="bg1"/>
                  </a:solidFill>
                </a:ln>
              </c:spPr>
            </c:marker>
            <c:bubble3D val="0"/>
          </c:dPt>
          <c:dPt>
            <c:idx val="8"/>
            <c:marker>
              <c:spPr>
                <a:solidFill>
                  <a:srgbClr val="D99694"/>
                </a:solidFill>
                <a:ln>
                  <a:solidFill>
                    <a:schemeClr val="bg1"/>
                  </a:solidFill>
                </a:ln>
              </c:spPr>
            </c:marker>
            <c:bubble3D val="0"/>
          </c:dPt>
          <c:dPt>
            <c:idx val="9"/>
            <c:marker>
              <c:spPr>
                <a:solidFill>
                  <a:srgbClr val="95B3D7"/>
                </a:solidFill>
                <a:ln>
                  <a:solidFill>
                    <a:schemeClr val="bg1"/>
                  </a:solidFill>
                </a:ln>
              </c:spPr>
            </c:marker>
            <c:bubble3D val="0"/>
          </c:dPt>
          <c:dPt>
            <c:idx val="10"/>
            <c:marker>
              <c:spPr>
                <a:solidFill>
                  <a:srgbClr val="7030A0"/>
                </a:solidFill>
                <a:ln>
                  <a:solidFill>
                    <a:schemeClr val="bg1"/>
                  </a:solidFill>
                </a:ln>
              </c:spPr>
            </c:marker>
            <c:bubble3D val="0"/>
          </c:dPt>
          <c:dPt>
            <c:idx val="11"/>
            <c:marker>
              <c:spPr>
                <a:solidFill>
                  <a:srgbClr val="FAE033"/>
                </a:solidFill>
                <a:ln>
                  <a:solidFill>
                    <a:schemeClr val="bg1"/>
                  </a:solidFill>
                </a:ln>
              </c:spPr>
            </c:marker>
            <c:bubble3D val="0"/>
          </c:dPt>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Sheet1!$D$2:$D$12</c:f>
              <c:numCache>
                <c:formatCode>0.00</c:formatCode>
                <c:ptCount val="11"/>
                <c:pt idx="0">
                  <c:v>40.53</c:v>
                </c:pt>
                <c:pt idx="1">
                  <c:v>45.01</c:v>
                </c:pt>
                <c:pt idx="2" formatCode="General">
                  <c:v>45.13</c:v>
                </c:pt>
                <c:pt idx="3">
                  <c:v>45.32</c:v>
                </c:pt>
                <c:pt idx="4" formatCode="General">
                  <c:v>46.64</c:v>
                </c:pt>
                <c:pt idx="5">
                  <c:v>48.55</c:v>
                </c:pt>
                <c:pt idx="6" formatCode="General">
                  <c:v>51.35</c:v>
                </c:pt>
                <c:pt idx="7">
                  <c:v>49.43</c:v>
                </c:pt>
                <c:pt idx="8">
                  <c:v>51.22</c:v>
                </c:pt>
                <c:pt idx="9" formatCode="General">
                  <c:v>51.06</c:v>
                </c:pt>
                <c:pt idx="10">
                  <c:v>52.63</c:v>
                </c:pt>
              </c:numCache>
            </c:numRef>
          </c:val>
          <c:smooth val="0"/>
        </c:ser>
        <c:ser>
          <c:idx val="3"/>
          <c:order val="3"/>
          <c:tx>
            <c:strRef>
              <c:f>Sheet1!$E$1</c:f>
              <c:strCache>
                <c:ptCount val="1"/>
                <c:pt idx="0">
                  <c:v>Org3</c:v>
                </c:pt>
              </c:strCache>
            </c:strRef>
          </c:tx>
          <c:spPr>
            <a:ln>
              <a:noFill/>
            </a:ln>
          </c:spPr>
          <c:marker>
            <c:symbol val="dash"/>
            <c:size val="20"/>
            <c:spPr>
              <a:ln>
                <a:solidFill>
                  <a:schemeClr val="bg1"/>
                </a:solidFill>
              </a:ln>
            </c:spPr>
          </c:marker>
          <c:dPt>
            <c:idx val="0"/>
            <c:marker>
              <c:spPr>
                <a:solidFill>
                  <a:srgbClr val="C05048"/>
                </a:solidFill>
                <a:ln>
                  <a:solidFill>
                    <a:schemeClr val="bg1"/>
                  </a:solidFill>
                </a:ln>
              </c:spPr>
            </c:marker>
            <c:bubble3D val="0"/>
          </c:dPt>
          <c:dPt>
            <c:idx val="1"/>
            <c:marker>
              <c:spPr>
                <a:solidFill>
                  <a:schemeClr val="accent2"/>
                </a:solidFill>
                <a:ln>
                  <a:solidFill>
                    <a:schemeClr val="bg1"/>
                  </a:solidFill>
                </a:ln>
              </c:spPr>
            </c:marker>
            <c:bubble3D val="0"/>
          </c:dPt>
          <c:dPt>
            <c:idx val="2"/>
            <c:marker>
              <c:spPr>
                <a:solidFill>
                  <a:srgbClr val="993366"/>
                </a:solidFill>
                <a:ln>
                  <a:solidFill>
                    <a:schemeClr val="bg1"/>
                  </a:solidFill>
                </a:ln>
              </c:spPr>
            </c:marker>
            <c:bubble3D val="0"/>
          </c:dPt>
          <c:dPt>
            <c:idx val="3"/>
            <c:marker>
              <c:spPr>
                <a:solidFill>
                  <a:schemeClr val="accent3">
                    <a:lumMod val="50000"/>
                  </a:schemeClr>
                </a:solidFill>
                <a:ln>
                  <a:solidFill>
                    <a:schemeClr val="bg1"/>
                  </a:solidFill>
                </a:ln>
              </c:spPr>
            </c:marker>
            <c:bubble3D val="0"/>
          </c:dPt>
          <c:dPt>
            <c:idx val="4"/>
            <c:marker>
              <c:spPr>
                <a:solidFill>
                  <a:srgbClr val="FFB03B"/>
                </a:solidFill>
                <a:ln>
                  <a:solidFill>
                    <a:schemeClr val="bg1"/>
                  </a:solidFill>
                </a:ln>
              </c:spPr>
            </c:marker>
            <c:bubble3D val="0"/>
          </c:dPt>
          <c:dPt>
            <c:idx val="5"/>
            <c:marker>
              <c:spPr>
                <a:solidFill>
                  <a:schemeClr val="accent3"/>
                </a:solidFill>
                <a:ln>
                  <a:solidFill>
                    <a:schemeClr val="bg1"/>
                  </a:solidFill>
                </a:ln>
              </c:spPr>
            </c:marker>
            <c:bubble3D val="0"/>
          </c:dPt>
          <c:dPt>
            <c:idx val="6"/>
            <c:marker>
              <c:spPr>
                <a:solidFill>
                  <a:srgbClr val="9BBB59"/>
                </a:solidFill>
                <a:ln>
                  <a:solidFill>
                    <a:schemeClr val="bg1"/>
                  </a:solidFill>
                </a:ln>
              </c:spPr>
            </c:marker>
            <c:bubble3D val="0"/>
          </c:dPt>
          <c:dPt>
            <c:idx val="7"/>
            <c:marker>
              <c:spPr>
                <a:solidFill>
                  <a:srgbClr val="0070C0"/>
                </a:solidFill>
                <a:ln>
                  <a:solidFill>
                    <a:schemeClr val="bg1"/>
                  </a:solidFill>
                </a:ln>
              </c:spPr>
            </c:marker>
            <c:bubble3D val="0"/>
          </c:dPt>
          <c:dPt>
            <c:idx val="8"/>
            <c:marker>
              <c:spPr>
                <a:solidFill>
                  <a:srgbClr val="D99694"/>
                </a:solidFill>
                <a:ln>
                  <a:solidFill>
                    <a:schemeClr val="bg1"/>
                  </a:solidFill>
                </a:ln>
              </c:spPr>
            </c:marker>
            <c:bubble3D val="0"/>
          </c:dPt>
          <c:dPt>
            <c:idx val="9"/>
            <c:marker>
              <c:spPr>
                <a:solidFill>
                  <a:srgbClr val="95B3D7"/>
                </a:solidFill>
                <a:ln>
                  <a:solidFill>
                    <a:schemeClr val="bg1"/>
                  </a:solidFill>
                </a:ln>
              </c:spPr>
            </c:marker>
            <c:bubble3D val="0"/>
          </c:dPt>
          <c:dPt>
            <c:idx val="10"/>
            <c:marker>
              <c:spPr>
                <a:solidFill>
                  <a:srgbClr val="7030A0"/>
                </a:solidFill>
                <a:ln>
                  <a:solidFill>
                    <a:schemeClr val="bg1"/>
                  </a:solidFill>
                </a:ln>
              </c:spPr>
            </c:marker>
            <c:bubble3D val="0"/>
          </c:dPt>
          <c:dPt>
            <c:idx val="11"/>
            <c:marker>
              <c:spPr>
                <a:solidFill>
                  <a:srgbClr val="FAE033"/>
                </a:solidFill>
                <a:ln>
                  <a:solidFill>
                    <a:schemeClr val="bg1"/>
                  </a:solidFill>
                </a:ln>
              </c:spPr>
            </c:marker>
            <c:bubble3D val="0"/>
          </c:dPt>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Sheet1!$E$2:$E$12</c:f>
              <c:numCache>
                <c:formatCode>0.00</c:formatCode>
                <c:ptCount val="11"/>
                <c:pt idx="0">
                  <c:v>41.71</c:v>
                </c:pt>
                <c:pt idx="1">
                  <c:v>45.17</c:v>
                </c:pt>
                <c:pt idx="2" formatCode="General">
                  <c:v>46.83</c:v>
                </c:pt>
                <c:pt idx="3">
                  <c:v>48.13</c:v>
                </c:pt>
                <c:pt idx="4" formatCode="General">
                  <c:v>49.1</c:v>
                </c:pt>
                <c:pt idx="5">
                  <c:v>50.28</c:v>
                </c:pt>
                <c:pt idx="6" formatCode="General">
                  <c:v>51.4</c:v>
                </c:pt>
                <c:pt idx="7">
                  <c:v>54.81</c:v>
                </c:pt>
                <c:pt idx="8">
                  <c:v>51.75</c:v>
                </c:pt>
                <c:pt idx="9" formatCode="General">
                  <c:v>52.62</c:v>
                </c:pt>
                <c:pt idx="10">
                  <c:v>54.27</c:v>
                </c:pt>
              </c:numCache>
            </c:numRef>
          </c:val>
          <c:smooth val="0"/>
        </c:ser>
        <c:ser>
          <c:idx val="4"/>
          <c:order val="4"/>
          <c:tx>
            <c:strRef>
              <c:f>Sheet1!$F$1</c:f>
              <c:strCache>
                <c:ptCount val="1"/>
                <c:pt idx="0">
                  <c:v>Org4</c:v>
                </c:pt>
              </c:strCache>
            </c:strRef>
          </c:tx>
          <c:spPr>
            <a:ln>
              <a:noFill/>
            </a:ln>
          </c:spPr>
          <c:marker>
            <c:symbol val="dash"/>
            <c:size val="20"/>
            <c:spPr>
              <a:ln>
                <a:solidFill>
                  <a:schemeClr val="bg1"/>
                </a:solidFill>
              </a:ln>
            </c:spPr>
          </c:marker>
          <c:dPt>
            <c:idx val="0"/>
            <c:marker>
              <c:spPr>
                <a:solidFill>
                  <a:srgbClr val="C05048"/>
                </a:solidFill>
                <a:ln>
                  <a:solidFill>
                    <a:schemeClr val="bg1"/>
                  </a:solidFill>
                </a:ln>
              </c:spPr>
            </c:marker>
            <c:bubble3D val="0"/>
          </c:dPt>
          <c:dPt>
            <c:idx val="1"/>
            <c:marker>
              <c:spPr>
                <a:solidFill>
                  <a:schemeClr val="accent2"/>
                </a:solidFill>
                <a:ln>
                  <a:solidFill>
                    <a:schemeClr val="bg1"/>
                  </a:solidFill>
                </a:ln>
              </c:spPr>
            </c:marker>
            <c:bubble3D val="0"/>
          </c:dPt>
          <c:dPt>
            <c:idx val="2"/>
            <c:marker>
              <c:spPr>
                <a:solidFill>
                  <a:srgbClr val="993366"/>
                </a:solidFill>
                <a:ln>
                  <a:solidFill>
                    <a:schemeClr val="bg1"/>
                  </a:solidFill>
                </a:ln>
              </c:spPr>
            </c:marker>
            <c:bubble3D val="0"/>
          </c:dPt>
          <c:dPt>
            <c:idx val="3"/>
            <c:marker>
              <c:spPr>
                <a:solidFill>
                  <a:schemeClr val="accent3">
                    <a:lumMod val="50000"/>
                  </a:schemeClr>
                </a:solidFill>
                <a:ln>
                  <a:solidFill>
                    <a:schemeClr val="bg1"/>
                  </a:solidFill>
                </a:ln>
              </c:spPr>
            </c:marker>
            <c:bubble3D val="0"/>
          </c:dPt>
          <c:dPt>
            <c:idx val="4"/>
            <c:marker>
              <c:spPr>
                <a:solidFill>
                  <a:srgbClr val="FFC000"/>
                </a:solidFill>
                <a:ln>
                  <a:solidFill>
                    <a:schemeClr val="bg1"/>
                  </a:solidFill>
                </a:ln>
              </c:spPr>
            </c:marker>
            <c:bubble3D val="0"/>
          </c:dPt>
          <c:dPt>
            <c:idx val="5"/>
            <c:marker>
              <c:spPr>
                <a:solidFill>
                  <a:schemeClr val="accent3"/>
                </a:solidFill>
                <a:ln>
                  <a:solidFill>
                    <a:schemeClr val="bg1"/>
                  </a:solidFill>
                </a:ln>
              </c:spPr>
            </c:marker>
            <c:bubble3D val="0"/>
          </c:dPt>
          <c:dPt>
            <c:idx val="6"/>
            <c:marker>
              <c:spPr>
                <a:solidFill>
                  <a:srgbClr val="9BBB59"/>
                </a:solidFill>
                <a:ln>
                  <a:solidFill>
                    <a:schemeClr val="bg1"/>
                  </a:solidFill>
                </a:ln>
              </c:spPr>
            </c:marker>
            <c:bubble3D val="0"/>
          </c:dPt>
          <c:dPt>
            <c:idx val="7"/>
            <c:marker>
              <c:spPr>
                <a:solidFill>
                  <a:srgbClr val="0070C0"/>
                </a:solidFill>
                <a:ln>
                  <a:solidFill>
                    <a:schemeClr val="bg1"/>
                  </a:solidFill>
                </a:ln>
              </c:spPr>
            </c:marker>
            <c:bubble3D val="0"/>
          </c:dPt>
          <c:dPt>
            <c:idx val="8"/>
            <c:marker>
              <c:spPr>
                <a:solidFill>
                  <a:srgbClr val="D99694"/>
                </a:solidFill>
                <a:ln>
                  <a:solidFill>
                    <a:schemeClr val="bg1"/>
                  </a:solidFill>
                </a:ln>
              </c:spPr>
            </c:marker>
            <c:bubble3D val="0"/>
          </c:dPt>
          <c:dPt>
            <c:idx val="9"/>
            <c:marker>
              <c:spPr>
                <a:solidFill>
                  <a:srgbClr val="95B3D7"/>
                </a:solidFill>
                <a:ln>
                  <a:solidFill>
                    <a:schemeClr val="bg1"/>
                  </a:solidFill>
                </a:ln>
              </c:spPr>
            </c:marker>
            <c:bubble3D val="0"/>
          </c:dPt>
          <c:dPt>
            <c:idx val="10"/>
            <c:marker>
              <c:spPr>
                <a:solidFill>
                  <a:srgbClr val="7030A0"/>
                </a:solidFill>
                <a:ln>
                  <a:solidFill>
                    <a:schemeClr val="bg1"/>
                  </a:solidFill>
                </a:ln>
              </c:spPr>
            </c:marker>
            <c:bubble3D val="0"/>
          </c:dPt>
          <c:dPt>
            <c:idx val="11"/>
            <c:marker>
              <c:spPr>
                <a:solidFill>
                  <a:srgbClr val="FAE033"/>
                </a:solidFill>
                <a:ln>
                  <a:solidFill>
                    <a:schemeClr val="bg1"/>
                  </a:solidFill>
                </a:ln>
              </c:spPr>
            </c:marker>
            <c:bubble3D val="0"/>
          </c:dPt>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Sheet1!$F$2:$F$12</c:f>
              <c:numCache>
                <c:formatCode>0.00</c:formatCode>
                <c:ptCount val="11"/>
                <c:pt idx="0">
                  <c:v>42.13</c:v>
                </c:pt>
                <c:pt idx="1">
                  <c:v>48.63</c:v>
                </c:pt>
                <c:pt idx="2" formatCode="General">
                  <c:v>49.71</c:v>
                </c:pt>
                <c:pt idx="3">
                  <c:v>49.43</c:v>
                </c:pt>
                <c:pt idx="4" formatCode="General">
                  <c:v>50.7</c:v>
                </c:pt>
                <c:pt idx="5">
                  <c:v>50.53</c:v>
                </c:pt>
                <c:pt idx="6" formatCode="General">
                  <c:v>51.77</c:v>
                </c:pt>
                <c:pt idx="8">
                  <c:v>52.73</c:v>
                </c:pt>
                <c:pt idx="9" formatCode="General">
                  <c:v>54.92</c:v>
                </c:pt>
                <c:pt idx="10">
                  <c:v>55.54</c:v>
                </c:pt>
              </c:numCache>
            </c:numRef>
          </c:val>
          <c:smooth val="0"/>
        </c:ser>
        <c:ser>
          <c:idx val="5"/>
          <c:order val="5"/>
          <c:tx>
            <c:strRef>
              <c:f>Sheet1!$G$1</c:f>
              <c:strCache>
                <c:ptCount val="1"/>
                <c:pt idx="0">
                  <c:v>Highest Score</c:v>
                </c:pt>
              </c:strCache>
            </c:strRef>
          </c:tx>
          <c:spPr>
            <a:ln>
              <a:noFill/>
            </a:ln>
          </c:spPr>
          <c:marker>
            <c:symbol val="dash"/>
            <c:size val="20"/>
            <c:spPr>
              <a:ln>
                <a:solidFill>
                  <a:schemeClr val="bg1"/>
                </a:solidFill>
              </a:ln>
            </c:spPr>
          </c:marker>
          <c:dPt>
            <c:idx val="0"/>
            <c:marker>
              <c:spPr>
                <a:solidFill>
                  <a:srgbClr val="C05048"/>
                </a:solidFill>
                <a:ln>
                  <a:solidFill>
                    <a:schemeClr val="bg1"/>
                  </a:solidFill>
                </a:ln>
              </c:spPr>
            </c:marker>
            <c:bubble3D val="0"/>
          </c:dPt>
          <c:dPt>
            <c:idx val="1"/>
            <c:marker>
              <c:spPr>
                <a:solidFill>
                  <a:schemeClr val="accent2"/>
                </a:solidFill>
                <a:ln>
                  <a:solidFill>
                    <a:schemeClr val="bg1"/>
                  </a:solidFill>
                </a:ln>
              </c:spPr>
            </c:marker>
            <c:bubble3D val="0"/>
          </c:dPt>
          <c:dPt>
            <c:idx val="2"/>
            <c:marker>
              <c:spPr>
                <a:solidFill>
                  <a:srgbClr val="993366"/>
                </a:solidFill>
                <a:ln>
                  <a:solidFill>
                    <a:schemeClr val="bg1"/>
                  </a:solidFill>
                </a:ln>
              </c:spPr>
            </c:marker>
            <c:bubble3D val="0"/>
          </c:dPt>
          <c:dPt>
            <c:idx val="3"/>
            <c:marker>
              <c:spPr>
                <a:solidFill>
                  <a:schemeClr val="accent3">
                    <a:lumMod val="50000"/>
                  </a:schemeClr>
                </a:solidFill>
                <a:ln>
                  <a:solidFill>
                    <a:schemeClr val="bg1"/>
                  </a:solidFill>
                </a:ln>
              </c:spPr>
            </c:marker>
            <c:bubble3D val="0"/>
          </c:dPt>
          <c:dPt>
            <c:idx val="4"/>
            <c:marker>
              <c:spPr>
                <a:solidFill>
                  <a:srgbClr val="FFC000"/>
                </a:solidFill>
                <a:ln>
                  <a:solidFill>
                    <a:schemeClr val="bg1"/>
                  </a:solidFill>
                </a:ln>
              </c:spPr>
            </c:marker>
            <c:bubble3D val="0"/>
          </c:dPt>
          <c:dPt>
            <c:idx val="5"/>
            <c:marker>
              <c:spPr>
                <a:solidFill>
                  <a:schemeClr val="accent3"/>
                </a:solidFill>
                <a:ln>
                  <a:solidFill>
                    <a:schemeClr val="bg1"/>
                  </a:solidFill>
                </a:ln>
              </c:spPr>
            </c:marker>
            <c:bubble3D val="0"/>
          </c:dPt>
          <c:dPt>
            <c:idx val="6"/>
            <c:marker>
              <c:spPr>
                <a:solidFill>
                  <a:srgbClr val="9BBB59"/>
                </a:solidFill>
                <a:ln>
                  <a:solidFill>
                    <a:schemeClr val="bg1"/>
                  </a:solidFill>
                </a:ln>
              </c:spPr>
            </c:marker>
            <c:bubble3D val="0"/>
          </c:dPt>
          <c:dPt>
            <c:idx val="7"/>
            <c:marker>
              <c:spPr>
                <a:solidFill>
                  <a:srgbClr val="0070C0"/>
                </a:solidFill>
                <a:ln>
                  <a:solidFill>
                    <a:schemeClr val="bg1"/>
                  </a:solidFill>
                </a:ln>
              </c:spPr>
            </c:marker>
            <c:bubble3D val="0"/>
          </c:dPt>
          <c:dPt>
            <c:idx val="8"/>
            <c:marker>
              <c:spPr>
                <a:solidFill>
                  <a:srgbClr val="D99694"/>
                </a:solidFill>
                <a:ln>
                  <a:solidFill>
                    <a:schemeClr val="bg1"/>
                  </a:solidFill>
                </a:ln>
              </c:spPr>
            </c:marker>
            <c:bubble3D val="0"/>
          </c:dPt>
          <c:dPt>
            <c:idx val="9"/>
            <c:marker>
              <c:spPr>
                <a:solidFill>
                  <a:srgbClr val="95B3D7"/>
                </a:solidFill>
                <a:ln>
                  <a:solidFill>
                    <a:schemeClr val="bg1"/>
                  </a:solidFill>
                </a:ln>
              </c:spPr>
            </c:marker>
            <c:bubble3D val="0"/>
          </c:dPt>
          <c:dPt>
            <c:idx val="10"/>
            <c:marker>
              <c:spPr>
                <a:solidFill>
                  <a:srgbClr val="7030A0"/>
                </a:solidFill>
                <a:ln>
                  <a:solidFill>
                    <a:schemeClr val="bg1"/>
                  </a:solidFill>
                </a:ln>
              </c:spPr>
            </c:marker>
            <c:bubble3D val="0"/>
          </c:dPt>
          <c:dPt>
            <c:idx val="11"/>
            <c:marker>
              <c:spPr>
                <a:solidFill>
                  <a:srgbClr val="FAE033"/>
                </a:solidFill>
                <a:ln>
                  <a:solidFill>
                    <a:schemeClr val="bg1"/>
                  </a:solidFill>
                </a:ln>
              </c:spPr>
            </c:marker>
            <c:bubble3D val="0"/>
          </c:dPt>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Sheet1!$G$2:$G$12</c:f>
              <c:numCache>
                <c:formatCode>0.00</c:formatCode>
                <c:ptCount val="11"/>
                <c:pt idx="0">
                  <c:v>44.14</c:v>
                </c:pt>
                <c:pt idx="1">
                  <c:v>50.19</c:v>
                </c:pt>
                <c:pt idx="2" formatCode="General">
                  <c:v>50.02</c:v>
                </c:pt>
                <c:pt idx="3">
                  <c:v>50.18</c:v>
                </c:pt>
                <c:pt idx="4" formatCode="General">
                  <c:v>56.23</c:v>
                </c:pt>
                <c:pt idx="5">
                  <c:v>53.39</c:v>
                </c:pt>
                <c:pt idx="6" formatCode="General">
                  <c:v>52.8</c:v>
                </c:pt>
                <c:pt idx="8">
                  <c:v>54.85</c:v>
                </c:pt>
                <c:pt idx="9" formatCode="General">
                  <c:v>56.6</c:v>
                </c:pt>
                <c:pt idx="10">
                  <c:v>57.91</c:v>
                </c:pt>
              </c:numCache>
            </c:numRef>
          </c:val>
          <c:smooth val="0"/>
        </c:ser>
        <c:ser>
          <c:idx val="6"/>
          <c:order val="6"/>
          <c:tx>
            <c:strRef>
              <c:f>Sheet1!$H$1</c:f>
              <c:strCache>
                <c:ptCount val="1"/>
                <c:pt idx="0">
                  <c:v>Highest Score2</c:v>
                </c:pt>
              </c:strCache>
            </c:strRef>
          </c:tx>
          <c:marker>
            <c:symbol val="dash"/>
            <c:size val="20"/>
            <c:spPr>
              <a:ln>
                <a:solidFill>
                  <a:schemeClr val="bg1"/>
                </a:solidFill>
              </a:ln>
            </c:spPr>
          </c:marker>
          <c:dPt>
            <c:idx val="2"/>
            <c:marker>
              <c:spPr>
                <a:solidFill>
                  <a:srgbClr val="993366"/>
                </a:solidFill>
                <a:ln>
                  <a:solidFill>
                    <a:schemeClr val="bg1"/>
                  </a:solidFill>
                </a:ln>
              </c:spPr>
            </c:marker>
            <c:bubble3D val="0"/>
          </c:dPt>
          <c:dPt>
            <c:idx val="3"/>
            <c:marker>
              <c:spPr>
                <a:solidFill>
                  <a:schemeClr val="accent3">
                    <a:lumMod val="50000"/>
                  </a:schemeClr>
                </a:solidFill>
                <a:ln>
                  <a:solidFill>
                    <a:schemeClr val="bg1"/>
                  </a:solidFill>
                </a:ln>
              </c:spPr>
            </c:marker>
            <c:bubble3D val="0"/>
          </c:dPt>
          <c:dPt>
            <c:idx val="9"/>
            <c:marker>
              <c:spPr>
                <a:solidFill>
                  <a:srgbClr val="95B3D7"/>
                </a:solidFill>
                <a:ln>
                  <a:solidFill>
                    <a:schemeClr val="bg1"/>
                  </a:solidFill>
                </a:ln>
              </c:spPr>
            </c:marker>
            <c:bubble3D val="0"/>
          </c:dPt>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Sheet1!$H$2:$H$12</c:f>
              <c:numCache>
                <c:formatCode>General</c:formatCode>
                <c:ptCount val="11"/>
                <c:pt idx="3" formatCode="0.00">
                  <c:v>51.04</c:v>
                </c:pt>
              </c:numCache>
            </c:numRef>
          </c:val>
          <c:smooth val="0"/>
        </c:ser>
        <c:ser>
          <c:idx val="7"/>
          <c:order val="7"/>
          <c:tx>
            <c:strRef>
              <c:f>Sheet1!$I$1</c:f>
              <c:strCache>
                <c:ptCount val="1"/>
                <c:pt idx="0">
                  <c:v>Highest Score3</c:v>
                </c:pt>
              </c:strCache>
            </c:strRef>
          </c:tx>
          <c:spPr>
            <a:ln w="47625">
              <a:noFill/>
            </a:ln>
          </c:spPr>
          <c:marker>
            <c:spPr>
              <a:ln w="9525">
                <a:solidFill>
                  <a:srgbClr val="FF0000"/>
                </a:solidFill>
              </a:ln>
            </c:spPr>
          </c:marker>
          <c:cat>
            <c:strRef>
              <c:f>Sheet1!$A$2:$A$12</c:f>
              <c:strCache>
                <c:ptCount val="11"/>
                <c:pt idx="0">
                  <c:v>Banking</c:v>
                </c:pt>
                <c:pt idx="1">
                  <c:v>Telecom</c:v>
                </c:pt>
                <c:pt idx="2">
                  <c:v>Oil and Gas</c:v>
                </c:pt>
                <c:pt idx="3">
                  <c:v>Food/Beverage</c:v>
                </c:pt>
                <c:pt idx="4">
                  <c:v>Health Insurance</c:v>
                </c:pt>
                <c:pt idx="5">
                  <c:v>Defense</c:v>
                </c:pt>
                <c:pt idx="6">
                  <c:v>Pharmaceuticals</c:v>
                </c:pt>
                <c:pt idx="7">
                  <c:v>Insurance</c:v>
                </c:pt>
                <c:pt idx="8">
                  <c:v>Utility</c:v>
                </c:pt>
                <c:pt idx="9">
                  <c:v>Retail</c:v>
                </c:pt>
                <c:pt idx="10">
                  <c:v>Technology</c:v>
                </c:pt>
              </c:strCache>
            </c:strRef>
          </c:cat>
          <c:val>
            <c:numRef>
              <c:f>Sheet1!$I$2:$I$12</c:f>
              <c:numCache>
                <c:formatCode>General</c:formatCode>
                <c:ptCount val="11"/>
              </c:numCache>
            </c:numRef>
          </c:val>
          <c:smooth val="0"/>
        </c:ser>
        <c:dLbls>
          <c:showLegendKey val="0"/>
          <c:showVal val="0"/>
          <c:showCatName val="0"/>
          <c:showSerName val="0"/>
          <c:showPercent val="0"/>
          <c:showBubbleSize val="0"/>
        </c:dLbls>
        <c:marker val="1"/>
        <c:smooth val="0"/>
        <c:axId val="143386496"/>
        <c:axId val="143466496"/>
      </c:lineChart>
      <c:catAx>
        <c:axId val="143386496"/>
        <c:scaling>
          <c:orientation val="minMax"/>
        </c:scaling>
        <c:delete val="0"/>
        <c:axPos val="b"/>
        <c:numFmt formatCode="General" sourceLinked="1"/>
        <c:majorTickMark val="none"/>
        <c:minorTickMark val="none"/>
        <c:tickLblPos val="nextTo"/>
        <c:txPr>
          <a:bodyPr rot="-5400000" vert="horz"/>
          <a:lstStyle/>
          <a:p>
            <a:pPr>
              <a:defRPr sz="800" baseline="0">
                <a:latin typeface="FreightSans Pro Book" pitchFamily="50" charset="0"/>
              </a:defRPr>
            </a:pPr>
            <a:endParaRPr lang="en-US"/>
          </a:p>
        </c:txPr>
        <c:crossAx val="143466496"/>
        <c:crosses val="autoZero"/>
        <c:auto val="1"/>
        <c:lblAlgn val="ctr"/>
        <c:lblOffset val="100"/>
        <c:tickLblSkip val="1"/>
        <c:noMultiLvlLbl val="0"/>
      </c:catAx>
      <c:valAx>
        <c:axId val="143466496"/>
        <c:scaling>
          <c:orientation val="minMax"/>
          <c:max val="60"/>
          <c:min val="38"/>
        </c:scaling>
        <c:delete val="0"/>
        <c:axPos val="l"/>
        <c:numFmt formatCode="0" sourceLinked="0"/>
        <c:majorTickMark val="none"/>
        <c:minorTickMark val="none"/>
        <c:tickLblPos val="nextTo"/>
        <c:txPr>
          <a:bodyPr/>
          <a:lstStyle/>
          <a:p>
            <a:pPr>
              <a:defRPr sz="1000">
                <a:latin typeface="FreightSans Pro Book" pitchFamily="50" charset="0"/>
              </a:defRPr>
            </a:pPr>
            <a:endParaRPr lang="en-US"/>
          </a:p>
        </c:txPr>
        <c:crossAx val="143386496"/>
        <c:crosses val="autoZero"/>
        <c:crossBetween val="between"/>
        <c:majorUnit val="7.3333333333333011"/>
      </c:valAx>
      <c:valAx>
        <c:axId val="143468032"/>
        <c:scaling>
          <c:orientation val="minMax"/>
          <c:max val="60"/>
          <c:min val="38"/>
        </c:scaling>
        <c:delete val="1"/>
        <c:axPos val="r"/>
        <c:numFmt formatCode="0" sourceLinked="0"/>
        <c:majorTickMark val="out"/>
        <c:minorTickMark val="none"/>
        <c:tickLblPos val="nextTo"/>
        <c:crossAx val="143469568"/>
        <c:crosses val="max"/>
        <c:crossBetween val="between"/>
        <c:majorUnit val="7.3333333333333011"/>
      </c:valAx>
      <c:catAx>
        <c:axId val="143469568"/>
        <c:scaling>
          <c:orientation val="minMax"/>
        </c:scaling>
        <c:delete val="1"/>
        <c:axPos val="b"/>
        <c:numFmt formatCode="General" sourceLinked="1"/>
        <c:majorTickMark val="out"/>
        <c:minorTickMark val="none"/>
        <c:tickLblPos val="nextTo"/>
        <c:crossAx val="143468032"/>
        <c:crosses val="autoZero"/>
        <c:auto val="1"/>
        <c:lblAlgn val="ctr"/>
        <c:lblOffset val="100"/>
        <c:noMultiLvlLbl val="0"/>
      </c:catAx>
      <c:spPr>
        <a:noFill/>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4.7211622585638331E-2"/>
          <c:y val="0.15014294632953609"/>
          <c:w val="0.91283137925225089"/>
          <c:h val="0.66902621713079702"/>
        </c:manualLayout>
      </c:layout>
      <c:scatterChart>
        <c:scatterStyle val="lineMarker"/>
        <c:varyColors val="0"/>
        <c:ser>
          <c:idx val="0"/>
          <c:order val="0"/>
          <c:tx>
            <c:strRef>
              <c:f>Sheet1!$B$1</c:f>
              <c:strCache>
                <c:ptCount val="1"/>
                <c:pt idx="0">
                  <c:v>Composite Index</c:v>
                </c:pt>
              </c:strCache>
            </c:strRef>
          </c:tx>
          <c:spPr>
            <a:ln w="47625">
              <a:noFill/>
            </a:ln>
          </c:spPr>
          <c:marker>
            <c:symbol val="none"/>
          </c:marker>
          <c:trendline>
            <c:spPr>
              <a:ln>
                <a:solidFill>
                  <a:srgbClr val="FAE033"/>
                </a:solidFill>
                <a:prstDash val="solid"/>
              </a:ln>
            </c:spPr>
            <c:trendlineType val="linear"/>
            <c:dispRSqr val="0"/>
            <c:dispEq val="0"/>
          </c:trendline>
          <c:xVal>
            <c:numRef>
              <c:f>Sheet1!$A$2:$A$25</c:f>
              <c:numCache>
                <c:formatCode>0.00</c:formatCode>
                <c:ptCount val="24"/>
                <c:pt idx="0">
                  <c:v>77</c:v>
                </c:pt>
                <c:pt idx="1">
                  <c:v>87</c:v>
                </c:pt>
                <c:pt idx="2">
                  <c:v>73</c:v>
                </c:pt>
                <c:pt idx="3">
                  <c:v>69</c:v>
                </c:pt>
                <c:pt idx="4">
                  <c:v>74</c:v>
                </c:pt>
                <c:pt idx="5">
                  <c:v>84</c:v>
                </c:pt>
                <c:pt idx="6">
                  <c:v>71</c:v>
                </c:pt>
                <c:pt idx="7">
                  <c:v>82</c:v>
                </c:pt>
                <c:pt idx="8">
                  <c:v>75</c:v>
                </c:pt>
                <c:pt idx="9">
                  <c:v>74</c:v>
                </c:pt>
                <c:pt idx="10">
                  <c:v>87</c:v>
                </c:pt>
                <c:pt idx="11">
                  <c:v>77</c:v>
                </c:pt>
                <c:pt idx="12">
                  <c:v>76</c:v>
                </c:pt>
                <c:pt idx="13">
                  <c:v>73</c:v>
                </c:pt>
                <c:pt idx="14">
                  <c:v>74</c:v>
                </c:pt>
                <c:pt idx="15">
                  <c:v>83</c:v>
                </c:pt>
                <c:pt idx="16">
                  <c:v>74</c:v>
                </c:pt>
                <c:pt idx="17">
                  <c:v>85</c:v>
                </c:pt>
                <c:pt idx="18">
                  <c:v>78</c:v>
                </c:pt>
                <c:pt idx="19">
                  <c:v>83</c:v>
                </c:pt>
                <c:pt idx="20">
                  <c:v>71</c:v>
                </c:pt>
                <c:pt idx="21">
                  <c:v>68</c:v>
                </c:pt>
                <c:pt idx="22">
                  <c:v>85</c:v>
                </c:pt>
                <c:pt idx="23">
                  <c:v>74</c:v>
                </c:pt>
              </c:numCache>
            </c:numRef>
          </c:xVal>
          <c:yVal>
            <c:numRef>
              <c:f>Sheet1!$B$2:$B$25</c:f>
              <c:numCache>
                <c:formatCode>0.00</c:formatCode>
                <c:ptCount val="24"/>
                <c:pt idx="0">
                  <c:v>49.43253582778727</c:v>
                </c:pt>
                <c:pt idx="1">
                  <c:v>54.271349006875624</c:v>
                </c:pt>
                <c:pt idx="2">
                  <c:v>48.626181993940364</c:v>
                </c:pt>
                <c:pt idx="3">
                  <c:v>42.134609036823747</c:v>
                </c:pt>
                <c:pt idx="4">
                  <c:v>40.105643021340995</c:v>
                </c:pt>
                <c:pt idx="5">
                  <c:v>50.179824941660343</c:v>
                </c:pt>
                <c:pt idx="6">
                  <c:v>45.168044613241271</c:v>
                </c:pt>
                <c:pt idx="7">
                  <c:v>51.745411948696336</c:v>
                </c:pt>
                <c:pt idx="8">
                  <c:v>51.224124375724145</c:v>
                </c:pt>
                <c:pt idx="9">
                  <c:v>54.84617113273687</c:v>
                </c:pt>
                <c:pt idx="10">
                  <c:v>51.044310271987065</c:v>
                </c:pt>
                <c:pt idx="11">
                  <c:v>55.543279512774568</c:v>
                </c:pt>
                <c:pt idx="12">
                  <c:v>44.143196188340056</c:v>
                </c:pt>
                <c:pt idx="13">
                  <c:v>44.022523662664703</c:v>
                </c:pt>
                <c:pt idx="14">
                  <c:v>52.633870064467942</c:v>
                </c:pt>
                <c:pt idx="15">
                  <c:v>48.133146194894756</c:v>
                </c:pt>
                <c:pt idx="16">
                  <c:v>49.979930648203286</c:v>
                </c:pt>
                <c:pt idx="17">
                  <c:v>45.315347988684131</c:v>
                </c:pt>
                <c:pt idx="18">
                  <c:v>48.586927651193001</c:v>
                </c:pt>
                <c:pt idx="19">
                  <c:v>52.730317619646314</c:v>
                </c:pt>
                <c:pt idx="20">
                  <c:v>44.263194064127134</c:v>
                </c:pt>
                <c:pt idx="21">
                  <c:v>45.009796052247076</c:v>
                </c:pt>
                <c:pt idx="22">
                  <c:v>49.428066142774547</c:v>
                </c:pt>
                <c:pt idx="23">
                  <c:v>50.185914496928284</c:v>
                </c:pt>
              </c:numCache>
            </c:numRef>
          </c:yVal>
          <c:smooth val="0"/>
        </c:ser>
        <c:dLbls>
          <c:showLegendKey val="0"/>
          <c:showVal val="0"/>
          <c:showCatName val="0"/>
          <c:showSerName val="0"/>
          <c:showPercent val="0"/>
          <c:showBubbleSize val="0"/>
        </c:dLbls>
        <c:axId val="156875776"/>
        <c:axId val="105104512"/>
      </c:scatterChart>
      <c:valAx>
        <c:axId val="156875776"/>
        <c:scaling>
          <c:orientation val="minMax"/>
          <c:max val="90"/>
          <c:min val="65"/>
        </c:scaling>
        <c:delete val="0"/>
        <c:axPos val="b"/>
        <c:title>
          <c:tx>
            <c:rich>
              <a:bodyPr/>
              <a:lstStyle/>
              <a:p>
                <a:pPr>
                  <a:defRPr sz="1100" b="0"/>
                </a:pPr>
                <a:r>
                  <a:rPr lang="en-US" sz="1100" b="0" dirty="0" smtClean="0"/>
                  <a:t>Policy</a:t>
                </a:r>
                <a:r>
                  <a:rPr lang="en-US" sz="1100" b="0" baseline="0" dirty="0" smtClean="0"/>
                  <a:t> Brand Driver</a:t>
                </a:r>
                <a:endParaRPr lang="en-US" sz="1100" b="0" dirty="0"/>
              </a:p>
            </c:rich>
          </c:tx>
          <c:layout>
            <c:manualLayout>
              <c:xMode val="edge"/>
              <c:yMode val="edge"/>
              <c:x val="0.31333902444183437"/>
              <c:y val="0.85186149808197054"/>
            </c:manualLayout>
          </c:layout>
          <c:overlay val="0"/>
        </c:title>
        <c:numFmt formatCode="#,##0" sourceLinked="0"/>
        <c:majorTickMark val="none"/>
        <c:minorTickMark val="none"/>
        <c:tickLblPos val="nextTo"/>
        <c:txPr>
          <a:bodyPr rot="0" vert="horz"/>
          <a:lstStyle/>
          <a:p>
            <a:pPr>
              <a:defRPr sz="1000">
                <a:solidFill>
                  <a:schemeClr val="bg1"/>
                </a:solidFill>
                <a:latin typeface="FreightSans Pro Book" pitchFamily="50" charset="0"/>
              </a:defRPr>
            </a:pPr>
            <a:endParaRPr lang="en-US"/>
          </a:p>
        </c:txPr>
        <c:crossAx val="105104512"/>
        <c:crosses val="autoZero"/>
        <c:crossBetween val="midCat"/>
      </c:valAx>
      <c:valAx>
        <c:axId val="105104512"/>
        <c:scaling>
          <c:orientation val="minMax"/>
          <c:max val="75"/>
          <c:min val="25"/>
        </c:scaling>
        <c:delete val="0"/>
        <c:axPos val="l"/>
        <c:numFmt formatCode="0" sourceLinked="0"/>
        <c:majorTickMark val="none"/>
        <c:minorTickMark val="none"/>
        <c:tickLblPos val="nextTo"/>
        <c:txPr>
          <a:bodyPr/>
          <a:lstStyle/>
          <a:p>
            <a:pPr>
              <a:defRPr sz="1000"/>
            </a:pPr>
            <a:endParaRPr lang="en-US"/>
          </a:p>
        </c:txPr>
        <c:crossAx val="156875776"/>
        <c:crosses val="autoZero"/>
        <c:crossBetween val="midCat"/>
        <c:majorUnit val="25"/>
      </c:valAx>
      <c:spPr>
        <a:noFill/>
      </c:spPr>
    </c:plotArea>
    <c:plotVisOnly val="1"/>
    <c:dispBlanksAs val="gap"/>
    <c:showDLblsOverMax val="0"/>
  </c:chart>
  <c:spPr>
    <a:ln>
      <a:noFill/>
    </a:ln>
  </c:spPr>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4.7211622585638331E-2"/>
          <c:y val="0.15014294632953609"/>
          <c:w val="0.91283137925225089"/>
          <c:h val="0.66902621713079702"/>
        </c:manualLayout>
      </c:layout>
      <c:scatterChart>
        <c:scatterStyle val="lineMarker"/>
        <c:varyColors val="0"/>
        <c:ser>
          <c:idx val="0"/>
          <c:order val="0"/>
          <c:tx>
            <c:strRef>
              <c:f>Sheet1!$B$1</c:f>
              <c:strCache>
                <c:ptCount val="1"/>
                <c:pt idx="0">
                  <c:v>Composite Index</c:v>
                </c:pt>
              </c:strCache>
            </c:strRef>
          </c:tx>
          <c:spPr>
            <a:ln w="47625">
              <a:noFill/>
            </a:ln>
          </c:spPr>
          <c:marker>
            <c:symbol val="circle"/>
            <c:size val="9"/>
            <c:spPr>
              <a:solidFill>
                <a:schemeClr val="bg1">
                  <a:lumMod val="50000"/>
                </a:schemeClr>
              </a:solidFill>
              <a:ln>
                <a:solidFill>
                  <a:schemeClr val="bg1"/>
                </a:solidFill>
              </a:ln>
            </c:spPr>
          </c:marker>
          <c:trendline>
            <c:spPr>
              <a:ln>
                <a:solidFill>
                  <a:schemeClr val="tx1">
                    <a:lumMod val="50000"/>
                    <a:lumOff val="50000"/>
                  </a:schemeClr>
                </a:solidFill>
                <a:prstDash val="solid"/>
              </a:ln>
            </c:spPr>
            <c:trendlineType val="linear"/>
            <c:dispRSqr val="1"/>
            <c:dispEq val="0"/>
            <c:trendlineLbl>
              <c:layout>
                <c:manualLayout>
                  <c:x val="6.0240594925634293E-2"/>
                  <c:y val="0.1907078861573317"/>
                </c:manualLayout>
              </c:layout>
              <c:numFmt formatCode="#,##0.00" sourceLinked="0"/>
              <c:txPr>
                <a:bodyPr/>
                <a:lstStyle/>
                <a:p>
                  <a:pPr>
                    <a:defRPr sz="1100"/>
                  </a:pPr>
                  <a:endParaRPr lang="en-US"/>
                </a:p>
              </c:txPr>
            </c:trendlineLbl>
          </c:trendline>
          <c:xVal>
            <c:numRef>
              <c:f>Sheet1!$A$2:$A$64</c:f>
              <c:numCache>
                <c:formatCode>General</c:formatCode>
                <c:ptCount val="63"/>
                <c:pt idx="0" formatCode="0.00">
                  <c:v>77</c:v>
                </c:pt>
                <c:pt idx="2" formatCode="0.00">
                  <c:v>87</c:v>
                </c:pt>
                <c:pt idx="3" formatCode="0.00">
                  <c:v>73</c:v>
                </c:pt>
                <c:pt idx="5" formatCode="0.00">
                  <c:v>69</c:v>
                </c:pt>
                <c:pt idx="7" formatCode="0.00">
                  <c:v>74</c:v>
                </c:pt>
                <c:pt idx="8" formatCode="0.00">
                  <c:v>84</c:v>
                </c:pt>
                <c:pt idx="9" formatCode="0.00">
                  <c:v>71</c:v>
                </c:pt>
                <c:pt idx="12" formatCode="0.00">
                  <c:v>82</c:v>
                </c:pt>
                <c:pt idx="13" formatCode="0.00">
                  <c:v>75</c:v>
                </c:pt>
                <c:pt idx="14" formatCode="0.00">
                  <c:v>74</c:v>
                </c:pt>
                <c:pt idx="15" formatCode="0.00">
                  <c:v>87</c:v>
                </c:pt>
                <c:pt idx="17" formatCode="0.00">
                  <c:v>77</c:v>
                </c:pt>
                <c:pt idx="19" formatCode="0.00">
                  <c:v>76</c:v>
                </c:pt>
                <c:pt idx="20" formatCode="0.00">
                  <c:v>73</c:v>
                </c:pt>
                <c:pt idx="21" formatCode="0.00">
                  <c:v>74</c:v>
                </c:pt>
                <c:pt idx="22" formatCode="0.00">
                  <c:v>83</c:v>
                </c:pt>
                <c:pt idx="25" formatCode="0.00">
                  <c:v>74</c:v>
                </c:pt>
                <c:pt idx="26" formatCode="0.00">
                  <c:v>85</c:v>
                </c:pt>
                <c:pt idx="27" formatCode="0.00">
                  <c:v>78</c:v>
                </c:pt>
                <c:pt idx="29" formatCode="0.00">
                  <c:v>83</c:v>
                </c:pt>
                <c:pt idx="30" formatCode="0.00">
                  <c:v>71</c:v>
                </c:pt>
                <c:pt idx="31" formatCode="0.00">
                  <c:v>68</c:v>
                </c:pt>
                <c:pt idx="32" formatCode="0.00">
                  <c:v>85</c:v>
                </c:pt>
                <c:pt idx="34" formatCode="0.00">
                  <c:v>74</c:v>
                </c:pt>
                <c:pt idx="36">
                  <c:v>83</c:v>
                </c:pt>
                <c:pt idx="37">
                  <c:v>88</c:v>
                </c:pt>
                <c:pt idx="38">
                  <c:v>74</c:v>
                </c:pt>
                <c:pt idx="40">
                  <c:v>76</c:v>
                </c:pt>
                <c:pt idx="43">
                  <c:v>72</c:v>
                </c:pt>
                <c:pt idx="45">
                  <c:v>86</c:v>
                </c:pt>
                <c:pt idx="46">
                  <c:v>86</c:v>
                </c:pt>
                <c:pt idx="49">
                  <c:v>77</c:v>
                </c:pt>
                <c:pt idx="50">
                  <c:v>73</c:v>
                </c:pt>
                <c:pt idx="51">
                  <c:v>75</c:v>
                </c:pt>
                <c:pt idx="52">
                  <c:v>76</c:v>
                </c:pt>
                <c:pt idx="55">
                  <c:v>69</c:v>
                </c:pt>
                <c:pt idx="56">
                  <c:v>75</c:v>
                </c:pt>
                <c:pt idx="59">
                  <c:v>70</c:v>
                </c:pt>
                <c:pt idx="60">
                  <c:v>82</c:v>
                </c:pt>
                <c:pt idx="61">
                  <c:v>75</c:v>
                </c:pt>
                <c:pt idx="62">
                  <c:v>75</c:v>
                </c:pt>
              </c:numCache>
            </c:numRef>
          </c:xVal>
          <c:yVal>
            <c:numRef>
              <c:f>Sheet1!$B$2:$B$64</c:f>
              <c:numCache>
                <c:formatCode>0.00</c:formatCode>
                <c:ptCount val="63"/>
                <c:pt idx="0">
                  <c:v>49.43253582778727</c:v>
                </c:pt>
                <c:pt idx="1">
                  <c:v>42.07</c:v>
                </c:pt>
                <c:pt idx="2">
                  <c:v>54.271349006875624</c:v>
                </c:pt>
                <c:pt idx="3">
                  <c:v>48.626181993940364</c:v>
                </c:pt>
                <c:pt idx="4">
                  <c:v>50.28</c:v>
                </c:pt>
                <c:pt idx="5">
                  <c:v>42.134609036823747</c:v>
                </c:pt>
                <c:pt idx="6">
                  <c:v>41.7</c:v>
                </c:pt>
                <c:pt idx="7">
                  <c:v>40.105643021340995</c:v>
                </c:pt>
                <c:pt idx="8">
                  <c:v>50.179824941660343</c:v>
                </c:pt>
                <c:pt idx="9">
                  <c:v>45.168044613241271</c:v>
                </c:pt>
                <c:pt idx="10">
                  <c:v>51.7</c:v>
                </c:pt>
                <c:pt idx="11">
                  <c:v>52.74</c:v>
                </c:pt>
                <c:pt idx="12">
                  <c:v>51.745411948696336</c:v>
                </c:pt>
                <c:pt idx="13">
                  <c:v>51.224124375724145</c:v>
                </c:pt>
                <c:pt idx="14">
                  <c:v>54.84617113273687</c:v>
                </c:pt>
                <c:pt idx="15">
                  <c:v>51.044310271987065</c:v>
                </c:pt>
                <c:pt idx="16">
                  <c:v>40.53</c:v>
                </c:pt>
                <c:pt idx="17">
                  <c:v>55.543279512774568</c:v>
                </c:pt>
                <c:pt idx="18">
                  <c:v>57.91</c:v>
                </c:pt>
                <c:pt idx="19">
                  <c:v>44.143196188340056</c:v>
                </c:pt>
                <c:pt idx="20">
                  <c:v>44.022523662664703</c:v>
                </c:pt>
                <c:pt idx="21">
                  <c:v>52.633870064467942</c:v>
                </c:pt>
                <c:pt idx="22">
                  <c:v>48.133146194894756</c:v>
                </c:pt>
                <c:pt idx="23">
                  <c:v>50.53</c:v>
                </c:pt>
                <c:pt idx="24">
                  <c:v>50.86</c:v>
                </c:pt>
                <c:pt idx="25">
                  <c:v>49.979930648203286</c:v>
                </c:pt>
                <c:pt idx="26">
                  <c:v>45.315347988684131</c:v>
                </c:pt>
                <c:pt idx="27">
                  <c:v>48.586927651193001</c:v>
                </c:pt>
                <c:pt idx="28">
                  <c:v>46.61</c:v>
                </c:pt>
                <c:pt idx="29">
                  <c:v>52.730317619646314</c:v>
                </c:pt>
                <c:pt idx="30">
                  <c:v>44.263194064127134</c:v>
                </c:pt>
                <c:pt idx="31">
                  <c:v>45.009796052247076</c:v>
                </c:pt>
                <c:pt idx="32">
                  <c:v>49.428066142774547</c:v>
                </c:pt>
                <c:pt idx="33">
                  <c:v>53.39</c:v>
                </c:pt>
                <c:pt idx="34">
                  <c:v>50.185914496928284</c:v>
                </c:pt>
                <c:pt idx="35">
                  <c:v>54.81</c:v>
                </c:pt>
                <c:pt idx="36">
                  <c:v>58.263030303030298</c:v>
                </c:pt>
                <c:pt idx="37">
                  <c:v>56.603521126760555</c:v>
                </c:pt>
                <c:pt idx="38">
                  <c:v>56.226174496644298</c:v>
                </c:pt>
                <c:pt idx="39">
                  <c:v>55.64415584415584</c:v>
                </c:pt>
                <c:pt idx="40">
                  <c:v>54.918954248365992</c:v>
                </c:pt>
                <c:pt idx="41">
                  <c:v>53.051515151515133</c:v>
                </c:pt>
                <c:pt idx="42">
                  <c:v>52.803571428571423</c:v>
                </c:pt>
                <c:pt idx="43">
                  <c:v>52.619565217391305</c:v>
                </c:pt>
                <c:pt idx="44">
                  <c:v>51.770992366412209</c:v>
                </c:pt>
                <c:pt idx="45">
                  <c:v>51.652857142857144</c:v>
                </c:pt>
                <c:pt idx="46">
                  <c:v>51.539726027397265</c:v>
                </c:pt>
                <c:pt idx="47">
                  <c:v>51.404081632653046</c:v>
                </c:pt>
                <c:pt idx="48">
                  <c:v>51.35190839694657</c:v>
                </c:pt>
                <c:pt idx="49">
                  <c:v>51.061437908496742</c:v>
                </c:pt>
                <c:pt idx="50">
                  <c:v>50.703937007874018</c:v>
                </c:pt>
                <c:pt idx="51">
                  <c:v>50.021511627906989</c:v>
                </c:pt>
                <c:pt idx="52">
                  <c:v>49.900769230769242</c:v>
                </c:pt>
                <c:pt idx="53">
                  <c:v>49.710791366906477</c:v>
                </c:pt>
                <c:pt idx="54">
                  <c:v>49.154867256637175</c:v>
                </c:pt>
                <c:pt idx="55">
                  <c:v>49.079411764705881</c:v>
                </c:pt>
                <c:pt idx="56">
                  <c:v>46.834751773049653</c:v>
                </c:pt>
                <c:pt idx="57">
                  <c:v>46.745283018867944</c:v>
                </c:pt>
                <c:pt idx="58">
                  <c:v>46.641007194244601</c:v>
                </c:pt>
                <c:pt idx="59">
                  <c:v>46.520529801324507</c:v>
                </c:pt>
                <c:pt idx="60">
                  <c:v>46.247058823529436</c:v>
                </c:pt>
                <c:pt idx="61">
                  <c:v>45.127007299270069</c:v>
                </c:pt>
                <c:pt idx="62">
                  <c:v>43.489436619718298</c:v>
                </c:pt>
              </c:numCache>
            </c:numRef>
          </c:yVal>
          <c:smooth val="0"/>
        </c:ser>
        <c:dLbls>
          <c:showLegendKey val="0"/>
          <c:showVal val="0"/>
          <c:showCatName val="0"/>
          <c:showSerName val="0"/>
          <c:showPercent val="0"/>
          <c:showBubbleSize val="0"/>
        </c:dLbls>
        <c:axId val="135675264"/>
        <c:axId val="138914816"/>
      </c:scatterChart>
      <c:valAx>
        <c:axId val="135675264"/>
        <c:scaling>
          <c:orientation val="minMax"/>
          <c:max val="90"/>
          <c:min val="65"/>
        </c:scaling>
        <c:delete val="0"/>
        <c:axPos val="b"/>
        <c:title>
          <c:tx>
            <c:rich>
              <a:bodyPr/>
              <a:lstStyle/>
              <a:p>
                <a:pPr>
                  <a:defRPr sz="1100" b="0"/>
                </a:pPr>
                <a:r>
                  <a:rPr lang="en-US" sz="1100" b="0" dirty="0" smtClean="0"/>
                  <a:t>Consumer Brand Rating</a:t>
                </a:r>
                <a:r>
                  <a:rPr lang="en-US" sz="1100" b="0" baseline="0" dirty="0" smtClean="0"/>
                  <a:t>*</a:t>
                </a:r>
                <a:endParaRPr lang="en-US" sz="1100" b="0" dirty="0"/>
              </a:p>
            </c:rich>
          </c:tx>
          <c:layout>
            <c:manualLayout>
              <c:xMode val="edge"/>
              <c:yMode val="edge"/>
              <c:x val="0.25144098929282915"/>
              <c:y val="0.86150507541978927"/>
            </c:manualLayout>
          </c:layout>
          <c:overlay val="0"/>
        </c:title>
        <c:numFmt formatCode="#,##0" sourceLinked="0"/>
        <c:majorTickMark val="none"/>
        <c:minorTickMark val="none"/>
        <c:tickLblPos val="nextTo"/>
        <c:txPr>
          <a:bodyPr rot="0" vert="horz"/>
          <a:lstStyle/>
          <a:p>
            <a:pPr>
              <a:defRPr sz="1000">
                <a:solidFill>
                  <a:schemeClr val="bg1"/>
                </a:solidFill>
                <a:latin typeface="FreightSans Pro Book" pitchFamily="50" charset="0"/>
              </a:defRPr>
            </a:pPr>
            <a:endParaRPr lang="en-US"/>
          </a:p>
        </c:txPr>
        <c:crossAx val="138914816"/>
        <c:crosses val="autoZero"/>
        <c:crossBetween val="midCat"/>
      </c:valAx>
      <c:valAx>
        <c:axId val="138914816"/>
        <c:scaling>
          <c:orientation val="minMax"/>
          <c:max val="75"/>
          <c:min val="25"/>
        </c:scaling>
        <c:delete val="0"/>
        <c:axPos val="l"/>
        <c:numFmt formatCode="0" sourceLinked="0"/>
        <c:majorTickMark val="none"/>
        <c:minorTickMark val="none"/>
        <c:tickLblPos val="nextTo"/>
        <c:txPr>
          <a:bodyPr/>
          <a:lstStyle/>
          <a:p>
            <a:pPr>
              <a:defRPr sz="1000"/>
            </a:pPr>
            <a:endParaRPr lang="en-US"/>
          </a:p>
        </c:txPr>
        <c:crossAx val="135675264"/>
        <c:crosses val="autoZero"/>
        <c:crossBetween val="midCat"/>
        <c:majorUnit val="25"/>
      </c:valAx>
      <c:spPr>
        <a:noFill/>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0.13123928258967599"/>
          <c:y val="0.374469719062895"/>
          <c:w val="0.84616491688538897"/>
          <c:h val="0.44469962088072301"/>
        </c:manualLayout>
      </c:layout>
      <c:barChart>
        <c:barDir val="col"/>
        <c:grouping val="clustered"/>
        <c:varyColors val="0"/>
        <c:ser>
          <c:idx val="0"/>
          <c:order val="0"/>
          <c:tx>
            <c:strRef>
              <c:f>Sheet1!$C$1</c:f>
              <c:strCache>
                <c:ptCount val="1"/>
                <c:pt idx="0">
                  <c:v>Other Q</c:v>
                </c:pt>
              </c:strCache>
            </c:strRef>
          </c:tx>
          <c:spPr>
            <a:solidFill>
              <a:srgbClr val="535550"/>
            </a:solidFill>
            <a:ln>
              <a:noFill/>
            </a:ln>
          </c:spPr>
          <c:invertIfNegative val="0"/>
          <c:cat>
            <c:strRef>
              <c:f>Sheet1!$A$2:$A$11</c:f>
              <c:strCache>
                <c:ptCount val="2"/>
                <c:pt idx="1">
                  <c:v>Lobbying Representation</c:v>
                </c:pt>
              </c:strCache>
            </c:strRef>
          </c:cat>
          <c:val>
            <c:numRef>
              <c:f>Sheet1!$C$2:$C$11</c:f>
              <c:numCache>
                <c:formatCode>0.00</c:formatCode>
                <c:ptCount val="3"/>
                <c:pt idx="1">
                  <c:v>69.280186107531676</c:v>
                </c:pt>
              </c:numCache>
            </c:numRef>
          </c:val>
        </c:ser>
        <c:ser>
          <c:idx val="1"/>
          <c:order val="1"/>
          <c:tx>
            <c:strRef>
              <c:f>Sheet1!$B$1</c:f>
              <c:strCache>
                <c:ptCount val="1"/>
                <c:pt idx="0">
                  <c:v>Top Q</c:v>
                </c:pt>
              </c:strCache>
            </c:strRef>
          </c:tx>
          <c:spPr>
            <a:solidFill>
              <a:schemeClr val="accent3"/>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cat>
            <c:strRef>
              <c:f>Sheet1!$A$2:$A$11</c:f>
              <c:strCache>
                <c:ptCount val="2"/>
                <c:pt idx="1">
                  <c:v>Lobbying Representation</c:v>
                </c:pt>
              </c:strCache>
            </c:strRef>
          </c:cat>
          <c:val>
            <c:numRef>
              <c:f>Sheet1!$B$2:$B$11</c:f>
              <c:numCache>
                <c:formatCode>0.00</c:formatCode>
                <c:ptCount val="3"/>
                <c:pt idx="1">
                  <c:v>69.390465949702701</c:v>
                </c:pt>
              </c:numCache>
            </c:numRef>
          </c:val>
        </c:ser>
        <c:dLbls>
          <c:showLegendKey val="0"/>
          <c:showVal val="0"/>
          <c:showCatName val="0"/>
          <c:showSerName val="0"/>
          <c:showPercent val="0"/>
          <c:showBubbleSize val="0"/>
        </c:dLbls>
        <c:gapWidth val="150"/>
        <c:overlap val="-45"/>
        <c:axId val="153404544"/>
        <c:axId val="153406080"/>
      </c:barChart>
      <c:catAx>
        <c:axId val="153404544"/>
        <c:scaling>
          <c:orientation val="minMax"/>
        </c:scaling>
        <c:delete val="0"/>
        <c:axPos val="b"/>
        <c:numFmt formatCode="General" sourceLinked="1"/>
        <c:majorTickMark val="none"/>
        <c:minorTickMark val="none"/>
        <c:tickLblPos val="nextTo"/>
        <c:spPr>
          <a:ln>
            <a:solidFill>
              <a:schemeClr val="accent1"/>
            </a:solidFill>
          </a:ln>
        </c:spPr>
        <c:txPr>
          <a:bodyPr rot="0" vert="horz"/>
          <a:lstStyle/>
          <a:p>
            <a:pPr>
              <a:defRPr sz="800"/>
            </a:pPr>
            <a:endParaRPr lang="en-US"/>
          </a:p>
        </c:txPr>
        <c:crossAx val="153406080"/>
        <c:crosses val="autoZero"/>
        <c:auto val="1"/>
        <c:lblAlgn val="ctr"/>
        <c:lblOffset val="100"/>
        <c:noMultiLvlLbl val="0"/>
      </c:catAx>
      <c:valAx>
        <c:axId val="153406080"/>
        <c:scaling>
          <c:orientation val="minMax"/>
          <c:min val="45"/>
        </c:scaling>
        <c:delete val="0"/>
        <c:axPos val="l"/>
        <c:title>
          <c:tx>
            <c:rich>
              <a:bodyPr rot="-5400000" vert="horz"/>
              <a:lstStyle/>
              <a:p>
                <a:pPr>
                  <a:defRPr/>
                </a:pPr>
                <a:r>
                  <a:rPr lang="en-US" b="0" dirty="0" smtClean="0">
                    <a:latin typeface="Gill Sans MT" panose="020B0502020104020203" pitchFamily="34" charset="0"/>
                  </a:rPr>
                  <a:t>Average Activity Rating</a:t>
                </a:r>
                <a:endParaRPr lang="en-US" b="0" dirty="0">
                  <a:latin typeface="Gill Sans MT" panose="020B0502020104020203" pitchFamily="34" charset="0"/>
                </a:endParaRPr>
              </a:p>
            </c:rich>
          </c:tx>
          <c:layout>
            <c:manualLayout>
              <c:xMode val="edge"/>
              <c:yMode val="edge"/>
              <c:x val="6.1417322834645695E-4"/>
              <c:y val="0.35533780499659801"/>
            </c:manualLayout>
          </c:layout>
          <c:overlay val="0"/>
        </c:title>
        <c:numFmt formatCode="0" sourceLinked="0"/>
        <c:majorTickMark val="none"/>
        <c:minorTickMark val="none"/>
        <c:tickLblPos val="none"/>
        <c:spPr>
          <a:ln>
            <a:solidFill>
              <a:schemeClr val="accent1"/>
            </a:solidFill>
            <a:tailEnd type="stealth" w="med" len="lg"/>
          </a:ln>
        </c:spPr>
        <c:crossAx val="153404544"/>
        <c:crosses val="autoZero"/>
        <c:crossBetween val="between"/>
      </c:valAx>
      <c:spPr>
        <a:noFill/>
      </c:spPr>
    </c:plotArea>
    <c:plotVisOnly val="1"/>
    <c:dispBlanksAs val="gap"/>
    <c:showDLblsOverMax val="0"/>
  </c:chart>
  <c:spPr>
    <a:noFill/>
    <a:ln>
      <a:noFill/>
    </a:ln>
  </c:spPr>
  <c:txPr>
    <a:bodyPr/>
    <a:lstStyle/>
    <a:p>
      <a:pPr>
        <a:defRPr sz="800">
          <a:latin typeface="FreightSans Pro Book" pitchFamily="50" charset="0"/>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nchor="t" anchorCtr="0"/>
          <a:lstStyle/>
          <a:p>
            <a:pPr algn="ctr">
              <a:defRPr sz="800">
                <a:latin typeface="FreightSans Pro Bold" pitchFamily="50" charset="0"/>
              </a:defRPr>
            </a:pPr>
            <a:r>
              <a:rPr lang="en-US" sz="900" b="0" dirty="0" smtClean="0">
                <a:latin typeface="Gill Sans MT" panose="020B0502020104020203" pitchFamily="34" charset="0"/>
              </a:rPr>
              <a:t>Rating comparison for select advocacy-related</a:t>
            </a:r>
            <a:r>
              <a:rPr lang="en-US" sz="900" b="0" baseline="0" dirty="0" smtClean="0">
                <a:latin typeface="Gill Sans MT" panose="020B0502020104020203" pitchFamily="34" charset="0"/>
              </a:rPr>
              <a:t> activities</a:t>
            </a:r>
            <a:endParaRPr lang="en-US" sz="900" b="0" dirty="0" smtClean="0">
              <a:latin typeface="Gill Sans MT" panose="020B0502020104020203" pitchFamily="34" charset="0"/>
            </a:endParaRPr>
          </a:p>
          <a:p>
            <a:pPr algn="ctr">
              <a:defRPr sz="800">
                <a:latin typeface="FreightSans Pro Bold" pitchFamily="50" charset="0"/>
              </a:defRPr>
            </a:pPr>
            <a:r>
              <a:rPr lang="en-US" sz="900" b="0" i="1" dirty="0" smtClean="0">
                <a:latin typeface="Gill Sans MT" panose="020B0502020104020203" pitchFamily="34" charset="0"/>
              </a:rPr>
              <a:t>Top-performers</a:t>
            </a:r>
            <a:r>
              <a:rPr lang="en-US" sz="900" b="0" i="1" baseline="0" dirty="0" smtClean="0">
                <a:latin typeface="Gill Sans MT" panose="020B0502020104020203" pitchFamily="34" charset="0"/>
              </a:rPr>
              <a:t> (blue) vs. other organizations (dark gray)</a:t>
            </a:r>
            <a:endParaRPr lang="en-US" sz="900" b="0" i="1" dirty="0">
              <a:latin typeface="Gill Sans MT" panose="020B0502020104020203" pitchFamily="34" charset="0"/>
            </a:endParaRPr>
          </a:p>
        </c:rich>
      </c:tx>
      <c:layout>
        <c:manualLayout>
          <c:xMode val="edge"/>
          <c:yMode val="edge"/>
          <c:x val="0.17992519685039399"/>
          <c:y val="0.148148148148148"/>
        </c:manualLayout>
      </c:layout>
      <c:overlay val="1"/>
      <c:spPr>
        <a:ln>
          <a:noFill/>
        </a:ln>
      </c:spPr>
    </c:title>
    <c:autoTitleDeleted val="0"/>
    <c:plotArea>
      <c:layout>
        <c:manualLayout>
          <c:layoutTarget val="inner"/>
          <c:xMode val="edge"/>
          <c:yMode val="edge"/>
          <c:x val="6.4572670603674498E-2"/>
          <c:y val="0.38064255856906798"/>
          <c:w val="0.91283136482939597"/>
          <c:h val="0.43852678137455098"/>
        </c:manualLayout>
      </c:layout>
      <c:barChart>
        <c:barDir val="col"/>
        <c:grouping val="clustered"/>
        <c:varyColors val="0"/>
        <c:ser>
          <c:idx val="0"/>
          <c:order val="0"/>
          <c:tx>
            <c:strRef>
              <c:f>Sheet1!$C$1</c:f>
              <c:strCache>
                <c:ptCount val="1"/>
                <c:pt idx="0">
                  <c:v>Other Q</c:v>
                </c:pt>
              </c:strCache>
            </c:strRef>
          </c:tx>
          <c:spPr>
            <a:solidFill>
              <a:srgbClr val="535550"/>
            </a:solidFill>
            <a:ln>
              <a:noFill/>
            </a:ln>
          </c:spPr>
          <c:invertIfNegative val="0"/>
          <c:cat>
            <c:strRef>
              <c:f>Sheet1!$A$2:$A$8</c:f>
              <c:strCache>
                <c:ptCount val="6"/>
                <c:pt idx="0">
                  <c:v>Consumer Protection</c:v>
                </c:pt>
                <c:pt idx="1">
                  <c:v>Corp. Social 
Responsibility</c:v>
                </c:pt>
                <c:pt idx="2">
                  <c:v>Ethics</c:v>
                </c:pt>
                <c:pt idx="4">
                  <c:v>Constructive 
Arguments</c:v>
                </c:pt>
                <c:pt idx="5">
                  <c:v>Research</c:v>
                </c:pt>
              </c:strCache>
            </c:strRef>
          </c:cat>
          <c:val>
            <c:numRef>
              <c:f>Sheet1!$C$2:$C$8</c:f>
              <c:numCache>
                <c:formatCode>0.00</c:formatCode>
                <c:ptCount val="6"/>
                <c:pt idx="0">
                  <c:v>50.825164016414348</c:v>
                </c:pt>
                <c:pt idx="1">
                  <c:v>49.453013408490548</c:v>
                </c:pt>
                <c:pt idx="2">
                  <c:v>52.198867396870568</c:v>
                </c:pt>
                <c:pt idx="4">
                  <c:v>56.23205419557771</c:v>
                </c:pt>
                <c:pt idx="5">
                  <c:v>54.994026122285348</c:v>
                </c:pt>
              </c:numCache>
            </c:numRef>
          </c:val>
        </c:ser>
        <c:ser>
          <c:idx val="1"/>
          <c:order val="1"/>
          <c:tx>
            <c:strRef>
              <c:f>Sheet1!$B$1</c:f>
              <c:strCache>
                <c:ptCount val="1"/>
                <c:pt idx="0">
                  <c:v>Top Q</c:v>
                </c:pt>
              </c:strCache>
            </c:strRef>
          </c:tx>
          <c:spPr>
            <a:solidFill>
              <a:schemeClr val="accent3"/>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cat>
            <c:strRef>
              <c:f>Sheet1!$A$2:$A$8</c:f>
              <c:strCache>
                <c:ptCount val="6"/>
                <c:pt idx="0">
                  <c:v>Consumer Protection</c:v>
                </c:pt>
                <c:pt idx="1">
                  <c:v>Corp. Social 
Responsibility</c:v>
                </c:pt>
                <c:pt idx="2">
                  <c:v>Ethics</c:v>
                </c:pt>
                <c:pt idx="4">
                  <c:v>Constructive 
Arguments</c:v>
                </c:pt>
                <c:pt idx="5">
                  <c:v>Research</c:v>
                </c:pt>
              </c:strCache>
            </c:strRef>
          </c:cat>
          <c:val>
            <c:numRef>
              <c:f>Sheet1!$B$2:$B$8</c:f>
              <c:numCache>
                <c:formatCode>0.00</c:formatCode>
                <c:ptCount val="6"/>
                <c:pt idx="0">
                  <c:v>59.853308827369979</c:v>
                </c:pt>
                <c:pt idx="1">
                  <c:v>60.513138635846197</c:v>
                </c:pt>
                <c:pt idx="2">
                  <c:v>61.675141573571501</c:v>
                </c:pt>
                <c:pt idx="4">
                  <c:v>62.16517685200602</c:v>
                </c:pt>
                <c:pt idx="5">
                  <c:v>62.31096704656175</c:v>
                </c:pt>
              </c:numCache>
            </c:numRef>
          </c:val>
        </c:ser>
        <c:dLbls>
          <c:showLegendKey val="0"/>
          <c:showVal val="0"/>
          <c:showCatName val="0"/>
          <c:showSerName val="0"/>
          <c:showPercent val="0"/>
          <c:showBubbleSize val="0"/>
        </c:dLbls>
        <c:gapWidth val="150"/>
        <c:overlap val="-45"/>
        <c:axId val="154570752"/>
        <c:axId val="154572288"/>
      </c:barChart>
      <c:catAx>
        <c:axId val="154570752"/>
        <c:scaling>
          <c:orientation val="minMax"/>
        </c:scaling>
        <c:delete val="0"/>
        <c:axPos val="b"/>
        <c:numFmt formatCode="General" sourceLinked="1"/>
        <c:majorTickMark val="none"/>
        <c:minorTickMark val="none"/>
        <c:tickLblPos val="nextTo"/>
        <c:spPr>
          <a:ln>
            <a:solidFill>
              <a:schemeClr val="accent1"/>
            </a:solidFill>
          </a:ln>
        </c:spPr>
        <c:txPr>
          <a:bodyPr rot="0" vert="horz"/>
          <a:lstStyle/>
          <a:p>
            <a:pPr>
              <a:defRPr sz="800"/>
            </a:pPr>
            <a:endParaRPr lang="en-US"/>
          </a:p>
        </c:txPr>
        <c:crossAx val="154572288"/>
        <c:crosses val="autoZero"/>
        <c:auto val="1"/>
        <c:lblAlgn val="ctr"/>
        <c:lblOffset val="100"/>
        <c:noMultiLvlLbl val="0"/>
      </c:catAx>
      <c:valAx>
        <c:axId val="154572288"/>
        <c:scaling>
          <c:orientation val="minMax"/>
          <c:min val="45"/>
        </c:scaling>
        <c:delete val="0"/>
        <c:axPos val="l"/>
        <c:title>
          <c:tx>
            <c:rich>
              <a:bodyPr rot="-5400000" vert="horz"/>
              <a:lstStyle/>
              <a:p>
                <a:pPr>
                  <a:defRPr/>
                </a:pPr>
                <a:r>
                  <a:rPr lang="en-US" b="0" dirty="0" smtClean="0">
                    <a:latin typeface="Gill Sans MT" panose="020B0502020104020203" pitchFamily="34" charset="0"/>
                  </a:rPr>
                  <a:t>Average Activity Rating</a:t>
                </a:r>
                <a:endParaRPr lang="en-US" b="0" dirty="0">
                  <a:latin typeface="Gill Sans MT" panose="020B0502020104020203" pitchFamily="34" charset="0"/>
                </a:endParaRPr>
              </a:p>
            </c:rich>
          </c:tx>
          <c:layout>
            <c:manualLayout>
              <c:xMode val="edge"/>
              <c:yMode val="edge"/>
              <c:x val="6.1417322834645695E-4"/>
              <c:y val="0.34299212598425199"/>
            </c:manualLayout>
          </c:layout>
          <c:overlay val="0"/>
        </c:title>
        <c:numFmt formatCode="0" sourceLinked="0"/>
        <c:majorTickMark val="none"/>
        <c:minorTickMark val="none"/>
        <c:tickLblPos val="none"/>
        <c:spPr>
          <a:ln>
            <a:solidFill>
              <a:schemeClr val="accent1"/>
            </a:solidFill>
            <a:tailEnd type="stealth" w="med" len="lg"/>
          </a:ln>
        </c:spPr>
        <c:crossAx val="154570752"/>
        <c:crosses val="autoZero"/>
        <c:crossBetween val="between"/>
      </c:valAx>
      <c:spPr>
        <a:noFill/>
      </c:spPr>
    </c:plotArea>
    <c:plotVisOnly val="1"/>
    <c:dispBlanksAs val="gap"/>
    <c:showDLblsOverMax val="0"/>
  </c:chart>
  <c:spPr>
    <a:noFill/>
    <a:ln>
      <a:noFill/>
    </a:ln>
  </c:spPr>
  <c:txPr>
    <a:bodyPr/>
    <a:lstStyle/>
    <a:p>
      <a:pPr>
        <a:defRPr sz="800">
          <a:latin typeface="FreightSans Pro Book" pitchFamily="50"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0.20764</cdr:x>
      <cdr:y>0.35256</cdr:y>
    </cdr:from>
    <cdr:to>
      <cdr:x>0.84247</cdr:x>
      <cdr:y>0.43483</cdr:y>
    </cdr:to>
    <cdr:cxnSp macro="">
      <cdr:nvCxnSpPr>
        <cdr:cNvPr id="6" name="Straight Connector 5"/>
        <cdr:cNvCxnSpPr/>
      </cdr:nvCxnSpPr>
      <cdr:spPr>
        <a:xfrm xmlns:a="http://schemas.openxmlformats.org/drawingml/2006/main" flipV="1">
          <a:off x="520265" y="1047750"/>
          <a:ext cx="1590675" cy="244475"/>
        </a:xfrm>
        <a:prstGeom xmlns:a="http://schemas.openxmlformats.org/drawingml/2006/main" prst="line">
          <a:avLst/>
        </a:prstGeom>
        <a:ln xmlns:a="http://schemas.openxmlformats.org/drawingml/2006/main">
          <a:solidFill>
            <a:srgbClr val="FAE033"/>
          </a:solidFill>
          <a:prstDash val="dash"/>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0.53572</cdr:x>
      <cdr:y>0.45718</cdr:y>
    </cdr:from>
    <cdr:to>
      <cdr:x>0.56816</cdr:x>
      <cdr:y>0.45927</cdr:y>
    </cdr:to>
    <cdr:cxnSp macro="">
      <cdr:nvCxnSpPr>
        <cdr:cNvPr id="11" name="Straight Connector 10"/>
        <cdr:cNvCxnSpPr/>
      </cdr:nvCxnSpPr>
      <cdr:spPr>
        <a:xfrm xmlns:a="http://schemas.openxmlformats.org/drawingml/2006/main" flipV="1">
          <a:off x="1224656" y="940594"/>
          <a:ext cx="74158" cy="4308"/>
        </a:xfrm>
        <a:prstGeom xmlns:a="http://schemas.openxmlformats.org/drawingml/2006/main" prst="line">
          <a:avLst/>
        </a:prstGeom>
        <a:ln xmlns:a="http://schemas.openxmlformats.org/drawingml/2006/main" w="6350">
          <a:solidFill>
            <a:schemeClr val="tx1">
              <a:lumMod val="50000"/>
              <a:lumOff val="50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0.44741</cdr:x>
      <cdr:y>0.3486</cdr:y>
    </cdr:from>
    <cdr:to>
      <cdr:x>0.66142</cdr:x>
      <cdr:y>0.45332</cdr:y>
    </cdr:to>
    <cdr:sp macro="" textlink="">
      <cdr:nvSpPr>
        <cdr:cNvPr id="16" name="TextBox 15"/>
        <cdr:cNvSpPr txBox="1"/>
      </cdr:nvSpPr>
      <cdr:spPr>
        <a:xfrm xmlns:a="http://schemas.openxmlformats.org/drawingml/2006/main">
          <a:off x="1022775" y="717210"/>
          <a:ext cx="489236" cy="215444"/>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pPr algn="ctr"/>
          <a:r>
            <a:rPr lang="en-US" sz="800" dirty="0" smtClean="0">
              <a:latin typeface="Gill Sans MT" panose="020B0502020104020203" pitchFamily="34" charset="0"/>
              <a:sym typeface="Symbol"/>
            </a:rPr>
            <a:t> = 0.1</a:t>
          </a:r>
          <a:endParaRPr lang="en-US" sz="800" dirty="0">
            <a:latin typeface="Gill Sans MT" panose="020B0502020104020203"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0.06023</cdr:x>
      <cdr:y>0.55573</cdr:y>
    </cdr:from>
    <cdr:to>
      <cdr:x>0.14795</cdr:x>
      <cdr:y>0.66044</cdr:y>
    </cdr:to>
    <cdr:sp macro="" textlink="">
      <cdr:nvSpPr>
        <cdr:cNvPr id="14" name="TextBox 13"/>
        <cdr:cNvSpPr txBox="1"/>
      </cdr:nvSpPr>
      <cdr:spPr>
        <a:xfrm xmlns:a="http://schemas.openxmlformats.org/drawingml/2006/main">
          <a:off x="275372" y="1143355"/>
          <a:ext cx="401055" cy="215430"/>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800" dirty="0" smtClean="0">
              <a:latin typeface="Gill Sans MT" panose="020B0502020104020203" pitchFamily="34" charset="0"/>
              <a:sym typeface="Symbol"/>
            </a:rPr>
            <a:t> 9.0</a:t>
          </a:r>
          <a:endParaRPr lang="en-US" sz="800" dirty="0">
            <a:latin typeface="Gill Sans MT" panose="020B0502020104020203" pitchFamily="34" charset="0"/>
          </a:endParaRPr>
        </a:p>
      </cdr:txBody>
    </cdr:sp>
  </cdr:relSizeAnchor>
  <cdr:relSizeAnchor xmlns:cdr="http://schemas.openxmlformats.org/drawingml/2006/chartDrawing">
    <cdr:from>
      <cdr:x>0.21404</cdr:x>
      <cdr:y>0.56345</cdr:y>
    </cdr:from>
    <cdr:to>
      <cdr:x>0.31298</cdr:x>
      <cdr:y>0.66817</cdr:y>
    </cdr:to>
    <cdr:sp macro="" textlink="">
      <cdr:nvSpPr>
        <cdr:cNvPr id="15" name="TextBox 14"/>
        <cdr:cNvSpPr txBox="1"/>
      </cdr:nvSpPr>
      <cdr:spPr>
        <a:xfrm xmlns:a="http://schemas.openxmlformats.org/drawingml/2006/main">
          <a:off x="978591" y="1159242"/>
          <a:ext cx="452368" cy="215444"/>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800" dirty="0" smtClean="0">
              <a:latin typeface="Gill Sans MT" panose="020B0502020104020203" pitchFamily="34" charset="0"/>
              <a:sym typeface="Symbol"/>
            </a:rPr>
            <a:t> 11.1</a:t>
          </a:r>
          <a:endParaRPr lang="en-US" sz="800" dirty="0">
            <a:latin typeface="Gill Sans MT" panose="020B0502020104020203" pitchFamily="34" charset="0"/>
          </a:endParaRPr>
        </a:p>
      </cdr:txBody>
    </cdr:sp>
  </cdr:relSizeAnchor>
  <cdr:relSizeAnchor xmlns:cdr="http://schemas.openxmlformats.org/drawingml/2006/chartDrawing">
    <cdr:from>
      <cdr:x>0.67163</cdr:x>
      <cdr:y>0.45079</cdr:y>
    </cdr:from>
    <cdr:to>
      <cdr:x>0.75935</cdr:x>
      <cdr:y>0.55551</cdr:y>
    </cdr:to>
    <cdr:sp macro="" textlink="">
      <cdr:nvSpPr>
        <cdr:cNvPr id="16" name="TextBox 15"/>
        <cdr:cNvSpPr txBox="1"/>
      </cdr:nvSpPr>
      <cdr:spPr>
        <a:xfrm xmlns:a="http://schemas.openxmlformats.org/drawingml/2006/main">
          <a:off x="3070692" y="927455"/>
          <a:ext cx="401072" cy="215444"/>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800" dirty="0" smtClean="0">
              <a:latin typeface="Gill Sans MT" panose="020B0502020104020203" pitchFamily="34" charset="0"/>
              <a:sym typeface="Symbol"/>
            </a:rPr>
            <a:t> 5.9</a:t>
          </a:r>
          <a:endParaRPr lang="en-US" sz="800" dirty="0">
            <a:latin typeface="Gill Sans MT" panose="020B0502020104020203" pitchFamily="34" charset="0"/>
          </a:endParaRPr>
        </a:p>
      </cdr:txBody>
    </cdr:sp>
  </cdr:relSizeAnchor>
  <cdr:relSizeAnchor xmlns:cdr="http://schemas.openxmlformats.org/drawingml/2006/chartDrawing">
    <cdr:from>
      <cdr:x>0.43661</cdr:x>
      <cdr:y>0.45759</cdr:y>
    </cdr:from>
    <cdr:to>
      <cdr:x>0.45347</cdr:x>
      <cdr:y>0.65453</cdr:y>
    </cdr:to>
    <cdr:cxnSp macro="">
      <cdr:nvCxnSpPr>
        <cdr:cNvPr id="5" name="Straight Connector 4"/>
        <cdr:cNvCxnSpPr/>
      </cdr:nvCxnSpPr>
      <cdr:spPr>
        <a:xfrm xmlns:a="http://schemas.openxmlformats.org/drawingml/2006/main" flipV="1">
          <a:off x="1996181" y="941440"/>
          <a:ext cx="77084" cy="405191"/>
        </a:xfrm>
        <a:prstGeom xmlns:a="http://schemas.openxmlformats.org/drawingml/2006/main" prst="line">
          <a:avLst/>
        </a:prstGeom>
        <a:ln xmlns:a="http://schemas.openxmlformats.org/drawingml/2006/main" w="6350">
          <a:solidFill>
            <a:schemeClr val="tx1">
              <a:lumMod val="50000"/>
              <a:lumOff val="50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0.12986</cdr:x>
      <cdr:y>0.49504</cdr:y>
    </cdr:from>
    <cdr:to>
      <cdr:x>0.14931</cdr:x>
      <cdr:y>0.6868</cdr:y>
    </cdr:to>
    <cdr:cxnSp macro="">
      <cdr:nvCxnSpPr>
        <cdr:cNvPr id="8" name="Straight Connector 7"/>
        <cdr:cNvCxnSpPr/>
      </cdr:nvCxnSpPr>
      <cdr:spPr>
        <a:xfrm xmlns:a="http://schemas.openxmlformats.org/drawingml/2006/main" flipV="1">
          <a:off x="593720" y="1018488"/>
          <a:ext cx="88925" cy="394541"/>
        </a:xfrm>
        <a:prstGeom xmlns:a="http://schemas.openxmlformats.org/drawingml/2006/main" prst="line">
          <a:avLst/>
        </a:prstGeom>
        <a:ln xmlns:a="http://schemas.openxmlformats.org/drawingml/2006/main" w="6350">
          <a:solidFill>
            <a:schemeClr val="tx1">
              <a:lumMod val="50000"/>
              <a:lumOff val="50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0.73958</cdr:x>
      <cdr:y>0.44851</cdr:y>
    </cdr:from>
    <cdr:to>
      <cdr:x>0.75725</cdr:x>
      <cdr:y>0.57418</cdr:y>
    </cdr:to>
    <cdr:cxnSp macro="">
      <cdr:nvCxnSpPr>
        <cdr:cNvPr id="11" name="Straight Connector 10"/>
        <cdr:cNvCxnSpPr/>
      </cdr:nvCxnSpPr>
      <cdr:spPr>
        <a:xfrm xmlns:a="http://schemas.openxmlformats.org/drawingml/2006/main" flipV="1">
          <a:off x="3381360" y="922768"/>
          <a:ext cx="80787" cy="258560"/>
        </a:xfrm>
        <a:prstGeom xmlns:a="http://schemas.openxmlformats.org/drawingml/2006/main" prst="line">
          <a:avLst/>
        </a:prstGeom>
        <a:ln xmlns:a="http://schemas.openxmlformats.org/drawingml/2006/main" w="6350">
          <a:solidFill>
            <a:schemeClr val="tx1">
              <a:lumMod val="50000"/>
              <a:lumOff val="50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0.28333</cdr:x>
      <cdr:y>0.48029</cdr:y>
    </cdr:from>
    <cdr:to>
      <cdr:x>0.30069</cdr:x>
      <cdr:y>0.7129</cdr:y>
    </cdr:to>
    <cdr:cxnSp macro="">
      <cdr:nvCxnSpPr>
        <cdr:cNvPr id="10" name="Straight Connector 9"/>
        <cdr:cNvCxnSpPr/>
      </cdr:nvCxnSpPr>
      <cdr:spPr>
        <a:xfrm xmlns:a="http://schemas.openxmlformats.org/drawingml/2006/main" flipV="1">
          <a:off x="1295385" y="988141"/>
          <a:ext cx="79370" cy="478577"/>
        </a:xfrm>
        <a:prstGeom xmlns:a="http://schemas.openxmlformats.org/drawingml/2006/main" prst="line">
          <a:avLst/>
        </a:prstGeom>
        <a:ln xmlns:a="http://schemas.openxmlformats.org/drawingml/2006/main" w="6350">
          <a:solidFill>
            <a:schemeClr val="tx1">
              <a:lumMod val="50000"/>
              <a:lumOff val="50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0.89236</cdr:x>
      <cdr:y>0.44284</cdr:y>
    </cdr:from>
    <cdr:to>
      <cdr:x>0.90972</cdr:x>
      <cdr:y>0.59829</cdr:y>
    </cdr:to>
    <cdr:cxnSp macro="">
      <cdr:nvCxnSpPr>
        <cdr:cNvPr id="13" name="Straight Connector 12"/>
        <cdr:cNvCxnSpPr/>
      </cdr:nvCxnSpPr>
      <cdr:spPr>
        <a:xfrm xmlns:a="http://schemas.openxmlformats.org/drawingml/2006/main" flipV="1">
          <a:off x="4079870" y="911093"/>
          <a:ext cx="79370" cy="319839"/>
        </a:xfrm>
        <a:prstGeom xmlns:a="http://schemas.openxmlformats.org/drawingml/2006/main" prst="line">
          <a:avLst/>
        </a:prstGeom>
        <a:ln xmlns:a="http://schemas.openxmlformats.org/drawingml/2006/main" w="6350">
          <a:solidFill>
            <a:schemeClr val="tx1">
              <a:lumMod val="50000"/>
              <a:lumOff val="50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0.36786</cdr:x>
      <cdr:y>0.50832</cdr:y>
    </cdr:from>
    <cdr:to>
      <cdr:x>0.45558</cdr:x>
      <cdr:y>0.61304</cdr:y>
    </cdr:to>
    <cdr:sp macro="" textlink="">
      <cdr:nvSpPr>
        <cdr:cNvPr id="17" name="TextBox 16"/>
        <cdr:cNvSpPr txBox="1"/>
      </cdr:nvSpPr>
      <cdr:spPr>
        <a:xfrm xmlns:a="http://schemas.openxmlformats.org/drawingml/2006/main">
          <a:off x="1681856" y="1045818"/>
          <a:ext cx="401072" cy="215444"/>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800" dirty="0" smtClean="0">
              <a:latin typeface="Gill Sans MT" panose="020B0502020104020203" pitchFamily="34" charset="0"/>
              <a:sym typeface="Symbol"/>
            </a:rPr>
            <a:t> 9.5</a:t>
          </a:r>
          <a:endParaRPr lang="en-US" sz="800" dirty="0">
            <a:latin typeface="Gill Sans MT" panose="020B0502020104020203" pitchFamily="34" charset="0"/>
          </a:endParaRPr>
        </a:p>
      </cdr:txBody>
    </cdr:sp>
  </cdr:relSizeAnchor>
  <cdr:relSizeAnchor xmlns:cdr="http://schemas.openxmlformats.org/drawingml/2006/chartDrawing">
    <cdr:from>
      <cdr:x>0.82423</cdr:x>
      <cdr:y>0.46005</cdr:y>
    </cdr:from>
    <cdr:to>
      <cdr:x>0.91195</cdr:x>
      <cdr:y>0.56477</cdr:y>
    </cdr:to>
    <cdr:sp macro="" textlink="">
      <cdr:nvSpPr>
        <cdr:cNvPr id="18" name="TextBox 17"/>
        <cdr:cNvSpPr txBox="1"/>
      </cdr:nvSpPr>
      <cdr:spPr>
        <a:xfrm xmlns:a="http://schemas.openxmlformats.org/drawingml/2006/main">
          <a:off x="3768380" y="946507"/>
          <a:ext cx="401072" cy="215444"/>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800" dirty="0" smtClean="0">
              <a:latin typeface="Gill Sans MT" panose="020B0502020104020203" pitchFamily="34" charset="0"/>
              <a:sym typeface="Symbol"/>
            </a:rPr>
            <a:t> 7.3</a:t>
          </a:r>
          <a:endParaRPr lang="en-US" sz="800" dirty="0">
            <a:latin typeface="Gill Sans MT" panose="020B0502020104020203"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592" tIns="48297" rIns="96592" bIns="4829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592" tIns="48297" rIns="96592" bIns="48297" rtlCol="0"/>
          <a:lstStyle>
            <a:lvl1pPr algn="r">
              <a:defRPr sz="1200"/>
            </a:lvl1pPr>
          </a:lstStyle>
          <a:p>
            <a:fld id="{D04AB645-70E5-4772-9656-DB178C21F09D}" type="datetimeFigureOut">
              <a:rPr lang="en-US" smtClean="0"/>
              <a:pPr/>
              <a:t>8/24/2015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592" tIns="48297" rIns="96592" bIns="4829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592" tIns="48297" rIns="96592" bIns="48297" rtlCol="0" anchor="b"/>
          <a:lstStyle>
            <a:lvl1pPr algn="r">
              <a:defRPr sz="1200"/>
            </a:lvl1pPr>
          </a:lstStyle>
          <a:p>
            <a:fld id="{201E6870-499E-43B9-9AB7-597F23C9D5B2}" type="slidenum">
              <a:rPr lang="en-US" smtClean="0"/>
              <a:pPr/>
              <a:t>‹#›</a:t>
            </a:fld>
            <a:endParaRPr lang="en-US" dirty="0"/>
          </a:p>
        </p:txBody>
      </p:sp>
    </p:spTree>
    <p:extLst>
      <p:ext uri="{BB962C8B-B14F-4D97-AF65-F5344CB8AC3E}">
        <p14:creationId xmlns:p14="http://schemas.microsoft.com/office/powerpoint/2010/main" val="262253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592" tIns="48297" rIns="96592" bIns="4829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592" tIns="48297" rIns="96592" bIns="48297" rtlCol="0"/>
          <a:lstStyle>
            <a:lvl1pPr algn="r">
              <a:defRPr sz="1200"/>
            </a:lvl1pPr>
          </a:lstStyle>
          <a:p>
            <a:fld id="{5713FEB4-3188-4F98-9B3E-5D6F925683EB}" type="datetimeFigureOut">
              <a:rPr lang="en-US" smtClean="0"/>
              <a:pPr/>
              <a:t>8/24/2015</a:t>
            </a:fld>
            <a:endParaRPr lang="en-US" dirty="0"/>
          </a:p>
        </p:txBody>
      </p:sp>
      <p:sp>
        <p:nvSpPr>
          <p:cNvPr id="4" name="Slide Image Placeholder 3"/>
          <p:cNvSpPr>
            <a:spLocks noGrp="1" noRot="1" noChangeAspect="1"/>
          </p:cNvSpPr>
          <p:nvPr>
            <p:ph type="sldImg" idx="2"/>
          </p:nvPr>
        </p:nvSpPr>
        <p:spPr>
          <a:xfrm>
            <a:off x="2266950" y="719138"/>
            <a:ext cx="2781300" cy="3600450"/>
          </a:xfrm>
          <a:prstGeom prst="rect">
            <a:avLst/>
          </a:prstGeom>
          <a:noFill/>
          <a:ln w="12700">
            <a:solidFill>
              <a:prstClr val="black"/>
            </a:solidFill>
          </a:ln>
        </p:spPr>
        <p:txBody>
          <a:bodyPr vert="horz" lIns="96592" tIns="48297" rIns="96592" bIns="4829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592" tIns="48297" rIns="96592" bIns="4829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592" tIns="48297" rIns="96592" bIns="4829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592" tIns="48297" rIns="96592" bIns="48297" rtlCol="0" anchor="b"/>
          <a:lstStyle>
            <a:lvl1pPr algn="r">
              <a:defRPr sz="1200"/>
            </a:lvl1pPr>
          </a:lstStyle>
          <a:p>
            <a:fld id="{9CA83E29-B48B-43C7-A6B3-C9D2EC1E0A64}" type="slidenum">
              <a:rPr lang="en-US" smtClean="0"/>
              <a:pPr/>
              <a:t>‹#›</a:t>
            </a:fld>
            <a:endParaRPr lang="en-US" dirty="0"/>
          </a:p>
        </p:txBody>
      </p:sp>
    </p:spTree>
    <p:extLst>
      <p:ext uri="{BB962C8B-B14F-4D97-AF65-F5344CB8AC3E}">
        <p14:creationId xmlns:p14="http://schemas.microsoft.com/office/powerpoint/2010/main" val="302390025"/>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228600" y="-228600"/>
            <a:ext cx="8229600" cy="2971800"/>
          </a:xfrm>
          <a:solidFill>
            <a:schemeClr val="accent1"/>
          </a:solidFill>
          <a:ln>
            <a:solidFill>
              <a:schemeClr val="bg1"/>
            </a:solidFill>
          </a:ln>
        </p:spPr>
        <p:txBody>
          <a:bodyPr lIns="685800" tIns="0" rIns="4572000" bIns="45720" anchor="b"/>
          <a:lstStyle>
            <a:lvl1pPr marL="3175" indent="-3175">
              <a:tabLst/>
              <a:defRPr/>
            </a:lvl1pPr>
          </a:lstStyle>
          <a:p>
            <a:pPr marL="400050"/>
            <a:endParaRPr lang="en-US" dirty="0">
              <a:solidFill>
                <a:schemeClr val="bg1"/>
              </a:solidFill>
            </a:endParaRPr>
          </a:p>
        </p:txBody>
      </p:sp>
      <p:sp>
        <p:nvSpPr>
          <p:cNvPr id="27" name="Subtitle 2"/>
          <p:cNvSpPr>
            <a:spLocks noGrp="1"/>
          </p:cNvSpPr>
          <p:nvPr>
            <p:ph type="subTitle" idx="1"/>
          </p:nvPr>
        </p:nvSpPr>
        <p:spPr>
          <a:xfrm>
            <a:off x="-228600" y="2743200"/>
            <a:ext cx="8229600" cy="457200"/>
          </a:xfr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685800" tIns="0" rIns="0" bIns="0" rtlCol="0" anchor="ctr"/>
          <a:lstStyle>
            <a:lvl1pPr marL="3175" indent="0">
              <a:buNone/>
              <a:tabLst/>
              <a:defRPr lang="en-US" sz="1200" cap="all" spc="300" dirty="0">
                <a:solidFill>
                  <a:sysClr val="windowText" lastClr="000000"/>
                </a:solidFill>
                <a:latin typeface="Gill Sans MT" panose="020B0502020104020203" pitchFamily="34" charset="0"/>
              </a:defRPr>
            </a:lvl1pPr>
          </a:lstStyle>
          <a:p>
            <a:pPr marL="400050" lvl="0"/>
            <a:endParaRPr lang="en-US" dirty="0"/>
          </a:p>
        </p:txBody>
      </p:sp>
      <p:sp>
        <p:nvSpPr>
          <p:cNvPr id="2" name="Rectangle 1"/>
          <p:cNvSpPr/>
          <p:nvPr userDrawn="1"/>
        </p:nvSpPr>
        <p:spPr>
          <a:xfrm>
            <a:off x="-228600" y="3200400"/>
            <a:ext cx="8229600" cy="6629400"/>
          </a:xfrm>
          <a:prstGeom prst="rect">
            <a:avLst/>
          </a:prstGeom>
          <a:solidFill>
            <a:schemeClr val="accent1">
              <a:lumMod val="20000"/>
              <a:lumOff val="80000"/>
            </a:schemeClr>
          </a:solidFill>
        </p:spPr>
        <p:txBody>
          <a:bodyPr wrap="none" lIns="228600" tIns="228600" rIns="228600" bIns="228600" rtlCol="0" anchor="t">
            <a:noAutofit/>
          </a:bodyPr>
          <a:lstStyle/>
          <a:p>
            <a:pPr algn="ctr"/>
            <a:endParaRPr lang="en-US" sz="1000" dirty="0">
              <a:latin typeface="Gill Sans MT" panose="020B0502020104020203" pitchFamily="34" charset="0"/>
            </a:endParaRPr>
          </a:p>
        </p:txBody>
      </p:sp>
      <p:sp>
        <p:nvSpPr>
          <p:cNvPr id="5"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3076246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1923607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0" y="0"/>
            <a:ext cx="7772400" cy="548640"/>
          </a:xfrm>
        </p:spPr>
        <p:txBody>
          <a:bodyPr lIns="457200" tIns="0" rIns="0" bIns="0" anchor="b">
            <a:normAutofit/>
          </a:bodyPr>
          <a:lstStyle>
            <a:lvl1pPr marL="0" indent="0">
              <a:buNone/>
              <a:defRPr sz="1200" cap="all" spc="300" baseline="0">
                <a:solidFill>
                  <a:schemeClr val="bg1"/>
                </a:solidFill>
                <a:latin typeface="FreightSans Pro Semibold" pitchFamily="50" charset="0"/>
              </a:defRPr>
            </a:lvl1pPr>
          </a:lstStyle>
          <a:p>
            <a:pPr lvl="0"/>
            <a:r>
              <a:rPr lang="en-US" cap="all" spc="300" baseline="0" dirty="0" smtClean="0">
                <a:latin typeface="FreightSans Pro Semibold" pitchFamily="50" charset="0"/>
              </a:rPr>
              <a:t>Section Title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21658194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0" y="0"/>
            <a:ext cx="7772400" cy="548640"/>
          </a:xfrm>
        </p:spPr>
        <p:txBody>
          <a:bodyPr lIns="457200" tIns="0" rIns="0" bIns="0" anchor="b">
            <a:normAutofit/>
          </a:bodyPr>
          <a:lstStyle>
            <a:lvl1pPr marL="0" indent="0">
              <a:buNone/>
              <a:defRPr sz="1200" cap="all" spc="300" baseline="0">
                <a:solidFill>
                  <a:schemeClr val="bg1"/>
                </a:solidFill>
                <a:latin typeface="FreightSans Pro Semibold" pitchFamily="50" charset="0"/>
              </a:defRPr>
            </a:lvl1pPr>
          </a:lstStyle>
          <a:p>
            <a:pPr lvl="0"/>
            <a:r>
              <a:rPr lang="en-US" cap="all" spc="300" baseline="0" dirty="0" smtClean="0">
                <a:latin typeface="FreightSans Pro Semibold" pitchFamily="50" charset="0"/>
              </a:rPr>
              <a:t>Section Title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10609080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8229600" cy="1143000"/>
          </a:xfrm>
          <a:prstGeom prst="rect">
            <a:avLst/>
          </a:prstGeom>
          <a:solidFill>
            <a:schemeClr val="accent1"/>
          </a:solidFill>
          <a:ln>
            <a:solidFill>
              <a:schemeClr val="bg1"/>
            </a:solidFill>
          </a:ln>
        </p:spPr>
        <p:txBody>
          <a:bodyPr vert="horz" lIns="457200" tIns="0" rIns="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6858000" cy="8458200"/>
          </a:xfrm>
          <a:prstGeom prst="rect">
            <a:avLst/>
          </a:prstGeom>
        </p:spPr>
        <p:txBody>
          <a:bodyPr vert="horz" lIns="101882" tIns="50941" rIns="101882" bIns="5094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p:nvSpPr>
        <p:spPr>
          <a:xfrm>
            <a:off x="-228600" y="9829800"/>
            <a:ext cx="8229600" cy="457200"/>
          </a:xfrm>
          <a:prstGeom prst="rect">
            <a:avLst/>
          </a:prstGeom>
          <a:solidFill>
            <a:schemeClr val="accent3"/>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300" normalizeH="0" baseline="0" noProof="0" dirty="0" smtClean="0">
              <a:ln>
                <a:noFill/>
              </a:ln>
              <a:solidFill>
                <a:prstClr val="white"/>
              </a:solidFill>
              <a:effectLst/>
              <a:uLnTx/>
              <a:uFillTx/>
              <a:latin typeface="Gill Sans MT" panose="020B0502020104020203" pitchFamily="34" charset="0"/>
              <a:ea typeface="+mn-ea"/>
              <a:cs typeface="+mn-cs"/>
            </a:endParaRPr>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latin typeface="Gill Sans MT" panose="020B0502020104020203" pitchFamily="34" charset="0"/>
              </a:defRPr>
            </a:lvl1pPr>
          </a:lstStyle>
          <a:p>
            <a:fld id="{6214CC63-60E5-4931-A878-5D36BA85D187}" type="slidenum">
              <a:rPr lang="en-US" smtClean="0"/>
              <a:pPr/>
              <a:t>‹#›</a:t>
            </a:fld>
            <a:endParaRPr lang="en-US" dirty="0"/>
          </a:p>
        </p:txBody>
      </p:sp>
      <p:sp>
        <p:nvSpPr>
          <p:cNvPr id="6" name="Slide Number Placeholder 3"/>
          <p:cNvSpPr txBox="1">
            <a:spLocks/>
          </p:cNvSpPr>
          <p:nvPr userDrawn="1"/>
        </p:nvSpPr>
        <p:spPr>
          <a:xfrm>
            <a:off x="457200" y="9829800"/>
            <a:ext cx="16002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l"/>
            <a:r>
              <a:rPr lang="en-US" dirty="0" smtClean="0">
                <a:latin typeface="Gill Sans MT" panose="020B0502020104020203" pitchFamily="34" charset="0"/>
              </a:rPr>
              <a:t>© 2014 National Journal</a:t>
            </a:r>
            <a:endParaRPr lang="en-US" dirty="0">
              <a:latin typeface="Gill Sans MT" panose="020B0502020104020203" pitchFamily="34" charset="0"/>
            </a:endParaRPr>
          </a:p>
        </p:txBody>
      </p:sp>
    </p:spTree>
    <p:extLst>
      <p:ext uri="{BB962C8B-B14F-4D97-AF65-F5344CB8AC3E}">
        <p14:creationId xmlns:p14="http://schemas.microsoft.com/office/powerpoint/2010/main" val="31261194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timing>
    <p:tnLst>
      <p:par>
        <p:cTn id="1" dur="indefinite" restart="never" nodeType="tmRoot"/>
      </p:par>
    </p:tnLst>
  </p:timing>
  <p:hf hdr="0" ftr="0" dt="0"/>
  <p:txStyles>
    <p:titleStyle>
      <a:lvl1pPr algn="l" defTabSz="1018824" rtl="0" eaLnBrk="1" latinLnBrk="0" hangingPunct="1">
        <a:spcBef>
          <a:spcPct val="0"/>
        </a:spcBef>
        <a:buNone/>
        <a:defRPr sz="2400" kern="1200">
          <a:solidFill>
            <a:schemeClr val="bg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1300" kern="1200">
          <a:solidFill>
            <a:schemeClr val="tx1"/>
          </a:solidFill>
          <a:latin typeface="Gill Sans MT" panose="020B0502020104020203" pitchFamily="34" charset="0"/>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Gill Sans MT" panose="020B0502020104020203" pitchFamily="34" charset="0"/>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Gill Sans MT" panose="020B0502020104020203" pitchFamily="34" charset="0"/>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Gill Sans MT" panose="020B0502020104020203" pitchFamily="34" charset="0"/>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Gill Sans MT" panose="020B0502020104020203" pitchFamily="34" charset="0"/>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5.xml"/><Relationship Id="rId5" Type="http://schemas.microsoft.com/office/2007/relationships/hdphoto" Target="../media/hdphoto3.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25550" y="2941320"/>
            <a:ext cx="7315200" cy="5693866"/>
          </a:xfrm>
          <a:prstGeom prst="rect">
            <a:avLst/>
          </a:prstGeom>
        </p:spPr>
        <p:txBody>
          <a:bodyPr wrap="square" tIns="91440">
            <a:spAutoFit/>
          </a:bodyPr>
          <a:lstStyle/>
          <a:p>
            <a:pPr algn="just">
              <a:spcAft>
                <a:spcPts val="600"/>
              </a:spcAft>
            </a:pPr>
            <a:r>
              <a:rPr lang="en-US" sz="1100" cap="all" spc="200" dirty="0" smtClean="0">
                <a:latin typeface="Gill Sans MT" panose="020B0502020104020203" pitchFamily="34" charset="0"/>
              </a:rPr>
              <a:t>WHAT </a:t>
            </a:r>
            <a:r>
              <a:rPr lang="en-US" sz="1100" cap="all" spc="200" dirty="0">
                <a:latin typeface="Gill Sans MT" panose="020B0502020104020203" pitchFamily="34" charset="0"/>
              </a:rPr>
              <a:t>IS POLICY BRAND?</a:t>
            </a:r>
          </a:p>
          <a:p>
            <a:pPr algn="just">
              <a:spcAft>
                <a:spcPts val="600"/>
              </a:spcAft>
            </a:pPr>
            <a:r>
              <a:rPr lang="en-US" sz="1100" dirty="0" smtClean="0">
                <a:latin typeface="Gill Sans MT" panose="020B0502020104020203" pitchFamily="34" charset="0"/>
              </a:rPr>
              <a:t>Policy </a:t>
            </a:r>
            <a:r>
              <a:rPr lang="en-US" sz="1100" dirty="0">
                <a:latin typeface="Gill Sans MT" panose="020B0502020104020203" pitchFamily="34" charset="0"/>
              </a:rPr>
              <a:t>brand </a:t>
            </a:r>
            <a:r>
              <a:rPr lang="en-US" sz="1100" dirty="0" smtClean="0">
                <a:latin typeface="Gill Sans MT" panose="020B0502020104020203" pitchFamily="34" charset="0"/>
              </a:rPr>
              <a:t>refers to the way senior policy professionals perceive an organization’s work inside the Beltway—specifically, the degree to which it compels attention and action on matters of </a:t>
            </a:r>
            <a:r>
              <a:rPr lang="en-US" sz="1100" dirty="0" smtClean="0">
                <a:latin typeface="Gill Sans MT" panose="020B0502020104020203" pitchFamily="34" charset="0"/>
                <a:cs typeface="FreightSans Pro Book"/>
              </a:rPr>
              <a:t>national</a:t>
            </a:r>
            <a:r>
              <a:rPr lang="en-US" sz="1100" dirty="0" smtClean="0">
                <a:latin typeface="Gill Sans MT" panose="020B0502020104020203" pitchFamily="34" charset="0"/>
              </a:rPr>
              <a:t> public policy.</a:t>
            </a:r>
          </a:p>
          <a:p>
            <a:pPr algn="just">
              <a:spcAft>
                <a:spcPts val="1200"/>
              </a:spcAft>
            </a:pPr>
            <a:r>
              <a:rPr lang="en-US" sz="1100" dirty="0" smtClean="0">
                <a:latin typeface="Gill Sans MT" panose="020B0502020104020203" pitchFamily="34" charset="0"/>
              </a:rPr>
              <a:t>National </a:t>
            </a:r>
            <a:r>
              <a:rPr lang="en-US" sz="1100" dirty="0">
                <a:latin typeface="Gill Sans MT" panose="020B0502020104020203" pitchFamily="34" charset="0"/>
              </a:rPr>
              <a:t>Journal launched the Policy Brands Roundtable to empirically measure—for the first time—how organizations engaged in advocacy are perceived in Washington, what </a:t>
            </a:r>
            <a:r>
              <a:rPr lang="en-US" sz="1100" dirty="0" smtClean="0">
                <a:latin typeface="Gill Sans MT" panose="020B0502020104020203" pitchFamily="34" charset="0"/>
              </a:rPr>
              <a:t>traits </a:t>
            </a:r>
            <a:r>
              <a:rPr lang="en-US" sz="1100" dirty="0">
                <a:latin typeface="Gill Sans MT" panose="020B0502020104020203" pitchFamily="34" charset="0"/>
              </a:rPr>
              <a:t>and behaviors </a:t>
            </a:r>
            <a:r>
              <a:rPr lang="en-US" sz="1100" dirty="0" smtClean="0">
                <a:latin typeface="Gill Sans MT" panose="020B0502020104020203" pitchFamily="34" charset="0"/>
              </a:rPr>
              <a:t>top </a:t>
            </a:r>
            <a:r>
              <a:rPr lang="en-US" sz="1100" dirty="0">
                <a:latin typeface="Gill Sans MT" panose="020B0502020104020203" pitchFamily="34" charset="0"/>
              </a:rPr>
              <a:t>policy brands </a:t>
            </a:r>
            <a:r>
              <a:rPr lang="en-US" sz="1100" dirty="0" smtClean="0">
                <a:latin typeface="Gill Sans MT" panose="020B0502020104020203" pitchFamily="34" charset="0"/>
              </a:rPr>
              <a:t>have in common, </a:t>
            </a:r>
            <a:r>
              <a:rPr lang="en-US" sz="1100" dirty="0">
                <a:latin typeface="Gill Sans MT" panose="020B0502020104020203" pitchFamily="34" charset="0"/>
              </a:rPr>
              <a:t>and which activities are most impactful when interacting with policymakers. The current study measures policy brand via </a:t>
            </a:r>
            <a:r>
              <a:rPr lang="en-US" sz="1100" dirty="0" smtClean="0">
                <a:latin typeface="Gill Sans MT" panose="020B0502020104020203" pitchFamily="34" charset="0"/>
              </a:rPr>
              <a:t>ratings </a:t>
            </a:r>
            <a:r>
              <a:rPr lang="en-US" sz="1100" dirty="0">
                <a:latin typeface="Gill Sans MT" panose="020B0502020104020203" pitchFamily="34" charset="0"/>
              </a:rPr>
              <a:t>on four key dimensions: respect, consideration, influence and sharing, along with 16 distinct advocacy activities. </a:t>
            </a:r>
            <a:r>
              <a:rPr lang="en-US" sz="1100" dirty="0" smtClean="0">
                <a:latin typeface="Gill Sans MT" panose="020B0502020104020203" pitchFamily="34" charset="0"/>
              </a:rPr>
              <a:t>By analyzing data on these 20 measures Policy Brands Roundtable can test a series of hypotheses around the makings of a strong policy brand. Key findings appear below:</a:t>
            </a:r>
            <a:endParaRPr lang="en-US" sz="1100" dirty="0">
              <a:latin typeface="Gill Sans MT" panose="020B0502020104020203" pitchFamily="34" charset="0"/>
            </a:endParaRPr>
          </a:p>
          <a:p>
            <a:pPr algn="just">
              <a:spcAft>
                <a:spcPts val="600"/>
              </a:spcAft>
            </a:pPr>
            <a:r>
              <a:rPr lang="en-US" sz="1100" cap="all" spc="200" dirty="0" smtClean="0">
                <a:latin typeface="Gill Sans MT" panose="020B0502020104020203" pitchFamily="34" charset="0"/>
              </a:rPr>
              <a:t>Free </a:t>
            </a:r>
            <a:r>
              <a:rPr lang="en-US" sz="1100" cap="all" spc="200" dirty="0">
                <a:latin typeface="Gill Sans MT" panose="020B0502020104020203" pitchFamily="34" charset="0"/>
              </a:rPr>
              <a:t>will, Not Determinism</a:t>
            </a:r>
          </a:p>
          <a:p>
            <a:pPr algn="just">
              <a:spcAft>
                <a:spcPts val="600"/>
              </a:spcAft>
            </a:pPr>
            <a:r>
              <a:rPr lang="en-US" sz="1100" dirty="0">
                <a:latin typeface="Gill Sans MT" panose="020B0502020104020203" pitchFamily="34" charset="0"/>
              </a:rPr>
              <a:t>A</a:t>
            </a:r>
            <a:r>
              <a:rPr lang="en-US" sz="1100" dirty="0" smtClean="0">
                <a:latin typeface="Gill Sans MT" panose="020B0502020104020203" pitchFamily="34" charset="0"/>
              </a:rPr>
              <a:t>n organization’s policy brand performance correlates significantly with </a:t>
            </a:r>
            <a:r>
              <a:rPr lang="en-US" sz="1100" dirty="0">
                <a:latin typeface="Gill Sans MT" panose="020B0502020104020203" pitchFamily="34" charset="0"/>
              </a:rPr>
              <a:t>both </a:t>
            </a:r>
            <a:r>
              <a:rPr lang="en-US" sz="1100" dirty="0" smtClean="0">
                <a:latin typeface="Gill Sans MT" panose="020B0502020104020203" pitchFamily="34" charset="0"/>
              </a:rPr>
              <a:t>its industry and its </a:t>
            </a:r>
            <a:r>
              <a:rPr lang="en-US" sz="1100" dirty="0" smtClean="0">
                <a:latin typeface="Gill Sans MT" panose="020B0502020104020203" pitchFamily="34" charset="0"/>
                <a:cs typeface="FreightSans Pro Bold"/>
              </a:rPr>
              <a:t>consumer brand</a:t>
            </a:r>
            <a:r>
              <a:rPr lang="en-US" sz="1100" dirty="0" smtClean="0">
                <a:latin typeface="Gill Sans MT" panose="020B0502020104020203" pitchFamily="34" charset="0"/>
              </a:rPr>
              <a:t>. Policy brands tend to cluster by industry sector. General public perceptions </a:t>
            </a:r>
            <a:r>
              <a:rPr lang="en-US" sz="1100" dirty="0">
                <a:latin typeface="Gill Sans MT" panose="020B0502020104020203" pitchFamily="34" charset="0"/>
              </a:rPr>
              <a:t>also play a </a:t>
            </a:r>
            <a:r>
              <a:rPr lang="en-US" sz="1100" dirty="0" smtClean="0">
                <a:latin typeface="Gill Sans MT" panose="020B0502020104020203" pitchFamily="34" charset="0"/>
              </a:rPr>
              <a:t>role</a:t>
            </a:r>
            <a:r>
              <a:rPr lang="en-US" sz="1100" dirty="0">
                <a:latin typeface="Gill Sans MT" panose="020B0502020104020203" pitchFamily="34" charset="0"/>
              </a:rPr>
              <a:t>; initial research finds roughly 20% of policy brand </a:t>
            </a:r>
            <a:r>
              <a:rPr lang="en-US" sz="1100" dirty="0" smtClean="0">
                <a:latin typeface="Gill Sans MT" panose="020B0502020104020203" pitchFamily="34" charset="0"/>
              </a:rPr>
              <a:t>to be driven </a:t>
            </a:r>
            <a:r>
              <a:rPr lang="en-US" sz="1100" dirty="0">
                <a:latin typeface="Gill Sans MT" panose="020B0502020104020203" pitchFamily="34" charset="0"/>
              </a:rPr>
              <a:t>by consumer brand. T</a:t>
            </a:r>
            <a:r>
              <a:rPr lang="en-US" sz="1100" dirty="0" smtClean="0">
                <a:latin typeface="Gill Sans MT" panose="020B0502020104020203" pitchFamily="34" charset="0"/>
              </a:rPr>
              <a:t>hese assessments are </a:t>
            </a:r>
            <a:r>
              <a:rPr lang="en-US" sz="1100" dirty="0">
                <a:latin typeface="Gill Sans MT" panose="020B0502020104020203" pitchFamily="34" charset="0"/>
              </a:rPr>
              <a:t>not </a:t>
            </a:r>
            <a:r>
              <a:rPr lang="en-US" sz="1100" dirty="0" smtClean="0">
                <a:latin typeface="Gill Sans MT" panose="020B0502020104020203" pitchFamily="34" charset="0"/>
              </a:rPr>
              <a:t>static, but shift with changes in relative favorability of a sector and consumer sentiment. </a:t>
            </a: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1200"/>
              </a:spcAft>
            </a:pPr>
            <a:endParaRPr lang="en-US" sz="1100" dirty="0">
              <a:latin typeface="Gill Sans MT" panose="020B0502020104020203" pitchFamily="34" charset="0"/>
            </a:endParaRPr>
          </a:p>
          <a:p>
            <a:pPr algn="just">
              <a:spcAft>
                <a:spcPts val="600"/>
              </a:spcAft>
            </a:pPr>
            <a:r>
              <a:rPr lang="en-US" sz="1100" dirty="0" smtClean="0">
                <a:latin typeface="Gill Sans MT" panose="020B0502020104020203" pitchFamily="34" charset="0"/>
              </a:rPr>
              <a:t>More </a:t>
            </a:r>
            <a:r>
              <a:rPr lang="en-US" sz="1100" dirty="0">
                <a:latin typeface="Gill Sans MT" panose="020B0502020104020203" pitchFamily="34" charset="0"/>
              </a:rPr>
              <a:t>importantly, there is large room for variation. One-quarter to one-third </a:t>
            </a:r>
            <a:r>
              <a:rPr lang="en-US" sz="1100" dirty="0" smtClean="0">
                <a:latin typeface="Gill Sans MT" panose="020B0502020104020203" pitchFamily="34" charset="0"/>
              </a:rPr>
              <a:t>of policy </a:t>
            </a:r>
            <a:r>
              <a:rPr lang="en-US" sz="1100" dirty="0">
                <a:latin typeface="Gill Sans MT" panose="020B0502020104020203" pitchFamily="34" charset="0"/>
              </a:rPr>
              <a:t>brand </a:t>
            </a:r>
            <a:r>
              <a:rPr lang="en-US" sz="1100" dirty="0" smtClean="0">
                <a:latin typeface="Gill Sans MT" panose="020B0502020104020203" pitchFamily="34" charset="0"/>
              </a:rPr>
              <a:t>performance may be attributed </a:t>
            </a:r>
            <a:r>
              <a:rPr lang="en-US" sz="1100" dirty="0">
                <a:latin typeface="Gill Sans MT" panose="020B0502020104020203" pitchFamily="34" charset="0"/>
              </a:rPr>
              <a:t>to the day-to-day behavior and activities of Washington staff. Although industry and consumer perceptions </a:t>
            </a:r>
            <a:r>
              <a:rPr lang="en-US" sz="1100" dirty="0" smtClean="0">
                <a:latin typeface="Gill Sans MT" panose="020B0502020104020203" pitchFamily="34" charset="0"/>
              </a:rPr>
              <a:t>may establish </a:t>
            </a:r>
            <a:r>
              <a:rPr lang="en-US" sz="1100" dirty="0">
                <a:latin typeface="Gill Sans MT" panose="020B0502020104020203" pitchFamily="34" charset="0"/>
              </a:rPr>
              <a:t>a performance baseline, the strategies employed by </a:t>
            </a:r>
            <a:r>
              <a:rPr lang="en-US" sz="1100" dirty="0" smtClean="0">
                <a:latin typeface="Gill Sans MT" panose="020B0502020104020203" pitchFamily="34" charset="0"/>
              </a:rPr>
              <a:t>government affairs and communications professionals can meaningfully impact policy brand. </a:t>
            </a:r>
            <a:endParaRPr lang="en-US" sz="1100" dirty="0">
              <a:latin typeface="Gill Sans MT" panose="020B0502020104020203" pitchFamily="34"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1</a:t>
            </a:fld>
            <a:endParaRPr lang="en-US" dirty="0"/>
          </a:p>
        </p:txBody>
      </p:sp>
      <p:pic>
        <p:nvPicPr>
          <p:cNvPr id="63" name="Picture 2" descr="C:\Users\kwaddell\Downloads\4488394578_15f61a99e4_o.jpg"/>
          <p:cNvPicPr>
            <a:picLocks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8190" r="12115" b="37942"/>
          <a:stretch/>
        </p:blipFill>
        <p:spPr>
          <a:xfrm>
            <a:off x="-2" y="0"/>
            <a:ext cx="4572000" cy="1828800"/>
          </a:xfrm>
          <a:prstGeom prst="rect">
            <a:avLst/>
          </a:prstGeom>
        </p:spPr>
      </p:pic>
      <p:sp>
        <p:nvSpPr>
          <p:cNvPr id="69" name="Title 1"/>
          <p:cNvSpPr>
            <a:spLocks noGrp="1"/>
          </p:cNvSpPr>
          <p:nvPr>
            <p:ph type="title"/>
          </p:nvPr>
        </p:nvSpPr>
        <p:spPr>
          <a:xfrm>
            <a:off x="4693920" y="0"/>
            <a:ext cx="3291840" cy="1828800"/>
          </a:xfrm>
          <a:ln>
            <a:solidFill>
              <a:schemeClr val="accent1"/>
            </a:solidFill>
          </a:ln>
        </p:spPr>
        <p:txBody>
          <a:bodyPr lIns="182880" tIns="45720" rIns="182880" anchor="ctr" anchorCtr="0"/>
          <a:lstStyle/>
          <a:p>
            <a:r>
              <a:rPr lang="en-US" cap="all" dirty="0" smtClean="0"/>
              <a:t>How is </a:t>
            </a:r>
            <a:br>
              <a:rPr lang="en-US" cap="all" dirty="0" smtClean="0"/>
            </a:br>
            <a:r>
              <a:rPr lang="en-US" cap="all" dirty="0" smtClean="0"/>
              <a:t>policy brand </a:t>
            </a:r>
            <a:br>
              <a:rPr lang="en-US" cap="all" dirty="0" smtClean="0"/>
            </a:br>
            <a:r>
              <a:rPr lang="en-US" cap="all" dirty="0" smtClean="0"/>
              <a:t>perceived in Washington?</a:t>
            </a:r>
            <a:endParaRPr lang="en-US" cap="all" dirty="0"/>
          </a:p>
        </p:txBody>
      </p:sp>
      <p:grpSp>
        <p:nvGrpSpPr>
          <p:cNvPr id="74" name="Group 73"/>
          <p:cNvGrpSpPr>
            <a:grpSpLocks noChangeAspect="1"/>
          </p:cNvGrpSpPr>
          <p:nvPr/>
        </p:nvGrpSpPr>
        <p:grpSpPr>
          <a:xfrm>
            <a:off x="60320" y="30481"/>
            <a:ext cx="1828800" cy="607698"/>
            <a:chOff x="609600" y="3177540"/>
            <a:chExt cx="2241550" cy="744852"/>
          </a:xfrm>
        </p:grpSpPr>
        <p:pic>
          <p:nvPicPr>
            <p:cNvPr id="75" name="Picture 74"/>
            <p:cNvPicPr>
              <a:picLocks noChangeAspect="1"/>
            </p:cNvPicPr>
            <p:nvPr/>
          </p:nvPicPr>
          <p:blipFill rotWithShape="1">
            <a:blip r:embed="rId4" cstate="print">
              <a:biLevel thresh="75000"/>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r="37627"/>
            <a:stretch/>
          </p:blipFill>
          <p:spPr>
            <a:xfrm>
              <a:off x="609600" y="3177540"/>
              <a:ext cx="2241550" cy="457200"/>
            </a:xfrm>
            <a:prstGeom prst="rect">
              <a:avLst/>
            </a:prstGeom>
          </p:spPr>
        </p:pic>
        <p:pic>
          <p:nvPicPr>
            <p:cNvPr id="76" name="Picture 75"/>
            <p:cNvPicPr>
              <a:picLocks noChangeAspect="1"/>
            </p:cNvPicPr>
            <p:nvPr/>
          </p:nvPicPr>
          <p:blipFill rotWithShape="1">
            <a:blip r:embed="rId6" cstate="print">
              <a:biLevel thresh="75000"/>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rcRect l="62259"/>
            <a:stretch/>
          </p:blipFill>
          <p:spPr>
            <a:xfrm>
              <a:off x="609600" y="3465192"/>
              <a:ext cx="1356348" cy="457200"/>
            </a:xfrm>
            <a:prstGeom prst="rect">
              <a:avLst/>
            </a:prstGeom>
          </p:spPr>
        </p:pic>
      </p:grpSp>
      <p:sp>
        <p:nvSpPr>
          <p:cNvPr id="28" name="TextBox 27"/>
          <p:cNvSpPr txBox="1"/>
          <p:nvPr/>
        </p:nvSpPr>
        <p:spPr>
          <a:xfrm>
            <a:off x="224617" y="1864061"/>
            <a:ext cx="7315200" cy="1123384"/>
          </a:xfrm>
          <a:prstGeom prst="rect">
            <a:avLst/>
          </a:prstGeom>
          <a:solidFill>
            <a:schemeClr val="accent1"/>
          </a:solidFill>
          <a:ln>
            <a:noFill/>
          </a:ln>
        </p:spPr>
        <p:txBody>
          <a:bodyPr wrap="square" lIns="91440" tIns="91440" rIns="91440" bIns="91440" rtlCol="0" anchor="ctr" anchorCtr="0">
            <a:spAutoFit/>
          </a:bodyPr>
          <a:lstStyle/>
          <a:p>
            <a:pPr algn="just">
              <a:spcAft>
                <a:spcPts val="600"/>
              </a:spcAft>
            </a:pPr>
            <a:r>
              <a:rPr lang="en-US" sz="1400" dirty="0">
                <a:solidFill>
                  <a:schemeClr val="bg1"/>
                </a:solidFill>
                <a:latin typeface="Gill Sans MT" panose="020B0502020104020203" pitchFamily="34" charset="0"/>
              </a:rPr>
              <a:t>“The biggest common challenge we all face is understanding our own ROI. How do I know that I’m effective at the things I’m focused on? What are the 3-5 things that make for a good “policy brand”? </a:t>
            </a:r>
          </a:p>
          <a:p>
            <a:pPr>
              <a:tabLst>
                <a:tab pos="3314700" algn="l"/>
              </a:tabLst>
            </a:pPr>
            <a:r>
              <a:rPr lang="en-US" sz="1400" dirty="0" smtClean="0">
                <a:solidFill>
                  <a:schemeClr val="bg1"/>
                </a:solidFill>
                <a:latin typeface="Gill Sans MT" panose="020B0502020104020203" pitchFamily="34" charset="0"/>
              </a:rPr>
              <a:t>	</a:t>
            </a:r>
            <a:r>
              <a:rPr lang="en-US" sz="1300" dirty="0" smtClean="0">
                <a:solidFill>
                  <a:schemeClr val="bg1"/>
                </a:solidFill>
                <a:latin typeface="Gill Sans MT" panose="020B0502020104020203" pitchFamily="34" charset="0"/>
              </a:rPr>
              <a:t>- </a:t>
            </a:r>
            <a:r>
              <a:rPr lang="en-US" sz="1300" i="1" dirty="0">
                <a:solidFill>
                  <a:schemeClr val="bg1"/>
                </a:solidFill>
                <a:latin typeface="Gill Sans MT" panose="020B0502020104020203" pitchFamily="34" charset="0"/>
              </a:rPr>
              <a:t>Vice President, Public Policy, Fortune 500 </a:t>
            </a:r>
            <a:r>
              <a:rPr lang="en-US" sz="1300" i="1" dirty="0" smtClean="0">
                <a:solidFill>
                  <a:schemeClr val="bg1"/>
                </a:solidFill>
                <a:latin typeface="Gill Sans MT" panose="020B0502020104020203" pitchFamily="34" charset="0"/>
              </a:rPr>
              <a:t>Company</a:t>
            </a:r>
            <a:endParaRPr lang="en-US" sz="1300" i="1" dirty="0">
              <a:solidFill>
                <a:schemeClr val="bg1"/>
              </a:solidFill>
              <a:latin typeface="Gill Sans MT" panose="020B0502020104020203" pitchFamily="34" charset="0"/>
            </a:endParaRPr>
          </a:p>
        </p:txBody>
      </p:sp>
      <p:sp>
        <p:nvSpPr>
          <p:cNvPr id="47" name="Footer Placeholder 2"/>
          <p:cNvSpPr txBox="1">
            <a:spLocks/>
          </p:cNvSpPr>
          <p:nvPr/>
        </p:nvSpPr>
        <p:spPr>
          <a:xfrm>
            <a:off x="222503" y="9524256"/>
            <a:ext cx="7315200" cy="261610"/>
          </a:xfrm>
          <a:prstGeom prst="rect">
            <a:avLst/>
          </a:prstGeom>
        </p:spPr>
        <p:txBody>
          <a:bodyPr wrap="square" lIns="0" tIns="0" rIns="0" bIns="45720" anchor="b" anchorCtr="0">
            <a:spAutoFit/>
          </a:bodyPr>
          <a:lstStyle>
            <a:defPPr>
              <a:defRPr lang="en-US"/>
            </a:defPPr>
            <a:lvl1pPr marL="0" algn="l" defTabSz="457200" rtl="0" eaLnBrk="1" latinLnBrk="0" hangingPunct="1">
              <a:defRPr sz="1000" b="0" i="1" kern="1200">
                <a:solidFill>
                  <a:schemeClr val="tx1"/>
                </a:solidFill>
                <a:latin typeface="Gill Sans MT"/>
                <a:ea typeface="+mn-ea"/>
                <a:cs typeface="Gill Sans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smtClean="0">
                <a:latin typeface="Gill Sans MT" panose="020B0502020104020203" pitchFamily="34" charset="0"/>
              </a:rPr>
              <a:t>Source: Policy Brands Roundtable survey, research interviews and analysis. Conducted Fall 2013. the inaugural survey examined the </a:t>
            </a:r>
            <a:r>
              <a:rPr lang="en-US" sz="700" dirty="0">
                <a:latin typeface="Gill Sans MT" panose="020B0502020104020203" pitchFamily="34" charset="0"/>
              </a:rPr>
              <a:t>Washington advocacy operations of 38 leading organizations, spanning </a:t>
            </a:r>
            <a:r>
              <a:rPr lang="en-US" sz="700" dirty="0" smtClean="0">
                <a:latin typeface="Gill Sans MT" panose="020B0502020104020203" pitchFamily="34" charset="0"/>
              </a:rPr>
              <a:t/>
            </a:r>
            <a:br>
              <a:rPr lang="en-US" sz="700" dirty="0" smtClean="0">
                <a:latin typeface="Gill Sans MT" panose="020B0502020104020203" pitchFamily="34" charset="0"/>
              </a:rPr>
            </a:br>
            <a:r>
              <a:rPr lang="en-US" sz="700" dirty="0" smtClean="0">
                <a:latin typeface="Gill Sans MT" panose="020B0502020104020203" pitchFamily="34" charset="0"/>
              </a:rPr>
              <a:t>a </a:t>
            </a:r>
            <a:r>
              <a:rPr lang="en-US" sz="700" dirty="0">
                <a:latin typeface="Gill Sans MT" panose="020B0502020104020203" pitchFamily="34" charset="0"/>
              </a:rPr>
              <a:t>wide range of industries and </a:t>
            </a:r>
            <a:r>
              <a:rPr lang="en-US" sz="700" dirty="0" smtClean="0">
                <a:latin typeface="Gill Sans MT" panose="020B0502020104020203" pitchFamily="34" charset="0"/>
              </a:rPr>
              <a:t>sizes. Respondents included </a:t>
            </a:r>
            <a:r>
              <a:rPr lang="en-US" sz="700" dirty="0">
                <a:latin typeface="Gill Sans MT" panose="020B0502020104020203" pitchFamily="34" charset="0"/>
              </a:rPr>
              <a:t>nearly 1,700 senior public policy professionals from Capitol Hill, the executive branch and private sector, reflecting a diverse set of </a:t>
            </a:r>
            <a:r>
              <a:rPr lang="en-US" sz="700" dirty="0" smtClean="0">
                <a:latin typeface="Gill Sans MT" panose="020B0502020104020203" pitchFamily="34" charset="0"/>
              </a:rPr>
              <a:t>demographics. </a:t>
            </a:r>
          </a:p>
        </p:txBody>
      </p:sp>
      <p:grpSp>
        <p:nvGrpSpPr>
          <p:cNvPr id="10" name="Group 9"/>
          <p:cNvGrpSpPr/>
          <p:nvPr/>
        </p:nvGrpSpPr>
        <p:grpSpPr>
          <a:xfrm>
            <a:off x="588957" y="5566791"/>
            <a:ext cx="6584323" cy="2057400"/>
            <a:chOff x="512761" y="5566791"/>
            <a:chExt cx="6584323" cy="2057400"/>
          </a:xfrm>
        </p:grpSpPr>
        <p:cxnSp>
          <p:nvCxnSpPr>
            <p:cNvPr id="64" name="Straight Connector 63"/>
            <p:cNvCxnSpPr/>
            <p:nvPr/>
          </p:nvCxnSpPr>
          <p:spPr>
            <a:xfrm>
              <a:off x="1361440" y="5880347"/>
              <a:ext cx="2417593" cy="657985"/>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61440" y="5880347"/>
              <a:ext cx="1257935" cy="842447"/>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898652" y="6074539"/>
              <a:ext cx="67671" cy="1167368"/>
            </a:xfrm>
            <a:prstGeom prst="rect">
              <a:avLst/>
            </a:prstGeom>
            <a:solidFill>
              <a:schemeClr val="bg1"/>
            </a:solidFill>
          </p:spPr>
          <p:txBody>
            <a:bodyPr wrap="none" lIns="228600" tIns="228600" rIns="228600" bIns="228600" rtlCol="0" anchor="t">
              <a:noAutofit/>
            </a:bodyPr>
            <a:lstStyle/>
            <a:p>
              <a:pPr algn="ctr"/>
              <a:endParaRPr lang="en-US" sz="1000" dirty="0">
                <a:latin typeface="Gill Sans MT" panose="020B0502020104020203" pitchFamily="34" charset="0"/>
              </a:endParaRPr>
            </a:p>
          </p:txBody>
        </p:sp>
        <p:sp>
          <p:nvSpPr>
            <p:cNvPr id="67" name="TextBox 66"/>
            <p:cNvSpPr txBox="1"/>
            <p:nvPr/>
          </p:nvSpPr>
          <p:spPr>
            <a:xfrm>
              <a:off x="512761" y="5798066"/>
              <a:ext cx="1005840" cy="369332"/>
            </a:xfrm>
            <a:prstGeom prst="rect">
              <a:avLst/>
            </a:prstGeom>
            <a:noFill/>
          </p:spPr>
          <p:txBody>
            <a:bodyPr wrap="square" lIns="0" tIns="0" rIns="0" bIns="0" rtlCol="0">
              <a:spAutoFit/>
            </a:bodyPr>
            <a:lstStyle/>
            <a:p>
              <a:r>
                <a:rPr lang="en-US" sz="800" i="1" dirty="0" smtClean="0">
                  <a:latin typeface="Gill Sans MT" panose="020B0502020104020203" pitchFamily="34" charset="0"/>
                </a:rPr>
                <a:t>While policy brand strength can differ widely across industries…</a:t>
              </a:r>
              <a:endParaRPr lang="en-US" sz="800" i="1" dirty="0">
                <a:latin typeface="Gill Sans MT" panose="020B0502020104020203" pitchFamily="34" charset="0"/>
              </a:endParaRPr>
            </a:p>
          </p:txBody>
        </p:sp>
        <p:sp>
          <p:nvSpPr>
            <p:cNvPr id="68" name="TextBox 67"/>
            <p:cNvSpPr txBox="1"/>
            <p:nvPr/>
          </p:nvSpPr>
          <p:spPr>
            <a:xfrm>
              <a:off x="6182684" y="5798066"/>
              <a:ext cx="914400" cy="369332"/>
            </a:xfrm>
            <a:prstGeom prst="rect">
              <a:avLst/>
            </a:prstGeom>
            <a:noFill/>
          </p:spPr>
          <p:txBody>
            <a:bodyPr wrap="square" lIns="0" tIns="0" rIns="0" bIns="0" rtlCol="0">
              <a:spAutoFit/>
            </a:bodyPr>
            <a:lstStyle/>
            <a:p>
              <a:r>
                <a:rPr lang="en-US" sz="800" i="1" dirty="0" smtClean="0">
                  <a:latin typeface="Gill Sans MT" panose="020B0502020104020203" pitchFamily="34" charset="0"/>
                </a:rPr>
                <a:t>… performance can also vary significantly within a single sector</a:t>
              </a:r>
              <a:endParaRPr lang="en-US" sz="800" i="1" dirty="0">
                <a:latin typeface="Gill Sans MT" panose="020B0502020104020203" pitchFamily="34" charset="0"/>
              </a:endParaRPr>
            </a:p>
          </p:txBody>
        </p:sp>
        <p:grpSp>
          <p:nvGrpSpPr>
            <p:cNvPr id="70" name="Group 69"/>
            <p:cNvGrpSpPr/>
            <p:nvPr/>
          </p:nvGrpSpPr>
          <p:grpSpPr>
            <a:xfrm>
              <a:off x="5866289" y="5915025"/>
              <a:ext cx="253526" cy="659855"/>
              <a:chOff x="5866306" y="6788418"/>
              <a:chExt cx="441503" cy="659855"/>
            </a:xfrm>
          </p:grpSpPr>
          <p:sp>
            <p:nvSpPr>
              <p:cNvPr id="72" name="Left Bracket 71"/>
              <p:cNvSpPr/>
              <p:nvPr/>
            </p:nvSpPr>
            <p:spPr>
              <a:xfrm flipH="1">
                <a:off x="5866306" y="7036793"/>
                <a:ext cx="54294" cy="411480"/>
              </a:xfrm>
              <a:prstGeom prst="leftBracket">
                <a:avLst/>
              </a:prstGeom>
              <a:ln w="63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ill Sans MT" panose="020B0502020104020203" pitchFamily="34" charset="0"/>
                </a:endParaRPr>
              </a:p>
            </p:txBody>
          </p:sp>
          <p:cxnSp>
            <p:nvCxnSpPr>
              <p:cNvPr id="73" name="Straight Connector 72"/>
              <p:cNvCxnSpPr>
                <a:endCxn id="72" idx="1"/>
              </p:cNvCxnSpPr>
              <p:nvPr/>
            </p:nvCxnSpPr>
            <p:spPr>
              <a:xfrm flipH="1">
                <a:off x="5920599" y="6788418"/>
                <a:ext cx="387210" cy="454115"/>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71" name="Chart 70"/>
            <p:cNvGraphicFramePr>
              <a:graphicFrameLocks/>
            </p:cNvGraphicFramePr>
            <p:nvPr>
              <p:extLst>
                <p:ext uri="{D42A27DB-BD31-4B8C-83A1-F6EECF244321}">
                  <p14:modId xmlns:p14="http://schemas.microsoft.com/office/powerpoint/2010/main" val="2057227305"/>
                </p:ext>
              </p:extLst>
            </p:nvPr>
          </p:nvGraphicFramePr>
          <p:xfrm>
            <a:off x="1643380" y="5566791"/>
            <a:ext cx="4480560" cy="2057400"/>
          </p:xfrm>
          <a:graphic>
            <a:graphicData uri="http://schemas.openxmlformats.org/drawingml/2006/chart">
              <c:chart xmlns:c="http://schemas.openxmlformats.org/drawingml/2006/chart" xmlns:r="http://schemas.openxmlformats.org/officeDocument/2006/relationships" r:id="rId8"/>
            </a:graphicData>
          </a:graphic>
        </p:graphicFrame>
      </p:grpSp>
      <p:grpSp>
        <p:nvGrpSpPr>
          <p:cNvPr id="2" name="Group 1"/>
          <p:cNvGrpSpPr/>
          <p:nvPr/>
        </p:nvGrpSpPr>
        <p:grpSpPr>
          <a:xfrm>
            <a:off x="1368114" y="8397522"/>
            <a:ext cx="5248585" cy="911580"/>
            <a:chOff x="1368114" y="8429272"/>
            <a:chExt cx="5248585" cy="911580"/>
          </a:xfrm>
        </p:grpSpPr>
        <p:grpSp>
          <p:nvGrpSpPr>
            <p:cNvPr id="7" name="Group 6"/>
            <p:cNvGrpSpPr/>
            <p:nvPr/>
          </p:nvGrpSpPr>
          <p:grpSpPr>
            <a:xfrm>
              <a:off x="1368114" y="8736840"/>
              <a:ext cx="5248585" cy="604012"/>
              <a:chOff x="905780" y="8601717"/>
              <a:chExt cx="6219294" cy="755014"/>
            </a:xfrm>
          </p:grpSpPr>
          <p:cxnSp>
            <p:nvCxnSpPr>
              <p:cNvPr id="78" name="Straight Arrow Connector 77"/>
              <p:cNvCxnSpPr/>
              <p:nvPr/>
            </p:nvCxnSpPr>
            <p:spPr>
              <a:xfrm>
                <a:off x="5480280" y="8989068"/>
                <a:ext cx="417584" cy="0"/>
              </a:xfrm>
              <a:prstGeom prst="straightConnector1">
                <a:avLst/>
              </a:prstGeom>
              <a:ln w="12700">
                <a:solidFill>
                  <a:schemeClr val="bg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5950714" y="8612604"/>
                <a:ext cx="1174360" cy="744124"/>
              </a:xfrm>
              <a:prstGeom prst="rect">
                <a:avLst/>
              </a:prstGeom>
              <a:solidFill>
                <a:schemeClr val="bg1">
                  <a:lumMod val="50000"/>
                </a:schemeClr>
              </a:solidFill>
              <a:ln>
                <a:noFill/>
              </a:ln>
            </p:spPr>
            <p:txBody>
              <a:bodyPr wrap="none" lIns="228600" tIns="228600" rIns="228600" bIns="228600" rtlCol="0" anchor="ctr">
                <a:noAutofit/>
              </a:bodyPr>
              <a:lstStyle/>
              <a:p>
                <a:pPr algn="ctr"/>
                <a:r>
                  <a:rPr lang="en-US" sz="1050" dirty="0" smtClean="0">
                    <a:solidFill>
                      <a:schemeClr val="bg1"/>
                    </a:solidFill>
                    <a:latin typeface="Gill Sans MT" panose="020B0502020104020203" pitchFamily="34" charset="0"/>
                  </a:rPr>
                  <a:t>Policy Brand </a:t>
                </a:r>
              </a:p>
              <a:p>
                <a:pPr algn="ctr"/>
                <a:r>
                  <a:rPr lang="en-US" sz="1050" dirty="0" smtClean="0">
                    <a:solidFill>
                      <a:schemeClr val="bg1"/>
                    </a:solidFill>
                    <a:latin typeface="Gill Sans MT" panose="020B0502020104020203" pitchFamily="34" charset="0"/>
                  </a:rPr>
                  <a:t>Strength</a:t>
                </a:r>
                <a:endParaRPr lang="en-US" sz="1050" dirty="0">
                  <a:solidFill>
                    <a:schemeClr val="bg1"/>
                  </a:solidFill>
                  <a:latin typeface="Gill Sans MT" panose="020B0502020104020203" pitchFamily="34" charset="0"/>
                </a:endParaRPr>
              </a:p>
            </p:txBody>
          </p:sp>
          <p:sp>
            <p:nvSpPr>
              <p:cNvPr id="80" name="Oval 79"/>
              <p:cNvSpPr>
                <a:spLocks noChangeAspect="1"/>
              </p:cNvSpPr>
              <p:nvPr/>
            </p:nvSpPr>
            <p:spPr>
              <a:xfrm>
                <a:off x="3852359" y="8601717"/>
                <a:ext cx="1578464" cy="755013"/>
              </a:xfrm>
              <a:prstGeom prst="ellipse">
                <a:avLst/>
              </a:prstGeom>
              <a:solidFill>
                <a:schemeClr val="accent3"/>
              </a:solidFill>
              <a:ln w="28575">
                <a:solidFill>
                  <a:schemeClr val="accent3"/>
                </a:solidFill>
              </a:ln>
            </p:spPr>
            <p:txBody>
              <a:bodyPr wrap="none" lIns="228600" tIns="228600" rIns="228600" bIns="228600" rtlCol="0" anchor="ctr">
                <a:noAutofit/>
              </a:bodyPr>
              <a:lstStyle/>
              <a:p>
                <a:pPr algn="ctr"/>
                <a:r>
                  <a:rPr lang="en-US" sz="1050" dirty="0" smtClean="0">
                    <a:solidFill>
                      <a:schemeClr val="bg1"/>
                    </a:solidFill>
                    <a:latin typeface="Gill Sans MT" panose="020B0502020104020203" pitchFamily="34" charset="0"/>
                  </a:rPr>
                  <a:t>Government Affairs</a:t>
                </a:r>
              </a:p>
              <a:p>
                <a:pPr algn="ctr"/>
                <a:r>
                  <a:rPr lang="en-US" sz="1050" dirty="0" smtClean="0">
                    <a:solidFill>
                      <a:schemeClr val="bg1"/>
                    </a:solidFill>
                    <a:latin typeface="Gill Sans MT" panose="020B0502020104020203" pitchFamily="34" charset="0"/>
                  </a:rPr>
                  <a:t>Activities</a:t>
                </a:r>
                <a:endParaRPr lang="en-US" sz="1050" dirty="0">
                  <a:solidFill>
                    <a:schemeClr val="bg1"/>
                  </a:solidFill>
                  <a:latin typeface="Gill Sans MT" panose="020B0502020104020203" pitchFamily="34" charset="0"/>
                </a:endParaRPr>
              </a:p>
            </p:txBody>
          </p:sp>
          <p:grpSp>
            <p:nvGrpSpPr>
              <p:cNvPr id="6" name="Group 5"/>
              <p:cNvGrpSpPr/>
              <p:nvPr/>
            </p:nvGrpSpPr>
            <p:grpSpPr>
              <a:xfrm>
                <a:off x="905780" y="8612604"/>
                <a:ext cx="2876303" cy="744127"/>
                <a:chOff x="905780" y="8612604"/>
                <a:chExt cx="2876303" cy="744127"/>
              </a:xfrm>
            </p:grpSpPr>
            <p:sp>
              <p:nvSpPr>
                <p:cNvPr id="77" name="TextBox 76"/>
                <p:cNvSpPr txBox="1"/>
                <p:nvPr/>
              </p:nvSpPr>
              <p:spPr>
                <a:xfrm>
                  <a:off x="3622528" y="8772289"/>
                  <a:ext cx="159555" cy="346249"/>
                </a:xfrm>
                <a:prstGeom prst="rect">
                  <a:avLst/>
                </a:prstGeom>
                <a:noFill/>
              </p:spPr>
              <p:txBody>
                <a:bodyPr wrap="none" lIns="0" tIns="0" rIns="0" bIns="0" rtlCol="0" anchor="ctr">
                  <a:spAutoFit/>
                </a:bodyPr>
                <a:lstStyle/>
                <a:p>
                  <a:r>
                    <a:rPr lang="en-US" sz="1800" dirty="0" smtClean="0">
                      <a:latin typeface="Gill Sans MT" panose="020B0502020104020203" pitchFamily="34" charset="0"/>
                    </a:rPr>
                    <a:t>+</a:t>
                  </a:r>
                  <a:endParaRPr lang="en-US" sz="1800" dirty="0">
                    <a:latin typeface="Gill Sans MT" panose="020B0502020104020203" pitchFamily="34" charset="0"/>
                  </a:endParaRPr>
                </a:p>
              </p:txBody>
            </p:sp>
            <p:grpSp>
              <p:nvGrpSpPr>
                <p:cNvPr id="5" name="Group 4"/>
                <p:cNvGrpSpPr/>
                <p:nvPr/>
              </p:nvGrpSpPr>
              <p:grpSpPr>
                <a:xfrm>
                  <a:off x="905780" y="8612604"/>
                  <a:ext cx="2649086" cy="744127"/>
                  <a:chOff x="905780" y="8612604"/>
                  <a:chExt cx="2649086" cy="744127"/>
                </a:xfrm>
              </p:grpSpPr>
              <p:sp>
                <p:nvSpPr>
                  <p:cNvPr id="81" name="Freeform 80"/>
                  <p:cNvSpPr/>
                  <p:nvPr/>
                </p:nvSpPr>
                <p:spPr>
                  <a:xfrm>
                    <a:off x="2053681" y="8758243"/>
                    <a:ext cx="363405" cy="468630"/>
                  </a:xfrm>
                  <a:custGeom>
                    <a:avLst/>
                    <a:gdLst>
                      <a:gd name="connsiteX0" fmla="*/ 199207 w 397882"/>
                      <a:gd name="connsiteY0" fmla="*/ 1718 h 540012"/>
                      <a:gd name="connsiteX1" fmla="*/ 87288 w 397882"/>
                      <a:gd name="connsiteY1" fmla="*/ 82681 h 540012"/>
                      <a:gd name="connsiteX2" fmla="*/ 1563 w 397882"/>
                      <a:gd name="connsiteY2" fmla="*/ 237462 h 540012"/>
                      <a:gd name="connsiteX3" fmla="*/ 44426 w 397882"/>
                      <a:gd name="connsiteY3" fmla="*/ 413675 h 540012"/>
                      <a:gd name="connsiteX4" fmla="*/ 194444 w 397882"/>
                      <a:gd name="connsiteY4" fmla="*/ 539881 h 540012"/>
                      <a:gd name="connsiteX5" fmla="*/ 320651 w 397882"/>
                      <a:gd name="connsiteY5" fmla="*/ 435106 h 540012"/>
                      <a:gd name="connsiteX6" fmla="*/ 396851 w 397882"/>
                      <a:gd name="connsiteY6" fmla="*/ 308900 h 540012"/>
                      <a:gd name="connsiteX7" fmla="*/ 356369 w 397882"/>
                      <a:gd name="connsiteY7" fmla="*/ 146975 h 540012"/>
                      <a:gd name="connsiteX8" fmla="*/ 242069 w 397882"/>
                      <a:gd name="connsiteY8" fmla="*/ 37437 h 540012"/>
                      <a:gd name="connsiteX9" fmla="*/ 199207 w 397882"/>
                      <a:gd name="connsiteY9" fmla="*/ 1718 h 5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882" h="540012">
                        <a:moveTo>
                          <a:pt x="199207" y="1718"/>
                        </a:moveTo>
                        <a:cubicBezTo>
                          <a:pt x="173410" y="9259"/>
                          <a:pt x="120229" y="43390"/>
                          <a:pt x="87288" y="82681"/>
                        </a:cubicBezTo>
                        <a:cubicBezTo>
                          <a:pt x="54347" y="121972"/>
                          <a:pt x="8707" y="182296"/>
                          <a:pt x="1563" y="237462"/>
                        </a:cubicBezTo>
                        <a:cubicBezTo>
                          <a:pt x="-5581" y="292628"/>
                          <a:pt x="12279" y="363272"/>
                          <a:pt x="44426" y="413675"/>
                        </a:cubicBezTo>
                        <a:cubicBezTo>
                          <a:pt x="76573" y="464078"/>
                          <a:pt x="148407" y="536309"/>
                          <a:pt x="194444" y="539881"/>
                        </a:cubicBezTo>
                        <a:cubicBezTo>
                          <a:pt x="240481" y="543453"/>
                          <a:pt x="286917" y="473603"/>
                          <a:pt x="320651" y="435106"/>
                        </a:cubicBezTo>
                        <a:cubicBezTo>
                          <a:pt x="354385" y="396609"/>
                          <a:pt x="390898" y="356922"/>
                          <a:pt x="396851" y="308900"/>
                        </a:cubicBezTo>
                        <a:cubicBezTo>
                          <a:pt x="402804" y="260878"/>
                          <a:pt x="382166" y="192219"/>
                          <a:pt x="356369" y="146975"/>
                        </a:cubicBezTo>
                        <a:cubicBezTo>
                          <a:pt x="330572" y="101731"/>
                          <a:pt x="267469" y="62440"/>
                          <a:pt x="242069" y="37437"/>
                        </a:cubicBezTo>
                        <a:cubicBezTo>
                          <a:pt x="216669" y="12434"/>
                          <a:pt x="225004" y="-5823"/>
                          <a:pt x="199207" y="1718"/>
                        </a:cubicBezTo>
                        <a:close/>
                      </a:path>
                    </a:pathLst>
                  </a:custGeom>
                  <a:solidFill>
                    <a:schemeClr val="bg1">
                      <a:lumMod val="75000"/>
                    </a:schemeClr>
                  </a:solidFill>
                </p:spPr>
                <p:txBody>
                  <a:bodyPr wrap="none" lIns="0" tIns="0" rIns="0" bIns="0" rtlCol="0" anchor="t">
                    <a:noAutofit/>
                  </a:bodyPr>
                  <a:lstStyle/>
                  <a:p>
                    <a:pPr algn="ctr"/>
                    <a:endParaRPr lang="en-US" sz="900" dirty="0">
                      <a:latin typeface="Gill Sans MT" panose="020B0502020104020203" pitchFamily="34" charset="0"/>
                    </a:endParaRPr>
                  </a:p>
                </p:txBody>
              </p:sp>
              <p:sp>
                <p:nvSpPr>
                  <p:cNvPr id="83" name="Oval 82"/>
                  <p:cNvSpPr/>
                  <p:nvPr/>
                </p:nvSpPr>
                <p:spPr>
                  <a:xfrm>
                    <a:off x="905780" y="8612604"/>
                    <a:ext cx="1503299" cy="744125"/>
                  </a:xfrm>
                  <a:prstGeom prst="ellipse">
                    <a:avLst/>
                  </a:prstGeom>
                  <a:noFill/>
                  <a:ln w="19050">
                    <a:solidFill>
                      <a:schemeClr val="bg1">
                        <a:lumMod val="50000"/>
                      </a:schemeClr>
                    </a:solidFill>
                  </a:ln>
                </p:spPr>
                <p:txBody>
                  <a:bodyPr wrap="none" lIns="228600" tIns="228600" rIns="228600" bIns="228600" rtlCol="0" anchor="ctr">
                    <a:noAutofit/>
                  </a:bodyPr>
                  <a:lstStyle/>
                  <a:p>
                    <a:pPr algn="ctr"/>
                    <a:r>
                      <a:rPr lang="en-US" sz="1050" dirty="0" smtClean="0">
                        <a:latin typeface="Gill Sans MT" panose="020B0502020104020203" pitchFamily="34" charset="0"/>
                      </a:rPr>
                      <a:t>Industry</a:t>
                    </a:r>
                    <a:br>
                      <a:rPr lang="en-US" sz="1050" dirty="0" smtClean="0">
                        <a:latin typeface="Gill Sans MT" panose="020B0502020104020203" pitchFamily="34" charset="0"/>
                      </a:rPr>
                    </a:br>
                    <a:r>
                      <a:rPr lang="en-US" sz="1050" dirty="0" smtClean="0">
                        <a:latin typeface="Gill Sans MT" panose="020B0502020104020203" pitchFamily="34" charset="0"/>
                      </a:rPr>
                      <a:t>Sector</a:t>
                    </a:r>
                    <a:endParaRPr lang="en-US" sz="1050" dirty="0">
                      <a:latin typeface="Gill Sans MT" panose="020B0502020104020203" pitchFamily="34" charset="0"/>
                    </a:endParaRPr>
                  </a:p>
                </p:txBody>
              </p:sp>
              <p:sp>
                <p:nvSpPr>
                  <p:cNvPr id="84" name="Oval 83"/>
                  <p:cNvSpPr/>
                  <p:nvPr/>
                </p:nvSpPr>
                <p:spPr>
                  <a:xfrm>
                    <a:off x="2051567" y="8612611"/>
                    <a:ext cx="1503299" cy="744120"/>
                  </a:xfrm>
                  <a:prstGeom prst="ellipse">
                    <a:avLst/>
                  </a:prstGeom>
                  <a:noFill/>
                  <a:ln w="19050">
                    <a:solidFill>
                      <a:schemeClr val="bg1">
                        <a:lumMod val="50000"/>
                      </a:schemeClr>
                    </a:solidFill>
                  </a:ln>
                </p:spPr>
                <p:txBody>
                  <a:bodyPr wrap="none" lIns="228600" tIns="228600" rIns="228600" bIns="228600" rtlCol="0" anchor="ctr">
                    <a:noAutofit/>
                  </a:bodyPr>
                  <a:lstStyle/>
                  <a:p>
                    <a:pPr algn="ctr"/>
                    <a:r>
                      <a:rPr lang="en-US" sz="1050" dirty="0" smtClean="0">
                        <a:latin typeface="Gill Sans MT" panose="020B0502020104020203" pitchFamily="34" charset="0"/>
                      </a:rPr>
                      <a:t>Consumer</a:t>
                    </a:r>
                    <a:br>
                      <a:rPr lang="en-US" sz="1050" dirty="0" smtClean="0">
                        <a:latin typeface="Gill Sans MT" panose="020B0502020104020203" pitchFamily="34" charset="0"/>
                      </a:rPr>
                    </a:br>
                    <a:r>
                      <a:rPr lang="en-US" sz="1050" dirty="0" smtClean="0">
                        <a:latin typeface="Gill Sans MT" panose="020B0502020104020203" pitchFamily="34" charset="0"/>
                      </a:rPr>
                      <a:t>Brand</a:t>
                    </a:r>
                    <a:endParaRPr lang="en-US" sz="1050" dirty="0">
                      <a:latin typeface="Gill Sans MT" panose="020B0502020104020203" pitchFamily="34" charset="0"/>
                    </a:endParaRPr>
                  </a:p>
                </p:txBody>
              </p:sp>
              <p:sp>
                <p:nvSpPr>
                  <p:cNvPr id="85" name="TextBox 84"/>
                  <p:cNvSpPr txBox="1"/>
                  <p:nvPr/>
                </p:nvSpPr>
                <p:spPr>
                  <a:xfrm>
                    <a:off x="2170576" y="8772289"/>
                    <a:ext cx="159555" cy="346249"/>
                  </a:xfrm>
                  <a:prstGeom prst="rect">
                    <a:avLst/>
                  </a:prstGeom>
                  <a:noFill/>
                </p:spPr>
                <p:txBody>
                  <a:bodyPr wrap="none" lIns="0" tIns="0" rIns="0" bIns="0" rtlCol="0" anchor="ctr">
                    <a:spAutoFit/>
                  </a:bodyPr>
                  <a:lstStyle/>
                  <a:p>
                    <a:r>
                      <a:rPr lang="en-US" sz="1800" dirty="0" smtClean="0">
                        <a:latin typeface="Gill Sans MT" panose="020B0502020104020203" pitchFamily="34" charset="0"/>
                      </a:rPr>
                      <a:t>+</a:t>
                    </a:r>
                    <a:endParaRPr lang="en-US" sz="1800" dirty="0">
                      <a:latin typeface="Gill Sans MT" panose="020B0502020104020203" pitchFamily="34" charset="0"/>
                    </a:endParaRPr>
                  </a:p>
                </p:txBody>
              </p:sp>
            </p:grpSp>
          </p:grpSp>
        </p:grpSp>
        <p:sp>
          <p:nvSpPr>
            <p:cNvPr id="33" name="TextBox 32"/>
            <p:cNvSpPr txBox="1"/>
            <p:nvPr/>
          </p:nvSpPr>
          <p:spPr>
            <a:xfrm>
              <a:off x="2675662" y="8429272"/>
              <a:ext cx="2417970" cy="230832"/>
            </a:xfrm>
            <a:prstGeom prst="rect">
              <a:avLst/>
            </a:prstGeom>
            <a:noFill/>
            <a:ln>
              <a:noFill/>
            </a:ln>
          </p:spPr>
          <p:txBody>
            <a:bodyPr wrap="none" lIns="45720" rtlCol="0">
              <a:spAutoFit/>
            </a:bodyPr>
            <a:lstStyle/>
            <a:p>
              <a:pPr algn="ctr"/>
              <a:r>
                <a:rPr lang="en-US" sz="900" dirty="0" smtClean="0">
                  <a:latin typeface="Gill Sans MT" panose="020B0502020104020203" pitchFamily="34" charset="0"/>
                </a:rPr>
                <a:t>Primary factors influencing policy brand strength</a:t>
              </a:r>
              <a:endParaRPr lang="en-US" sz="900" dirty="0">
                <a:latin typeface="Gill Sans MT" panose="020B0502020104020203" pitchFamily="34" charset="0"/>
              </a:endParaRPr>
            </a:p>
          </p:txBody>
        </p:sp>
      </p:grpSp>
    </p:spTree>
    <p:extLst>
      <p:ext uri="{BB962C8B-B14F-4D97-AF65-F5344CB8AC3E}">
        <p14:creationId xmlns:p14="http://schemas.microsoft.com/office/powerpoint/2010/main" val="1741888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latin typeface="FreightSans Pro Bold" pitchFamily="50" charset="0"/>
              </a:rPr>
              <a:t>Policy Brand Drivers</a:t>
            </a:r>
          </a:p>
        </p:txBody>
      </p:sp>
      <p:sp>
        <p:nvSpPr>
          <p:cNvPr id="5" name="Slide Number Placeholder 4"/>
          <p:cNvSpPr>
            <a:spLocks noGrp="1"/>
          </p:cNvSpPr>
          <p:nvPr>
            <p:ph type="sldNum" sz="quarter" idx="4"/>
          </p:nvPr>
        </p:nvSpPr>
        <p:spPr/>
        <p:txBody>
          <a:bodyPr/>
          <a:lstStyle/>
          <a:p>
            <a:fld id="{6214CC63-60E5-4931-A878-5D36BA85D187}" type="slidenum">
              <a:rPr lang="en-US" smtClean="0"/>
              <a:pPr/>
              <a:t>2</a:t>
            </a:fld>
            <a:endParaRPr lang="en-US" dirty="0"/>
          </a:p>
        </p:txBody>
      </p:sp>
      <p:cxnSp>
        <p:nvCxnSpPr>
          <p:cNvPr id="50" name="Straight Connector 49"/>
          <p:cNvCxnSpPr/>
          <p:nvPr/>
        </p:nvCxnSpPr>
        <p:spPr>
          <a:xfrm>
            <a:off x="536271" y="2743452"/>
            <a:ext cx="6678917" cy="0"/>
          </a:xfrm>
          <a:prstGeom prst="line">
            <a:avLst/>
          </a:prstGeom>
          <a:ln w="9525"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2" name="Subtitle 2"/>
          <p:cNvSpPr txBox="1">
            <a:spLocks/>
          </p:cNvSpPr>
          <p:nvPr/>
        </p:nvSpPr>
        <p:spPr>
          <a:xfrm>
            <a:off x="566738" y="2993921"/>
            <a:ext cx="6634162" cy="615553"/>
          </a:xfrm>
          <a:prstGeom prst="rect">
            <a:avLst/>
          </a:prstGeom>
        </p:spPr>
        <p:txBody>
          <a:bodyPr vert="horz" wrap="square" lIns="0" tIns="0" rIns="0" bIns="0" rtlCol="0" anchor="t" anchorCtr="1">
            <a:spAutoFit/>
          </a:bodyPr>
          <a:lstStyle>
            <a:lvl1pPr marL="0" indent="0" algn="ctr" defTabSz="457146" rtl="0" eaLnBrk="1" latinLnBrk="0" hangingPunct="1">
              <a:spcBef>
                <a:spcPct val="20000"/>
              </a:spcBef>
              <a:buClr>
                <a:srgbClr val="005596"/>
              </a:buClr>
              <a:buFont typeface="Arial"/>
              <a:buNone/>
              <a:defRPr sz="2400" b="0" i="0" kern="1200">
                <a:solidFill>
                  <a:srgbClr val="000000"/>
                </a:solidFill>
                <a:latin typeface="FreightSans Pro Book"/>
                <a:ea typeface="+mn-ea"/>
                <a:cs typeface="FreightSans Pro Book"/>
              </a:defRPr>
            </a:lvl1pPr>
            <a:lvl2pPr marL="457146" indent="0" algn="ctr" defTabSz="457146" rtl="0" eaLnBrk="1" latinLnBrk="0" hangingPunct="1">
              <a:spcBef>
                <a:spcPct val="20000"/>
              </a:spcBef>
              <a:buClr>
                <a:srgbClr val="005596"/>
              </a:buClr>
              <a:buFont typeface="Arial"/>
              <a:buNone/>
              <a:defRPr sz="2000" b="0" i="0" kern="1200">
                <a:solidFill>
                  <a:schemeClr val="tx1">
                    <a:tint val="75000"/>
                  </a:schemeClr>
                </a:solidFill>
                <a:latin typeface="FreightSans Pro Book"/>
                <a:ea typeface="+mn-ea"/>
                <a:cs typeface="FreightSans Pro Book"/>
              </a:defRPr>
            </a:lvl2pPr>
            <a:lvl3pPr marL="914294"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3pPr>
            <a:lvl4pPr marL="1371440"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4pPr>
            <a:lvl5pPr marL="1828586" indent="0" algn="ctr" defTabSz="457146" rtl="0" eaLnBrk="1" latinLnBrk="0" hangingPunct="1">
              <a:spcBef>
                <a:spcPct val="20000"/>
              </a:spcBef>
              <a:buFont typeface="Arial"/>
              <a:buNone/>
              <a:defRPr sz="2000" b="0" i="0" kern="1200">
                <a:solidFill>
                  <a:schemeClr val="tx1">
                    <a:tint val="75000"/>
                  </a:schemeClr>
                </a:solidFill>
                <a:latin typeface="Gill Sans MT"/>
                <a:ea typeface="+mn-ea"/>
                <a:cs typeface="Gill Sans MT"/>
              </a:defRPr>
            </a:lvl5pPr>
            <a:lvl6pPr marL="228573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2880"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02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17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146" rtl="0" eaLnBrk="1" fontAlgn="auto" latinLnBrk="0" hangingPunct="1">
              <a:lnSpc>
                <a:spcPct val="100000"/>
              </a:lnSpc>
              <a:spcBef>
                <a:spcPct val="20000"/>
              </a:spcBef>
              <a:spcAft>
                <a:spcPts val="0"/>
              </a:spcAft>
              <a:buClr>
                <a:srgbClr val="005596"/>
              </a:buClr>
              <a:buSzTx/>
              <a:buFont typeface="Arial"/>
              <a:buNone/>
              <a:tabLst/>
              <a:defRPr/>
            </a:pPr>
            <a:r>
              <a:rPr lang="en-US" sz="2000" dirty="0" smtClean="0"/>
              <a:t>Tendency for Clustering </a:t>
            </a:r>
            <a:r>
              <a:rPr lang="en-US" sz="2000" dirty="0"/>
              <a:t>Within </a:t>
            </a:r>
            <a:r>
              <a:rPr lang="en-US" sz="2000" dirty="0" smtClean="0"/>
              <a:t>Industry</a:t>
            </a:r>
            <a:br>
              <a:rPr lang="en-US" sz="2000" dirty="0" smtClean="0"/>
            </a:br>
            <a:r>
              <a:rPr lang="en-US" sz="2000" dirty="0" smtClean="0"/>
              <a:t>Though Some Out- or Under-Perform </a:t>
            </a:r>
            <a:r>
              <a:rPr lang="en-US" sz="2000" dirty="0"/>
              <a:t>Peers</a:t>
            </a:r>
          </a:p>
        </p:txBody>
      </p:sp>
      <p:sp>
        <p:nvSpPr>
          <p:cNvPr id="56" name="Title 1"/>
          <p:cNvSpPr>
            <a:spLocks noGrp="1"/>
          </p:cNvSpPr>
          <p:nvPr>
            <p:ph type="title"/>
          </p:nvPr>
        </p:nvSpPr>
        <p:spPr>
          <a:xfrm>
            <a:off x="-228600" y="-228600"/>
            <a:ext cx="8229600" cy="1143000"/>
          </a:xfrm>
        </p:spPr>
        <p:txBody>
          <a:bodyPr/>
          <a:lstStyle/>
          <a:p>
            <a:r>
              <a:rPr lang="en-US" sz="1200" cap="all" spc="300" dirty="0">
                <a:latin typeface="FreightSans Pro Semibold" pitchFamily="50" charset="0"/>
              </a:rPr>
              <a:t>Finding </a:t>
            </a:r>
            <a:r>
              <a:rPr lang="en-US" sz="1200" cap="all" spc="300" dirty="0" smtClean="0">
                <a:latin typeface="FreightSans Pro Semibold" pitchFamily="50" charset="0"/>
              </a:rPr>
              <a:t>#7</a:t>
            </a:r>
            <a:r>
              <a:rPr lang="en-US" sz="1200" cap="all" spc="300" dirty="0">
                <a:latin typeface="FreightSans Pro Semibold" pitchFamily="50" charset="0"/>
                <a:ea typeface="+mn-ea"/>
                <a:cs typeface="+mn-cs"/>
              </a:rPr>
              <a:t/>
            </a:r>
            <a:br>
              <a:rPr lang="en-US" sz="1200" cap="all" spc="300" dirty="0">
                <a:latin typeface="FreightSans Pro Semibold" pitchFamily="50" charset="0"/>
                <a:ea typeface="+mn-ea"/>
                <a:cs typeface="+mn-cs"/>
              </a:rPr>
            </a:br>
            <a:r>
              <a:rPr lang="en-US" dirty="0" smtClean="0"/>
              <a:t>Policy Brand Tracks with Relative Industry Favorability</a:t>
            </a:r>
            <a:endParaRPr lang="en-US" dirty="0"/>
          </a:p>
        </p:txBody>
      </p:sp>
      <p:sp>
        <p:nvSpPr>
          <p:cNvPr id="62" name="Rectangle 61"/>
          <p:cNvSpPr/>
          <p:nvPr/>
        </p:nvSpPr>
        <p:spPr>
          <a:xfrm>
            <a:off x="548640" y="1051560"/>
            <a:ext cx="6716258" cy="1523494"/>
          </a:xfrm>
          <a:prstGeom prst="rect">
            <a:avLst/>
          </a:prstGeom>
        </p:spPr>
        <p:txBody>
          <a:bodyPr wrap="square">
            <a:spAutoFit/>
          </a:bodyPr>
          <a:lstStyle/>
          <a:p>
            <a:pPr>
              <a:spcAft>
                <a:spcPts val="600"/>
              </a:spcAft>
            </a:pPr>
            <a:r>
              <a:rPr lang="en-US" sz="1200" dirty="0" smtClean="0">
                <a:latin typeface="FreightSans Pro Semibold"/>
                <a:cs typeface="FreightSans Pro Semibold"/>
              </a:rPr>
              <a:t>Industry Ties that Bind</a:t>
            </a:r>
          </a:p>
          <a:p>
            <a:pPr>
              <a:spcAft>
                <a:spcPts val="600"/>
              </a:spcAft>
            </a:pPr>
            <a:r>
              <a:rPr lang="en-US" sz="1100" dirty="0">
                <a:latin typeface="FreightSans Pro Book"/>
                <a:cs typeface="FreightSans Pro Book"/>
              </a:rPr>
              <a:t>Among the numerous organizational attributes studied, one stands out: the industry effect. </a:t>
            </a:r>
            <a:r>
              <a:rPr lang="en-US" sz="1100" dirty="0" smtClean="0">
                <a:latin typeface="FreightSans Pro Book"/>
                <a:cs typeface="FreightSans Pro Book"/>
              </a:rPr>
              <a:t>An </a:t>
            </a:r>
            <a:r>
              <a:rPr lang="en-US" sz="1100" dirty="0">
                <a:latin typeface="FreightSans Pro Book"/>
                <a:cs typeface="FreightSans Pro Book"/>
              </a:rPr>
              <a:t>organization’s policy brand tends to rise and fall with its sector </a:t>
            </a:r>
            <a:r>
              <a:rPr lang="en-US" sz="1100" dirty="0" smtClean="0">
                <a:latin typeface="FreightSans Pro Book"/>
                <a:cs typeface="FreightSans Pro Book"/>
              </a:rPr>
              <a:t>peers. Composite index </a:t>
            </a:r>
            <a:r>
              <a:rPr lang="en-US" sz="1100" dirty="0">
                <a:latin typeface="FreightSans Pro Book"/>
                <a:cs typeface="FreightSans Pro Book"/>
              </a:rPr>
              <a:t>performance can be lifted up by a company’s ties to a favored industry—or dragged down by its connection to a troubled </a:t>
            </a:r>
            <a:r>
              <a:rPr lang="en-US" sz="1100" dirty="0" smtClean="0">
                <a:latin typeface="FreightSans Pro Book"/>
                <a:cs typeface="FreightSans Pro Book"/>
              </a:rPr>
              <a:t>industry. </a:t>
            </a:r>
          </a:p>
          <a:p>
            <a:pPr>
              <a:spcAft>
                <a:spcPts val="600"/>
              </a:spcAft>
            </a:pPr>
            <a:r>
              <a:rPr lang="en-US" sz="1100" dirty="0" smtClean="0">
                <a:latin typeface="FreightSans Pro Book"/>
                <a:cs typeface="FreightSans Pro Book"/>
              </a:rPr>
              <a:t>That said, such assessments are not static, but can fluctuate depending on the relative favor of a sector. </a:t>
            </a:r>
          </a:p>
          <a:p>
            <a:pPr>
              <a:spcAft>
                <a:spcPts val="600"/>
              </a:spcAft>
            </a:pPr>
            <a:r>
              <a:rPr lang="en-US" sz="1100" dirty="0" smtClean="0">
                <a:latin typeface="FreightSans Pro Book"/>
                <a:cs typeface="FreightSans Pro Book"/>
              </a:rPr>
              <a:t>More importantly, government affairs offices can successfully resist the downward pressures of a disfavored industry or—inadvertently—dampen the upward pressures of a favored industry. </a:t>
            </a:r>
          </a:p>
        </p:txBody>
      </p:sp>
      <p:grpSp>
        <p:nvGrpSpPr>
          <p:cNvPr id="2" name="Group 1"/>
          <p:cNvGrpSpPr/>
          <p:nvPr/>
        </p:nvGrpSpPr>
        <p:grpSpPr>
          <a:xfrm>
            <a:off x="883738" y="3644395"/>
            <a:ext cx="5943600" cy="4128005"/>
            <a:chOff x="883738" y="4114800"/>
            <a:chExt cx="5943600" cy="4128005"/>
          </a:xfrm>
        </p:grpSpPr>
        <p:graphicFrame>
          <p:nvGraphicFramePr>
            <p:cNvPr id="8" name="Chart 5"/>
            <p:cNvGraphicFramePr>
              <a:graphicFrameLocks/>
            </p:cNvGraphicFramePr>
            <p:nvPr>
              <p:extLst/>
            </p:nvPr>
          </p:nvGraphicFramePr>
          <p:xfrm>
            <a:off x="883738" y="4114800"/>
            <a:ext cx="5943600" cy="4128005"/>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2147411" y="4114800"/>
              <a:ext cx="3474720" cy="307777"/>
            </a:xfrm>
            <a:prstGeom prst="rect">
              <a:avLst/>
            </a:prstGeom>
          </p:spPr>
          <p:txBody>
            <a:bodyPr wrap="square">
              <a:spAutoFit/>
            </a:bodyPr>
            <a:lstStyle/>
            <a:p>
              <a:pPr algn="ctr"/>
              <a:r>
                <a:rPr lang="en-US" sz="1400" dirty="0" smtClean="0">
                  <a:latin typeface="FreightSans Pro Semibold" pitchFamily="50" charset="0"/>
                </a:rPr>
                <a:t>Policy Brand Scores by Industry</a:t>
              </a:r>
              <a:endParaRPr lang="en-US" sz="1400" dirty="0">
                <a:latin typeface="FreightSans Pro Semibold" pitchFamily="50" charset="0"/>
              </a:endParaRPr>
            </a:p>
          </p:txBody>
        </p:sp>
      </p:grpSp>
      <p:grpSp>
        <p:nvGrpSpPr>
          <p:cNvPr id="3" name="Group 2"/>
          <p:cNvGrpSpPr/>
          <p:nvPr/>
        </p:nvGrpSpPr>
        <p:grpSpPr>
          <a:xfrm>
            <a:off x="609423" y="7772400"/>
            <a:ext cx="6553934" cy="1562383"/>
            <a:chOff x="536271" y="8034096"/>
            <a:chExt cx="6553934" cy="1562383"/>
          </a:xfrm>
        </p:grpSpPr>
        <p:sp useBgFill="1">
          <p:nvSpPr>
            <p:cNvPr id="19" name="Rectangle 18"/>
            <p:cNvSpPr/>
            <p:nvPr/>
          </p:nvSpPr>
          <p:spPr>
            <a:xfrm>
              <a:off x="536271" y="8187984"/>
              <a:ext cx="6553934" cy="1408495"/>
            </a:xfrm>
            <a:prstGeom prst="rect">
              <a:avLst/>
            </a:prstGeom>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137160" tIns="137160" rtlCol="0" anchor="ctr"/>
            <a:lstStyle/>
            <a:p>
              <a:r>
                <a:rPr lang="en-US" sz="1100" dirty="0" smtClean="0">
                  <a:latin typeface="FreightSans Pro Book" pitchFamily="50" charset="0"/>
                </a:rPr>
                <a:t>“For the financial sector in DC, it’s a PR thing. Since 2008 they’ve been hated… I see improvements among regional and community banks – banks that everyday people go to. It’s harder for too-big-to-fail banks. The poll numbers show that they’re a good punching bag… And the best way to get numbers on your side is to punch the punching bag that everybody else hates.” </a:t>
              </a:r>
            </a:p>
            <a:p>
              <a:pPr marL="4114800"/>
              <a:r>
                <a:rPr lang="en-US" sz="1100" dirty="0" smtClean="0">
                  <a:latin typeface="FreightSans Pro Book" pitchFamily="50" charset="0"/>
                </a:rPr>
                <a:t>Chief of Staff </a:t>
              </a:r>
            </a:p>
            <a:p>
              <a:pPr marL="4114800"/>
              <a:r>
                <a:rPr lang="en-US" sz="1100" dirty="0" smtClean="0">
                  <a:latin typeface="FreightSans Pro Book" pitchFamily="50" charset="0"/>
                </a:rPr>
                <a:t>House - Republican</a:t>
              </a:r>
              <a:endParaRPr lang="en-US" sz="1100" dirty="0">
                <a:latin typeface="FreightSans Pro Book" pitchFamily="50" charset="0"/>
              </a:endParaRPr>
            </a:p>
          </p:txBody>
        </p:sp>
        <p:sp useBgFill="1">
          <p:nvSpPr>
            <p:cNvPr id="20" name="TextBox 19"/>
            <p:cNvSpPr txBox="1"/>
            <p:nvPr/>
          </p:nvSpPr>
          <p:spPr>
            <a:xfrm>
              <a:off x="1645869" y="8034096"/>
              <a:ext cx="4328365" cy="307777"/>
            </a:xfrm>
            <a:prstGeom prst="rect">
              <a:avLst/>
            </a:prstGeom>
          </p:spPr>
          <p:txBody>
            <a:bodyPr wrap="none" rtlCol="0" anchor="t" anchorCtr="1">
              <a:spAutoFit/>
            </a:bodyPr>
            <a:lstStyle/>
            <a:p>
              <a:pPr algn="ctr"/>
              <a:r>
                <a:rPr lang="en-US" sz="1400" dirty="0" smtClean="0">
                  <a:latin typeface="FreightSans Pro Semibold" pitchFamily="50" charset="0"/>
                </a:rPr>
                <a:t>Case in Point: Breaking Away from the Banking Sector</a:t>
              </a:r>
              <a:endParaRPr lang="en-US" sz="1400" dirty="0">
                <a:latin typeface="FreightSans Pro Semibold" pitchFamily="50" charset="0"/>
              </a:endParaRPr>
            </a:p>
          </p:txBody>
        </p:sp>
      </p:grpSp>
      <p:sp>
        <p:nvSpPr>
          <p:cNvPr id="15" name="Footer Placeholder 2"/>
          <p:cNvSpPr txBox="1">
            <a:spLocks/>
          </p:cNvSpPr>
          <p:nvPr/>
        </p:nvSpPr>
        <p:spPr>
          <a:xfrm>
            <a:off x="566738" y="9387261"/>
            <a:ext cx="6634161" cy="461665"/>
          </a:xfrm>
          <a:prstGeom prst="rect">
            <a:avLst/>
          </a:prstGeom>
        </p:spPr>
        <p:txBody>
          <a:bodyPr wrap="square" lIns="0" tIns="0" rIns="0" bIns="45720" anchor="b" anchorCtr="0">
            <a:spAutoFit/>
          </a:bodyPr>
          <a:lstStyle>
            <a:defPPr>
              <a:defRPr lang="en-US"/>
            </a:defPPr>
            <a:lvl1pPr marL="0" algn="l" defTabSz="457200" rtl="0" eaLnBrk="1" latinLnBrk="0" hangingPunct="1">
              <a:defRPr sz="1000" b="0" i="1" kern="1200">
                <a:solidFill>
                  <a:schemeClr val="tx1"/>
                </a:solidFill>
                <a:latin typeface="Gill Sans MT"/>
                <a:ea typeface="+mn-ea"/>
                <a:cs typeface="Gill Sans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smtClean="0">
                <a:latin typeface="FreightSans Pro Book" pitchFamily="50" charset="0"/>
              </a:rPr>
              <a:t>*Industry averages are shown in gray bars; colored markers illustrate organization’s performance within their industry.</a:t>
            </a:r>
          </a:p>
          <a:p>
            <a:r>
              <a:rPr lang="en-US" sz="900" dirty="0" smtClean="0">
                <a:latin typeface="FreightSans Pro Book" pitchFamily="50" charset="0"/>
              </a:rPr>
              <a:t>Industry favorability is not independently measured; it reflects the average of policy brand score for companies within each industry</a:t>
            </a:r>
          </a:p>
          <a:p>
            <a:r>
              <a:rPr lang="en-US" sz="900" dirty="0" smtClean="0">
                <a:latin typeface="FreightSans Pro Book" pitchFamily="50" charset="0"/>
              </a:rPr>
              <a:t>Source</a:t>
            </a:r>
            <a:r>
              <a:rPr lang="en-US" sz="900" dirty="0">
                <a:latin typeface="FreightSans Pro Book" pitchFamily="50" charset="0"/>
              </a:rPr>
              <a:t>: </a:t>
            </a:r>
            <a:r>
              <a:rPr lang="en-US" sz="900" dirty="0" smtClean="0">
                <a:latin typeface="FreightSans Pro Book" pitchFamily="50" charset="0"/>
              </a:rPr>
              <a:t>Policy Brand Roundtable survey, research interviews and analysis.</a:t>
            </a:r>
          </a:p>
        </p:txBody>
      </p:sp>
      <p:sp>
        <p:nvSpPr>
          <p:cNvPr id="16" name="TextBox 15"/>
          <p:cNvSpPr txBox="1"/>
          <p:nvPr/>
        </p:nvSpPr>
        <p:spPr>
          <a:xfrm rot="16200000">
            <a:off x="-152991" y="5493846"/>
            <a:ext cx="1641090" cy="276999"/>
          </a:xfrm>
          <a:prstGeom prst="rect">
            <a:avLst/>
          </a:prstGeom>
          <a:noFill/>
        </p:spPr>
        <p:txBody>
          <a:bodyPr wrap="none" rtlCol="0">
            <a:spAutoFit/>
          </a:bodyPr>
          <a:lstStyle/>
          <a:p>
            <a:r>
              <a:rPr lang="en-US" sz="1200" dirty="0" smtClean="0"/>
              <a:t>Policy Brand Strength</a:t>
            </a:r>
            <a:endParaRPr lang="en-US" sz="1200" dirty="0"/>
          </a:p>
        </p:txBody>
      </p:sp>
      <p:grpSp>
        <p:nvGrpSpPr>
          <p:cNvPr id="17" name="Group 16"/>
          <p:cNvGrpSpPr/>
          <p:nvPr/>
        </p:nvGrpSpPr>
        <p:grpSpPr>
          <a:xfrm>
            <a:off x="1118465" y="6921409"/>
            <a:ext cx="92159" cy="97333"/>
            <a:chOff x="3869527" y="7227094"/>
            <a:chExt cx="92159" cy="97333"/>
          </a:xfrm>
        </p:grpSpPr>
        <p:sp>
          <p:nvSpPr>
            <p:cNvPr id="18" name="Rectangle 17"/>
            <p:cNvSpPr/>
            <p:nvPr/>
          </p:nvSpPr>
          <p:spPr>
            <a:xfrm>
              <a:off x="3869527" y="7234236"/>
              <a:ext cx="91440" cy="73152"/>
            </a:xfrm>
            <a:prstGeom prst="rect">
              <a:avLst/>
            </a:prstGeom>
            <a:solidFill>
              <a:schemeClr val="bg1"/>
            </a:solidFill>
          </p:spPr>
          <p:txBody>
            <a:bodyPr wrap="none" lIns="228600" tIns="228600" rIns="228600" bIns="228600" rtlCol="0" anchor="t">
              <a:noAutofit/>
            </a:bodyPr>
            <a:lstStyle/>
            <a:p>
              <a:pPr algn="ctr"/>
              <a:endParaRPr lang="en-US" sz="1000" dirty="0"/>
            </a:p>
          </p:txBody>
        </p:sp>
        <p:cxnSp>
          <p:nvCxnSpPr>
            <p:cNvPr id="21" name="Straight Connector 20"/>
            <p:cNvCxnSpPr/>
            <p:nvPr/>
          </p:nvCxnSpPr>
          <p:spPr>
            <a:xfrm flipV="1">
              <a:off x="3870246" y="7227094"/>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70246" y="7260419"/>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371600" y="4317151"/>
            <a:ext cx="1828800" cy="369332"/>
          </a:xfrm>
          <a:prstGeom prst="rect">
            <a:avLst/>
          </a:prstGeom>
          <a:noFill/>
        </p:spPr>
        <p:txBody>
          <a:bodyPr wrap="square" lIns="45720" rIns="45720" rtlCol="0">
            <a:spAutoFit/>
          </a:bodyPr>
          <a:lstStyle>
            <a:defPPr>
              <a:defRPr lang="en-US"/>
            </a:defPPr>
            <a:lvl1pPr algn="ctr">
              <a:defRPr sz="1000">
                <a:latin typeface="FreightSans Pro Book" pitchFamily="50" charset="0"/>
              </a:defRPr>
            </a:lvl1pPr>
          </a:lstStyle>
          <a:p>
            <a:pPr algn="l"/>
            <a:r>
              <a:rPr lang="en-US" sz="900" dirty="0" smtClean="0"/>
              <a:t>While policy brand strength can differ widely across industries…</a:t>
            </a:r>
            <a:endParaRPr lang="en-US" sz="900" dirty="0"/>
          </a:p>
        </p:txBody>
      </p:sp>
      <p:cxnSp>
        <p:nvCxnSpPr>
          <p:cNvPr id="24" name="Straight Arrow Connector 23"/>
          <p:cNvCxnSpPr/>
          <p:nvPr/>
        </p:nvCxnSpPr>
        <p:spPr>
          <a:xfrm flipV="1">
            <a:off x="1371600" y="4676191"/>
            <a:ext cx="604662" cy="1483690"/>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244419" y="4341461"/>
            <a:ext cx="1645920" cy="369332"/>
          </a:xfrm>
          <a:prstGeom prst="rect">
            <a:avLst/>
          </a:prstGeom>
          <a:noFill/>
        </p:spPr>
        <p:txBody>
          <a:bodyPr wrap="square" lIns="45720" rIns="45720" rtlCol="0">
            <a:spAutoFit/>
          </a:bodyPr>
          <a:lstStyle>
            <a:defPPr>
              <a:defRPr lang="en-US"/>
            </a:defPPr>
            <a:lvl1pPr algn="ctr">
              <a:defRPr sz="1000">
                <a:latin typeface="FreightSans Pro Book" pitchFamily="50" charset="0"/>
              </a:defRPr>
            </a:lvl1pPr>
          </a:lstStyle>
          <a:p>
            <a:pPr algn="l"/>
            <a:r>
              <a:rPr lang="en-US" sz="900" dirty="0" smtClean="0"/>
              <a:t>… performance also can vary significantly within a single sector</a:t>
            </a:r>
            <a:endParaRPr lang="en-US" sz="900" dirty="0"/>
          </a:p>
        </p:txBody>
      </p:sp>
      <p:cxnSp>
        <p:nvCxnSpPr>
          <p:cNvPr id="26" name="Straight Arrow Connector 25"/>
          <p:cNvCxnSpPr/>
          <p:nvPr/>
        </p:nvCxnSpPr>
        <p:spPr>
          <a:xfrm flipH="1">
            <a:off x="3638058" y="4686483"/>
            <a:ext cx="1212722" cy="712134"/>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1976262" y="4662657"/>
            <a:ext cx="801673" cy="620147"/>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Left Bracket 31"/>
          <p:cNvSpPr/>
          <p:nvPr/>
        </p:nvSpPr>
        <p:spPr>
          <a:xfrm flipH="1">
            <a:off x="3520544" y="4686482"/>
            <a:ext cx="117514" cy="1296775"/>
          </a:xfrm>
          <a:prstGeom prst="leftBracket">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0824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latin typeface="FreightSans Pro Bold" pitchFamily="50" charset="0"/>
              </a:rPr>
              <a:t>Policy Brand Drivers</a:t>
            </a:r>
          </a:p>
        </p:txBody>
      </p:sp>
      <p:sp>
        <p:nvSpPr>
          <p:cNvPr id="5" name="Slide Number Placeholder 4"/>
          <p:cNvSpPr>
            <a:spLocks noGrp="1"/>
          </p:cNvSpPr>
          <p:nvPr>
            <p:ph type="sldNum" sz="quarter" idx="4"/>
          </p:nvPr>
        </p:nvSpPr>
        <p:spPr/>
        <p:txBody>
          <a:bodyPr/>
          <a:lstStyle/>
          <a:p>
            <a:fld id="{6214CC63-60E5-4931-A878-5D36BA85D187}" type="slidenum">
              <a:rPr lang="en-US" smtClean="0"/>
              <a:pPr/>
              <a:t>3</a:t>
            </a:fld>
            <a:endParaRPr lang="en-US" dirty="0"/>
          </a:p>
        </p:txBody>
      </p:sp>
      <p:cxnSp>
        <p:nvCxnSpPr>
          <p:cNvPr id="50" name="Straight Connector 49"/>
          <p:cNvCxnSpPr/>
          <p:nvPr/>
        </p:nvCxnSpPr>
        <p:spPr>
          <a:xfrm>
            <a:off x="536271" y="2743452"/>
            <a:ext cx="6678917" cy="0"/>
          </a:xfrm>
          <a:prstGeom prst="line">
            <a:avLst/>
          </a:prstGeom>
          <a:ln w="9525"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6" name="Title 1"/>
          <p:cNvSpPr>
            <a:spLocks noGrp="1"/>
          </p:cNvSpPr>
          <p:nvPr>
            <p:ph type="title"/>
          </p:nvPr>
        </p:nvSpPr>
        <p:spPr>
          <a:xfrm>
            <a:off x="-228600" y="-228600"/>
            <a:ext cx="8229600" cy="1143000"/>
          </a:xfrm>
        </p:spPr>
        <p:txBody>
          <a:bodyPr/>
          <a:lstStyle/>
          <a:p>
            <a:r>
              <a:rPr lang="en-US" sz="1200" cap="all" spc="300" dirty="0" smtClean="0">
                <a:latin typeface="FreightSans Pro Semibold" pitchFamily="50" charset="0"/>
                <a:ea typeface="+mn-ea"/>
                <a:cs typeface="+mn-cs"/>
              </a:rPr>
              <a:t>Finding #8</a:t>
            </a:r>
            <a:r>
              <a:rPr lang="en-US" cap="all" spc="300" dirty="0">
                <a:latin typeface="FreightSans Pro Semibold" pitchFamily="50" charset="0"/>
              </a:rPr>
              <a:t/>
            </a:r>
            <a:br>
              <a:rPr lang="en-US" cap="all" spc="300" dirty="0">
                <a:latin typeface="FreightSans Pro Semibold" pitchFamily="50" charset="0"/>
              </a:rPr>
            </a:br>
            <a:r>
              <a:rPr lang="en-US" dirty="0" smtClean="0"/>
              <a:t>Industry and Consumer Brand Aren’t the Whole Story</a:t>
            </a:r>
            <a:endParaRPr lang="en-US" dirty="0"/>
          </a:p>
        </p:txBody>
      </p:sp>
      <p:sp>
        <p:nvSpPr>
          <p:cNvPr id="62" name="Rectangle 61"/>
          <p:cNvSpPr/>
          <p:nvPr/>
        </p:nvSpPr>
        <p:spPr>
          <a:xfrm>
            <a:off x="548640" y="1051560"/>
            <a:ext cx="6716258" cy="1615827"/>
          </a:xfrm>
          <a:prstGeom prst="rect">
            <a:avLst/>
          </a:prstGeom>
        </p:spPr>
        <p:txBody>
          <a:bodyPr wrap="square">
            <a:spAutoFit/>
          </a:bodyPr>
          <a:lstStyle/>
          <a:p>
            <a:pPr>
              <a:spcAft>
                <a:spcPts val="600"/>
              </a:spcAft>
            </a:pPr>
            <a:r>
              <a:rPr lang="en-US" sz="1200" dirty="0" smtClean="0">
                <a:latin typeface="FreightSans Pro Semibold"/>
                <a:cs typeface="FreightSans Pro Semibold"/>
              </a:rPr>
              <a:t>Free Will, Not Determinism</a:t>
            </a:r>
          </a:p>
          <a:p>
            <a:pPr>
              <a:spcAft>
                <a:spcPts val="600"/>
              </a:spcAft>
            </a:pPr>
            <a:r>
              <a:rPr lang="en-US" sz="1100" dirty="0" smtClean="0">
                <a:latin typeface="FreightSans Pro Book"/>
                <a:cs typeface="FreightSans Pro Book"/>
              </a:rPr>
              <a:t>Statistical </a:t>
            </a:r>
            <a:r>
              <a:rPr lang="en-US" sz="1100" dirty="0">
                <a:latin typeface="FreightSans Pro Book"/>
                <a:cs typeface="FreightSans Pro Book"/>
              </a:rPr>
              <a:t>analysis of survey data and National Journal’s previous research suggests that </a:t>
            </a:r>
            <a:r>
              <a:rPr lang="en-US" sz="1100" dirty="0" smtClean="0">
                <a:latin typeface="FreightSans Pro Book"/>
                <a:cs typeface="FreightSans Pro Book"/>
              </a:rPr>
              <a:t>industry and consumer brand are </a:t>
            </a:r>
            <a:r>
              <a:rPr lang="en-US" sz="1100" dirty="0">
                <a:latin typeface="FreightSans Pro Book"/>
                <a:cs typeface="FreightSans Pro Book"/>
              </a:rPr>
              <a:t>significantly correlated with policy brand strength. As a result, assessments of policy brand will vary with shifts </a:t>
            </a:r>
            <a:r>
              <a:rPr lang="en-US" sz="1100" dirty="0" smtClean="0">
                <a:latin typeface="FreightSans Pro Book"/>
                <a:cs typeface="FreightSans Pro Book"/>
              </a:rPr>
              <a:t>in relative </a:t>
            </a:r>
            <a:r>
              <a:rPr lang="en-US" sz="1100" dirty="0">
                <a:latin typeface="FreightSans Pro Book"/>
                <a:cs typeface="FreightSans Pro Book"/>
              </a:rPr>
              <a:t>favorability of a sector </a:t>
            </a:r>
            <a:r>
              <a:rPr lang="en-US" sz="1100" dirty="0" smtClean="0">
                <a:latin typeface="FreightSans Pro Book"/>
                <a:cs typeface="FreightSans Pro Book"/>
              </a:rPr>
              <a:t>and consumer sentiment. </a:t>
            </a:r>
          </a:p>
          <a:p>
            <a:pPr>
              <a:spcAft>
                <a:spcPts val="600"/>
              </a:spcAft>
            </a:pPr>
            <a:r>
              <a:rPr lang="en-US" sz="1100" dirty="0" smtClean="0">
                <a:latin typeface="FreightSans Pro Book"/>
                <a:cs typeface="FreightSans Pro Book"/>
              </a:rPr>
              <a:t>But </a:t>
            </a:r>
            <a:r>
              <a:rPr lang="en-US" sz="1100" dirty="0">
                <a:latin typeface="FreightSans Pro Book"/>
                <a:cs typeface="FreightSans Pro Book"/>
              </a:rPr>
              <a:t>there is large room for variation. </a:t>
            </a:r>
            <a:r>
              <a:rPr lang="en-US" sz="1100" dirty="0" smtClean="0">
                <a:latin typeface="FreightSans Pro Book"/>
                <a:cs typeface="FreightSans Pro Book"/>
              </a:rPr>
              <a:t>Industry and consumer </a:t>
            </a:r>
            <a:r>
              <a:rPr lang="en-US" sz="1100" dirty="0">
                <a:latin typeface="FreightSans Pro Book"/>
                <a:cs typeface="FreightSans Pro Book"/>
              </a:rPr>
              <a:t>brand </a:t>
            </a:r>
            <a:r>
              <a:rPr lang="en-US" sz="1100" dirty="0" smtClean="0">
                <a:latin typeface="FreightSans Pro Book"/>
                <a:cs typeface="FreightSans Pro Book"/>
              </a:rPr>
              <a:t>help </a:t>
            </a:r>
            <a:r>
              <a:rPr lang="en-US" sz="1100" dirty="0">
                <a:latin typeface="FreightSans Pro Book"/>
                <a:cs typeface="FreightSans Pro Book"/>
              </a:rPr>
              <a:t>shape </a:t>
            </a:r>
            <a:r>
              <a:rPr lang="en-US" sz="1100" dirty="0" smtClean="0">
                <a:latin typeface="FreightSans Pro Book"/>
                <a:cs typeface="FreightSans Pro Book"/>
              </a:rPr>
              <a:t>views, </a:t>
            </a:r>
            <a:r>
              <a:rPr lang="en-US" sz="1100" dirty="0">
                <a:latin typeface="FreightSans Pro Book"/>
                <a:cs typeface="FreightSans Pro Book"/>
              </a:rPr>
              <a:t>but </a:t>
            </a:r>
            <a:r>
              <a:rPr lang="en-US" sz="1100" dirty="0" smtClean="0">
                <a:latin typeface="FreightSans Pro Book"/>
                <a:cs typeface="FreightSans Pro Book"/>
              </a:rPr>
              <a:t>one-quarter to one-third </a:t>
            </a:r>
            <a:r>
              <a:rPr lang="en-US" sz="1100" dirty="0">
                <a:latin typeface="FreightSans Pro Book"/>
                <a:cs typeface="FreightSans Pro Book"/>
              </a:rPr>
              <a:t>of the variation in policy brand strength may be attributed to strategies employed by the DC office. </a:t>
            </a:r>
            <a:r>
              <a:rPr lang="en-US" sz="1100" dirty="0" smtClean="0">
                <a:latin typeface="FreightSans Pro Book"/>
                <a:cs typeface="FreightSans Pro Book"/>
              </a:rPr>
              <a:t>While </a:t>
            </a:r>
            <a:r>
              <a:rPr lang="en-US" sz="1100" dirty="0">
                <a:latin typeface="FreightSans Pro Book"/>
                <a:cs typeface="FreightSans Pro Book"/>
              </a:rPr>
              <a:t>industry sector </a:t>
            </a:r>
            <a:r>
              <a:rPr lang="en-US" sz="1100" dirty="0" smtClean="0">
                <a:latin typeface="FreightSans Pro Book"/>
                <a:cs typeface="FreightSans Pro Book"/>
              </a:rPr>
              <a:t>and consumer </a:t>
            </a:r>
            <a:r>
              <a:rPr lang="en-US" sz="1100" dirty="0">
                <a:latin typeface="FreightSans Pro Book"/>
                <a:cs typeface="FreightSans Pro Book"/>
              </a:rPr>
              <a:t>brand perceptions </a:t>
            </a:r>
            <a:r>
              <a:rPr lang="en-US" sz="1100" dirty="0" smtClean="0">
                <a:latin typeface="FreightSans Pro Book"/>
                <a:cs typeface="FreightSans Pro Book"/>
              </a:rPr>
              <a:t>might establish a performance baseline</a:t>
            </a:r>
            <a:r>
              <a:rPr lang="en-US" sz="1100" dirty="0">
                <a:latin typeface="FreightSans Pro Book"/>
                <a:cs typeface="FreightSans Pro Book"/>
              </a:rPr>
              <a:t>, organizations can escape their roots—in both directions. </a:t>
            </a:r>
            <a:endParaRPr lang="en-US" sz="1100" dirty="0" smtClean="0">
              <a:latin typeface="FreightSans Pro Book"/>
              <a:cs typeface="FreightSans Pro Book"/>
            </a:endParaRPr>
          </a:p>
        </p:txBody>
      </p:sp>
      <p:sp>
        <p:nvSpPr>
          <p:cNvPr id="9" name="Footer Placeholder 2"/>
          <p:cNvSpPr txBox="1">
            <a:spLocks/>
          </p:cNvSpPr>
          <p:nvPr/>
        </p:nvSpPr>
        <p:spPr>
          <a:xfrm>
            <a:off x="566738" y="9462701"/>
            <a:ext cx="6634161" cy="323165"/>
          </a:xfrm>
          <a:prstGeom prst="rect">
            <a:avLst/>
          </a:prstGeom>
        </p:spPr>
        <p:txBody>
          <a:bodyPr wrap="square" lIns="0" tIns="0" rIns="0" bIns="45720" anchor="b" anchorCtr="0">
            <a:spAutoFit/>
          </a:bodyPr>
          <a:lstStyle>
            <a:defPPr>
              <a:defRPr lang="en-US"/>
            </a:defPPr>
            <a:lvl1pPr marL="0" algn="l" defTabSz="457200" rtl="0" eaLnBrk="1" latinLnBrk="0" hangingPunct="1">
              <a:defRPr sz="1000" b="0" i="1" kern="1200">
                <a:solidFill>
                  <a:schemeClr val="tx1"/>
                </a:solidFill>
                <a:latin typeface="Gill Sans MT"/>
                <a:ea typeface="+mn-ea"/>
                <a:cs typeface="Gill Sans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smtClean="0">
                <a:latin typeface="FreightSans Pro Book" pitchFamily="50" charset="0"/>
              </a:rPr>
              <a:t>*Consumer brand rating as measured by American </a:t>
            </a:r>
            <a:r>
              <a:rPr lang="en-US" sz="900" dirty="0">
                <a:latin typeface="FreightSans Pro Book" pitchFamily="50" charset="0"/>
              </a:rPr>
              <a:t>Customer Satisfaction </a:t>
            </a:r>
            <a:r>
              <a:rPr lang="en-US" sz="900" dirty="0" smtClean="0">
                <a:latin typeface="FreightSans Pro Book" pitchFamily="50" charset="0"/>
              </a:rPr>
              <a:t>Index (ACSI), a national </a:t>
            </a:r>
            <a:r>
              <a:rPr lang="en-US" sz="900" dirty="0">
                <a:latin typeface="FreightSans Pro Book" pitchFamily="50" charset="0"/>
              </a:rPr>
              <a:t>cross-industry measure of customer </a:t>
            </a:r>
            <a:r>
              <a:rPr lang="en-US" sz="900" dirty="0" smtClean="0">
                <a:latin typeface="FreightSans Pro Book" pitchFamily="50" charset="0"/>
              </a:rPr>
              <a:t>satisfaction. </a:t>
            </a:r>
          </a:p>
          <a:p>
            <a:r>
              <a:rPr lang="en-US" sz="900" dirty="0" smtClean="0">
                <a:latin typeface="FreightSans Pro Book" pitchFamily="50" charset="0"/>
              </a:rPr>
              <a:t>Source</a:t>
            </a:r>
            <a:r>
              <a:rPr lang="en-US" sz="900" dirty="0">
                <a:latin typeface="FreightSans Pro Book" pitchFamily="50" charset="0"/>
              </a:rPr>
              <a:t>: </a:t>
            </a:r>
            <a:r>
              <a:rPr lang="en-US" sz="900" dirty="0" smtClean="0">
                <a:latin typeface="FreightSans Pro Book" pitchFamily="50" charset="0"/>
              </a:rPr>
              <a:t>Policy Brand Roundtable survey, research interviews and analysis.</a:t>
            </a:r>
          </a:p>
        </p:txBody>
      </p:sp>
      <p:sp>
        <p:nvSpPr>
          <p:cNvPr id="44" name="Subtitle 2"/>
          <p:cNvSpPr txBox="1">
            <a:spLocks/>
          </p:cNvSpPr>
          <p:nvPr/>
        </p:nvSpPr>
        <p:spPr>
          <a:xfrm>
            <a:off x="566738" y="2993921"/>
            <a:ext cx="6634162" cy="307777"/>
          </a:xfrm>
          <a:prstGeom prst="rect">
            <a:avLst/>
          </a:prstGeom>
        </p:spPr>
        <p:txBody>
          <a:bodyPr vert="horz" wrap="square" lIns="0" tIns="0" rIns="0" bIns="0" rtlCol="0" anchor="t" anchorCtr="1">
            <a:spAutoFit/>
          </a:bodyPr>
          <a:lstStyle>
            <a:lvl1pPr marL="0" indent="0" algn="ctr" defTabSz="457146" rtl="0" eaLnBrk="1" latinLnBrk="0" hangingPunct="1">
              <a:spcBef>
                <a:spcPct val="20000"/>
              </a:spcBef>
              <a:buClr>
                <a:srgbClr val="005596"/>
              </a:buClr>
              <a:buFont typeface="Arial"/>
              <a:buNone/>
              <a:defRPr sz="2400" b="0" i="0" kern="1200">
                <a:solidFill>
                  <a:srgbClr val="000000"/>
                </a:solidFill>
                <a:latin typeface="FreightSans Pro Book"/>
                <a:ea typeface="+mn-ea"/>
                <a:cs typeface="FreightSans Pro Book"/>
              </a:defRPr>
            </a:lvl1pPr>
            <a:lvl2pPr marL="457146" indent="0" algn="ctr" defTabSz="457146" rtl="0" eaLnBrk="1" latinLnBrk="0" hangingPunct="1">
              <a:spcBef>
                <a:spcPct val="20000"/>
              </a:spcBef>
              <a:buClr>
                <a:srgbClr val="005596"/>
              </a:buClr>
              <a:buFont typeface="Arial"/>
              <a:buNone/>
              <a:defRPr sz="2000" b="0" i="0" kern="1200">
                <a:solidFill>
                  <a:schemeClr val="tx1">
                    <a:tint val="75000"/>
                  </a:schemeClr>
                </a:solidFill>
                <a:latin typeface="FreightSans Pro Book"/>
                <a:ea typeface="+mn-ea"/>
                <a:cs typeface="FreightSans Pro Book"/>
              </a:defRPr>
            </a:lvl2pPr>
            <a:lvl3pPr marL="914294"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3pPr>
            <a:lvl4pPr marL="1371440" indent="0" algn="ctr" defTabSz="457146" rtl="0" eaLnBrk="1" latinLnBrk="0" hangingPunct="1">
              <a:spcBef>
                <a:spcPct val="20000"/>
              </a:spcBef>
              <a:buClr>
                <a:schemeClr val="accent1"/>
              </a:buClr>
              <a:buFont typeface="Arial"/>
              <a:buNone/>
              <a:defRPr sz="2000" b="0" i="0" kern="1200">
                <a:solidFill>
                  <a:schemeClr val="tx1">
                    <a:tint val="75000"/>
                  </a:schemeClr>
                </a:solidFill>
                <a:latin typeface="FreightSans Pro Book"/>
                <a:ea typeface="+mn-ea"/>
                <a:cs typeface="FreightSans Pro Book"/>
              </a:defRPr>
            </a:lvl4pPr>
            <a:lvl5pPr marL="1828586" indent="0" algn="ctr" defTabSz="457146" rtl="0" eaLnBrk="1" latinLnBrk="0" hangingPunct="1">
              <a:spcBef>
                <a:spcPct val="20000"/>
              </a:spcBef>
              <a:buFont typeface="Arial"/>
              <a:buNone/>
              <a:defRPr sz="2000" b="0" i="0" kern="1200">
                <a:solidFill>
                  <a:schemeClr val="tx1">
                    <a:tint val="75000"/>
                  </a:schemeClr>
                </a:solidFill>
                <a:latin typeface="Gill Sans MT"/>
                <a:ea typeface="+mn-ea"/>
                <a:cs typeface="Gill Sans MT"/>
              </a:defRPr>
            </a:lvl5pPr>
            <a:lvl6pPr marL="228573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2880"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02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17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defRPr/>
            </a:pPr>
            <a:r>
              <a:rPr lang="en-US" sz="2000" dirty="0" smtClean="0"/>
              <a:t>Policy Leaders Are Critical to Shaping Brand Perception</a:t>
            </a:r>
            <a:endParaRPr lang="en-US" sz="2000" dirty="0"/>
          </a:p>
        </p:txBody>
      </p:sp>
      <p:grpSp>
        <p:nvGrpSpPr>
          <p:cNvPr id="11" name="Group 10"/>
          <p:cNvGrpSpPr/>
          <p:nvPr/>
        </p:nvGrpSpPr>
        <p:grpSpPr>
          <a:xfrm>
            <a:off x="226498" y="6858000"/>
            <a:ext cx="7315200" cy="2286000"/>
            <a:chOff x="226498" y="6995160"/>
            <a:chExt cx="7315200" cy="2286000"/>
          </a:xfrm>
        </p:grpSpPr>
        <p:sp>
          <p:nvSpPr>
            <p:cNvPr id="38" name="Rectangle 37"/>
            <p:cNvSpPr/>
            <p:nvPr/>
          </p:nvSpPr>
          <p:spPr>
            <a:xfrm>
              <a:off x="226498" y="6995160"/>
              <a:ext cx="7315200" cy="2286000"/>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txBody>
            <a:bodyPr wrap="none" lIns="228600" tIns="228600" rIns="228600" bIns="228600" rtlCol="0" anchor="t">
              <a:noAutofit/>
            </a:bodyPr>
            <a:lstStyle/>
            <a:p>
              <a:pPr algn="ctr"/>
              <a:endParaRPr lang="en-US" sz="1000" dirty="0"/>
            </a:p>
          </p:txBody>
        </p:sp>
        <p:sp>
          <p:nvSpPr>
            <p:cNvPr id="59" name="Rectangle 58"/>
            <p:cNvSpPr/>
            <p:nvPr/>
          </p:nvSpPr>
          <p:spPr>
            <a:xfrm>
              <a:off x="1876308" y="7086600"/>
              <a:ext cx="3998146" cy="307777"/>
            </a:xfrm>
            <a:prstGeom prst="rect">
              <a:avLst/>
            </a:prstGeom>
          </p:spPr>
          <p:txBody>
            <a:bodyPr wrap="none">
              <a:spAutoFit/>
            </a:bodyPr>
            <a:lstStyle/>
            <a:p>
              <a:pPr algn="ctr"/>
              <a:r>
                <a:rPr lang="en-US" sz="1400" dirty="0">
                  <a:latin typeface="FreightSans Pro Semibold" pitchFamily="50" charset="0"/>
                </a:rPr>
                <a:t>Primary Factors Influencing Policy Brand Strength</a:t>
              </a:r>
            </a:p>
          </p:txBody>
        </p:sp>
        <p:cxnSp>
          <p:nvCxnSpPr>
            <p:cNvPr id="78" name="Straight Arrow Connector 77"/>
            <p:cNvCxnSpPr/>
            <p:nvPr/>
          </p:nvCxnSpPr>
          <p:spPr>
            <a:xfrm>
              <a:off x="2023245" y="7976116"/>
              <a:ext cx="0" cy="228600"/>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3543413" y="8461861"/>
              <a:ext cx="309700" cy="400110"/>
            </a:xfrm>
            <a:prstGeom prst="rect">
              <a:avLst/>
            </a:prstGeom>
            <a:noFill/>
          </p:spPr>
          <p:txBody>
            <a:bodyPr wrap="none" rtlCol="0" anchor="ctr">
              <a:spAutoFit/>
            </a:bodyPr>
            <a:lstStyle/>
            <a:p>
              <a:r>
                <a:rPr lang="en-US" dirty="0" smtClean="0"/>
                <a:t>+</a:t>
              </a:r>
              <a:endParaRPr lang="en-US" dirty="0"/>
            </a:p>
          </p:txBody>
        </p:sp>
        <p:cxnSp>
          <p:nvCxnSpPr>
            <p:cNvPr id="22" name="Straight Arrow Connector 21"/>
            <p:cNvCxnSpPr/>
            <p:nvPr/>
          </p:nvCxnSpPr>
          <p:spPr>
            <a:xfrm>
              <a:off x="5638959" y="8661916"/>
              <a:ext cx="457200" cy="0"/>
            </a:xfrm>
            <a:prstGeom prst="straightConnector1">
              <a:avLst/>
            </a:prstGeom>
            <a:ln w="12700">
              <a:solidFill>
                <a:schemeClr val="bg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166120" y="8271009"/>
              <a:ext cx="914400" cy="822960"/>
            </a:xfrm>
            <a:prstGeom prst="rect">
              <a:avLst/>
            </a:prstGeom>
            <a:solidFill>
              <a:schemeClr val="bg1">
                <a:lumMod val="50000"/>
              </a:schemeClr>
            </a:solidFill>
            <a:ln>
              <a:noFill/>
            </a:ln>
          </p:spPr>
          <p:txBody>
            <a:bodyPr wrap="none" lIns="228600" tIns="228600" rIns="228600" bIns="228600" rtlCol="0" anchor="ctr">
              <a:noAutofit/>
            </a:bodyPr>
            <a:lstStyle/>
            <a:p>
              <a:pPr algn="ctr"/>
              <a:r>
                <a:rPr lang="en-US" sz="1400" dirty="0" smtClean="0">
                  <a:solidFill>
                    <a:schemeClr val="bg1"/>
                  </a:solidFill>
                </a:rPr>
                <a:t>Policy </a:t>
              </a:r>
            </a:p>
            <a:p>
              <a:pPr algn="ctr"/>
              <a:r>
                <a:rPr lang="en-US" sz="1400" dirty="0" smtClean="0">
                  <a:solidFill>
                    <a:schemeClr val="bg1"/>
                  </a:solidFill>
                </a:rPr>
                <a:t>Brand </a:t>
              </a:r>
            </a:p>
            <a:p>
              <a:pPr algn="ctr"/>
              <a:r>
                <a:rPr lang="en-US" sz="1400" dirty="0" smtClean="0">
                  <a:solidFill>
                    <a:schemeClr val="bg1"/>
                  </a:solidFill>
                </a:rPr>
                <a:t>Strength</a:t>
              </a:r>
              <a:endParaRPr lang="en-US" sz="1400" dirty="0">
                <a:solidFill>
                  <a:schemeClr val="bg1"/>
                </a:solidFill>
              </a:endParaRPr>
            </a:p>
          </p:txBody>
        </p:sp>
        <p:sp>
          <p:nvSpPr>
            <p:cNvPr id="46" name="Oval 45"/>
            <p:cNvSpPr>
              <a:spLocks noChangeAspect="1"/>
            </p:cNvSpPr>
            <p:nvPr/>
          </p:nvSpPr>
          <p:spPr>
            <a:xfrm>
              <a:off x="3889548" y="8250435"/>
              <a:ext cx="1728216" cy="864108"/>
            </a:xfrm>
            <a:prstGeom prst="ellipse">
              <a:avLst/>
            </a:prstGeom>
            <a:solidFill>
              <a:schemeClr val="accent3"/>
            </a:solidFill>
            <a:ln w="28575">
              <a:solidFill>
                <a:schemeClr val="accent3"/>
              </a:solidFill>
            </a:ln>
          </p:spPr>
          <p:txBody>
            <a:bodyPr wrap="none" lIns="228600" tIns="228600" rIns="228600" bIns="228600" rtlCol="0" anchor="ctr">
              <a:noAutofit/>
            </a:bodyPr>
            <a:lstStyle/>
            <a:p>
              <a:pPr algn="ctr"/>
              <a:r>
                <a:rPr lang="en-US" sz="1400" dirty="0" smtClean="0">
                  <a:solidFill>
                    <a:schemeClr val="bg1"/>
                  </a:solidFill>
                </a:rPr>
                <a:t>Government </a:t>
              </a:r>
              <a:br>
                <a:rPr lang="en-US" sz="1400" dirty="0" smtClean="0">
                  <a:solidFill>
                    <a:schemeClr val="bg1"/>
                  </a:solidFill>
                </a:rPr>
              </a:br>
              <a:r>
                <a:rPr lang="en-US" sz="1400" dirty="0" smtClean="0">
                  <a:solidFill>
                    <a:schemeClr val="bg1"/>
                  </a:solidFill>
                </a:rPr>
                <a:t>Affairs</a:t>
              </a:r>
            </a:p>
            <a:p>
              <a:pPr algn="ctr"/>
              <a:r>
                <a:rPr lang="en-US" sz="1400" dirty="0" smtClean="0">
                  <a:solidFill>
                    <a:schemeClr val="bg1"/>
                  </a:solidFill>
                </a:rPr>
                <a:t>Activities</a:t>
              </a:r>
              <a:endParaRPr lang="en-US" sz="1400" dirty="0">
                <a:solidFill>
                  <a:schemeClr val="bg1"/>
                </a:solidFill>
              </a:endParaRPr>
            </a:p>
          </p:txBody>
        </p:sp>
        <p:cxnSp>
          <p:nvCxnSpPr>
            <p:cNvPr id="60" name="Straight Arrow Connector 59"/>
            <p:cNvCxnSpPr/>
            <p:nvPr/>
          </p:nvCxnSpPr>
          <p:spPr>
            <a:xfrm>
              <a:off x="4753656" y="7976116"/>
              <a:ext cx="0" cy="228600"/>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747816" y="7498080"/>
              <a:ext cx="2011680" cy="507831"/>
            </a:xfrm>
            <a:prstGeom prst="rect">
              <a:avLst/>
            </a:prstGeom>
            <a:solidFill>
              <a:schemeClr val="bg1"/>
            </a:solidFill>
            <a:ln>
              <a:noFill/>
            </a:ln>
            <a:effectLst/>
          </p:spPr>
          <p:txBody>
            <a:bodyPr wrap="square" lIns="45720" rIns="45720" rtlCol="0">
              <a:spAutoFit/>
            </a:bodyPr>
            <a:lstStyle>
              <a:defPPr>
                <a:defRPr lang="en-US"/>
              </a:defPPr>
              <a:lvl1pPr>
                <a:defRPr sz="1000">
                  <a:latin typeface="FreightSans Pro Book" pitchFamily="50" charset="0"/>
                </a:defRPr>
              </a:lvl1pPr>
            </a:lstStyle>
            <a:p>
              <a:r>
                <a:rPr lang="en-US" sz="900" dirty="0"/>
                <a:t>… </a:t>
              </a:r>
              <a:r>
                <a:rPr lang="en-US" sz="900" dirty="0" smtClean="0"/>
                <a:t>yet, </a:t>
              </a:r>
              <a:r>
                <a:rPr lang="en-US" sz="900" dirty="0"/>
                <a:t>initial analyses show that </a:t>
              </a:r>
              <a:r>
                <a:rPr lang="en-US" sz="900" dirty="0" smtClean="0"/>
                <a:t>strategies </a:t>
              </a:r>
              <a:r>
                <a:rPr lang="en-US" sz="900" dirty="0"/>
                <a:t>employed by the DC office can have a major impact on policy brand </a:t>
              </a:r>
              <a:r>
                <a:rPr lang="en-US" sz="900" dirty="0" smtClean="0"/>
                <a:t>strength</a:t>
              </a:r>
              <a:endParaRPr lang="en-US" sz="900" dirty="0"/>
            </a:p>
          </p:txBody>
        </p:sp>
        <p:sp>
          <p:nvSpPr>
            <p:cNvPr id="79" name="TextBox 78"/>
            <p:cNvSpPr txBox="1"/>
            <p:nvPr/>
          </p:nvSpPr>
          <p:spPr>
            <a:xfrm>
              <a:off x="651645" y="7498080"/>
              <a:ext cx="2743200" cy="507831"/>
            </a:xfrm>
            <a:prstGeom prst="rect">
              <a:avLst/>
            </a:prstGeom>
            <a:solidFill>
              <a:schemeClr val="bg1"/>
            </a:solidFill>
            <a:ln>
              <a:noFill/>
            </a:ln>
            <a:effectLst/>
          </p:spPr>
          <p:txBody>
            <a:bodyPr wrap="square" lIns="45720" rIns="45720" rtlCol="0">
              <a:spAutoFit/>
            </a:bodyPr>
            <a:lstStyle/>
            <a:p>
              <a:r>
                <a:rPr lang="en-US" sz="900" dirty="0" smtClean="0">
                  <a:latin typeface="FreightSans Pro Book" pitchFamily="50" charset="0"/>
                </a:rPr>
                <a:t>Relative industry favorability can impact consumer brand sentiment, making it difficult to determine the unique contribution of each factor in driving policy brand …</a:t>
              </a:r>
              <a:endParaRPr lang="en-US" sz="900" dirty="0">
                <a:latin typeface="FreightSans Pro Book" pitchFamily="50" charset="0"/>
              </a:endParaRPr>
            </a:p>
          </p:txBody>
        </p:sp>
        <p:sp>
          <p:nvSpPr>
            <p:cNvPr id="6" name="Freeform 5"/>
            <p:cNvSpPr/>
            <p:nvPr/>
          </p:nvSpPr>
          <p:spPr>
            <a:xfrm>
              <a:off x="1827237" y="8411238"/>
              <a:ext cx="397882" cy="540012"/>
            </a:xfrm>
            <a:custGeom>
              <a:avLst/>
              <a:gdLst>
                <a:gd name="connsiteX0" fmla="*/ 199207 w 397882"/>
                <a:gd name="connsiteY0" fmla="*/ 1718 h 540012"/>
                <a:gd name="connsiteX1" fmla="*/ 87288 w 397882"/>
                <a:gd name="connsiteY1" fmla="*/ 82681 h 540012"/>
                <a:gd name="connsiteX2" fmla="*/ 1563 w 397882"/>
                <a:gd name="connsiteY2" fmla="*/ 237462 h 540012"/>
                <a:gd name="connsiteX3" fmla="*/ 44426 w 397882"/>
                <a:gd name="connsiteY3" fmla="*/ 413675 h 540012"/>
                <a:gd name="connsiteX4" fmla="*/ 194444 w 397882"/>
                <a:gd name="connsiteY4" fmla="*/ 539881 h 540012"/>
                <a:gd name="connsiteX5" fmla="*/ 320651 w 397882"/>
                <a:gd name="connsiteY5" fmla="*/ 435106 h 540012"/>
                <a:gd name="connsiteX6" fmla="*/ 396851 w 397882"/>
                <a:gd name="connsiteY6" fmla="*/ 308900 h 540012"/>
                <a:gd name="connsiteX7" fmla="*/ 356369 w 397882"/>
                <a:gd name="connsiteY7" fmla="*/ 146975 h 540012"/>
                <a:gd name="connsiteX8" fmla="*/ 242069 w 397882"/>
                <a:gd name="connsiteY8" fmla="*/ 37437 h 540012"/>
                <a:gd name="connsiteX9" fmla="*/ 199207 w 397882"/>
                <a:gd name="connsiteY9" fmla="*/ 1718 h 5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882" h="540012">
                  <a:moveTo>
                    <a:pt x="199207" y="1718"/>
                  </a:moveTo>
                  <a:cubicBezTo>
                    <a:pt x="173410" y="9259"/>
                    <a:pt x="120229" y="43390"/>
                    <a:pt x="87288" y="82681"/>
                  </a:cubicBezTo>
                  <a:cubicBezTo>
                    <a:pt x="54347" y="121972"/>
                    <a:pt x="8707" y="182296"/>
                    <a:pt x="1563" y="237462"/>
                  </a:cubicBezTo>
                  <a:cubicBezTo>
                    <a:pt x="-5581" y="292628"/>
                    <a:pt x="12279" y="363272"/>
                    <a:pt x="44426" y="413675"/>
                  </a:cubicBezTo>
                  <a:cubicBezTo>
                    <a:pt x="76573" y="464078"/>
                    <a:pt x="148407" y="536309"/>
                    <a:pt x="194444" y="539881"/>
                  </a:cubicBezTo>
                  <a:cubicBezTo>
                    <a:pt x="240481" y="543453"/>
                    <a:pt x="286917" y="473603"/>
                    <a:pt x="320651" y="435106"/>
                  </a:cubicBezTo>
                  <a:cubicBezTo>
                    <a:pt x="354385" y="396609"/>
                    <a:pt x="390898" y="356922"/>
                    <a:pt x="396851" y="308900"/>
                  </a:cubicBezTo>
                  <a:cubicBezTo>
                    <a:pt x="402804" y="260878"/>
                    <a:pt x="382166" y="192219"/>
                    <a:pt x="356369" y="146975"/>
                  </a:cubicBezTo>
                  <a:cubicBezTo>
                    <a:pt x="330572" y="101731"/>
                    <a:pt x="267469" y="62440"/>
                    <a:pt x="242069" y="37437"/>
                  </a:cubicBezTo>
                  <a:cubicBezTo>
                    <a:pt x="216669" y="12434"/>
                    <a:pt x="225004" y="-5823"/>
                    <a:pt x="199207" y="1718"/>
                  </a:cubicBezTo>
                  <a:close/>
                </a:path>
              </a:pathLst>
            </a:custGeom>
            <a:solidFill>
              <a:schemeClr val="accent1">
                <a:lumMod val="20000"/>
                <a:lumOff val="80000"/>
              </a:schemeClr>
            </a:solidFill>
          </p:spPr>
          <p:txBody>
            <a:bodyPr wrap="none" lIns="228600" tIns="228600" rIns="228600" bIns="228600" rtlCol="0" anchor="t">
              <a:noAutofit/>
            </a:bodyPr>
            <a:lstStyle/>
            <a:p>
              <a:pPr algn="ctr"/>
              <a:endParaRPr lang="en-US" sz="1000" dirty="0"/>
            </a:p>
          </p:txBody>
        </p:sp>
        <p:grpSp>
          <p:nvGrpSpPr>
            <p:cNvPr id="28" name="Group 27"/>
            <p:cNvGrpSpPr/>
            <p:nvPr/>
          </p:nvGrpSpPr>
          <p:grpSpPr>
            <a:xfrm>
              <a:off x="573040" y="8271009"/>
              <a:ext cx="2900410" cy="822960"/>
              <a:chOff x="828583" y="8250436"/>
              <a:chExt cx="2900410" cy="822960"/>
            </a:xfrm>
          </p:grpSpPr>
          <p:sp>
            <p:nvSpPr>
              <p:cNvPr id="3" name="Oval 2"/>
              <p:cNvSpPr/>
              <p:nvPr/>
            </p:nvSpPr>
            <p:spPr>
              <a:xfrm>
                <a:off x="828583" y="8250436"/>
                <a:ext cx="1645920" cy="822960"/>
              </a:xfrm>
              <a:prstGeom prst="ellipse">
                <a:avLst/>
              </a:prstGeom>
              <a:noFill/>
              <a:ln w="28575">
                <a:solidFill>
                  <a:srgbClr val="FAE033"/>
                </a:solidFill>
              </a:ln>
            </p:spPr>
            <p:txBody>
              <a:bodyPr wrap="none" lIns="228600" tIns="228600" rIns="228600" bIns="228600" rtlCol="0" anchor="ctr">
                <a:noAutofit/>
              </a:bodyPr>
              <a:lstStyle/>
              <a:p>
                <a:pPr algn="ctr"/>
                <a:r>
                  <a:rPr lang="en-US" sz="1000" dirty="0" smtClean="0"/>
                  <a:t>Industry</a:t>
                </a:r>
                <a:br>
                  <a:rPr lang="en-US" sz="1000" dirty="0" smtClean="0"/>
                </a:br>
                <a:r>
                  <a:rPr lang="en-US" sz="1000" dirty="0" smtClean="0"/>
                  <a:t>Sector</a:t>
                </a:r>
                <a:endParaRPr lang="en-US" sz="1000" dirty="0"/>
              </a:p>
            </p:txBody>
          </p:sp>
          <p:sp>
            <p:nvSpPr>
              <p:cNvPr id="45" name="Oval 44"/>
              <p:cNvSpPr/>
              <p:nvPr/>
            </p:nvSpPr>
            <p:spPr>
              <a:xfrm>
                <a:off x="2083073" y="8250436"/>
                <a:ext cx="1645920" cy="822960"/>
              </a:xfrm>
              <a:prstGeom prst="ellipse">
                <a:avLst/>
              </a:prstGeom>
              <a:noFill/>
              <a:ln w="28575">
                <a:solidFill>
                  <a:schemeClr val="bg1">
                    <a:lumMod val="50000"/>
                  </a:schemeClr>
                </a:solidFill>
              </a:ln>
            </p:spPr>
            <p:txBody>
              <a:bodyPr wrap="none" lIns="228600" tIns="228600" rIns="228600" bIns="228600" rtlCol="0" anchor="ctr">
                <a:noAutofit/>
              </a:bodyPr>
              <a:lstStyle/>
              <a:p>
                <a:pPr algn="ctr"/>
                <a:r>
                  <a:rPr lang="en-US" sz="1000" dirty="0" smtClean="0"/>
                  <a:t>Consumer</a:t>
                </a:r>
                <a:br>
                  <a:rPr lang="en-US" sz="1000" dirty="0" smtClean="0"/>
                </a:br>
                <a:r>
                  <a:rPr lang="en-US" sz="1000" dirty="0" smtClean="0"/>
                  <a:t>Brand</a:t>
                </a:r>
                <a:endParaRPr lang="en-US" sz="1000" dirty="0"/>
              </a:p>
            </p:txBody>
          </p:sp>
          <p:sp>
            <p:nvSpPr>
              <p:cNvPr id="20" name="TextBox 19"/>
              <p:cNvSpPr txBox="1"/>
              <p:nvPr/>
            </p:nvSpPr>
            <p:spPr>
              <a:xfrm>
                <a:off x="2118873" y="8461861"/>
                <a:ext cx="309700" cy="400110"/>
              </a:xfrm>
              <a:prstGeom prst="rect">
                <a:avLst/>
              </a:prstGeom>
              <a:noFill/>
            </p:spPr>
            <p:txBody>
              <a:bodyPr wrap="none" rtlCol="0" anchor="ctr">
                <a:spAutoFit/>
              </a:bodyPr>
              <a:lstStyle/>
              <a:p>
                <a:r>
                  <a:rPr lang="en-US" dirty="0" smtClean="0"/>
                  <a:t>+</a:t>
                </a:r>
                <a:endParaRPr lang="en-US" dirty="0"/>
              </a:p>
            </p:txBody>
          </p:sp>
        </p:grpSp>
      </p:grpSp>
      <p:grpSp>
        <p:nvGrpSpPr>
          <p:cNvPr id="7" name="Group 6"/>
          <p:cNvGrpSpPr/>
          <p:nvPr/>
        </p:nvGrpSpPr>
        <p:grpSpPr>
          <a:xfrm>
            <a:off x="411480" y="3703320"/>
            <a:ext cx="2872670" cy="2971800"/>
            <a:chOff x="4189706" y="3886200"/>
            <a:chExt cx="2872670" cy="2971800"/>
          </a:xfrm>
        </p:grpSpPr>
        <p:grpSp>
          <p:nvGrpSpPr>
            <p:cNvPr id="13" name="Group 12"/>
            <p:cNvGrpSpPr/>
            <p:nvPr/>
          </p:nvGrpSpPr>
          <p:grpSpPr>
            <a:xfrm>
              <a:off x="4189706" y="3886200"/>
              <a:ext cx="2804659" cy="2971800"/>
              <a:chOff x="4022355" y="3886200"/>
              <a:chExt cx="2804659" cy="2971800"/>
            </a:xfrm>
          </p:grpSpPr>
          <p:graphicFrame>
            <p:nvGraphicFramePr>
              <p:cNvPr id="31" name="Chart 5"/>
              <p:cNvGraphicFramePr>
                <a:graphicFrameLocks noChangeAspect="1"/>
              </p:cNvGraphicFramePr>
              <p:nvPr>
                <p:extLst/>
              </p:nvPr>
            </p:nvGraphicFramePr>
            <p:xfrm>
              <a:off x="4321351" y="3886200"/>
              <a:ext cx="2505663"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p:cNvSpPr txBox="1"/>
              <p:nvPr/>
            </p:nvSpPr>
            <p:spPr>
              <a:xfrm rot="16200000">
                <a:off x="3391573" y="5241295"/>
                <a:ext cx="1523174" cy="261610"/>
              </a:xfrm>
              <a:prstGeom prst="rect">
                <a:avLst/>
              </a:prstGeom>
              <a:noFill/>
            </p:spPr>
            <p:txBody>
              <a:bodyPr wrap="none" rtlCol="0">
                <a:spAutoFit/>
              </a:bodyPr>
              <a:lstStyle/>
              <a:p>
                <a:r>
                  <a:rPr lang="en-US" sz="1100" dirty="0" smtClean="0"/>
                  <a:t>Policy Brand Strength</a:t>
                </a:r>
                <a:endParaRPr lang="en-US" sz="1100" dirty="0"/>
              </a:p>
            </p:txBody>
          </p:sp>
        </p:grpSp>
        <p:sp>
          <p:nvSpPr>
            <p:cNvPr id="30" name="Rectangle 29"/>
            <p:cNvSpPr/>
            <p:nvPr/>
          </p:nvSpPr>
          <p:spPr>
            <a:xfrm>
              <a:off x="5344964" y="3886200"/>
              <a:ext cx="1222899" cy="461665"/>
            </a:xfrm>
            <a:prstGeom prst="rect">
              <a:avLst/>
            </a:prstGeom>
          </p:spPr>
          <p:txBody>
            <a:bodyPr wrap="none">
              <a:spAutoFit/>
            </a:bodyPr>
            <a:lstStyle/>
            <a:p>
              <a:pPr algn="ctr"/>
              <a:r>
                <a:rPr lang="en-US" sz="1200" dirty="0">
                  <a:latin typeface="FreightSans Pro Semibold" pitchFamily="50" charset="0"/>
                </a:rPr>
                <a:t>Industry </a:t>
              </a:r>
              <a:r>
                <a:rPr lang="en-US" sz="1200" dirty="0" smtClean="0">
                  <a:latin typeface="FreightSans Pro Semibold" pitchFamily="50" charset="0"/>
                </a:rPr>
                <a:t>Impact</a:t>
              </a:r>
              <a:endParaRPr lang="en-US" sz="1200" dirty="0">
                <a:latin typeface="FreightSans Pro Semibold" pitchFamily="50" charset="0"/>
              </a:endParaRPr>
            </a:p>
            <a:p>
              <a:pPr algn="ctr"/>
              <a:r>
                <a:rPr lang="en-US" sz="1200" i="1" dirty="0">
                  <a:latin typeface="FreightSans Pro Book" pitchFamily="50" charset="0"/>
                </a:rPr>
                <a:t>Illustrative</a:t>
              </a:r>
            </a:p>
          </p:txBody>
        </p:sp>
        <p:cxnSp>
          <p:nvCxnSpPr>
            <p:cNvPr id="18" name="Straight Arrow Connector 17"/>
            <p:cNvCxnSpPr/>
            <p:nvPr/>
          </p:nvCxnSpPr>
          <p:spPr>
            <a:xfrm flipH="1" flipV="1">
              <a:off x="6149342" y="5100174"/>
              <a:ext cx="229762" cy="957726"/>
            </a:xfrm>
            <a:prstGeom prst="straightConnector1">
              <a:avLst/>
            </a:prstGeom>
            <a:ln w="9525">
              <a:solidFill>
                <a:schemeClr val="bg1">
                  <a:lumMod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799805" y="5638649"/>
              <a:ext cx="2240280" cy="507831"/>
            </a:xfrm>
            <a:prstGeom prst="rect">
              <a:avLst/>
            </a:prstGeom>
            <a:solidFill>
              <a:schemeClr val="bg1"/>
            </a:solidFill>
            <a:ln>
              <a:noFill/>
            </a:ln>
            <a:effectLst/>
          </p:spPr>
          <p:txBody>
            <a:bodyPr wrap="square" lIns="45720" rIns="45720" rtlCol="0">
              <a:spAutoFit/>
            </a:bodyPr>
            <a:lstStyle/>
            <a:p>
              <a:r>
                <a:rPr lang="en-US" sz="900" dirty="0" smtClean="0">
                  <a:latin typeface="FreightSans Pro Book" pitchFamily="50" charset="0"/>
                </a:rPr>
                <a:t>An organization in “favored” Industry B may experience modest </a:t>
              </a:r>
              <a:r>
                <a:rPr lang="en-US" sz="900" dirty="0">
                  <a:latin typeface="FreightSans Pro Book" pitchFamily="50" charset="0"/>
                </a:rPr>
                <a:t>lift in policy brand strength </a:t>
              </a:r>
              <a:r>
                <a:rPr lang="en-US" sz="900" dirty="0" smtClean="0">
                  <a:latin typeface="FreightSans Pro Book" pitchFamily="50" charset="0"/>
                </a:rPr>
                <a:t>relative to an </a:t>
              </a:r>
              <a:r>
                <a:rPr lang="en-US" sz="900" dirty="0">
                  <a:latin typeface="FreightSans Pro Book" pitchFamily="50" charset="0"/>
                </a:rPr>
                <a:t>organization in </a:t>
              </a:r>
              <a:r>
                <a:rPr lang="en-US" sz="900" dirty="0" smtClean="0">
                  <a:latin typeface="FreightSans Pro Book" pitchFamily="50" charset="0"/>
                </a:rPr>
                <a:t>Industry A</a:t>
              </a:r>
              <a:endParaRPr lang="en-US" sz="900" dirty="0">
                <a:latin typeface="FreightSans Pro Book" pitchFamily="50" charset="0"/>
              </a:endParaRPr>
            </a:p>
          </p:txBody>
        </p:sp>
        <p:sp>
          <p:nvSpPr>
            <p:cNvPr id="2" name="TextBox 1"/>
            <p:cNvSpPr txBox="1"/>
            <p:nvPr/>
          </p:nvSpPr>
          <p:spPr>
            <a:xfrm>
              <a:off x="6467341" y="4709411"/>
              <a:ext cx="595035" cy="338554"/>
            </a:xfrm>
            <a:prstGeom prst="rect">
              <a:avLst/>
            </a:prstGeom>
            <a:noFill/>
          </p:spPr>
          <p:txBody>
            <a:bodyPr wrap="none" rtlCol="0">
              <a:spAutoFit/>
            </a:bodyPr>
            <a:lstStyle/>
            <a:p>
              <a:pPr algn="ctr"/>
              <a:r>
                <a:rPr lang="en-US" sz="800" dirty="0" smtClean="0"/>
                <a:t>Industry </a:t>
              </a:r>
            </a:p>
            <a:p>
              <a:pPr algn="ctr"/>
              <a:r>
                <a:rPr lang="en-US" sz="800" dirty="0" smtClean="0"/>
                <a:t>B</a:t>
              </a:r>
              <a:endParaRPr lang="en-US" sz="800" dirty="0"/>
            </a:p>
          </p:txBody>
        </p:sp>
        <p:sp>
          <p:nvSpPr>
            <p:cNvPr id="42" name="TextBox 41"/>
            <p:cNvSpPr txBox="1"/>
            <p:nvPr/>
          </p:nvSpPr>
          <p:spPr>
            <a:xfrm>
              <a:off x="6467341" y="5295437"/>
              <a:ext cx="595035" cy="338554"/>
            </a:xfrm>
            <a:prstGeom prst="rect">
              <a:avLst/>
            </a:prstGeom>
            <a:noFill/>
          </p:spPr>
          <p:txBody>
            <a:bodyPr wrap="none" rtlCol="0">
              <a:spAutoFit/>
            </a:bodyPr>
            <a:lstStyle/>
            <a:p>
              <a:pPr algn="ctr"/>
              <a:r>
                <a:rPr lang="en-US" sz="800" dirty="0" smtClean="0"/>
                <a:t>Industry </a:t>
              </a:r>
            </a:p>
            <a:p>
              <a:pPr algn="ctr"/>
              <a:r>
                <a:rPr lang="en-US" sz="800" dirty="0" smtClean="0"/>
                <a:t>A</a:t>
              </a:r>
              <a:endParaRPr lang="en-US" sz="800" dirty="0"/>
            </a:p>
          </p:txBody>
        </p:sp>
        <p:grpSp>
          <p:nvGrpSpPr>
            <p:cNvPr id="39" name="Group 38"/>
            <p:cNvGrpSpPr/>
            <p:nvPr/>
          </p:nvGrpSpPr>
          <p:grpSpPr>
            <a:xfrm>
              <a:off x="4714071" y="6235059"/>
              <a:ext cx="92159" cy="97333"/>
              <a:chOff x="3869527" y="7227094"/>
              <a:chExt cx="92159" cy="97333"/>
            </a:xfrm>
          </p:grpSpPr>
          <p:sp>
            <p:nvSpPr>
              <p:cNvPr id="40" name="Rectangle 39"/>
              <p:cNvSpPr/>
              <p:nvPr/>
            </p:nvSpPr>
            <p:spPr>
              <a:xfrm>
                <a:off x="3869527" y="7234236"/>
                <a:ext cx="91440" cy="73152"/>
              </a:xfrm>
              <a:prstGeom prst="rect">
                <a:avLst/>
              </a:prstGeom>
              <a:solidFill>
                <a:schemeClr val="bg1"/>
              </a:solidFill>
            </p:spPr>
            <p:txBody>
              <a:bodyPr wrap="none" lIns="228600" tIns="228600" rIns="228600" bIns="228600" rtlCol="0" anchor="t">
                <a:noAutofit/>
              </a:bodyPr>
              <a:lstStyle/>
              <a:p>
                <a:pPr algn="ctr"/>
                <a:endParaRPr lang="en-US" sz="1000" dirty="0"/>
              </a:p>
            </p:txBody>
          </p:sp>
          <p:cxnSp>
            <p:nvCxnSpPr>
              <p:cNvPr id="41" name="Straight Connector 40"/>
              <p:cNvCxnSpPr/>
              <p:nvPr/>
            </p:nvCxnSpPr>
            <p:spPr>
              <a:xfrm flipV="1">
                <a:off x="3870246" y="7227094"/>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870246" y="7260419"/>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4114800" y="3703320"/>
            <a:ext cx="3261840" cy="2971801"/>
            <a:chOff x="407190" y="3886200"/>
            <a:chExt cx="3261840" cy="2971801"/>
          </a:xfrm>
        </p:grpSpPr>
        <p:grpSp>
          <p:nvGrpSpPr>
            <p:cNvPr id="12" name="Group 11"/>
            <p:cNvGrpSpPr/>
            <p:nvPr/>
          </p:nvGrpSpPr>
          <p:grpSpPr>
            <a:xfrm>
              <a:off x="407190" y="3886201"/>
              <a:ext cx="2793480" cy="2971800"/>
              <a:chOff x="292814" y="3886201"/>
              <a:chExt cx="2793480" cy="2971800"/>
            </a:xfrm>
          </p:grpSpPr>
          <p:graphicFrame>
            <p:nvGraphicFramePr>
              <p:cNvPr id="27" name="Chart 5"/>
              <p:cNvGraphicFramePr>
                <a:graphicFrameLocks noChangeAspect="1"/>
              </p:cNvGraphicFramePr>
              <p:nvPr>
                <p:extLst/>
              </p:nvPr>
            </p:nvGraphicFramePr>
            <p:xfrm>
              <a:off x="580630" y="3886201"/>
              <a:ext cx="2505664"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p:cNvSpPr txBox="1"/>
              <p:nvPr/>
            </p:nvSpPr>
            <p:spPr>
              <a:xfrm rot="16200000">
                <a:off x="-337968" y="5241296"/>
                <a:ext cx="1523174" cy="261610"/>
              </a:xfrm>
              <a:prstGeom prst="rect">
                <a:avLst/>
              </a:prstGeom>
              <a:noFill/>
            </p:spPr>
            <p:txBody>
              <a:bodyPr wrap="none" rtlCol="0">
                <a:spAutoFit/>
              </a:bodyPr>
              <a:lstStyle/>
              <a:p>
                <a:r>
                  <a:rPr lang="en-US" sz="1100" dirty="0" smtClean="0"/>
                  <a:t>Policy Brand Strength</a:t>
                </a:r>
                <a:endParaRPr lang="en-US" sz="1100" dirty="0"/>
              </a:p>
            </p:txBody>
          </p:sp>
        </p:grpSp>
        <p:sp>
          <p:nvSpPr>
            <p:cNvPr id="53" name="Rectangle 52"/>
            <p:cNvSpPr/>
            <p:nvPr/>
          </p:nvSpPr>
          <p:spPr>
            <a:xfrm>
              <a:off x="1315960" y="3886200"/>
              <a:ext cx="1773242" cy="276999"/>
            </a:xfrm>
            <a:prstGeom prst="rect">
              <a:avLst/>
            </a:prstGeom>
          </p:spPr>
          <p:txBody>
            <a:bodyPr wrap="none">
              <a:spAutoFit/>
            </a:bodyPr>
            <a:lstStyle/>
            <a:p>
              <a:pPr algn="ctr"/>
              <a:r>
                <a:rPr lang="en-US" sz="1200" dirty="0" smtClean="0">
                  <a:latin typeface="FreightSans Pro Semibold" pitchFamily="50" charset="0"/>
                </a:rPr>
                <a:t>Consumer Brand Impact</a:t>
              </a:r>
              <a:endParaRPr lang="en-US" sz="1200" dirty="0">
                <a:latin typeface="FreightSans Pro Semibold" pitchFamily="50" charset="0"/>
              </a:endParaRPr>
            </a:p>
          </p:txBody>
        </p:sp>
        <p:cxnSp>
          <p:nvCxnSpPr>
            <p:cNvPr id="58" name="Straight Arrow Connector 57"/>
            <p:cNvCxnSpPr/>
            <p:nvPr/>
          </p:nvCxnSpPr>
          <p:spPr>
            <a:xfrm>
              <a:off x="2057594" y="4654074"/>
              <a:ext cx="142589" cy="594358"/>
            </a:xfrm>
            <a:prstGeom prst="straightConnector1">
              <a:avLst/>
            </a:prstGeom>
            <a:ln w="9525">
              <a:solidFill>
                <a:schemeClr val="tx1">
                  <a:lumMod val="50000"/>
                  <a:lumOff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017270" y="4324479"/>
              <a:ext cx="2651760" cy="507831"/>
            </a:xfrm>
            <a:prstGeom prst="rect">
              <a:avLst/>
            </a:prstGeom>
            <a:solidFill>
              <a:schemeClr val="bg1"/>
            </a:solidFill>
            <a:ln>
              <a:noFill/>
            </a:ln>
            <a:effectLst/>
          </p:spPr>
          <p:txBody>
            <a:bodyPr wrap="square" lIns="45720" rIns="45720" rtlCol="0">
              <a:spAutoFit/>
            </a:bodyPr>
            <a:lstStyle/>
            <a:p>
              <a:r>
                <a:rPr lang="en-US" sz="900" dirty="0" smtClean="0">
                  <a:latin typeface="FreightSans Pro Book" pitchFamily="50" charset="0"/>
                </a:rPr>
                <a:t>A small positive relationship exists between strong consumer and strong policy brands; </a:t>
              </a:r>
              <a:r>
                <a:rPr lang="en-US" sz="900" b="1" dirty="0" smtClean="0">
                  <a:latin typeface="FreightSans Pro Book" panose="02000606030000020004" pitchFamily="50" charset="0"/>
                </a:rPr>
                <a:t>nearly</a:t>
              </a:r>
              <a:r>
                <a:rPr lang="en-US" sz="900" b="1" dirty="0" smtClean="0">
                  <a:latin typeface="FreightSans Pro Bold" pitchFamily="50" charset="0"/>
                </a:rPr>
                <a:t> </a:t>
              </a:r>
              <a:r>
                <a:rPr lang="en-US" sz="900" dirty="0" smtClean="0">
                  <a:latin typeface="FreightSans Pro Bold" pitchFamily="50" charset="0"/>
                </a:rPr>
                <a:t>20% of policy brand variance is driven by consumer brand</a:t>
              </a:r>
              <a:endParaRPr lang="en-US" sz="900" dirty="0">
                <a:latin typeface="FreightSans Pro Bold" pitchFamily="50" charset="0"/>
              </a:endParaRPr>
            </a:p>
          </p:txBody>
        </p:sp>
        <p:grpSp>
          <p:nvGrpSpPr>
            <p:cNvPr id="47" name="Group 46"/>
            <p:cNvGrpSpPr/>
            <p:nvPr/>
          </p:nvGrpSpPr>
          <p:grpSpPr>
            <a:xfrm>
              <a:off x="922957" y="6235059"/>
              <a:ext cx="92159" cy="97333"/>
              <a:chOff x="3869527" y="7227094"/>
              <a:chExt cx="92159" cy="97333"/>
            </a:xfrm>
          </p:grpSpPr>
          <p:sp>
            <p:nvSpPr>
              <p:cNvPr id="48" name="Rectangle 47"/>
              <p:cNvSpPr/>
              <p:nvPr/>
            </p:nvSpPr>
            <p:spPr>
              <a:xfrm>
                <a:off x="3869527" y="7234236"/>
                <a:ext cx="91440" cy="73152"/>
              </a:xfrm>
              <a:prstGeom prst="rect">
                <a:avLst/>
              </a:prstGeom>
              <a:solidFill>
                <a:schemeClr val="bg1"/>
              </a:solidFill>
            </p:spPr>
            <p:txBody>
              <a:bodyPr wrap="none" lIns="228600" tIns="228600" rIns="228600" bIns="228600" rtlCol="0" anchor="t">
                <a:noAutofit/>
              </a:bodyPr>
              <a:lstStyle/>
              <a:p>
                <a:pPr algn="ctr"/>
                <a:endParaRPr lang="en-US" sz="1000" dirty="0"/>
              </a:p>
            </p:txBody>
          </p:sp>
          <p:cxnSp>
            <p:nvCxnSpPr>
              <p:cNvPr id="51" name="Straight Connector 50"/>
              <p:cNvCxnSpPr/>
              <p:nvPr/>
            </p:nvCxnSpPr>
            <p:spPr>
              <a:xfrm flipV="1">
                <a:off x="3870246" y="7227094"/>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870246" y="7260419"/>
                <a:ext cx="91440" cy="6400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1823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14400"/>
          </a:xfrm>
        </p:spPr>
        <p:txBody>
          <a:bodyPr/>
          <a:lstStyle/>
          <a:p>
            <a:r>
              <a:rPr lang="en-US" dirty="0" smtClean="0"/>
              <a:t> </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4</a:t>
            </a:fld>
            <a:endParaRPr lang="en-US" dirty="0"/>
          </a:p>
        </p:txBody>
      </p:sp>
      <p:sp>
        <p:nvSpPr>
          <p:cNvPr id="6" name="Rectangle 5"/>
          <p:cNvSpPr/>
          <p:nvPr/>
        </p:nvSpPr>
        <p:spPr>
          <a:xfrm>
            <a:off x="321564" y="914400"/>
            <a:ext cx="5257800" cy="8879354"/>
          </a:xfrm>
          <a:prstGeom prst="rect">
            <a:avLst/>
          </a:prstGeom>
          <a:ln>
            <a:noFill/>
          </a:ln>
        </p:spPr>
        <p:txBody>
          <a:bodyPr>
            <a:spAutoFit/>
          </a:bodyPr>
          <a:lstStyle/>
          <a:p>
            <a:pPr algn="just">
              <a:spcAft>
                <a:spcPts val="600"/>
              </a:spcAft>
            </a:pPr>
            <a:r>
              <a:rPr lang="en-US" sz="1100" cap="all" spc="200" dirty="0" smtClean="0">
                <a:latin typeface="Gill Sans MT" panose="020B0502020104020203" pitchFamily="34" charset="0"/>
              </a:rPr>
              <a:t>Distinctive </a:t>
            </a:r>
            <a:r>
              <a:rPr lang="en-US" sz="1100" cap="all" spc="200" dirty="0">
                <a:latin typeface="Gill Sans MT" panose="020B0502020104020203" pitchFamily="34" charset="0"/>
              </a:rPr>
              <a:t>Characteristics of High Performers</a:t>
            </a:r>
          </a:p>
          <a:p>
            <a:pPr algn="just">
              <a:spcAft>
                <a:spcPts val="600"/>
              </a:spcAft>
            </a:pPr>
            <a:r>
              <a:rPr lang="en-US" sz="1100" dirty="0">
                <a:latin typeface="Gill Sans MT" panose="020B0502020104020203" pitchFamily="34" charset="0"/>
              </a:rPr>
              <a:t>C</a:t>
            </a:r>
            <a:r>
              <a:rPr lang="en-US" sz="1100" dirty="0" smtClean="0">
                <a:latin typeface="Gill Sans MT" panose="020B0502020104020203" pitchFamily="34" charset="0"/>
              </a:rPr>
              <a:t>ompanies </a:t>
            </a:r>
            <a:r>
              <a:rPr lang="en-US" sz="1100" dirty="0">
                <a:latin typeface="Gill Sans MT" panose="020B0502020104020203" pitchFamily="34" charset="0"/>
              </a:rPr>
              <a:t>scoring highly on measures of corporate citizenship (e.g., consumer protection, corporate social responsibility, ethics) and subject-matter contribution (e.g., constructive arguments, research) were more likely to score well on </a:t>
            </a:r>
            <a:r>
              <a:rPr lang="en-US" sz="1100" dirty="0" smtClean="0">
                <a:latin typeface="Gill Sans MT" panose="020B0502020104020203" pitchFamily="34" charset="0"/>
              </a:rPr>
              <a:t>overall </a:t>
            </a:r>
            <a:r>
              <a:rPr lang="en-US" sz="1100" dirty="0">
                <a:latin typeface="Gill Sans MT" panose="020B0502020104020203" pitchFamily="34" charset="0"/>
              </a:rPr>
              <a:t>policy brand. </a:t>
            </a:r>
            <a:endParaRPr lang="en-US" sz="1100" dirty="0" smtClean="0">
              <a:latin typeface="Gill Sans MT" panose="020B0502020104020203" pitchFamily="34" charset="0"/>
            </a:endParaRPr>
          </a:p>
          <a:p>
            <a:pPr algn="just">
              <a:spcAft>
                <a:spcPts val="600"/>
              </a:spcAft>
            </a:pPr>
            <a:r>
              <a:rPr lang="en-US" sz="1100" dirty="0" smtClean="0">
                <a:latin typeface="Gill Sans MT" panose="020B0502020104020203" pitchFamily="34" charset="0"/>
              </a:rPr>
              <a:t>While some of these activities—corporate citizenship measures, in particular—may be outside the direct control of the DC office, top brands appear to be more effective in communicating their organizations’ efforts in these areas to policy influentials.</a:t>
            </a: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endParaRPr lang="en-US" sz="1100" dirty="0" smtClean="0">
              <a:latin typeface="Gill Sans MT" panose="020B0502020104020203" pitchFamily="34" charset="0"/>
            </a:endParaRPr>
          </a:p>
          <a:p>
            <a:pPr algn="just"/>
            <a:endParaRPr lang="en-US" sz="1100" dirty="0" smtClean="0">
              <a:latin typeface="Gill Sans MT" panose="020B0502020104020203" pitchFamily="34" charset="0"/>
            </a:endParaRPr>
          </a:p>
          <a:p>
            <a:pPr algn="just">
              <a:spcAft>
                <a:spcPts val="600"/>
              </a:spcAft>
            </a:pPr>
            <a:r>
              <a:rPr lang="en-US" sz="1100" dirty="0" smtClean="0">
                <a:latin typeface="Gill Sans MT" panose="020B0502020104020203" pitchFamily="34" charset="0"/>
              </a:rPr>
              <a:t>In </a:t>
            </a:r>
            <a:r>
              <a:rPr lang="en-US" sz="1100" dirty="0">
                <a:latin typeface="Gill Sans MT" panose="020B0502020104020203" pitchFamily="34" charset="0"/>
              </a:rPr>
              <a:t>terms of </a:t>
            </a:r>
            <a:r>
              <a:rPr lang="en-US" sz="1100" dirty="0" smtClean="0">
                <a:latin typeface="Gill Sans MT" panose="020B0502020104020203" pitchFamily="34" charset="0"/>
              </a:rPr>
              <a:t>direct advocacy </a:t>
            </a:r>
            <a:r>
              <a:rPr lang="en-US" sz="1100" dirty="0">
                <a:latin typeface="Gill Sans MT" panose="020B0502020104020203" pitchFamily="34" charset="0"/>
              </a:rPr>
              <a:t>activity, many organizations have strong lobbying teams. For ratings on lobbying representation, top-quartile policy brands received an average score just 0.1 higher than </a:t>
            </a:r>
            <a:r>
              <a:rPr lang="en-US" sz="1100" dirty="0" smtClean="0">
                <a:latin typeface="Gill Sans MT" panose="020B0502020104020203" pitchFamily="34" charset="0"/>
              </a:rPr>
              <a:t>all other </a:t>
            </a:r>
            <a:r>
              <a:rPr lang="en-US" sz="1100" dirty="0">
                <a:latin typeface="Gill Sans MT" panose="020B0502020104020203" pitchFamily="34" charset="0"/>
              </a:rPr>
              <a:t>organizations (on a 100-point scale). This should not diminish the importance of lobbying, a critical channel for conveying policy priorities. Rather, it implies that effective lobbying alone does not distinguish high-performing policy brands. </a:t>
            </a:r>
          </a:p>
          <a:p>
            <a:pPr algn="just">
              <a:spcAft>
                <a:spcPts val="600"/>
              </a:spcAft>
            </a:pPr>
            <a:endParaRPr lang="en-US" sz="1100" dirty="0" smtClean="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spcAft>
                <a:spcPts val="600"/>
              </a:spcAft>
            </a:pPr>
            <a:endParaRPr lang="en-US" sz="1100" dirty="0">
              <a:latin typeface="Gill Sans MT" panose="020B0502020104020203" pitchFamily="34" charset="0"/>
            </a:endParaRPr>
          </a:p>
          <a:p>
            <a:pPr algn="just"/>
            <a:endParaRPr lang="en-US" sz="1100" dirty="0">
              <a:latin typeface="Gill Sans MT" panose="020B0502020104020203" pitchFamily="34" charset="0"/>
            </a:endParaRPr>
          </a:p>
          <a:p>
            <a:pPr algn="just">
              <a:spcAft>
                <a:spcPts val="600"/>
              </a:spcAft>
            </a:pPr>
            <a:r>
              <a:rPr lang="en-US" sz="1100" cap="all" spc="200" dirty="0" smtClean="0">
                <a:latin typeface="Gill Sans MT" panose="020B0502020104020203" pitchFamily="34" charset="0"/>
              </a:rPr>
              <a:t>Looking </a:t>
            </a:r>
            <a:r>
              <a:rPr lang="en-US" sz="1100" cap="all" spc="200" dirty="0">
                <a:latin typeface="Gill Sans MT" panose="020B0502020104020203" pitchFamily="34" charset="0"/>
              </a:rPr>
              <a:t>ahead</a:t>
            </a:r>
          </a:p>
          <a:p>
            <a:pPr algn="just">
              <a:spcAft>
                <a:spcPts val="600"/>
              </a:spcAft>
            </a:pPr>
            <a:r>
              <a:rPr lang="en-US" sz="1100" dirty="0" smtClean="0">
                <a:latin typeface="Gill Sans MT" panose="020B0502020104020203" pitchFamily="34" charset="0"/>
              </a:rPr>
              <a:t>National </a:t>
            </a:r>
            <a:r>
              <a:rPr lang="en-US" sz="1100" dirty="0">
                <a:latin typeface="Gill Sans MT" panose="020B0502020104020203" pitchFamily="34" charset="0"/>
              </a:rPr>
              <a:t>Journal Research is grateful for the </a:t>
            </a:r>
            <a:r>
              <a:rPr lang="en-US" sz="1100" dirty="0" smtClean="0">
                <a:latin typeface="Gill Sans MT" panose="020B0502020104020203" pitchFamily="34" charset="0"/>
              </a:rPr>
              <a:t>kind participation </a:t>
            </a:r>
            <a:r>
              <a:rPr lang="en-US" sz="1100" dirty="0">
                <a:latin typeface="Gill Sans MT" panose="020B0502020104020203" pitchFamily="34" charset="0"/>
              </a:rPr>
              <a:t>of </a:t>
            </a:r>
            <a:r>
              <a:rPr lang="en-US" sz="1100" dirty="0" smtClean="0">
                <a:latin typeface="Gill Sans MT" panose="020B0502020104020203" pitchFamily="34" charset="0"/>
              </a:rPr>
              <a:t>many individuals </a:t>
            </a:r>
            <a:r>
              <a:rPr lang="en-US" sz="1100" dirty="0">
                <a:latin typeface="Gill Sans MT" panose="020B0502020104020203" pitchFamily="34" charset="0"/>
              </a:rPr>
              <a:t>who generously offered their </a:t>
            </a:r>
            <a:r>
              <a:rPr lang="en-US" sz="1100" dirty="0" smtClean="0">
                <a:latin typeface="Gill Sans MT" panose="020B0502020104020203" pitchFamily="34" charset="0"/>
              </a:rPr>
              <a:t>insights and </a:t>
            </a:r>
            <a:r>
              <a:rPr lang="en-US" sz="1100" dirty="0">
                <a:latin typeface="Gill Sans MT" panose="020B0502020104020203" pitchFamily="34" charset="0"/>
              </a:rPr>
              <a:t>guidance </a:t>
            </a:r>
            <a:r>
              <a:rPr lang="en-US" sz="1100" dirty="0" smtClean="0">
                <a:latin typeface="Gill Sans MT" panose="020B0502020104020203" pitchFamily="34" charset="0"/>
              </a:rPr>
              <a:t>throughout </a:t>
            </a:r>
            <a:r>
              <a:rPr lang="en-US" sz="1100" dirty="0">
                <a:latin typeface="Gill Sans MT" panose="020B0502020104020203" pitchFamily="34" charset="0"/>
              </a:rPr>
              <a:t>the research process. In consideration for their time, </a:t>
            </a:r>
            <a:r>
              <a:rPr lang="en-US" sz="1100" dirty="0" smtClean="0">
                <a:latin typeface="Gill Sans MT" panose="020B0502020104020203" pitchFamily="34" charset="0"/>
              </a:rPr>
              <a:t>survey respondents could enter a drawing </a:t>
            </a:r>
            <a:r>
              <a:rPr lang="en-US" sz="1100" dirty="0">
                <a:latin typeface="Gill Sans MT" panose="020B0502020104020203" pitchFamily="34" charset="0"/>
              </a:rPr>
              <a:t>for </a:t>
            </a:r>
            <a:r>
              <a:rPr lang="en-US" sz="1100" dirty="0" smtClean="0">
                <a:latin typeface="Gill Sans MT" panose="020B0502020104020203" pitchFamily="34" charset="0"/>
              </a:rPr>
              <a:t>a </a:t>
            </a:r>
            <a:r>
              <a:rPr lang="en-US" sz="1100" dirty="0">
                <a:latin typeface="Gill Sans MT" panose="020B0502020104020203" pitchFamily="34" charset="0"/>
              </a:rPr>
              <a:t>$1,000 </a:t>
            </a:r>
            <a:r>
              <a:rPr lang="en-US" sz="1100" dirty="0" smtClean="0">
                <a:latin typeface="Gill Sans MT" panose="020B0502020104020203" pitchFamily="34" charset="0"/>
              </a:rPr>
              <a:t>donation </a:t>
            </a:r>
            <a:r>
              <a:rPr lang="en-US" sz="1100" dirty="0">
                <a:latin typeface="Gill Sans MT" panose="020B0502020104020203" pitchFamily="34" charset="0"/>
              </a:rPr>
              <a:t>to </a:t>
            </a:r>
            <a:r>
              <a:rPr lang="en-US" sz="1100" dirty="0" smtClean="0">
                <a:latin typeface="Gill Sans MT" panose="020B0502020104020203" pitchFamily="34" charset="0"/>
              </a:rPr>
              <a:t>their preferred </a:t>
            </a:r>
            <a:r>
              <a:rPr lang="en-US" sz="1100" dirty="0">
                <a:latin typeface="Gill Sans MT" panose="020B0502020104020203" pitchFamily="34" charset="0"/>
              </a:rPr>
              <a:t>charitable organization. On behalf of </a:t>
            </a:r>
            <a:r>
              <a:rPr lang="en-US" sz="1100" dirty="0" smtClean="0">
                <a:latin typeface="Gill Sans MT" panose="020B0502020104020203" pitchFamily="34" charset="0"/>
              </a:rPr>
              <a:t>selected respondents, contributions were made to </a:t>
            </a:r>
            <a:r>
              <a:rPr lang="en-US" sz="1100" dirty="0">
                <a:latin typeface="Gill Sans MT" panose="020B0502020104020203" pitchFamily="34" charset="0"/>
              </a:rPr>
              <a:t>the American Cancer Society, Doctors Without Borders, Horton’s Kids DC, the Salvation Army, and the Wounded Warrior Project. </a:t>
            </a:r>
            <a:endParaRPr lang="en-US" sz="1100" dirty="0" smtClean="0">
              <a:latin typeface="Gill Sans MT" panose="020B0502020104020203" pitchFamily="34" charset="0"/>
            </a:endParaRPr>
          </a:p>
          <a:p>
            <a:pPr algn="just">
              <a:spcAft>
                <a:spcPts val="600"/>
              </a:spcAft>
            </a:pPr>
            <a:r>
              <a:rPr lang="en-US" sz="1100" dirty="0">
                <a:latin typeface="Gill Sans MT" panose="020B0502020104020203" pitchFamily="34" charset="0"/>
              </a:rPr>
              <a:t>The dynamics of effective advocacy are complex and </a:t>
            </a:r>
            <a:r>
              <a:rPr lang="en-US" sz="1100" dirty="0" smtClean="0">
                <a:latin typeface="Gill Sans MT" panose="020B0502020104020203" pitchFamily="34" charset="0"/>
              </a:rPr>
              <a:t>ever-changing. In the coming months, National </a:t>
            </a:r>
            <a:r>
              <a:rPr lang="en-US" sz="1100" dirty="0">
                <a:latin typeface="Gill Sans MT" panose="020B0502020104020203" pitchFamily="34" charset="0"/>
              </a:rPr>
              <a:t>Journal Research </a:t>
            </a:r>
            <a:r>
              <a:rPr lang="en-US" sz="1100" dirty="0" smtClean="0">
                <a:latin typeface="Gill Sans MT" panose="020B0502020104020203" pitchFamily="34" charset="0"/>
              </a:rPr>
              <a:t>will continue </a:t>
            </a:r>
            <a:r>
              <a:rPr lang="en-US" sz="1100" dirty="0">
                <a:latin typeface="Gill Sans MT" panose="020B0502020104020203" pitchFamily="34" charset="0"/>
              </a:rPr>
              <a:t>to explore perspectives of Washington thought leaders and </a:t>
            </a:r>
            <a:r>
              <a:rPr lang="en-US" sz="1100" dirty="0" smtClean="0">
                <a:latin typeface="Gill Sans MT" panose="020B0502020104020203" pitchFamily="34" charset="0"/>
              </a:rPr>
              <a:t>expand </a:t>
            </a:r>
            <a:r>
              <a:rPr lang="en-US" sz="1100" dirty="0">
                <a:latin typeface="Gill Sans MT" panose="020B0502020104020203" pitchFamily="34" charset="0"/>
              </a:rPr>
              <a:t>upon </a:t>
            </a:r>
            <a:r>
              <a:rPr lang="en-US" sz="1100" dirty="0" smtClean="0">
                <a:latin typeface="Gill Sans MT" panose="020B0502020104020203" pitchFamily="34" charset="0"/>
              </a:rPr>
              <a:t>these </a:t>
            </a:r>
            <a:r>
              <a:rPr lang="en-US" sz="1100" dirty="0">
                <a:latin typeface="Gill Sans MT" panose="020B0502020104020203" pitchFamily="34" charset="0"/>
              </a:rPr>
              <a:t>initial </a:t>
            </a:r>
            <a:r>
              <a:rPr lang="en-US" sz="1100" dirty="0" smtClean="0">
                <a:latin typeface="Gill Sans MT" panose="020B0502020104020203" pitchFamily="34" charset="0"/>
              </a:rPr>
              <a:t>findings. </a:t>
            </a:r>
            <a:r>
              <a:rPr lang="en-US" sz="1100" dirty="0">
                <a:latin typeface="Gill Sans MT" panose="020B0502020104020203" pitchFamily="34" charset="0"/>
              </a:rPr>
              <a:t>To lend your voice to this project or to ask questions, please contact </a:t>
            </a:r>
            <a:r>
              <a:rPr lang="en-US" sz="1100" dirty="0" err="1" smtClean="0">
                <a:latin typeface="Gill Sans MT" panose="020B0502020104020203" pitchFamily="34" charset="0"/>
              </a:rPr>
              <a:t>Sonalee</a:t>
            </a:r>
            <a:r>
              <a:rPr lang="en-US" sz="1100" dirty="0" smtClean="0">
                <a:latin typeface="Gill Sans MT" panose="020B0502020104020203" pitchFamily="34" charset="0"/>
              </a:rPr>
              <a:t> Rau </a:t>
            </a:r>
            <a:r>
              <a:rPr lang="en-US" sz="1100" dirty="0">
                <a:latin typeface="Gill Sans MT" panose="020B0502020104020203" pitchFamily="34" charset="0"/>
              </a:rPr>
              <a:t>at </a:t>
            </a:r>
            <a:r>
              <a:rPr lang="en-US" sz="1100" dirty="0" err="1" smtClean="0">
                <a:latin typeface="Gill Sans MT" panose="020B0502020104020203" pitchFamily="34" charset="0"/>
              </a:rPr>
              <a:t>SRau@NationalJournal.com</a:t>
            </a:r>
            <a:r>
              <a:rPr lang="en-US" sz="1100" dirty="0" smtClean="0">
                <a:latin typeface="Gill Sans MT" panose="020B0502020104020203" pitchFamily="34" charset="0"/>
              </a:rPr>
              <a:t>.</a:t>
            </a:r>
            <a:endParaRPr lang="en-US" sz="1100" cap="all" spc="300" dirty="0">
              <a:latin typeface="Gill Sans MT" panose="020B0502020104020203" pitchFamily="34" charset="0"/>
            </a:endParaRPr>
          </a:p>
        </p:txBody>
      </p:sp>
      <p:sp>
        <p:nvSpPr>
          <p:cNvPr id="7" name="TextBox 6"/>
          <p:cNvSpPr txBox="1"/>
          <p:nvPr/>
        </p:nvSpPr>
        <p:spPr>
          <a:xfrm>
            <a:off x="5705856" y="914400"/>
            <a:ext cx="1828800" cy="8595360"/>
          </a:xfrm>
          <a:prstGeom prst="rect">
            <a:avLst/>
          </a:prstGeom>
          <a:noFill/>
        </p:spPr>
        <p:txBody>
          <a:bodyPr wrap="square" lIns="45720" rtlCol="0" anchor="t">
            <a:noAutofit/>
          </a:bodyPr>
          <a:lstStyle>
            <a:defPPr>
              <a:defRPr lang="en-US"/>
            </a:defPPr>
            <a:lvl1pPr algn="r">
              <a:defRPr sz="900" i="1">
                <a:latin typeface="FreightSans Pro Book" pitchFamily="50" charset="0"/>
              </a:defRPr>
            </a:lvl1pPr>
          </a:lstStyle>
          <a:p>
            <a:pPr algn="l">
              <a:spcAft>
                <a:spcPts val="600"/>
              </a:spcAft>
            </a:pPr>
            <a:endParaRPr lang="en-US" sz="1200" dirty="0" smtClean="0">
              <a:latin typeface="Gill Sans MT" panose="020B0502020104020203" pitchFamily="34" charset="0"/>
            </a:endParaRPr>
          </a:p>
          <a:p>
            <a:pPr algn="l"/>
            <a:r>
              <a:rPr lang="en-US" sz="1200" dirty="0" smtClean="0">
                <a:latin typeface="Gill Sans MT" panose="020B0502020104020203" pitchFamily="34" charset="0"/>
              </a:rPr>
              <a:t>When </a:t>
            </a:r>
            <a:r>
              <a:rPr lang="en-US" sz="1200" dirty="0">
                <a:latin typeface="Gill Sans MT" panose="020B0502020104020203" pitchFamily="34" charset="0"/>
              </a:rPr>
              <a:t>top-quartile policy brands were compared to other organizations, measures of corporate citizenship and subject-matter contribution emerged as the largest differentiators of high performance</a:t>
            </a:r>
          </a:p>
          <a:p>
            <a:pPr algn="l"/>
            <a:endParaRPr lang="en-US" sz="1200" dirty="0">
              <a:latin typeface="Gill Sans MT" panose="020B0502020104020203" pitchFamily="34" charset="0"/>
            </a:endParaRPr>
          </a:p>
          <a:p>
            <a:pPr algn="l"/>
            <a:endParaRPr lang="en-US" sz="1200" dirty="0" smtClean="0">
              <a:latin typeface="Gill Sans MT" panose="020B0502020104020203" pitchFamily="34" charset="0"/>
            </a:endParaRPr>
          </a:p>
          <a:p>
            <a:pPr algn="l"/>
            <a:endParaRPr lang="en-US" sz="1200" dirty="0">
              <a:latin typeface="Gill Sans MT" panose="020B0502020104020203" pitchFamily="34" charset="0"/>
            </a:endParaRPr>
          </a:p>
          <a:p>
            <a:pPr algn="l"/>
            <a:endParaRPr lang="en-US" sz="1200" dirty="0" smtClean="0">
              <a:latin typeface="Gill Sans MT" panose="020B0502020104020203" pitchFamily="34" charset="0"/>
            </a:endParaRPr>
          </a:p>
          <a:p>
            <a:pPr algn="l"/>
            <a:endParaRPr lang="en-US" sz="1200" dirty="0" smtClean="0">
              <a:latin typeface="Gill Sans MT" panose="020B0502020104020203" pitchFamily="34" charset="0"/>
            </a:endParaRPr>
          </a:p>
          <a:p>
            <a:pPr algn="l"/>
            <a:endParaRPr lang="en-US" sz="1200" dirty="0">
              <a:latin typeface="Gill Sans MT" panose="020B0502020104020203" pitchFamily="34" charset="0"/>
            </a:endParaRPr>
          </a:p>
          <a:p>
            <a:pPr algn="l"/>
            <a:endParaRPr lang="en-US" sz="1200" dirty="0" smtClean="0">
              <a:latin typeface="Gill Sans MT" panose="020B0502020104020203" pitchFamily="34" charset="0"/>
            </a:endParaRPr>
          </a:p>
          <a:p>
            <a:pPr algn="l">
              <a:spcAft>
                <a:spcPts val="600"/>
              </a:spcAft>
            </a:pPr>
            <a:endParaRPr lang="en-US" sz="1200" dirty="0">
              <a:latin typeface="Gill Sans MT" panose="020B0502020104020203" pitchFamily="34" charset="0"/>
            </a:endParaRPr>
          </a:p>
          <a:p>
            <a:pPr algn="l"/>
            <a:r>
              <a:rPr lang="en-US" sz="1200" dirty="0" smtClean="0">
                <a:latin typeface="Gill Sans MT" panose="020B0502020104020203" pitchFamily="34" charset="0"/>
              </a:rPr>
              <a:t>Top-quartile organizations scored just 0.1 points higher than other organizations on assessments of lobbying effectiveness, suggesting that lobbying activity alone does not distinguish strong policy brands</a:t>
            </a:r>
            <a:endParaRPr lang="en-US" sz="1200" dirty="0">
              <a:latin typeface="Gill Sans MT" panose="020B0502020104020203" pitchFamily="34" charset="0"/>
            </a:endParaRPr>
          </a:p>
          <a:p>
            <a:pPr algn="l"/>
            <a:endParaRPr lang="en-US" sz="1200" dirty="0">
              <a:latin typeface="Gill Sans MT" panose="020B0502020104020203" pitchFamily="34" charset="0"/>
            </a:endParaRPr>
          </a:p>
          <a:p>
            <a:pPr algn="l"/>
            <a:endParaRPr lang="en-US" sz="1200" dirty="0" smtClean="0">
              <a:latin typeface="Gill Sans MT" panose="020B0502020104020203" pitchFamily="34" charset="0"/>
            </a:endParaRPr>
          </a:p>
          <a:p>
            <a:pPr algn="l"/>
            <a:endParaRPr lang="en-US" sz="1200" dirty="0" smtClean="0">
              <a:latin typeface="Gill Sans MT" panose="020B0502020104020203" pitchFamily="34" charset="0"/>
            </a:endParaRPr>
          </a:p>
          <a:p>
            <a:pPr algn="l"/>
            <a:endParaRPr lang="en-US" sz="1200" dirty="0">
              <a:latin typeface="Gill Sans MT" panose="020B0502020104020203" pitchFamily="34" charset="0"/>
            </a:endParaRPr>
          </a:p>
          <a:p>
            <a:pPr algn="l"/>
            <a:endParaRPr lang="en-US" sz="1200" dirty="0" smtClean="0">
              <a:latin typeface="Gill Sans MT" panose="020B0502020104020203" pitchFamily="34" charset="0"/>
            </a:endParaRPr>
          </a:p>
          <a:p>
            <a:pPr algn="l"/>
            <a:r>
              <a:rPr lang="en-US" sz="1200" dirty="0" smtClean="0">
                <a:latin typeface="Gill Sans MT" panose="020B0502020104020203" pitchFamily="34" charset="0"/>
              </a:rPr>
              <a:t/>
            </a:r>
            <a:br>
              <a:rPr lang="en-US" sz="1200" dirty="0" smtClean="0">
                <a:latin typeface="Gill Sans MT" panose="020B0502020104020203" pitchFamily="34" charset="0"/>
              </a:rPr>
            </a:br>
            <a:endParaRPr lang="en-US" sz="1200" dirty="0" smtClean="0">
              <a:latin typeface="Gill Sans MT" panose="020B0502020104020203" pitchFamily="34" charset="0"/>
            </a:endParaRPr>
          </a:p>
          <a:p>
            <a:pPr algn="l"/>
            <a:endParaRPr lang="en-US" sz="1200" dirty="0">
              <a:latin typeface="Gill Sans MT" panose="020B0502020104020203" pitchFamily="34" charset="0"/>
            </a:endParaRPr>
          </a:p>
          <a:p>
            <a:pPr algn="l">
              <a:spcAft>
                <a:spcPts val="600"/>
              </a:spcAft>
            </a:pPr>
            <a:endParaRPr lang="en-US" sz="1200" dirty="0" smtClean="0">
              <a:latin typeface="Gill Sans MT" panose="020B0502020104020203" pitchFamily="34" charset="0"/>
            </a:endParaRPr>
          </a:p>
          <a:p>
            <a:pPr algn="l"/>
            <a:r>
              <a:rPr lang="en-US" sz="1200" dirty="0" smtClean="0">
                <a:latin typeface="Gill Sans MT" panose="020B0502020104020203" pitchFamily="34" charset="0"/>
              </a:rPr>
              <a:t>Please contact National Journal Research to lend your voice to this project</a:t>
            </a:r>
          </a:p>
        </p:txBody>
      </p:sp>
      <p:grpSp>
        <p:nvGrpSpPr>
          <p:cNvPr id="8" name="Group 7"/>
          <p:cNvGrpSpPr>
            <a:grpSpLocks noChangeAspect="1"/>
          </p:cNvGrpSpPr>
          <p:nvPr/>
        </p:nvGrpSpPr>
        <p:grpSpPr>
          <a:xfrm>
            <a:off x="60320" y="30481"/>
            <a:ext cx="1828800" cy="607698"/>
            <a:chOff x="609600" y="3177540"/>
            <a:chExt cx="2241550" cy="744852"/>
          </a:xfrm>
        </p:grpSpPr>
        <p:pic>
          <p:nvPicPr>
            <p:cNvPr id="9" name="Picture 8"/>
            <p:cNvPicPr>
              <a:picLocks noChangeAspect="1"/>
            </p:cNvPicPr>
            <p:nvPr/>
          </p:nvPicPr>
          <p:blipFill rotWithShape="1">
            <a:blip r:embed="rId2" cstate="print">
              <a:biLevel thresh="25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37627"/>
            <a:stretch/>
          </p:blipFill>
          <p:spPr>
            <a:xfrm>
              <a:off x="609600" y="3177540"/>
              <a:ext cx="2241550" cy="457200"/>
            </a:xfrm>
            <a:prstGeom prst="rect">
              <a:avLst/>
            </a:prstGeom>
          </p:spPr>
        </p:pic>
        <p:pic>
          <p:nvPicPr>
            <p:cNvPr id="10" name="Picture 9"/>
            <p:cNvPicPr>
              <a:picLocks noChangeAspect="1"/>
            </p:cNvPicPr>
            <p:nvPr/>
          </p:nvPicPr>
          <p:blipFill rotWithShape="1">
            <a:blip r:embed="rId4" cstate="print">
              <a:biLevel thresh="25000"/>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l="62259"/>
            <a:stretch/>
          </p:blipFill>
          <p:spPr>
            <a:xfrm>
              <a:off x="609600" y="3465192"/>
              <a:ext cx="1356348" cy="457200"/>
            </a:xfrm>
            <a:prstGeom prst="rect">
              <a:avLst/>
            </a:prstGeom>
          </p:spPr>
        </p:pic>
      </p:grpSp>
      <p:grpSp>
        <p:nvGrpSpPr>
          <p:cNvPr id="34" name="Group 33"/>
          <p:cNvGrpSpPr/>
          <p:nvPr/>
        </p:nvGrpSpPr>
        <p:grpSpPr>
          <a:xfrm>
            <a:off x="1603930" y="5191125"/>
            <a:ext cx="2653302" cy="2057400"/>
            <a:chOff x="1392094" y="3735018"/>
            <a:chExt cx="2653302" cy="2057400"/>
          </a:xfrm>
          <a:noFill/>
        </p:grpSpPr>
        <p:graphicFrame>
          <p:nvGraphicFramePr>
            <p:cNvPr id="35" name="Chart 34"/>
            <p:cNvGraphicFramePr>
              <a:graphicFrameLocks/>
            </p:cNvGraphicFramePr>
            <p:nvPr>
              <p:extLst>
                <p:ext uri="{D42A27DB-BD31-4B8C-83A1-F6EECF244321}">
                  <p14:modId xmlns:p14="http://schemas.microsoft.com/office/powerpoint/2010/main" val="2465082490"/>
                </p:ext>
              </p:extLst>
            </p:nvPr>
          </p:nvGraphicFramePr>
          <p:xfrm>
            <a:off x="1392094" y="3735018"/>
            <a:ext cx="2286000" cy="2057400"/>
          </p:xfrm>
          <a:graphic>
            <a:graphicData uri="http://schemas.openxmlformats.org/drawingml/2006/chart">
              <c:chart xmlns:c="http://schemas.openxmlformats.org/drawingml/2006/chart" xmlns:r="http://schemas.openxmlformats.org/officeDocument/2006/relationships" r:id="rId6"/>
            </a:graphicData>
          </a:graphic>
        </p:graphicFrame>
        <p:sp>
          <p:nvSpPr>
            <p:cNvPr id="36" name="TextBox 35"/>
            <p:cNvSpPr txBox="1"/>
            <p:nvPr/>
          </p:nvSpPr>
          <p:spPr>
            <a:xfrm>
              <a:off x="1431860" y="4012245"/>
              <a:ext cx="2613536" cy="369332"/>
            </a:xfrm>
            <a:prstGeom prst="rect">
              <a:avLst/>
            </a:prstGeom>
            <a:grpFill/>
            <a:ln>
              <a:noFill/>
            </a:ln>
          </p:spPr>
          <p:txBody>
            <a:bodyPr wrap="none" lIns="45720" rtlCol="0">
              <a:spAutoFit/>
            </a:bodyPr>
            <a:lstStyle/>
            <a:p>
              <a:pPr algn="ctr"/>
              <a:r>
                <a:rPr lang="en-US" sz="900" dirty="0">
                  <a:latin typeface="Gill Sans MT" panose="020B0502020104020203" pitchFamily="34" charset="0"/>
                </a:rPr>
                <a:t>Rating comparison </a:t>
              </a:r>
              <a:r>
                <a:rPr lang="en-US" sz="900" dirty="0" smtClean="0">
                  <a:latin typeface="Gill Sans MT" panose="020B0502020104020203" pitchFamily="34" charset="0"/>
                </a:rPr>
                <a:t>on lobbying representation</a:t>
              </a:r>
              <a:endParaRPr lang="en-US" sz="900" dirty="0">
                <a:latin typeface="Gill Sans MT" panose="020B0502020104020203" pitchFamily="34" charset="0"/>
              </a:endParaRPr>
            </a:p>
            <a:p>
              <a:pPr algn="ctr"/>
              <a:r>
                <a:rPr lang="en-US" sz="900" i="1" dirty="0">
                  <a:latin typeface="Gill Sans MT" panose="020B0502020104020203" pitchFamily="34" charset="0"/>
                </a:rPr>
                <a:t>Top-performers (blue) vs. other organizations (dark gray)</a:t>
              </a:r>
            </a:p>
          </p:txBody>
        </p:sp>
      </p:grpSp>
      <p:graphicFrame>
        <p:nvGraphicFramePr>
          <p:cNvPr id="42" name="Chart 41"/>
          <p:cNvGraphicFramePr>
            <a:graphicFrameLocks/>
          </p:cNvGraphicFramePr>
          <p:nvPr>
            <p:extLst>
              <p:ext uri="{D42A27DB-BD31-4B8C-83A1-F6EECF244321}">
                <p14:modId xmlns:p14="http://schemas.microsoft.com/office/powerpoint/2010/main" val="3036430372"/>
              </p:ext>
            </p:extLst>
          </p:nvPr>
        </p:nvGraphicFramePr>
        <p:xfrm>
          <a:off x="664464" y="2194560"/>
          <a:ext cx="4572000" cy="2057400"/>
        </p:xfrm>
        <a:graphic>
          <a:graphicData uri="http://schemas.openxmlformats.org/drawingml/2006/chart">
            <c:chart xmlns:c="http://schemas.openxmlformats.org/drawingml/2006/chart" xmlns:r="http://schemas.openxmlformats.org/officeDocument/2006/relationships" r:id="rId7"/>
          </a:graphicData>
        </a:graphic>
      </p:graphicFrame>
      <p:sp>
        <p:nvSpPr>
          <p:cNvPr id="44" name="Footer Placeholder 2"/>
          <p:cNvSpPr txBox="1">
            <a:spLocks/>
          </p:cNvSpPr>
          <p:nvPr/>
        </p:nvSpPr>
        <p:spPr>
          <a:xfrm>
            <a:off x="222503" y="9631978"/>
            <a:ext cx="7315200" cy="153888"/>
          </a:xfrm>
          <a:prstGeom prst="rect">
            <a:avLst/>
          </a:prstGeom>
        </p:spPr>
        <p:txBody>
          <a:bodyPr wrap="square" lIns="0" tIns="0" rIns="0" bIns="45720" anchor="b" anchorCtr="0">
            <a:spAutoFit/>
          </a:bodyPr>
          <a:lstStyle>
            <a:defPPr>
              <a:defRPr lang="en-US"/>
            </a:defPPr>
            <a:lvl1pPr marL="0" algn="l" defTabSz="457200" rtl="0" eaLnBrk="1" latinLnBrk="0" hangingPunct="1">
              <a:defRPr sz="1000" b="0" i="1" kern="1200">
                <a:solidFill>
                  <a:schemeClr val="tx1"/>
                </a:solidFill>
                <a:latin typeface="Gill Sans MT"/>
                <a:ea typeface="+mn-ea"/>
                <a:cs typeface="Gill Sans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latin typeface="Gill Sans MT" panose="020B0502020104020203" pitchFamily="34" charset="0"/>
              </a:rPr>
              <a:t>Source: Policy Brands Roundtable survey, research interviews and analysis.</a:t>
            </a:r>
            <a:endParaRPr lang="en-US" sz="700" dirty="0" smtClean="0">
              <a:latin typeface="Gill Sans MT" panose="020B0502020104020203" pitchFamily="34" charset="0"/>
            </a:endParaRPr>
          </a:p>
        </p:txBody>
      </p:sp>
    </p:spTree>
    <p:extLst>
      <p:ext uri="{BB962C8B-B14F-4D97-AF65-F5344CB8AC3E}">
        <p14:creationId xmlns:p14="http://schemas.microsoft.com/office/powerpoint/2010/main" val="1195308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BR Report Theme">
  <a:themeElements>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Custom 1">
      <a:majorFont>
        <a:latin typeface="Gill Sans MT"/>
        <a:ea typeface=""/>
        <a:cs typeface=""/>
      </a:majorFont>
      <a:minorFont>
        <a:latin typeface="Gill Sans M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wrap="none" lIns="228600" tIns="228600" rIns="228600" bIns="228600" rtlCol="0" anchor="t">
        <a:noAutofit/>
      </a:bodyPr>
      <a:lstStyle>
        <a:defPPr>
          <a:defRPr sz="1000" dirty="0"/>
        </a:defPPr>
      </a:lstStyle>
    </a:spDef>
    <a:lnDef>
      <a:spPr>
        <a:ln>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42461</TotalTime>
  <Words>1391</Words>
  <Application>Microsoft Office PowerPoint</Application>
  <PresentationFormat>Custom</PresentationFormat>
  <Paragraphs>145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PBR Report Theme</vt:lpstr>
      <vt:lpstr>How is  policy brand  perceived in Washington?</vt:lpstr>
      <vt:lpstr>Finding #7 Policy Brand Tracks with Relative Industry Favorability</vt:lpstr>
      <vt:lpstr>Finding #8 Industry and Consumer Brand Aren’t the Whole Story</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Wen</dc:creator>
  <cp:lastModifiedBy>Cai, Wen</cp:lastModifiedBy>
  <cp:revision>2323</cp:revision>
  <cp:lastPrinted>2014-07-28T16:50:44Z</cp:lastPrinted>
  <dcterms:created xsi:type="dcterms:W3CDTF">2013-10-24T02:05:42Z</dcterms:created>
  <dcterms:modified xsi:type="dcterms:W3CDTF">2015-08-24T18:39:32Z</dcterms:modified>
  <cp:contentStatus>Final 07.28.14</cp:contentStatus>
</cp:coreProperties>
</file>