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11" r:id="rId2"/>
  </p:sldIdLst>
  <p:sldSz cx="7772400" cy="10058400"/>
  <p:notesSz cx="68580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51742B19-2FC7-43BC-9BB6-F36B0C090DCC}">
          <p14:sldIdLst>
            <p14:sldId id="9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60" userDrawn="1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veh Waddell" initials="KW" lastIdx="9" clrIdx="0"/>
  <p:cmAuthor id="1" name="Bamdad, Natalie" initials="BN" lastIdx="1" clrIdx="1"/>
  <p:cmAuthor id="2" name="Kuhn, Josef" initials="KJ" lastIdx="1" clrIdx="2"/>
  <p:cmAuthor id="3" name="Kim, Gina" initials="GK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550"/>
    <a:srgbClr val="C05048"/>
    <a:srgbClr val="9BBB59"/>
    <a:srgbClr val="EC8D00"/>
    <a:srgbClr val="FFFFFF"/>
    <a:srgbClr val="FFFF99"/>
    <a:srgbClr val="FFB03B"/>
    <a:srgbClr val="000000"/>
    <a:srgbClr val="82C2CC"/>
    <a:srgbClr val="045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8501" autoAdjust="0"/>
  </p:normalViewPr>
  <p:slideViewPr>
    <p:cSldViewPr snapToGrid="0">
      <p:cViewPr>
        <p:scale>
          <a:sx n="77" d="100"/>
          <a:sy n="77" d="100"/>
        </p:scale>
        <p:origin x="-594" y="402"/>
      </p:cViewPr>
      <p:guideLst>
        <p:guide orient="horz" pos="3960"/>
        <p:guide pos="2448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820" y="-102"/>
      </p:cViewPr>
      <p:guideLst>
        <p:guide orient="horz" pos="2928"/>
        <p:guide pos="2160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Fall 2013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  <a:prstDash val="dash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Banking</c:v>
                </c:pt>
                <c:pt idx="1">
                  <c:v>Telecom</c:v>
                </c:pt>
                <c:pt idx="2">
                  <c:v>Food &amp; Bev</c:v>
                </c:pt>
                <c:pt idx="3">
                  <c:v>Insurance</c:v>
                </c:pt>
                <c:pt idx="4">
                  <c:v>Utility</c:v>
                </c:pt>
                <c:pt idx="5">
                  <c:v>Technology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41.691638905425869</c:v>
                </c:pt>
                <c:pt idx="1">
                  <c:v>46.600181337112723</c:v>
                </c:pt>
                <c:pt idx="2">
                  <c:v>47.935181062101911</c:v>
                </c:pt>
                <c:pt idx="3">
                  <c:v>50.871906978673962</c:v>
                </c:pt>
                <c:pt idx="4">
                  <c:v>52.06460507611915</c:v>
                </c:pt>
                <c:pt idx="5">
                  <c:v>54.187153156478701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Fall 2014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Banking</c:v>
                </c:pt>
                <c:pt idx="1">
                  <c:v>Telecom</c:v>
                </c:pt>
                <c:pt idx="2">
                  <c:v>Food &amp; Bev</c:v>
                </c:pt>
                <c:pt idx="3">
                  <c:v>Insurance</c:v>
                </c:pt>
                <c:pt idx="4">
                  <c:v>Utility</c:v>
                </c:pt>
                <c:pt idx="5">
                  <c:v>Technology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41.775127083862245</c:v>
                </c:pt>
                <c:pt idx="1">
                  <c:v>48.073222775129736</c:v>
                </c:pt>
                <c:pt idx="2">
                  <c:v>50.79432932875666</c:v>
                </c:pt>
                <c:pt idx="3">
                  <c:v>50.610712812028098</c:v>
                </c:pt>
                <c:pt idx="4">
                  <c:v>47.946846810166576</c:v>
                </c:pt>
                <c:pt idx="5">
                  <c:v>55.452751971806414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5"/>
        <c:axId val="67808256"/>
        <c:axId val="135391872"/>
      </c:barChart>
      <c:catAx>
        <c:axId val="67808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900" baseline="0">
                <a:solidFill>
                  <a:schemeClr val="tx1"/>
                </a:solidFill>
              </a:defRPr>
            </a:pPr>
            <a:endParaRPr lang="en-US"/>
          </a:p>
        </c:txPr>
        <c:crossAx val="135391872"/>
        <c:crosses val="autoZero"/>
        <c:auto val="1"/>
        <c:lblAlgn val="ctr"/>
        <c:lblOffset val="100"/>
        <c:noMultiLvlLbl val="0"/>
      </c:catAx>
      <c:valAx>
        <c:axId val="135391872"/>
        <c:scaling>
          <c:orientation val="minMax"/>
          <c:max val="60"/>
          <c:min val="40"/>
        </c:scaling>
        <c:delete val="0"/>
        <c:axPos val="l"/>
        <c:majorGridlines/>
        <c:minorGridlines>
          <c:spPr>
            <a:ln>
              <a:noFill/>
            </a:ln>
          </c:spPr>
        </c:minorGridlines>
        <c:numFmt formatCode="0" sourceLinked="0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900">
                <a:solidFill>
                  <a:schemeClr val="tx1"/>
                </a:solidFill>
              </a:defRPr>
            </a:pPr>
            <a:endParaRPr lang="en-US"/>
          </a:p>
        </c:txPr>
        <c:crossAx val="67808256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000">
          <a:latin typeface="FreightSans Pro Book" pitchFamily="50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0.08415</cdr:x>
      <cdr:y>0.733</cdr:y>
    </cdr:from>
    <cdr:to>
      <cdr:x>0.17565</cdr:x>
      <cdr:y>0.85963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2493" y="1959769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á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0.2%</a:t>
          </a:r>
        </a:p>
        <a:p xmlns:a="http://schemas.openxmlformats.org/drawingml/2006/main">
          <a:pPr marL="171450" indent="-171450" algn="r">
            <a:buFont typeface="Wingdings"/>
            <a:buChar char="á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0.23269</cdr:x>
      <cdr:y>0.46637</cdr:y>
    </cdr:from>
    <cdr:to>
      <cdr:x>0.32419</cdr:x>
      <cdr:y>0.593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68292" y="1246899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á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3.2%</a:t>
          </a:r>
        </a:p>
        <a:p xmlns:a="http://schemas.openxmlformats.org/drawingml/2006/main">
          <a:pPr marL="171450" indent="-171450" algn="r">
            <a:buFont typeface="Wingdings"/>
            <a:buChar char="á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0.38414</cdr:x>
      <cdr:y>0.34653</cdr:y>
    </cdr:from>
    <cdr:to>
      <cdr:x>0.47564</cdr:x>
      <cdr:y>0.47316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928701" y="926492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á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6.0%</a:t>
          </a:r>
        </a:p>
        <a:p xmlns:a="http://schemas.openxmlformats.org/drawingml/2006/main">
          <a:pPr marL="171450" indent="-171450" algn="r">
            <a:buFont typeface="Wingdings"/>
            <a:buChar char="á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0.53881</cdr:x>
      <cdr:y>0.3414</cdr:y>
    </cdr:from>
    <cdr:to>
      <cdr:x>0.63031</cdr:x>
      <cdr:y>0.46803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705278" y="912776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â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0.5%</a:t>
          </a:r>
        </a:p>
        <a:p xmlns:a="http://schemas.openxmlformats.org/drawingml/2006/main">
          <a:pPr marL="171450" indent="-171450" algn="r">
            <a:buFont typeface="Wingdings"/>
            <a:buChar char="â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0.69319</cdr:x>
      <cdr:y>0.30003</cdr:y>
    </cdr:from>
    <cdr:to>
      <cdr:x>0.78469</cdr:x>
      <cdr:y>0.42666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480398" y="802168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â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7.9%</a:t>
          </a:r>
        </a:p>
        <a:p xmlns:a="http://schemas.openxmlformats.org/drawingml/2006/main">
          <a:pPr marL="171450" indent="-171450" algn="r">
            <a:buFont typeface="Wingdings"/>
            <a:buChar char="â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0.84406</cdr:x>
      <cdr:y>0.15671</cdr:y>
    </cdr:from>
    <cdr:to>
      <cdr:x>0.93556</cdr:x>
      <cdr:y>0.28334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237896" y="418984"/>
          <a:ext cx="459421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45720" rIns="45720" rtlCol="0">
          <a:spAutoFit/>
        </a:bodyPr>
        <a:lstStyle xmlns:a="http://schemas.openxmlformats.org/drawingml/2006/main"/>
        <a:p xmlns:a="http://schemas.openxmlformats.org/drawingml/2006/main">
          <a:pPr marL="171450" indent="-171450" algn="r">
            <a:buFont typeface="Wingdings"/>
            <a:buChar char="á"/>
          </a:pPr>
          <a:r>
            <a:rPr lang="en-US" sz="800" dirty="0" smtClean="0">
              <a:solidFill>
                <a:schemeClr val="bg1"/>
              </a:solidFill>
              <a:latin typeface="Gill Sans MT" panose="020B0502020104020203" pitchFamily="34" charset="0"/>
            </a:rPr>
            <a:t>2.3%</a:t>
          </a:r>
        </a:p>
        <a:p xmlns:a="http://schemas.openxmlformats.org/drawingml/2006/main">
          <a:pPr marL="171450" indent="-171450" algn="r">
            <a:buFont typeface="Wingdings"/>
            <a:buChar char="á"/>
          </a:pPr>
          <a:endParaRPr lang="en-US" sz="800" dirty="0">
            <a:solidFill>
              <a:schemeClr val="bg1"/>
            </a:solidFill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0.04911</cdr:x>
      <cdr:y>0.84841</cdr:y>
    </cdr:from>
    <cdr:to>
      <cdr:x>0.07221</cdr:x>
      <cdr:y>0.87698</cdr:y>
    </cdr:to>
    <cdr:grpSp>
      <cdr:nvGrpSpPr>
        <cdr:cNvPr id="8" name="Group 7"/>
        <cdr:cNvGrpSpPr/>
      </cdr:nvGrpSpPr>
      <cdr:grpSpPr>
        <a:xfrm xmlns:a="http://schemas.openxmlformats.org/drawingml/2006/main">
          <a:off x="246574" y="2268332"/>
          <a:ext cx="115982" cy="76385"/>
          <a:chOff x="1191445" y="9334337"/>
          <a:chExt cx="126694" cy="91440"/>
        </a:xfrm>
      </cdr:grpSpPr>
      <cdr:sp macro="" textlink="">
        <cdr:nvSpPr>
          <cdr:cNvPr id="9" name="Rectangle 8"/>
          <cdr:cNvSpPr/>
        </cdr:nvSpPr>
        <cdr:spPr>
          <a:xfrm xmlns:a="http://schemas.openxmlformats.org/drawingml/2006/main" rot="19095996">
            <a:off x="1191445" y="9334337"/>
            <a:ext cx="126694" cy="9144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accent3"/>
          </a:solidFill>
          <a:ln xmlns:a="http://schemas.openxmlformats.org/drawingml/2006/main">
            <a:noFill/>
          </a:ln>
        </cdr:spPr>
        <cdr:txBody>
          <a:bodyPr xmlns:a="http://schemas.openxmlformats.org/drawingml/2006/main" wrap="none" lIns="228600" tIns="228600" rIns="228600" bIns="228600" rtlCol="0" anchor="t">
            <a:noAutofit/>
          </a:bodyPr>
          <a:lstStyle xmlns:a="http://schemas.openxmlformats.org/drawingml/2006/main"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000" dirty="0"/>
          </a:p>
        </cdr:txBody>
      </cdr:sp>
      <cdr:cxnSp macro="">
        <cdr:nvCxnSpPr>
          <cdr:cNvPr id="10" name="Straight Connector 9"/>
          <cdr:cNvCxnSpPr/>
        </cdr:nvCxnSpPr>
        <cdr:spPr>
          <a:xfrm xmlns:a="http://schemas.openxmlformats.org/drawingml/2006/main" flipV="1">
            <a:off x="1203526" y="9338518"/>
            <a:ext cx="99152" cy="79873"/>
          </a:xfrm>
          <a:prstGeom xmlns:a="http://schemas.openxmlformats.org/drawingml/2006/main" prst="line">
            <a:avLst/>
          </a:prstGeom>
          <a:ln xmlns:a="http://schemas.openxmlformats.org/drawingml/2006/main" w="60325" cmpd="dbl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/>
          <a:lstStyle>
            <a:lvl1pPr algn="r">
              <a:defRPr sz="1100"/>
            </a:lvl1pPr>
          </a:lstStyle>
          <a:p>
            <a:fld id="{D04AB645-70E5-4772-9656-DB178C21F09D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 anchor="b"/>
          <a:lstStyle>
            <a:lvl1pPr algn="r">
              <a:defRPr sz="1100"/>
            </a:lvl1pPr>
          </a:lstStyle>
          <a:p>
            <a:fld id="{201E6870-499E-43B9-9AB7-597F23C9D5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/>
          <a:lstStyle>
            <a:lvl1pPr algn="r">
              <a:defRPr sz="1100"/>
            </a:lvl1pPr>
          </a:lstStyle>
          <a:p>
            <a:fld id="{5713FEB4-3188-4F98-9B3E-5D6F925683EB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4" tIns="46113" rIns="92224" bIns="461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224" tIns="46113" rIns="92224" bIns="461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24" tIns="46113" rIns="92224" bIns="46113" rtlCol="0" anchor="b"/>
          <a:lstStyle>
            <a:lvl1pPr algn="r">
              <a:defRPr sz="1100"/>
            </a:lvl1pPr>
          </a:lstStyle>
          <a:p>
            <a:fld id="{9CA83E29-B48B-43C7-A6B3-C9D2EC1E0A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-228600" y="-228600"/>
            <a:ext cx="8229600" cy="297180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685800" tIns="0" rIns="4572000" bIns="45720" anchor="b"/>
          <a:lstStyle>
            <a:lvl1pPr marL="3175" indent="-3175">
              <a:tabLst/>
              <a:defRPr/>
            </a:lvl1pPr>
          </a:lstStyle>
          <a:p>
            <a:pPr marL="40005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8229600" cy="457200"/>
          </a:xfr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0" tIns="0" rIns="0" bIns="0" rtlCol="0" anchor="ctr"/>
          <a:lstStyle>
            <a:lvl1pPr marL="3175" indent="0">
              <a:buNone/>
              <a:tabLst/>
              <a:defRPr lang="en-US" sz="1200" cap="all" spc="300" dirty="0">
                <a:solidFill>
                  <a:sysClr val="windowText" lastClr="000000"/>
                </a:solidFill>
                <a:latin typeface="Gill Sans MT" panose="020B0502020104020203" pitchFamily="34" charset="0"/>
              </a:defRPr>
            </a:lvl1pPr>
          </a:lstStyle>
          <a:p>
            <a:pPr marL="400050" lvl="0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228600" y="3200400"/>
            <a:ext cx="8229600" cy="662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228600" tIns="228600" rIns="228600" bIns="228600" rtlCol="0" anchor="t"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457200" tIns="0" rIns="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858000" cy="84582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28600" y="9829800"/>
            <a:ext cx="8229600" cy="4572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400" y="98298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214CC63-60E5-4931-A878-5D36BA85D1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457200" y="9829800"/>
            <a:ext cx="1600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018824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© 2014 National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8824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14CC63-60E5-4931-A878-5D36BA85D187}" type="slidenum">
              <a:rPr lang="en-US" smtClean="0">
                <a:latin typeface="Gill Sans MT" panose="020B0502020104020203" pitchFamily="34" charset="0"/>
              </a:rPr>
              <a:pPr/>
              <a:t>1</a:t>
            </a:fld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63" name="Picture 2" descr="C:\Users\kwaddell\Downloads\4488394578_15f61a99e4_o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190" r="12115" b="37942"/>
          <a:stretch/>
        </p:blipFill>
        <p:spPr>
          <a:xfrm>
            <a:off x="-2" y="0"/>
            <a:ext cx="7772402" cy="1545021"/>
          </a:xfrm>
          <a:prstGeom prst="rect">
            <a:avLst/>
          </a:prstGeom>
        </p:spPr>
      </p:pic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60320" y="30481"/>
            <a:ext cx="1828800" cy="607698"/>
            <a:chOff x="609600" y="3177540"/>
            <a:chExt cx="2241550" cy="744852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27"/>
            <a:stretch/>
          </p:blipFill>
          <p:spPr>
            <a:xfrm>
              <a:off x="609600" y="3177540"/>
              <a:ext cx="2241550" cy="4572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59"/>
            <a:stretch/>
          </p:blipFill>
          <p:spPr>
            <a:xfrm>
              <a:off x="609600" y="3465192"/>
              <a:ext cx="1356348" cy="457200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237300" y="3428678"/>
            <a:ext cx="2365790" cy="4493538"/>
          </a:xfrm>
          <a:prstGeom prst="rect">
            <a:avLst/>
          </a:prstGeom>
          <a:solidFill>
            <a:schemeClr val="bg1"/>
          </a:solidFill>
        </p:spPr>
        <p:txBody>
          <a:bodyPr wrap="square" lIns="228600" tIns="91440" rIns="228600" bIns="91440" anchor="t">
            <a:spAutoFit/>
          </a:bodyPr>
          <a:lstStyle/>
          <a:p>
            <a:pPr algn="ctr"/>
            <a:r>
              <a:rPr lang="en-US" sz="1000" dirty="0" smtClean="0">
                <a:latin typeface="Gill Sans MT" panose="020B0502020104020203" pitchFamily="34" charset="0"/>
              </a:rPr>
              <a:t>Tracking Shifts in Policy Brand Index Scores</a:t>
            </a:r>
          </a:p>
          <a:p>
            <a:endParaRPr lang="en-US" sz="1000" dirty="0" smtClean="0">
              <a:latin typeface="Gill Sans MT" panose="020B0502020104020203" pitchFamily="34" charset="0"/>
            </a:endParaRPr>
          </a:p>
          <a:p>
            <a:r>
              <a:rPr lang="en-US" sz="1000" dirty="0" smtClean="0">
                <a:latin typeface="Gill Sans MT" panose="020B0502020104020203" pitchFamily="34" charset="0"/>
              </a:rPr>
              <a:t>Between Fall 2013 and Fall 2014, the average score on the policy brand index rose 2.3%. This small increase might suggest little change in respondent attitudes towards advocacy, yet further analysis reveals major movement in company- and industry-level performance.  </a:t>
            </a:r>
          </a:p>
          <a:p>
            <a:endParaRPr lang="en-US" sz="1000" dirty="0">
              <a:latin typeface="Gill Sans MT" panose="020B0502020104020203" pitchFamily="34" charset="0"/>
            </a:endParaRPr>
          </a:p>
          <a:p>
            <a:r>
              <a:rPr lang="en-US" sz="1000" dirty="0" smtClean="0">
                <a:latin typeface="Gill Sans MT" panose="020B0502020104020203" pitchFamily="34" charset="0"/>
              </a:rPr>
              <a:t>Forty-three percent of companies studied during both surveys experienced a lift in policy brand. The largest jumps occurred among food &amp; beverage companies, which saw a sector increase of 6%. Others saw a drop in policy brand, with notable declines in utilities, where each of the companies studied over the two years fell on the policy brand index. </a:t>
            </a:r>
            <a:endParaRPr lang="en-US" sz="1000" dirty="0">
              <a:latin typeface="Gill Sans MT" panose="020B0502020104020203" pitchFamily="34" charset="0"/>
            </a:endParaRPr>
          </a:p>
          <a:p>
            <a:r>
              <a:rPr lang="en-US" sz="1000" dirty="0" smtClean="0">
                <a:latin typeface="Gill Sans MT" panose="020B0502020104020203" pitchFamily="34" charset="0"/>
              </a:rPr>
              <a:t>These results echo prior NJ Research findings: an organization’s policy brand may be tied to industry sector, though some can out- or under-perform their peers.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468" y="1709591"/>
            <a:ext cx="70734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n-US" sz="1100" cap="all" spc="200" dirty="0">
                <a:solidFill>
                  <a:srgbClr val="000000"/>
                </a:solidFill>
                <a:latin typeface="Gill Sans MT" panose="020B0502020104020203" pitchFamily="34" charset="0"/>
              </a:rPr>
              <a:t>WHAT IS POLICY </a:t>
            </a:r>
            <a:r>
              <a:rPr lang="en-US" sz="1100" cap="all" spc="2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BRAND?</a:t>
            </a:r>
          </a:p>
          <a:p>
            <a:pPr lvl="0" algn="just">
              <a:spcAft>
                <a:spcPts val="600"/>
              </a:spcAft>
            </a:pP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Policy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brand refers to the way senior policy professionals perceive an organization’s work inside the Beltway—specifically, the degree to which it compels attention and action on matters of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  <a:cs typeface="FreightSans Pro Book"/>
              </a:rPr>
              <a:t>national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 public policy.</a:t>
            </a:r>
          </a:p>
          <a:p>
            <a:pPr lvl="0" algn="just">
              <a:spcAft>
                <a:spcPts val="1200"/>
              </a:spcAft>
            </a:pP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Policy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Brands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Roundtable empirically measures how </a:t>
            </a:r>
            <a:r>
              <a:rPr lang="en-US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organizations engaged in advocacy are perceived in Washington, what traits and behaviors top policy brands have in common, and which activities are most impactful when interacting with policymakers. </a:t>
            </a:r>
            <a:r>
              <a:rPr lang="en-US" sz="1100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94407" y="3428678"/>
            <a:ext cx="4820793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1200" cap="all" spc="300" dirty="0" smtClean="0">
                <a:latin typeface="Gill Sans MT" panose="020B0502020104020203" pitchFamily="34" charset="0"/>
              </a:rPr>
              <a:t>POLICY BRAND INDEX Score </a:t>
            </a:r>
          </a:p>
          <a:p>
            <a:pPr lvl="0" algn="ctr">
              <a:spcBef>
                <a:spcPct val="20000"/>
              </a:spcBef>
            </a:pPr>
            <a:r>
              <a:rPr lang="en-US" sz="1200" cap="all" spc="300" dirty="0" smtClean="0">
                <a:latin typeface="Gill Sans MT" panose="020B0502020104020203" pitchFamily="34" charset="0"/>
              </a:rPr>
              <a:t>Trends By Industry</a:t>
            </a:r>
            <a:endParaRPr lang="en-US" sz="1200" cap="all" spc="300" dirty="0">
              <a:latin typeface="Gill Sans MT" panose="020B0502020104020203" pitchFamily="34" charset="0"/>
            </a:endParaRPr>
          </a:p>
        </p:txBody>
      </p:sp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293178043"/>
              </p:ext>
            </p:extLst>
          </p:nvPr>
        </p:nvGraphicFramePr>
        <p:xfrm>
          <a:off x="2494407" y="4452730"/>
          <a:ext cx="5020861" cy="267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352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R Report Theme">
  <a:themeElements>
    <a:clrScheme name="Custom 1">
      <a:dk1>
        <a:srgbClr val="000000"/>
      </a:dk1>
      <a:lt1>
        <a:srgbClr val="FFFFFF"/>
      </a:lt1>
      <a:dk2>
        <a:srgbClr val="535550"/>
      </a:dk2>
      <a:lt2>
        <a:srgbClr val="DCDDDB"/>
      </a:lt2>
      <a:accent1>
        <a:srgbClr val="535550"/>
      </a:accent1>
      <a:accent2>
        <a:srgbClr val="E3E033"/>
      </a:accent2>
      <a:accent3>
        <a:srgbClr val="82C2CC"/>
      </a:accent3>
      <a:accent4>
        <a:srgbClr val="FFFFFF"/>
      </a:accent4>
      <a:accent5>
        <a:srgbClr val="FFFFFF"/>
      </a:accent5>
      <a:accent6>
        <a:srgbClr val="FFFFFF"/>
      </a:accent6>
      <a:hlink>
        <a:srgbClr val="48A3B1"/>
      </a:hlink>
      <a:folHlink>
        <a:srgbClr val="306D76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wrap="none" lIns="228600" tIns="228600" rIns="228600" bIns="228600" rtlCol="0" anchor="t">
        <a:noAutofit/>
      </a:bodyPr>
      <a:lstStyle>
        <a:defPPr>
          <a:defRPr sz="1000" dirty="0"/>
        </a:defPPr>
      </a:lstStyle>
    </a:spDef>
    <a:lnDef>
      <a:spPr>
        <a:ln>
          <a:solidFill>
            <a:schemeClr val="accent3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51822</TotalTime>
  <Words>237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PBR Report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Wen</dc:creator>
  <cp:lastModifiedBy>Cai, Wen</cp:lastModifiedBy>
  <cp:revision>2437</cp:revision>
  <cp:lastPrinted>2015-02-02T17:47:41Z</cp:lastPrinted>
  <dcterms:created xsi:type="dcterms:W3CDTF">2013-10-24T02:05:42Z</dcterms:created>
  <dcterms:modified xsi:type="dcterms:W3CDTF">2015-08-24T18:39:40Z</dcterms:modified>
  <cp:contentStatus>Final 07.28.14</cp:contentStatus>
</cp:coreProperties>
</file>