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1"/>
    <p:sldMasterId id="2147483793" r:id="rId2"/>
  </p:sldMasterIdLst>
  <p:notesMasterIdLst>
    <p:notesMasterId r:id="rId28"/>
  </p:notesMasterIdLst>
  <p:handoutMasterIdLst>
    <p:handoutMasterId r:id="rId29"/>
  </p:handoutMasterIdLst>
  <p:sldIdLst>
    <p:sldId id="309" r:id="rId3"/>
    <p:sldId id="349" r:id="rId4"/>
    <p:sldId id="350" r:id="rId5"/>
    <p:sldId id="351" r:id="rId6"/>
    <p:sldId id="344" r:id="rId7"/>
    <p:sldId id="328" r:id="rId8"/>
    <p:sldId id="277" r:id="rId9"/>
    <p:sldId id="345" r:id="rId10"/>
    <p:sldId id="329" r:id="rId11"/>
    <p:sldId id="346" r:id="rId12"/>
    <p:sldId id="347" r:id="rId13"/>
    <p:sldId id="348" r:id="rId14"/>
    <p:sldId id="339" r:id="rId15"/>
    <p:sldId id="338" r:id="rId16"/>
    <p:sldId id="340" r:id="rId17"/>
    <p:sldId id="335" r:id="rId18"/>
    <p:sldId id="330" r:id="rId19"/>
    <p:sldId id="331" r:id="rId20"/>
    <p:sldId id="332" r:id="rId21"/>
    <p:sldId id="336" r:id="rId22"/>
    <p:sldId id="337" r:id="rId23"/>
    <p:sldId id="342" r:id="rId24"/>
    <p:sldId id="343" r:id="rId25"/>
    <p:sldId id="333" r:id="rId26"/>
    <p:sldId id="334" r:id="rId27"/>
  </p:sldIdLst>
  <p:sldSz cx="9144000" cy="6858000" type="screen4x3"/>
  <p:notesSz cx="6797675" cy="98567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726">
          <p15:clr>
            <a:srgbClr val="A4A3A4"/>
          </p15:clr>
        </p15:guide>
        <p15:guide id="4" orient="horz" pos="4194">
          <p15:clr>
            <a:srgbClr val="A4A3A4"/>
          </p15:clr>
        </p15:guide>
        <p15:guide id="5" orient="horz" pos="3306">
          <p15:clr>
            <a:srgbClr val="A4A3A4"/>
          </p15:clr>
        </p15:guide>
        <p15:guide id="6" pos="5580">
          <p15:clr>
            <a:srgbClr val="A4A3A4"/>
          </p15:clr>
        </p15:guide>
        <p15:guide id="7" pos="1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  <p15:guide id="3" orient="horz" pos="3104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9EA0"/>
    <a:srgbClr val="DD4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6404" autoAdjust="0"/>
  </p:normalViewPr>
  <p:slideViewPr>
    <p:cSldViewPr snapToGrid="0" showGuides="1">
      <p:cViewPr varScale="1">
        <p:scale>
          <a:sx n="118" d="100"/>
          <a:sy n="118" d="100"/>
        </p:scale>
        <p:origin x="1646" y="69"/>
      </p:cViewPr>
      <p:guideLst>
        <p:guide orient="horz" pos="2160"/>
        <p:guide pos="2880"/>
        <p:guide orient="horz" pos="726"/>
        <p:guide orient="horz" pos="4194"/>
        <p:guide orient="horz" pos="3306"/>
        <p:guide pos="5580"/>
        <p:guide pos="1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996" y="114"/>
      </p:cViewPr>
      <p:guideLst>
        <p:guide orient="horz" pos="3223"/>
        <p:guide pos="2235"/>
        <p:guide orient="horz" pos="3104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14.05.2019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‹Nr.›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14.05.2019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1231900"/>
            <a:ext cx="4435475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25" tIns="43763" rIns="87525" bIns="4376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5" y="4744165"/>
            <a:ext cx="5438748" cy="3880336"/>
          </a:xfrm>
          <a:prstGeom prst="rect">
            <a:avLst/>
          </a:prstGeom>
        </p:spPr>
        <p:txBody>
          <a:bodyPr vert="horz" lIns="87525" tIns="43763" rIns="87525" bIns="43763" rtlCol="0"/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 smtClean="0"/>
              <a:t>Edit the </a:t>
            </a:r>
            <a:r>
              <a:rPr lang="en-US" dirty="0" err="1" smtClean="0"/>
              <a:t>mastertitle</a:t>
            </a:r>
            <a:r>
              <a:rPr lang="en-US" dirty="0" smtClean="0"/>
              <a:t>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baseline="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 smtClean="0"/>
              <a:t>First Level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</a:t>
            </a:r>
          </a:p>
          <a:p>
            <a:pPr lvl="5"/>
            <a:r>
              <a:rPr lang="de-DE" dirty="0" err="1" smtClean="0"/>
              <a:t>Sixth</a:t>
            </a:r>
            <a:r>
              <a:rPr lang="de-DE" dirty="0" smtClean="0"/>
              <a:t> Level</a:t>
            </a:r>
          </a:p>
          <a:p>
            <a:pPr lvl="6"/>
            <a:r>
              <a:rPr lang="de-DE" dirty="0" err="1" smtClean="0"/>
              <a:t>Seventh</a:t>
            </a:r>
            <a:r>
              <a:rPr lang="de-DE" dirty="0" smtClean="0"/>
              <a:t> Level</a:t>
            </a:r>
          </a:p>
          <a:p>
            <a:pPr lvl="7"/>
            <a:r>
              <a:rPr lang="de-DE" dirty="0" err="1" smtClean="0"/>
              <a:t>Eighth</a:t>
            </a:r>
            <a:r>
              <a:rPr lang="de-DE" dirty="0" smtClean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3814970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4th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473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4th 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5230800"/>
            <a:ext cx="8568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536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5th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5th 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cxnSp>
        <p:nvCxnSpPr>
          <p:cNvPr id="4" name="Gerader Verbinder 11"/>
          <p:cNvCxnSpPr/>
          <p:nvPr userDrawn="1"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773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6th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6th 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3196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287338" y="3036888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63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7th Version (logo of partn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7th Version </a:t>
            </a:r>
            <a:r>
              <a:rPr lang="de-DE" dirty="0" smtClean="0"/>
              <a:t>(logo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partner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54000" y="5731200"/>
            <a:ext cx="5209200" cy="4320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 algn="r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1882800" y="6351373"/>
            <a:ext cx="1620000" cy="40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Add logo of partner by clicking the icon</a:t>
            </a:r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3628800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206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, 1s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23148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6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847599"/>
            <a:ext cx="4154400" cy="33156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/>
            </a:lvl1pPr>
          </a:lstStyle>
          <a:p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endParaRPr lang="de-DE" dirty="0" smtClean="0"/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24876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err="1" smtClean="0"/>
              <a:t>Contact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0058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, 2nd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7999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dirty="0" smtClean="0"/>
              <a:t>Business </a:t>
            </a:r>
            <a:r>
              <a:rPr lang="de-DE" dirty="0" err="1" smtClean="0"/>
              <a:t>address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11" name="Textplatzhalter 1"/>
          <p:cNvSpPr>
            <a:spLocks noGrp="1"/>
          </p:cNvSpPr>
          <p:nvPr>
            <p:ph type="body" sz="quarter" idx="16" hasCustomPrompt="1"/>
          </p:nvPr>
        </p:nvSpPr>
        <p:spPr>
          <a:xfrm>
            <a:off x="4701600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sz="1400" dirty="0" err="1" smtClean="0"/>
              <a:t>Contact</a:t>
            </a:r>
            <a:r>
              <a:rPr lang="de-DE" sz="1400" dirty="0" smtClean="0"/>
              <a:t> </a:t>
            </a:r>
            <a:r>
              <a:rPr lang="de-DE" sz="1400" dirty="0" err="1" smtClean="0"/>
              <a:t>information</a:t>
            </a:r>
            <a:endParaRPr lang="de-DE" sz="140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47268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err="1" smtClean="0"/>
              <a:t>Contact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3691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, 3rd Version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563200"/>
            <a:ext cx="41544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>
                <a:tab pos="216000" algn="l"/>
              </a:tabLst>
              <a:defRPr sz="1400"/>
            </a:lvl1pPr>
          </a:lstStyle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>
                <a:tab pos="216000" algn="l"/>
              </a:tabLst>
              <a:defRPr/>
            </a:pPr>
            <a:r>
              <a:rPr lang="de-DE" sz="1400" dirty="0" err="1" smtClean="0"/>
              <a:t>Contact</a:t>
            </a:r>
            <a:r>
              <a:rPr lang="de-DE" sz="1400" dirty="0" smtClean="0"/>
              <a:t> </a:t>
            </a:r>
            <a:r>
              <a:rPr lang="de-DE" sz="1400" dirty="0" err="1" smtClean="0"/>
              <a:t>information</a:t>
            </a:r>
            <a:endParaRPr lang="de-DE" sz="1400" dirty="0" smtClean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9258072" y="540456"/>
            <a:ext cx="1641475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right click an empty space on the slide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"Format Background"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On the Fill menu click "File..." and choose a picture</a:t>
            </a:r>
            <a:endParaRPr lang="de-DE" sz="1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27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Partner, 1s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</p:spTree>
    <p:extLst>
      <p:ext uri="{BB962C8B-B14F-4D97-AF65-F5344CB8AC3E}">
        <p14:creationId xmlns:p14="http://schemas.microsoft.com/office/powerpoint/2010/main" val="4184890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Partner, 2nd Vers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7585200" y="5706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88000" y="5706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Add logo by clicking the icon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smtClean="0"/>
              <a:t>Text Area</a:t>
            </a:r>
          </a:p>
        </p:txBody>
      </p:sp>
    </p:spTree>
    <p:extLst>
      <p:ext uri="{BB962C8B-B14F-4D97-AF65-F5344CB8AC3E}">
        <p14:creationId xmlns:p14="http://schemas.microsoft.com/office/powerpoint/2010/main" val="816800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 smtClean="0"/>
              <a:t>Edit the </a:t>
            </a:r>
            <a:r>
              <a:rPr lang="en-US" dirty="0" err="1" smtClean="0"/>
              <a:t>mastertitle</a:t>
            </a:r>
            <a:r>
              <a:rPr lang="en-US" dirty="0" smtClean="0"/>
              <a:t>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 smtClean="0"/>
              <a:t>Text Area</a:t>
            </a:r>
          </a:p>
        </p:txBody>
      </p:sp>
    </p:spTree>
    <p:extLst>
      <p:ext uri="{BB962C8B-B14F-4D97-AF65-F5344CB8AC3E}">
        <p14:creationId xmlns:p14="http://schemas.microsoft.com/office/powerpoint/2010/main" val="1775703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 smtClean="0"/>
              <a:t>Edit the </a:t>
            </a:r>
            <a:r>
              <a:rPr lang="en-US" dirty="0" err="1" smtClean="0"/>
              <a:t>mastertitle</a:t>
            </a:r>
            <a:r>
              <a:rPr lang="en-US" dirty="0" smtClean="0"/>
              <a:t>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 smtClean="0"/>
              <a:t>Text Area</a:t>
            </a:r>
          </a:p>
        </p:txBody>
      </p:sp>
    </p:spTree>
    <p:extLst>
      <p:ext uri="{BB962C8B-B14F-4D97-AF65-F5344CB8AC3E}">
        <p14:creationId xmlns:p14="http://schemas.microsoft.com/office/powerpoint/2010/main" val="1301205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 smtClean="0"/>
              <a:t>Edit the </a:t>
            </a:r>
            <a:r>
              <a:rPr lang="en-US" dirty="0" err="1" smtClean="0"/>
              <a:t>mastertitle</a:t>
            </a:r>
            <a:r>
              <a:rPr lang="en-US" dirty="0" smtClean="0"/>
              <a:t>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baseline="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 smtClean="0"/>
              <a:t>First Level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</a:t>
            </a:r>
          </a:p>
          <a:p>
            <a:pPr lvl="5"/>
            <a:r>
              <a:rPr lang="de-DE" dirty="0" err="1" smtClean="0"/>
              <a:t>Sixth</a:t>
            </a:r>
            <a:r>
              <a:rPr lang="de-DE" dirty="0" smtClean="0"/>
              <a:t> Level</a:t>
            </a:r>
          </a:p>
          <a:p>
            <a:pPr lvl="6"/>
            <a:r>
              <a:rPr lang="de-DE" dirty="0" err="1" smtClean="0"/>
              <a:t>Seventh</a:t>
            </a:r>
            <a:r>
              <a:rPr lang="de-DE" dirty="0" smtClean="0"/>
              <a:t> Level</a:t>
            </a:r>
          </a:p>
          <a:p>
            <a:pPr lvl="7"/>
            <a:r>
              <a:rPr lang="de-DE" dirty="0" err="1" smtClean="0"/>
              <a:t>Eighth</a:t>
            </a:r>
            <a:r>
              <a:rPr lang="de-DE" dirty="0" smtClean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127733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Picture (66:3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 smtClean="0"/>
              <a:t>Edit the </a:t>
            </a:r>
            <a:r>
              <a:rPr lang="en-US" dirty="0" err="1" smtClean="0"/>
              <a:t>mastertitle</a:t>
            </a:r>
            <a:r>
              <a:rPr lang="en-US" dirty="0" smtClean="0"/>
              <a:t>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6192000" y="1094400"/>
            <a:ext cx="2664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192000" y="5662800"/>
            <a:ext cx="26640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 smtClean="0"/>
              <a:t>Picture title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endParaRPr lang="de-DE" dirty="0" smtClean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5648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 smtClean="0"/>
              <a:t>First Level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</a:t>
            </a:r>
          </a:p>
          <a:p>
            <a:pPr lvl="5"/>
            <a:r>
              <a:rPr lang="de-DE" dirty="0" err="1" smtClean="0"/>
              <a:t>Sixth</a:t>
            </a:r>
            <a:r>
              <a:rPr lang="de-DE" dirty="0" smtClean="0"/>
              <a:t> Level</a:t>
            </a:r>
          </a:p>
          <a:p>
            <a:pPr lvl="6"/>
            <a:r>
              <a:rPr lang="de-DE" dirty="0" err="1" smtClean="0"/>
              <a:t>Seventh</a:t>
            </a:r>
            <a:r>
              <a:rPr lang="de-DE" dirty="0" smtClean="0"/>
              <a:t> Level</a:t>
            </a:r>
          </a:p>
          <a:p>
            <a:pPr lvl="7"/>
            <a:r>
              <a:rPr lang="de-DE" dirty="0" err="1" smtClean="0"/>
              <a:t>Eighth</a:t>
            </a:r>
            <a:r>
              <a:rPr lang="de-DE" dirty="0" smtClean="0"/>
              <a:t> Level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0835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Picture (50:5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 smtClean="0"/>
              <a:t>Edit the </a:t>
            </a:r>
            <a:r>
              <a:rPr lang="en-US" dirty="0" err="1" smtClean="0"/>
              <a:t>mastertitle</a:t>
            </a:r>
            <a:r>
              <a:rPr lang="en-US" dirty="0" smtClean="0"/>
              <a:t>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4701600" y="1094400"/>
            <a:ext cx="41544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01600" y="5662800"/>
            <a:ext cx="41544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 smtClean="0"/>
              <a:t>Picture title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endParaRPr lang="de-DE" dirty="0" smtClean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4154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 smtClean="0"/>
              <a:t>First Level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</a:t>
            </a:r>
          </a:p>
          <a:p>
            <a:pPr lvl="5"/>
            <a:r>
              <a:rPr lang="de-DE" dirty="0" err="1" smtClean="0"/>
              <a:t>Sixth</a:t>
            </a:r>
            <a:r>
              <a:rPr lang="de-DE" dirty="0" smtClean="0"/>
              <a:t> Level</a:t>
            </a:r>
          </a:p>
          <a:p>
            <a:pPr lvl="6"/>
            <a:r>
              <a:rPr lang="de-DE" dirty="0" err="1" smtClean="0"/>
              <a:t>Seventh</a:t>
            </a:r>
            <a:r>
              <a:rPr lang="de-DE" dirty="0" smtClean="0"/>
              <a:t> Level</a:t>
            </a:r>
          </a:p>
          <a:p>
            <a:pPr lvl="7"/>
            <a:r>
              <a:rPr lang="de-DE" dirty="0" err="1" smtClean="0"/>
              <a:t>Eighth</a:t>
            </a:r>
            <a:r>
              <a:rPr lang="de-DE" dirty="0" smtClean="0"/>
              <a:t> Level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9211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 smtClean="0"/>
              <a:t>Edit the </a:t>
            </a:r>
            <a:r>
              <a:rPr lang="en-US" dirty="0" err="1" smtClean="0"/>
              <a:t>mastertitle</a:t>
            </a:r>
            <a:r>
              <a:rPr lang="en-US" dirty="0" smtClean="0"/>
              <a:t>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7" y="5662800"/>
            <a:ext cx="8568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 smtClean="0"/>
              <a:t>Picture title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endParaRPr lang="de-DE" dirty="0" smtClean="0"/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4" hasCustomPrompt="1"/>
          </p:nvPr>
        </p:nvSpPr>
        <p:spPr>
          <a:xfrm>
            <a:off x="288000" y="1094400"/>
            <a:ext cx="8568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63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 smtClean="0"/>
              <a:t>Edit the </a:t>
            </a:r>
            <a:r>
              <a:rPr lang="en-US" dirty="0" err="1" smtClean="0"/>
              <a:t>mastertitle</a:t>
            </a:r>
            <a:r>
              <a:rPr lang="en-US" dirty="0" smtClean="0"/>
              <a:t> format by clicking</a:t>
            </a:r>
            <a:br>
              <a:rPr lang="en-US" dirty="0" smtClean="0"/>
            </a:br>
            <a:r>
              <a:rPr lang="en-US" dirty="0" smtClean="0"/>
              <a:t>Example for the use of a double-spaced title</a:t>
            </a:r>
            <a:endParaRPr lang="en-US" dirty="0"/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chart by clicking the icon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848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1s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1st Version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55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2nd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9D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2nd Version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232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3rd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Sample Title, 3rd 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 smtClean="0"/>
              <a:t>Subtitle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Add picture by clicking the icon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 smtClean="0"/>
              <a:t>Name </a:t>
            </a:r>
            <a:r>
              <a:rPr lang="de-DE" sz="1400" dirty="0" err="1" smtClean="0"/>
              <a:t>of</a:t>
            </a:r>
            <a:r>
              <a:rPr lang="de-DE" sz="1400" dirty="0" smtClean="0"/>
              <a:t> Speaker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 smtClean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5646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287338" y="7416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-2151063" y="525225"/>
            <a:ext cx="203313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latin typeface="+mn-lt"/>
              </a:rPr>
              <a:t>Edit footer: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000" b="0" dirty="0" smtClean="0">
                <a:latin typeface="+mn-lt"/>
              </a:rPr>
              <a:t>On the View menu, click Slide Master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000" b="0" dirty="0" smtClean="0">
                <a:latin typeface="+mn-lt"/>
              </a:rPr>
              <a:t>Scroll to the first slide in the overview on the left hand side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000" b="0" dirty="0" smtClean="0">
                <a:latin typeface="+mn-lt"/>
              </a:rPr>
              <a:t>On the first slide you can select the footer check box. There you can add the text which will automatically appear on all other slides. 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16000" y="6372000"/>
            <a:ext cx="4604744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err="1" smtClean="0">
                <a:solidFill>
                  <a:srgbClr val="9D9EA0"/>
                </a:solidFill>
              </a:rPr>
              <a:t>PlugNHarvest</a:t>
            </a:r>
            <a:r>
              <a:rPr lang="en-US" sz="900" baseline="0" dirty="0" smtClean="0">
                <a:solidFill>
                  <a:srgbClr val="9D9EA0"/>
                </a:solidFill>
              </a:rPr>
              <a:t> Simulation </a:t>
            </a:r>
            <a:r>
              <a:rPr lang="en-US" sz="900" baseline="0" dirty="0" smtClean="0">
                <a:solidFill>
                  <a:srgbClr val="9D9EA0"/>
                </a:solidFill>
              </a:rPr>
              <a:t>Model </a:t>
            </a:r>
            <a:r>
              <a:rPr lang="en-US" sz="900" dirty="0" smtClean="0">
                <a:solidFill>
                  <a:srgbClr val="9D9EA0"/>
                </a:solidFill>
              </a:rPr>
              <a:t>|  </a:t>
            </a:r>
            <a:r>
              <a:rPr lang="en-US" sz="900" dirty="0" smtClean="0">
                <a:solidFill>
                  <a:srgbClr val="9D9EA0"/>
                </a:solidFill>
              </a:rPr>
              <a:t>Ana</a:t>
            </a:r>
            <a:r>
              <a:rPr lang="en-US" sz="900" baseline="0" dirty="0" smtClean="0">
                <a:solidFill>
                  <a:srgbClr val="9D9EA0"/>
                </a:solidFill>
              </a:rPr>
              <a:t> Constantin</a:t>
            </a:r>
            <a:r>
              <a:rPr lang="en-US" sz="900" dirty="0" smtClean="0">
                <a:solidFill>
                  <a:srgbClr val="9D9EA0"/>
                </a:solidFill>
              </a:rPr>
              <a:t>  |  </a:t>
            </a:r>
            <a:r>
              <a:rPr lang="en-US" sz="900" dirty="0" smtClean="0">
                <a:solidFill>
                  <a:srgbClr val="9D9EA0"/>
                </a:solidFill>
              </a:rPr>
              <a:t>E.ON</a:t>
            </a:r>
            <a:r>
              <a:rPr lang="en-US" sz="900" baseline="0" dirty="0" smtClean="0">
                <a:solidFill>
                  <a:srgbClr val="9D9EA0"/>
                </a:solidFill>
              </a:rPr>
              <a:t> ERC</a:t>
            </a:r>
            <a:r>
              <a:rPr lang="en-US" sz="900" dirty="0" smtClean="0">
                <a:solidFill>
                  <a:srgbClr val="9D9EA0"/>
                </a:solidFill>
              </a:rPr>
              <a:t>  </a:t>
            </a:r>
            <a:r>
              <a:rPr lang="en-US" sz="900" dirty="0" smtClean="0">
                <a:solidFill>
                  <a:srgbClr val="9D9EA0"/>
                </a:solidFill>
              </a:rPr>
              <a:t>|  </a:t>
            </a:r>
            <a:r>
              <a:rPr lang="de-DE" sz="900" dirty="0" smtClean="0">
                <a:solidFill>
                  <a:srgbClr val="9D9EA0"/>
                </a:solidFill>
              </a:rPr>
              <a:t>13.05.2019</a:t>
            </a:r>
            <a:endParaRPr lang="de-DE" dirty="0"/>
          </a:p>
        </p:txBody>
      </p:sp>
      <p:cxnSp>
        <p:nvCxnSpPr>
          <p:cNvPr id="12" name="Gerader Verbinder 11"/>
          <p:cNvCxnSpPr/>
          <p:nvPr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288000" y="6372000"/>
            <a:ext cx="65563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BEDA6A0-9FCC-47AA-99A4-88E72C69C2BF}" type="slidenum">
              <a:rPr lang="de-DE" sz="900" smtClean="0">
                <a:solidFill>
                  <a:srgbClr val="9D9EA0"/>
                </a:solidFill>
              </a:rPr>
              <a:t>‹Nr.›</a:t>
            </a:fld>
            <a:endParaRPr lang="de-DE" sz="900" dirty="0">
              <a:solidFill>
                <a:srgbClr val="9D9EA0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00" y="6372000"/>
            <a:ext cx="1011600" cy="407267"/>
          </a:xfrm>
          <a:prstGeom prst="rect">
            <a:avLst/>
          </a:prstGeom>
        </p:spPr>
      </p:pic>
      <p:pic>
        <p:nvPicPr>
          <p:cNvPr id="16" name="Grafik 15"/>
          <p:cNvPicPr>
            <a:picLocks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00" y="6379200"/>
            <a:ext cx="1429200" cy="392400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7306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9" r:id="rId3"/>
    <p:sldLayoutId id="2147483772" r:id="rId4"/>
    <p:sldLayoutId id="2147483760" r:id="rId5"/>
    <p:sldLayoutId id="214748376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181" userDrawn="1">
          <p15:clr>
            <a:srgbClr val="F26B43"/>
          </p15:clr>
        </p15:guide>
        <p15:guide id="4" pos="5579" userDrawn="1">
          <p15:clr>
            <a:srgbClr val="F26B43"/>
          </p15:clr>
        </p15:guide>
        <p15:guide id="5" pos="1950" userDrawn="1">
          <p15:clr>
            <a:srgbClr val="F26B43"/>
          </p15:clr>
        </p15:guide>
        <p15:guide id="6" pos="2064" userDrawn="1">
          <p15:clr>
            <a:srgbClr val="F26B43"/>
          </p15:clr>
        </p15:guide>
        <p15:guide id="7" pos="3696" userDrawn="1">
          <p15:clr>
            <a:srgbClr val="F26B43"/>
          </p15:clr>
        </p15:guide>
        <p15:guide id="8" pos="381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7306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6061446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00" y="6372000"/>
            <a:ext cx="1011600" cy="407267"/>
          </a:xfrm>
          <a:prstGeom prst="rect">
            <a:avLst/>
          </a:prstGeom>
        </p:spPr>
      </p:pic>
      <p:pic>
        <p:nvPicPr>
          <p:cNvPr id="19" name="Grafik 18"/>
          <p:cNvPicPr>
            <a:picLocks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00" y="6379200"/>
            <a:ext cx="1429200" cy="3924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600" y="6350400"/>
            <a:ext cx="2225067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91" r:id="rId3"/>
    <p:sldLayoutId id="2147483792" r:id="rId4"/>
    <p:sldLayoutId id="2147483789" r:id="rId5"/>
    <p:sldLayoutId id="2147483790" r:id="rId6"/>
    <p:sldLayoutId id="2147483779" r:id="rId7"/>
    <p:sldLayoutId id="2147483796" r:id="rId8"/>
    <p:sldLayoutId id="2147483797" r:id="rId9"/>
    <p:sldLayoutId id="2147483773" r:id="rId10"/>
    <p:sldLayoutId id="2147483795" r:id="rId11"/>
    <p:sldLayoutId id="2147483794" r:id="rId12"/>
    <p:sldLayoutId id="2147483798" r:id="rId13"/>
    <p:sldLayoutId id="214748379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>
          <p15:clr>
            <a:srgbClr val="F26B43"/>
          </p15:clr>
        </p15:guide>
        <p15:guide id="2" orient="horz" pos="2863">
          <p15:clr>
            <a:srgbClr val="F26B43"/>
          </p15:clr>
        </p15:guide>
        <p15:guide id="3" pos="181">
          <p15:clr>
            <a:srgbClr val="F26B43"/>
          </p15:clr>
        </p15:guide>
        <p15:guide id="4" pos="5579">
          <p15:clr>
            <a:srgbClr val="F26B43"/>
          </p15:clr>
        </p15:guide>
        <p15:guide id="5" pos="1950">
          <p15:clr>
            <a:srgbClr val="F26B43"/>
          </p15:clr>
        </p15:guide>
        <p15:guide id="6" pos="2064">
          <p15:clr>
            <a:srgbClr val="F26B43"/>
          </p15:clr>
        </p15:guide>
        <p15:guide id="7" pos="3696">
          <p15:clr>
            <a:srgbClr val="F26B43"/>
          </p15:clr>
        </p15:guide>
        <p15:guide id="8" pos="381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bigladdersoftware.com/epx/docs/8-0/engineering-reference/page-089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88000" y="6339600"/>
            <a:ext cx="3240000" cy="215444"/>
          </a:xfrm>
        </p:spPr>
        <p:txBody>
          <a:bodyPr/>
          <a:lstStyle/>
          <a:p>
            <a:r>
              <a:rPr lang="de-DE" dirty="0" smtClean="0"/>
              <a:t>Ana Constantin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PlugNHarvest</a:t>
            </a:r>
            <a:r>
              <a:rPr lang="de-DE" dirty="0" smtClean="0"/>
              <a:t> </a:t>
            </a:r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Documentation</a:t>
            </a:r>
            <a:endParaRPr lang="de-DE" dirty="0" smtClean="0"/>
          </a:p>
          <a:p>
            <a:r>
              <a:rPr lang="de-DE" dirty="0" smtClean="0"/>
              <a:t>Last </a:t>
            </a:r>
            <a:r>
              <a:rPr lang="de-DE" dirty="0" err="1" smtClean="0"/>
              <a:t>modified</a:t>
            </a:r>
            <a:r>
              <a:rPr lang="de-DE" dirty="0" smtClean="0"/>
              <a:t> on 13.05.2019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364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Energy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+ Control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General</a:t>
            </a:r>
          </a:p>
          <a:p>
            <a:pPr lvl="2"/>
            <a:r>
              <a:rPr lang="en-US" dirty="0" smtClean="0"/>
              <a:t>Maximal power output for heater / cooler</a:t>
            </a:r>
          </a:p>
          <a:p>
            <a:pPr lvl="2"/>
            <a:r>
              <a:rPr lang="en-US" dirty="0" smtClean="0"/>
              <a:t>Set temperature for heating / cooling</a:t>
            </a:r>
          </a:p>
          <a:p>
            <a:pPr lvl="2"/>
            <a:r>
              <a:rPr lang="en-US" dirty="0" smtClean="0"/>
              <a:t>Outside temperature under which heater starts</a:t>
            </a:r>
            <a:endParaRPr lang="en-US" dirty="0"/>
          </a:p>
          <a:p>
            <a:pPr lvl="1"/>
            <a:r>
              <a:rPr lang="en-US" dirty="0" smtClean="0"/>
              <a:t>Advanced</a:t>
            </a:r>
          </a:p>
          <a:p>
            <a:pPr lvl="2"/>
            <a:r>
              <a:rPr lang="en-US" dirty="0" smtClean="0"/>
              <a:t>Is heater / cooler electric</a:t>
            </a:r>
          </a:p>
          <a:p>
            <a:pPr lvl="2"/>
            <a:r>
              <a:rPr lang="en-US" dirty="0" smtClean="0"/>
              <a:t>Electrical efficiency of heater / cooler</a:t>
            </a:r>
            <a:endParaRPr lang="en-US" dirty="0"/>
          </a:p>
          <a:p>
            <a:pPr lvl="1"/>
            <a:r>
              <a:rPr lang="en-US" dirty="0" smtClean="0"/>
              <a:t>Hidden</a:t>
            </a:r>
          </a:p>
          <a:p>
            <a:pPr lvl="2"/>
            <a:r>
              <a:rPr lang="en-US" dirty="0" smtClean="0"/>
              <a:t>Parameters for internal PI controllers</a:t>
            </a:r>
            <a:endParaRPr lang="de-DE" dirty="0" smtClean="0"/>
          </a:p>
          <a:p>
            <a:pPr marL="2161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1916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Boundary</a:t>
            </a:r>
            <a:r>
              <a:rPr lang="de-DE" dirty="0" smtClean="0"/>
              <a:t> </a:t>
            </a:r>
            <a:r>
              <a:rPr lang="de-DE" dirty="0" err="1" smtClean="0"/>
              <a:t>conditions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General</a:t>
            </a:r>
          </a:p>
          <a:p>
            <a:pPr lvl="2"/>
            <a:r>
              <a:rPr lang="en-US" dirty="0" smtClean="0"/>
              <a:t>Latitude and longitude of location</a:t>
            </a:r>
          </a:p>
          <a:p>
            <a:pPr lvl="2"/>
            <a:r>
              <a:rPr lang="en-US" dirty="0" smtClean="0"/>
              <a:t>File for weather data</a:t>
            </a:r>
          </a:p>
          <a:p>
            <a:pPr lvl="2"/>
            <a:r>
              <a:rPr lang="en-US" dirty="0" smtClean="0"/>
              <a:t>Schedules for internal gains and HVAC</a:t>
            </a:r>
          </a:p>
          <a:p>
            <a:pPr lvl="1"/>
            <a:r>
              <a:rPr lang="en-US" dirty="0" smtClean="0"/>
              <a:t>Advanced</a:t>
            </a:r>
          </a:p>
          <a:p>
            <a:pPr lvl="1"/>
            <a:r>
              <a:rPr lang="en-US" dirty="0" smtClean="0"/>
              <a:t>Hidden</a:t>
            </a:r>
          </a:p>
          <a:p>
            <a:pPr lvl="2"/>
            <a:r>
              <a:rPr lang="en-US" dirty="0" smtClean="0"/>
              <a:t>Ground reflection for weather model</a:t>
            </a:r>
          </a:p>
          <a:p>
            <a:pPr lvl="2"/>
            <a:r>
              <a:rPr lang="en-US" dirty="0" smtClean="0"/>
              <a:t>Model used for solar radiation</a:t>
            </a:r>
          </a:p>
          <a:p>
            <a:pPr lvl="2"/>
            <a:r>
              <a:rPr lang="en-US" dirty="0" smtClean="0"/>
              <a:t>Output from weather model</a:t>
            </a:r>
          </a:p>
          <a:p>
            <a:pPr lvl="2"/>
            <a:r>
              <a:rPr lang="en-US" dirty="0" smtClean="0"/>
              <a:t>Interpolation of data from tables</a:t>
            </a:r>
          </a:p>
          <a:p>
            <a:pPr lvl="2"/>
            <a:r>
              <a:rPr lang="en-US" dirty="0" smtClean="0"/>
              <a:t>Extrapolation of data from tables: periodic</a:t>
            </a:r>
          </a:p>
          <a:p>
            <a:pPr lvl="2"/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5665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examples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setting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an </a:t>
            </a:r>
            <a:r>
              <a:rPr lang="de-DE" dirty="0" err="1" smtClean="0"/>
              <a:t>office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Sources for the values are given and detailed at the end of the presentation in the Bibliography</a:t>
            </a:r>
          </a:p>
          <a:p>
            <a:r>
              <a:rPr lang="en-US" dirty="0" smtClean="0"/>
              <a:t>Internal gains</a:t>
            </a:r>
          </a:p>
          <a:p>
            <a:pPr lvl="1"/>
            <a:r>
              <a:rPr lang="en-US" dirty="0" smtClean="0"/>
              <a:t>Persons</a:t>
            </a:r>
          </a:p>
          <a:p>
            <a:pPr lvl="2"/>
            <a:r>
              <a:rPr lang="en-US" dirty="0" smtClean="0"/>
              <a:t>Density</a:t>
            </a:r>
          </a:p>
          <a:p>
            <a:pPr lvl="2"/>
            <a:r>
              <a:rPr lang="en-US" dirty="0" smtClean="0"/>
              <a:t>Schedule – in the simulation model a simpler profile 09:00 – 17:00 is used</a:t>
            </a:r>
          </a:p>
          <a:p>
            <a:pPr lvl="1"/>
            <a:r>
              <a:rPr lang="en-US" dirty="0" smtClean="0"/>
              <a:t>Lights &amp; electrical appliances</a:t>
            </a:r>
          </a:p>
          <a:p>
            <a:pPr lvl="2"/>
            <a:r>
              <a:rPr lang="en-US" dirty="0" smtClean="0"/>
              <a:t>Modelling</a:t>
            </a:r>
          </a:p>
          <a:p>
            <a:pPr lvl="2"/>
            <a:r>
              <a:rPr lang="en-US" dirty="0" smtClean="0"/>
              <a:t>Types</a:t>
            </a:r>
          </a:p>
          <a:p>
            <a:pPr lvl="2"/>
            <a:r>
              <a:rPr lang="en-US" dirty="0" smtClean="0"/>
              <a:t>Schedule - in the simulation model a simpler profile 09:00 – 17:00 is used</a:t>
            </a:r>
          </a:p>
          <a:p>
            <a:r>
              <a:rPr lang="en-US" dirty="0" smtClean="0"/>
              <a:t>Energy system</a:t>
            </a:r>
          </a:p>
          <a:p>
            <a:pPr lvl="1"/>
            <a:r>
              <a:rPr lang="en-US" dirty="0" smtClean="0"/>
              <a:t>Efficiency for different types of equipment</a:t>
            </a:r>
          </a:p>
          <a:p>
            <a:pPr lvl="1"/>
            <a:r>
              <a:rPr lang="en-US" dirty="0" smtClean="0"/>
              <a:t>Control: set temperatures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15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Internal </a:t>
            </a:r>
            <a:r>
              <a:rPr lang="de-DE" dirty="0" err="1" smtClean="0"/>
              <a:t>gains</a:t>
            </a:r>
            <a:r>
              <a:rPr lang="de-DE" dirty="0" smtClean="0"/>
              <a:t> – </a:t>
            </a:r>
            <a:r>
              <a:rPr lang="de-DE" dirty="0" err="1"/>
              <a:t>P</a:t>
            </a:r>
            <a:r>
              <a:rPr lang="de-DE" dirty="0" err="1" smtClean="0"/>
              <a:t>ersons</a:t>
            </a:r>
            <a:r>
              <a:rPr lang="de-DE" dirty="0" smtClean="0"/>
              <a:t> - User </a:t>
            </a:r>
            <a:r>
              <a:rPr lang="de-DE" dirty="0" err="1" smtClean="0"/>
              <a:t>density</a:t>
            </a:r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519569"/>
              </p:ext>
            </p:extLst>
          </p:nvPr>
        </p:nvGraphicFramePr>
        <p:xfrm>
          <a:off x="1144672" y="1648925"/>
          <a:ext cx="6485174" cy="1868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316">
                  <a:extLst>
                    <a:ext uri="{9D8B030D-6E8A-4147-A177-3AD203B41FA5}">
                      <a16:colId xmlns:a16="http://schemas.microsoft.com/office/drawing/2014/main" val="3220678818"/>
                    </a:ext>
                  </a:extLst>
                </a:gridCol>
                <a:gridCol w="2671133">
                  <a:extLst>
                    <a:ext uri="{9D8B030D-6E8A-4147-A177-3AD203B41FA5}">
                      <a16:colId xmlns:a16="http://schemas.microsoft.com/office/drawing/2014/main" val="1833155769"/>
                    </a:ext>
                  </a:extLst>
                </a:gridCol>
                <a:gridCol w="2161725">
                  <a:extLst>
                    <a:ext uri="{9D8B030D-6E8A-4147-A177-3AD203B41FA5}">
                      <a16:colId xmlns:a16="http://schemas.microsoft.com/office/drawing/2014/main" val="3287571384"/>
                    </a:ext>
                  </a:extLst>
                </a:gridCol>
              </a:tblGrid>
              <a:tr h="555842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Zone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Density</a:t>
                      </a:r>
                      <a:endParaRPr lang="de-DE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Source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37556"/>
                  </a:ext>
                </a:extLst>
              </a:tr>
              <a:tr h="548640">
                <a:tc rowSpan="2">
                  <a:txBody>
                    <a:bodyPr/>
                    <a:lstStyle/>
                    <a:p>
                      <a:r>
                        <a:rPr lang="de-DE" sz="1400" dirty="0" smtClean="0"/>
                        <a:t>Office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aseline="0" smtClean="0"/>
                        <a:t>0.06 / 0.07 / 0.1 </a:t>
                      </a:r>
                      <a:r>
                        <a:rPr lang="de-DE" sz="1400" baseline="0" dirty="0" err="1" smtClean="0"/>
                        <a:t>Persons</a:t>
                      </a:r>
                      <a:r>
                        <a:rPr lang="de-DE" sz="1400" baseline="0" dirty="0" smtClean="0"/>
                        <a:t> / m</a:t>
                      </a:r>
                      <a:r>
                        <a:rPr lang="de-DE" sz="1400" baseline="30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DIN 18599-10.2 (A.2), GER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265964"/>
                  </a:ext>
                </a:extLst>
              </a:tr>
              <a:tr h="580913">
                <a:tc v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aseline="0" dirty="0" smtClean="0"/>
                        <a:t>0.4 </a:t>
                      </a:r>
                      <a:r>
                        <a:rPr lang="de-DE" sz="1400" baseline="0" dirty="0" err="1" smtClean="0"/>
                        <a:t>Persons</a:t>
                      </a:r>
                      <a:r>
                        <a:rPr lang="de-DE" sz="1400" baseline="0" dirty="0" smtClean="0"/>
                        <a:t> / m</a:t>
                      </a:r>
                      <a:r>
                        <a:rPr lang="de-DE" sz="1400" baseline="30000" dirty="0" smtClean="0"/>
                        <a:t>2</a:t>
                      </a:r>
                    </a:p>
                    <a:p>
                      <a:endParaRPr lang="de-DE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ASHRAE 90.1 – Table G-B, 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041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009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Internal </a:t>
            </a:r>
            <a:r>
              <a:rPr lang="de-DE" dirty="0" err="1"/>
              <a:t>gains</a:t>
            </a:r>
            <a:r>
              <a:rPr lang="de-DE" dirty="0"/>
              <a:t> – </a:t>
            </a:r>
            <a:r>
              <a:rPr lang="de-DE" dirty="0" err="1"/>
              <a:t>Persons</a:t>
            </a:r>
            <a:r>
              <a:rPr lang="de-DE" dirty="0"/>
              <a:t> – Presence </a:t>
            </a:r>
            <a:r>
              <a:rPr lang="de-DE" dirty="0" err="1"/>
              <a:t>profiles</a:t>
            </a:r>
            <a:r>
              <a:rPr lang="de-DE" dirty="0"/>
              <a:t> (ASHRAE 90.1_G)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558435" y="881788"/>
            <a:ext cx="4120451" cy="5325736"/>
            <a:chOff x="2396200" y="927100"/>
            <a:chExt cx="4120451" cy="5325736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6200" y="1280444"/>
              <a:ext cx="4120451" cy="4972392"/>
            </a:xfrm>
            <a:prstGeom prst="rect">
              <a:avLst/>
            </a:prstGeom>
          </p:spPr>
        </p:pic>
        <p:sp>
          <p:nvSpPr>
            <p:cNvPr id="6" name="Textfeld 5"/>
            <p:cNvSpPr txBox="1"/>
            <p:nvPr/>
          </p:nvSpPr>
          <p:spPr>
            <a:xfrm>
              <a:off x="3850521" y="927100"/>
              <a:ext cx="1211807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dirty="0" smtClean="0"/>
                <a:t>Service / Office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5511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Internal </a:t>
            </a:r>
            <a:r>
              <a:rPr lang="de-DE" dirty="0" err="1"/>
              <a:t>gains</a:t>
            </a:r>
            <a:r>
              <a:rPr lang="de-DE" dirty="0"/>
              <a:t> – </a:t>
            </a:r>
            <a:r>
              <a:rPr lang="de-DE" dirty="0" err="1"/>
              <a:t>Persons</a:t>
            </a:r>
            <a:r>
              <a:rPr lang="de-DE" dirty="0"/>
              <a:t> – </a:t>
            </a:r>
            <a:r>
              <a:rPr lang="de-DE" dirty="0" err="1"/>
              <a:t>Monthly</a:t>
            </a:r>
            <a:r>
              <a:rPr lang="de-DE" dirty="0"/>
              <a:t> </a:t>
            </a:r>
            <a:r>
              <a:rPr lang="de-DE" dirty="0" err="1"/>
              <a:t>variation</a:t>
            </a:r>
            <a:r>
              <a:rPr lang="de-DE" dirty="0"/>
              <a:t> (Source SIA 2024)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430" y="1249955"/>
            <a:ext cx="4495800" cy="134302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034318" y="1813745"/>
            <a:ext cx="159813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smtClean="0"/>
              <a:t>Office (2-6 </a:t>
            </a:r>
            <a:r>
              <a:rPr lang="de-DE" sz="1400" dirty="0" err="1" smtClean="0"/>
              <a:t>Persons</a:t>
            </a:r>
            <a:r>
              <a:rPr lang="de-DE" sz="1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0376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Internal </a:t>
            </a:r>
            <a:r>
              <a:rPr lang="de-DE" dirty="0" err="1"/>
              <a:t>gains</a:t>
            </a:r>
            <a:r>
              <a:rPr lang="de-DE" dirty="0"/>
              <a:t> </a:t>
            </a:r>
            <a:r>
              <a:rPr lang="de-DE" dirty="0" smtClean="0"/>
              <a:t> </a:t>
            </a:r>
            <a:r>
              <a:rPr lang="de-DE" dirty="0"/>
              <a:t>– </a:t>
            </a:r>
            <a:r>
              <a:rPr lang="de-DE" dirty="0" err="1"/>
              <a:t>Lighting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 smtClean="0"/>
              <a:t>electrical</a:t>
            </a:r>
            <a:r>
              <a:rPr lang="de-DE" dirty="0" smtClean="0"/>
              <a:t> </a:t>
            </a:r>
            <a:r>
              <a:rPr lang="de-DE" dirty="0" err="1" smtClean="0"/>
              <a:t>appliances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Equipment such as lighting and auxiliary machines (computers, ovens, cooling boxes) depends on zone type and leads to an electrical and thermal load</a:t>
            </a:r>
          </a:p>
          <a:p>
            <a:r>
              <a:rPr lang="en-US" dirty="0">
                <a:sym typeface="Wingdings" panose="05000000000000000000" pitchFamily="2" charset="2"/>
              </a:rPr>
              <a:t>Data needed for modelling lighting and auxiliary machines </a:t>
            </a:r>
            <a:endParaRPr lang="en-US" dirty="0"/>
          </a:p>
          <a:p>
            <a:pPr lvl="1"/>
            <a:r>
              <a:rPr lang="en-US" dirty="0"/>
              <a:t>Load profiles (</a:t>
            </a:r>
            <a:r>
              <a:rPr lang="en-US" dirty="0" err="1"/>
              <a:t>percentual</a:t>
            </a:r>
            <a:r>
              <a:rPr lang="en-US" dirty="0"/>
              <a:t>) depending on zone type </a:t>
            </a:r>
            <a:r>
              <a:rPr lang="en-US" dirty="0">
                <a:sym typeface="Wingdings" panose="05000000000000000000" pitchFamily="2" charset="2"/>
              </a:rPr>
              <a:t> table</a:t>
            </a:r>
            <a:endParaRPr lang="en-US" dirty="0"/>
          </a:p>
          <a:p>
            <a:pPr lvl="1"/>
            <a:r>
              <a:rPr lang="en-US" dirty="0"/>
              <a:t>Electrical or heat load equipment based on zone type / type of activity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constant, one value in W/m²</a:t>
            </a:r>
          </a:p>
          <a:p>
            <a:pPr lvl="1"/>
            <a:r>
              <a:rPr lang="en-US" dirty="0"/>
              <a:t>Efficiency electrical to thermal for type of equipment </a:t>
            </a:r>
            <a:r>
              <a:rPr lang="en-US" dirty="0">
                <a:sym typeface="Wingdings" panose="05000000000000000000" pitchFamily="2" charset="2"/>
              </a:rPr>
              <a:t> constant, one value</a:t>
            </a:r>
            <a:endParaRPr lang="en-US" dirty="0"/>
          </a:p>
          <a:p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278824" y="3306887"/>
            <a:ext cx="4105656" cy="236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Parameters:</a:t>
            </a:r>
          </a:p>
          <a:p>
            <a:pPr algn="ctr"/>
            <a:r>
              <a:rPr lang="de-DE" dirty="0" smtClean="0"/>
              <a:t>Zone  Area</a:t>
            </a:r>
          </a:p>
          <a:p>
            <a:pPr algn="ctr"/>
            <a:r>
              <a:rPr lang="de-DE" dirty="0" err="1" smtClean="0"/>
              <a:t>Specific</a:t>
            </a:r>
            <a:r>
              <a:rPr lang="de-DE" dirty="0"/>
              <a:t> </a:t>
            </a:r>
            <a:r>
              <a:rPr lang="de-DE" dirty="0" err="1" smtClean="0"/>
              <a:t>P</a:t>
            </a:r>
            <a:r>
              <a:rPr lang="de-DE" baseline="-25000" dirty="0" err="1" smtClean="0"/>
              <a:t>electric</a:t>
            </a:r>
            <a:r>
              <a:rPr lang="de-DE" baseline="-25000" dirty="0" smtClean="0"/>
              <a:t> /</a:t>
            </a:r>
            <a:r>
              <a:rPr lang="de-DE" dirty="0" smtClean="0"/>
              <a:t> m</a:t>
            </a:r>
            <a:r>
              <a:rPr lang="de-DE" baseline="30000" dirty="0" smtClean="0"/>
              <a:t>2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zone</a:t>
            </a:r>
            <a:r>
              <a:rPr lang="de-DE" dirty="0" smtClean="0"/>
              <a:t> type</a:t>
            </a:r>
          </a:p>
          <a:p>
            <a:pPr algn="ctr"/>
            <a:r>
              <a:rPr lang="de-DE" dirty="0" err="1" smtClean="0"/>
              <a:t>Coefficient</a:t>
            </a:r>
            <a:r>
              <a:rPr lang="de-DE" dirty="0" smtClean="0"/>
              <a:t> </a:t>
            </a:r>
            <a:r>
              <a:rPr lang="de-DE" dirty="0" err="1" smtClean="0"/>
              <a:t>P</a:t>
            </a:r>
            <a:r>
              <a:rPr lang="de-DE" baseline="-25000" dirty="0" err="1" smtClean="0"/>
              <a:t>thermal</a:t>
            </a:r>
            <a:r>
              <a:rPr lang="de-DE" dirty="0" smtClean="0"/>
              <a:t> </a:t>
            </a:r>
            <a:r>
              <a:rPr lang="de-DE" dirty="0" err="1"/>
              <a:t>f</a:t>
            </a:r>
            <a:r>
              <a:rPr lang="de-DE" dirty="0" err="1" smtClean="0"/>
              <a:t>rom</a:t>
            </a:r>
            <a:r>
              <a:rPr lang="de-DE" dirty="0" smtClean="0"/>
              <a:t> </a:t>
            </a:r>
            <a:r>
              <a:rPr lang="de-DE" dirty="0" err="1" smtClean="0"/>
              <a:t>P</a:t>
            </a:r>
            <a:r>
              <a:rPr lang="de-DE" baseline="-25000" dirty="0" err="1" smtClean="0"/>
              <a:t>electric</a:t>
            </a:r>
            <a:endParaRPr lang="de-DE" baseline="-25000" dirty="0" smtClean="0"/>
          </a:p>
          <a:p>
            <a:pPr algn="ctr"/>
            <a:r>
              <a:rPr lang="de-DE" dirty="0" err="1"/>
              <a:t>Coefficient</a:t>
            </a:r>
            <a:r>
              <a:rPr lang="de-DE" dirty="0"/>
              <a:t> </a:t>
            </a:r>
            <a:r>
              <a:rPr lang="de-DE" dirty="0" err="1" smtClean="0"/>
              <a:t>P</a:t>
            </a:r>
            <a:r>
              <a:rPr lang="de-DE" baseline="-25000" dirty="0" err="1" smtClean="0"/>
              <a:t>th,rad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P</a:t>
            </a:r>
            <a:r>
              <a:rPr lang="de-DE" baseline="-25000" dirty="0" err="1" smtClean="0"/>
              <a:t>thermal</a:t>
            </a:r>
            <a:endParaRPr lang="de-DE" baseline="-25000" dirty="0"/>
          </a:p>
          <a:p>
            <a:pPr algn="ctr"/>
            <a:r>
              <a:rPr lang="de-DE" dirty="0" err="1" smtClean="0"/>
              <a:t>Emissivity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5400000">
            <a:off x="1401000" y="4061267"/>
            <a:ext cx="896112" cy="859536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843216" y="5281991"/>
            <a:ext cx="13624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smtClean="0"/>
              <a:t>Schedule</a:t>
            </a:r>
          </a:p>
        </p:txBody>
      </p:sp>
      <p:sp>
        <p:nvSpPr>
          <p:cNvPr id="8" name="Rechteck 7"/>
          <p:cNvSpPr/>
          <p:nvPr/>
        </p:nvSpPr>
        <p:spPr>
          <a:xfrm>
            <a:off x="6539928" y="3306887"/>
            <a:ext cx="658368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Stern mit 5 Zacken 8"/>
          <p:cNvSpPr/>
          <p:nvPr/>
        </p:nvSpPr>
        <p:spPr>
          <a:xfrm>
            <a:off x="6503352" y="4039127"/>
            <a:ext cx="822960" cy="70866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Gleichschenkliges Dreieck 9"/>
          <p:cNvSpPr/>
          <p:nvPr/>
        </p:nvSpPr>
        <p:spPr>
          <a:xfrm rot="5400000">
            <a:off x="6521640" y="4949315"/>
            <a:ext cx="896112" cy="859536"/>
          </a:xfrm>
          <a:prstGeom prst="triangl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7399464" y="3430671"/>
            <a:ext cx="5081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err="1" smtClean="0"/>
              <a:t>P</a:t>
            </a:r>
            <a:r>
              <a:rPr lang="de-DE" sz="1400" baseline="-25000" dirty="0" err="1" smtClean="0"/>
              <a:t>th,conv</a:t>
            </a:r>
            <a:endParaRPr lang="de-DE" sz="1400" baseline="-25000" dirty="0" smtClean="0"/>
          </a:p>
        </p:txBody>
      </p:sp>
      <p:sp>
        <p:nvSpPr>
          <p:cNvPr id="12" name="Textfeld 11"/>
          <p:cNvSpPr txBox="1"/>
          <p:nvPr/>
        </p:nvSpPr>
        <p:spPr>
          <a:xfrm>
            <a:off x="7445184" y="4378075"/>
            <a:ext cx="42960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err="1" smtClean="0"/>
              <a:t>P</a:t>
            </a:r>
            <a:r>
              <a:rPr lang="de-DE" sz="1400" baseline="-25000" dirty="0" err="1" smtClean="0"/>
              <a:t>th,rad</a:t>
            </a:r>
            <a:endParaRPr lang="de-DE" sz="1400" baseline="-25000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7532712" y="5368527"/>
            <a:ext cx="21480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err="1" smtClean="0"/>
              <a:t>P</a:t>
            </a:r>
            <a:r>
              <a:rPr lang="de-DE" sz="1400" baseline="-25000" dirty="0" err="1" smtClean="0"/>
              <a:t>el</a:t>
            </a:r>
            <a:endParaRPr lang="de-DE" sz="14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1158161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Internal </a:t>
            </a:r>
            <a:r>
              <a:rPr lang="de-DE" dirty="0" err="1" smtClean="0"/>
              <a:t>Gains</a:t>
            </a:r>
            <a:r>
              <a:rPr lang="de-DE" dirty="0" smtClean="0"/>
              <a:t> – </a:t>
            </a:r>
            <a:r>
              <a:rPr lang="de-DE" dirty="0" err="1" smtClean="0"/>
              <a:t>Lights</a:t>
            </a:r>
            <a:r>
              <a:rPr lang="de-DE" dirty="0" smtClean="0"/>
              <a:t> - </a:t>
            </a:r>
            <a:r>
              <a:rPr lang="de-DE" dirty="0" err="1" smtClean="0"/>
              <a:t>Requirements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958751"/>
              </p:ext>
            </p:extLst>
          </p:nvPr>
        </p:nvGraphicFramePr>
        <p:xfrm>
          <a:off x="287338" y="871201"/>
          <a:ext cx="7762315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275">
                  <a:extLst>
                    <a:ext uri="{9D8B030D-6E8A-4147-A177-3AD203B41FA5}">
                      <a16:colId xmlns:a16="http://schemas.microsoft.com/office/drawing/2014/main" val="1258899401"/>
                    </a:ext>
                  </a:extLst>
                </a:gridCol>
                <a:gridCol w="2081882">
                  <a:extLst>
                    <a:ext uri="{9D8B030D-6E8A-4147-A177-3AD203B41FA5}">
                      <a16:colId xmlns:a16="http://schemas.microsoft.com/office/drawing/2014/main" val="482138169"/>
                    </a:ext>
                  </a:extLst>
                </a:gridCol>
                <a:gridCol w="1940579">
                  <a:extLst>
                    <a:ext uri="{9D8B030D-6E8A-4147-A177-3AD203B41FA5}">
                      <a16:colId xmlns:a16="http://schemas.microsoft.com/office/drawing/2014/main" val="2403625914"/>
                    </a:ext>
                  </a:extLst>
                </a:gridCol>
                <a:gridCol w="1940579">
                  <a:extLst>
                    <a:ext uri="{9D8B030D-6E8A-4147-A177-3AD203B41FA5}">
                      <a16:colId xmlns:a16="http://schemas.microsoft.com/office/drawing/2014/main" val="2926720380"/>
                    </a:ext>
                  </a:extLst>
                </a:gridCol>
              </a:tblGrid>
              <a:tr h="505729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Zone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Heat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load</a:t>
                      </a:r>
                      <a:endParaRPr lang="de-DE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err="1" smtClean="0"/>
                        <a:t>Energy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requirement</a:t>
                      </a:r>
                      <a:endParaRPr lang="de-DE" sz="1400" dirty="0" smtClean="0"/>
                    </a:p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Source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489546"/>
                  </a:ext>
                </a:extLst>
              </a:tr>
              <a:tr h="899239">
                <a:tc rowSpan="3">
                  <a:txBody>
                    <a:bodyPr/>
                    <a:lstStyle/>
                    <a:p>
                      <a:r>
                        <a:rPr lang="de-DE" sz="1400" dirty="0" smtClean="0"/>
                        <a:t>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500 lx</a:t>
                      </a:r>
                    </a:p>
                    <a:p>
                      <a:r>
                        <a:rPr lang="de-DE" sz="1400" baseline="0" dirty="0" smtClean="0"/>
                        <a:t>0.8 m</a:t>
                      </a:r>
                      <a:endParaRPr lang="de-DE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25 </a:t>
                      </a:r>
                      <a:r>
                        <a:rPr lang="de-DE" sz="1400" dirty="0" err="1" smtClean="0"/>
                        <a:t>Wel</a:t>
                      </a:r>
                      <a:r>
                        <a:rPr lang="de-DE" sz="1400" dirty="0" smtClean="0"/>
                        <a:t>/m</a:t>
                      </a:r>
                      <a:r>
                        <a:rPr lang="de-DE" sz="1400" baseline="30000" dirty="0" smtClean="0"/>
                        <a:t>2</a:t>
                      </a:r>
                      <a:r>
                        <a:rPr lang="de-DE" sz="1400" dirty="0" smtClean="0"/>
                        <a:t> – Halogen</a:t>
                      </a:r>
                    </a:p>
                    <a:p>
                      <a:r>
                        <a:rPr lang="de-DE" sz="1400" dirty="0" smtClean="0"/>
                        <a:t>9 </a:t>
                      </a:r>
                      <a:r>
                        <a:rPr lang="de-DE" sz="1400" dirty="0" err="1" smtClean="0"/>
                        <a:t>Wel</a:t>
                      </a:r>
                      <a:r>
                        <a:rPr lang="de-DE" sz="1400" dirty="0" smtClean="0"/>
                        <a:t>/m</a:t>
                      </a:r>
                      <a:r>
                        <a:rPr lang="de-DE" sz="1400" baseline="30000" dirty="0" smtClean="0"/>
                        <a:t>2</a:t>
                      </a:r>
                      <a:r>
                        <a:rPr lang="de-DE" sz="1400" dirty="0" smtClean="0"/>
                        <a:t> – </a:t>
                      </a:r>
                      <a:r>
                        <a:rPr lang="de-DE" sz="1400" dirty="0" err="1" smtClean="0"/>
                        <a:t>Flourescent</a:t>
                      </a:r>
                      <a:endParaRPr lang="de-DE" sz="1400" dirty="0" smtClean="0"/>
                    </a:p>
                    <a:p>
                      <a:r>
                        <a:rPr lang="de-DE" sz="1400" dirty="0" smtClean="0"/>
                        <a:t>5 </a:t>
                      </a:r>
                      <a:r>
                        <a:rPr lang="de-DE" sz="1400" dirty="0" err="1" smtClean="0"/>
                        <a:t>Wel</a:t>
                      </a:r>
                      <a:r>
                        <a:rPr lang="de-DE" sz="1400" dirty="0" smtClean="0"/>
                        <a:t>/m</a:t>
                      </a:r>
                      <a:r>
                        <a:rPr lang="de-DE" sz="1400" baseline="30000" dirty="0" smtClean="0"/>
                        <a:t>2</a:t>
                      </a:r>
                      <a:r>
                        <a:rPr lang="de-DE" sz="1400" dirty="0" smtClean="0"/>
                        <a:t> – 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DIN 18599-10.2 (A2)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CommONEnergy2013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Fig</a:t>
                      </a:r>
                      <a:r>
                        <a:rPr lang="de-DE" sz="1400" dirty="0" smtClean="0"/>
                        <a:t> 38, Page 64)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80839"/>
                  </a:ext>
                </a:extLst>
              </a:tr>
              <a:tr h="49313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 </a:t>
                      </a:r>
                      <a:r>
                        <a:rPr lang="de-DE" sz="1400" baseline="0" dirty="0" err="1" smtClean="0"/>
                        <a:t>Wth</a:t>
                      </a:r>
                      <a:r>
                        <a:rPr lang="de-DE" sz="1400" baseline="0" dirty="0" smtClean="0"/>
                        <a:t>/m</a:t>
                      </a:r>
                      <a:r>
                        <a:rPr lang="de-DE" sz="1400" baseline="30000" dirty="0" smtClean="0"/>
                        <a:t>2</a:t>
                      </a:r>
                      <a:endParaRPr lang="de-DE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13 </a:t>
                      </a:r>
                      <a:r>
                        <a:rPr lang="de-DE" sz="1400" baseline="0" dirty="0" err="1" smtClean="0"/>
                        <a:t>Wel</a:t>
                      </a:r>
                      <a:r>
                        <a:rPr lang="de-DE" sz="1400" baseline="0" dirty="0" smtClean="0"/>
                        <a:t>/m</a:t>
                      </a:r>
                      <a:r>
                        <a:rPr lang="de-DE" sz="1400" baseline="30000" dirty="0" smtClean="0"/>
                        <a:t>2</a:t>
                      </a:r>
                      <a:endParaRPr lang="de-DE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400" dirty="0" smtClean="0"/>
                        <a:t>90%</a:t>
                      </a:r>
                      <a:r>
                        <a:rPr lang="de-DE" sz="1400" baseline="0" dirty="0" smtClean="0"/>
                        <a:t> @[WWW1]</a:t>
                      </a:r>
                      <a:endParaRPr lang="de-DE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Clark2015, Table A2, US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331354"/>
                  </a:ext>
                </a:extLst>
              </a:tr>
              <a:tr h="696185">
                <a:tc vMerge="1">
                  <a:txBody>
                    <a:bodyPr/>
                    <a:lstStyle/>
                    <a:p>
                      <a:endParaRPr lang="de-DE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de-DE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 / 41 / 22 / 13 / 8 </a:t>
                      </a:r>
                      <a:r>
                        <a:rPr lang="de-DE" sz="1400" baseline="0" dirty="0" err="1" smtClean="0"/>
                        <a:t>Wel</a:t>
                      </a:r>
                      <a:r>
                        <a:rPr lang="de-DE" sz="1400" baseline="0" dirty="0" smtClean="0"/>
                        <a:t>/m</a:t>
                      </a:r>
                      <a:r>
                        <a:rPr lang="de-DE" sz="1400" baseline="30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VDI 3807-4,</a:t>
                      </a:r>
                      <a:r>
                        <a:rPr lang="de-DE" sz="1400" baseline="0" dirty="0" smtClean="0"/>
                        <a:t> Table 3, (2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aseline="0" dirty="0" smtClean="0"/>
                        <a:t>GER</a:t>
                      </a:r>
                      <a:endParaRPr lang="de-DE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50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621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Internal </a:t>
            </a:r>
            <a:r>
              <a:rPr lang="de-DE" dirty="0" err="1"/>
              <a:t>gains</a:t>
            </a:r>
            <a:r>
              <a:rPr lang="de-DE" dirty="0"/>
              <a:t> </a:t>
            </a:r>
            <a:r>
              <a:rPr lang="de-DE" dirty="0" smtClean="0"/>
              <a:t>– </a:t>
            </a:r>
            <a:r>
              <a:rPr lang="de-DE" dirty="0" err="1" smtClean="0"/>
              <a:t>Lights</a:t>
            </a:r>
            <a:r>
              <a:rPr lang="de-DE" dirty="0" smtClean="0"/>
              <a:t> - Type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lamps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141034" y="1041529"/>
            <a:ext cx="8569325" cy="5292000"/>
          </a:xfrm>
        </p:spPr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6594" t="9261" r="11321" b="3883"/>
          <a:stretch/>
        </p:blipFill>
        <p:spPr>
          <a:xfrm>
            <a:off x="0" y="947568"/>
            <a:ext cx="4800600" cy="347472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41696" y="4511928"/>
            <a:ext cx="203100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smtClean="0"/>
              <a:t>Source: </a:t>
            </a:r>
            <a:r>
              <a:rPr lang="de-DE" sz="1400" dirty="0" err="1" smtClean="0"/>
              <a:t>CommONEnergy</a:t>
            </a:r>
            <a:endParaRPr lang="de-DE" sz="1400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592" y="857928"/>
            <a:ext cx="4589907" cy="3934206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4607224" y="4881773"/>
            <a:ext cx="2685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Source: </a:t>
            </a:r>
            <a:r>
              <a:rPr lang="de-DE" dirty="0" smtClean="0"/>
              <a:t>CIBSE, Guide 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4856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Internal </a:t>
            </a:r>
            <a:r>
              <a:rPr lang="de-DE" dirty="0" err="1"/>
              <a:t>gains</a:t>
            </a:r>
            <a:r>
              <a:rPr lang="de-DE" dirty="0"/>
              <a:t> </a:t>
            </a:r>
            <a:r>
              <a:rPr lang="de-DE" dirty="0" smtClean="0"/>
              <a:t>– </a:t>
            </a:r>
            <a:r>
              <a:rPr lang="de-DE" dirty="0" err="1" smtClean="0"/>
              <a:t>Lights</a:t>
            </a:r>
            <a:r>
              <a:rPr lang="de-DE" dirty="0" smtClean="0"/>
              <a:t> -  Efficiency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41832"/>
            <a:ext cx="7515225" cy="203835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57200" y="3018970"/>
            <a:ext cx="13256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smtClean="0"/>
              <a:t>Source [WWW1]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" y="3488646"/>
            <a:ext cx="4038600" cy="26670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57200" y="6016616"/>
            <a:ext cx="194418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smtClean="0"/>
              <a:t>Source: CIBSE, Guide A</a:t>
            </a:r>
          </a:p>
        </p:txBody>
      </p:sp>
    </p:spTree>
    <p:extLst>
      <p:ext uri="{BB962C8B-B14F-4D97-AF65-F5344CB8AC3E}">
        <p14:creationId xmlns:p14="http://schemas.microsoft.com/office/powerpoint/2010/main" val="376176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Clone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Download</a:t>
            </a:r>
            <a:endParaRPr lang="de-DE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330" y="1639454"/>
            <a:ext cx="5587681" cy="4082473"/>
          </a:xfrm>
          <a:prstGeom prst="rect">
            <a:avLst/>
          </a:prstGeom>
        </p:spPr>
      </p:pic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330" y="929817"/>
            <a:ext cx="5403331" cy="395601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590330" y="2923310"/>
            <a:ext cx="986618" cy="341746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539529" y="877454"/>
            <a:ext cx="5226109" cy="489527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6125384" y="2923310"/>
            <a:ext cx="986618" cy="341746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7264403" y="999106"/>
            <a:ext cx="142987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 smtClean="0"/>
              <a:t>Go </a:t>
            </a:r>
            <a:r>
              <a:rPr lang="de-DE" sz="1600" b="1" dirty="0" err="1" smtClean="0"/>
              <a:t>to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this</a:t>
            </a:r>
            <a:r>
              <a:rPr lang="de-DE" sz="1600" b="1" dirty="0" smtClean="0"/>
              <a:t> link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31311" y="2771017"/>
            <a:ext cx="1393010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b="1" dirty="0" smtClean="0"/>
              <a:t>Check </a:t>
            </a:r>
            <a:r>
              <a:rPr lang="de-DE" sz="1400" b="1" dirty="0" err="1" smtClean="0"/>
              <a:t>if</a:t>
            </a:r>
            <a:r>
              <a:rPr lang="de-DE" sz="1400" b="1" dirty="0" smtClean="0"/>
              <a:t> </a:t>
            </a:r>
            <a:br>
              <a:rPr lang="de-DE" sz="1400" b="1" dirty="0" smtClean="0"/>
            </a:br>
            <a:r>
              <a:rPr lang="de-DE" sz="1400" b="1" dirty="0" smtClean="0"/>
              <a:t>„issue520_PnH“</a:t>
            </a:r>
            <a:br>
              <a:rPr lang="de-DE" sz="1400" b="1" dirty="0" smtClean="0"/>
            </a:br>
            <a:r>
              <a:rPr lang="de-DE" sz="1400" b="1" dirty="0" err="1" smtClean="0"/>
              <a:t>is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selected</a:t>
            </a:r>
            <a:endParaRPr lang="de-DE" sz="1400" b="1" dirty="0" smtClean="0"/>
          </a:p>
        </p:txBody>
      </p:sp>
      <p:sp>
        <p:nvSpPr>
          <p:cNvPr id="11" name="Textfeld 10"/>
          <p:cNvSpPr txBox="1"/>
          <p:nvPr/>
        </p:nvSpPr>
        <p:spPr>
          <a:xfrm>
            <a:off x="7244020" y="3094182"/>
            <a:ext cx="160941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b="1" dirty="0" err="1" smtClean="0"/>
              <a:t>Clone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or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download</a:t>
            </a:r>
            <a:r>
              <a:rPr lang="de-DE" sz="1400" b="1" dirty="0"/>
              <a:t/>
            </a:r>
            <a:br>
              <a:rPr lang="de-DE" sz="1400" b="1" dirty="0"/>
            </a:br>
            <a:r>
              <a:rPr lang="de-DE" sz="1400" b="1" dirty="0" err="1" smtClean="0"/>
              <a:t>the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repository</a:t>
            </a:r>
            <a:endParaRPr lang="de-DE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8140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Internal </a:t>
            </a:r>
            <a:r>
              <a:rPr lang="de-DE" dirty="0" err="1"/>
              <a:t>gains</a:t>
            </a:r>
            <a:r>
              <a:rPr lang="de-DE" dirty="0"/>
              <a:t> – </a:t>
            </a:r>
            <a:r>
              <a:rPr lang="de-DE" dirty="0" err="1" smtClean="0"/>
              <a:t>Lights</a:t>
            </a:r>
            <a:r>
              <a:rPr lang="de-DE" dirty="0" smtClean="0"/>
              <a:t> - </a:t>
            </a:r>
            <a:r>
              <a:rPr lang="de-DE" dirty="0" err="1" smtClean="0"/>
              <a:t>Profiles</a:t>
            </a:r>
            <a:r>
              <a:rPr lang="de-DE" dirty="0" smtClean="0"/>
              <a:t> </a:t>
            </a:r>
            <a:r>
              <a:rPr lang="de-DE" dirty="0"/>
              <a:t>(ASHRAE 90.1_G)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2396200" y="927100"/>
            <a:ext cx="4120451" cy="5325736"/>
            <a:chOff x="2396200" y="927100"/>
            <a:chExt cx="4120451" cy="5325736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6200" y="1280444"/>
              <a:ext cx="4120451" cy="4972392"/>
            </a:xfrm>
            <a:prstGeom prst="rect">
              <a:avLst/>
            </a:prstGeom>
          </p:spPr>
        </p:pic>
        <p:sp>
          <p:nvSpPr>
            <p:cNvPr id="6" name="Textfeld 5"/>
            <p:cNvSpPr txBox="1"/>
            <p:nvPr/>
          </p:nvSpPr>
          <p:spPr>
            <a:xfrm>
              <a:off x="3850521" y="927100"/>
              <a:ext cx="1211807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dirty="0" smtClean="0"/>
                <a:t>Service / Office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5311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Internal </a:t>
            </a:r>
            <a:r>
              <a:rPr lang="de-DE" dirty="0" err="1" smtClean="0"/>
              <a:t>gains</a:t>
            </a:r>
            <a:r>
              <a:rPr lang="de-DE" dirty="0" smtClean="0"/>
              <a:t> – </a:t>
            </a:r>
            <a:r>
              <a:rPr lang="de-DE" dirty="0" err="1" smtClean="0"/>
              <a:t>Appliances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Auxiliary machines (based on [ASHRAE_Fundamentals_2001])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Office </a:t>
            </a:r>
            <a:r>
              <a:rPr lang="en-US" dirty="0">
                <a:sym typeface="Wingdings" panose="05000000000000000000" pitchFamily="2" charset="2"/>
              </a:rPr>
              <a:t>– used for office</a:t>
            </a:r>
          </a:p>
          <a:p>
            <a:pPr lvl="3"/>
            <a:r>
              <a:rPr lang="en-US" dirty="0"/>
              <a:t>Heat gain 50% of rated hourly input </a:t>
            </a:r>
            <a:r>
              <a:rPr lang="en-US" dirty="0">
                <a:sym typeface="Wingdings" panose="05000000000000000000" pitchFamily="2" charset="2"/>
              </a:rPr>
              <a:t> 100 % sensible (22% radiant, 78 % convective as a mean between equipment with fans and without fans)</a:t>
            </a:r>
            <a:endParaRPr lang="en-US" dirty="0"/>
          </a:p>
          <a:p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651159"/>
              </p:ext>
            </p:extLst>
          </p:nvPr>
        </p:nvGraphicFramePr>
        <p:xfrm>
          <a:off x="649941" y="2390711"/>
          <a:ext cx="7844118" cy="1246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225">
                  <a:extLst>
                    <a:ext uri="{9D8B030D-6E8A-4147-A177-3AD203B41FA5}">
                      <a16:colId xmlns:a16="http://schemas.microsoft.com/office/drawing/2014/main" val="3220678818"/>
                    </a:ext>
                  </a:extLst>
                </a:gridCol>
                <a:gridCol w="2345835">
                  <a:extLst>
                    <a:ext uri="{9D8B030D-6E8A-4147-A177-3AD203B41FA5}">
                      <a16:colId xmlns:a16="http://schemas.microsoft.com/office/drawing/2014/main" val="1833155769"/>
                    </a:ext>
                  </a:extLst>
                </a:gridCol>
                <a:gridCol w="1474694">
                  <a:extLst>
                    <a:ext uri="{9D8B030D-6E8A-4147-A177-3AD203B41FA5}">
                      <a16:colId xmlns:a16="http://schemas.microsoft.com/office/drawing/2014/main" val="3287571384"/>
                    </a:ext>
                  </a:extLst>
                </a:gridCol>
                <a:gridCol w="2447364">
                  <a:extLst>
                    <a:ext uri="{9D8B030D-6E8A-4147-A177-3AD203B41FA5}">
                      <a16:colId xmlns:a16="http://schemas.microsoft.com/office/drawing/2014/main" val="3207649830"/>
                    </a:ext>
                  </a:extLst>
                </a:gridCol>
              </a:tblGrid>
              <a:tr h="514924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Zone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Heat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load</a:t>
                      </a:r>
                      <a:endParaRPr lang="de-DE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Schedule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Source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37556"/>
                  </a:ext>
                </a:extLst>
              </a:tr>
              <a:tr h="368184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Office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aseline="0" dirty="0" smtClean="0"/>
                        <a:t>2.8 / 7.1 / 15 W/m</a:t>
                      </a:r>
                      <a:r>
                        <a:rPr lang="de-DE" sz="1400" baseline="30000" dirty="0" smtClean="0"/>
                        <a:t>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aseline="0" dirty="0" smtClean="0"/>
                        <a:t>(</a:t>
                      </a:r>
                      <a:r>
                        <a:rPr lang="de-DE" sz="1400" baseline="0" dirty="0" err="1" smtClean="0"/>
                        <a:t>small</a:t>
                      </a:r>
                      <a:r>
                        <a:rPr lang="de-DE" sz="1400" baseline="0" dirty="0" smtClean="0"/>
                        <a:t>, </a:t>
                      </a:r>
                      <a:r>
                        <a:rPr lang="de-DE" sz="1400" baseline="0" dirty="0" err="1" smtClean="0"/>
                        <a:t>middle</a:t>
                      </a:r>
                      <a:r>
                        <a:rPr lang="de-DE" sz="1400" baseline="0" dirty="0" smtClean="0"/>
                        <a:t>, high)</a:t>
                      </a:r>
                    </a:p>
                    <a:p>
                      <a:endParaRPr lang="de-DE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6 </a:t>
                      </a:r>
                      <a:r>
                        <a:rPr lang="de-DE" sz="1400" dirty="0" err="1" smtClean="0"/>
                        <a:t>full</a:t>
                      </a:r>
                      <a:r>
                        <a:rPr lang="de-DE" sz="1400" dirty="0" smtClean="0"/>
                        <a:t> h / 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DIN 18599-10.2 (A2)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5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75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Energy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– </a:t>
            </a:r>
            <a:r>
              <a:rPr lang="de-DE" dirty="0" err="1" smtClean="0"/>
              <a:t>Temperature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Ventilation, </a:t>
            </a:r>
            <a:r>
              <a:rPr lang="de-DE" dirty="0" err="1" smtClean="0"/>
              <a:t>requirements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662821"/>
              </p:ext>
            </p:extLst>
          </p:nvPr>
        </p:nvGraphicFramePr>
        <p:xfrm>
          <a:off x="535060" y="1169043"/>
          <a:ext cx="4870317" cy="1896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244">
                  <a:extLst>
                    <a:ext uri="{9D8B030D-6E8A-4147-A177-3AD203B41FA5}">
                      <a16:colId xmlns:a16="http://schemas.microsoft.com/office/drawing/2014/main" val="1258899401"/>
                    </a:ext>
                  </a:extLst>
                </a:gridCol>
                <a:gridCol w="2801073">
                  <a:extLst>
                    <a:ext uri="{9D8B030D-6E8A-4147-A177-3AD203B41FA5}">
                      <a16:colId xmlns:a16="http://schemas.microsoft.com/office/drawing/2014/main" val="482138169"/>
                    </a:ext>
                  </a:extLst>
                </a:gridCol>
              </a:tblGrid>
              <a:tr h="951222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Zone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aseline="0" dirty="0" err="1" smtClean="0"/>
                        <a:t>Heating</a:t>
                      </a:r>
                      <a:r>
                        <a:rPr lang="de-DE" sz="1400" baseline="0" dirty="0" smtClean="0"/>
                        <a:t> / </a:t>
                      </a:r>
                      <a:r>
                        <a:rPr lang="de-DE" sz="1400" baseline="0" dirty="0" err="1" smtClean="0"/>
                        <a:t>Cooling</a:t>
                      </a:r>
                      <a:r>
                        <a:rPr lang="de-DE" sz="1400" baseline="0" dirty="0" smtClean="0"/>
                        <a:t> / Ventilation </a:t>
                      </a:r>
                      <a:r>
                        <a:rPr lang="de-DE" sz="1400" baseline="0" dirty="0" err="1" smtClean="0"/>
                        <a:t>with</a:t>
                      </a:r>
                      <a:r>
                        <a:rPr lang="de-DE" sz="1400" baseline="0" dirty="0" smtClean="0"/>
                        <a:t> outside </a:t>
                      </a:r>
                      <a:r>
                        <a:rPr lang="de-DE" sz="1400" baseline="0" dirty="0" err="1" smtClean="0"/>
                        <a:t>air</a:t>
                      </a:r>
                      <a:endParaRPr lang="de-DE" sz="1400" baseline="0" dirty="0" smtClean="0"/>
                    </a:p>
                    <a:p>
                      <a:endParaRPr lang="de-DE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489546"/>
                  </a:ext>
                </a:extLst>
              </a:tr>
              <a:tr h="73643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Office</a:t>
                      </a:r>
                    </a:p>
                    <a:p>
                      <a:r>
                        <a:rPr lang="de-DE" sz="1400" dirty="0" smtClean="0"/>
                        <a:t>(2-6 </a:t>
                      </a:r>
                      <a:r>
                        <a:rPr lang="de-DE" sz="1400" dirty="0" err="1" smtClean="0"/>
                        <a:t>persons</a:t>
                      </a:r>
                      <a:r>
                        <a:rPr lang="de-DE" sz="1400" dirty="0" smtClean="0"/>
                        <a:t>)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aseline="0" dirty="0" smtClean="0"/>
                        <a:t>21 °C / 24 °C / </a:t>
                      </a:r>
                    </a:p>
                    <a:p>
                      <a:r>
                        <a:rPr lang="de-DE" sz="1400" baseline="0" dirty="0" smtClean="0"/>
                        <a:t>4 m</a:t>
                      </a:r>
                      <a:r>
                        <a:rPr lang="de-DE" sz="1400" baseline="30000" dirty="0" smtClean="0"/>
                        <a:t>3</a:t>
                      </a:r>
                      <a:r>
                        <a:rPr lang="de-DE" sz="1400" baseline="0" dirty="0" smtClean="0"/>
                        <a:t>/(h*m</a:t>
                      </a:r>
                      <a:r>
                        <a:rPr lang="de-DE" sz="1400" baseline="30000" dirty="0" smtClean="0"/>
                        <a:t>2</a:t>
                      </a:r>
                      <a:r>
                        <a:rPr lang="de-DE" sz="1400" baseline="0" dirty="0" smtClean="0"/>
                        <a:t>)</a:t>
                      </a:r>
                    </a:p>
                    <a:p>
                      <a:r>
                        <a:rPr lang="de-DE" sz="1400" baseline="0" dirty="0" smtClean="0"/>
                        <a:t>DIN 18599-10.2 (A2)</a:t>
                      </a:r>
                    </a:p>
                    <a:p>
                      <a:endParaRPr lang="de-DE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461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961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Energy</a:t>
            </a:r>
            <a:r>
              <a:rPr lang="de-DE" dirty="0" smtClean="0"/>
              <a:t> </a:t>
            </a:r>
            <a:r>
              <a:rPr lang="de-DE" dirty="0"/>
              <a:t>System - Efficiency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185207"/>
              </p:ext>
            </p:extLst>
          </p:nvPr>
        </p:nvGraphicFramePr>
        <p:xfrm>
          <a:off x="288000" y="776754"/>
          <a:ext cx="4581144" cy="5014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701">
                  <a:extLst>
                    <a:ext uri="{9D8B030D-6E8A-4147-A177-3AD203B41FA5}">
                      <a16:colId xmlns:a16="http://schemas.microsoft.com/office/drawing/2014/main" val="1427558601"/>
                    </a:ext>
                  </a:extLst>
                </a:gridCol>
                <a:gridCol w="3168443">
                  <a:extLst>
                    <a:ext uri="{9D8B030D-6E8A-4147-A177-3AD203B41FA5}">
                      <a16:colId xmlns:a16="http://schemas.microsoft.com/office/drawing/2014/main" val="490526653"/>
                    </a:ext>
                  </a:extLst>
                </a:gridCol>
              </a:tblGrid>
              <a:tr h="947349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Type </a:t>
                      </a:r>
                      <a:r>
                        <a:rPr lang="de-DE" sz="1400" dirty="0" err="1" smtClean="0"/>
                        <a:t>of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equipment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aseline="0" dirty="0" smtClean="0"/>
                        <a:t>Efficiency (</a:t>
                      </a:r>
                      <a:r>
                        <a:rPr lang="de-DE" sz="1400" baseline="0" dirty="0" err="1" smtClean="0"/>
                        <a:t>available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for</a:t>
                      </a:r>
                      <a:r>
                        <a:rPr lang="de-DE" sz="1400" baseline="0" dirty="0" smtClean="0"/>
                        <a:t> different </a:t>
                      </a:r>
                      <a:r>
                        <a:rPr lang="de-DE" sz="1400" baseline="0" dirty="0" err="1" smtClean="0"/>
                        <a:t>years</a:t>
                      </a:r>
                      <a:r>
                        <a:rPr lang="de-DE" sz="1400" baseline="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142733"/>
                  </a:ext>
                </a:extLst>
              </a:tr>
              <a:tr h="737792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Boiler - Gas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Seasonal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efficiency</a:t>
                      </a:r>
                      <a:endParaRPr lang="de-DE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86-95% 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102-108% (</a:t>
                      </a:r>
                      <a:r>
                        <a:rPr lang="de-DE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condensation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boiler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Source: [Worm2015]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146656"/>
                  </a:ext>
                </a:extLst>
              </a:tr>
              <a:tr h="952176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Heat</a:t>
                      </a:r>
                      <a:r>
                        <a:rPr lang="de-DE" sz="1400" dirty="0" smtClean="0"/>
                        <a:t> pump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COP (</a:t>
                      </a:r>
                      <a:r>
                        <a:rPr lang="de-DE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coefficient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1.9-4.3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DIN 18599-5, Annex C</a:t>
                      </a:r>
                      <a:endParaRPr lang="de-DE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230710"/>
                  </a:ext>
                </a:extLst>
              </a:tr>
              <a:tr h="737792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Chiller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EER (</a:t>
                      </a:r>
                      <a:r>
                        <a:rPr lang="de-DE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energy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efficiency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2.9 -5.9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(DIN 18599-7, Table 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84557"/>
                  </a:ext>
                </a:extLst>
              </a:tr>
              <a:tr h="737792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Air </a:t>
                      </a:r>
                      <a:r>
                        <a:rPr lang="de-DE" sz="1400" dirty="0" err="1" smtClean="0"/>
                        <a:t>conditioning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EER: 2.6 – 3.4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Heat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recovery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efficiency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50%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fan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power (kW/(m</a:t>
                      </a:r>
                      <a:r>
                        <a:rPr lang="de-DE" sz="140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/s)): 1.5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Source: [Worm2015], DIN 18599-7, Table 6, 29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41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958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Bibliography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[ASHRAE 90.2] - </a:t>
            </a:r>
            <a:r>
              <a:rPr lang="en-US" dirty="0"/>
              <a:t>ASHRAE 90.1 - User Manual Appendix G: Building Performance Rating Method, 2004.</a:t>
            </a:r>
            <a:endParaRPr lang="de-DE" dirty="0"/>
          </a:p>
          <a:p>
            <a:r>
              <a:rPr lang="de-DE" dirty="0"/>
              <a:t>[ASHRAE_Fundamentals_2001] - 2001 ASHRAE </a:t>
            </a:r>
            <a:r>
              <a:rPr lang="de-DE" dirty="0" err="1"/>
              <a:t>Fundamentals</a:t>
            </a:r>
            <a:r>
              <a:rPr lang="de-DE" dirty="0"/>
              <a:t> Handbook (SI), </a:t>
            </a:r>
            <a:r>
              <a:rPr lang="de-DE" dirty="0" err="1" smtClean="0"/>
              <a:t>Appliances</a:t>
            </a:r>
            <a:endParaRPr lang="de-DE" dirty="0" smtClean="0"/>
          </a:p>
          <a:p>
            <a:r>
              <a:rPr lang="de-DE" dirty="0" smtClean="0"/>
              <a:t>[</a:t>
            </a:r>
            <a:r>
              <a:rPr lang="de-DE" dirty="0"/>
              <a:t>CIBSE, Guide A] - Environmental design, 2006</a:t>
            </a:r>
          </a:p>
          <a:p>
            <a:r>
              <a:rPr lang="de-DE" dirty="0"/>
              <a:t>[Clark2015] – Clark, J. , </a:t>
            </a:r>
            <a:r>
              <a:rPr lang="en-US" i="1" dirty="0"/>
              <a:t>Energy-Efficient Supermarket Heating, Ventilation, and Air Conditioning in Humid Climates in the United States, </a:t>
            </a:r>
            <a:r>
              <a:rPr lang="de-DE" dirty="0"/>
              <a:t>Technical Report</a:t>
            </a:r>
            <a:r>
              <a:rPr lang="de-DE" b="1" dirty="0"/>
              <a:t>, </a:t>
            </a:r>
            <a:r>
              <a:rPr lang="de-DE" dirty="0"/>
              <a:t>NREL/TP-5500-63796, National </a:t>
            </a:r>
            <a:r>
              <a:rPr lang="de-DE" dirty="0" err="1"/>
              <a:t>Renewable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Laboratory, </a:t>
            </a:r>
            <a:r>
              <a:rPr lang="en-US" dirty="0"/>
              <a:t>Denver, CO, USA </a:t>
            </a:r>
            <a:r>
              <a:rPr lang="de-DE" dirty="0"/>
              <a:t>March 2015 </a:t>
            </a:r>
          </a:p>
          <a:p>
            <a:r>
              <a:rPr lang="de-DE" dirty="0"/>
              <a:t>[</a:t>
            </a:r>
            <a:r>
              <a:rPr lang="de-DE" dirty="0" err="1"/>
              <a:t>CommONEnergy</a:t>
            </a:r>
            <a:r>
              <a:rPr lang="de-DE" dirty="0"/>
              <a:t>] - </a:t>
            </a:r>
            <a:r>
              <a:rPr lang="en-US" dirty="0" err="1"/>
              <a:t>CommONEnergy</a:t>
            </a:r>
            <a:r>
              <a:rPr lang="en-US" dirty="0"/>
              <a:t>: Re-conceptualize shopping malls from consumerism to energy conservation, D2.2, Deliverable 2.2: Shopping malls inefficiencies, 2015</a:t>
            </a:r>
            <a:endParaRPr lang="de-DE" dirty="0"/>
          </a:p>
          <a:p>
            <a:r>
              <a:rPr lang="de-DE" dirty="0"/>
              <a:t>[DIN 18599] </a:t>
            </a:r>
            <a:r>
              <a:rPr lang="en-US" dirty="0"/>
              <a:t>Calculation of the net, final and primary energy demand for heating, cooling, ventilation, domestic hot water and lighting </a:t>
            </a:r>
          </a:p>
          <a:p>
            <a:pPr lvl="1"/>
            <a:r>
              <a:rPr lang="en-US" dirty="0"/>
              <a:t>Part 7: Final energy demand of air-handling and air-conditioning systems for non-residential buildings </a:t>
            </a:r>
          </a:p>
          <a:p>
            <a:pPr lvl="1"/>
            <a:r>
              <a:rPr lang="en-US" dirty="0"/>
              <a:t>Part 10: Boundary conditions of use, climatic data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5632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[SIA2024] - SIA Merkblatt 2024 Standard-Nutzungsbedingungen für die Energie- und Gebäudetechnik, </a:t>
            </a:r>
            <a:r>
              <a:rPr lang="de-DE" dirty="0" smtClean="0"/>
              <a:t>2006</a:t>
            </a:r>
          </a:p>
          <a:p>
            <a:r>
              <a:rPr lang="de-DE" dirty="0" smtClean="0"/>
              <a:t>[</a:t>
            </a:r>
            <a:r>
              <a:rPr lang="de-DE" dirty="0"/>
              <a:t>VDI3807-4] - </a:t>
            </a:r>
            <a:r>
              <a:rPr lang="en-US" dirty="0"/>
              <a:t>Characteristic values of energy and water consumption of buildings Characteristic values for electrical energy, </a:t>
            </a:r>
            <a:r>
              <a:rPr lang="en-US" dirty="0" smtClean="0"/>
              <a:t>2008</a:t>
            </a:r>
          </a:p>
          <a:p>
            <a:r>
              <a:rPr lang="en-US" dirty="0"/>
              <a:t>[Worm2015] – Worm; </a:t>
            </a:r>
            <a:r>
              <a:rPr lang="en-US" dirty="0" err="1"/>
              <a:t>Rathert</a:t>
            </a:r>
            <a:r>
              <a:rPr lang="en-US" dirty="0"/>
              <a:t>, </a:t>
            </a:r>
            <a:r>
              <a:rPr lang="de-DE" i="1" dirty="0"/>
              <a:t>Bekanntmachung der Regeln zur Datenaufnahme und Datenverwendung im Nichtwohngebäudebestand. </a:t>
            </a:r>
            <a:r>
              <a:rPr lang="de-DE" dirty="0"/>
              <a:t>Bundesministeriums für Wirtschaft und Energie und des Bundesministeriums für Umwelt, Naturschutz, Bau und Reaktorsicherheit, Berlin, Germany, 7.03.2015  </a:t>
            </a:r>
            <a:endParaRPr lang="en-US" dirty="0"/>
          </a:p>
          <a:p>
            <a:r>
              <a:rPr lang="de-DE" dirty="0" smtClean="0"/>
              <a:t>[</a:t>
            </a:r>
            <a:r>
              <a:rPr lang="de-DE" dirty="0"/>
              <a:t>WWW1] - </a:t>
            </a:r>
            <a:r>
              <a:rPr lang="en-US" dirty="0">
                <a:hlinkClick r:id="rId2"/>
              </a:rPr>
              <a:t>http://bigladdersoftware.com/epx/docs/8-0/engineering-reference/page-089.html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Heat gains from lights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518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Aixlib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PnH</a:t>
            </a:r>
            <a:r>
              <a:rPr lang="de-DE" dirty="0" smtClean="0"/>
              <a:t> in </a:t>
            </a:r>
            <a:r>
              <a:rPr lang="de-DE" dirty="0" err="1" smtClean="0"/>
              <a:t>Dymola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03" y="1226799"/>
            <a:ext cx="4184133" cy="4164209"/>
          </a:xfrm>
          <a:prstGeom prst="rect">
            <a:avLst/>
          </a:prstGeom>
        </p:spPr>
      </p:pic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1226799"/>
            <a:ext cx="2077172" cy="4515591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209494" y="1556328"/>
            <a:ext cx="986618" cy="341746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88000" y="4290292"/>
            <a:ext cx="986618" cy="341746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17312" y="5066146"/>
            <a:ext cx="986618" cy="341746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rechts 9"/>
          <p:cNvSpPr/>
          <p:nvPr/>
        </p:nvSpPr>
        <p:spPr>
          <a:xfrm>
            <a:off x="2644210" y="2941956"/>
            <a:ext cx="762000" cy="1085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786908" y="3938039"/>
            <a:ext cx="1609405" cy="157479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061660" y="5634668"/>
            <a:ext cx="12053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b="1" dirty="0" smtClean="0"/>
              <a:t>Internal </a:t>
            </a:r>
            <a:r>
              <a:rPr lang="de-DE" sz="1400" b="1" dirty="0" err="1" smtClean="0"/>
              <a:t>gains</a:t>
            </a:r>
            <a:r>
              <a:rPr lang="de-DE" sz="1400" b="1" dirty="0" smtClean="0"/>
              <a:t> </a:t>
            </a:r>
          </a:p>
        </p:txBody>
      </p:sp>
      <p:sp>
        <p:nvSpPr>
          <p:cNvPr id="13" name="Rechteck 12"/>
          <p:cNvSpPr/>
          <p:nvPr/>
        </p:nvSpPr>
        <p:spPr>
          <a:xfrm>
            <a:off x="5920448" y="3938038"/>
            <a:ext cx="2216788" cy="157479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5920448" y="5634668"/>
            <a:ext cx="24569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b="1" dirty="0" err="1" smtClean="0"/>
              <a:t>Heating</a:t>
            </a:r>
            <a:r>
              <a:rPr lang="de-DE" sz="1400" b="1" dirty="0" smtClean="0"/>
              <a:t>, </a:t>
            </a:r>
            <a:r>
              <a:rPr lang="de-DE" sz="1400" b="1" dirty="0" err="1" smtClean="0"/>
              <a:t>cooling</a:t>
            </a:r>
            <a:r>
              <a:rPr lang="de-DE" sz="1400" b="1" dirty="0" smtClean="0"/>
              <a:t>, </a:t>
            </a:r>
            <a:r>
              <a:rPr lang="de-DE" sz="1400" b="1" dirty="0" err="1" smtClean="0"/>
              <a:t>ventilation</a:t>
            </a:r>
            <a:endParaRPr lang="de-DE" sz="1400" b="1" dirty="0" smtClean="0"/>
          </a:p>
        </p:txBody>
      </p:sp>
      <p:sp>
        <p:nvSpPr>
          <p:cNvPr id="15" name="Textfeld 14"/>
          <p:cNvSpPr txBox="1"/>
          <p:nvPr/>
        </p:nvSpPr>
        <p:spPr>
          <a:xfrm>
            <a:off x="2761388" y="2157792"/>
            <a:ext cx="9040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b="1" dirty="0" err="1" smtClean="0"/>
              <a:t>Ambient</a:t>
            </a:r>
            <a:endParaRPr lang="de-DE" sz="1400" b="1" dirty="0"/>
          </a:p>
          <a:p>
            <a:r>
              <a:rPr lang="de-DE" sz="1400" b="1" dirty="0" err="1" smtClean="0"/>
              <a:t>conditions</a:t>
            </a:r>
            <a:r>
              <a:rPr lang="de-DE" sz="1400" b="1" dirty="0" smtClean="0"/>
              <a:t> </a:t>
            </a:r>
          </a:p>
        </p:txBody>
      </p:sp>
      <p:sp>
        <p:nvSpPr>
          <p:cNvPr id="16" name="Rechteck 15"/>
          <p:cNvSpPr/>
          <p:nvPr/>
        </p:nvSpPr>
        <p:spPr>
          <a:xfrm>
            <a:off x="3749900" y="1745673"/>
            <a:ext cx="2011185" cy="1255127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7541431" y="1118110"/>
            <a:ext cx="704304" cy="692218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6077498" y="2022400"/>
            <a:ext cx="1463933" cy="1413527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7685208" y="2815310"/>
            <a:ext cx="9040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err="1" smtClean="0"/>
              <a:t>Room</a:t>
            </a:r>
            <a:r>
              <a:rPr lang="de-DE" sz="1400" dirty="0" smtClean="0"/>
              <a:t> </a:t>
            </a:r>
            <a:r>
              <a:rPr lang="de-DE" sz="1400" dirty="0" err="1" smtClean="0"/>
              <a:t>model</a:t>
            </a:r>
            <a:endParaRPr lang="de-DE" sz="1400" dirty="0" smtClean="0"/>
          </a:p>
        </p:txBody>
      </p:sp>
      <p:sp>
        <p:nvSpPr>
          <p:cNvPr id="20" name="Textfeld 19"/>
          <p:cNvSpPr txBox="1"/>
          <p:nvPr/>
        </p:nvSpPr>
        <p:spPr>
          <a:xfrm>
            <a:off x="7232569" y="558969"/>
            <a:ext cx="150041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b="1" dirty="0" smtClean="0"/>
              <a:t>Parameter Block / Fast Input </a:t>
            </a:r>
            <a:r>
              <a:rPr lang="de-DE" sz="1400" b="1" dirty="0" err="1" smtClean="0"/>
              <a:t>mask</a:t>
            </a:r>
            <a:endParaRPr lang="de-DE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36002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Parameter Block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General: have to be set</a:t>
            </a:r>
          </a:p>
          <a:p>
            <a:r>
              <a:rPr lang="en-US" dirty="0" smtClean="0"/>
              <a:t>Advanced: have default values, can be re-set if desired</a:t>
            </a:r>
          </a:p>
          <a:p>
            <a:r>
              <a:rPr lang="en-US" dirty="0" smtClean="0"/>
              <a:t>Hidden (only on the model level): pre-set, since these values are rarely dependent on the use case. Can be re-set if desired, but we recommend re-setting them only in the simulation model, so the changes are noticeable.</a:t>
            </a:r>
            <a:endParaRPr lang="en-US" dirty="0"/>
          </a:p>
        </p:txBody>
      </p:sp>
      <p:pic>
        <p:nvPicPr>
          <p:cNvPr id="2" name="Grafik 1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94" y="996739"/>
            <a:ext cx="5856433" cy="3159259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577210" y="1265383"/>
            <a:ext cx="1884282" cy="401781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60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Components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Model name</a:t>
            </a:r>
          </a:p>
          <a:p>
            <a:pPr lvl="1"/>
            <a:r>
              <a:rPr lang="en-US" dirty="0" err="1" smtClean="0"/>
              <a:t>AixLib.PlugNHarvest.Examples.Test</a:t>
            </a:r>
            <a:endParaRPr lang="en-US" dirty="0" smtClean="0"/>
          </a:p>
          <a:p>
            <a:r>
              <a:rPr lang="en-US" dirty="0" smtClean="0"/>
              <a:t>Main model</a:t>
            </a:r>
          </a:p>
          <a:p>
            <a:pPr lvl="1"/>
            <a:r>
              <a:rPr lang="en-US" dirty="0" smtClean="0"/>
              <a:t>Room envelope + internal gains + energy system + control</a:t>
            </a:r>
          </a:p>
          <a:p>
            <a:r>
              <a:rPr lang="en-US" dirty="0" smtClean="0"/>
              <a:t>Boundary conditions</a:t>
            </a:r>
          </a:p>
          <a:p>
            <a:pPr lvl="1"/>
            <a:r>
              <a:rPr lang="en-US" dirty="0" smtClean="0"/>
              <a:t>Weather</a:t>
            </a:r>
          </a:p>
          <a:p>
            <a:pPr lvl="1"/>
            <a:r>
              <a:rPr lang="en-US" dirty="0" smtClean="0"/>
              <a:t>Schedules internal gains: occupants, lights, electrical appliances</a:t>
            </a:r>
          </a:p>
          <a:p>
            <a:pPr lvl="1"/>
            <a:r>
              <a:rPr lang="en-US" dirty="0" smtClean="0"/>
              <a:t>Schedules HVAC: heating cooling ventilation</a:t>
            </a:r>
          </a:p>
          <a:p>
            <a:r>
              <a:rPr lang="en-US" dirty="0" smtClean="0"/>
              <a:t>Parameters for the whole model</a:t>
            </a:r>
          </a:p>
          <a:p>
            <a:pPr lvl="1"/>
            <a:r>
              <a:rPr lang="en-US" dirty="0" smtClean="0"/>
              <a:t>With the exception of one parameter, the whole </a:t>
            </a:r>
          </a:p>
          <a:p>
            <a:pPr marL="216100" lvl="1" indent="0">
              <a:buNone/>
            </a:pPr>
            <a:r>
              <a:rPr lang="en-US" dirty="0" smtClean="0"/>
              <a:t>    simulation can be configured over this list of parameters</a:t>
            </a:r>
          </a:p>
          <a:p>
            <a:pPr lvl="1"/>
            <a:r>
              <a:rPr lang="en-US" dirty="0" smtClean="0"/>
              <a:t>Exception: the surface orientation for the calculation of the solar radiation on the facade</a:t>
            </a:r>
          </a:p>
          <a:p>
            <a:pPr lvl="2"/>
            <a:r>
              <a:rPr lang="en-US" dirty="0" smtClean="0"/>
              <a:t>In the weather model: Surface orientation data (chose or create a record with the needed orientation)</a:t>
            </a:r>
          </a:p>
          <a:p>
            <a:pPr lvl="2"/>
            <a:r>
              <a:rPr lang="en-US" dirty="0" smtClean="0"/>
              <a:t>Connect the correct solar output from the weather model to the room model (if a record with 4 orientations is provided, and the third orientation is needed, connect the third element of the output vector ) </a:t>
            </a:r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l="18722" t="7464" r="20526" b="20278"/>
          <a:stretch/>
        </p:blipFill>
        <p:spPr>
          <a:xfrm>
            <a:off x="5138057" y="3299486"/>
            <a:ext cx="879566" cy="8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87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Parameters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General: have to be set theoretically foe each use case</a:t>
            </a:r>
          </a:p>
          <a:p>
            <a:r>
              <a:rPr lang="en-US" dirty="0" smtClean="0"/>
              <a:t>Advanced: have default values, can be re-set if desired for each use</a:t>
            </a:r>
          </a:p>
          <a:p>
            <a:r>
              <a:rPr lang="en-US" dirty="0" smtClean="0"/>
              <a:t>Hidden (only on the model level): pre-set, since these values are rarely dependent on the use case. Can be re-set if desired, but we recommend re-setting them only in the simulation model, so the changes are noticeable. </a:t>
            </a:r>
            <a:endParaRPr lang="en-US" dirty="0"/>
          </a:p>
          <a:p>
            <a:pPr lvl="1"/>
            <a:r>
              <a:rPr lang="en-US" dirty="0" smtClean="0"/>
              <a:t>Might be that the list in the presentation is incomplete, since this exceeds goal of the presentation</a:t>
            </a:r>
          </a:p>
          <a:p>
            <a:endParaRPr lang="en-US" dirty="0"/>
          </a:p>
          <a:p>
            <a:r>
              <a:rPr lang="en-US" dirty="0" smtClean="0"/>
              <a:t>Parameters for the whole model</a:t>
            </a:r>
          </a:p>
          <a:p>
            <a:pPr lvl="1"/>
            <a:r>
              <a:rPr lang="en-US" dirty="0" smtClean="0"/>
              <a:t>Air model (moist air)</a:t>
            </a:r>
          </a:p>
        </p:txBody>
      </p:sp>
    </p:spTree>
    <p:extLst>
      <p:ext uri="{BB962C8B-B14F-4D97-AF65-F5344CB8AC3E}">
        <p14:creationId xmlns:p14="http://schemas.microsoft.com/office/powerpoint/2010/main" val="476767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smtClean="0"/>
              <a:t>Type of room - Envelope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SzPct val="115000"/>
            </a:pPr>
            <a:r>
              <a:rPr lang="en-US" dirty="0" smtClean="0"/>
              <a:t>One outer wall, the rest inner walls towards the building</a:t>
            </a:r>
          </a:p>
          <a:p>
            <a:pPr>
              <a:buSzPct val="115000"/>
            </a:pPr>
            <a:r>
              <a:rPr lang="en-US" dirty="0" smtClean="0"/>
              <a:t>Parameters:</a:t>
            </a:r>
          </a:p>
          <a:p>
            <a:pPr lvl="1">
              <a:buSzPct val="115000"/>
            </a:pPr>
            <a:r>
              <a:rPr lang="en-US" dirty="0" smtClean="0"/>
              <a:t>General: </a:t>
            </a:r>
          </a:p>
          <a:p>
            <a:pPr lvl="2">
              <a:buSzPct val="115000"/>
            </a:pPr>
            <a:r>
              <a:rPr lang="en-US" dirty="0" smtClean="0"/>
              <a:t>room height, length and width</a:t>
            </a:r>
          </a:p>
          <a:p>
            <a:pPr lvl="2">
              <a:buSzPct val="115000"/>
            </a:pPr>
            <a:r>
              <a:rPr lang="en-US" dirty="0" smtClean="0"/>
              <a:t>wall types</a:t>
            </a:r>
          </a:p>
          <a:p>
            <a:pPr lvl="2">
              <a:buSzPct val="115000"/>
            </a:pPr>
            <a:r>
              <a:rPr lang="en-US" dirty="0" smtClean="0"/>
              <a:t>window type</a:t>
            </a:r>
          </a:p>
          <a:p>
            <a:pPr lvl="1">
              <a:buSzPct val="115000"/>
            </a:pPr>
            <a:r>
              <a:rPr lang="en-US" dirty="0" smtClean="0"/>
              <a:t>Advanced</a:t>
            </a:r>
          </a:p>
          <a:p>
            <a:pPr lvl="2">
              <a:buSzPct val="115000"/>
            </a:pPr>
            <a:r>
              <a:rPr lang="en-US" dirty="0" smtClean="0"/>
              <a:t>Outer walls: solar absorbance, heat convection model</a:t>
            </a:r>
          </a:p>
          <a:p>
            <a:pPr lvl="2">
              <a:buSzPct val="115000"/>
            </a:pPr>
            <a:r>
              <a:rPr lang="en-US" dirty="0" smtClean="0"/>
              <a:t>Sunblind</a:t>
            </a:r>
          </a:p>
          <a:p>
            <a:pPr lvl="2">
              <a:buSzPct val="115000"/>
            </a:pPr>
            <a:r>
              <a:rPr lang="en-US" dirty="0" smtClean="0"/>
              <a:t>Infiltration</a:t>
            </a:r>
          </a:p>
          <a:p>
            <a:pPr lvl="2">
              <a:buSzPct val="115000"/>
            </a:pPr>
            <a:r>
              <a:rPr lang="en-US" dirty="0" smtClean="0"/>
              <a:t>Heat bridge</a:t>
            </a:r>
          </a:p>
          <a:p>
            <a:pPr lvl="1">
              <a:buSzPct val="115000"/>
            </a:pPr>
            <a:r>
              <a:rPr lang="en-US" dirty="0" smtClean="0"/>
              <a:t>Hidden</a:t>
            </a:r>
          </a:p>
          <a:p>
            <a:pPr lvl="2">
              <a:buSzPct val="115000"/>
            </a:pPr>
            <a:r>
              <a:rPr lang="en-US" dirty="0" smtClean="0"/>
              <a:t>Initial temperatures of walls</a:t>
            </a:r>
          </a:p>
          <a:p>
            <a:pPr lvl="2">
              <a:buSzPct val="115000"/>
            </a:pPr>
            <a:endParaRPr lang="de-DE" dirty="0" smtClean="0"/>
          </a:p>
          <a:p>
            <a:pPr lvl="2">
              <a:buSzPct val="115000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19023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Type of room - </a:t>
            </a:r>
            <a:r>
              <a:rPr lang="de-DE" dirty="0" smtClean="0"/>
              <a:t>Smart </a:t>
            </a:r>
            <a:r>
              <a:rPr lang="de-DE" dirty="0" err="1" smtClean="0"/>
              <a:t>facade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</a:p>
          <a:p>
            <a:pPr lvl="1"/>
            <a:r>
              <a:rPr lang="en-US" dirty="0" smtClean="0"/>
              <a:t>Choosing the elements of the facade</a:t>
            </a:r>
          </a:p>
          <a:p>
            <a:pPr lvl="1"/>
            <a:r>
              <a:rPr lang="en-US" dirty="0" smtClean="0"/>
              <a:t>Parameters for PV: number of panels, record, maximal power output</a:t>
            </a:r>
          </a:p>
          <a:p>
            <a:pPr lvl="1"/>
            <a:r>
              <a:rPr lang="en-US" dirty="0" smtClean="0"/>
              <a:t>Parameters for solar heater</a:t>
            </a:r>
          </a:p>
          <a:p>
            <a:r>
              <a:rPr lang="en-US" dirty="0" smtClean="0"/>
              <a:t>Advanced</a:t>
            </a:r>
          </a:p>
          <a:p>
            <a:r>
              <a:rPr lang="en-US" dirty="0" smtClean="0"/>
              <a:t>Hidden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30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Internal </a:t>
            </a:r>
            <a:r>
              <a:rPr lang="de-DE" dirty="0" err="1" smtClean="0"/>
              <a:t>gains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Persons</a:t>
            </a:r>
          </a:p>
          <a:p>
            <a:pPr lvl="1"/>
            <a:r>
              <a:rPr lang="en-US" dirty="0" smtClean="0"/>
              <a:t>General: </a:t>
            </a:r>
          </a:p>
          <a:p>
            <a:pPr lvl="2"/>
            <a:r>
              <a:rPr lang="en-US" dirty="0" smtClean="0"/>
              <a:t>density of occupants</a:t>
            </a:r>
          </a:p>
          <a:p>
            <a:pPr lvl="2"/>
            <a:r>
              <a:rPr lang="en-US" dirty="0" smtClean="0"/>
              <a:t>heat output from activity</a:t>
            </a:r>
          </a:p>
          <a:p>
            <a:pPr lvl="1"/>
            <a:r>
              <a:rPr lang="en-US" dirty="0" smtClean="0"/>
              <a:t>Advanced</a:t>
            </a:r>
          </a:p>
          <a:p>
            <a:pPr lvl="2"/>
            <a:r>
              <a:rPr lang="en-US" dirty="0" smtClean="0"/>
              <a:t>ratio convective heat from total heat output</a:t>
            </a:r>
          </a:p>
          <a:p>
            <a:pPr lvl="1"/>
            <a:r>
              <a:rPr lang="en-US" dirty="0" smtClean="0"/>
              <a:t>Hidden</a:t>
            </a:r>
          </a:p>
          <a:p>
            <a:pPr lvl="2"/>
            <a:r>
              <a:rPr lang="en-US" dirty="0" smtClean="0"/>
              <a:t>Start temperature, surface area for a human, temperature dependence of heat output</a:t>
            </a:r>
          </a:p>
          <a:p>
            <a:r>
              <a:rPr lang="en-US" dirty="0" smtClean="0"/>
              <a:t>Lights &amp; electrical appliances</a:t>
            </a:r>
          </a:p>
          <a:p>
            <a:pPr lvl="1"/>
            <a:r>
              <a:rPr lang="en-US" dirty="0" smtClean="0"/>
              <a:t>General</a:t>
            </a:r>
          </a:p>
          <a:p>
            <a:pPr lvl="2"/>
            <a:r>
              <a:rPr lang="en-US" dirty="0" smtClean="0"/>
              <a:t>Specific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el</a:t>
            </a:r>
            <a:r>
              <a:rPr lang="en-US" dirty="0" smtClean="0"/>
              <a:t>/m</a:t>
            </a:r>
            <a:r>
              <a:rPr lang="en-US" baseline="30000" dirty="0" smtClean="0"/>
              <a:t>2</a:t>
            </a:r>
            <a:r>
              <a:rPr lang="en-US" dirty="0" smtClean="0"/>
              <a:t> for light source / appliances</a:t>
            </a:r>
          </a:p>
          <a:p>
            <a:pPr lvl="1"/>
            <a:r>
              <a:rPr lang="en-US" dirty="0" smtClean="0"/>
              <a:t>Advanced</a:t>
            </a:r>
          </a:p>
          <a:p>
            <a:pPr lvl="2"/>
            <a:r>
              <a:rPr lang="en-US" dirty="0" smtClean="0"/>
              <a:t>Coefficient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th</a:t>
            </a:r>
            <a:r>
              <a:rPr lang="en-US" dirty="0" smtClean="0"/>
              <a:t>/</a:t>
            </a:r>
            <a:r>
              <a:rPr lang="en-US" dirty="0" err="1" smtClean="0"/>
              <a:t>P</a:t>
            </a:r>
            <a:r>
              <a:rPr lang="en-US" baseline="-25000" dirty="0" err="1" smtClean="0"/>
              <a:t>el</a:t>
            </a:r>
            <a:r>
              <a:rPr lang="en-US" dirty="0" smtClean="0"/>
              <a:t> for lights / appliances</a:t>
            </a:r>
          </a:p>
          <a:p>
            <a:pPr lvl="2"/>
            <a:r>
              <a:rPr lang="en-US" dirty="0" smtClean="0"/>
              <a:t>Coefficient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th,radiative</a:t>
            </a:r>
            <a:r>
              <a:rPr lang="en-US" dirty="0" smtClean="0"/>
              <a:t>/</a:t>
            </a:r>
            <a:r>
              <a:rPr lang="en-US" dirty="0" err="1" smtClean="0"/>
              <a:t>P</a:t>
            </a:r>
            <a:r>
              <a:rPr lang="en-US" baseline="-25000" dirty="0" err="1" smtClean="0"/>
              <a:t>el</a:t>
            </a:r>
            <a:r>
              <a:rPr lang="en-US" dirty="0" smtClean="0"/>
              <a:t> for lights / appliances</a:t>
            </a:r>
          </a:p>
          <a:p>
            <a:pPr lvl="1"/>
            <a:r>
              <a:rPr lang="en-US" dirty="0" smtClean="0"/>
              <a:t>Hidden</a:t>
            </a:r>
          </a:p>
          <a:p>
            <a:pPr lvl="2"/>
            <a:r>
              <a:rPr lang="en-US" dirty="0" smtClean="0"/>
              <a:t>Emissivity of lights / appliances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4367530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 ACS | E.ON ERC - Content slides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5-20-EBC-Folienmaster-en.pptx" id="{860D3938-807C-4361-9DBA-BDE9549F1E36}" vid="{6665D873-4A4B-4716-B14D-3DB0A53EE93E}"/>
    </a:ext>
  </a:extLst>
</a:theme>
</file>

<file path=ppt/theme/theme2.xml><?xml version="1.0" encoding="utf-8"?>
<a:theme xmlns:a="http://schemas.openxmlformats.org/drawingml/2006/main" name="Folienmaster ACS | E.ON ERC - Title-/Last-slides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5-20-EBC-Folienmaster-en.pptx" id="{860D3938-807C-4361-9DBA-BDE9549F1E36}" vid="{3059A8ED-F528-4473-89F8-BD1F0ABADAE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Folienmaster-en</Template>
  <TotalTime>0</TotalTime>
  <Words>1416</Words>
  <Application>Microsoft Office PowerPoint</Application>
  <PresentationFormat>Bildschirmpräsentation (4:3)</PresentationFormat>
  <Paragraphs>242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25</vt:i4>
      </vt:variant>
    </vt:vector>
  </HeadingPairs>
  <TitlesOfParts>
    <vt:vector size="31" baseType="lpstr">
      <vt:lpstr>Arial</vt:lpstr>
      <vt:lpstr>Calibri</vt:lpstr>
      <vt:lpstr>Symbol</vt:lpstr>
      <vt:lpstr>Wingdings</vt:lpstr>
      <vt:lpstr>Folienmaster ACS | E.ON ERC - Content slides</vt:lpstr>
      <vt:lpstr>Folienmaster ACS | E.ON ERC - Title-/Last-slides</vt:lpstr>
      <vt:lpstr>PlugNHarvest simulation model</vt:lpstr>
      <vt:lpstr>Clone or Download</vt:lpstr>
      <vt:lpstr>Aixlib with PnH in Dymola </vt:lpstr>
      <vt:lpstr>Parameter Block</vt:lpstr>
      <vt:lpstr>Components of simulation model</vt:lpstr>
      <vt:lpstr>Parameters</vt:lpstr>
      <vt:lpstr>Type of room - Envelope</vt:lpstr>
      <vt:lpstr>Type of room - Smart facade</vt:lpstr>
      <vt:lpstr>Internal gains</vt:lpstr>
      <vt:lpstr>Energy system + Control</vt:lpstr>
      <vt:lpstr>Boundary conditions</vt:lpstr>
      <vt:lpstr>Some examples for setting parameters for an office </vt:lpstr>
      <vt:lpstr>Internal gains – Persons - User density</vt:lpstr>
      <vt:lpstr>Internal gains – Persons – Presence profiles (ASHRAE 90.1_G)</vt:lpstr>
      <vt:lpstr>Internal gains – Persons – Monthly variation (Source SIA 2024)</vt:lpstr>
      <vt:lpstr>Internal gains  – Lighting and electrical appliances</vt:lpstr>
      <vt:lpstr>Internal Gains – Lights - Requirements</vt:lpstr>
      <vt:lpstr>Internal gains – Lights - Type of lamps</vt:lpstr>
      <vt:lpstr>Internal gains – Lights -  Efficiency</vt:lpstr>
      <vt:lpstr>Internal gains – Lights - Profiles (ASHRAE 90.1_G)</vt:lpstr>
      <vt:lpstr>Internal gains – Appliances</vt:lpstr>
      <vt:lpstr>Energy system – Temperature and Ventilation, requirements</vt:lpstr>
      <vt:lpstr>Energy System - Efficiency</vt:lpstr>
      <vt:lpstr>Bibliography</vt:lpstr>
      <vt:lpstr>PowerPoint-Präsentation</vt:lpstr>
    </vt:vector>
  </TitlesOfParts>
  <Company>E.ON Energy Research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Title, 1st Version</dc:title>
  <dc:creator>Constantin, Ana</dc:creator>
  <cp:lastModifiedBy>Remy, Sebastian</cp:lastModifiedBy>
  <cp:revision>53</cp:revision>
  <cp:lastPrinted>2015-12-23T08:25:11Z</cp:lastPrinted>
  <dcterms:created xsi:type="dcterms:W3CDTF">2019-04-16T09:33:41Z</dcterms:created>
  <dcterms:modified xsi:type="dcterms:W3CDTF">2019-05-14T14:51:29Z</dcterms:modified>
</cp:coreProperties>
</file>