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35A15D-C628-4254-9B1A-AADE7489CEF1}" v="46" dt="2025-09-09T09:20:28.6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940" y="2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frontiersin.org/journals/psychiatry/articles/10.3389/fpsyt.2025.1633452/abstract" TargetMode="External"/><Relationship Id="rId5" Type="http://schemas.openxmlformats.org/officeDocument/2006/relationships/hyperlink" Target="https://pmc.ncbi.nlm.nih.gov/articles/PMC8893978/" TargetMode="External"/><Relationship Id="rId4" Type="http://schemas.openxmlformats.org/officeDocument/2006/relationships/hyperlink" Target="https://www.thehindu.com/news/national/karnataka/nimhans-study-in-nine-states-reveals-significant-prevalence-of-anxiety-and-suicidal-thoughts-among-college-students/article68183019.e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31691" y="996479"/>
            <a:ext cx="8534400" cy="1752600"/>
          </a:xfrm>
        </p:spPr>
        <p:txBody>
          <a:bodyPr/>
          <a:lstStyle/>
          <a:p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MINDLEY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1495569"/>
            <a:ext cx="5924550" cy="4900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25092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Title-Development of a Digital Mental Health and Psychological Support System for Students in Higher Education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Theme –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BioTech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/ MedTech / HealthTech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Name :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DCube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MINDLEY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74843" y="1219758"/>
            <a:ext cx="5673214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Arial" pitchFamily="34" charset="0"/>
                <a:cs typeface="Arial" pitchFamily="34" charset="0"/>
              </a:rPr>
              <a:t>Solution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</a:p>
          <a:p>
            <a:r>
              <a:rPr lang="en-US" sz="2000" dirty="0">
                <a:latin typeface="Arial" pitchFamily="34" charset="0"/>
                <a:cs typeface="Arial" pitchFamily="34" charset="0"/>
              </a:rPr>
              <a:t>The idea </a:t>
            </a:r>
            <a:r>
              <a:rPr lang="en-US" sz="2000" dirty="0"/>
              <a:t>is to create a user-friendly student dashboard that helps individuals assess their mental health and improve focus</a:t>
            </a:r>
          </a:p>
          <a:p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 simple dashboard where students can </a:t>
            </a:r>
            <a:r>
              <a:rPr lang="en-US" sz="2000" b="1" dirty="0"/>
              <a:t>check on their mental health</a:t>
            </a:r>
            <a:r>
              <a:rPr lang="en-US" sz="2000" dirty="0"/>
              <a:t> and find tools to help them </a:t>
            </a:r>
            <a:r>
              <a:rPr lang="en-US" sz="2000" b="1" dirty="0"/>
              <a:t>focus better</a:t>
            </a:r>
            <a:r>
              <a:rPr lang="en-US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helps to talk with </a:t>
            </a:r>
            <a:r>
              <a:rPr lang="en-US" sz="2000" b="1" dirty="0"/>
              <a:t>like-minded peers</a:t>
            </a:r>
            <a:r>
              <a:rPr lang="en-US" sz="2000" dirty="0"/>
              <a:t>, but in a way that keeps you </a:t>
            </a:r>
            <a:r>
              <a:rPr lang="en-US" sz="2000" b="1" dirty="0"/>
              <a:t>Safe and Comfortable</a:t>
            </a:r>
            <a:r>
              <a:rPr lang="en-US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 Get </a:t>
            </a:r>
            <a:r>
              <a:rPr lang="en-US" sz="2000" b="1" dirty="0"/>
              <a:t>personalized tips and resources </a:t>
            </a:r>
            <a:r>
              <a:rPr lang="en-US" sz="2000" dirty="0"/>
              <a:t>based on the state of mental health at that moment.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>
                <a:latin typeface="Arial" pitchFamily="34" charset="0"/>
                <a:cs typeface="Arial" pitchFamily="34" charset="0"/>
              </a:rPr>
              <a:t>A chatbot helps overcome the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fear of asking for help</a:t>
            </a:r>
            <a:r>
              <a:rPr lang="en-US" dirty="0">
                <a:latin typeface="Arial" pitchFamily="34" charset="0"/>
                <a:cs typeface="Arial" pitchFamily="34" charset="0"/>
              </a:rPr>
              <a:t> and a friendly way to talk to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designed to be a </a:t>
            </a:r>
            <a:r>
              <a:rPr lang="en-US" sz="2000" b="1" dirty="0"/>
              <a:t>peaceful space </a:t>
            </a:r>
            <a:r>
              <a:rPr lang="en-US" sz="2000" dirty="0"/>
              <a:t>for a well-being journey.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DCube</a:t>
            </a:r>
            <a:endParaRPr lang="en-IN" b="1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78F397-CE1C-97F7-322B-6FACEE609BA5}"/>
              </a:ext>
            </a:extLst>
          </p:cNvPr>
          <p:cNvCxnSpPr/>
          <p:nvPr/>
        </p:nvCxnSpPr>
        <p:spPr>
          <a:xfrm>
            <a:off x="-245806" y="1219758"/>
            <a:ext cx="133325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7E90D6D-97BC-A7FB-7CAB-7768C1560BC7}"/>
              </a:ext>
            </a:extLst>
          </p:cNvPr>
          <p:cNvCxnSpPr>
            <a:cxnSpLocks/>
          </p:cNvCxnSpPr>
          <p:nvPr/>
        </p:nvCxnSpPr>
        <p:spPr>
          <a:xfrm>
            <a:off x="5669398" y="1219758"/>
            <a:ext cx="0" cy="51350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853CBC-5277-7969-EAC7-4A10F0120E0F}"/>
              </a:ext>
            </a:extLst>
          </p:cNvPr>
          <p:cNvCxnSpPr>
            <a:cxnSpLocks/>
          </p:cNvCxnSpPr>
          <p:nvPr/>
        </p:nvCxnSpPr>
        <p:spPr>
          <a:xfrm>
            <a:off x="5669398" y="3912803"/>
            <a:ext cx="671924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0CA8F8-3231-10AA-F75E-A30134A0175A}"/>
              </a:ext>
            </a:extLst>
          </p:cNvPr>
          <p:cNvSpPr txBox="1"/>
          <p:nvPr/>
        </p:nvSpPr>
        <p:spPr>
          <a:xfrm>
            <a:off x="5748057" y="1296517"/>
            <a:ext cx="636909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How The problem is approached?</a:t>
            </a:r>
          </a:p>
          <a:p>
            <a:endParaRPr lang="en-US" sz="2000" b="1" u="sng" dirty="0"/>
          </a:p>
          <a:p>
            <a:r>
              <a:rPr lang="en-US" sz="2000" dirty="0"/>
              <a:t>Problem: Stigma and Anonymity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Solution :  Chatbot, Peer interaction.</a:t>
            </a:r>
          </a:p>
          <a:p>
            <a:r>
              <a:rPr lang="en-US" sz="2000" dirty="0"/>
              <a:t>Problem: Accessibility and Timely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Solution : 24/7 availability and personalized resources.</a:t>
            </a:r>
          </a:p>
          <a:p>
            <a:r>
              <a:rPr lang="en-US" sz="2000" dirty="0"/>
              <a:t>Problem: Lack of Awareness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Solution: Self-assessment Dashboard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A7210F-E2EE-E8EE-DFB5-DBF48A576793}"/>
              </a:ext>
            </a:extLst>
          </p:cNvPr>
          <p:cNvSpPr txBox="1"/>
          <p:nvPr/>
        </p:nvSpPr>
        <p:spPr>
          <a:xfrm>
            <a:off x="5669397" y="3874302"/>
            <a:ext cx="636909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Unique Solutions: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Gamified Coin </a:t>
            </a:r>
            <a:r>
              <a:rPr lang="en-US" sz="2000" dirty="0"/>
              <a:t>based support System.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Context-based support( Academic stress, career Anxiety, imposter syndrome and much more).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AI detects potential risks and patterns of potential risks and an alert system for closed ones in case of emergency.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Personalized Toolkit like breathing exercise and journals.</a:t>
            </a:r>
          </a:p>
          <a:p>
            <a:endParaRPr lang="en-US" sz="2000" b="1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41514" y="1585199"/>
            <a:ext cx="5399811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Arial" pitchFamily="34" charset="0"/>
                <a:cs typeface="Arial" pitchFamily="34" charset="0"/>
              </a:rPr>
              <a:t>TECHNOLOGIES USED: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Frontend: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Pug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 Templating Engine )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JavaScript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Backend: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Node </a:t>
            </a:r>
            <a:r>
              <a:rPr lang="en-US" sz="2400" dirty="0" err="1">
                <a:latin typeface="Arial" pitchFamily="34" charset="0"/>
                <a:cs typeface="Arial" pitchFamily="34" charset="0"/>
              </a:rPr>
              <a:t>js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 (express.js)</a:t>
            </a: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Services :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Gemini API</a:t>
            </a:r>
          </a:p>
          <a:p>
            <a:pPr lvl="1" algn="just"/>
            <a:r>
              <a:rPr lang="en-US" sz="2800" b="1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(Used to Check the psychological status of the user)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marL="914400" lvl="1" indent="-457200"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Mongo DB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(Server)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DCube</a:t>
            </a:r>
            <a:endParaRPr lang="en-IN" b="1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59AEC7-12FA-6085-7DEB-ACBF3D10A554}"/>
              </a:ext>
            </a:extLst>
          </p:cNvPr>
          <p:cNvSpPr txBox="1"/>
          <p:nvPr/>
        </p:nvSpPr>
        <p:spPr>
          <a:xfrm>
            <a:off x="6577445" y="5403273"/>
            <a:ext cx="4603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           WORKFLOW DIAGRAM</a:t>
            </a:r>
            <a:endParaRPr lang="en-IN" sz="2400" b="1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D60D87-F0C9-E9C3-89D8-221380BB7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129" y="1373812"/>
            <a:ext cx="6711357" cy="38929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69859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241283" y="1256862"/>
            <a:ext cx="548640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Feasibility: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Our solution is </a:t>
            </a:r>
            <a:r>
              <a:rPr 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low-cost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, easy-deploy, scalable and a student friendly website. Can be implemented with existing skills and free( prototype ) to affordable options.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Technical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Frontend: pug, JavaScript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Backend: node.js(express.js), Gemini API.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Financial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Prototype: No-cost with existing tools.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Final product: Affordable options.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Operational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Easy to manage with minimal complexity.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  <a:defRPr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Simple and user-friendly UI for easy adoption among students.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DCube</a:t>
            </a:r>
            <a:endParaRPr lang="en-IN" b="1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F8ACC5-E4DA-900B-8007-0814DDA2886F}"/>
              </a:ext>
            </a:extLst>
          </p:cNvPr>
          <p:cNvCxnSpPr>
            <a:cxnSpLocks/>
          </p:cNvCxnSpPr>
          <p:nvPr/>
        </p:nvCxnSpPr>
        <p:spPr>
          <a:xfrm>
            <a:off x="-78658" y="1179965"/>
            <a:ext cx="12555793" cy="3209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63916A-8060-B5CC-76E3-13FA7EF6E15C}"/>
              </a:ext>
            </a:extLst>
          </p:cNvPr>
          <p:cNvCxnSpPr>
            <a:cxnSpLocks/>
          </p:cNvCxnSpPr>
          <p:nvPr/>
        </p:nvCxnSpPr>
        <p:spPr>
          <a:xfrm>
            <a:off x="5816173" y="1196013"/>
            <a:ext cx="0" cy="515874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5F4DE73-DB08-879C-C8D5-33950BB6C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394681"/>
              </p:ext>
            </p:extLst>
          </p:nvPr>
        </p:nvGraphicFramePr>
        <p:xfrm>
          <a:off x="5816174" y="1228109"/>
          <a:ext cx="6375826" cy="5262681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46405">
                  <a:extLst>
                    <a:ext uri="{9D8B030D-6E8A-4147-A177-3AD203B41FA5}">
                      <a16:colId xmlns:a16="http://schemas.microsoft.com/office/drawing/2014/main" val="973375086"/>
                    </a:ext>
                  </a:extLst>
                </a:gridCol>
                <a:gridCol w="3729421">
                  <a:extLst>
                    <a:ext uri="{9D8B030D-6E8A-4147-A177-3AD203B41FA5}">
                      <a16:colId xmlns:a16="http://schemas.microsoft.com/office/drawing/2014/main" val="2697946044"/>
                    </a:ext>
                  </a:extLst>
                </a:gridCol>
              </a:tblGrid>
              <a:tr h="1086645">
                <a:tc>
                  <a:txBody>
                    <a:bodyPr/>
                    <a:lstStyle/>
                    <a:p>
                      <a:r>
                        <a:rPr lang="en-US" dirty="0"/>
                        <a:t>USER TRUST AND MANAGEMENT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/>
                        <a:t>No personal data will be shared among anyone and are encrypted.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/>
                        <a:t>To boost engagement, peer interactions are introduced</a:t>
                      </a:r>
                      <a:endParaRPr lang="en-IN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076293"/>
                  </a:ext>
                </a:extLst>
              </a:tr>
              <a:tr h="1086645">
                <a:tc>
                  <a:txBody>
                    <a:bodyPr/>
                    <a:lstStyle/>
                    <a:p>
                      <a:r>
                        <a:rPr lang="en-IN" b="1" dirty="0"/>
                        <a:t>ETHICAL &amp; LEGAL CONSIDERATIONS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Certified therapists or counsellors are integrated for real-time guidance.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 compliance with </a:t>
                      </a:r>
                      <a:r>
                        <a:rPr lang="en-US" sz="1600" b="0" dirty="0"/>
                        <a:t>mental health laws, and ethical guidelines can be ensured.</a:t>
                      </a:r>
                      <a:endParaRPr lang="en-IN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478650"/>
                  </a:ext>
                </a:extLst>
              </a:tr>
              <a:tr h="931410">
                <a:tc>
                  <a:txBody>
                    <a:bodyPr/>
                    <a:lstStyle/>
                    <a:p>
                      <a:r>
                        <a:rPr lang="en-US" b="1" dirty="0"/>
                        <a:t>ACCESSIBILITY FOR PHYSICALLY CHALLENGED STUDENTS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The platform is designed in a way that it supports assistive features (text-to-speech) for physically disabled persons.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384494"/>
                  </a:ext>
                </a:extLst>
              </a:tr>
              <a:tr h="1335021">
                <a:tc>
                  <a:txBody>
                    <a:bodyPr/>
                    <a:lstStyle/>
                    <a:p>
                      <a:r>
                        <a:rPr lang="en-IN" b="1" dirty="0"/>
                        <a:t>CONTENT MODERATION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/>
                        <a:t>AI-assisted moderation </a:t>
                      </a:r>
                      <a:r>
                        <a:rPr lang="en-US" sz="1600" dirty="0"/>
                        <a:t>to detect harmful or offensive messages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The user maybe given a warning, or blocked or their details will be informed to the institution.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35713"/>
                  </a:ext>
                </a:extLst>
              </a:tr>
              <a:tr h="719027">
                <a:tc>
                  <a:txBody>
                    <a:bodyPr/>
                    <a:lstStyle/>
                    <a:p>
                      <a:r>
                        <a:rPr lang="en-IN" b="1" dirty="0"/>
                        <a:t>DATA SECURITY &amp; PRIVACY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600" dirty="0"/>
                        <a:t>Secure Login System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Each user has their own account (username &amp; password).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52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88" y="6443126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688" y="1078331"/>
            <a:ext cx="5639934" cy="5978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40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Potential impact on the target audience: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5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Around </a:t>
            </a:r>
            <a:r>
              <a:rPr lang="en-US" sz="185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23% of school students </a:t>
            </a:r>
            <a:r>
              <a:rPr lang="en-US" sz="185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sz="185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33.6% of college students</a:t>
            </a:r>
            <a:r>
              <a:rPr lang="en-US" sz="185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in an average suffer from severe mental health problems and to overcome that our solution is given.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8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Our solution focuses on giving a </a:t>
            </a:r>
            <a:r>
              <a:rPr kumimoji="0" lang="en-US" sz="18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user</a:t>
            </a:r>
            <a:r>
              <a:rPr lang="en-US" sz="185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-friendly</a:t>
            </a:r>
            <a:r>
              <a:rPr lang="en-US" sz="185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sz="185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stigma-free experience</a:t>
            </a:r>
            <a:r>
              <a:rPr lang="en-US" sz="185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increasing student adoption. 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8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With the </a:t>
            </a:r>
            <a:r>
              <a:rPr kumimoji="0" lang="en-US" sz="18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in-live peer and counsellor </a:t>
            </a:r>
            <a:r>
              <a:rPr kumimoji="0" lang="en-US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or therapists support the student can get instant live support helping them </a:t>
            </a:r>
            <a:r>
              <a:rPr lang="en-US" sz="185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with human interaction</a:t>
            </a:r>
            <a:r>
              <a:rPr kumimoji="0" lang="en-US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.</a:t>
            </a:r>
            <a:endParaRPr lang="en-US" sz="185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185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85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Chatbot</a:t>
            </a:r>
            <a:r>
              <a:rPr lang="en-US" sz="185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that interacts with the user like a friend providing them comfort and make them feel safe.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Resources hub provides resources that help the user with their health conditions.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14864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DCube</a:t>
            </a:r>
            <a:endParaRPr lang="en-IN" b="1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-54705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288555E-675F-7D1B-21E2-B1FA207397C4}"/>
              </a:ext>
            </a:extLst>
          </p:cNvPr>
          <p:cNvCxnSpPr>
            <a:cxnSpLocks/>
          </p:cNvCxnSpPr>
          <p:nvPr/>
        </p:nvCxnSpPr>
        <p:spPr>
          <a:xfrm>
            <a:off x="-167148" y="1092971"/>
            <a:ext cx="12949083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B5EC12-D909-AED2-9CEB-5C49B3CF8753}"/>
              </a:ext>
            </a:extLst>
          </p:cNvPr>
          <p:cNvCxnSpPr>
            <a:cxnSpLocks/>
          </p:cNvCxnSpPr>
          <p:nvPr/>
        </p:nvCxnSpPr>
        <p:spPr>
          <a:xfrm>
            <a:off x="5700622" y="1157802"/>
            <a:ext cx="0" cy="52853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2FED8D-8CFA-9C43-1C6A-CC19415F9D45}"/>
              </a:ext>
            </a:extLst>
          </p:cNvPr>
          <p:cNvSpPr txBox="1"/>
          <p:nvPr/>
        </p:nvSpPr>
        <p:spPr>
          <a:xfrm>
            <a:off x="5761310" y="1157802"/>
            <a:ext cx="6210125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/>
              <a:t>Benefits of the Solution: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Social</a:t>
            </a:r>
            <a:r>
              <a:rPr lang="en-US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Help students overcome their mental conditions like anxiety by like-minded peer interactions and counsellor interactions.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Help students focus in their academic and personal life better without any worries.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Helps prevent severe issues by alerting the closed ones of the individual when a potential risk is identified.</a:t>
            </a:r>
          </a:p>
          <a:p>
            <a:pPr lvl="1"/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/>
              <a:t>Economic</a:t>
            </a:r>
            <a:r>
              <a:rPr lang="en-US" sz="2400" dirty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Reduces health-care expenditure.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/>
              <a:t>Reduces drop-outs from schools and colleges significantly improving the amount of employable graduates.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29772" y="1202531"/>
            <a:ext cx="11498433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1" i="0" u="sng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Research and Links of reference: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2800" b="1" u="sng" noProof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According to the IMHANS study among students of classes 9–12 in Kashmir: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60–65%</a:t>
            </a:r>
            <a:r>
              <a:rPr lang="en-US" sz="2400" dirty="0"/>
              <a:t> suffer from </a:t>
            </a:r>
            <a:r>
              <a:rPr lang="en-US" sz="2400" b="1" dirty="0"/>
              <a:t>academic-related stress</a:t>
            </a:r>
            <a:r>
              <a:rPr lang="en-US" sz="2400" dirty="0"/>
              <a:t>, spanning both government and private school students.</a:t>
            </a: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2800" b="1" u="sng" noProof="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 cross-sectional survey conducted from Jan – Apr 2024 in Kashmir states that around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r>
              <a:rPr lang="en-US" sz="2400" b="1" dirty="0"/>
              <a:t>12.5%</a:t>
            </a:r>
            <a:r>
              <a:rPr lang="en-US" sz="2400" dirty="0"/>
              <a:t> reported </a:t>
            </a:r>
            <a:r>
              <a:rPr lang="en-US" sz="2400" b="1" dirty="0"/>
              <a:t>severe depression</a:t>
            </a:r>
            <a:r>
              <a:rPr lang="en-US" sz="2400" dirty="0"/>
              <a:t> (13.4% in females).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  <a:defRPr/>
            </a:pPr>
            <a:r>
              <a:rPr lang="en-IN" sz="2400" b="1" dirty="0"/>
              <a:t>24.3%</a:t>
            </a:r>
            <a:r>
              <a:rPr lang="en-IN" sz="2400" dirty="0"/>
              <a:t> experienced </a:t>
            </a:r>
            <a:r>
              <a:rPr lang="en-IN" sz="2400" b="1" dirty="0"/>
              <a:t>severe anxiety.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DCube</a:t>
            </a:r>
            <a:endParaRPr lang="en-IN" b="1" dirty="0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894AC3-8A95-28D3-CCB6-BDFA7B5D8D6C}"/>
              </a:ext>
            </a:extLst>
          </p:cNvPr>
          <p:cNvSpPr txBox="1"/>
          <p:nvPr/>
        </p:nvSpPr>
        <p:spPr>
          <a:xfrm>
            <a:off x="442452" y="5083277"/>
            <a:ext cx="1113994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Links: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NIMHANS cross-sectional study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hlinkClick r:id="rId5"/>
              </a:rPr>
              <a:t>A study among school going students.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cross-sectional survey conducted from January to April 2024</a:t>
            </a:r>
            <a:r>
              <a:rPr lang="en-IN" dirty="0">
                <a:hlinkClick r:id="rId6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8396</TotalTime>
  <Words>786</Words>
  <Application>Microsoft Office PowerPoint</Application>
  <PresentationFormat>Widescreen</PresentationFormat>
  <Paragraphs>115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2025</vt:lpstr>
      <vt:lpstr> MINDLEY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Lokesh</dc:creator>
  <cp:keywords/>
  <dc:description/>
  <cp:lastModifiedBy>Madhesh B</cp:lastModifiedBy>
  <cp:revision>149</cp:revision>
  <dcterms:created xsi:type="dcterms:W3CDTF">2013-12-12T18:46:50Z</dcterms:created>
  <dcterms:modified xsi:type="dcterms:W3CDTF">2025-09-16T16:14:49Z</dcterms:modified>
  <cp:category/>
</cp:coreProperties>
</file>