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69" r:id="rId4"/>
    <p:sldId id="270" r:id="rId5"/>
    <p:sldId id="258" r:id="rId6"/>
    <p:sldId id="275" r:id="rId7"/>
    <p:sldId id="272" r:id="rId8"/>
    <p:sldId id="273" r:id="rId9"/>
    <p:sldId id="276" r:id="rId10"/>
    <p:sldId id="277" r:id="rId11"/>
    <p:sldId id="281" r:id="rId12"/>
    <p:sldId id="278" r:id="rId13"/>
    <p:sldId id="279" r:id="rId14"/>
    <p:sldId id="280" r:id="rId15"/>
    <p:sldId id="268" r:id="rId16"/>
  </p:sldIdLst>
  <p:sldSz cx="2235200" cy="1257300"/>
  <p:notesSz cx="2235200" cy="12573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3F61A-7E0A-FA47-A2DF-91EF95598033}" v="1731" dt="2023-12-09T10:45:45.399"/>
    <p1510:client id="{477A4234-DCF0-468B-BF1B-7AFEC8915726}" v="1950" dt="2023-12-09T10:36:38.290"/>
    <p1510:client id="{EB4F1B3A-EE28-41CD-AAC7-EA4CC3E26C83}" v="1430" dt="2023-12-09T10:43:49.34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400" d="100"/>
          <a:sy n="400" d="100"/>
        </p:scale>
        <p:origin x="2568" y="120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968375" cy="635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1266825" y="0"/>
            <a:ext cx="968375" cy="63500"/>
          </a:xfrm>
          <a:prstGeom prst="rect">
            <a:avLst/>
          </a:prstGeom>
        </p:spPr>
        <p:txBody>
          <a:bodyPr vert="horz" lIns="91440" tIns="45720" rIns="91440" bIns="45720" rtlCol="0"/>
          <a:lstStyle>
            <a:lvl1pPr algn="r">
              <a:defRPr sz="1200"/>
            </a:lvl1pPr>
          </a:lstStyle>
          <a:p>
            <a:fld id="{B864DEA9-DEE2-1645-8E58-DE8B03DFDDA7}" type="datetimeFigureOut">
              <a:rPr lang="it-IT" smtClean="0"/>
              <a:t>11/12/23</a:t>
            </a:fld>
            <a:endParaRPr lang="it-IT"/>
          </a:p>
        </p:txBody>
      </p:sp>
      <p:sp>
        <p:nvSpPr>
          <p:cNvPr id="4" name="Segnaposto immagine diapositiva 3"/>
          <p:cNvSpPr>
            <a:spLocks noGrp="1" noRot="1" noChangeAspect="1"/>
          </p:cNvSpPr>
          <p:nvPr>
            <p:ph type="sldImg" idx="2"/>
          </p:nvPr>
        </p:nvSpPr>
        <p:spPr>
          <a:xfrm>
            <a:off x="741363" y="157163"/>
            <a:ext cx="752475" cy="423862"/>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223838" y="604838"/>
            <a:ext cx="1787525" cy="4953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1193800"/>
            <a:ext cx="968375" cy="635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1266825" y="1193800"/>
            <a:ext cx="968375" cy="63500"/>
          </a:xfrm>
          <a:prstGeom prst="rect">
            <a:avLst/>
          </a:prstGeom>
        </p:spPr>
        <p:txBody>
          <a:bodyPr vert="horz" lIns="91440" tIns="45720" rIns="91440" bIns="45720" rtlCol="0" anchor="b"/>
          <a:lstStyle>
            <a:lvl1pPr algn="r">
              <a:defRPr sz="1200"/>
            </a:lvl1pPr>
          </a:lstStyle>
          <a:p>
            <a:fld id="{515E38B2-C81E-ED47-A4ED-DC01AF413A14}" type="slidenum">
              <a:rPr lang="it-IT" smtClean="0"/>
              <a:t>‹N›</a:t>
            </a:fld>
            <a:endParaRPr lang="it-IT"/>
          </a:p>
        </p:txBody>
      </p:sp>
    </p:spTree>
    <p:extLst>
      <p:ext uri="{BB962C8B-B14F-4D97-AF65-F5344CB8AC3E}">
        <p14:creationId xmlns:p14="http://schemas.microsoft.com/office/powerpoint/2010/main" val="1513933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41275" marR="33655" indent="-635" algn="ctr">
              <a:lnSpc>
                <a:spcPct val="110800"/>
              </a:lnSpc>
              <a:spcBef>
                <a:spcPts val="95"/>
              </a:spcBef>
            </a:pPr>
            <a:r>
              <a:rPr lang="it-IT" sz="800">
                <a:cs typeface="Tahoma"/>
              </a:rPr>
              <a:t>L’ambiente di gioco data la </a:t>
            </a:r>
            <a:r>
              <a:rPr lang="it-IT" sz="800" err="1">
                <a:cs typeface="Tahoma"/>
              </a:rPr>
              <a:t>disposzione</a:t>
            </a:r>
            <a:r>
              <a:rPr lang="it-IT" sz="800">
                <a:cs typeface="Tahoma"/>
              </a:rPr>
              <a:t> continua di tubi risulta essere sequenziale.</a:t>
            </a:r>
          </a:p>
          <a:p>
            <a:pPr marL="41275" marR="33655" indent="-635" algn="ctr">
              <a:lnSpc>
                <a:spcPct val="110800"/>
              </a:lnSpc>
              <a:spcBef>
                <a:spcPts val="95"/>
              </a:spcBef>
            </a:pPr>
            <a:r>
              <a:rPr lang="it-IT" sz="800">
                <a:cs typeface="Tahoma"/>
              </a:rPr>
              <a:t>Allo stesso tempo una partita di </a:t>
            </a:r>
            <a:r>
              <a:rPr lang="it-IT" sz="800" err="1">
                <a:cs typeface="Tahoma"/>
              </a:rPr>
              <a:t>Flappy</a:t>
            </a:r>
            <a:r>
              <a:rPr lang="it-IT" sz="800">
                <a:cs typeface="Tahoma"/>
              </a:rPr>
              <a:t> Bird è caratterizzata da episodi dato dalla </a:t>
            </a:r>
            <a:r>
              <a:rPr lang="it-IT" sz="800" err="1">
                <a:cs typeface="Tahoma"/>
              </a:rPr>
              <a:t>dispsizoe</a:t>
            </a:r>
            <a:r>
              <a:rPr lang="it-IT" sz="800">
                <a:cs typeface="Tahoma"/>
              </a:rPr>
              <a:t> randomica dei tubi.</a:t>
            </a:r>
            <a:r>
              <a:rPr lang="it-IT" sz="800" b="0" i="0">
                <a:solidFill>
                  <a:srgbClr val="374151"/>
                </a:solidFill>
                <a:effectLst/>
              </a:rPr>
              <a:t> L'agente deve apprendere non solo una policy per l'intera partita, ma anche per affrontare ciascun tubo singolarmente. La sfida consiste nell'adattarsi dinamicamente alle variazioni, richiedendo precisione e reattività per superare ogni ostacolo.</a:t>
            </a:r>
            <a:endParaRPr lang="it-IT" sz="800">
              <a:cs typeface="Tahoma"/>
            </a:endParaRPr>
          </a:p>
          <a:p>
            <a:endParaRPr lang="it-IT"/>
          </a:p>
        </p:txBody>
      </p:sp>
      <p:sp>
        <p:nvSpPr>
          <p:cNvPr id="4" name="Segnaposto numero diapositiva 3"/>
          <p:cNvSpPr>
            <a:spLocks noGrp="1"/>
          </p:cNvSpPr>
          <p:nvPr>
            <p:ph type="sldNum" sz="quarter" idx="5"/>
          </p:nvPr>
        </p:nvSpPr>
        <p:spPr/>
        <p:txBody>
          <a:bodyPr/>
          <a:lstStyle/>
          <a:p>
            <a:fld id="{515E38B2-C81E-ED47-A4ED-DC01AF413A14}" type="slidenum">
              <a:rPr lang="it-IT" smtClean="0"/>
              <a:t>3</a:t>
            </a:fld>
            <a:endParaRPr lang="it-IT"/>
          </a:p>
        </p:txBody>
      </p:sp>
    </p:spTree>
    <p:extLst>
      <p:ext uri="{BB962C8B-B14F-4D97-AF65-F5344CB8AC3E}">
        <p14:creationId xmlns:p14="http://schemas.microsoft.com/office/powerpoint/2010/main" val="186259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515E38B2-C81E-ED47-A4ED-DC01AF413A14}" type="slidenum">
              <a:rPr lang="it-IT" smtClean="0"/>
              <a:t>4</a:t>
            </a:fld>
            <a:endParaRPr lang="it-IT"/>
          </a:p>
        </p:txBody>
      </p:sp>
    </p:spTree>
    <p:extLst>
      <p:ext uri="{BB962C8B-B14F-4D97-AF65-F5344CB8AC3E}">
        <p14:creationId xmlns:p14="http://schemas.microsoft.com/office/powerpoint/2010/main" val="2851720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 </a:t>
            </a:r>
            <a:r>
              <a:rPr lang="it-IT" err="1"/>
              <a:t>Q</a:t>
            </a:r>
            <a:r>
              <a:rPr lang="it-IT"/>
              <a:t>-learning e SARSA-&gt; </a:t>
            </a:r>
            <a:r>
              <a:rPr lang="it-IT" err="1"/>
              <a:t>Q-table</a:t>
            </a:r>
            <a:r>
              <a:rPr lang="it-IT"/>
              <a:t>, DQN-&gt; Rete neurale</a:t>
            </a:r>
          </a:p>
        </p:txBody>
      </p:sp>
      <p:sp>
        <p:nvSpPr>
          <p:cNvPr id="4" name="Segnaposto numero diapositiva 3"/>
          <p:cNvSpPr>
            <a:spLocks noGrp="1"/>
          </p:cNvSpPr>
          <p:nvPr>
            <p:ph type="sldNum" sz="quarter" idx="5"/>
          </p:nvPr>
        </p:nvSpPr>
        <p:spPr/>
        <p:txBody>
          <a:bodyPr/>
          <a:lstStyle/>
          <a:p>
            <a:fld id="{515E38B2-C81E-ED47-A4ED-DC01AF413A14}" type="slidenum">
              <a:rPr lang="it-IT" smtClean="0"/>
              <a:t>6</a:t>
            </a:fld>
            <a:endParaRPr lang="it-IT"/>
          </a:p>
        </p:txBody>
      </p:sp>
    </p:spTree>
    <p:extLst>
      <p:ext uri="{BB962C8B-B14F-4D97-AF65-F5344CB8AC3E}">
        <p14:creationId xmlns:p14="http://schemas.microsoft.com/office/powerpoint/2010/main" val="4068076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0" i="0">
                <a:solidFill>
                  <a:srgbClr val="D1D5DB"/>
                </a:solidFill>
                <a:effectLst/>
                <a:latin typeface="Söhne"/>
              </a:rPr>
              <a:t>La differenza fondamentale è che il Q-Learning è un algoritmo off-policy, poiché la scelta dell'azione per l'aggiornamento della funzione Q non dipende dall'azione effettivamente eseguita. Invece, il SARSA è un algoritmo on-policy perché l'aggiornamento tiene conto dell'azione che l'agente sceglie di intraprendere.</a:t>
            </a:r>
            <a:endParaRPr lang="it-IT"/>
          </a:p>
        </p:txBody>
      </p:sp>
      <p:sp>
        <p:nvSpPr>
          <p:cNvPr id="4" name="Slide Number Placeholder 3"/>
          <p:cNvSpPr>
            <a:spLocks noGrp="1"/>
          </p:cNvSpPr>
          <p:nvPr>
            <p:ph type="sldNum" sz="quarter" idx="5"/>
          </p:nvPr>
        </p:nvSpPr>
        <p:spPr/>
        <p:txBody>
          <a:bodyPr/>
          <a:lstStyle/>
          <a:p>
            <a:fld id="{515E38B2-C81E-ED47-A4ED-DC01AF413A14}" type="slidenum">
              <a:rPr lang="it-IT" smtClean="0"/>
              <a:t>8</a:t>
            </a:fld>
            <a:endParaRPr lang="it-IT"/>
          </a:p>
        </p:txBody>
      </p:sp>
    </p:spTree>
    <p:extLst>
      <p:ext uri="{BB962C8B-B14F-4D97-AF65-F5344CB8AC3E}">
        <p14:creationId xmlns:p14="http://schemas.microsoft.com/office/powerpoint/2010/main" val="339182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515E38B2-C81E-ED47-A4ED-DC01AF413A14}" type="slidenum">
              <a:rPr lang="it-IT" smtClean="0"/>
              <a:t>9</a:t>
            </a:fld>
            <a:endParaRPr lang="it-IT"/>
          </a:p>
        </p:txBody>
      </p:sp>
    </p:spTree>
    <p:extLst>
      <p:ext uri="{BB962C8B-B14F-4D97-AF65-F5344CB8AC3E}">
        <p14:creationId xmlns:p14="http://schemas.microsoft.com/office/powerpoint/2010/main" val="3231454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7640" y="389763"/>
            <a:ext cx="1899920" cy="26403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35280" y="704088"/>
            <a:ext cx="1564640" cy="3143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1" i="0">
                <a:solidFill>
                  <a:srgbClr val="424242"/>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1" i="0">
                <a:solidFill>
                  <a:srgbClr val="424242"/>
                </a:solidFill>
                <a:latin typeface="Trebuchet MS"/>
                <a:cs typeface="Trebuchet MS"/>
              </a:defRPr>
            </a:lvl1pPr>
          </a:lstStyle>
          <a:p>
            <a:endParaRPr/>
          </a:p>
        </p:txBody>
      </p:sp>
      <p:sp>
        <p:nvSpPr>
          <p:cNvPr id="3" name="Holder 3"/>
          <p:cNvSpPr>
            <a:spLocks noGrp="1"/>
          </p:cNvSpPr>
          <p:nvPr>
            <p:ph sz="half" idx="2"/>
          </p:nvPr>
        </p:nvSpPr>
        <p:spPr>
          <a:xfrm>
            <a:off x="111760" y="289179"/>
            <a:ext cx="972312" cy="82981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151128" y="289179"/>
            <a:ext cx="972312" cy="82981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 b="1" i="0">
                <a:solidFill>
                  <a:srgbClr val="424242"/>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28154" y="227800"/>
            <a:ext cx="810894" cy="193040"/>
          </a:xfrm>
          <a:prstGeom prst="rect">
            <a:avLst/>
          </a:prstGeom>
        </p:spPr>
        <p:txBody>
          <a:bodyPr wrap="square" lIns="0" tIns="0" rIns="0" bIns="0">
            <a:spAutoFit/>
          </a:bodyPr>
          <a:lstStyle>
            <a:lvl1pPr>
              <a:defRPr sz="600" b="1" i="0">
                <a:solidFill>
                  <a:srgbClr val="424242"/>
                </a:solidFill>
                <a:latin typeface="Trebuchet MS"/>
                <a:cs typeface="Trebuchet MS"/>
              </a:defRPr>
            </a:lvl1pPr>
          </a:lstStyle>
          <a:p>
            <a:endParaRPr/>
          </a:p>
        </p:txBody>
      </p:sp>
      <p:sp>
        <p:nvSpPr>
          <p:cNvPr id="3" name="Holder 3"/>
          <p:cNvSpPr>
            <a:spLocks noGrp="1"/>
          </p:cNvSpPr>
          <p:nvPr>
            <p:ph type="body" idx="1"/>
          </p:nvPr>
        </p:nvSpPr>
        <p:spPr>
          <a:xfrm>
            <a:off x="137116" y="312924"/>
            <a:ext cx="1960967" cy="3759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59968" y="1169289"/>
            <a:ext cx="715264" cy="6286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11760" y="1169289"/>
            <a:ext cx="514096" cy="6286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12/11/23</a:t>
            </a:fld>
            <a:endParaRPr lang="en-US"/>
          </a:p>
        </p:txBody>
      </p:sp>
      <p:sp>
        <p:nvSpPr>
          <p:cNvPr id="6" name="Holder 6"/>
          <p:cNvSpPr>
            <a:spLocks noGrp="1"/>
          </p:cNvSpPr>
          <p:nvPr>
            <p:ph type="sldNum" sz="quarter" idx="7"/>
          </p:nvPr>
        </p:nvSpPr>
        <p:spPr>
          <a:xfrm>
            <a:off x="1609344" y="1169289"/>
            <a:ext cx="514096" cy="6286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83321" y="842808"/>
            <a:ext cx="43180" cy="407034"/>
          </a:xfrm>
          <a:custGeom>
            <a:avLst/>
            <a:gdLst/>
            <a:ahLst/>
            <a:cxnLst/>
            <a:rect l="l" t="t" r="r" b="b"/>
            <a:pathLst>
              <a:path w="43180" h="407034">
                <a:moveTo>
                  <a:pt x="42838" y="0"/>
                </a:moveTo>
                <a:lnTo>
                  <a:pt x="0" y="0"/>
                </a:lnTo>
                <a:lnTo>
                  <a:pt x="0" y="406621"/>
                </a:lnTo>
                <a:lnTo>
                  <a:pt x="42838" y="406621"/>
                </a:lnTo>
                <a:lnTo>
                  <a:pt x="42838" y="0"/>
                </a:lnTo>
                <a:close/>
              </a:path>
            </a:pathLst>
          </a:custGeom>
          <a:solidFill>
            <a:srgbClr val="DB7462"/>
          </a:solidFill>
        </p:spPr>
        <p:txBody>
          <a:bodyPr wrap="square" lIns="0" tIns="0" rIns="0" bIns="0" rtlCol="0"/>
          <a:lstStyle/>
          <a:p>
            <a:endParaRPr/>
          </a:p>
        </p:txBody>
      </p:sp>
      <p:sp>
        <p:nvSpPr>
          <p:cNvPr id="3" name="object 3"/>
          <p:cNvSpPr/>
          <p:nvPr/>
        </p:nvSpPr>
        <p:spPr>
          <a:xfrm>
            <a:off x="1071" y="0"/>
            <a:ext cx="1611630" cy="43180"/>
          </a:xfrm>
          <a:custGeom>
            <a:avLst/>
            <a:gdLst/>
            <a:ahLst/>
            <a:cxnLst/>
            <a:rect l="l" t="t" r="r" b="b"/>
            <a:pathLst>
              <a:path w="1611630" h="43180">
                <a:moveTo>
                  <a:pt x="1611130" y="0"/>
                </a:moveTo>
                <a:lnTo>
                  <a:pt x="0" y="0"/>
                </a:lnTo>
                <a:lnTo>
                  <a:pt x="0" y="42838"/>
                </a:lnTo>
                <a:lnTo>
                  <a:pt x="1611130" y="42838"/>
                </a:lnTo>
                <a:lnTo>
                  <a:pt x="1611130" y="0"/>
                </a:lnTo>
                <a:close/>
              </a:path>
            </a:pathLst>
          </a:custGeom>
          <a:solidFill>
            <a:srgbClr val="DB7462"/>
          </a:solidFill>
        </p:spPr>
        <p:txBody>
          <a:bodyPr wrap="square" lIns="0" tIns="0" rIns="0" bIns="0" rtlCol="0"/>
          <a:lstStyle/>
          <a:p>
            <a:endParaRPr/>
          </a:p>
        </p:txBody>
      </p:sp>
      <p:sp>
        <p:nvSpPr>
          <p:cNvPr id="5" name="object 5"/>
          <p:cNvSpPr txBox="1"/>
          <p:nvPr/>
        </p:nvSpPr>
        <p:spPr>
          <a:xfrm>
            <a:off x="1140075" y="210786"/>
            <a:ext cx="1010919" cy="788677"/>
          </a:xfrm>
          <a:prstGeom prst="rect">
            <a:avLst/>
          </a:prstGeom>
        </p:spPr>
        <p:txBody>
          <a:bodyPr vert="horz" wrap="square" lIns="0" tIns="31750" rIns="0" bIns="0" rtlCol="0">
            <a:spAutoFit/>
          </a:bodyPr>
          <a:lstStyle/>
          <a:p>
            <a:pPr marL="12700" marR="5080" indent="-635" algn="ctr">
              <a:lnSpc>
                <a:spcPts val="770"/>
              </a:lnSpc>
              <a:spcBef>
                <a:spcPts val="250"/>
              </a:spcBef>
            </a:pPr>
            <a:r>
              <a:rPr lang="it-IT" sz="750" b="1" spc="80">
                <a:solidFill>
                  <a:srgbClr val="424242"/>
                </a:solidFill>
                <a:latin typeface="Trebuchet MS"/>
                <a:cs typeface="Trebuchet MS"/>
              </a:rPr>
              <a:t>Ottimizzazione delle Prestazioni in Flappy Bird tramite Apprendimento per Rinforzo con</a:t>
            </a:r>
          </a:p>
          <a:p>
            <a:pPr marL="12700" marR="5080" indent="-635" algn="ctr">
              <a:lnSpc>
                <a:spcPts val="770"/>
              </a:lnSpc>
              <a:spcBef>
                <a:spcPts val="250"/>
              </a:spcBef>
            </a:pPr>
            <a:r>
              <a:rPr lang="it-IT" sz="750" b="1" spc="80">
                <a:solidFill>
                  <a:srgbClr val="424242"/>
                </a:solidFill>
                <a:latin typeface="Trebuchet MS"/>
                <a:cs typeface="Trebuchet MS"/>
              </a:rPr>
              <a:t>Q-learning</a:t>
            </a:r>
            <a:endParaRPr sz="750">
              <a:latin typeface="Trebuchet MS"/>
              <a:cs typeface="Trebuchet MS"/>
            </a:endParaRPr>
          </a:p>
        </p:txBody>
      </p:sp>
      <p:pic>
        <p:nvPicPr>
          <p:cNvPr id="6" name="object 4">
            <a:extLst>
              <a:ext uri="{FF2B5EF4-FFF2-40B4-BE49-F238E27FC236}">
                <a16:creationId xmlns:a16="http://schemas.microsoft.com/office/drawing/2014/main" id="{9F49550D-EADB-1FBB-4B24-1E5EA8736656}"/>
              </a:ext>
            </a:extLst>
          </p:cNvPr>
          <p:cNvPicPr/>
          <p:nvPr/>
        </p:nvPicPr>
        <p:blipFill>
          <a:blip r:embed="rId2">
            <a:extLst>
              <a:ext uri="{28A0092B-C50C-407E-A947-70E740481C1C}">
                <a14:useLocalDpi xmlns:a14="http://schemas.microsoft.com/office/drawing/2010/main" val="0"/>
              </a:ext>
            </a:extLst>
          </a:blip>
          <a:srcRect/>
          <a:stretch/>
        </p:blipFill>
        <p:spPr>
          <a:xfrm>
            <a:off x="303742" y="95250"/>
            <a:ext cx="614642" cy="10906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893" y="0"/>
            <a:ext cx="43180" cy="393700"/>
          </a:xfrm>
          <a:custGeom>
            <a:avLst/>
            <a:gdLst/>
            <a:ahLst/>
            <a:cxnLst/>
            <a:rect l="l" t="t" r="r" b="b"/>
            <a:pathLst>
              <a:path w="43180" h="393700">
                <a:moveTo>
                  <a:pt x="42838" y="0"/>
                </a:moveTo>
                <a:lnTo>
                  <a:pt x="0" y="0"/>
                </a:lnTo>
                <a:lnTo>
                  <a:pt x="0" y="393560"/>
                </a:lnTo>
                <a:lnTo>
                  <a:pt x="42838" y="393560"/>
                </a:lnTo>
                <a:lnTo>
                  <a:pt x="42838" y="0"/>
                </a:lnTo>
                <a:close/>
              </a:path>
            </a:pathLst>
          </a:custGeom>
          <a:solidFill>
            <a:srgbClr val="DB7462"/>
          </a:solidFill>
        </p:spPr>
        <p:txBody>
          <a:bodyPr wrap="square" lIns="0" tIns="0" rIns="0" bIns="0" rtlCol="0"/>
          <a:lstStyle/>
          <a:p>
            <a:endParaRPr/>
          </a:p>
        </p:txBody>
      </p:sp>
      <p:sp>
        <p:nvSpPr>
          <p:cNvPr id="5" name="object 5"/>
          <p:cNvSpPr txBox="1">
            <a:spLocks noGrp="1"/>
          </p:cNvSpPr>
          <p:nvPr>
            <p:ph type="title"/>
          </p:nvPr>
        </p:nvSpPr>
        <p:spPr>
          <a:xfrm>
            <a:off x="178665" y="131323"/>
            <a:ext cx="759460" cy="185307"/>
          </a:xfrm>
          <a:prstGeom prst="rect">
            <a:avLst/>
          </a:prstGeom>
        </p:spPr>
        <p:txBody>
          <a:bodyPr vert="horz" wrap="square" lIns="0" tIns="15875" rIns="0" bIns="0" rtlCol="0">
            <a:spAutoFit/>
          </a:bodyPr>
          <a:lstStyle/>
          <a:p>
            <a:pPr marL="12700">
              <a:lnSpc>
                <a:spcPct val="100000"/>
              </a:lnSpc>
              <a:spcBef>
                <a:spcPts val="125"/>
              </a:spcBef>
            </a:pPr>
            <a:r>
              <a:rPr lang="it-IT" sz="550" spc="40"/>
              <a:t>APPRENDIMENTO ITERATIVO</a:t>
            </a:r>
            <a:endParaRPr sz="550"/>
          </a:p>
        </p:txBody>
      </p:sp>
      <p:sp>
        <p:nvSpPr>
          <p:cNvPr id="10" name="object 10"/>
          <p:cNvSpPr txBox="1"/>
          <p:nvPr/>
        </p:nvSpPr>
        <p:spPr>
          <a:xfrm>
            <a:off x="178665" y="370160"/>
            <a:ext cx="1099820" cy="584968"/>
          </a:xfrm>
          <a:prstGeom prst="rect">
            <a:avLst/>
          </a:prstGeom>
        </p:spPr>
        <p:txBody>
          <a:bodyPr vert="horz" wrap="square" lIns="0" tIns="11430" rIns="0" bIns="0" rtlCol="0">
            <a:spAutoFit/>
          </a:bodyPr>
          <a:lstStyle/>
          <a:p>
            <a:pPr marL="12700" marR="5080" indent="-635">
              <a:lnSpc>
                <a:spcPct val="111700"/>
              </a:lnSpc>
              <a:spcBef>
                <a:spcPts val="90"/>
              </a:spcBef>
            </a:pPr>
            <a:r>
              <a:rPr lang="it-IT" sz="400" spc="20">
                <a:solidFill>
                  <a:srgbClr val="B65341"/>
                </a:solidFill>
                <a:cs typeface="Tahoma"/>
              </a:rPr>
              <a:t>L'agente migliora la sua Q-table o il modello neurale attraverso l'apprendimento dalle esperienze passate.</a:t>
            </a:r>
          </a:p>
          <a:p>
            <a:pPr marL="12700" marR="5080" indent="-635">
              <a:lnSpc>
                <a:spcPct val="111700"/>
              </a:lnSpc>
              <a:spcBef>
                <a:spcPts val="90"/>
              </a:spcBef>
            </a:pPr>
            <a:endParaRPr lang="it-IT" sz="400" spc="20">
              <a:solidFill>
                <a:srgbClr val="B65341"/>
              </a:solidFill>
              <a:cs typeface="Tahoma"/>
            </a:endParaRPr>
          </a:p>
          <a:p>
            <a:pPr marL="12700" marR="5080" indent="-635">
              <a:lnSpc>
                <a:spcPct val="111700"/>
              </a:lnSpc>
              <a:spcBef>
                <a:spcPts val="90"/>
              </a:spcBef>
            </a:pPr>
            <a:r>
              <a:rPr lang="it-IT" sz="400" spc="20">
                <a:solidFill>
                  <a:srgbClr val="B65341"/>
                </a:solidFill>
                <a:cs typeface="Tahoma"/>
              </a:rPr>
              <a:t>In ogni episodio di gioco, l'agente seleziona azioni seguendo la sua politica di addestramento, osserva gli effetti e aggiorna la sua conoscenza sulle strategie più efficaci. </a:t>
            </a:r>
          </a:p>
        </p:txBody>
      </p:sp>
      <p:pic>
        <p:nvPicPr>
          <p:cNvPr id="7" name="Picture 6" descr="A graph showing the results of a episode&#10;&#10;Description automatically generated">
            <a:extLst>
              <a:ext uri="{FF2B5EF4-FFF2-40B4-BE49-F238E27FC236}">
                <a16:creationId xmlns:a16="http://schemas.microsoft.com/office/drawing/2014/main" id="{615560EA-23C0-3650-9AEE-D628090E4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485" y="305806"/>
            <a:ext cx="935711" cy="701784"/>
          </a:xfrm>
          <a:prstGeom prst="rect">
            <a:avLst/>
          </a:prstGeom>
        </p:spPr>
      </p:pic>
      <p:sp>
        <p:nvSpPr>
          <p:cNvPr id="2" name="object 2"/>
          <p:cNvSpPr/>
          <p:nvPr/>
        </p:nvSpPr>
        <p:spPr>
          <a:xfrm>
            <a:off x="2183011" y="627019"/>
            <a:ext cx="43180" cy="622935"/>
          </a:xfrm>
          <a:custGeom>
            <a:avLst/>
            <a:gdLst/>
            <a:ahLst/>
            <a:cxnLst/>
            <a:rect l="l" t="t" r="r" b="b"/>
            <a:pathLst>
              <a:path w="43180" h="622935">
                <a:moveTo>
                  <a:pt x="42838" y="0"/>
                </a:moveTo>
                <a:lnTo>
                  <a:pt x="0" y="0"/>
                </a:lnTo>
                <a:lnTo>
                  <a:pt x="0" y="622410"/>
                </a:lnTo>
                <a:lnTo>
                  <a:pt x="42838" y="622410"/>
                </a:lnTo>
                <a:lnTo>
                  <a:pt x="42838" y="0"/>
                </a:lnTo>
                <a:close/>
              </a:path>
            </a:pathLst>
          </a:custGeom>
          <a:solidFill>
            <a:srgbClr val="DB7462"/>
          </a:solidFill>
        </p:spPr>
        <p:txBody>
          <a:bodyPr wrap="square" lIns="0" tIns="0" rIns="0" bIns="0" rtlCol="0"/>
          <a:lstStyle/>
          <a:p>
            <a:endParaRPr/>
          </a:p>
        </p:txBody>
      </p:sp>
    </p:spTree>
    <p:extLst>
      <p:ext uri="{BB962C8B-B14F-4D97-AF65-F5344CB8AC3E}">
        <p14:creationId xmlns:p14="http://schemas.microsoft.com/office/powerpoint/2010/main" val="429282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893" y="0"/>
            <a:ext cx="43180" cy="393700"/>
          </a:xfrm>
          <a:custGeom>
            <a:avLst/>
            <a:gdLst/>
            <a:ahLst/>
            <a:cxnLst/>
            <a:rect l="l" t="t" r="r" b="b"/>
            <a:pathLst>
              <a:path w="43180" h="393700">
                <a:moveTo>
                  <a:pt x="42838" y="0"/>
                </a:moveTo>
                <a:lnTo>
                  <a:pt x="0" y="0"/>
                </a:lnTo>
                <a:lnTo>
                  <a:pt x="0" y="393560"/>
                </a:lnTo>
                <a:lnTo>
                  <a:pt x="42838" y="393560"/>
                </a:lnTo>
                <a:lnTo>
                  <a:pt x="42838" y="0"/>
                </a:lnTo>
                <a:close/>
              </a:path>
            </a:pathLst>
          </a:custGeom>
          <a:solidFill>
            <a:srgbClr val="DB7462"/>
          </a:solidFill>
        </p:spPr>
        <p:txBody>
          <a:bodyPr wrap="square" lIns="0" tIns="0" rIns="0" bIns="0" rtlCol="0"/>
          <a:lstStyle/>
          <a:p>
            <a:endParaRPr/>
          </a:p>
        </p:txBody>
      </p:sp>
      <p:sp>
        <p:nvSpPr>
          <p:cNvPr id="5" name="object 5"/>
          <p:cNvSpPr txBox="1">
            <a:spLocks noGrp="1"/>
          </p:cNvSpPr>
          <p:nvPr>
            <p:ph type="title"/>
          </p:nvPr>
        </p:nvSpPr>
        <p:spPr>
          <a:xfrm>
            <a:off x="178665" y="131323"/>
            <a:ext cx="759460" cy="185307"/>
          </a:xfrm>
          <a:prstGeom prst="rect">
            <a:avLst/>
          </a:prstGeom>
        </p:spPr>
        <p:txBody>
          <a:bodyPr vert="horz" wrap="square" lIns="0" tIns="15875" rIns="0" bIns="0" rtlCol="0">
            <a:spAutoFit/>
          </a:bodyPr>
          <a:lstStyle/>
          <a:p>
            <a:pPr marL="12700">
              <a:lnSpc>
                <a:spcPct val="100000"/>
              </a:lnSpc>
              <a:spcBef>
                <a:spcPts val="125"/>
              </a:spcBef>
            </a:pPr>
            <a:r>
              <a:rPr lang="it-IT" sz="550" spc="40"/>
              <a:t>APPRENDIMENTO ITERATIVO</a:t>
            </a:r>
            <a:endParaRPr sz="550"/>
          </a:p>
        </p:txBody>
      </p:sp>
      <p:sp>
        <p:nvSpPr>
          <p:cNvPr id="10" name="object 10"/>
          <p:cNvSpPr txBox="1"/>
          <p:nvPr/>
        </p:nvSpPr>
        <p:spPr>
          <a:xfrm>
            <a:off x="178665" y="416288"/>
            <a:ext cx="1099820" cy="421462"/>
          </a:xfrm>
          <a:prstGeom prst="rect">
            <a:avLst/>
          </a:prstGeom>
        </p:spPr>
        <p:txBody>
          <a:bodyPr vert="horz" wrap="square" lIns="0" tIns="11430" rIns="0" bIns="0" rtlCol="0">
            <a:spAutoFit/>
          </a:bodyPr>
          <a:lstStyle/>
          <a:p>
            <a:pPr marL="12700" marR="5080" indent="-635">
              <a:lnSpc>
                <a:spcPct val="111700"/>
              </a:lnSpc>
              <a:spcBef>
                <a:spcPts val="90"/>
              </a:spcBef>
            </a:pPr>
            <a:r>
              <a:rPr lang="it-IT" sz="400" spc="20">
                <a:solidFill>
                  <a:srgbClr val="B65341"/>
                </a:solidFill>
                <a:cs typeface="Tahoma"/>
              </a:rPr>
              <a:t>Questo ciclo iterativo consente all'agente di affinare le risposte alle diverse situazioni di gioco, progredendo gradualmente nelle strategie implementate e avvicinandosi a una performance ottimale nel superare le sfide proposte.</a:t>
            </a:r>
          </a:p>
        </p:txBody>
      </p:sp>
      <p:pic>
        <p:nvPicPr>
          <p:cNvPr id="7" name="Picture 6" descr="A graph showing the results of a episode&#10;&#10;Description automatically generated">
            <a:extLst>
              <a:ext uri="{FF2B5EF4-FFF2-40B4-BE49-F238E27FC236}">
                <a16:creationId xmlns:a16="http://schemas.microsoft.com/office/drawing/2014/main" id="{615560EA-23C0-3650-9AEE-D628090E4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485" y="247650"/>
            <a:ext cx="921279" cy="759940"/>
          </a:xfrm>
          <a:prstGeom prst="rect">
            <a:avLst/>
          </a:prstGeom>
        </p:spPr>
      </p:pic>
      <p:sp>
        <p:nvSpPr>
          <p:cNvPr id="2" name="object 2"/>
          <p:cNvSpPr/>
          <p:nvPr/>
        </p:nvSpPr>
        <p:spPr>
          <a:xfrm>
            <a:off x="2183011" y="627019"/>
            <a:ext cx="43180" cy="622935"/>
          </a:xfrm>
          <a:custGeom>
            <a:avLst/>
            <a:gdLst/>
            <a:ahLst/>
            <a:cxnLst/>
            <a:rect l="l" t="t" r="r" b="b"/>
            <a:pathLst>
              <a:path w="43180" h="622935">
                <a:moveTo>
                  <a:pt x="42838" y="0"/>
                </a:moveTo>
                <a:lnTo>
                  <a:pt x="0" y="0"/>
                </a:lnTo>
                <a:lnTo>
                  <a:pt x="0" y="622410"/>
                </a:lnTo>
                <a:lnTo>
                  <a:pt x="42838" y="622410"/>
                </a:lnTo>
                <a:lnTo>
                  <a:pt x="42838" y="0"/>
                </a:lnTo>
                <a:close/>
              </a:path>
            </a:pathLst>
          </a:custGeom>
          <a:solidFill>
            <a:srgbClr val="DB7462"/>
          </a:solidFill>
        </p:spPr>
        <p:txBody>
          <a:bodyPr wrap="square" lIns="0" tIns="0" rIns="0" bIns="0" rtlCol="0"/>
          <a:lstStyle/>
          <a:p>
            <a:endParaRPr/>
          </a:p>
        </p:txBody>
      </p:sp>
    </p:spTree>
    <p:extLst>
      <p:ext uri="{BB962C8B-B14F-4D97-AF65-F5344CB8AC3E}">
        <p14:creationId xmlns:p14="http://schemas.microsoft.com/office/powerpoint/2010/main" val="628643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9575" y="1216116"/>
            <a:ext cx="555625" cy="43180"/>
          </a:xfrm>
          <a:custGeom>
            <a:avLst/>
            <a:gdLst/>
            <a:ahLst/>
            <a:cxnLst/>
            <a:rect l="l" t="t" r="r" b="b"/>
            <a:pathLst>
              <a:path w="555625" h="43180">
                <a:moveTo>
                  <a:pt x="555260" y="0"/>
                </a:moveTo>
                <a:lnTo>
                  <a:pt x="0" y="0"/>
                </a:lnTo>
                <a:lnTo>
                  <a:pt x="0" y="42838"/>
                </a:lnTo>
                <a:lnTo>
                  <a:pt x="555260" y="42838"/>
                </a:lnTo>
                <a:lnTo>
                  <a:pt x="555260" y="0"/>
                </a:lnTo>
                <a:close/>
              </a:path>
            </a:pathLst>
          </a:custGeom>
          <a:solidFill>
            <a:srgbClr val="DB7462"/>
          </a:solidFill>
        </p:spPr>
        <p:txBody>
          <a:bodyPr wrap="square" lIns="0" tIns="0" rIns="0" bIns="0" rtlCol="0"/>
          <a:lstStyle/>
          <a:p>
            <a:endParaRPr/>
          </a:p>
        </p:txBody>
      </p:sp>
      <p:sp>
        <p:nvSpPr>
          <p:cNvPr id="3" name="object 3"/>
          <p:cNvSpPr/>
          <p:nvPr/>
        </p:nvSpPr>
        <p:spPr>
          <a:xfrm>
            <a:off x="1670886" y="0"/>
            <a:ext cx="555625" cy="43180"/>
          </a:xfrm>
          <a:custGeom>
            <a:avLst/>
            <a:gdLst/>
            <a:ahLst/>
            <a:cxnLst/>
            <a:rect l="l" t="t" r="r" b="b"/>
            <a:pathLst>
              <a:path w="555625" h="43180">
                <a:moveTo>
                  <a:pt x="555260" y="0"/>
                </a:moveTo>
                <a:lnTo>
                  <a:pt x="0" y="0"/>
                </a:lnTo>
                <a:lnTo>
                  <a:pt x="0" y="42838"/>
                </a:lnTo>
                <a:lnTo>
                  <a:pt x="555260" y="42838"/>
                </a:lnTo>
                <a:lnTo>
                  <a:pt x="555260" y="0"/>
                </a:lnTo>
                <a:close/>
              </a:path>
            </a:pathLst>
          </a:custGeom>
          <a:solidFill>
            <a:srgbClr val="DB7462"/>
          </a:solidFill>
        </p:spPr>
        <p:txBody>
          <a:bodyPr wrap="square" lIns="0" tIns="0" rIns="0" bIns="0" rtlCol="0"/>
          <a:lstStyle/>
          <a:p>
            <a:endParaRPr/>
          </a:p>
        </p:txBody>
      </p:sp>
      <p:sp>
        <p:nvSpPr>
          <p:cNvPr id="6" name="object 6"/>
          <p:cNvSpPr txBox="1">
            <a:spLocks noGrp="1"/>
          </p:cNvSpPr>
          <p:nvPr>
            <p:ph type="title"/>
          </p:nvPr>
        </p:nvSpPr>
        <p:spPr>
          <a:xfrm>
            <a:off x="1193800" y="153786"/>
            <a:ext cx="825500" cy="78355"/>
          </a:xfrm>
          <a:prstGeom prst="rect">
            <a:avLst/>
          </a:prstGeom>
        </p:spPr>
        <p:txBody>
          <a:bodyPr vert="horz" wrap="square" lIns="0" tIns="23495" rIns="0" bIns="0" rtlCol="0">
            <a:spAutoFit/>
          </a:bodyPr>
          <a:lstStyle/>
          <a:p>
            <a:pPr marL="115570" marR="94615" algn="ctr">
              <a:lnSpc>
                <a:spcPts val="430"/>
              </a:lnSpc>
              <a:spcBef>
                <a:spcPts val="185"/>
              </a:spcBef>
            </a:pPr>
            <a:r>
              <a:rPr lang="it-IT" sz="550">
                <a:latin typeface="Trebuchet MS" panose="020B0703020202090204" pitchFamily="34" charset="0"/>
                <a:cs typeface="Tahoma"/>
              </a:rPr>
              <a:t>Risultati</a:t>
            </a:r>
            <a:endParaRPr sz="550">
              <a:latin typeface="Trebuchet MS" panose="020B0703020202090204" pitchFamily="34" charset="0"/>
              <a:cs typeface="Tahoma"/>
            </a:endParaRPr>
          </a:p>
        </p:txBody>
      </p:sp>
      <p:sp>
        <p:nvSpPr>
          <p:cNvPr id="7" name="CasellaDiTesto 6">
            <a:extLst>
              <a:ext uri="{FF2B5EF4-FFF2-40B4-BE49-F238E27FC236}">
                <a16:creationId xmlns:a16="http://schemas.microsoft.com/office/drawing/2014/main" id="{DE8EE199-B5B7-8AF3-D0F5-EE766FC0E190}"/>
              </a:ext>
            </a:extLst>
          </p:cNvPr>
          <p:cNvSpPr txBox="1"/>
          <p:nvPr/>
        </p:nvSpPr>
        <p:spPr>
          <a:xfrm>
            <a:off x="1078913" y="293179"/>
            <a:ext cx="1183946" cy="707886"/>
          </a:xfrm>
          <a:prstGeom prst="rect">
            <a:avLst/>
          </a:prstGeom>
          <a:noFill/>
        </p:spPr>
        <p:txBody>
          <a:bodyPr wrap="square" rtlCol="0">
            <a:spAutoFit/>
          </a:bodyPr>
          <a:lstStyle/>
          <a:p>
            <a:r>
              <a:rPr lang="it-IT" sz="400" b="0" i="0">
                <a:solidFill>
                  <a:srgbClr val="C00000"/>
                </a:solidFill>
                <a:effectLst/>
              </a:rPr>
              <a:t>L'agente </a:t>
            </a:r>
            <a:r>
              <a:rPr lang="it-IT" sz="400" b="0" i="0" err="1">
                <a:solidFill>
                  <a:srgbClr val="C00000"/>
                </a:solidFill>
                <a:effectLst/>
              </a:rPr>
              <a:t>Q</a:t>
            </a:r>
            <a:r>
              <a:rPr lang="it-IT" sz="400" b="0" i="0">
                <a:solidFill>
                  <a:srgbClr val="C00000"/>
                </a:solidFill>
                <a:effectLst/>
              </a:rPr>
              <a:t>-Learning ha dimostrato notevole abilità nel superare le tubature in modo intelligente attraverso un addestramento iterativo. Le strategie apprese si sono tradotte in miglioramenti significativi, evidenziati da un aumento sia nel tempo massimo di gioco che nella gestione delle penalità. Il punteggio massimo raggiunto, 5780, riflette il successo delle strategie apprese e l'efficacia del processo di ottimizzazione delle prestazioni dell'agente.</a:t>
            </a:r>
            <a:endParaRPr lang="it-IT" sz="400">
              <a:solidFill>
                <a:srgbClr val="C00000"/>
              </a:solidFill>
            </a:endParaRPr>
          </a:p>
        </p:txBody>
      </p:sp>
      <p:pic>
        <p:nvPicPr>
          <p:cNvPr id="9" name="Immagine 8" descr="Immagine che contiene testo, schermata, Diagramma, Carattere&#10;&#10;Descrizione generata automaticamente">
            <a:extLst>
              <a:ext uri="{FF2B5EF4-FFF2-40B4-BE49-F238E27FC236}">
                <a16:creationId xmlns:a16="http://schemas.microsoft.com/office/drawing/2014/main" id="{E8654A39-E75D-27E1-70CB-73883483F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61" y="226057"/>
            <a:ext cx="1054539" cy="900610"/>
          </a:xfrm>
          <a:prstGeom prst="rect">
            <a:avLst/>
          </a:prstGeom>
        </p:spPr>
      </p:pic>
      <p:sp>
        <p:nvSpPr>
          <p:cNvPr id="10" name="object 3">
            <a:extLst>
              <a:ext uri="{FF2B5EF4-FFF2-40B4-BE49-F238E27FC236}">
                <a16:creationId xmlns:a16="http://schemas.microsoft.com/office/drawing/2014/main" id="{19DC29B1-41E4-B267-B9DF-30CE95A80E03}"/>
              </a:ext>
            </a:extLst>
          </p:cNvPr>
          <p:cNvSpPr/>
          <p:nvPr/>
        </p:nvSpPr>
        <p:spPr>
          <a:xfrm>
            <a:off x="-1881" y="0"/>
            <a:ext cx="555625" cy="43180"/>
          </a:xfrm>
          <a:custGeom>
            <a:avLst/>
            <a:gdLst/>
            <a:ahLst/>
            <a:cxnLst/>
            <a:rect l="l" t="t" r="r" b="b"/>
            <a:pathLst>
              <a:path w="555625" h="43180">
                <a:moveTo>
                  <a:pt x="555260" y="0"/>
                </a:moveTo>
                <a:lnTo>
                  <a:pt x="0" y="0"/>
                </a:lnTo>
                <a:lnTo>
                  <a:pt x="0" y="42838"/>
                </a:lnTo>
                <a:lnTo>
                  <a:pt x="555260" y="42838"/>
                </a:lnTo>
                <a:lnTo>
                  <a:pt x="555260" y="0"/>
                </a:lnTo>
                <a:close/>
              </a:path>
            </a:pathLst>
          </a:custGeom>
          <a:solidFill>
            <a:srgbClr val="DB7462"/>
          </a:solidFill>
        </p:spPr>
        <p:txBody>
          <a:bodyPr wrap="square" lIns="0" tIns="0" rIns="0" bIns="0" rtlCol="0"/>
          <a:lstStyle/>
          <a:p>
            <a:endParaRPr/>
          </a:p>
        </p:txBody>
      </p:sp>
      <p:sp>
        <p:nvSpPr>
          <p:cNvPr id="11" name="object 3">
            <a:extLst>
              <a:ext uri="{FF2B5EF4-FFF2-40B4-BE49-F238E27FC236}">
                <a16:creationId xmlns:a16="http://schemas.microsoft.com/office/drawing/2014/main" id="{77029AE1-D873-605D-25B2-87E04D7501C5}"/>
              </a:ext>
            </a:extLst>
          </p:cNvPr>
          <p:cNvSpPr/>
          <p:nvPr/>
        </p:nvSpPr>
        <p:spPr>
          <a:xfrm>
            <a:off x="0" y="1225006"/>
            <a:ext cx="555625" cy="43180"/>
          </a:xfrm>
          <a:custGeom>
            <a:avLst/>
            <a:gdLst/>
            <a:ahLst/>
            <a:cxnLst/>
            <a:rect l="l" t="t" r="r" b="b"/>
            <a:pathLst>
              <a:path w="555625" h="43180">
                <a:moveTo>
                  <a:pt x="555260" y="0"/>
                </a:moveTo>
                <a:lnTo>
                  <a:pt x="0" y="0"/>
                </a:lnTo>
                <a:lnTo>
                  <a:pt x="0" y="42838"/>
                </a:lnTo>
                <a:lnTo>
                  <a:pt x="555260" y="42838"/>
                </a:lnTo>
                <a:lnTo>
                  <a:pt x="555260" y="0"/>
                </a:lnTo>
                <a:close/>
              </a:path>
            </a:pathLst>
          </a:custGeom>
          <a:solidFill>
            <a:srgbClr val="DB7462"/>
          </a:solidFill>
        </p:spPr>
        <p:txBody>
          <a:bodyPr wrap="square" lIns="0" tIns="0" rIns="0" bIns="0" rtlCol="0"/>
          <a:lstStyle/>
          <a:p>
            <a:endParaRPr/>
          </a:p>
        </p:txBody>
      </p:sp>
    </p:spTree>
    <p:extLst>
      <p:ext uri="{BB962C8B-B14F-4D97-AF65-F5344CB8AC3E}">
        <p14:creationId xmlns:p14="http://schemas.microsoft.com/office/powerpoint/2010/main" val="252443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7475" y="84499"/>
            <a:ext cx="1106805" cy="180819"/>
          </a:xfrm>
          <a:prstGeom prst="rect">
            <a:avLst/>
          </a:prstGeom>
          <a:solidFill>
            <a:srgbClr val="FFFFFF"/>
          </a:solidFill>
        </p:spPr>
        <p:txBody>
          <a:bodyPr vert="horz" wrap="square" lIns="0" tIns="11430" rIns="0" bIns="0" rtlCol="0">
            <a:spAutoFit/>
          </a:bodyPr>
          <a:lstStyle/>
          <a:p>
            <a:pPr marL="78105">
              <a:lnSpc>
                <a:spcPct val="100000"/>
              </a:lnSpc>
              <a:spcBef>
                <a:spcPts val="90"/>
              </a:spcBef>
            </a:pPr>
            <a:r>
              <a:rPr lang="it-IT" sz="550" spc="65"/>
              <a:t>CONFRONTO TRA I MODELLI</a:t>
            </a:r>
            <a:endParaRPr sz="550"/>
          </a:p>
        </p:txBody>
      </p:sp>
      <p:sp>
        <p:nvSpPr>
          <p:cNvPr id="7" name="CasellaDiTesto 6">
            <a:extLst>
              <a:ext uri="{FF2B5EF4-FFF2-40B4-BE49-F238E27FC236}">
                <a16:creationId xmlns:a16="http://schemas.microsoft.com/office/drawing/2014/main" id="{F0012723-A969-A089-5185-D311E9B1B6F3}"/>
              </a:ext>
            </a:extLst>
          </p:cNvPr>
          <p:cNvSpPr txBox="1"/>
          <p:nvPr/>
        </p:nvSpPr>
        <p:spPr>
          <a:xfrm>
            <a:off x="87475" y="318745"/>
            <a:ext cx="1106805" cy="584775"/>
          </a:xfrm>
          <a:prstGeom prst="rect">
            <a:avLst/>
          </a:prstGeom>
          <a:noFill/>
        </p:spPr>
        <p:txBody>
          <a:bodyPr wrap="square" rtlCol="0">
            <a:spAutoFit/>
          </a:bodyPr>
          <a:lstStyle/>
          <a:p>
            <a:r>
              <a:rPr lang="it-IT" sz="400">
                <a:solidFill>
                  <a:srgbClr val="C00000"/>
                </a:solidFill>
                <a:ea typeface="Tahoma" panose="020B0604030504040204" pitchFamily="34" charset="0"/>
                <a:cs typeface="Tahoma" panose="020B0604030504040204" pitchFamily="34" charset="0"/>
              </a:rPr>
              <a:t>Nel nostro studio, i risultati migliori sono stati ottenuti con il </a:t>
            </a:r>
            <a:r>
              <a:rPr lang="it-IT" sz="400" err="1">
                <a:solidFill>
                  <a:srgbClr val="C00000"/>
                </a:solidFill>
                <a:ea typeface="Tahoma" panose="020B0604030504040204" pitchFamily="34" charset="0"/>
                <a:cs typeface="Tahoma" panose="020B0604030504040204" pitchFamily="34" charset="0"/>
              </a:rPr>
              <a:t>Q</a:t>
            </a:r>
            <a:r>
              <a:rPr lang="it-IT" sz="400">
                <a:solidFill>
                  <a:srgbClr val="C00000"/>
                </a:solidFill>
                <a:ea typeface="Tahoma" panose="020B0604030504040204" pitchFamily="34" charset="0"/>
                <a:cs typeface="Tahoma" panose="020B0604030504040204" pitchFamily="34" charset="0"/>
              </a:rPr>
              <a:t>-Learning «tradizionale». Come mai?</a:t>
            </a:r>
          </a:p>
          <a:p>
            <a:endParaRPr lang="it-IT" sz="400">
              <a:solidFill>
                <a:srgbClr val="C00000"/>
              </a:solidFill>
              <a:ea typeface="Tahoma" panose="020B0604030504040204" pitchFamily="34" charset="0"/>
              <a:cs typeface="Tahoma" panose="020B0604030504040204" pitchFamily="34" charset="0"/>
            </a:endParaRPr>
          </a:p>
          <a:p>
            <a:r>
              <a:rPr lang="it-IT" sz="400">
                <a:solidFill>
                  <a:srgbClr val="C00000"/>
                </a:solidFill>
                <a:ea typeface="Tahoma" panose="020B0604030504040204" pitchFamily="34" charset="0"/>
                <a:cs typeface="Tahoma" panose="020B0604030504040204" pitchFamily="34" charset="0"/>
              </a:rPr>
              <a:t>Il nostro ambiente, pur essendo </a:t>
            </a:r>
            <a:r>
              <a:rPr lang="it-IT" sz="400" i="1">
                <a:solidFill>
                  <a:srgbClr val="C00000"/>
                </a:solidFill>
                <a:ea typeface="Tahoma" panose="020B0604030504040204" pitchFamily="34" charset="0"/>
                <a:cs typeface="Tahoma" panose="020B0604030504040204" pitchFamily="34" charset="0"/>
              </a:rPr>
              <a:t>sequenziale</a:t>
            </a:r>
            <a:r>
              <a:rPr lang="it-IT" sz="400">
                <a:solidFill>
                  <a:srgbClr val="C00000"/>
                </a:solidFill>
                <a:ea typeface="Tahoma" panose="020B0604030504040204" pitchFamily="34" charset="0"/>
                <a:cs typeface="Tahoma" panose="020B0604030504040204" pitchFamily="34" charset="0"/>
              </a:rPr>
              <a:t>, è caratterizzato da una forte componente casuale, richiedendo quindi che venga approcciato come un ambiente </a:t>
            </a:r>
            <a:r>
              <a:rPr lang="it-IT" sz="400" i="1">
                <a:solidFill>
                  <a:srgbClr val="C00000"/>
                </a:solidFill>
                <a:ea typeface="Tahoma" panose="020B0604030504040204" pitchFamily="34" charset="0"/>
                <a:cs typeface="Tahoma" panose="020B0604030504040204" pitchFamily="34" charset="0"/>
              </a:rPr>
              <a:t>episodico</a:t>
            </a:r>
            <a:r>
              <a:rPr lang="it-IT" sz="400">
                <a:solidFill>
                  <a:srgbClr val="C00000"/>
                </a:solidFill>
                <a:ea typeface="Tahoma" panose="020B0604030504040204" pitchFamily="34" charset="0"/>
                <a:cs typeface="Tahoma" panose="020B0604030504040204" pitchFamily="34" charset="0"/>
              </a:rPr>
              <a:t>.</a:t>
            </a:r>
          </a:p>
        </p:txBody>
      </p:sp>
      <p:pic>
        <p:nvPicPr>
          <p:cNvPr id="8" name="Picture 7" descr="A graph showing the results of a episode&#10;&#10;Description automatically generated">
            <a:extLst>
              <a:ext uri="{FF2B5EF4-FFF2-40B4-BE49-F238E27FC236}">
                <a16:creationId xmlns:a16="http://schemas.microsoft.com/office/drawing/2014/main" id="{E14DFF4E-7B5B-1071-19FD-A1170CC0C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752" y="247650"/>
            <a:ext cx="1084430" cy="816033"/>
          </a:xfrm>
          <a:prstGeom prst="rect">
            <a:avLst/>
          </a:prstGeom>
        </p:spPr>
      </p:pic>
      <p:sp>
        <p:nvSpPr>
          <p:cNvPr id="4" name="object 4"/>
          <p:cNvSpPr/>
          <p:nvPr/>
        </p:nvSpPr>
        <p:spPr>
          <a:xfrm>
            <a:off x="0" y="0"/>
            <a:ext cx="2235200" cy="1257300"/>
          </a:xfrm>
          <a:custGeom>
            <a:avLst/>
            <a:gdLst/>
            <a:ahLst/>
            <a:cxnLst/>
            <a:rect l="l" t="t" r="r" b="b"/>
            <a:pathLst>
              <a:path w="2223770" h="1249680">
                <a:moveTo>
                  <a:pt x="42837" y="0"/>
                </a:moveTo>
                <a:lnTo>
                  <a:pt x="0" y="0"/>
                </a:lnTo>
                <a:lnTo>
                  <a:pt x="0" y="347408"/>
                </a:lnTo>
                <a:lnTo>
                  <a:pt x="42837" y="347408"/>
                </a:lnTo>
                <a:lnTo>
                  <a:pt x="42837" y="0"/>
                </a:lnTo>
                <a:close/>
              </a:path>
              <a:path w="2223770" h="1249680">
                <a:moveTo>
                  <a:pt x="2223338" y="1207833"/>
                </a:moveTo>
                <a:lnTo>
                  <a:pt x="0" y="1207833"/>
                </a:lnTo>
                <a:lnTo>
                  <a:pt x="0" y="1249210"/>
                </a:lnTo>
                <a:lnTo>
                  <a:pt x="2223338" y="1249210"/>
                </a:lnTo>
                <a:lnTo>
                  <a:pt x="2223338" y="1207833"/>
                </a:lnTo>
                <a:close/>
              </a:path>
              <a:path w="2223770" h="1249680">
                <a:moveTo>
                  <a:pt x="2223338" y="12"/>
                </a:moveTo>
                <a:lnTo>
                  <a:pt x="2183168" y="12"/>
                </a:lnTo>
                <a:lnTo>
                  <a:pt x="2183168" y="172923"/>
                </a:lnTo>
                <a:lnTo>
                  <a:pt x="2223338" y="172923"/>
                </a:lnTo>
                <a:lnTo>
                  <a:pt x="2223338" y="12"/>
                </a:lnTo>
                <a:close/>
              </a:path>
            </a:pathLst>
          </a:custGeom>
          <a:solidFill>
            <a:srgbClr val="DB7462"/>
          </a:solidFill>
        </p:spPr>
        <p:txBody>
          <a:bodyPr wrap="square" lIns="0" tIns="0" rIns="0" bIns="0" rtlCol="0"/>
          <a:lstStyle/>
          <a:p>
            <a:endParaRPr/>
          </a:p>
        </p:txBody>
      </p:sp>
      <p:sp>
        <p:nvSpPr>
          <p:cNvPr id="2" name="object 3">
            <a:extLst>
              <a:ext uri="{FF2B5EF4-FFF2-40B4-BE49-F238E27FC236}">
                <a16:creationId xmlns:a16="http://schemas.microsoft.com/office/drawing/2014/main" id="{9EE0E4AD-AE69-EE56-D903-11D60DB99D29}"/>
              </a:ext>
            </a:extLst>
          </p:cNvPr>
          <p:cNvSpPr/>
          <p:nvPr/>
        </p:nvSpPr>
        <p:spPr>
          <a:xfrm>
            <a:off x="1679967" y="0"/>
            <a:ext cx="555625" cy="43180"/>
          </a:xfrm>
          <a:custGeom>
            <a:avLst/>
            <a:gdLst/>
            <a:ahLst/>
            <a:cxnLst/>
            <a:rect l="l" t="t" r="r" b="b"/>
            <a:pathLst>
              <a:path w="555625" h="43180">
                <a:moveTo>
                  <a:pt x="555260" y="0"/>
                </a:moveTo>
                <a:lnTo>
                  <a:pt x="0" y="0"/>
                </a:lnTo>
                <a:lnTo>
                  <a:pt x="0" y="42838"/>
                </a:lnTo>
                <a:lnTo>
                  <a:pt x="555260" y="42838"/>
                </a:lnTo>
                <a:lnTo>
                  <a:pt x="555260" y="0"/>
                </a:lnTo>
                <a:close/>
              </a:path>
            </a:pathLst>
          </a:custGeom>
          <a:solidFill>
            <a:srgbClr val="DB7462"/>
          </a:solidFill>
        </p:spPr>
        <p:txBody>
          <a:bodyPr wrap="square" lIns="0" tIns="0" rIns="0" bIns="0" rtlCol="0"/>
          <a:lstStyle/>
          <a:p>
            <a:endParaRPr/>
          </a:p>
        </p:txBody>
      </p:sp>
    </p:spTree>
    <p:extLst>
      <p:ext uri="{BB962C8B-B14F-4D97-AF65-F5344CB8AC3E}">
        <p14:creationId xmlns:p14="http://schemas.microsoft.com/office/powerpoint/2010/main" val="2207388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1040"/>
            <a:ext cx="2235200" cy="1258340"/>
          </a:xfrm>
          <a:custGeom>
            <a:avLst/>
            <a:gdLst/>
            <a:ahLst/>
            <a:cxnLst/>
            <a:rect l="l" t="t" r="r" b="b"/>
            <a:pathLst>
              <a:path w="2223770" h="1249680">
                <a:moveTo>
                  <a:pt x="42837" y="0"/>
                </a:moveTo>
                <a:lnTo>
                  <a:pt x="0" y="0"/>
                </a:lnTo>
                <a:lnTo>
                  <a:pt x="0" y="347408"/>
                </a:lnTo>
                <a:lnTo>
                  <a:pt x="42837" y="347408"/>
                </a:lnTo>
                <a:lnTo>
                  <a:pt x="42837" y="0"/>
                </a:lnTo>
                <a:close/>
              </a:path>
              <a:path w="2223770" h="1249680">
                <a:moveTo>
                  <a:pt x="2223338" y="1207833"/>
                </a:moveTo>
                <a:lnTo>
                  <a:pt x="0" y="1207833"/>
                </a:lnTo>
                <a:lnTo>
                  <a:pt x="0" y="1249210"/>
                </a:lnTo>
                <a:lnTo>
                  <a:pt x="2223338" y="1249210"/>
                </a:lnTo>
                <a:lnTo>
                  <a:pt x="2223338" y="1207833"/>
                </a:lnTo>
                <a:close/>
              </a:path>
              <a:path w="2223770" h="1249680">
                <a:moveTo>
                  <a:pt x="2223338" y="12"/>
                </a:moveTo>
                <a:lnTo>
                  <a:pt x="2183168" y="12"/>
                </a:lnTo>
                <a:lnTo>
                  <a:pt x="2183168" y="172923"/>
                </a:lnTo>
                <a:lnTo>
                  <a:pt x="2223338" y="172923"/>
                </a:lnTo>
                <a:lnTo>
                  <a:pt x="2223338" y="12"/>
                </a:lnTo>
                <a:close/>
              </a:path>
            </a:pathLst>
          </a:custGeom>
          <a:solidFill>
            <a:srgbClr val="DB7462"/>
          </a:solidFill>
        </p:spPr>
        <p:txBody>
          <a:bodyPr wrap="square" lIns="0" tIns="0" rIns="0" bIns="0" rtlCol="0"/>
          <a:lstStyle/>
          <a:p>
            <a:endParaRPr/>
          </a:p>
        </p:txBody>
      </p:sp>
      <p:sp>
        <p:nvSpPr>
          <p:cNvPr id="7" name="CasellaDiTesto 6">
            <a:extLst>
              <a:ext uri="{FF2B5EF4-FFF2-40B4-BE49-F238E27FC236}">
                <a16:creationId xmlns:a16="http://schemas.microsoft.com/office/drawing/2014/main" id="{F0012723-A969-A089-5185-D311E9B1B6F3}"/>
              </a:ext>
            </a:extLst>
          </p:cNvPr>
          <p:cNvSpPr txBox="1"/>
          <p:nvPr/>
        </p:nvSpPr>
        <p:spPr>
          <a:xfrm>
            <a:off x="1041401" y="257656"/>
            <a:ext cx="1193800" cy="789804"/>
          </a:xfrm>
          <a:prstGeom prst="rect">
            <a:avLst/>
          </a:prstGeom>
          <a:noFill/>
        </p:spPr>
        <p:txBody>
          <a:bodyPr wrap="square" rtlCol="0">
            <a:spAutoFit/>
          </a:bodyPr>
          <a:lstStyle/>
          <a:p>
            <a:r>
              <a:rPr lang="it-IT" sz="400">
                <a:solidFill>
                  <a:srgbClr val="C00000"/>
                </a:solidFill>
                <a:ea typeface="Tahoma" panose="020B0604030504040204" pitchFamily="34" charset="0"/>
                <a:cs typeface="Tahoma" panose="020B0604030504040204" pitchFamily="34" charset="0"/>
              </a:rPr>
              <a:t>Tutto questo causa particolari difficoltà all’algoritmo SARSA, per via della sua natura </a:t>
            </a:r>
            <a:r>
              <a:rPr lang="it-IT" sz="400" i="1">
                <a:solidFill>
                  <a:srgbClr val="C00000"/>
                </a:solidFill>
                <a:ea typeface="Tahoma" panose="020B0604030504040204" pitchFamily="34" charset="0"/>
                <a:cs typeface="Tahoma" panose="020B0604030504040204" pitchFamily="34" charset="0"/>
              </a:rPr>
              <a:t>on-policy</a:t>
            </a:r>
            <a:r>
              <a:rPr lang="it-IT" sz="400">
                <a:solidFill>
                  <a:srgbClr val="C00000"/>
                </a:solidFill>
                <a:ea typeface="Tahoma" panose="020B0604030504040204" pitchFamily="34" charset="0"/>
                <a:cs typeface="Tahoma" panose="020B0604030504040204" pitchFamily="34" charset="0"/>
              </a:rPr>
              <a:t>: semplicemente, in un ambiente fortemente casuale non è efficace!</a:t>
            </a:r>
          </a:p>
          <a:p>
            <a:endParaRPr lang="it-IT" sz="400">
              <a:solidFill>
                <a:srgbClr val="C00000"/>
              </a:solidFill>
              <a:ea typeface="Tahoma" panose="020B0604030504040204" pitchFamily="34" charset="0"/>
              <a:cs typeface="Tahoma" panose="020B0604030504040204" pitchFamily="34" charset="0"/>
            </a:endParaRPr>
          </a:p>
          <a:p>
            <a:r>
              <a:rPr lang="it-IT" sz="400">
                <a:solidFill>
                  <a:srgbClr val="C00000"/>
                </a:solidFill>
                <a:ea typeface="Tahoma" panose="020B0604030504040204" pitchFamily="34" charset="0"/>
                <a:cs typeface="Tahoma" panose="020B0604030504040204" pitchFamily="34" charset="0"/>
              </a:rPr>
              <a:t>Lo stesso si può dire del DQN: in nostro ambiente è relativamente semplice, con uno spazio delle azioni fortemente limitato. Pertanto, l’utilizzo di un algoritmo complesso come il DQN causa prematuramente fenomeni di </a:t>
            </a:r>
            <a:r>
              <a:rPr lang="it-IT" sz="400" err="1">
                <a:solidFill>
                  <a:srgbClr val="C00000"/>
                </a:solidFill>
                <a:ea typeface="Tahoma" panose="020B0604030504040204" pitchFamily="34" charset="0"/>
                <a:cs typeface="Tahoma" panose="020B0604030504040204" pitchFamily="34" charset="0"/>
              </a:rPr>
              <a:t>overfitting</a:t>
            </a:r>
            <a:r>
              <a:rPr lang="it-IT" sz="400">
                <a:solidFill>
                  <a:srgbClr val="C00000"/>
                </a:solidFill>
                <a:ea typeface="Tahoma" panose="020B0604030504040204" pitchFamily="34" charset="0"/>
                <a:cs typeface="Tahoma" panose="020B0604030504040204" pitchFamily="34" charset="0"/>
              </a:rPr>
              <a:t>.</a:t>
            </a:r>
          </a:p>
        </p:txBody>
      </p:sp>
      <p:sp>
        <p:nvSpPr>
          <p:cNvPr id="6" name="object 5">
            <a:extLst>
              <a:ext uri="{FF2B5EF4-FFF2-40B4-BE49-F238E27FC236}">
                <a16:creationId xmlns:a16="http://schemas.microsoft.com/office/drawing/2014/main" id="{7C1F6399-14DC-32A5-F52D-47FE73B7EA62}"/>
              </a:ext>
            </a:extLst>
          </p:cNvPr>
          <p:cNvSpPr txBox="1">
            <a:spLocks/>
          </p:cNvSpPr>
          <p:nvPr/>
        </p:nvSpPr>
        <p:spPr>
          <a:xfrm>
            <a:off x="1041400" y="76836"/>
            <a:ext cx="1106805" cy="180819"/>
          </a:xfrm>
          <a:prstGeom prst="rect">
            <a:avLst/>
          </a:prstGeom>
          <a:solidFill>
            <a:srgbClr val="FFFFFF"/>
          </a:solidFill>
        </p:spPr>
        <p:txBody>
          <a:bodyPr vert="horz" wrap="square" lIns="0" tIns="11430" rIns="0" bIns="0" rtlCol="0">
            <a:spAutoFit/>
          </a:bodyPr>
          <a:lstStyle>
            <a:lvl1pPr>
              <a:defRPr sz="600" b="1" i="0">
                <a:solidFill>
                  <a:srgbClr val="424242"/>
                </a:solidFill>
                <a:latin typeface="Trebuchet MS"/>
                <a:ea typeface="+mj-ea"/>
                <a:cs typeface="Trebuchet MS"/>
              </a:defRPr>
            </a:lvl1pPr>
          </a:lstStyle>
          <a:p>
            <a:pPr marL="78105">
              <a:spcBef>
                <a:spcPts val="90"/>
              </a:spcBef>
            </a:pPr>
            <a:r>
              <a:rPr lang="it-IT" sz="550" kern="0" spc="65"/>
              <a:t>CONFRONTO TRA I MODELLI</a:t>
            </a:r>
            <a:endParaRPr lang="it-IT" sz="550" kern="0"/>
          </a:p>
        </p:txBody>
      </p:sp>
      <p:pic>
        <p:nvPicPr>
          <p:cNvPr id="8" name="Immagine 7" descr="Immagine che contiene testo, schermata, Diagramma, Carattere&#10;&#10;Descrizione generata automaticamente">
            <a:extLst>
              <a:ext uri="{FF2B5EF4-FFF2-40B4-BE49-F238E27FC236}">
                <a16:creationId xmlns:a16="http://schemas.microsoft.com/office/drawing/2014/main" id="{9F6AA741-C906-84D8-9428-686D9F0F0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3" y="257656"/>
            <a:ext cx="1053072" cy="789804"/>
          </a:xfrm>
          <a:prstGeom prst="rect">
            <a:avLst/>
          </a:prstGeom>
        </p:spPr>
      </p:pic>
      <p:sp>
        <p:nvSpPr>
          <p:cNvPr id="9" name="object 3">
            <a:extLst>
              <a:ext uri="{FF2B5EF4-FFF2-40B4-BE49-F238E27FC236}">
                <a16:creationId xmlns:a16="http://schemas.microsoft.com/office/drawing/2014/main" id="{0576E6FD-152B-075F-125B-5C78FD35987B}"/>
              </a:ext>
            </a:extLst>
          </p:cNvPr>
          <p:cNvSpPr/>
          <p:nvPr/>
        </p:nvSpPr>
        <p:spPr>
          <a:xfrm>
            <a:off x="11430" y="0"/>
            <a:ext cx="555625" cy="43180"/>
          </a:xfrm>
          <a:custGeom>
            <a:avLst/>
            <a:gdLst/>
            <a:ahLst/>
            <a:cxnLst/>
            <a:rect l="l" t="t" r="r" b="b"/>
            <a:pathLst>
              <a:path w="555625" h="43180">
                <a:moveTo>
                  <a:pt x="555260" y="0"/>
                </a:moveTo>
                <a:lnTo>
                  <a:pt x="0" y="0"/>
                </a:lnTo>
                <a:lnTo>
                  <a:pt x="0" y="42838"/>
                </a:lnTo>
                <a:lnTo>
                  <a:pt x="555260" y="42838"/>
                </a:lnTo>
                <a:lnTo>
                  <a:pt x="555260" y="0"/>
                </a:lnTo>
                <a:close/>
              </a:path>
            </a:pathLst>
          </a:custGeom>
          <a:solidFill>
            <a:srgbClr val="DB7462"/>
          </a:solidFill>
        </p:spPr>
        <p:txBody>
          <a:bodyPr wrap="square" lIns="0" tIns="0" rIns="0" bIns="0" rtlCol="0"/>
          <a:lstStyle/>
          <a:p>
            <a:endParaRPr/>
          </a:p>
        </p:txBody>
      </p:sp>
    </p:spTree>
    <p:extLst>
      <p:ext uri="{BB962C8B-B14F-4D97-AF65-F5344CB8AC3E}">
        <p14:creationId xmlns:p14="http://schemas.microsoft.com/office/powerpoint/2010/main" val="2840658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93" y="0"/>
            <a:ext cx="43180" cy="316865"/>
          </a:xfrm>
          <a:custGeom>
            <a:avLst/>
            <a:gdLst/>
            <a:ahLst/>
            <a:cxnLst/>
            <a:rect l="l" t="t" r="r" b="b"/>
            <a:pathLst>
              <a:path w="43180" h="316865">
                <a:moveTo>
                  <a:pt x="42838" y="0"/>
                </a:moveTo>
                <a:lnTo>
                  <a:pt x="0" y="0"/>
                </a:lnTo>
                <a:lnTo>
                  <a:pt x="0" y="316671"/>
                </a:lnTo>
                <a:lnTo>
                  <a:pt x="42838" y="316671"/>
                </a:lnTo>
                <a:lnTo>
                  <a:pt x="42838" y="0"/>
                </a:lnTo>
                <a:close/>
              </a:path>
            </a:pathLst>
          </a:custGeom>
          <a:solidFill>
            <a:srgbClr val="DB7462"/>
          </a:solidFill>
        </p:spPr>
        <p:txBody>
          <a:bodyPr wrap="square" lIns="0" tIns="0" rIns="0" bIns="0" rtlCol="0"/>
          <a:lstStyle/>
          <a:p>
            <a:endParaRPr/>
          </a:p>
        </p:txBody>
      </p:sp>
      <p:sp>
        <p:nvSpPr>
          <p:cNvPr id="3" name="object 3"/>
          <p:cNvSpPr/>
          <p:nvPr/>
        </p:nvSpPr>
        <p:spPr>
          <a:xfrm>
            <a:off x="1731669" y="1207829"/>
            <a:ext cx="494665" cy="43180"/>
          </a:xfrm>
          <a:custGeom>
            <a:avLst/>
            <a:gdLst/>
            <a:ahLst/>
            <a:cxnLst/>
            <a:rect l="l" t="t" r="r" b="b"/>
            <a:pathLst>
              <a:path w="494664" h="43180">
                <a:moveTo>
                  <a:pt x="494477" y="0"/>
                </a:moveTo>
                <a:lnTo>
                  <a:pt x="0" y="0"/>
                </a:lnTo>
                <a:lnTo>
                  <a:pt x="0" y="42838"/>
                </a:lnTo>
                <a:lnTo>
                  <a:pt x="494477" y="42838"/>
                </a:lnTo>
                <a:lnTo>
                  <a:pt x="494477" y="0"/>
                </a:lnTo>
                <a:close/>
              </a:path>
            </a:pathLst>
          </a:custGeom>
          <a:solidFill>
            <a:srgbClr val="DB7462"/>
          </a:solidFill>
        </p:spPr>
        <p:txBody>
          <a:bodyPr wrap="square" lIns="0" tIns="0" rIns="0" bIns="0" rtlCol="0"/>
          <a:lstStyle/>
          <a:p>
            <a:endParaRPr/>
          </a:p>
        </p:txBody>
      </p:sp>
      <p:sp>
        <p:nvSpPr>
          <p:cNvPr id="8" name="object 8"/>
          <p:cNvSpPr txBox="1">
            <a:spLocks noGrp="1"/>
          </p:cNvSpPr>
          <p:nvPr>
            <p:ph type="title"/>
          </p:nvPr>
        </p:nvSpPr>
        <p:spPr>
          <a:xfrm>
            <a:off x="472203" y="194333"/>
            <a:ext cx="1368811" cy="162865"/>
          </a:xfrm>
          <a:prstGeom prst="rect">
            <a:avLst/>
          </a:prstGeom>
        </p:spPr>
        <p:txBody>
          <a:bodyPr vert="horz" wrap="square" lIns="0" tIns="16510" rIns="0" bIns="0" rtlCol="0">
            <a:spAutoFit/>
          </a:bodyPr>
          <a:lstStyle/>
          <a:p>
            <a:pPr marL="12700">
              <a:lnSpc>
                <a:spcPct val="100000"/>
              </a:lnSpc>
              <a:spcBef>
                <a:spcPts val="130"/>
              </a:spcBef>
            </a:pPr>
            <a:r>
              <a:rPr lang="it-IT" sz="950" spc="-15"/>
              <a:t>Grazie per l’attenzione</a:t>
            </a:r>
            <a:r>
              <a:rPr sz="950" spc="-65"/>
              <a:t>!</a:t>
            </a:r>
            <a:endParaRPr sz="950"/>
          </a:p>
        </p:txBody>
      </p:sp>
      <p:sp>
        <p:nvSpPr>
          <p:cNvPr id="9" name="object 9"/>
          <p:cNvSpPr txBox="1"/>
          <p:nvPr/>
        </p:nvSpPr>
        <p:spPr>
          <a:xfrm>
            <a:off x="429589" y="466535"/>
            <a:ext cx="1368811" cy="255968"/>
          </a:xfrm>
          <a:prstGeom prst="rect">
            <a:avLst/>
          </a:prstGeom>
        </p:spPr>
        <p:txBody>
          <a:bodyPr vert="horz" wrap="square" lIns="0" tIns="11430" rIns="0" bIns="0" rtlCol="0">
            <a:spAutoFit/>
          </a:bodyPr>
          <a:lstStyle/>
          <a:p>
            <a:pPr marL="12700" marR="5080" algn="ctr">
              <a:lnSpc>
                <a:spcPct val="123200"/>
              </a:lnSpc>
              <a:spcBef>
                <a:spcPts val="90"/>
              </a:spcBef>
            </a:pPr>
            <a:r>
              <a:rPr lang="it-IT" sz="400" spc="35">
                <a:solidFill>
                  <a:srgbClr val="B65341"/>
                </a:solidFill>
                <a:latin typeface="Tahoma"/>
                <a:cs typeface="Tahoma"/>
              </a:rPr>
              <a:t>Ascione Josef, 0522501587</a:t>
            </a:r>
          </a:p>
          <a:p>
            <a:pPr marL="12700" marR="5080" algn="ctr">
              <a:lnSpc>
                <a:spcPct val="123200"/>
              </a:lnSpc>
              <a:spcBef>
                <a:spcPts val="90"/>
              </a:spcBef>
            </a:pPr>
            <a:r>
              <a:rPr lang="it-IT" sz="400" spc="35">
                <a:solidFill>
                  <a:srgbClr val="B65341"/>
                </a:solidFill>
                <a:latin typeface="Tahoma"/>
                <a:cs typeface="Tahoma"/>
              </a:rPr>
              <a:t>Di Sarno Davide, 0522501490</a:t>
            </a:r>
          </a:p>
          <a:p>
            <a:pPr marL="12700" marR="5080" algn="ctr">
              <a:lnSpc>
                <a:spcPct val="123200"/>
              </a:lnSpc>
              <a:spcBef>
                <a:spcPts val="90"/>
              </a:spcBef>
            </a:pPr>
            <a:r>
              <a:rPr lang="it-IT" sz="400" spc="35">
                <a:solidFill>
                  <a:srgbClr val="B65341"/>
                </a:solidFill>
                <a:latin typeface="Tahoma"/>
                <a:cs typeface="Tahoma"/>
              </a:rPr>
              <a:t>Tartaglia Simone, 0522501491</a:t>
            </a:r>
          </a:p>
        </p:txBody>
      </p:sp>
      <p:pic>
        <p:nvPicPr>
          <p:cNvPr id="11" name="Picture 10">
            <a:extLst>
              <a:ext uri="{FF2B5EF4-FFF2-40B4-BE49-F238E27FC236}">
                <a16:creationId xmlns:a16="http://schemas.microsoft.com/office/drawing/2014/main" id="{4DEA5303-AE4E-F7D7-196D-7C8EFA71DAA1}"/>
              </a:ext>
            </a:extLst>
          </p:cNvPr>
          <p:cNvPicPr>
            <a:picLocks noChangeAspect="1"/>
          </p:cNvPicPr>
          <p:nvPr/>
        </p:nvPicPr>
        <p:blipFill>
          <a:blip r:embed="rId2"/>
          <a:stretch>
            <a:fillRect/>
          </a:stretch>
        </p:blipFill>
        <p:spPr>
          <a:xfrm flipH="1">
            <a:off x="926425" y="831840"/>
            <a:ext cx="375141" cy="3737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83011" y="627019"/>
            <a:ext cx="43180" cy="622935"/>
          </a:xfrm>
          <a:custGeom>
            <a:avLst/>
            <a:gdLst/>
            <a:ahLst/>
            <a:cxnLst/>
            <a:rect l="l" t="t" r="r" b="b"/>
            <a:pathLst>
              <a:path w="43180" h="622935">
                <a:moveTo>
                  <a:pt x="42838" y="0"/>
                </a:moveTo>
                <a:lnTo>
                  <a:pt x="0" y="0"/>
                </a:lnTo>
                <a:lnTo>
                  <a:pt x="0" y="622410"/>
                </a:lnTo>
                <a:lnTo>
                  <a:pt x="42838" y="622410"/>
                </a:lnTo>
                <a:lnTo>
                  <a:pt x="42838" y="0"/>
                </a:lnTo>
                <a:close/>
              </a:path>
            </a:pathLst>
          </a:custGeom>
          <a:solidFill>
            <a:srgbClr val="DB7462"/>
          </a:solidFill>
        </p:spPr>
        <p:txBody>
          <a:bodyPr wrap="square" lIns="0" tIns="0" rIns="0" bIns="0" rtlCol="0"/>
          <a:lstStyle/>
          <a:p>
            <a:endParaRPr/>
          </a:p>
        </p:txBody>
      </p:sp>
      <p:sp>
        <p:nvSpPr>
          <p:cNvPr id="3" name="object 3"/>
          <p:cNvSpPr/>
          <p:nvPr/>
        </p:nvSpPr>
        <p:spPr>
          <a:xfrm>
            <a:off x="2893" y="0"/>
            <a:ext cx="43180" cy="393700"/>
          </a:xfrm>
          <a:custGeom>
            <a:avLst/>
            <a:gdLst/>
            <a:ahLst/>
            <a:cxnLst/>
            <a:rect l="l" t="t" r="r" b="b"/>
            <a:pathLst>
              <a:path w="43180" h="393700">
                <a:moveTo>
                  <a:pt x="42838" y="0"/>
                </a:moveTo>
                <a:lnTo>
                  <a:pt x="0" y="0"/>
                </a:lnTo>
                <a:lnTo>
                  <a:pt x="0" y="393560"/>
                </a:lnTo>
                <a:lnTo>
                  <a:pt x="42838" y="393560"/>
                </a:lnTo>
                <a:lnTo>
                  <a:pt x="42838" y="0"/>
                </a:lnTo>
                <a:close/>
              </a:path>
            </a:pathLst>
          </a:custGeom>
          <a:solidFill>
            <a:srgbClr val="DB7462"/>
          </a:solidFill>
        </p:spPr>
        <p:txBody>
          <a:bodyPr wrap="square" lIns="0" tIns="0" rIns="0" bIns="0" rtlCol="0"/>
          <a:lstStyle/>
          <a:p>
            <a:endParaRPr/>
          </a:p>
        </p:txBody>
      </p:sp>
      <p:sp>
        <p:nvSpPr>
          <p:cNvPr id="5" name="object 5"/>
          <p:cNvSpPr txBox="1">
            <a:spLocks noGrp="1"/>
          </p:cNvSpPr>
          <p:nvPr>
            <p:ph type="title"/>
          </p:nvPr>
        </p:nvSpPr>
        <p:spPr>
          <a:xfrm>
            <a:off x="322059" y="246978"/>
            <a:ext cx="626745" cy="113030"/>
          </a:xfrm>
          <a:prstGeom prst="rect">
            <a:avLst/>
          </a:prstGeom>
        </p:spPr>
        <p:txBody>
          <a:bodyPr vert="horz" wrap="square" lIns="0" tIns="15875" rIns="0" bIns="0" rtlCol="0">
            <a:spAutoFit/>
          </a:bodyPr>
          <a:lstStyle/>
          <a:p>
            <a:pPr marL="12700">
              <a:lnSpc>
                <a:spcPct val="100000"/>
              </a:lnSpc>
              <a:spcBef>
                <a:spcPts val="125"/>
              </a:spcBef>
            </a:pPr>
            <a:r>
              <a:rPr sz="550" spc="70"/>
              <a:t>INTRODUZIONE</a:t>
            </a:r>
            <a:endParaRPr sz="550"/>
          </a:p>
        </p:txBody>
      </p:sp>
      <p:sp>
        <p:nvSpPr>
          <p:cNvPr id="7" name="object 7"/>
          <p:cNvSpPr txBox="1"/>
          <p:nvPr/>
        </p:nvSpPr>
        <p:spPr>
          <a:xfrm>
            <a:off x="153263" y="369533"/>
            <a:ext cx="1010499" cy="490391"/>
          </a:xfrm>
          <a:prstGeom prst="rect">
            <a:avLst/>
          </a:prstGeom>
        </p:spPr>
        <p:txBody>
          <a:bodyPr vert="horz" wrap="square" lIns="0" tIns="11430" rIns="0" bIns="0" rtlCol="0">
            <a:spAutoFit/>
          </a:bodyPr>
          <a:lstStyle/>
          <a:p>
            <a:pPr marL="12065" marR="5080" indent="-635" algn="ctr">
              <a:lnSpc>
                <a:spcPct val="112100"/>
              </a:lnSpc>
              <a:spcBef>
                <a:spcPts val="90"/>
              </a:spcBef>
            </a:pPr>
            <a:r>
              <a:rPr lang="it-IT" sz="400" spc="-10">
                <a:solidFill>
                  <a:srgbClr val="B65341"/>
                </a:solidFill>
                <a:ea typeface="Tahoma" panose="020B0604030504040204" pitchFamily="34" charset="0"/>
                <a:cs typeface="Tahoma" panose="020B0604030504040204" pitchFamily="34" charset="0"/>
              </a:rPr>
              <a:t>Attraverso l'utilizzo di algoritmi di apprendimento per rinforzo, come il </a:t>
            </a:r>
            <a:r>
              <a:rPr lang="it-IT" sz="400" spc="-10" err="1">
                <a:solidFill>
                  <a:srgbClr val="B65341"/>
                </a:solidFill>
                <a:ea typeface="Tahoma" panose="020B0604030504040204" pitchFamily="34" charset="0"/>
                <a:cs typeface="Tahoma" panose="020B0604030504040204" pitchFamily="34" charset="0"/>
              </a:rPr>
              <a:t>Q</a:t>
            </a:r>
            <a:r>
              <a:rPr lang="it-IT" sz="400" spc="-10">
                <a:solidFill>
                  <a:srgbClr val="B65341"/>
                </a:solidFill>
                <a:ea typeface="Tahoma" panose="020B0604030504040204" pitchFamily="34" charset="0"/>
                <a:cs typeface="Tahoma" panose="020B0604030504040204" pitchFamily="34" charset="0"/>
              </a:rPr>
              <a:t>-Learning, SARSA e Deep </a:t>
            </a:r>
            <a:r>
              <a:rPr lang="it-IT" sz="400" spc="-10" err="1">
                <a:solidFill>
                  <a:srgbClr val="B65341"/>
                </a:solidFill>
                <a:ea typeface="Tahoma" panose="020B0604030504040204" pitchFamily="34" charset="0"/>
                <a:cs typeface="Tahoma" panose="020B0604030504040204" pitchFamily="34" charset="0"/>
              </a:rPr>
              <a:t>Q</a:t>
            </a:r>
            <a:r>
              <a:rPr lang="it-IT" sz="400" spc="-10">
                <a:solidFill>
                  <a:srgbClr val="B65341"/>
                </a:solidFill>
                <a:ea typeface="Tahoma" panose="020B0604030504040204" pitchFamily="34" charset="0"/>
                <a:cs typeface="Tahoma" panose="020B0604030504040204" pitchFamily="34" charset="0"/>
              </a:rPr>
              <a:t>-Network, il nostro progetto si propone di addestrare un'intelligenza artificiale a giocare a </a:t>
            </a:r>
            <a:r>
              <a:rPr lang="it-IT" sz="400" spc="-10" err="1">
                <a:solidFill>
                  <a:srgbClr val="B65341"/>
                </a:solidFill>
                <a:ea typeface="Tahoma" panose="020B0604030504040204" pitchFamily="34" charset="0"/>
                <a:cs typeface="Tahoma" panose="020B0604030504040204" pitchFamily="34" charset="0"/>
              </a:rPr>
              <a:t>Flappy</a:t>
            </a:r>
            <a:r>
              <a:rPr lang="it-IT" sz="400" spc="-10">
                <a:solidFill>
                  <a:srgbClr val="B65341"/>
                </a:solidFill>
                <a:ea typeface="Tahoma" panose="020B0604030504040204" pitchFamily="34" charset="0"/>
                <a:cs typeface="Tahoma" panose="020B0604030504040204" pitchFamily="34" charset="0"/>
              </a:rPr>
              <a:t> Bird. L'obiettivo è confrontare i risultati di questi algoritmi, al fine di valutarne i punti di forza e i casi d’uso.</a:t>
            </a:r>
          </a:p>
        </p:txBody>
      </p:sp>
      <p:pic>
        <p:nvPicPr>
          <p:cNvPr id="8" name="Immagine 7" descr="Immagine che contiene pixel, Elementi grafici, design&#10;&#10;Descrizione generata automaticamente">
            <a:extLst>
              <a:ext uri="{FF2B5EF4-FFF2-40B4-BE49-F238E27FC236}">
                <a16:creationId xmlns:a16="http://schemas.microsoft.com/office/drawing/2014/main" id="{3A0F3A74-D75C-D95E-9B27-2DA8E0558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398" y="240030"/>
            <a:ext cx="773978" cy="77397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14" y="1207793"/>
            <a:ext cx="1113155" cy="43180"/>
          </a:xfrm>
          <a:custGeom>
            <a:avLst/>
            <a:gdLst/>
            <a:ahLst/>
            <a:cxnLst/>
            <a:rect l="l" t="t" r="r" b="b"/>
            <a:pathLst>
              <a:path w="1113155" h="43180">
                <a:moveTo>
                  <a:pt x="1112663" y="0"/>
                </a:moveTo>
                <a:lnTo>
                  <a:pt x="0" y="0"/>
                </a:lnTo>
                <a:lnTo>
                  <a:pt x="0" y="42838"/>
                </a:lnTo>
                <a:lnTo>
                  <a:pt x="1112663" y="42838"/>
                </a:lnTo>
                <a:lnTo>
                  <a:pt x="1112663" y="0"/>
                </a:lnTo>
                <a:close/>
              </a:path>
            </a:pathLst>
          </a:custGeom>
          <a:solidFill>
            <a:srgbClr val="DB7462"/>
          </a:solidFill>
        </p:spPr>
        <p:txBody>
          <a:bodyPr wrap="square" lIns="0" tIns="0" rIns="0" bIns="0" rtlCol="0"/>
          <a:lstStyle/>
          <a:p>
            <a:endParaRPr/>
          </a:p>
        </p:txBody>
      </p:sp>
      <p:sp>
        <p:nvSpPr>
          <p:cNvPr id="5" name="object 5"/>
          <p:cNvSpPr txBox="1"/>
          <p:nvPr/>
        </p:nvSpPr>
        <p:spPr>
          <a:xfrm>
            <a:off x="1041400" y="323850"/>
            <a:ext cx="1058836" cy="754822"/>
          </a:xfrm>
          <a:prstGeom prst="rect">
            <a:avLst/>
          </a:prstGeom>
        </p:spPr>
        <p:txBody>
          <a:bodyPr vert="horz" wrap="square" lIns="0" tIns="12065" rIns="0" bIns="0" rtlCol="0">
            <a:spAutoFit/>
          </a:bodyPr>
          <a:lstStyle/>
          <a:p>
            <a:pPr marL="41275" marR="33655" indent="-635" algn="ctr">
              <a:lnSpc>
                <a:spcPct val="110800"/>
              </a:lnSpc>
              <a:spcBef>
                <a:spcPts val="95"/>
              </a:spcBef>
            </a:pPr>
            <a:r>
              <a:rPr lang="it-IT" sz="400" b="0" i="0">
                <a:solidFill>
                  <a:srgbClr val="C00000"/>
                </a:solidFill>
                <a:effectLst/>
              </a:rPr>
              <a:t>L'ambiente di gioco, con la disposizione continua di tubi, è sequenziale ma assume caratteristiche episodiche a causa della disposizione randomica di questi ultimi. L'agente deve apprendere una policy non solo per l'intera partita, ma anche per gestire singolarmente ciascun tubo. La sfida consiste nell'adattarsi dinamicamente alle variazioni, richiedendo precisione e reattività per superare ogni ostacolo.</a:t>
            </a:r>
            <a:endParaRPr lang="it-IT" sz="400">
              <a:solidFill>
                <a:srgbClr val="C00000"/>
              </a:solidFill>
              <a:cs typeface="Tahoma"/>
            </a:endParaRPr>
          </a:p>
          <a:p>
            <a:pPr marL="41275" marR="33655" indent="-635" algn="ctr">
              <a:lnSpc>
                <a:spcPct val="110800"/>
              </a:lnSpc>
              <a:spcBef>
                <a:spcPts val="95"/>
              </a:spcBef>
            </a:pPr>
            <a:endParaRPr lang="it-IT" sz="300">
              <a:latin typeface="Tahoma"/>
              <a:cs typeface="Tahoma"/>
            </a:endParaRPr>
          </a:p>
        </p:txBody>
      </p:sp>
      <p:sp>
        <p:nvSpPr>
          <p:cNvPr id="6" name="object 6"/>
          <p:cNvSpPr txBox="1">
            <a:spLocks noGrp="1"/>
          </p:cNvSpPr>
          <p:nvPr>
            <p:ph type="title"/>
          </p:nvPr>
        </p:nvSpPr>
        <p:spPr>
          <a:xfrm>
            <a:off x="1085043" y="174747"/>
            <a:ext cx="971550" cy="100669"/>
          </a:xfrm>
          <a:prstGeom prst="rect">
            <a:avLst/>
          </a:prstGeom>
        </p:spPr>
        <p:txBody>
          <a:bodyPr vert="horz" wrap="square" lIns="0" tIns="15875" rIns="0" bIns="0" rtlCol="0">
            <a:spAutoFit/>
          </a:bodyPr>
          <a:lstStyle/>
          <a:p>
            <a:pPr marL="12700" algn="ctr">
              <a:lnSpc>
                <a:spcPct val="100000"/>
              </a:lnSpc>
              <a:spcBef>
                <a:spcPts val="125"/>
              </a:spcBef>
            </a:pPr>
            <a:r>
              <a:rPr lang="it-IT" sz="550" spc="50"/>
              <a:t>Ambiente</a:t>
            </a:r>
            <a:endParaRPr sz="550"/>
          </a:p>
        </p:txBody>
      </p:sp>
      <p:pic>
        <p:nvPicPr>
          <p:cNvPr id="7" name="object 7"/>
          <p:cNvPicPr/>
          <p:nvPr/>
        </p:nvPicPr>
        <p:blipFill>
          <a:blip r:embed="rId3">
            <a:extLst>
              <a:ext uri="{28A0092B-C50C-407E-A947-70E740481C1C}">
                <a14:useLocalDpi xmlns:a14="http://schemas.microsoft.com/office/drawing/2010/main" val="0"/>
              </a:ext>
            </a:extLst>
          </a:blip>
          <a:srcRect/>
          <a:stretch/>
        </p:blipFill>
        <p:spPr>
          <a:xfrm>
            <a:off x="161272" y="337030"/>
            <a:ext cx="803928" cy="643142"/>
          </a:xfrm>
          <a:prstGeom prst="rect">
            <a:avLst/>
          </a:prstGeom>
        </p:spPr>
      </p:pic>
      <p:sp>
        <p:nvSpPr>
          <p:cNvPr id="14" name="object 2">
            <a:extLst>
              <a:ext uri="{FF2B5EF4-FFF2-40B4-BE49-F238E27FC236}">
                <a16:creationId xmlns:a16="http://schemas.microsoft.com/office/drawing/2014/main" id="{906F300F-AEAC-BB0B-86D0-532CA19B10A8}"/>
              </a:ext>
            </a:extLst>
          </p:cNvPr>
          <p:cNvSpPr/>
          <p:nvPr/>
        </p:nvSpPr>
        <p:spPr>
          <a:xfrm>
            <a:off x="2214" y="-3833"/>
            <a:ext cx="1113155" cy="43180"/>
          </a:xfrm>
          <a:custGeom>
            <a:avLst/>
            <a:gdLst/>
            <a:ahLst/>
            <a:cxnLst/>
            <a:rect l="l" t="t" r="r" b="b"/>
            <a:pathLst>
              <a:path w="1113155" h="43180">
                <a:moveTo>
                  <a:pt x="1112663" y="0"/>
                </a:moveTo>
                <a:lnTo>
                  <a:pt x="0" y="0"/>
                </a:lnTo>
                <a:lnTo>
                  <a:pt x="0" y="42838"/>
                </a:lnTo>
                <a:lnTo>
                  <a:pt x="1112663" y="42838"/>
                </a:lnTo>
                <a:lnTo>
                  <a:pt x="1112663" y="0"/>
                </a:lnTo>
                <a:close/>
              </a:path>
            </a:pathLst>
          </a:custGeom>
          <a:solidFill>
            <a:srgbClr val="DB7462"/>
          </a:solidFill>
        </p:spPr>
        <p:txBody>
          <a:bodyPr wrap="square" lIns="0" tIns="0" rIns="0" bIns="0" rtlCol="0"/>
          <a:lstStyle/>
          <a:p>
            <a:endParaRPr/>
          </a:p>
        </p:txBody>
      </p:sp>
      <p:sp>
        <p:nvSpPr>
          <p:cNvPr id="15" name="object 2">
            <a:extLst>
              <a:ext uri="{FF2B5EF4-FFF2-40B4-BE49-F238E27FC236}">
                <a16:creationId xmlns:a16="http://schemas.microsoft.com/office/drawing/2014/main" id="{2018C7A4-2ACC-A0AE-F52C-3EF051E11FFD}"/>
              </a:ext>
            </a:extLst>
          </p:cNvPr>
          <p:cNvSpPr/>
          <p:nvPr/>
        </p:nvSpPr>
        <p:spPr>
          <a:xfrm rot="16200000">
            <a:off x="1586230" y="605789"/>
            <a:ext cx="1257300" cy="45719"/>
          </a:xfrm>
          <a:custGeom>
            <a:avLst/>
            <a:gdLst/>
            <a:ahLst/>
            <a:cxnLst/>
            <a:rect l="l" t="t" r="r" b="b"/>
            <a:pathLst>
              <a:path w="1113155" h="43180">
                <a:moveTo>
                  <a:pt x="1112663" y="0"/>
                </a:moveTo>
                <a:lnTo>
                  <a:pt x="0" y="0"/>
                </a:lnTo>
                <a:lnTo>
                  <a:pt x="0" y="42838"/>
                </a:lnTo>
                <a:lnTo>
                  <a:pt x="1112663" y="42838"/>
                </a:lnTo>
                <a:lnTo>
                  <a:pt x="1112663" y="0"/>
                </a:lnTo>
                <a:close/>
              </a:path>
            </a:pathLst>
          </a:custGeom>
          <a:solidFill>
            <a:srgbClr val="DB7462"/>
          </a:solidFill>
        </p:spPr>
        <p:txBody>
          <a:bodyPr wrap="square" lIns="0" tIns="0" rIns="0" bIns="0" rtlCol="0"/>
          <a:lstStyle/>
          <a:p>
            <a:endParaRPr/>
          </a:p>
        </p:txBody>
      </p:sp>
    </p:spTree>
    <p:extLst>
      <p:ext uri="{BB962C8B-B14F-4D97-AF65-F5344CB8AC3E}">
        <p14:creationId xmlns:p14="http://schemas.microsoft.com/office/powerpoint/2010/main" val="131140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1040"/>
            <a:ext cx="2235200" cy="1258340"/>
          </a:xfrm>
          <a:custGeom>
            <a:avLst/>
            <a:gdLst/>
            <a:ahLst/>
            <a:cxnLst/>
            <a:rect l="l" t="t" r="r" b="b"/>
            <a:pathLst>
              <a:path w="2223770" h="1249680">
                <a:moveTo>
                  <a:pt x="42837" y="0"/>
                </a:moveTo>
                <a:lnTo>
                  <a:pt x="0" y="0"/>
                </a:lnTo>
                <a:lnTo>
                  <a:pt x="0" y="347408"/>
                </a:lnTo>
                <a:lnTo>
                  <a:pt x="42837" y="347408"/>
                </a:lnTo>
                <a:lnTo>
                  <a:pt x="42837" y="0"/>
                </a:lnTo>
                <a:close/>
              </a:path>
              <a:path w="2223770" h="1249680">
                <a:moveTo>
                  <a:pt x="2223338" y="1207833"/>
                </a:moveTo>
                <a:lnTo>
                  <a:pt x="0" y="1207833"/>
                </a:lnTo>
                <a:lnTo>
                  <a:pt x="0" y="1249210"/>
                </a:lnTo>
                <a:lnTo>
                  <a:pt x="2223338" y="1249210"/>
                </a:lnTo>
                <a:lnTo>
                  <a:pt x="2223338" y="1207833"/>
                </a:lnTo>
                <a:close/>
              </a:path>
              <a:path w="2223770" h="1249680">
                <a:moveTo>
                  <a:pt x="2223338" y="12"/>
                </a:moveTo>
                <a:lnTo>
                  <a:pt x="2183168" y="12"/>
                </a:lnTo>
                <a:lnTo>
                  <a:pt x="2183168" y="172923"/>
                </a:lnTo>
                <a:lnTo>
                  <a:pt x="2223338" y="172923"/>
                </a:lnTo>
                <a:lnTo>
                  <a:pt x="2223338" y="12"/>
                </a:lnTo>
                <a:close/>
              </a:path>
            </a:pathLst>
          </a:custGeom>
          <a:solidFill>
            <a:srgbClr val="DB7462"/>
          </a:solidFill>
        </p:spPr>
        <p:txBody>
          <a:bodyPr wrap="square" lIns="0" tIns="0" rIns="0" bIns="0" rtlCol="0"/>
          <a:lstStyle/>
          <a:p>
            <a:endParaRPr/>
          </a:p>
        </p:txBody>
      </p:sp>
      <p:sp>
        <p:nvSpPr>
          <p:cNvPr id="5" name="object 5"/>
          <p:cNvSpPr txBox="1">
            <a:spLocks noGrp="1"/>
          </p:cNvSpPr>
          <p:nvPr>
            <p:ph type="title"/>
          </p:nvPr>
        </p:nvSpPr>
        <p:spPr>
          <a:xfrm>
            <a:off x="87475" y="84499"/>
            <a:ext cx="1106805" cy="96180"/>
          </a:xfrm>
          <a:prstGeom prst="rect">
            <a:avLst/>
          </a:prstGeom>
          <a:solidFill>
            <a:srgbClr val="FFFFFF"/>
          </a:solidFill>
        </p:spPr>
        <p:txBody>
          <a:bodyPr vert="horz" wrap="square" lIns="0" tIns="11430" rIns="0" bIns="0" rtlCol="0">
            <a:spAutoFit/>
          </a:bodyPr>
          <a:lstStyle/>
          <a:p>
            <a:pPr marL="78105" algn="l">
              <a:lnSpc>
                <a:spcPct val="100000"/>
              </a:lnSpc>
              <a:spcBef>
                <a:spcPts val="90"/>
              </a:spcBef>
            </a:pPr>
            <a:r>
              <a:rPr lang="it-IT" sz="550" spc="65"/>
              <a:t>STATI</a:t>
            </a:r>
            <a:endParaRPr sz="550"/>
          </a:p>
        </p:txBody>
      </p:sp>
      <p:sp>
        <p:nvSpPr>
          <p:cNvPr id="7" name="CasellaDiTesto 6">
            <a:extLst>
              <a:ext uri="{FF2B5EF4-FFF2-40B4-BE49-F238E27FC236}">
                <a16:creationId xmlns:a16="http://schemas.microsoft.com/office/drawing/2014/main" id="{F0012723-A969-A089-5185-D311E9B1B6F3}"/>
              </a:ext>
            </a:extLst>
          </p:cNvPr>
          <p:cNvSpPr txBox="1"/>
          <p:nvPr/>
        </p:nvSpPr>
        <p:spPr>
          <a:xfrm>
            <a:off x="87475" y="318745"/>
            <a:ext cx="1106805" cy="646331"/>
          </a:xfrm>
          <a:prstGeom prst="rect">
            <a:avLst/>
          </a:prstGeom>
          <a:noFill/>
        </p:spPr>
        <p:txBody>
          <a:bodyPr wrap="square" rtlCol="0">
            <a:spAutoFit/>
          </a:bodyPr>
          <a:lstStyle/>
          <a:p>
            <a:r>
              <a:rPr lang="it-IT" sz="400">
                <a:solidFill>
                  <a:srgbClr val="C00000"/>
                </a:solidFill>
                <a:ea typeface="Tahoma" panose="020B0604030504040204" pitchFamily="34" charset="0"/>
                <a:cs typeface="Tahoma" panose="020B0604030504040204" pitchFamily="34" charset="0"/>
              </a:rPr>
              <a:t>L’agente è stato strutturato in modo tale da definire, ad ogni stato, i parametri affini alla scelta dell’azione migliore da eseguire.</a:t>
            </a:r>
          </a:p>
          <a:p>
            <a:endParaRPr lang="it-IT" sz="400">
              <a:solidFill>
                <a:srgbClr val="C00000"/>
              </a:solidFill>
              <a:ea typeface="Tahoma" panose="020B0604030504040204" pitchFamily="34" charset="0"/>
              <a:cs typeface="Tahoma" panose="020B0604030504040204" pitchFamily="34" charset="0"/>
            </a:endParaRPr>
          </a:p>
          <a:p>
            <a:r>
              <a:rPr lang="it-IT" sz="400">
                <a:solidFill>
                  <a:srgbClr val="C00000"/>
                </a:solidFill>
                <a:ea typeface="Tahoma" panose="020B0604030504040204" pitchFamily="34" charset="0"/>
                <a:cs typeface="Tahoma" panose="020B0604030504040204" pitchFamily="34" charset="0"/>
              </a:rPr>
              <a:t>In particolare, l’agente calcolerà la distanza rispetto al prossimo ostacolo e rispetto al terreno, in modo tale da scegliere se effettuare o meno una delle due azioni che può eseguire.</a:t>
            </a:r>
          </a:p>
        </p:txBody>
      </p:sp>
      <p:pic>
        <p:nvPicPr>
          <p:cNvPr id="9" name="Immagine 8" descr="Immagine che contiene schermata, Rettangolo, verde, Arte bambini&#10;&#10;Descrizione generata automaticamente">
            <a:extLst>
              <a:ext uri="{FF2B5EF4-FFF2-40B4-BE49-F238E27FC236}">
                <a16:creationId xmlns:a16="http://schemas.microsoft.com/office/drawing/2014/main" id="{B0165C48-E50E-A621-18E3-D89926F3E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685" y="68016"/>
            <a:ext cx="627137" cy="1113169"/>
          </a:xfrm>
          <a:prstGeom prst="rect">
            <a:avLst/>
          </a:prstGeom>
          <a:ln>
            <a:solidFill>
              <a:schemeClr val="bg1">
                <a:lumMod val="95000"/>
              </a:schemeClr>
            </a:solidFill>
          </a:ln>
        </p:spPr>
      </p:pic>
      <p:cxnSp>
        <p:nvCxnSpPr>
          <p:cNvPr id="11" name="Connettore 2 10">
            <a:extLst>
              <a:ext uri="{FF2B5EF4-FFF2-40B4-BE49-F238E27FC236}">
                <a16:creationId xmlns:a16="http://schemas.microsoft.com/office/drawing/2014/main" id="{C3AC1F6C-E7EF-F732-AA2D-3EA0E1748508}"/>
              </a:ext>
            </a:extLst>
          </p:cNvPr>
          <p:cNvCxnSpPr>
            <a:cxnSpLocks/>
          </p:cNvCxnSpPr>
          <p:nvPr/>
        </p:nvCxnSpPr>
        <p:spPr>
          <a:xfrm>
            <a:off x="1631576" y="551827"/>
            <a:ext cx="18128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Connettore 2 13">
            <a:extLst>
              <a:ext uri="{FF2B5EF4-FFF2-40B4-BE49-F238E27FC236}">
                <a16:creationId xmlns:a16="http://schemas.microsoft.com/office/drawing/2014/main" id="{3CB07B73-9B03-33F7-F026-F4B2F0155C1C}"/>
              </a:ext>
            </a:extLst>
          </p:cNvPr>
          <p:cNvCxnSpPr>
            <a:cxnSpLocks/>
          </p:cNvCxnSpPr>
          <p:nvPr/>
        </p:nvCxnSpPr>
        <p:spPr>
          <a:xfrm>
            <a:off x="1533961" y="450227"/>
            <a:ext cx="0" cy="207185"/>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483190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14" y="1207793"/>
            <a:ext cx="1113155" cy="43180"/>
          </a:xfrm>
          <a:custGeom>
            <a:avLst/>
            <a:gdLst/>
            <a:ahLst/>
            <a:cxnLst/>
            <a:rect l="l" t="t" r="r" b="b"/>
            <a:pathLst>
              <a:path w="1113155" h="43180">
                <a:moveTo>
                  <a:pt x="1112663" y="0"/>
                </a:moveTo>
                <a:lnTo>
                  <a:pt x="0" y="0"/>
                </a:lnTo>
                <a:lnTo>
                  <a:pt x="0" y="42838"/>
                </a:lnTo>
                <a:lnTo>
                  <a:pt x="1112663" y="42838"/>
                </a:lnTo>
                <a:lnTo>
                  <a:pt x="1112663" y="0"/>
                </a:lnTo>
                <a:close/>
              </a:path>
            </a:pathLst>
          </a:custGeom>
          <a:solidFill>
            <a:srgbClr val="DB7462"/>
          </a:solidFill>
        </p:spPr>
        <p:txBody>
          <a:bodyPr wrap="square" lIns="0" tIns="0" rIns="0" bIns="0" rtlCol="0"/>
          <a:lstStyle/>
          <a:p>
            <a:endParaRPr/>
          </a:p>
        </p:txBody>
      </p:sp>
      <p:sp>
        <p:nvSpPr>
          <p:cNvPr id="7" name="object 7"/>
          <p:cNvSpPr txBox="1"/>
          <p:nvPr/>
        </p:nvSpPr>
        <p:spPr>
          <a:xfrm>
            <a:off x="203200" y="385969"/>
            <a:ext cx="952049" cy="559320"/>
          </a:xfrm>
          <a:prstGeom prst="rect">
            <a:avLst/>
          </a:prstGeom>
        </p:spPr>
        <p:txBody>
          <a:bodyPr vert="horz" wrap="square" lIns="0" tIns="11430" rIns="0" bIns="0" rtlCol="0">
            <a:spAutoFit/>
          </a:bodyPr>
          <a:lstStyle/>
          <a:p>
            <a:pPr marL="12700" marR="5080" indent="-635" algn="ctr">
              <a:lnSpc>
                <a:spcPct val="112100"/>
              </a:lnSpc>
              <a:spcBef>
                <a:spcPts val="90"/>
              </a:spcBef>
            </a:pPr>
            <a:r>
              <a:rPr lang="it-IT" sz="400" spc="25">
                <a:solidFill>
                  <a:srgbClr val="B65341"/>
                </a:solidFill>
                <a:cs typeface="Tahoma"/>
              </a:rPr>
              <a:t>Nel contesto del gioco, le azioni principali si riducono sostanzialmente a due, identificate all'interno del nostro progetto come "Flap" quando il giocatore (nel nostro caso, l'IA) decide di far compiere un salto all'uccellino, e "No-Flap" quando decide che non è opportuno farlo.</a:t>
            </a:r>
          </a:p>
        </p:txBody>
      </p:sp>
      <p:sp>
        <p:nvSpPr>
          <p:cNvPr id="8" name="object 8"/>
          <p:cNvSpPr txBox="1">
            <a:spLocks noGrp="1"/>
          </p:cNvSpPr>
          <p:nvPr>
            <p:ph type="title"/>
          </p:nvPr>
        </p:nvSpPr>
        <p:spPr>
          <a:xfrm>
            <a:off x="193633" y="253124"/>
            <a:ext cx="921736" cy="97463"/>
          </a:xfrm>
          <a:prstGeom prst="rect">
            <a:avLst/>
          </a:prstGeom>
        </p:spPr>
        <p:txBody>
          <a:bodyPr vert="horz" wrap="square" lIns="0" tIns="12700" rIns="0" bIns="0" rtlCol="0">
            <a:spAutoFit/>
          </a:bodyPr>
          <a:lstStyle/>
          <a:p>
            <a:pPr marL="12700">
              <a:lnSpc>
                <a:spcPct val="100000"/>
              </a:lnSpc>
              <a:spcBef>
                <a:spcPts val="100"/>
              </a:spcBef>
            </a:pPr>
            <a:r>
              <a:rPr lang="it-IT" sz="550" spc="50"/>
              <a:t>AZIONI DEL GIOCATORE</a:t>
            </a:r>
            <a:endParaRPr sz="550"/>
          </a:p>
        </p:txBody>
      </p:sp>
      <p:sp>
        <p:nvSpPr>
          <p:cNvPr id="10" name="AutoShape 2">
            <a:extLst>
              <a:ext uri="{FF2B5EF4-FFF2-40B4-BE49-F238E27FC236}">
                <a16:creationId xmlns:a16="http://schemas.microsoft.com/office/drawing/2014/main" id="{8913E551-1B7E-BD6B-E137-8174BF9E0AA6}"/>
              </a:ext>
            </a:extLst>
          </p:cNvPr>
          <p:cNvSpPr>
            <a:spLocks noChangeAspect="1" noChangeArrowheads="1"/>
          </p:cNvSpPr>
          <p:nvPr/>
        </p:nvSpPr>
        <p:spPr bwMode="auto">
          <a:xfrm>
            <a:off x="965200" y="4762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2" name="Picture 11" descr="A black background with text and numbers">
            <a:extLst>
              <a:ext uri="{FF2B5EF4-FFF2-40B4-BE49-F238E27FC236}">
                <a16:creationId xmlns:a16="http://schemas.microsoft.com/office/drawing/2014/main" id="{DA12243A-2959-860B-871E-13D74FEAC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385968"/>
            <a:ext cx="912226" cy="5593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1040"/>
            <a:ext cx="2235200" cy="1258340"/>
          </a:xfrm>
          <a:custGeom>
            <a:avLst/>
            <a:gdLst/>
            <a:ahLst/>
            <a:cxnLst/>
            <a:rect l="l" t="t" r="r" b="b"/>
            <a:pathLst>
              <a:path w="2223770" h="1249680">
                <a:moveTo>
                  <a:pt x="42837" y="0"/>
                </a:moveTo>
                <a:lnTo>
                  <a:pt x="0" y="0"/>
                </a:lnTo>
                <a:lnTo>
                  <a:pt x="0" y="347408"/>
                </a:lnTo>
                <a:lnTo>
                  <a:pt x="42837" y="347408"/>
                </a:lnTo>
                <a:lnTo>
                  <a:pt x="42837" y="0"/>
                </a:lnTo>
                <a:close/>
              </a:path>
              <a:path w="2223770" h="1249680">
                <a:moveTo>
                  <a:pt x="2223338" y="1207833"/>
                </a:moveTo>
                <a:lnTo>
                  <a:pt x="0" y="1207833"/>
                </a:lnTo>
                <a:lnTo>
                  <a:pt x="0" y="1249210"/>
                </a:lnTo>
                <a:lnTo>
                  <a:pt x="2223338" y="1249210"/>
                </a:lnTo>
                <a:lnTo>
                  <a:pt x="2223338" y="1207833"/>
                </a:lnTo>
                <a:close/>
              </a:path>
              <a:path w="2223770" h="1249680">
                <a:moveTo>
                  <a:pt x="2223338" y="12"/>
                </a:moveTo>
                <a:lnTo>
                  <a:pt x="2183168" y="12"/>
                </a:lnTo>
                <a:lnTo>
                  <a:pt x="2183168" y="172923"/>
                </a:lnTo>
                <a:lnTo>
                  <a:pt x="2223338" y="172923"/>
                </a:lnTo>
                <a:lnTo>
                  <a:pt x="2223338" y="12"/>
                </a:lnTo>
                <a:close/>
              </a:path>
            </a:pathLst>
          </a:custGeom>
          <a:solidFill>
            <a:srgbClr val="DB7462"/>
          </a:solidFill>
        </p:spPr>
        <p:txBody>
          <a:bodyPr wrap="square" lIns="0" tIns="0" rIns="0" bIns="0" rtlCol="0"/>
          <a:lstStyle/>
          <a:p>
            <a:endParaRPr/>
          </a:p>
        </p:txBody>
      </p:sp>
      <p:sp>
        <p:nvSpPr>
          <p:cNvPr id="5" name="object 5"/>
          <p:cNvSpPr txBox="1">
            <a:spLocks noGrp="1"/>
          </p:cNvSpPr>
          <p:nvPr>
            <p:ph type="title"/>
          </p:nvPr>
        </p:nvSpPr>
        <p:spPr>
          <a:xfrm>
            <a:off x="1128396" y="315460"/>
            <a:ext cx="1106805" cy="96180"/>
          </a:xfrm>
          <a:prstGeom prst="rect">
            <a:avLst/>
          </a:prstGeom>
          <a:solidFill>
            <a:srgbClr val="FFFFFF"/>
          </a:solidFill>
        </p:spPr>
        <p:txBody>
          <a:bodyPr vert="horz" wrap="square" lIns="0" tIns="11430" rIns="0" bIns="0" rtlCol="0">
            <a:spAutoFit/>
          </a:bodyPr>
          <a:lstStyle/>
          <a:p>
            <a:pPr marL="78105">
              <a:lnSpc>
                <a:spcPct val="100000"/>
              </a:lnSpc>
              <a:spcBef>
                <a:spcPts val="90"/>
              </a:spcBef>
            </a:pPr>
            <a:r>
              <a:rPr lang="it-IT" sz="550">
                <a:latin typeface="Trebuchet MS" panose="020B0703020202090204" pitchFamily="34" charset="0"/>
                <a:cs typeface="Tahoma"/>
              </a:rPr>
              <a:t>Penalità e volo</a:t>
            </a:r>
            <a:endParaRPr lang="it-IT" sz="550"/>
          </a:p>
        </p:txBody>
      </p:sp>
      <p:sp>
        <p:nvSpPr>
          <p:cNvPr id="7" name="CasellaDiTesto 6">
            <a:extLst>
              <a:ext uri="{FF2B5EF4-FFF2-40B4-BE49-F238E27FC236}">
                <a16:creationId xmlns:a16="http://schemas.microsoft.com/office/drawing/2014/main" id="{F0012723-A969-A089-5185-D311E9B1B6F3}"/>
              </a:ext>
            </a:extLst>
          </p:cNvPr>
          <p:cNvSpPr txBox="1"/>
          <p:nvPr/>
        </p:nvSpPr>
        <p:spPr>
          <a:xfrm>
            <a:off x="1052672" y="467571"/>
            <a:ext cx="1151254" cy="400110"/>
          </a:xfrm>
          <a:prstGeom prst="rect">
            <a:avLst/>
          </a:prstGeom>
          <a:solidFill>
            <a:srgbClr val="F8F8F8">
              <a:alpha val="80000"/>
            </a:srgbClr>
          </a:solidFill>
        </p:spPr>
        <p:txBody>
          <a:bodyPr wrap="square" rtlCol="0">
            <a:spAutoFit/>
          </a:bodyPr>
          <a:lstStyle/>
          <a:p>
            <a:r>
              <a:rPr lang="it-IT" sz="400" b="0" i="0">
                <a:solidFill>
                  <a:srgbClr val="C00000"/>
                </a:solidFill>
                <a:effectLst/>
              </a:rPr>
              <a:t>L'agente raggiunge il successo apprendendo a volare attraverso il gioco, cercando di massimizzare le ricompense ottenute attraversando i tubi e, al contempo, evitando penalità in caso di collisione con gli ostacoli.</a:t>
            </a:r>
            <a:endParaRPr lang="it-IT" sz="40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3" name="Immagine 2" descr="Immagine che contiene schermata, testo, Carattere, Elementi grafici&#10;&#10;Descrizione generata automaticamente">
            <a:extLst>
              <a:ext uri="{FF2B5EF4-FFF2-40B4-BE49-F238E27FC236}">
                <a16:creationId xmlns:a16="http://schemas.microsoft.com/office/drawing/2014/main" id="{A2264990-6D42-2A38-148D-61514DD3D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8" y="315460"/>
            <a:ext cx="914400" cy="666660"/>
          </a:xfrm>
          <a:prstGeom prst="rect">
            <a:avLst/>
          </a:prstGeom>
        </p:spPr>
      </p:pic>
    </p:spTree>
    <p:extLst>
      <p:ext uri="{BB962C8B-B14F-4D97-AF65-F5344CB8AC3E}">
        <p14:creationId xmlns:p14="http://schemas.microsoft.com/office/powerpoint/2010/main" val="152958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0886" y="1206615"/>
            <a:ext cx="555625" cy="43180"/>
          </a:xfrm>
          <a:custGeom>
            <a:avLst/>
            <a:gdLst/>
            <a:ahLst/>
            <a:cxnLst/>
            <a:rect l="l" t="t" r="r" b="b"/>
            <a:pathLst>
              <a:path w="555625" h="43180">
                <a:moveTo>
                  <a:pt x="555260" y="0"/>
                </a:moveTo>
                <a:lnTo>
                  <a:pt x="0" y="0"/>
                </a:lnTo>
                <a:lnTo>
                  <a:pt x="0" y="42838"/>
                </a:lnTo>
                <a:lnTo>
                  <a:pt x="555260" y="42838"/>
                </a:lnTo>
                <a:lnTo>
                  <a:pt x="555260" y="0"/>
                </a:lnTo>
                <a:close/>
              </a:path>
            </a:pathLst>
          </a:custGeom>
          <a:solidFill>
            <a:srgbClr val="DB7462"/>
          </a:solidFill>
        </p:spPr>
        <p:txBody>
          <a:bodyPr wrap="square" lIns="0" tIns="0" rIns="0" bIns="0" rtlCol="0"/>
          <a:lstStyle/>
          <a:p>
            <a:endParaRPr/>
          </a:p>
        </p:txBody>
      </p:sp>
      <p:sp>
        <p:nvSpPr>
          <p:cNvPr id="3" name="object 3"/>
          <p:cNvSpPr/>
          <p:nvPr/>
        </p:nvSpPr>
        <p:spPr>
          <a:xfrm>
            <a:off x="1670886" y="0"/>
            <a:ext cx="555625" cy="43180"/>
          </a:xfrm>
          <a:custGeom>
            <a:avLst/>
            <a:gdLst/>
            <a:ahLst/>
            <a:cxnLst/>
            <a:rect l="l" t="t" r="r" b="b"/>
            <a:pathLst>
              <a:path w="555625" h="43180">
                <a:moveTo>
                  <a:pt x="555260" y="0"/>
                </a:moveTo>
                <a:lnTo>
                  <a:pt x="0" y="0"/>
                </a:lnTo>
                <a:lnTo>
                  <a:pt x="0" y="42838"/>
                </a:lnTo>
                <a:lnTo>
                  <a:pt x="555260" y="42838"/>
                </a:lnTo>
                <a:lnTo>
                  <a:pt x="555260" y="0"/>
                </a:lnTo>
                <a:close/>
              </a:path>
            </a:pathLst>
          </a:custGeom>
          <a:solidFill>
            <a:srgbClr val="DB7462"/>
          </a:solidFill>
        </p:spPr>
        <p:txBody>
          <a:bodyPr wrap="square" lIns="0" tIns="0" rIns="0" bIns="0" rtlCol="0"/>
          <a:lstStyle/>
          <a:p>
            <a:endParaRPr/>
          </a:p>
        </p:txBody>
      </p:sp>
      <p:sp>
        <p:nvSpPr>
          <p:cNvPr id="11" name="CasellaDiTesto 10">
            <a:extLst>
              <a:ext uri="{FF2B5EF4-FFF2-40B4-BE49-F238E27FC236}">
                <a16:creationId xmlns:a16="http://schemas.microsoft.com/office/drawing/2014/main" id="{7ECB5E04-1008-6BE5-C595-43D995703307}"/>
              </a:ext>
            </a:extLst>
          </p:cNvPr>
          <p:cNvSpPr txBox="1"/>
          <p:nvPr/>
        </p:nvSpPr>
        <p:spPr>
          <a:xfrm>
            <a:off x="1111250" y="234232"/>
            <a:ext cx="1106805" cy="830997"/>
          </a:xfrm>
          <a:prstGeom prst="rect">
            <a:avLst/>
          </a:prstGeom>
          <a:noFill/>
        </p:spPr>
        <p:txBody>
          <a:bodyPr wrap="square" rtlCol="0">
            <a:spAutoFit/>
          </a:bodyPr>
          <a:lstStyle/>
          <a:p>
            <a:pPr algn="ctr"/>
            <a:r>
              <a:rPr lang="it-IT" sz="400">
                <a:solidFill>
                  <a:srgbClr val="C00000"/>
                </a:solidFill>
                <a:ea typeface="Tahoma" panose="020B0604030504040204" pitchFamily="34" charset="0"/>
                <a:cs typeface="Tahoma" panose="020B0604030504040204" pitchFamily="34" charset="0"/>
              </a:rPr>
              <a:t>Come primo algoritmo di apprendimento per rinforzo, abbiamo sfruttato il </a:t>
            </a:r>
            <a:r>
              <a:rPr lang="it-IT" sz="400" err="1">
                <a:solidFill>
                  <a:srgbClr val="C00000"/>
                </a:solidFill>
                <a:ea typeface="Tahoma" panose="020B0604030504040204" pitchFamily="34" charset="0"/>
                <a:cs typeface="Tahoma" panose="020B0604030504040204" pitchFamily="34" charset="0"/>
              </a:rPr>
              <a:t>Q</a:t>
            </a:r>
            <a:r>
              <a:rPr lang="it-IT" sz="400">
                <a:solidFill>
                  <a:srgbClr val="C00000"/>
                </a:solidFill>
                <a:ea typeface="Tahoma" panose="020B0604030504040204" pitchFamily="34" charset="0"/>
                <a:cs typeface="Tahoma" panose="020B0604030504040204" pitchFamily="34" charset="0"/>
              </a:rPr>
              <a:t>-Learning.</a:t>
            </a:r>
          </a:p>
          <a:p>
            <a:pPr algn="ctr"/>
            <a:endParaRPr lang="it-IT" sz="400">
              <a:solidFill>
                <a:srgbClr val="C00000"/>
              </a:solidFill>
              <a:ea typeface="Tahoma" panose="020B0604030504040204" pitchFamily="34" charset="0"/>
              <a:cs typeface="Tahoma" panose="020B0604030504040204" pitchFamily="34" charset="0"/>
            </a:endParaRPr>
          </a:p>
          <a:p>
            <a:pPr algn="ctr"/>
            <a:r>
              <a:rPr lang="it-IT" sz="400">
                <a:solidFill>
                  <a:srgbClr val="C00000"/>
                </a:solidFill>
                <a:ea typeface="Tahoma" panose="020B0604030504040204" pitchFamily="34" charset="0"/>
                <a:cs typeface="Tahoma" panose="020B0604030504040204" pitchFamily="34" charset="0"/>
              </a:rPr>
              <a:t>La sua peculiarità è data dalla </a:t>
            </a:r>
            <a:r>
              <a:rPr lang="it-IT" sz="400" i="1">
                <a:solidFill>
                  <a:srgbClr val="C00000"/>
                </a:solidFill>
                <a:ea typeface="Tahoma" panose="020B0604030504040204" pitchFamily="34" charset="0"/>
                <a:cs typeface="Tahoma" panose="020B0604030504040204" pitchFamily="34" charset="0"/>
              </a:rPr>
              <a:t>funzione </a:t>
            </a:r>
            <a:r>
              <a:rPr lang="it-IT" sz="400" i="1" err="1">
                <a:solidFill>
                  <a:srgbClr val="C00000"/>
                </a:solidFill>
                <a:ea typeface="Tahoma" panose="020B0604030504040204" pitchFamily="34" charset="0"/>
                <a:cs typeface="Tahoma" panose="020B0604030504040204" pitchFamily="34" charset="0"/>
              </a:rPr>
              <a:t>Q</a:t>
            </a:r>
            <a:r>
              <a:rPr lang="it-IT" sz="400">
                <a:solidFill>
                  <a:srgbClr val="C00000"/>
                </a:solidFill>
                <a:ea typeface="Tahoma" panose="020B0604030504040204" pitchFamily="34" charset="0"/>
                <a:cs typeface="Tahoma" panose="020B0604030504040204" pitchFamily="34" charset="0"/>
              </a:rPr>
              <a:t>, la quale valuta ad ogni stato la qualità di ogni azione attuabile.</a:t>
            </a:r>
          </a:p>
          <a:p>
            <a:pPr algn="ctr"/>
            <a:endParaRPr lang="it-IT" sz="400">
              <a:solidFill>
                <a:srgbClr val="C00000"/>
              </a:solidFill>
              <a:ea typeface="Tahoma" panose="020B0604030504040204" pitchFamily="34" charset="0"/>
              <a:cs typeface="Tahoma" panose="020B0604030504040204" pitchFamily="34" charset="0"/>
            </a:endParaRPr>
          </a:p>
          <a:p>
            <a:pPr algn="ctr"/>
            <a:r>
              <a:rPr lang="it-IT" sz="400">
                <a:solidFill>
                  <a:srgbClr val="C00000"/>
                </a:solidFill>
                <a:ea typeface="Tahoma" panose="020B0604030504040204" pitchFamily="34" charset="0"/>
                <a:cs typeface="Tahoma" panose="020B0604030504040204" pitchFamily="34" charset="0"/>
              </a:rPr>
              <a:t>L’aggiornamento avviene tramite l’utilizzo di un parametro di apprendimento e tiene traccia della differenza tra la stima attuale della funzione e la ricompensa ottenuta. </a:t>
            </a:r>
          </a:p>
        </p:txBody>
      </p:sp>
      <p:sp>
        <p:nvSpPr>
          <p:cNvPr id="16" name="Titolo 15">
            <a:extLst>
              <a:ext uri="{FF2B5EF4-FFF2-40B4-BE49-F238E27FC236}">
                <a16:creationId xmlns:a16="http://schemas.microsoft.com/office/drawing/2014/main" id="{6D7CEC96-4216-A521-0E04-FE4C41ABD34B}"/>
              </a:ext>
            </a:extLst>
          </p:cNvPr>
          <p:cNvSpPr>
            <a:spLocks noGrp="1"/>
          </p:cNvSpPr>
          <p:nvPr>
            <p:ph type="title"/>
          </p:nvPr>
        </p:nvSpPr>
        <p:spPr>
          <a:xfrm>
            <a:off x="1259205" y="174096"/>
            <a:ext cx="810894" cy="84639"/>
          </a:xfrm>
        </p:spPr>
        <p:txBody>
          <a:bodyPr/>
          <a:lstStyle/>
          <a:p>
            <a:pPr algn="ctr"/>
            <a:r>
              <a:rPr lang="it-IT" sz="550"/>
              <a:t>Q-LEARNING</a:t>
            </a:r>
          </a:p>
        </p:txBody>
      </p:sp>
      <p:pic>
        <p:nvPicPr>
          <p:cNvPr id="18" name="Elemento grafico 17">
            <a:extLst>
              <a:ext uri="{FF2B5EF4-FFF2-40B4-BE49-F238E27FC236}">
                <a16:creationId xmlns:a16="http://schemas.microsoft.com/office/drawing/2014/main" id="{EF5358E9-EE1C-0889-0F9A-4EE00D0816A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2135" b="1"/>
          <a:stretch/>
        </p:blipFill>
        <p:spPr>
          <a:xfrm>
            <a:off x="71836" y="258735"/>
            <a:ext cx="1004623" cy="92333"/>
          </a:xfrm>
          <a:prstGeom prst="rect">
            <a:avLst/>
          </a:prstGeom>
        </p:spPr>
      </p:pic>
      <p:pic>
        <p:nvPicPr>
          <p:cNvPr id="20" name="Immagine 19" descr="Immagine che contiene testo, schermata, numero, Carattere&#10;&#10;Descrizione generata automaticamente">
            <a:extLst>
              <a:ext uri="{FF2B5EF4-FFF2-40B4-BE49-F238E27FC236}">
                <a16:creationId xmlns:a16="http://schemas.microsoft.com/office/drawing/2014/main" id="{7C62DAC7-F2D4-9284-5295-171FE11A4909}"/>
              </a:ext>
            </a:extLst>
          </p:cNvPr>
          <p:cNvPicPr>
            <a:picLocks noChangeAspect="1"/>
          </p:cNvPicPr>
          <p:nvPr/>
        </p:nvPicPr>
        <p:blipFill rotWithShape="1">
          <a:blip r:embed="rId4">
            <a:extLst>
              <a:ext uri="{28A0092B-C50C-407E-A947-70E740481C1C}">
                <a14:useLocalDpi xmlns:a14="http://schemas.microsoft.com/office/drawing/2010/main" val="0"/>
              </a:ext>
            </a:extLst>
          </a:blip>
          <a:srcRect l="1247" t="4988" r="56864" b="3009"/>
          <a:stretch/>
        </p:blipFill>
        <p:spPr>
          <a:xfrm>
            <a:off x="105990" y="414369"/>
            <a:ext cx="936314" cy="637490"/>
          </a:xfrm>
          <a:prstGeom prst="rect">
            <a:avLst/>
          </a:prstGeom>
        </p:spPr>
      </p:pic>
      <p:sp>
        <p:nvSpPr>
          <p:cNvPr id="5" name="object 2">
            <a:extLst>
              <a:ext uri="{FF2B5EF4-FFF2-40B4-BE49-F238E27FC236}">
                <a16:creationId xmlns:a16="http://schemas.microsoft.com/office/drawing/2014/main" id="{10A3010A-CF61-7109-D0B0-E86A5FBC4F56}"/>
              </a:ext>
            </a:extLst>
          </p:cNvPr>
          <p:cNvSpPr/>
          <p:nvPr/>
        </p:nvSpPr>
        <p:spPr>
          <a:xfrm rot="16200000">
            <a:off x="-260667" y="957898"/>
            <a:ext cx="555625" cy="43180"/>
          </a:xfrm>
          <a:custGeom>
            <a:avLst/>
            <a:gdLst/>
            <a:ahLst/>
            <a:cxnLst/>
            <a:rect l="l" t="t" r="r" b="b"/>
            <a:pathLst>
              <a:path w="555625" h="43180">
                <a:moveTo>
                  <a:pt x="555260" y="0"/>
                </a:moveTo>
                <a:lnTo>
                  <a:pt x="0" y="0"/>
                </a:lnTo>
                <a:lnTo>
                  <a:pt x="0" y="42838"/>
                </a:lnTo>
                <a:lnTo>
                  <a:pt x="555260" y="42838"/>
                </a:lnTo>
                <a:lnTo>
                  <a:pt x="555260" y="0"/>
                </a:lnTo>
                <a:close/>
              </a:path>
            </a:pathLst>
          </a:custGeom>
          <a:solidFill>
            <a:srgbClr val="DB7462"/>
          </a:solidFill>
        </p:spPr>
        <p:txBody>
          <a:bodyPr wrap="square" lIns="0" tIns="0" rIns="0" bIns="0" rtlCol="0"/>
          <a:lstStyle/>
          <a:p>
            <a:endParaRPr/>
          </a:p>
        </p:txBody>
      </p:sp>
    </p:spTree>
    <p:extLst>
      <p:ext uri="{BB962C8B-B14F-4D97-AF65-F5344CB8AC3E}">
        <p14:creationId xmlns:p14="http://schemas.microsoft.com/office/powerpoint/2010/main" val="411849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92020" y="634365"/>
            <a:ext cx="43180" cy="622935"/>
          </a:xfrm>
          <a:custGeom>
            <a:avLst/>
            <a:gdLst/>
            <a:ahLst/>
            <a:cxnLst/>
            <a:rect l="l" t="t" r="r" b="b"/>
            <a:pathLst>
              <a:path w="43180" h="622935">
                <a:moveTo>
                  <a:pt x="42838" y="0"/>
                </a:moveTo>
                <a:lnTo>
                  <a:pt x="0" y="0"/>
                </a:lnTo>
                <a:lnTo>
                  <a:pt x="0" y="622410"/>
                </a:lnTo>
                <a:lnTo>
                  <a:pt x="42838" y="622410"/>
                </a:lnTo>
                <a:lnTo>
                  <a:pt x="42838" y="0"/>
                </a:lnTo>
                <a:close/>
              </a:path>
            </a:pathLst>
          </a:custGeom>
          <a:solidFill>
            <a:srgbClr val="DB7462"/>
          </a:solidFill>
        </p:spPr>
        <p:txBody>
          <a:bodyPr wrap="square" lIns="0" tIns="0" rIns="0" bIns="0" rtlCol="0"/>
          <a:lstStyle/>
          <a:p>
            <a:endParaRPr/>
          </a:p>
        </p:txBody>
      </p:sp>
      <p:sp>
        <p:nvSpPr>
          <p:cNvPr id="3" name="object 3"/>
          <p:cNvSpPr/>
          <p:nvPr/>
        </p:nvSpPr>
        <p:spPr>
          <a:xfrm>
            <a:off x="2893" y="0"/>
            <a:ext cx="43180" cy="393700"/>
          </a:xfrm>
          <a:custGeom>
            <a:avLst/>
            <a:gdLst/>
            <a:ahLst/>
            <a:cxnLst/>
            <a:rect l="l" t="t" r="r" b="b"/>
            <a:pathLst>
              <a:path w="43180" h="393700">
                <a:moveTo>
                  <a:pt x="42838" y="0"/>
                </a:moveTo>
                <a:lnTo>
                  <a:pt x="0" y="0"/>
                </a:lnTo>
                <a:lnTo>
                  <a:pt x="0" y="393560"/>
                </a:lnTo>
                <a:lnTo>
                  <a:pt x="42838" y="393560"/>
                </a:lnTo>
                <a:lnTo>
                  <a:pt x="42838" y="0"/>
                </a:lnTo>
                <a:close/>
              </a:path>
            </a:pathLst>
          </a:custGeom>
          <a:solidFill>
            <a:srgbClr val="DB7462"/>
          </a:solidFill>
        </p:spPr>
        <p:txBody>
          <a:bodyPr wrap="square" lIns="0" tIns="0" rIns="0" bIns="0" rtlCol="0"/>
          <a:lstStyle/>
          <a:p>
            <a:endParaRPr/>
          </a:p>
        </p:txBody>
      </p:sp>
      <p:sp>
        <p:nvSpPr>
          <p:cNvPr id="5" name="object 5"/>
          <p:cNvSpPr txBox="1">
            <a:spLocks noGrp="1"/>
          </p:cNvSpPr>
          <p:nvPr>
            <p:ph type="title"/>
          </p:nvPr>
        </p:nvSpPr>
        <p:spPr>
          <a:xfrm>
            <a:off x="993605" y="145584"/>
            <a:ext cx="241850" cy="100669"/>
          </a:xfrm>
          <a:prstGeom prst="rect">
            <a:avLst/>
          </a:prstGeom>
        </p:spPr>
        <p:txBody>
          <a:bodyPr vert="horz" wrap="square" lIns="0" tIns="15875" rIns="0" bIns="0" rtlCol="0">
            <a:spAutoFit/>
          </a:bodyPr>
          <a:lstStyle/>
          <a:p>
            <a:pPr marL="12700">
              <a:lnSpc>
                <a:spcPct val="100000"/>
              </a:lnSpc>
              <a:spcBef>
                <a:spcPts val="125"/>
              </a:spcBef>
            </a:pPr>
            <a:r>
              <a:rPr lang="it-IT" sz="550" spc="40"/>
              <a:t>SARSA</a:t>
            </a:r>
            <a:endParaRPr sz="550"/>
          </a:p>
        </p:txBody>
      </p:sp>
      <p:sp>
        <p:nvSpPr>
          <p:cNvPr id="10" name="object 10"/>
          <p:cNvSpPr txBox="1"/>
          <p:nvPr/>
        </p:nvSpPr>
        <p:spPr>
          <a:xfrm>
            <a:off x="55286" y="271363"/>
            <a:ext cx="2118488" cy="352532"/>
          </a:xfrm>
          <a:prstGeom prst="rect">
            <a:avLst/>
          </a:prstGeom>
        </p:spPr>
        <p:txBody>
          <a:bodyPr vert="horz" wrap="square" lIns="0" tIns="11430" rIns="0" bIns="0" rtlCol="0">
            <a:spAutoFit/>
          </a:bodyPr>
          <a:lstStyle/>
          <a:p>
            <a:pPr marL="12700" marR="5080" indent="-635" algn="ctr">
              <a:lnSpc>
                <a:spcPct val="111700"/>
              </a:lnSpc>
              <a:spcBef>
                <a:spcPts val="90"/>
              </a:spcBef>
            </a:pPr>
            <a:r>
              <a:rPr lang="it-IT" sz="400" spc="25">
                <a:solidFill>
                  <a:srgbClr val="B65341"/>
                </a:solidFill>
                <a:cs typeface="Tahoma"/>
              </a:rPr>
              <a:t>Il SARSA (State-Action-</a:t>
            </a:r>
            <a:r>
              <a:rPr lang="it-IT" sz="400" spc="25" err="1">
                <a:solidFill>
                  <a:srgbClr val="B65341"/>
                </a:solidFill>
                <a:cs typeface="Tahoma"/>
              </a:rPr>
              <a:t>Reward</a:t>
            </a:r>
            <a:r>
              <a:rPr lang="it-IT" sz="400" spc="25">
                <a:solidFill>
                  <a:srgbClr val="B65341"/>
                </a:solidFill>
                <a:cs typeface="Tahoma"/>
              </a:rPr>
              <a:t>-State-Action) è un algoritmo di apprendimento per rinforzo simile al </a:t>
            </a:r>
            <a:r>
              <a:rPr lang="it-IT" sz="400" spc="25" err="1">
                <a:solidFill>
                  <a:srgbClr val="B65341"/>
                </a:solidFill>
                <a:cs typeface="Tahoma"/>
              </a:rPr>
              <a:t>Q</a:t>
            </a:r>
            <a:r>
              <a:rPr lang="it-IT" sz="400" spc="25">
                <a:solidFill>
                  <a:srgbClr val="B65341"/>
                </a:solidFill>
                <a:cs typeface="Tahoma"/>
              </a:rPr>
              <a:t>-Learning, entrambi finalizzati a trovare una funzione </a:t>
            </a:r>
            <a:r>
              <a:rPr lang="it-IT" sz="400" spc="25" err="1">
                <a:solidFill>
                  <a:srgbClr val="B65341"/>
                </a:solidFill>
                <a:cs typeface="Tahoma"/>
              </a:rPr>
              <a:t>Q</a:t>
            </a:r>
            <a:r>
              <a:rPr lang="it-IT" sz="400" spc="25">
                <a:solidFill>
                  <a:srgbClr val="B65341"/>
                </a:solidFill>
                <a:cs typeface="Tahoma"/>
              </a:rPr>
              <a:t> ottimale. La principale differenza risiede nell'approccio all'aggiornamento della funzione </a:t>
            </a:r>
            <a:r>
              <a:rPr lang="it-IT" sz="400" spc="25" err="1">
                <a:solidFill>
                  <a:srgbClr val="B65341"/>
                </a:solidFill>
                <a:cs typeface="Tahoma"/>
              </a:rPr>
              <a:t>Q</a:t>
            </a:r>
            <a:r>
              <a:rPr lang="it-IT" sz="400" spc="25">
                <a:solidFill>
                  <a:srgbClr val="B65341"/>
                </a:solidFill>
                <a:cs typeface="Tahoma"/>
              </a:rPr>
              <a:t>: mentre il </a:t>
            </a:r>
            <a:r>
              <a:rPr lang="it-IT" sz="400" spc="25" err="1">
                <a:solidFill>
                  <a:srgbClr val="B65341"/>
                </a:solidFill>
                <a:cs typeface="Tahoma"/>
              </a:rPr>
              <a:t>Q</a:t>
            </a:r>
            <a:r>
              <a:rPr lang="it-IT" sz="400" spc="25">
                <a:solidFill>
                  <a:srgbClr val="B65341"/>
                </a:solidFill>
                <a:cs typeface="Tahoma"/>
              </a:rPr>
              <a:t>-Learning seleziona la migliore azione possibile nel nuovo stato, il SARSA si basa sull'azione successiva effettivamente compiuta dall'agente.</a:t>
            </a:r>
          </a:p>
        </p:txBody>
      </p:sp>
      <p:pic>
        <p:nvPicPr>
          <p:cNvPr id="12" name="Immagine 11" descr="Immagine che contiene testo, schermata, Carattere&#10;&#10;Descrizione generata automaticamente">
            <a:extLst>
              <a:ext uri="{FF2B5EF4-FFF2-40B4-BE49-F238E27FC236}">
                <a16:creationId xmlns:a16="http://schemas.microsoft.com/office/drawing/2014/main" id="{1E714A7C-01AB-455E-CF29-D80AA7182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101" y="649005"/>
            <a:ext cx="1532998" cy="486219"/>
          </a:xfrm>
          <a:prstGeom prst="rect">
            <a:avLst/>
          </a:prstGeom>
        </p:spPr>
      </p:pic>
      <p:sp>
        <p:nvSpPr>
          <p:cNvPr id="11" name="object 2">
            <a:extLst>
              <a:ext uri="{FF2B5EF4-FFF2-40B4-BE49-F238E27FC236}">
                <a16:creationId xmlns:a16="http://schemas.microsoft.com/office/drawing/2014/main" id="{A1CAE795-C536-CA95-0A0F-A94C7375C91A}"/>
              </a:ext>
            </a:extLst>
          </p:cNvPr>
          <p:cNvSpPr/>
          <p:nvPr/>
        </p:nvSpPr>
        <p:spPr>
          <a:xfrm rot="16200000">
            <a:off x="1902142" y="-289878"/>
            <a:ext cx="43180" cy="622935"/>
          </a:xfrm>
          <a:custGeom>
            <a:avLst/>
            <a:gdLst/>
            <a:ahLst/>
            <a:cxnLst/>
            <a:rect l="l" t="t" r="r" b="b"/>
            <a:pathLst>
              <a:path w="43180" h="622935">
                <a:moveTo>
                  <a:pt x="42838" y="0"/>
                </a:moveTo>
                <a:lnTo>
                  <a:pt x="0" y="0"/>
                </a:lnTo>
                <a:lnTo>
                  <a:pt x="0" y="622410"/>
                </a:lnTo>
                <a:lnTo>
                  <a:pt x="42838" y="622410"/>
                </a:lnTo>
                <a:lnTo>
                  <a:pt x="42838" y="0"/>
                </a:lnTo>
                <a:close/>
              </a:path>
            </a:pathLst>
          </a:custGeom>
          <a:solidFill>
            <a:srgbClr val="DB7462"/>
          </a:solidFill>
        </p:spPr>
        <p:txBody>
          <a:bodyPr wrap="square" lIns="0" tIns="0" rIns="0" bIns="0" rtlCol="0"/>
          <a:lstStyle/>
          <a:p>
            <a:endParaRPr/>
          </a:p>
        </p:txBody>
      </p:sp>
      <p:sp>
        <p:nvSpPr>
          <p:cNvPr id="13" name="object 2">
            <a:extLst>
              <a:ext uri="{FF2B5EF4-FFF2-40B4-BE49-F238E27FC236}">
                <a16:creationId xmlns:a16="http://schemas.microsoft.com/office/drawing/2014/main" id="{54250333-C6CA-4F06-D59C-C9D3DD9CB6F5}"/>
              </a:ext>
            </a:extLst>
          </p:cNvPr>
          <p:cNvSpPr/>
          <p:nvPr/>
        </p:nvSpPr>
        <p:spPr>
          <a:xfrm rot="16200000">
            <a:off x="286581" y="924242"/>
            <a:ext cx="43180" cy="622935"/>
          </a:xfrm>
          <a:custGeom>
            <a:avLst/>
            <a:gdLst/>
            <a:ahLst/>
            <a:cxnLst/>
            <a:rect l="l" t="t" r="r" b="b"/>
            <a:pathLst>
              <a:path w="43180" h="622935">
                <a:moveTo>
                  <a:pt x="42838" y="0"/>
                </a:moveTo>
                <a:lnTo>
                  <a:pt x="0" y="0"/>
                </a:lnTo>
                <a:lnTo>
                  <a:pt x="0" y="622410"/>
                </a:lnTo>
                <a:lnTo>
                  <a:pt x="42838" y="622410"/>
                </a:lnTo>
                <a:lnTo>
                  <a:pt x="42838" y="0"/>
                </a:lnTo>
                <a:close/>
              </a:path>
            </a:pathLst>
          </a:custGeom>
          <a:solidFill>
            <a:srgbClr val="DB7462"/>
          </a:solidFill>
        </p:spPr>
        <p:txBody>
          <a:bodyPr wrap="square" lIns="0" tIns="0" rIns="0" bIns="0" rtlCol="0"/>
          <a:lstStyle/>
          <a:p>
            <a:endParaRPr/>
          </a:p>
        </p:txBody>
      </p:sp>
    </p:spTree>
    <p:extLst>
      <p:ext uri="{BB962C8B-B14F-4D97-AF65-F5344CB8AC3E}">
        <p14:creationId xmlns:p14="http://schemas.microsoft.com/office/powerpoint/2010/main" val="39509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4008"/>
            <a:ext cx="43180" cy="316865"/>
          </a:xfrm>
          <a:custGeom>
            <a:avLst/>
            <a:gdLst/>
            <a:ahLst/>
            <a:cxnLst/>
            <a:rect l="l" t="t" r="r" b="b"/>
            <a:pathLst>
              <a:path w="43180" h="316865">
                <a:moveTo>
                  <a:pt x="42838" y="0"/>
                </a:moveTo>
                <a:lnTo>
                  <a:pt x="0" y="0"/>
                </a:lnTo>
                <a:lnTo>
                  <a:pt x="0" y="316671"/>
                </a:lnTo>
                <a:lnTo>
                  <a:pt x="42838" y="316671"/>
                </a:lnTo>
                <a:lnTo>
                  <a:pt x="42838" y="0"/>
                </a:lnTo>
                <a:close/>
              </a:path>
            </a:pathLst>
          </a:custGeom>
          <a:solidFill>
            <a:srgbClr val="DB7462"/>
          </a:solidFill>
        </p:spPr>
        <p:txBody>
          <a:bodyPr wrap="square" lIns="0" tIns="0" rIns="0" bIns="0" rtlCol="0"/>
          <a:lstStyle/>
          <a:p>
            <a:endParaRPr/>
          </a:p>
        </p:txBody>
      </p:sp>
      <p:sp>
        <p:nvSpPr>
          <p:cNvPr id="3" name="object 3"/>
          <p:cNvSpPr/>
          <p:nvPr/>
        </p:nvSpPr>
        <p:spPr>
          <a:xfrm>
            <a:off x="1731669" y="1207829"/>
            <a:ext cx="494665" cy="43180"/>
          </a:xfrm>
          <a:custGeom>
            <a:avLst/>
            <a:gdLst/>
            <a:ahLst/>
            <a:cxnLst/>
            <a:rect l="l" t="t" r="r" b="b"/>
            <a:pathLst>
              <a:path w="494664" h="43180">
                <a:moveTo>
                  <a:pt x="494477" y="0"/>
                </a:moveTo>
                <a:lnTo>
                  <a:pt x="0" y="0"/>
                </a:lnTo>
                <a:lnTo>
                  <a:pt x="0" y="42838"/>
                </a:lnTo>
                <a:lnTo>
                  <a:pt x="494477" y="42838"/>
                </a:lnTo>
                <a:lnTo>
                  <a:pt x="494477" y="0"/>
                </a:lnTo>
                <a:close/>
              </a:path>
            </a:pathLst>
          </a:custGeom>
          <a:solidFill>
            <a:srgbClr val="DB7462"/>
          </a:solidFill>
        </p:spPr>
        <p:txBody>
          <a:bodyPr wrap="square" lIns="0" tIns="0" rIns="0" bIns="0" rtlCol="0"/>
          <a:lstStyle/>
          <a:p>
            <a:endParaRPr/>
          </a:p>
        </p:txBody>
      </p:sp>
      <p:sp>
        <p:nvSpPr>
          <p:cNvPr id="11" name="Titolo 10">
            <a:extLst>
              <a:ext uri="{FF2B5EF4-FFF2-40B4-BE49-F238E27FC236}">
                <a16:creationId xmlns:a16="http://schemas.microsoft.com/office/drawing/2014/main" id="{EA43B6B3-3FCF-7C8E-0788-640DDC52FA64}"/>
              </a:ext>
            </a:extLst>
          </p:cNvPr>
          <p:cNvSpPr>
            <a:spLocks noGrp="1"/>
          </p:cNvSpPr>
          <p:nvPr>
            <p:ph type="title"/>
          </p:nvPr>
        </p:nvSpPr>
        <p:spPr>
          <a:xfrm>
            <a:off x="1325880" y="161344"/>
            <a:ext cx="810894" cy="84639"/>
          </a:xfrm>
        </p:spPr>
        <p:txBody>
          <a:bodyPr/>
          <a:lstStyle/>
          <a:p>
            <a:pPr algn="ctr"/>
            <a:r>
              <a:rPr lang="it-IT" sz="550"/>
              <a:t>Deep </a:t>
            </a:r>
            <a:r>
              <a:rPr lang="it-IT" sz="550" err="1"/>
              <a:t>Q</a:t>
            </a:r>
            <a:r>
              <a:rPr lang="it-IT" sz="550"/>
              <a:t> Network</a:t>
            </a:r>
          </a:p>
        </p:txBody>
      </p:sp>
      <p:sp>
        <p:nvSpPr>
          <p:cNvPr id="12" name="CasellaDiTesto 11">
            <a:extLst>
              <a:ext uri="{FF2B5EF4-FFF2-40B4-BE49-F238E27FC236}">
                <a16:creationId xmlns:a16="http://schemas.microsoft.com/office/drawing/2014/main" id="{8441E77F-4317-0DA1-44D6-1A45D0CDBCDF}"/>
              </a:ext>
            </a:extLst>
          </p:cNvPr>
          <p:cNvSpPr txBox="1"/>
          <p:nvPr/>
        </p:nvSpPr>
        <p:spPr>
          <a:xfrm>
            <a:off x="1246235" y="271443"/>
            <a:ext cx="990600" cy="830997"/>
          </a:xfrm>
          <a:prstGeom prst="rect">
            <a:avLst/>
          </a:prstGeom>
          <a:noFill/>
        </p:spPr>
        <p:txBody>
          <a:bodyPr wrap="square" rtlCol="0">
            <a:spAutoFit/>
          </a:bodyPr>
          <a:lstStyle/>
          <a:p>
            <a:r>
              <a:rPr lang="it-IT" sz="400" b="0" i="0">
                <a:solidFill>
                  <a:srgbClr val="C00000"/>
                </a:solidFill>
                <a:effectLst/>
              </a:rPr>
              <a:t>Deep </a:t>
            </a:r>
            <a:r>
              <a:rPr lang="it-IT" sz="400" b="0" i="0" err="1">
                <a:solidFill>
                  <a:srgbClr val="C00000"/>
                </a:solidFill>
                <a:effectLst/>
              </a:rPr>
              <a:t>Q</a:t>
            </a:r>
            <a:r>
              <a:rPr lang="it-IT" sz="400" b="0" i="0">
                <a:solidFill>
                  <a:srgbClr val="C00000"/>
                </a:solidFill>
                <a:effectLst/>
              </a:rPr>
              <a:t> Network (DQN) è un approccio di apprendimento automatico che sfrutta reti neurali profonde per approssimare la funzione </a:t>
            </a:r>
            <a:r>
              <a:rPr lang="it-IT" sz="400" b="0" i="0" err="1">
                <a:solidFill>
                  <a:srgbClr val="C00000"/>
                </a:solidFill>
                <a:effectLst/>
              </a:rPr>
              <a:t>Q</a:t>
            </a:r>
            <a:r>
              <a:rPr lang="it-IT" sz="400" b="0" i="0">
                <a:solidFill>
                  <a:srgbClr val="C00000"/>
                </a:solidFill>
                <a:effectLst/>
              </a:rPr>
              <a:t> in ambienti complessi. Nel nostro caso, data la scarsa complessità degli stati, nonché le piccole dimensioni dello spazio delle azioni, l'impiego di una rete neurale risulta superfluo, e anzi causa </a:t>
            </a:r>
            <a:r>
              <a:rPr lang="it-IT" sz="400" b="0" i="0" err="1">
                <a:solidFill>
                  <a:srgbClr val="C00000"/>
                </a:solidFill>
                <a:effectLst/>
              </a:rPr>
              <a:t>overfitting</a:t>
            </a:r>
            <a:r>
              <a:rPr lang="it-IT" sz="400" b="0" i="0">
                <a:solidFill>
                  <a:srgbClr val="C00000"/>
                </a:solidFill>
                <a:effectLst/>
              </a:rPr>
              <a:t>, producendo quindi risultati peggiori rispetto al </a:t>
            </a:r>
            <a:r>
              <a:rPr lang="it-IT" sz="400" b="0" i="0" err="1">
                <a:solidFill>
                  <a:srgbClr val="C00000"/>
                </a:solidFill>
                <a:effectLst/>
              </a:rPr>
              <a:t>Q</a:t>
            </a:r>
            <a:r>
              <a:rPr lang="it-IT" sz="400" b="0" i="0">
                <a:solidFill>
                  <a:srgbClr val="C00000"/>
                </a:solidFill>
                <a:effectLst/>
              </a:rPr>
              <a:t>-Learning.</a:t>
            </a:r>
            <a:endParaRPr lang="it-IT" sz="400">
              <a:solidFill>
                <a:srgbClr val="C00000"/>
              </a:solidFill>
            </a:endParaRPr>
          </a:p>
        </p:txBody>
      </p:sp>
      <p:pic>
        <p:nvPicPr>
          <p:cNvPr id="14" name="Immagine 13" descr="Immagine che contiene testo, schermata, Carattere&#10;&#10;Descrizione generata automaticamente">
            <a:extLst>
              <a:ext uri="{FF2B5EF4-FFF2-40B4-BE49-F238E27FC236}">
                <a16:creationId xmlns:a16="http://schemas.microsoft.com/office/drawing/2014/main" id="{95ED1E51-8497-B2C7-558E-B3077FF66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73" y="171451"/>
            <a:ext cx="1149949" cy="875414"/>
          </a:xfrm>
          <a:prstGeom prst="rect">
            <a:avLst/>
          </a:prstGeom>
        </p:spPr>
      </p:pic>
      <p:sp>
        <p:nvSpPr>
          <p:cNvPr id="15" name="object 3">
            <a:extLst>
              <a:ext uri="{FF2B5EF4-FFF2-40B4-BE49-F238E27FC236}">
                <a16:creationId xmlns:a16="http://schemas.microsoft.com/office/drawing/2014/main" id="{5BE43970-69FD-75EC-52C9-7F878F234A38}"/>
              </a:ext>
            </a:extLst>
          </p:cNvPr>
          <p:cNvSpPr/>
          <p:nvPr/>
        </p:nvSpPr>
        <p:spPr>
          <a:xfrm>
            <a:off x="0" y="0"/>
            <a:ext cx="494665" cy="43180"/>
          </a:xfrm>
          <a:custGeom>
            <a:avLst/>
            <a:gdLst/>
            <a:ahLst/>
            <a:cxnLst/>
            <a:rect l="l" t="t" r="r" b="b"/>
            <a:pathLst>
              <a:path w="494664" h="43180">
                <a:moveTo>
                  <a:pt x="494477" y="0"/>
                </a:moveTo>
                <a:lnTo>
                  <a:pt x="0" y="0"/>
                </a:lnTo>
                <a:lnTo>
                  <a:pt x="0" y="42838"/>
                </a:lnTo>
                <a:lnTo>
                  <a:pt x="494477" y="42838"/>
                </a:lnTo>
                <a:lnTo>
                  <a:pt x="494477" y="0"/>
                </a:lnTo>
                <a:close/>
              </a:path>
            </a:pathLst>
          </a:custGeom>
          <a:solidFill>
            <a:srgbClr val="DB7462"/>
          </a:solidFill>
        </p:spPr>
        <p:txBody>
          <a:bodyPr wrap="square" lIns="0" tIns="0" rIns="0" bIns="0" rtlCol="0"/>
          <a:lstStyle/>
          <a:p>
            <a:endParaRPr/>
          </a:p>
        </p:txBody>
      </p:sp>
      <p:sp>
        <p:nvSpPr>
          <p:cNvPr id="16" name="object 3">
            <a:extLst>
              <a:ext uri="{FF2B5EF4-FFF2-40B4-BE49-F238E27FC236}">
                <a16:creationId xmlns:a16="http://schemas.microsoft.com/office/drawing/2014/main" id="{C1A9CAF5-50D6-3894-3F69-D13FBA03F2C9}"/>
              </a:ext>
            </a:extLst>
          </p:cNvPr>
          <p:cNvSpPr/>
          <p:nvPr/>
        </p:nvSpPr>
        <p:spPr>
          <a:xfrm>
            <a:off x="494665" y="0"/>
            <a:ext cx="494665" cy="43180"/>
          </a:xfrm>
          <a:custGeom>
            <a:avLst/>
            <a:gdLst/>
            <a:ahLst/>
            <a:cxnLst/>
            <a:rect l="l" t="t" r="r" b="b"/>
            <a:pathLst>
              <a:path w="494664" h="43180">
                <a:moveTo>
                  <a:pt x="494477" y="0"/>
                </a:moveTo>
                <a:lnTo>
                  <a:pt x="0" y="0"/>
                </a:lnTo>
                <a:lnTo>
                  <a:pt x="0" y="42838"/>
                </a:lnTo>
                <a:lnTo>
                  <a:pt x="494477" y="42838"/>
                </a:lnTo>
                <a:lnTo>
                  <a:pt x="494477" y="0"/>
                </a:lnTo>
                <a:close/>
              </a:path>
            </a:pathLst>
          </a:custGeom>
          <a:solidFill>
            <a:srgbClr val="DB7462"/>
          </a:solidFill>
        </p:spPr>
        <p:txBody>
          <a:bodyPr wrap="square" lIns="0" tIns="0" rIns="0" bIns="0" rtlCol="0"/>
          <a:lstStyle/>
          <a:p>
            <a:endParaRPr/>
          </a:p>
        </p:txBody>
      </p:sp>
      <p:sp>
        <p:nvSpPr>
          <p:cNvPr id="17" name="object 3">
            <a:extLst>
              <a:ext uri="{FF2B5EF4-FFF2-40B4-BE49-F238E27FC236}">
                <a16:creationId xmlns:a16="http://schemas.microsoft.com/office/drawing/2014/main" id="{F37EAB00-38D3-FB9A-C3ED-4EAEF9D89704}"/>
              </a:ext>
            </a:extLst>
          </p:cNvPr>
          <p:cNvSpPr/>
          <p:nvPr/>
        </p:nvSpPr>
        <p:spPr>
          <a:xfrm>
            <a:off x="989330" y="-2528"/>
            <a:ext cx="494665" cy="43180"/>
          </a:xfrm>
          <a:custGeom>
            <a:avLst/>
            <a:gdLst/>
            <a:ahLst/>
            <a:cxnLst/>
            <a:rect l="l" t="t" r="r" b="b"/>
            <a:pathLst>
              <a:path w="494664" h="43180">
                <a:moveTo>
                  <a:pt x="494477" y="0"/>
                </a:moveTo>
                <a:lnTo>
                  <a:pt x="0" y="0"/>
                </a:lnTo>
                <a:lnTo>
                  <a:pt x="0" y="42838"/>
                </a:lnTo>
                <a:lnTo>
                  <a:pt x="494477" y="42838"/>
                </a:lnTo>
                <a:lnTo>
                  <a:pt x="494477" y="0"/>
                </a:lnTo>
                <a:close/>
              </a:path>
            </a:pathLst>
          </a:custGeom>
          <a:solidFill>
            <a:srgbClr val="DB7462"/>
          </a:solidFill>
        </p:spPr>
        <p:txBody>
          <a:bodyPr wrap="square" lIns="0" tIns="0" rIns="0" bIns="0" rtlCol="0"/>
          <a:lstStyle/>
          <a:p>
            <a:endParaRPr/>
          </a:p>
        </p:txBody>
      </p:sp>
      <p:sp>
        <p:nvSpPr>
          <p:cNvPr id="18" name="object 3">
            <a:extLst>
              <a:ext uri="{FF2B5EF4-FFF2-40B4-BE49-F238E27FC236}">
                <a16:creationId xmlns:a16="http://schemas.microsoft.com/office/drawing/2014/main" id="{865409BA-F3F7-4036-6627-6C8845B5FC20}"/>
              </a:ext>
            </a:extLst>
          </p:cNvPr>
          <p:cNvSpPr/>
          <p:nvPr/>
        </p:nvSpPr>
        <p:spPr>
          <a:xfrm>
            <a:off x="1483995" y="-2528"/>
            <a:ext cx="494665" cy="43180"/>
          </a:xfrm>
          <a:custGeom>
            <a:avLst/>
            <a:gdLst/>
            <a:ahLst/>
            <a:cxnLst/>
            <a:rect l="l" t="t" r="r" b="b"/>
            <a:pathLst>
              <a:path w="494664" h="43180">
                <a:moveTo>
                  <a:pt x="494477" y="0"/>
                </a:moveTo>
                <a:lnTo>
                  <a:pt x="0" y="0"/>
                </a:lnTo>
                <a:lnTo>
                  <a:pt x="0" y="42838"/>
                </a:lnTo>
                <a:lnTo>
                  <a:pt x="494477" y="42838"/>
                </a:lnTo>
                <a:lnTo>
                  <a:pt x="494477" y="0"/>
                </a:lnTo>
                <a:close/>
              </a:path>
            </a:pathLst>
          </a:custGeom>
          <a:solidFill>
            <a:srgbClr val="DB7462"/>
          </a:solidFill>
        </p:spPr>
        <p:txBody>
          <a:bodyPr wrap="square" lIns="0" tIns="0" rIns="0" bIns="0" rtlCol="0"/>
          <a:lstStyle/>
          <a:p>
            <a:endParaRPr/>
          </a:p>
        </p:txBody>
      </p:sp>
      <p:sp>
        <p:nvSpPr>
          <p:cNvPr id="19" name="object 3">
            <a:extLst>
              <a:ext uri="{FF2B5EF4-FFF2-40B4-BE49-F238E27FC236}">
                <a16:creationId xmlns:a16="http://schemas.microsoft.com/office/drawing/2014/main" id="{8AD7B0B5-6B4B-8BE4-C38B-3B2822D1BD99}"/>
              </a:ext>
            </a:extLst>
          </p:cNvPr>
          <p:cNvSpPr/>
          <p:nvPr/>
        </p:nvSpPr>
        <p:spPr>
          <a:xfrm>
            <a:off x="1741535" y="-2528"/>
            <a:ext cx="494665" cy="43180"/>
          </a:xfrm>
          <a:custGeom>
            <a:avLst/>
            <a:gdLst/>
            <a:ahLst/>
            <a:cxnLst/>
            <a:rect l="l" t="t" r="r" b="b"/>
            <a:pathLst>
              <a:path w="494664" h="43180">
                <a:moveTo>
                  <a:pt x="494477" y="0"/>
                </a:moveTo>
                <a:lnTo>
                  <a:pt x="0" y="0"/>
                </a:lnTo>
                <a:lnTo>
                  <a:pt x="0" y="42838"/>
                </a:lnTo>
                <a:lnTo>
                  <a:pt x="494477" y="42838"/>
                </a:lnTo>
                <a:lnTo>
                  <a:pt x="494477" y="0"/>
                </a:lnTo>
                <a:close/>
              </a:path>
            </a:pathLst>
          </a:custGeom>
          <a:solidFill>
            <a:srgbClr val="DB7462"/>
          </a:solidFill>
        </p:spPr>
        <p:txBody>
          <a:bodyPr wrap="square" lIns="0" tIns="0" rIns="0" bIns="0" rtlCol="0"/>
          <a:lstStyle/>
          <a:p>
            <a:endParaRPr/>
          </a:p>
        </p:txBody>
      </p:sp>
    </p:spTree>
    <p:extLst>
      <p:ext uri="{BB962C8B-B14F-4D97-AF65-F5344CB8AC3E}">
        <p14:creationId xmlns:p14="http://schemas.microsoft.com/office/powerpoint/2010/main" val="1450444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6534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885</Words>
  <Application>Microsoft Macintosh PowerPoint</Application>
  <PresentationFormat>Personalizzato</PresentationFormat>
  <Paragraphs>53</Paragraphs>
  <Slides>15</Slides>
  <Notes>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Calibri</vt:lpstr>
      <vt:lpstr>Söhne</vt:lpstr>
      <vt:lpstr>Tahoma</vt:lpstr>
      <vt:lpstr>Trebuchet MS</vt:lpstr>
      <vt:lpstr>Office Theme</vt:lpstr>
      <vt:lpstr>Presentazione standard di PowerPoint</vt:lpstr>
      <vt:lpstr>INTRODUZIONE</vt:lpstr>
      <vt:lpstr>Ambiente</vt:lpstr>
      <vt:lpstr>STATI</vt:lpstr>
      <vt:lpstr>AZIONI DEL GIOCATORE</vt:lpstr>
      <vt:lpstr>Penalità e volo</vt:lpstr>
      <vt:lpstr>Q-LEARNING</vt:lpstr>
      <vt:lpstr>SARSA</vt:lpstr>
      <vt:lpstr>Deep Q Network</vt:lpstr>
      <vt:lpstr>APPRENDIMENTO ITERATIVO</vt:lpstr>
      <vt:lpstr>APPRENDIMENTO ITERATIVO</vt:lpstr>
      <vt:lpstr>Risultati</vt:lpstr>
      <vt:lpstr>CONFRONTO TRA I MODELLI</vt:lpstr>
      <vt:lpstr>Presentazione standard di PowerPoint</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lastModifiedBy>DAVIDE DI SARNO</cp:lastModifiedBy>
  <cp:revision>2</cp:revision>
  <dcterms:created xsi:type="dcterms:W3CDTF">2023-12-07T08:55:31Z</dcterms:created>
  <dcterms:modified xsi:type="dcterms:W3CDTF">2023-12-11T14:33:58Z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2023-12-07T00:00:00Z</vt:filetime>
  </property>
  <property fmtid="{D5CDD505-2E9C-101B-9397-08002B2CF9AE}" pid="3" name="LastSaved">
    <vt:filetime>2023-12-07T00:00:00Z</vt:filetime>
  </property>
</Properties>
</file>