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67"/>
  </p:handoutMasterIdLst>
  <p:sldIdLst>
    <p:sldId id="256" r:id="rId3"/>
    <p:sldId id="259" r:id="rId4"/>
    <p:sldId id="260" r:id="rId5"/>
    <p:sldId id="261" r:id="rId6"/>
    <p:sldId id="262" r:id="rId7"/>
    <p:sldId id="263" r:id="rId8"/>
    <p:sldId id="264" r:id="rId9"/>
    <p:sldId id="266" r:id="rId10"/>
    <p:sldId id="267" r:id="rId12"/>
    <p:sldId id="268" r:id="rId13"/>
    <p:sldId id="269" r:id="rId14"/>
    <p:sldId id="270" r:id="rId15"/>
    <p:sldId id="32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05" r:id="rId64"/>
    <p:sldId id="306" r:id="rId65"/>
    <p:sldId id="258" r:id="rId6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5488"/>
    <a:srgbClr val="F79646"/>
    <a:srgbClr val="BE4A47"/>
    <a:srgbClr val="FFE2E2"/>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29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0" Type="http://schemas.openxmlformats.org/officeDocument/2006/relationships/tableStyles" Target="tableStyles.xml"/><Relationship Id="rId7" Type="http://schemas.openxmlformats.org/officeDocument/2006/relationships/slide" Target="slides/slide5.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handoutMaster" Target="handoutMasters/handoutMaster1.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 例</a:t>
            </a:r>
            <a:r>
              <a:rPr lang="en-US" altLang="zh-CN" dirty="0"/>
              <a:t>1</a:t>
            </a:r>
            <a:r>
              <a:rPr lang="zh-CN" altLang="en-US" dirty="0"/>
              <a:t>：请输入一个学生成绩</a:t>
            </a:r>
            <a:r>
              <a:rPr lang="en-US" altLang="zh-CN" dirty="0"/>
              <a:t>n</a:t>
            </a:r>
            <a:r>
              <a:rPr lang="zh-CN" altLang="en-US" dirty="0"/>
              <a:t>，判断是否及格；</a:t>
            </a:r>
            <a:endParaRPr lang="zh-CN" altLang="en-US" dirty="0"/>
          </a:p>
          <a:p>
            <a:r>
              <a:rPr lang="zh-CN" altLang="en-US" dirty="0"/>
              <a:t> </a:t>
            </a:r>
            <a:r>
              <a:rPr lang="en-US" altLang="zh-CN" dirty="0"/>
              <a:t>(1)</a:t>
            </a:r>
            <a:r>
              <a:rPr lang="zh-CN" altLang="en-US" dirty="0"/>
              <a:t>、画流程图；</a:t>
            </a:r>
            <a:endParaRPr lang="zh-CN" altLang="en-US" dirty="0"/>
          </a:p>
          <a:p>
            <a:r>
              <a:rPr lang="zh-CN" altLang="en-US" dirty="0"/>
              <a:t> </a:t>
            </a:r>
            <a:r>
              <a:rPr lang="en-US" altLang="zh-CN" dirty="0"/>
              <a:t>(2)</a:t>
            </a:r>
            <a:r>
              <a:rPr lang="zh-CN" altLang="en-US" dirty="0"/>
              <a:t>、有效区域：</a:t>
            </a:r>
            <a:r>
              <a:rPr lang="en-US" altLang="zh-CN" dirty="0"/>
              <a:t>n[0,100]</a:t>
            </a:r>
            <a:r>
              <a:rPr lang="zh-CN" altLang="en-US" dirty="0"/>
              <a:t>；取值：</a:t>
            </a:r>
            <a:r>
              <a:rPr lang="en-US" altLang="zh-CN" dirty="0"/>
              <a:t>60</a:t>
            </a:r>
            <a:r>
              <a:rPr lang="zh-CN" altLang="en-US" dirty="0"/>
              <a:t>、</a:t>
            </a:r>
            <a:r>
              <a:rPr lang="en-US" altLang="zh-CN" dirty="0"/>
              <a:t>59.5</a:t>
            </a:r>
            <a:r>
              <a:rPr lang="zh-CN" altLang="en-US" dirty="0"/>
              <a:t>；</a:t>
            </a:r>
            <a:endParaRPr lang="zh-CN" altLang="en-US" dirty="0"/>
          </a:p>
          <a:p>
            <a:r>
              <a:rPr lang="zh-CN" altLang="en-US" dirty="0"/>
              <a:t> </a:t>
            </a:r>
            <a:r>
              <a:rPr lang="en-US" altLang="zh-CN" dirty="0"/>
              <a:t>(4)</a:t>
            </a:r>
            <a:r>
              <a:rPr lang="zh-CN" altLang="en-US" dirty="0"/>
              <a:t>、无效区域：</a:t>
            </a:r>
            <a:endParaRPr lang="zh-CN" altLang="en-US" dirty="0"/>
          </a:p>
          <a:p>
            <a:r>
              <a:rPr lang="zh-CN" altLang="en-US" dirty="0"/>
              <a:t>    </a:t>
            </a:r>
            <a:r>
              <a:rPr lang="en-US" altLang="zh-CN" dirty="0"/>
              <a:t>a</a:t>
            </a:r>
            <a:r>
              <a:rPr lang="zh-CN" altLang="en-US" dirty="0"/>
              <a:t>、非数值</a:t>
            </a:r>
            <a:r>
              <a:rPr lang="en-US" altLang="zh-CN" dirty="0"/>
              <a:t>-&gt;</a:t>
            </a:r>
            <a:r>
              <a:rPr lang="zh-CN" altLang="en-US" dirty="0"/>
              <a:t>细化无效－</a:t>
            </a:r>
            <a:r>
              <a:rPr lang="en-US" altLang="zh-CN" dirty="0"/>
              <a:t>&gt;</a:t>
            </a:r>
            <a:r>
              <a:rPr lang="zh-CN" altLang="en-US" dirty="0"/>
              <a:t>英文字符、中文字符、特殊字符、空；取值：</a:t>
            </a:r>
            <a:r>
              <a:rPr lang="en-US" altLang="zh-CN" dirty="0"/>
              <a:t>a</a:t>
            </a:r>
            <a:r>
              <a:rPr lang="zh-CN" altLang="en-US" dirty="0"/>
              <a:t>，中，*、</a:t>
            </a:r>
            <a:r>
              <a:rPr lang="en-US" altLang="zh-CN" dirty="0"/>
              <a:t>""</a:t>
            </a:r>
            <a:endParaRPr lang="en-US" altLang="zh-CN" dirty="0"/>
          </a:p>
          <a:p>
            <a:r>
              <a:rPr lang="en-US" altLang="zh-CN" dirty="0"/>
              <a:t>    b</a:t>
            </a:r>
            <a:r>
              <a:rPr lang="zh-CN" altLang="en-US" dirty="0"/>
              <a:t>、</a:t>
            </a:r>
            <a:r>
              <a:rPr lang="en-US" altLang="zh-CN" dirty="0"/>
              <a:t>n&lt;0</a:t>
            </a:r>
            <a:r>
              <a:rPr lang="zh-CN" altLang="en-US" dirty="0"/>
              <a:t>，</a:t>
            </a:r>
            <a:r>
              <a:rPr lang="en-US" altLang="zh-CN" dirty="0"/>
              <a:t>n&gt;100-&gt;</a:t>
            </a:r>
            <a:r>
              <a:rPr lang="zh-CN" altLang="en-US" dirty="0"/>
              <a:t>细化无效</a:t>
            </a:r>
            <a:r>
              <a:rPr lang="en-US" altLang="zh-CN" dirty="0"/>
              <a:t>-&gt;</a:t>
            </a:r>
            <a:r>
              <a:rPr lang="zh-CN" altLang="en-US" dirty="0"/>
              <a:t>取值：</a:t>
            </a:r>
            <a:r>
              <a:rPr lang="en-US" altLang="zh-CN" dirty="0"/>
              <a:t>-10</a:t>
            </a:r>
            <a:r>
              <a:rPr lang="zh-CN" altLang="en-US" dirty="0"/>
              <a:t>、－</a:t>
            </a:r>
            <a:r>
              <a:rPr lang="en-US" altLang="zh-CN" dirty="0"/>
              <a:t>0.99</a:t>
            </a:r>
            <a:r>
              <a:rPr lang="zh-CN" altLang="en-US" dirty="0"/>
              <a:t>、</a:t>
            </a:r>
            <a:r>
              <a:rPr lang="en-US" altLang="zh-CN" dirty="0"/>
              <a:t>101</a:t>
            </a:r>
            <a:r>
              <a:rPr lang="zh-CN" altLang="en-US" dirty="0"/>
              <a:t>、</a:t>
            </a:r>
            <a:r>
              <a:rPr lang="en-US" altLang="zh-CN" dirty="0"/>
              <a:t>100.1</a:t>
            </a:r>
            <a:endParaRPr lang="en-US" altLang="zh-CN" dirty="0"/>
          </a:p>
          <a:p>
            <a:r>
              <a:rPr lang="en-US" altLang="zh-CN" dirty="0"/>
              <a:t> (5)</a:t>
            </a:r>
            <a:r>
              <a:rPr lang="zh-CN" altLang="en-US" dirty="0"/>
              <a:t>、临界点：</a:t>
            </a:r>
            <a:r>
              <a:rPr lang="en-US" altLang="zh-CN" dirty="0"/>
              <a:t>0</a:t>
            </a:r>
            <a:r>
              <a:rPr lang="zh-CN" altLang="en-US" dirty="0"/>
              <a:t>、</a:t>
            </a:r>
            <a:r>
              <a:rPr lang="en-US" altLang="zh-CN" dirty="0"/>
              <a:t>60</a:t>
            </a:r>
            <a:r>
              <a:rPr lang="zh-CN" altLang="en-US" dirty="0"/>
              <a:t>、</a:t>
            </a:r>
            <a:r>
              <a:rPr lang="en-US" altLang="zh-CN" dirty="0"/>
              <a:t>100</a:t>
            </a:r>
            <a:r>
              <a:rPr lang="zh-CN" altLang="en-US" dirty="0"/>
              <a:t>；</a:t>
            </a:r>
            <a:endParaRPr lang="zh-CN" altLang="en-US" dirty="0"/>
          </a:p>
          <a:p>
            <a:r>
              <a:rPr lang="zh-CN" altLang="en-US" dirty="0"/>
              <a:t> </a:t>
            </a:r>
            <a:r>
              <a:rPr lang="en-US" altLang="zh-CN" dirty="0"/>
              <a:t>(6)</a:t>
            </a:r>
            <a:r>
              <a:rPr lang="zh-CN" altLang="en-US" dirty="0"/>
              <a:t>、取值：－</a:t>
            </a:r>
            <a:r>
              <a:rPr lang="en-US" altLang="zh-CN" dirty="0"/>
              <a:t>1</a:t>
            </a:r>
            <a:r>
              <a:rPr lang="zh-CN" altLang="en-US" dirty="0"/>
              <a:t>、</a:t>
            </a:r>
            <a:r>
              <a:rPr lang="en-US" altLang="zh-CN" dirty="0"/>
              <a:t>0</a:t>
            </a:r>
            <a:r>
              <a:rPr lang="zh-CN" altLang="en-US" dirty="0"/>
              <a:t>、</a:t>
            </a:r>
            <a:r>
              <a:rPr lang="en-US" altLang="zh-CN" dirty="0"/>
              <a:t>1</a:t>
            </a:r>
            <a:r>
              <a:rPr lang="zh-CN" altLang="en-US" dirty="0"/>
              <a:t>、</a:t>
            </a:r>
            <a:r>
              <a:rPr lang="en-US" altLang="zh-CN" dirty="0"/>
              <a:t>59.9</a:t>
            </a:r>
            <a:r>
              <a:rPr lang="zh-CN" altLang="en-US" dirty="0"/>
              <a:t>、</a:t>
            </a:r>
            <a:r>
              <a:rPr lang="en-US" altLang="zh-CN" dirty="0"/>
              <a:t>60</a:t>
            </a:r>
            <a:r>
              <a:rPr lang="zh-CN" altLang="en-US" dirty="0"/>
              <a:t>、</a:t>
            </a:r>
            <a:r>
              <a:rPr lang="en-US" altLang="zh-CN" dirty="0"/>
              <a:t>60.1</a:t>
            </a:r>
            <a:r>
              <a:rPr lang="zh-CN" altLang="en-US" dirty="0"/>
              <a:t>、</a:t>
            </a:r>
            <a:r>
              <a:rPr lang="en-US" altLang="zh-CN" dirty="0"/>
              <a:t>99</a:t>
            </a:r>
            <a:r>
              <a:rPr lang="zh-CN" altLang="en-US" dirty="0"/>
              <a:t>、</a:t>
            </a:r>
            <a:r>
              <a:rPr lang="en-US" altLang="zh-CN" dirty="0"/>
              <a:t>99.9</a:t>
            </a:r>
            <a:r>
              <a:rPr lang="zh-CN" altLang="en-US" dirty="0"/>
              <a:t>、</a:t>
            </a:r>
            <a:r>
              <a:rPr lang="en-US" altLang="zh-CN" dirty="0"/>
              <a:t>100</a:t>
            </a:r>
            <a:r>
              <a:rPr lang="zh-CN" altLang="en-US" dirty="0"/>
              <a:t>、</a:t>
            </a:r>
            <a:r>
              <a:rPr lang="en-US" altLang="zh-CN" dirty="0"/>
              <a:t>100.1</a:t>
            </a:r>
            <a:r>
              <a:rPr lang="zh-CN" altLang="en-US" dirty="0"/>
              <a:t>；</a:t>
            </a:r>
            <a:endParaRPr lang="zh-CN" altLang="en-US" dirty="0"/>
          </a:p>
          <a:p>
            <a:r>
              <a:rPr lang="zh-CN" altLang="en-US" dirty="0"/>
              <a:t> </a:t>
            </a:r>
            <a:r>
              <a:rPr lang="en-US" altLang="zh-CN" dirty="0"/>
              <a:t>(7)</a:t>
            </a:r>
            <a:r>
              <a:rPr lang="zh-CN" altLang="en-US" dirty="0"/>
              <a:t>、具体测试用例；</a:t>
            </a:r>
            <a:endParaRPr lang="en-US" altLang="zh-CN" dirty="0"/>
          </a:p>
        </p:txBody>
      </p:sp>
      <p:sp>
        <p:nvSpPr>
          <p:cNvPr id="4" name="灯片编号占位符 3"/>
          <p:cNvSpPr>
            <a:spLocks noGrp="1"/>
          </p:cNvSpPr>
          <p:nvPr>
            <p:ph type="sldNum" sz="quarter" idx="10"/>
          </p:nvPr>
        </p:nvSpPr>
        <p:spPr/>
        <p:txBody>
          <a:bodyPr/>
          <a:lstStyle/>
          <a:p>
            <a:fld id="{04AF57FD-7645-49AC-937A-B2CD99A28C5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r>
              <a:rPr lang="zh-CN" altLang="en-US" dirty="0"/>
              <a:t> 例</a:t>
            </a:r>
            <a:r>
              <a:rPr lang="en-US" altLang="zh-CN" dirty="0"/>
              <a:t>1</a:t>
            </a:r>
            <a:r>
              <a:rPr lang="zh-CN" altLang="en-US" dirty="0"/>
              <a:t>：请输入一个学生成绩</a:t>
            </a:r>
            <a:r>
              <a:rPr lang="en-US" altLang="zh-CN" dirty="0"/>
              <a:t>n</a:t>
            </a:r>
            <a:r>
              <a:rPr lang="zh-CN" altLang="en-US" dirty="0"/>
              <a:t>，判断是否及格；</a:t>
            </a:r>
            <a:endParaRPr lang="zh-CN" altLang="en-US" dirty="0"/>
          </a:p>
          <a:p>
            <a:r>
              <a:rPr lang="zh-CN" altLang="en-US" dirty="0"/>
              <a:t> </a:t>
            </a:r>
            <a:r>
              <a:rPr lang="en-US" altLang="zh-CN" dirty="0"/>
              <a:t>(1)</a:t>
            </a:r>
            <a:r>
              <a:rPr lang="zh-CN" altLang="en-US" dirty="0"/>
              <a:t>、画流程图；</a:t>
            </a:r>
            <a:endParaRPr lang="zh-CN" altLang="en-US" dirty="0"/>
          </a:p>
          <a:p>
            <a:r>
              <a:rPr lang="zh-CN" altLang="en-US" dirty="0"/>
              <a:t> </a:t>
            </a:r>
            <a:r>
              <a:rPr lang="en-US" altLang="zh-CN" dirty="0"/>
              <a:t>(2)</a:t>
            </a:r>
            <a:r>
              <a:rPr lang="zh-CN" altLang="en-US" dirty="0"/>
              <a:t>、有效区域：</a:t>
            </a:r>
            <a:r>
              <a:rPr lang="en-US" altLang="zh-CN" dirty="0"/>
              <a:t>n[0,100]</a:t>
            </a:r>
            <a:r>
              <a:rPr lang="zh-CN" altLang="en-US" dirty="0"/>
              <a:t>；取值：</a:t>
            </a:r>
            <a:r>
              <a:rPr lang="en-US" altLang="zh-CN" dirty="0"/>
              <a:t>60</a:t>
            </a:r>
            <a:r>
              <a:rPr lang="zh-CN" altLang="en-US" dirty="0"/>
              <a:t>、</a:t>
            </a:r>
            <a:r>
              <a:rPr lang="en-US" altLang="zh-CN" dirty="0"/>
              <a:t>59.5</a:t>
            </a:r>
            <a:r>
              <a:rPr lang="zh-CN" altLang="en-US" dirty="0"/>
              <a:t>；</a:t>
            </a:r>
            <a:endParaRPr lang="zh-CN" altLang="en-US" dirty="0"/>
          </a:p>
          <a:p>
            <a:r>
              <a:rPr lang="zh-CN" altLang="en-US" dirty="0"/>
              <a:t> </a:t>
            </a:r>
            <a:r>
              <a:rPr lang="en-US" altLang="zh-CN" dirty="0"/>
              <a:t>(4)</a:t>
            </a:r>
            <a:r>
              <a:rPr lang="zh-CN" altLang="en-US" dirty="0"/>
              <a:t>、无效区域：</a:t>
            </a:r>
            <a:endParaRPr lang="zh-CN" altLang="en-US" dirty="0"/>
          </a:p>
          <a:p>
            <a:r>
              <a:rPr lang="zh-CN" altLang="en-US" dirty="0"/>
              <a:t>    </a:t>
            </a:r>
            <a:r>
              <a:rPr lang="en-US" altLang="zh-CN" dirty="0"/>
              <a:t>a</a:t>
            </a:r>
            <a:r>
              <a:rPr lang="zh-CN" altLang="en-US" dirty="0"/>
              <a:t>、非数值</a:t>
            </a:r>
            <a:r>
              <a:rPr lang="en-US" altLang="zh-CN" dirty="0"/>
              <a:t>-&gt;</a:t>
            </a:r>
            <a:r>
              <a:rPr lang="zh-CN" altLang="en-US" dirty="0"/>
              <a:t>细化无效－</a:t>
            </a:r>
            <a:r>
              <a:rPr lang="en-US" altLang="zh-CN" dirty="0"/>
              <a:t>&gt;</a:t>
            </a:r>
            <a:r>
              <a:rPr lang="zh-CN" altLang="en-US" dirty="0"/>
              <a:t>英文字符、中文字符、特殊字符、空；取值：</a:t>
            </a:r>
            <a:r>
              <a:rPr lang="en-US" altLang="zh-CN" dirty="0"/>
              <a:t>a</a:t>
            </a:r>
            <a:r>
              <a:rPr lang="zh-CN" altLang="en-US" dirty="0"/>
              <a:t>，中，*、</a:t>
            </a:r>
            <a:r>
              <a:rPr lang="en-US" altLang="zh-CN" dirty="0"/>
              <a:t>""</a:t>
            </a:r>
            <a:endParaRPr lang="en-US" altLang="zh-CN" dirty="0"/>
          </a:p>
          <a:p>
            <a:r>
              <a:rPr lang="en-US" altLang="zh-CN" dirty="0"/>
              <a:t>    b</a:t>
            </a:r>
            <a:r>
              <a:rPr lang="zh-CN" altLang="en-US" dirty="0"/>
              <a:t>、</a:t>
            </a:r>
            <a:r>
              <a:rPr lang="en-US" altLang="zh-CN" dirty="0"/>
              <a:t>n&lt;0</a:t>
            </a:r>
            <a:r>
              <a:rPr lang="zh-CN" altLang="en-US" dirty="0"/>
              <a:t>，</a:t>
            </a:r>
            <a:r>
              <a:rPr lang="en-US" altLang="zh-CN" dirty="0"/>
              <a:t>n&gt;100-&gt;</a:t>
            </a:r>
            <a:r>
              <a:rPr lang="zh-CN" altLang="en-US" dirty="0"/>
              <a:t>细化无效</a:t>
            </a:r>
            <a:r>
              <a:rPr lang="en-US" altLang="zh-CN" dirty="0"/>
              <a:t>-&gt;</a:t>
            </a:r>
            <a:r>
              <a:rPr lang="zh-CN" altLang="en-US" dirty="0"/>
              <a:t>取值：</a:t>
            </a:r>
            <a:r>
              <a:rPr lang="en-US" altLang="zh-CN" dirty="0"/>
              <a:t>-10</a:t>
            </a:r>
            <a:r>
              <a:rPr lang="zh-CN" altLang="en-US" dirty="0"/>
              <a:t>、－</a:t>
            </a:r>
            <a:r>
              <a:rPr lang="en-US" altLang="zh-CN" dirty="0"/>
              <a:t>0.99</a:t>
            </a:r>
            <a:r>
              <a:rPr lang="zh-CN" altLang="en-US" dirty="0"/>
              <a:t>、</a:t>
            </a:r>
            <a:r>
              <a:rPr lang="en-US" altLang="zh-CN" dirty="0"/>
              <a:t>101</a:t>
            </a:r>
            <a:r>
              <a:rPr lang="zh-CN" altLang="en-US" dirty="0"/>
              <a:t>、</a:t>
            </a:r>
            <a:r>
              <a:rPr lang="en-US" altLang="zh-CN" dirty="0"/>
              <a:t>100.1</a:t>
            </a:r>
            <a:endParaRPr lang="en-US" altLang="zh-CN" dirty="0"/>
          </a:p>
          <a:p>
            <a:r>
              <a:rPr lang="en-US" altLang="zh-CN" dirty="0"/>
              <a:t> (5)</a:t>
            </a:r>
            <a:r>
              <a:rPr lang="zh-CN" altLang="en-US" dirty="0"/>
              <a:t>、临界点：</a:t>
            </a:r>
            <a:r>
              <a:rPr lang="en-US" altLang="zh-CN" dirty="0"/>
              <a:t>0</a:t>
            </a:r>
            <a:r>
              <a:rPr lang="zh-CN" altLang="en-US" dirty="0"/>
              <a:t>、</a:t>
            </a:r>
            <a:r>
              <a:rPr lang="en-US" altLang="zh-CN" dirty="0"/>
              <a:t>60</a:t>
            </a:r>
            <a:r>
              <a:rPr lang="zh-CN" altLang="en-US" dirty="0"/>
              <a:t>、</a:t>
            </a:r>
            <a:r>
              <a:rPr lang="en-US" altLang="zh-CN" dirty="0"/>
              <a:t>100</a:t>
            </a:r>
            <a:r>
              <a:rPr lang="zh-CN" altLang="en-US" dirty="0"/>
              <a:t>；</a:t>
            </a:r>
            <a:endParaRPr lang="zh-CN" altLang="en-US" dirty="0"/>
          </a:p>
          <a:p>
            <a:r>
              <a:rPr lang="zh-CN" altLang="en-US" dirty="0"/>
              <a:t> </a:t>
            </a:r>
            <a:r>
              <a:rPr lang="en-US" altLang="zh-CN" dirty="0"/>
              <a:t>(6)</a:t>
            </a:r>
            <a:r>
              <a:rPr lang="zh-CN" altLang="en-US" dirty="0"/>
              <a:t>、取值：－</a:t>
            </a:r>
            <a:r>
              <a:rPr lang="en-US" altLang="zh-CN" dirty="0"/>
              <a:t>1</a:t>
            </a:r>
            <a:r>
              <a:rPr lang="zh-CN" altLang="en-US" dirty="0"/>
              <a:t>、</a:t>
            </a:r>
            <a:r>
              <a:rPr lang="en-US" altLang="zh-CN" dirty="0"/>
              <a:t>0</a:t>
            </a:r>
            <a:r>
              <a:rPr lang="zh-CN" altLang="en-US" dirty="0"/>
              <a:t>、</a:t>
            </a:r>
            <a:r>
              <a:rPr lang="en-US" altLang="zh-CN" dirty="0"/>
              <a:t>1</a:t>
            </a:r>
            <a:r>
              <a:rPr lang="zh-CN" altLang="en-US" dirty="0"/>
              <a:t>、</a:t>
            </a:r>
            <a:r>
              <a:rPr lang="en-US" altLang="zh-CN" dirty="0"/>
              <a:t>59.9</a:t>
            </a:r>
            <a:r>
              <a:rPr lang="zh-CN" altLang="en-US" dirty="0"/>
              <a:t>、</a:t>
            </a:r>
            <a:r>
              <a:rPr lang="en-US" altLang="zh-CN" dirty="0"/>
              <a:t>60</a:t>
            </a:r>
            <a:r>
              <a:rPr lang="zh-CN" altLang="en-US" dirty="0"/>
              <a:t>、</a:t>
            </a:r>
            <a:r>
              <a:rPr lang="en-US" altLang="zh-CN" dirty="0"/>
              <a:t>60.1</a:t>
            </a:r>
            <a:r>
              <a:rPr lang="zh-CN" altLang="en-US" dirty="0"/>
              <a:t>、</a:t>
            </a:r>
            <a:r>
              <a:rPr lang="en-US" altLang="zh-CN" dirty="0"/>
              <a:t>99</a:t>
            </a:r>
            <a:r>
              <a:rPr lang="zh-CN" altLang="en-US" dirty="0"/>
              <a:t>、</a:t>
            </a:r>
            <a:r>
              <a:rPr lang="en-US" altLang="zh-CN" dirty="0"/>
              <a:t>99.9</a:t>
            </a:r>
            <a:r>
              <a:rPr lang="zh-CN" altLang="en-US" dirty="0"/>
              <a:t>、</a:t>
            </a:r>
            <a:r>
              <a:rPr lang="en-US" altLang="zh-CN" dirty="0"/>
              <a:t>100</a:t>
            </a:r>
            <a:r>
              <a:rPr lang="zh-CN" altLang="en-US" dirty="0"/>
              <a:t>、</a:t>
            </a:r>
            <a:r>
              <a:rPr lang="en-US" altLang="zh-CN" dirty="0"/>
              <a:t>100.1</a:t>
            </a:r>
            <a:r>
              <a:rPr lang="zh-CN" altLang="en-US" dirty="0"/>
              <a:t>；</a:t>
            </a:r>
            <a:endParaRPr lang="zh-CN" altLang="en-US" dirty="0"/>
          </a:p>
          <a:p>
            <a:r>
              <a:rPr lang="zh-CN" altLang="en-US" dirty="0"/>
              <a:t> </a:t>
            </a:r>
            <a:r>
              <a:rPr lang="en-US" altLang="zh-CN" dirty="0"/>
              <a:t>(7)</a:t>
            </a:r>
            <a:r>
              <a:rPr lang="zh-CN" altLang="en-US" dirty="0"/>
              <a:t>、具体测试用例；</a:t>
            </a:r>
            <a:endParaRPr lang="en-US" altLang="zh-CN" dirty="0"/>
          </a:p>
        </p:txBody>
      </p:sp>
      <p:sp>
        <p:nvSpPr>
          <p:cNvPr id="4" name="灯片编号占位符 3"/>
          <p:cNvSpPr>
            <a:spLocks noGrp="1"/>
          </p:cNvSpPr>
          <p:nvPr>
            <p:ph type="sldNum" sz="quarter" idx="10"/>
          </p:nvPr>
        </p:nvSpPr>
        <p:spPr/>
        <p:txBody>
          <a:bodyPr/>
          <a:lstStyle/>
          <a:p>
            <a:fld id="{04AF57FD-7645-49AC-937A-B2CD99A28C5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04AF57FD-7645-49AC-937A-B2CD99A28C5E}"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65ECEE6-8F8C-4449-953F-0765469ED67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b="0" dirty="0"/>
              <a:t>我们在编程时，一般都需要画程序的算法流程图，可以将这一思想应用到黑盒测试领域。算法流程图是针对程序的内部结构的，而黑盒测试的流程图是针对整个系统业务功能流程的。</a:t>
            </a:r>
            <a:endParaRPr lang="zh-CN" altLang="en-US" b="0" dirty="0"/>
          </a:p>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pPr lvl="1">
              <a:lnSpc>
                <a:spcPct val="140000"/>
              </a:lnSpc>
              <a:spcBef>
                <a:spcPts val="0"/>
              </a:spcBef>
            </a:pPr>
            <a:r>
              <a:rPr lang="en-US" altLang="zh-CN" b="0" dirty="0"/>
              <a:t>1</a:t>
            </a:r>
            <a:r>
              <a:rPr lang="zh-CN" altLang="en-US" b="0" dirty="0"/>
              <a:t>、</a:t>
            </a:r>
            <a:r>
              <a:rPr lang="zh-CN" altLang="zh-CN" b="0" dirty="0"/>
              <a:t>用户向</a:t>
            </a:r>
            <a:r>
              <a:rPr lang="en-US" altLang="zh-CN" b="0" dirty="0"/>
              <a:t>ATM</a:t>
            </a:r>
            <a:r>
              <a:rPr lang="zh-CN" altLang="zh-CN" b="0" dirty="0"/>
              <a:t>取款机中插入银行卡，若银行卡合法，取款机提示用户输入密码</a:t>
            </a:r>
            <a:r>
              <a:rPr lang="zh-CN" altLang="en-US" b="0" dirty="0"/>
              <a:t>；</a:t>
            </a:r>
            <a:r>
              <a:rPr lang="zh-CN" altLang="zh-CN" b="0" dirty="0"/>
              <a:t>若插入无效银行卡，取款机提示用户</a:t>
            </a:r>
            <a:r>
              <a:rPr lang="en-US" altLang="zh-CN" b="0" dirty="0"/>
              <a:t>“</a:t>
            </a:r>
            <a:r>
              <a:rPr lang="zh-CN" altLang="zh-CN" b="0" dirty="0"/>
              <a:t>银行卡无效</a:t>
            </a:r>
            <a:r>
              <a:rPr lang="en-US" altLang="zh-CN" b="0" dirty="0"/>
              <a:t>”</a:t>
            </a:r>
            <a:r>
              <a:rPr lang="zh-CN" altLang="zh-CN" b="0" dirty="0"/>
              <a:t>，并自动退卡。</a:t>
            </a:r>
            <a:endParaRPr lang="zh-CN" altLang="zh-CN" b="0" dirty="0"/>
          </a:p>
          <a:p>
            <a:pPr lvl="1">
              <a:lnSpc>
                <a:spcPct val="140000"/>
              </a:lnSpc>
              <a:spcBef>
                <a:spcPts val="0"/>
              </a:spcBef>
            </a:pPr>
            <a:r>
              <a:rPr lang="en-US" altLang="zh-CN" b="0" dirty="0"/>
              <a:t>2</a:t>
            </a:r>
            <a:r>
              <a:rPr lang="zh-CN" altLang="en-US" b="0" dirty="0"/>
              <a:t>、</a:t>
            </a:r>
            <a:r>
              <a:rPr lang="zh-CN" altLang="zh-CN" b="0" dirty="0"/>
              <a:t>用户输入银行卡密码，</a:t>
            </a:r>
            <a:r>
              <a:rPr lang="en-US" altLang="zh-CN" b="0" dirty="0"/>
              <a:t>ATM</a:t>
            </a:r>
            <a:r>
              <a:rPr lang="zh-CN" altLang="en-US" b="0" dirty="0"/>
              <a:t>机</a:t>
            </a:r>
            <a:r>
              <a:rPr lang="zh-CN" altLang="zh-CN" b="0" dirty="0"/>
              <a:t>将密码传至银行主机校验。若密码正确，</a:t>
            </a:r>
            <a:r>
              <a:rPr lang="en-US" altLang="zh-CN" b="0" dirty="0"/>
              <a:t>ATM</a:t>
            </a:r>
            <a:r>
              <a:rPr lang="zh-CN" altLang="zh-CN" b="0" dirty="0"/>
              <a:t>机提示用户输入取款金额</a:t>
            </a:r>
            <a:r>
              <a:rPr lang="zh-CN" altLang="en-US" b="0" dirty="0"/>
              <a:t>；</a:t>
            </a:r>
            <a:r>
              <a:rPr lang="zh-CN" altLang="zh-CN" b="0" dirty="0"/>
              <a:t>若密码错误，</a:t>
            </a:r>
            <a:r>
              <a:rPr lang="en-US" altLang="zh-CN" b="0" dirty="0"/>
              <a:t>ATM</a:t>
            </a:r>
            <a:r>
              <a:rPr lang="zh-CN" altLang="zh-CN" b="0" dirty="0"/>
              <a:t>机提示密码错误并退回输入密码界面。当三次输入密码错误时，自动退卡，锁卡。</a:t>
            </a:r>
            <a:r>
              <a:rPr lang="zh-CN" altLang="en-US" b="0" dirty="0"/>
              <a:t>并给出密码输入超过次数限制的提示。</a:t>
            </a:r>
            <a:endParaRPr lang="zh-CN" altLang="zh-CN" b="0" dirty="0"/>
          </a:p>
          <a:p>
            <a:pPr lvl="1">
              <a:lnSpc>
                <a:spcPct val="140000"/>
              </a:lnSpc>
              <a:spcBef>
                <a:spcPts val="0"/>
              </a:spcBef>
            </a:pPr>
            <a:r>
              <a:rPr lang="en-US" altLang="zh-CN" b="0" dirty="0"/>
              <a:t>3</a:t>
            </a:r>
            <a:r>
              <a:rPr lang="zh-CN" altLang="en-US" b="0" dirty="0"/>
              <a:t>、</a:t>
            </a:r>
            <a:r>
              <a:rPr lang="zh-CN" altLang="zh-CN" b="0" dirty="0"/>
              <a:t>用户输入取款金额，系统校验金额正确。即</a:t>
            </a:r>
            <a:r>
              <a:rPr lang="en-US" altLang="zh-CN" b="0" dirty="0"/>
              <a:t>ATM</a:t>
            </a:r>
            <a:r>
              <a:rPr lang="zh-CN" altLang="en-US" b="0" dirty="0"/>
              <a:t>机</a:t>
            </a:r>
            <a:r>
              <a:rPr lang="zh-CN" altLang="zh-CN" b="0" dirty="0"/>
              <a:t>余款大于用户取款金额。</a:t>
            </a:r>
            <a:r>
              <a:rPr lang="zh-CN" altLang="en-US" b="0" dirty="0"/>
              <a:t>则给出确认</a:t>
            </a:r>
            <a:r>
              <a:rPr lang="zh-CN" altLang="zh-CN" b="0" dirty="0"/>
              <a:t>取款金额</a:t>
            </a:r>
            <a:r>
              <a:rPr lang="zh-CN" altLang="en-US" b="0" dirty="0"/>
              <a:t>提示</a:t>
            </a:r>
            <a:r>
              <a:rPr lang="zh-CN" altLang="zh-CN" b="0" dirty="0"/>
              <a:t>。若用户输入取款金额不正确，</a:t>
            </a:r>
            <a:r>
              <a:rPr lang="zh-CN" altLang="en-US" b="0" dirty="0"/>
              <a:t>则</a:t>
            </a:r>
            <a:r>
              <a:rPr lang="zh-CN" altLang="zh-CN" b="0" dirty="0"/>
              <a:t>提示输入错误。</a:t>
            </a:r>
            <a:endParaRPr lang="zh-CN" altLang="zh-CN" b="0" dirty="0"/>
          </a:p>
          <a:p>
            <a:pPr lvl="1">
              <a:lnSpc>
                <a:spcPct val="140000"/>
              </a:lnSpc>
              <a:spcBef>
                <a:spcPts val="0"/>
              </a:spcBef>
            </a:pPr>
            <a:r>
              <a:rPr lang="en-US" altLang="zh-CN" b="0" dirty="0"/>
              <a:t>4</a:t>
            </a:r>
            <a:r>
              <a:rPr lang="zh-CN" altLang="en-US" b="0" dirty="0"/>
              <a:t>、</a:t>
            </a:r>
            <a:r>
              <a:rPr lang="zh-CN" altLang="zh-CN" b="0" dirty="0"/>
              <a:t>系统同步银行主机，点钞票，输出给用户并减去用户卡中相应数目的存款金额。若卡内余额小于用户取款金额，则提示：</a:t>
            </a:r>
            <a:r>
              <a:rPr lang="en-US" altLang="zh-CN" b="0" dirty="0"/>
              <a:t>“</a:t>
            </a:r>
            <a:r>
              <a:rPr lang="zh-CN" altLang="zh-CN" b="0" dirty="0"/>
              <a:t>余额不足！</a:t>
            </a:r>
            <a:r>
              <a:rPr lang="en-US" altLang="zh-CN" b="0" dirty="0"/>
              <a:t>”</a:t>
            </a:r>
            <a:r>
              <a:rPr lang="zh-CN" altLang="zh-CN" b="0" dirty="0"/>
              <a:t>，并退回输入取款金额界面。若取款机与银行主机通信超时、通信中断、传输错误等情况，提示：</a:t>
            </a:r>
            <a:r>
              <a:rPr lang="en-US" altLang="zh-CN" b="0" dirty="0"/>
              <a:t>“</a:t>
            </a:r>
            <a:r>
              <a:rPr lang="zh-CN" altLang="zh-CN" b="0" dirty="0"/>
              <a:t>连接超时，本次操作取消</a:t>
            </a:r>
            <a:r>
              <a:rPr lang="en-US" altLang="zh-CN" b="0" dirty="0"/>
              <a:t>”</a:t>
            </a:r>
            <a:r>
              <a:rPr lang="zh-CN" altLang="zh-CN" b="0" dirty="0"/>
              <a:t>。若主机已经做了</a:t>
            </a:r>
            <a:r>
              <a:rPr lang="zh-CN" altLang="en-US" b="0" dirty="0"/>
              <a:t>数据库</a:t>
            </a:r>
            <a:r>
              <a:rPr lang="zh-CN" altLang="zh-CN" b="0" dirty="0"/>
              <a:t>操作，减去了用户存款余额，则要做回退操作。</a:t>
            </a:r>
            <a:endParaRPr lang="zh-CN" altLang="zh-CN" b="0" dirty="0"/>
          </a:p>
          <a:p>
            <a:pPr lvl="1">
              <a:lnSpc>
                <a:spcPct val="140000"/>
              </a:lnSpc>
              <a:spcBef>
                <a:spcPts val="0"/>
              </a:spcBef>
            </a:pPr>
            <a:r>
              <a:rPr lang="en-US" altLang="zh-CN" b="0" dirty="0"/>
              <a:t>5</a:t>
            </a:r>
            <a:r>
              <a:rPr lang="zh-CN" altLang="en-US" b="0" dirty="0"/>
              <a:t>、</a:t>
            </a:r>
            <a:r>
              <a:rPr lang="zh-CN" altLang="zh-CN" b="0" dirty="0"/>
              <a:t>用户取款，银行卡退卡。用户拔出银行卡。取款机恢复初始界面。正常取款操作结束。若用户未按时拿走取出的钱款、用户未按时拔出银行卡，则取款机做相应异常处理操作。</a:t>
            </a:r>
            <a:endParaRPr lang="en-US" altLang="zh-CN" dirty="0"/>
          </a:p>
          <a:p>
            <a:pPr marL="0" marR="0" indent="0" algn="l" defTabSz="914400" rtl="0" eaLnBrk="1" fontAlgn="auto" latinLnBrk="0" hangingPunct="1">
              <a:lnSpc>
                <a:spcPct val="100000"/>
              </a:lnSpc>
              <a:spcBef>
                <a:spcPts val="0"/>
              </a:spcBef>
              <a:spcAft>
                <a:spcPts val="0"/>
              </a:spcAft>
              <a:buClrTx/>
              <a:buSzTx/>
              <a:buFontTx/>
              <a:buNone/>
              <a:defRPr/>
            </a:pPr>
            <a:r>
              <a:rPr lang="zh-CN" altLang="zh-CN" b="0" dirty="0"/>
              <a:t>此处为分析方便忽略输入取款金额错误的各种情况下的异常流程处理，降低分析的复杂度。</a:t>
            </a:r>
            <a:endParaRPr lang="zh-CN" altLang="zh-CN" b="0" dirty="0"/>
          </a:p>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r>
              <a:rPr lang="zh-CN" altLang="en-US" dirty="0"/>
              <a:t>这个业务流程中，只描述了正常流程。异常流程未做描述，是为了分析方便。</a:t>
            </a:r>
            <a:endParaRPr lang="en-US" altLang="zh-CN" dirty="0"/>
          </a:p>
          <a:p>
            <a:r>
              <a:rPr lang="zh-CN" altLang="en-US" dirty="0"/>
              <a:t>实际中异常流程必须在业务流程图中描述清楚状态、分支等。</a:t>
            </a:r>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 例</a:t>
            </a:r>
            <a:r>
              <a:rPr lang="en-US" altLang="zh-CN" dirty="0"/>
              <a:t>2</a:t>
            </a:r>
            <a:r>
              <a:rPr lang="zh-CN" altLang="en-US" dirty="0"/>
              <a:t>：修改手机银行登录密码，密码须字母与数字组合，且两次输入相同，密码长度不小于</a:t>
            </a:r>
            <a:r>
              <a:rPr lang="en-US" altLang="zh-CN" dirty="0"/>
              <a:t>8</a:t>
            </a:r>
            <a:r>
              <a:rPr lang="zh-CN" altLang="en-US" dirty="0"/>
              <a:t>；</a:t>
            </a:r>
            <a:endParaRPr lang="zh-CN" altLang="en-US" dirty="0"/>
          </a:p>
          <a:p>
            <a:r>
              <a:rPr lang="zh-CN" altLang="en-US" dirty="0"/>
              <a:t> </a:t>
            </a:r>
            <a:r>
              <a:rPr lang="en-US" altLang="zh-CN" dirty="0"/>
              <a:t>(1)</a:t>
            </a:r>
            <a:r>
              <a:rPr lang="zh-CN" altLang="en-US" dirty="0"/>
              <a:t>、画流程图；</a:t>
            </a:r>
            <a:endParaRPr lang="zh-CN" altLang="en-US" dirty="0"/>
          </a:p>
          <a:p>
            <a:r>
              <a:rPr lang="zh-CN" altLang="en-US" dirty="0"/>
              <a:t> </a:t>
            </a:r>
            <a:r>
              <a:rPr lang="en-US" altLang="zh-CN" dirty="0"/>
              <a:t>(2)</a:t>
            </a:r>
            <a:r>
              <a:rPr lang="zh-CN" altLang="en-US" dirty="0"/>
              <a:t>、有效区域：字母与数字组合；取值：</a:t>
            </a:r>
            <a:r>
              <a:rPr lang="en-US" altLang="zh-CN" dirty="0"/>
              <a:t>abcd1234</a:t>
            </a:r>
            <a:r>
              <a:rPr lang="zh-CN" altLang="en-US" dirty="0"/>
              <a:t>，</a:t>
            </a:r>
            <a:r>
              <a:rPr lang="en-US" altLang="zh-CN" dirty="0"/>
              <a:t>123456ab</a:t>
            </a:r>
            <a:r>
              <a:rPr lang="zh-CN" altLang="en-US" dirty="0"/>
              <a:t>，</a:t>
            </a:r>
            <a:r>
              <a:rPr lang="en-US" altLang="zh-CN" dirty="0"/>
              <a:t>a123456b</a:t>
            </a:r>
            <a:r>
              <a:rPr lang="zh-CN" altLang="en-US" dirty="0"/>
              <a:t>；</a:t>
            </a:r>
            <a:endParaRPr lang="zh-CN" altLang="en-US" dirty="0"/>
          </a:p>
          <a:p>
            <a:r>
              <a:rPr lang="zh-CN" altLang="en-US" dirty="0"/>
              <a:t> </a:t>
            </a:r>
            <a:r>
              <a:rPr lang="en-US" altLang="zh-CN" dirty="0"/>
              <a:t>(3)</a:t>
            </a:r>
            <a:r>
              <a:rPr lang="zh-CN" altLang="en-US" dirty="0"/>
              <a:t>、无效区域：非字母与数字组合</a:t>
            </a:r>
            <a:r>
              <a:rPr lang="en-US" altLang="zh-CN" dirty="0"/>
              <a:t>-&gt;</a:t>
            </a:r>
            <a:r>
              <a:rPr lang="zh-CN" altLang="en-US" dirty="0"/>
              <a:t>细化无效－</a:t>
            </a:r>
            <a:r>
              <a:rPr lang="en-US" altLang="zh-CN" dirty="0"/>
              <a:t>&gt;</a:t>
            </a:r>
            <a:r>
              <a:rPr lang="zh-CN" altLang="en-US" dirty="0"/>
              <a:t>纯字母、纯数字、包含（特殊符号、中字、标点符号）、空；取值：</a:t>
            </a:r>
            <a:r>
              <a:rPr lang="en-US" altLang="zh-CN" dirty="0" err="1"/>
              <a:t>abcdefgh</a:t>
            </a:r>
            <a:r>
              <a:rPr lang="zh-CN" altLang="en-US" dirty="0"/>
              <a:t>、</a:t>
            </a:r>
            <a:r>
              <a:rPr lang="en-US" altLang="zh-CN" dirty="0"/>
              <a:t>12345678</a:t>
            </a:r>
            <a:r>
              <a:rPr lang="zh-CN" altLang="en-US" dirty="0"/>
              <a:t>、</a:t>
            </a:r>
            <a:r>
              <a:rPr lang="en-US" altLang="zh-CN" dirty="0"/>
              <a:t>&amp;*%$#@!.</a:t>
            </a:r>
            <a:r>
              <a:rPr lang="zh-CN" altLang="en-US" dirty="0"/>
              <a:t>、是不是这样的夜晚、</a:t>
            </a:r>
            <a:r>
              <a:rPr lang="en-US" altLang="zh-CN" dirty="0"/>
              <a:t>""</a:t>
            </a:r>
            <a:endParaRPr lang="en-US" altLang="zh-CN" dirty="0"/>
          </a:p>
          <a:p>
            <a:r>
              <a:rPr lang="en-US" altLang="zh-CN" dirty="0"/>
              <a:t> (4)</a:t>
            </a:r>
            <a:r>
              <a:rPr lang="zh-CN" altLang="en-US" dirty="0"/>
              <a:t>、临界点：长度</a:t>
            </a:r>
            <a:r>
              <a:rPr lang="en-US" altLang="zh-CN" dirty="0"/>
              <a:t>8</a:t>
            </a:r>
            <a:r>
              <a:rPr lang="zh-CN" altLang="en-US" dirty="0"/>
              <a:t>；</a:t>
            </a:r>
            <a:endParaRPr lang="zh-CN" altLang="en-US" dirty="0"/>
          </a:p>
          <a:p>
            <a:r>
              <a:rPr lang="zh-CN" altLang="en-US" dirty="0"/>
              <a:t> </a:t>
            </a:r>
            <a:r>
              <a:rPr lang="en-US" altLang="zh-CN" dirty="0"/>
              <a:t>(5)</a:t>
            </a:r>
            <a:r>
              <a:rPr lang="zh-CN" altLang="en-US" dirty="0"/>
              <a:t>、取值：</a:t>
            </a:r>
            <a:r>
              <a:rPr lang="en-US" altLang="zh-CN" dirty="0"/>
              <a:t>abcd123</a:t>
            </a:r>
            <a:r>
              <a:rPr lang="zh-CN" altLang="en-US" dirty="0"/>
              <a:t>，</a:t>
            </a:r>
            <a:r>
              <a:rPr lang="en-US" altLang="zh-CN" dirty="0"/>
              <a:t>abcd1234</a:t>
            </a:r>
            <a:r>
              <a:rPr lang="zh-CN" altLang="en-US" dirty="0"/>
              <a:t>、</a:t>
            </a:r>
            <a:r>
              <a:rPr lang="en-US" altLang="zh-CN" dirty="0"/>
              <a:t>abcd12345</a:t>
            </a:r>
            <a:r>
              <a:rPr lang="zh-CN" altLang="en-US" dirty="0"/>
              <a:t>；</a:t>
            </a:r>
            <a:endParaRPr lang="zh-CN" altLang="en-US" dirty="0"/>
          </a:p>
          <a:p>
            <a:r>
              <a:rPr lang="zh-CN" altLang="en-US" dirty="0"/>
              <a:t> </a:t>
            </a:r>
            <a:r>
              <a:rPr lang="en-US" altLang="zh-CN" dirty="0"/>
              <a:t>(4)</a:t>
            </a:r>
            <a:r>
              <a:rPr lang="zh-CN" altLang="en-US" dirty="0"/>
              <a:t>、具体测试用例；</a:t>
            </a:r>
            <a:endParaRPr lang="en-US" altLang="zh-CN" dirty="0"/>
          </a:p>
        </p:txBody>
      </p:sp>
      <p:sp>
        <p:nvSpPr>
          <p:cNvPr id="4" name="灯片编号占位符 3"/>
          <p:cNvSpPr>
            <a:spLocks noGrp="1"/>
          </p:cNvSpPr>
          <p:nvPr>
            <p:ph type="sldNum" sz="quarter" idx="10"/>
          </p:nvPr>
        </p:nvSpPr>
        <p:spPr/>
        <p:txBody>
          <a:bodyPr/>
          <a:lstStyle/>
          <a:p>
            <a:fld id="{04AF57FD-7645-49AC-937A-B2CD99A28C5E}"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测试本质上并不是一门非常严谨的课程，测试人员的经验也直觉能对这种不严谨性作出很好的补充。</a:t>
            </a:r>
            <a:endParaRPr lang="zh-CN" altLang="en-US" dirty="0"/>
          </a:p>
        </p:txBody>
      </p:sp>
      <p:sp>
        <p:nvSpPr>
          <p:cNvPr id="4" name="灯片编号占位符 3"/>
          <p:cNvSpPr>
            <a:spLocks noGrp="1"/>
          </p:cNvSpPr>
          <p:nvPr>
            <p:ph type="sldNum" sz="quarter" idx="10"/>
          </p:nvPr>
        </p:nvSpPr>
        <p:spPr/>
        <p:txBody>
          <a:bodyPr/>
          <a:lstStyle/>
          <a:p>
            <a:fld id="{9B975D80-FEA9-4551-9CA0-C9073D5D315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65ECEE6-8F8C-4449-953F-0765469ED67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比如：某一食堂饭卡自动充值系统，投币方式有：</a:t>
            </a:r>
            <a:r>
              <a:rPr lang="en-US" altLang="zh-CN" dirty="0"/>
              <a:t>50</a:t>
            </a:r>
            <a:r>
              <a:rPr lang="zh-CN" altLang="en-US" dirty="0"/>
              <a:t>元，</a:t>
            </a:r>
            <a:r>
              <a:rPr lang="en-US" altLang="zh-CN" dirty="0"/>
              <a:t>100</a:t>
            </a:r>
            <a:r>
              <a:rPr lang="zh-CN" altLang="en-US" dirty="0"/>
              <a:t>元两种</a:t>
            </a:r>
            <a:endParaRPr lang="en-US" altLang="zh-CN" dirty="0"/>
          </a:p>
          <a:p>
            <a:r>
              <a:rPr lang="zh-CN" altLang="en-US" dirty="0"/>
              <a:t>充值金额有</a:t>
            </a:r>
            <a:r>
              <a:rPr lang="en-US" altLang="zh-CN" dirty="0"/>
              <a:t>50</a:t>
            </a:r>
            <a:r>
              <a:rPr lang="zh-CN" altLang="en-US" dirty="0"/>
              <a:t>元，</a:t>
            </a:r>
            <a:r>
              <a:rPr lang="en-US" altLang="zh-CN" dirty="0"/>
              <a:t>100</a:t>
            </a:r>
            <a:r>
              <a:rPr lang="zh-CN" altLang="en-US" dirty="0"/>
              <a:t>元两种</a:t>
            </a:r>
            <a:endParaRPr lang="en-US" altLang="zh-CN" dirty="0"/>
          </a:p>
          <a:p>
            <a:r>
              <a:rPr lang="zh-CN" altLang="en-US" dirty="0"/>
              <a:t>结果：充值成功，无找零。</a:t>
            </a:r>
            <a:r>
              <a:rPr lang="en-US" altLang="zh-CN" dirty="0"/>
              <a:t>——</a:t>
            </a:r>
            <a:r>
              <a:rPr lang="zh-CN" altLang="en-US" dirty="0"/>
              <a:t>充值成功，找零</a:t>
            </a:r>
            <a:r>
              <a:rPr lang="en-US" altLang="zh-CN" dirty="0"/>
              <a:t>50</a:t>
            </a:r>
            <a:endParaRPr lang="zh-CN" altLang="en-US" dirty="0"/>
          </a:p>
        </p:txBody>
      </p:sp>
      <p:sp>
        <p:nvSpPr>
          <p:cNvPr id="4" name="灯片编号占位符 3"/>
          <p:cNvSpPr>
            <a:spLocks noGrp="1"/>
          </p:cNvSpPr>
          <p:nvPr>
            <p:ph type="sldNum" sz="quarter" idx="10"/>
          </p:nvPr>
        </p:nvSpPr>
        <p:spPr/>
        <p:txBody>
          <a:bodyPr/>
          <a:lstStyle/>
          <a:p>
            <a:fld id="{665ECEE6-8F8C-4449-953F-0765469ED67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pPr lvl="0"/>
            <a:r>
              <a:rPr lang="zh-CN" altLang="en-US" b="0" dirty="0"/>
              <a:t>恒等：若原因出现，则结果出现；若原因不出现，则结果不出现。</a:t>
            </a:r>
            <a:endParaRPr lang="zh-CN" altLang="en-US" b="0" dirty="0"/>
          </a:p>
          <a:p>
            <a:pPr lvl="0"/>
            <a:r>
              <a:rPr lang="zh-CN" altLang="en-US" b="0" dirty="0"/>
              <a:t>非</a:t>
            </a:r>
            <a:r>
              <a:rPr lang="en-US" altLang="zh-CN" b="0" dirty="0"/>
              <a:t>(</a:t>
            </a:r>
            <a:r>
              <a:rPr lang="zh-CN" altLang="en-US" b="0" dirty="0"/>
              <a:t>～</a:t>
            </a:r>
            <a:r>
              <a:rPr lang="en-US" altLang="zh-CN" b="0" dirty="0"/>
              <a:t>)</a:t>
            </a:r>
            <a:r>
              <a:rPr lang="zh-CN" altLang="en-US" b="0" dirty="0"/>
              <a:t>：若原因出现，则结果不出现；若原因不出现，则结果出现。</a:t>
            </a:r>
            <a:endParaRPr lang="zh-CN" altLang="en-US" b="0" dirty="0"/>
          </a:p>
          <a:p>
            <a:pPr lvl="0"/>
            <a:r>
              <a:rPr lang="zh-CN" altLang="en-US" b="0" dirty="0"/>
              <a:t>或</a:t>
            </a:r>
            <a:r>
              <a:rPr lang="en-US" altLang="zh-CN" b="0" dirty="0"/>
              <a:t>(</a:t>
            </a:r>
            <a:r>
              <a:rPr lang="zh-CN" altLang="en-US" b="0" dirty="0"/>
              <a:t>∨</a:t>
            </a:r>
            <a:r>
              <a:rPr lang="en-US" altLang="zh-CN" b="0" dirty="0"/>
              <a:t>)</a:t>
            </a:r>
            <a:r>
              <a:rPr lang="zh-CN" altLang="en-US" b="0" dirty="0"/>
              <a:t>：若几个原因中有一个出现，则结果出现；若几个原因都不出现，则结果不出现。即：</a:t>
            </a:r>
            <a:r>
              <a:rPr lang="en-US" altLang="zh-CN" b="0" dirty="0"/>
              <a:t>c1</a:t>
            </a:r>
            <a:r>
              <a:rPr lang="zh-CN" altLang="en-US" b="0" dirty="0"/>
              <a:t>、</a:t>
            </a:r>
            <a:r>
              <a:rPr lang="en-US" altLang="zh-CN" b="0" dirty="0"/>
              <a:t>c2</a:t>
            </a:r>
            <a:r>
              <a:rPr lang="zh-CN" altLang="en-US" b="0" dirty="0"/>
              <a:t>、</a:t>
            </a:r>
            <a:r>
              <a:rPr lang="en-US" altLang="zh-CN" b="0" dirty="0"/>
              <a:t>c3</a:t>
            </a:r>
            <a:r>
              <a:rPr lang="zh-CN" altLang="en-US" b="0" dirty="0"/>
              <a:t>三个原因不会同时成立，最多有一个可能成立。</a:t>
            </a:r>
            <a:endParaRPr lang="zh-CN" altLang="en-US" b="0" dirty="0"/>
          </a:p>
          <a:p>
            <a:pPr lvl="0"/>
            <a:r>
              <a:rPr lang="zh-CN" altLang="en-US" b="0" dirty="0"/>
              <a:t>与</a:t>
            </a:r>
            <a:r>
              <a:rPr lang="en-US" altLang="zh-CN" b="0" dirty="0"/>
              <a:t>(</a:t>
            </a:r>
            <a:r>
              <a:rPr lang="zh-CN" altLang="en-US" b="0" dirty="0"/>
              <a:t>∧</a:t>
            </a:r>
            <a:r>
              <a:rPr lang="en-US" altLang="zh-CN" b="0" dirty="0"/>
              <a:t>)</a:t>
            </a:r>
            <a:r>
              <a:rPr lang="zh-CN" altLang="en-US" b="0" dirty="0"/>
              <a:t>：若几个原因都出现，结果才出现；若其中有一个原因不出现，则结果不出现。</a:t>
            </a:r>
            <a:endParaRPr lang="zh-CN" altLang="en-US" b="0" dirty="0"/>
          </a:p>
        </p:txBody>
      </p:sp>
      <p:sp>
        <p:nvSpPr>
          <p:cNvPr id="4" name="灯片编号占位符 3"/>
          <p:cNvSpPr>
            <a:spLocks noGrp="1"/>
          </p:cNvSpPr>
          <p:nvPr>
            <p:ph type="sldNum" sz="quarter" idx="10"/>
          </p:nvPr>
        </p:nvSpPr>
        <p:spPr/>
        <p:txBody>
          <a:bodyPr/>
          <a:lstStyle/>
          <a:p>
            <a:fld id="{665ECEE6-8F8C-4449-953F-0765469ED67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8788" y="685800"/>
            <a:ext cx="5940425" cy="3429000"/>
          </a:xfrm>
        </p:spPr>
      </p:sp>
      <p:sp>
        <p:nvSpPr>
          <p:cNvPr id="3" name="备注占位符 2"/>
          <p:cNvSpPr>
            <a:spLocks noGrp="1"/>
          </p:cNvSpPr>
          <p:nvPr>
            <p:ph type="body" idx="1"/>
          </p:nvPr>
        </p:nvSpPr>
        <p:spPr/>
        <p:txBody>
          <a:bodyPr/>
          <a:lstStyle/>
          <a:p>
            <a:r>
              <a:rPr lang="zh-CN" altLang="en-US" dirty="0"/>
              <a:t>互斥（</a:t>
            </a:r>
            <a:r>
              <a:rPr lang="en-US" altLang="zh-CN" dirty="0"/>
              <a:t>E</a:t>
            </a:r>
            <a:r>
              <a:rPr lang="zh-CN" altLang="en-US" dirty="0"/>
              <a:t>）含义：表示</a:t>
            </a:r>
            <a:r>
              <a:rPr lang="en-US" altLang="zh-CN" dirty="0"/>
              <a:t>a</a:t>
            </a:r>
            <a:r>
              <a:rPr lang="zh-CN" altLang="en-US" dirty="0"/>
              <a:t>、</a:t>
            </a:r>
            <a:r>
              <a:rPr lang="en-US" altLang="zh-CN" dirty="0"/>
              <a:t>b</a:t>
            </a:r>
            <a:r>
              <a:rPr lang="zh-CN" altLang="en-US" dirty="0"/>
              <a:t>、</a:t>
            </a:r>
            <a:r>
              <a:rPr lang="en-US" altLang="zh-CN" dirty="0"/>
              <a:t>c</a:t>
            </a:r>
            <a:r>
              <a:rPr lang="zh-CN" altLang="en-US" dirty="0"/>
              <a:t>三个原因不会同时成立，最多有一个可能成立</a:t>
            </a:r>
            <a:endParaRPr lang="zh-CN" altLang="en-US" dirty="0"/>
          </a:p>
          <a:p>
            <a:r>
              <a:rPr lang="en-US" altLang="zh-CN" dirty="0"/>
              <a:t>a</a:t>
            </a:r>
            <a:r>
              <a:rPr lang="zh-CN" altLang="en-US" dirty="0"/>
              <a:t>、</a:t>
            </a:r>
            <a:r>
              <a:rPr lang="en-US" altLang="zh-CN" dirty="0"/>
              <a:t>b</a:t>
            </a:r>
            <a:r>
              <a:rPr lang="zh-CN" altLang="en-US" dirty="0"/>
              <a:t>、</a:t>
            </a:r>
            <a:r>
              <a:rPr lang="en-US" altLang="zh-CN" dirty="0"/>
              <a:t>c</a:t>
            </a:r>
            <a:r>
              <a:rPr lang="zh-CN" altLang="en-US" dirty="0"/>
              <a:t>不同时为</a:t>
            </a:r>
            <a:r>
              <a:rPr lang="en-US" altLang="zh-CN" dirty="0"/>
              <a:t>1</a:t>
            </a:r>
            <a:r>
              <a:rPr lang="zh-CN" altLang="en-US" dirty="0"/>
              <a:t>，即</a:t>
            </a:r>
            <a:r>
              <a:rPr lang="en-US" altLang="zh-CN" dirty="0" err="1"/>
              <a:t>a,b,c</a:t>
            </a:r>
            <a:r>
              <a:rPr lang="zh-CN" altLang="en-US" dirty="0"/>
              <a:t>中至多只有一个</a:t>
            </a:r>
            <a:r>
              <a:rPr lang="en-US" altLang="zh-CN" dirty="0"/>
              <a:t>1</a:t>
            </a:r>
            <a:endParaRPr lang="en-US" altLang="zh-CN" dirty="0"/>
          </a:p>
          <a:p>
            <a:endParaRPr lang="en-US" altLang="zh-CN" dirty="0"/>
          </a:p>
          <a:p>
            <a:r>
              <a:rPr lang="zh-CN" altLang="en-US" dirty="0"/>
              <a:t>包含（</a:t>
            </a:r>
            <a:r>
              <a:rPr lang="en-US" altLang="zh-CN" dirty="0"/>
              <a:t>I</a:t>
            </a:r>
            <a:r>
              <a:rPr lang="zh-CN" altLang="en-US" dirty="0"/>
              <a:t>）含义：表示</a:t>
            </a:r>
            <a:r>
              <a:rPr lang="en-US" altLang="zh-CN" dirty="0"/>
              <a:t>a</a:t>
            </a:r>
            <a:r>
              <a:rPr lang="zh-CN" altLang="en-US" dirty="0"/>
              <a:t>、</a:t>
            </a:r>
            <a:r>
              <a:rPr lang="en-US" altLang="zh-CN" dirty="0"/>
              <a:t>b</a:t>
            </a:r>
            <a:r>
              <a:rPr lang="zh-CN" altLang="en-US" dirty="0"/>
              <a:t>、</a:t>
            </a:r>
            <a:r>
              <a:rPr lang="en-US" altLang="zh-CN" dirty="0"/>
              <a:t>c</a:t>
            </a:r>
            <a:r>
              <a:rPr lang="zh-CN" altLang="en-US" dirty="0"/>
              <a:t>这</a:t>
            </a:r>
            <a:r>
              <a:rPr lang="en-US" altLang="zh-CN" dirty="0"/>
              <a:t>3</a:t>
            </a:r>
            <a:r>
              <a:rPr lang="zh-CN" altLang="en-US" dirty="0"/>
              <a:t>个原因中至少有一个必须成立</a:t>
            </a:r>
            <a:endParaRPr lang="zh-CN" altLang="en-US" dirty="0"/>
          </a:p>
          <a:p>
            <a:r>
              <a:rPr lang="en-US" altLang="zh-CN" dirty="0"/>
              <a:t>a</a:t>
            </a:r>
            <a:r>
              <a:rPr lang="zh-CN" altLang="en-US" dirty="0"/>
              <a:t>、</a:t>
            </a:r>
            <a:r>
              <a:rPr lang="en-US" altLang="zh-CN" dirty="0"/>
              <a:t>b</a:t>
            </a:r>
            <a:r>
              <a:rPr lang="zh-CN" altLang="en-US" dirty="0"/>
              <a:t>、</a:t>
            </a:r>
            <a:r>
              <a:rPr lang="en-US" altLang="zh-CN" dirty="0"/>
              <a:t>c</a:t>
            </a:r>
            <a:r>
              <a:rPr lang="zh-CN" altLang="en-US" dirty="0"/>
              <a:t>至少有一个</a:t>
            </a:r>
            <a:r>
              <a:rPr lang="en-US" altLang="zh-CN" dirty="0"/>
              <a:t>1</a:t>
            </a:r>
            <a:r>
              <a:rPr lang="zh-CN" altLang="en-US" dirty="0"/>
              <a:t>，即</a:t>
            </a:r>
            <a:r>
              <a:rPr lang="en-US" altLang="zh-CN" dirty="0"/>
              <a:t>a</a:t>
            </a:r>
            <a:r>
              <a:rPr lang="zh-CN" altLang="en-US" dirty="0"/>
              <a:t>，</a:t>
            </a:r>
            <a:r>
              <a:rPr lang="en-US" altLang="zh-CN" dirty="0"/>
              <a:t>b</a:t>
            </a:r>
            <a:r>
              <a:rPr lang="zh-CN" altLang="en-US" dirty="0"/>
              <a:t>，</a:t>
            </a:r>
            <a:r>
              <a:rPr lang="en-US" altLang="zh-CN" dirty="0"/>
              <a:t>c</a:t>
            </a:r>
            <a:r>
              <a:rPr lang="zh-CN" altLang="en-US" dirty="0"/>
              <a:t>中不能同时为</a:t>
            </a:r>
            <a:r>
              <a:rPr lang="en-US" altLang="zh-CN" dirty="0"/>
              <a:t>0</a:t>
            </a:r>
            <a:endParaRPr lang="en-US" altLang="zh-CN" dirty="0"/>
          </a:p>
          <a:p>
            <a:endParaRPr lang="en-US" altLang="zh-CN" dirty="0"/>
          </a:p>
          <a:p>
            <a:r>
              <a:rPr lang="zh-CN" altLang="en-US" dirty="0"/>
              <a:t>唯一（</a:t>
            </a:r>
            <a:r>
              <a:rPr lang="en-US" altLang="zh-CN" dirty="0"/>
              <a:t>O</a:t>
            </a:r>
            <a:r>
              <a:rPr lang="zh-CN" altLang="en-US" dirty="0"/>
              <a:t>）含义：表示</a:t>
            </a:r>
            <a:r>
              <a:rPr lang="en-US" altLang="zh-CN" dirty="0"/>
              <a:t>a</a:t>
            </a:r>
            <a:r>
              <a:rPr lang="zh-CN" altLang="en-US" dirty="0"/>
              <a:t>，</a:t>
            </a:r>
            <a:r>
              <a:rPr lang="en-US" altLang="zh-CN" dirty="0"/>
              <a:t>b</a:t>
            </a:r>
            <a:r>
              <a:rPr lang="zh-CN" altLang="en-US" dirty="0"/>
              <a:t>，</a:t>
            </a:r>
            <a:r>
              <a:rPr lang="en-US" altLang="zh-CN" dirty="0"/>
              <a:t>c</a:t>
            </a:r>
            <a:r>
              <a:rPr lang="zh-CN" altLang="en-US" dirty="0"/>
              <a:t>中必须有一个成立，且仅有一个成立</a:t>
            </a:r>
            <a:endParaRPr lang="en-US" altLang="zh-CN" dirty="0"/>
          </a:p>
          <a:p>
            <a:endParaRPr lang="zh-CN" altLang="en-US" dirty="0"/>
          </a:p>
          <a:p>
            <a:r>
              <a:rPr lang="zh-CN" altLang="en-US" dirty="0"/>
              <a:t>要求（</a:t>
            </a:r>
            <a:r>
              <a:rPr lang="en-US" altLang="zh-CN" dirty="0"/>
              <a:t>R</a:t>
            </a:r>
            <a:r>
              <a:rPr lang="zh-CN" altLang="en-US" dirty="0"/>
              <a:t>）含义：表示当</a:t>
            </a:r>
            <a:r>
              <a:rPr lang="en-US" altLang="zh-CN" dirty="0"/>
              <a:t>a</a:t>
            </a:r>
            <a:r>
              <a:rPr lang="zh-CN" altLang="en-US" dirty="0"/>
              <a:t>出现时，</a:t>
            </a:r>
            <a:r>
              <a:rPr lang="en-US" altLang="zh-CN" dirty="0"/>
              <a:t>b</a:t>
            </a:r>
            <a:r>
              <a:rPr lang="zh-CN" altLang="en-US" dirty="0"/>
              <a:t>必须也出现</a:t>
            </a:r>
            <a:endParaRPr lang="zh-CN" altLang="en-US" dirty="0"/>
          </a:p>
          <a:p>
            <a:r>
              <a:rPr lang="zh-CN" altLang="en-US" dirty="0"/>
              <a:t>若</a:t>
            </a:r>
            <a:r>
              <a:rPr lang="en-US" altLang="zh-CN" dirty="0"/>
              <a:t>a=1</a:t>
            </a:r>
            <a:r>
              <a:rPr lang="zh-CN" altLang="en-US" dirty="0"/>
              <a:t>，则</a:t>
            </a:r>
            <a:r>
              <a:rPr lang="en-US" altLang="zh-CN" dirty="0"/>
              <a:t>b</a:t>
            </a:r>
            <a:r>
              <a:rPr lang="zh-CN" altLang="en-US" dirty="0"/>
              <a:t>必须为</a:t>
            </a:r>
            <a:r>
              <a:rPr lang="en-US" altLang="zh-CN" dirty="0"/>
              <a:t>1</a:t>
            </a:r>
            <a:r>
              <a:rPr lang="zh-CN" altLang="en-US" dirty="0"/>
              <a:t>。即不可能</a:t>
            </a:r>
            <a:r>
              <a:rPr lang="en-US" altLang="zh-CN" dirty="0"/>
              <a:t>a=1</a:t>
            </a:r>
            <a:r>
              <a:rPr lang="zh-CN" altLang="en-US" dirty="0"/>
              <a:t>且</a:t>
            </a:r>
            <a:r>
              <a:rPr lang="en-US" altLang="zh-CN" dirty="0"/>
              <a:t>b=0</a:t>
            </a:r>
            <a:endParaRPr lang="en-US" altLang="zh-CN" dirty="0"/>
          </a:p>
          <a:p>
            <a:endParaRPr lang="en-US" altLang="zh-CN" dirty="0"/>
          </a:p>
          <a:p>
            <a:r>
              <a:rPr lang="zh-CN" altLang="en-US" dirty="0"/>
              <a:t>屏蔽（</a:t>
            </a:r>
            <a:r>
              <a:rPr lang="en-US" altLang="zh-CN" dirty="0"/>
              <a:t>M</a:t>
            </a:r>
            <a:r>
              <a:rPr lang="zh-CN" altLang="en-US" dirty="0"/>
              <a:t>）含义：</a:t>
            </a:r>
            <a:endParaRPr lang="zh-CN" altLang="en-US" dirty="0"/>
          </a:p>
          <a:p>
            <a:r>
              <a:rPr lang="zh-CN" altLang="en-US" dirty="0"/>
              <a:t>若</a:t>
            </a:r>
            <a:r>
              <a:rPr lang="en-US" altLang="zh-CN" dirty="0"/>
              <a:t>a=1</a:t>
            </a:r>
            <a:r>
              <a:rPr lang="zh-CN" altLang="en-US" dirty="0"/>
              <a:t>，则</a:t>
            </a:r>
            <a:r>
              <a:rPr lang="en-US" altLang="zh-CN" dirty="0"/>
              <a:t>b</a:t>
            </a:r>
            <a:r>
              <a:rPr lang="zh-CN" altLang="en-US" dirty="0"/>
              <a:t>必须为</a:t>
            </a:r>
            <a:r>
              <a:rPr lang="en-US" altLang="zh-CN" dirty="0"/>
              <a:t>0</a:t>
            </a:r>
            <a:r>
              <a:rPr lang="zh-CN" altLang="en-US" dirty="0"/>
              <a:t>；而当</a:t>
            </a:r>
            <a:r>
              <a:rPr lang="en-US" altLang="zh-CN" dirty="0"/>
              <a:t>a</a:t>
            </a:r>
            <a:r>
              <a:rPr lang="zh-CN" altLang="en-US" dirty="0"/>
              <a:t>为</a:t>
            </a:r>
            <a:r>
              <a:rPr lang="en-US" altLang="zh-CN" dirty="0"/>
              <a:t>0</a:t>
            </a:r>
            <a:r>
              <a:rPr lang="zh-CN" altLang="en-US" dirty="0"/>
              <a:t>时，</a:t>
            </a:r>
            <a:r>
              <a:rPr lang="en-US" altLang="zh-CN" dirty="0"/>
              <a:t>b</a:t>
            </a:r>
            <a:r>
              <a:rPr lang="zh-CN" altLang="en-US" dirty="0"/>
              <a:t>的值不定</a:t>
            </a:r>
            <a:endParaRPr lang="zh-CN" altLang="en-US" dirty="0"/>
          </a:p>
        </p:txBody>
      </p:sp>
      <p:sp>
        <p:nvSpPr>
          <p:cNvPr id="4" name="灯片编号占位符 3"/>
          <p:cNvSpPr>
            <a:spLocks noGrp="1"/>
          </p:cNvSpPr>
          <p:nvPr>
            <p:ph type="sldNum" sz="quarter" idx="10"/>
          </p:nvPr>
        </p:nvSpPr>
        <p:spPr/>
        <p:txBody>
          <a:bodyPr/>
          <a:lstStyle/>
          <a:p>
            <a:fld id="{665ECEE6-8F8C-4449-953F-0765469ED67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65ECEE6-8F8C-4449-953F-0765469ED67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EABE6C31-EE7A-4411-A45C-DDF7D2352E4A}" type="datetimeFigureOut">
              <a:rPr lang="zh-CN" altLang="en-US" smtClean="0"/>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AD678030-9616-401B-859B-C9A7A46604E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notesSlide" Target="../notesSlides/notesSlide34.xml"/><Relationship Id="rId7"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325229" y="2060848"/>
            <a:ext cx="4493538" cy="830997"/>
          </a:xfrm>
          <a:prstGeom prst="rect">
            <a:avLst/>
          </a:prstGeom>
          <a:noFill/>
        </p:spPr>
        <p:txBody>
          <a:bodyPr wrap="none" rtlCol="0" anchor="ctr">
            <a:spAutoFit/>
          </a:bodyPr>
          <a:lstStyle/>
          <a:p>
            <a:pPr algn="ctr"/>
            <a:r>
              <a:rPr lang="zh-CN" altLang="en-US" sz="4800" b="1">
                <a:solidFill>
                  <a:schemeClr val="bg1"/>
                </a:solidFill>
                <a:latin typeface="微软雅黑" panose="020B0503020204020204" pitchFamily="34" charset="-122"/>
                <a:ea typeface="微软雅黑" panose="020B0503020204020204" pitchFamily="34" charset="-122"/>
              </a:rPr>
              <a:t>测试理论第二天</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4479635" y="2989542"/>
            <a:ext cx="184730" cy="553998"/>
          </a:xfrm>
          <a:prstGeom prst="rect">
            <a:avLst/>
          </a:prstGeom>
          <a:noFill/>
        </p:spPr>
        <p:txBody>
          <a:bodyPr wrap="none" rtlCol="0" anchor="ctr">
            <a:spAutoFit/>
          </a:bodyPr>
          <a:lstStyle/>
          <a:p>
            <a:pPr algn="ctr"/>
            <a:endParaRPr lang="zh-CN" altLang="en-US" sz="3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34695"/>
            <a:ext cx="8229600" cy="5137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边界值方法练习</a:t>
            </a:r>
            <a:endParaRPr lang="zh-CN" altLang="en-US" dirty="0"/>
          </a:p>
        </p:txBody>
      </p:sp>
      <p:sp>
        <p:nvSpPr>
          <p:cNvPr id="2" name="内容占位符 1"/>
          <p:cNvSpPr>
            <a:spLocks noGrp="1"/>
          </p:cNvSpPr>
          <p:nvPr>
            <p:ph idx="1"/>
          </p:nvPr>
        </p:nvSpPr>
        <p:spPr>
          <a:xfrm>
            <a:off x="508000" y="1433195"/>
            <a:ext cx="8229600" cy="4525963"/>
          </a:xfrm>
        </p:spPr>
        <p:txBody>
          <a:bodyPr/>
          <a:lstStyle/>
          <a:p>
            <a:pPr marL="342900" lvl="1" indent="-342900" algn="l">
              <a:spcBef>
                <a:spcPts val="600"/>
              </a:spcBef>
              <a:spcAft>
                <a:spcPts val="600"/>
              </a:spcAft>
              <a:buChar char="•"/>
            </a:pPr>
            <a:r>
              <a:rPr lang="zh-CN" altLang="en-US" sz="2000" dirty="0">
                <a:solidFill>
                  <a:srgbClr val="386698"/>
                </a:solidFill>
                <a:latin typeface="Franklin Gothic Book" panose="020B0503020102020204" pitchFamily="34" charset="0"/>
                <a:ea typeface="黑体" panose="02010609060101010101" pitchFamily="49" charset="-122"/>
              </a:rPr>
              <a:t>练习3：修改手机银行登录密码：</a:t>
            </a:r>
            <a:endParaRPr lang="zh-CN" altLang="en-US" sz="2000" dirty="0">
              <a:solidFill>
                <a:srgbClr val="386698"/>
              </a:solidFill>
              <a:latin typeface="Franklin Gothic Book" panose="020B0503020102020204" pitchFamily="34" charset="0"/>
              <a:ea typeface="黑体" panose="02010609060101010101" pitchFamily="49" charset="-122"/>
            </a:endParaRPr>
          </a:p>
          <a:p>
            <a:pPr marL="342900" lvl="1" indent="-342900" algn="l">
              <a:spcBef>
                <a:spcPts val="600"/>
              </a:spcBef>
              <a:spcAft>
                <a:spcPts val="600"/>
              </a:spcAft>
              <a:buNone/>
            </a:pPr>
            <a:r>
              <a:rPr lang="zh-CN" altLang="en-US" sz="2000" dirty="0">
                <a:solidFill>
                  <a:srgbClr val="386698"/>
                </a:solidFill>
                <a:latin typeface="Franklin Gothic Book" panose="020B0503020102020204" pitchFamily="34" charset="0"/>
                <a:ea typeface="黑体" panose="02010609060101010101" pitchFamily="49" charset="-122"/>
              </a:rPr>
              <a:t>　　　　　密码必须由字母与数字组合</a:t>
            </a:r>
            <a:endParaRPr lang="zh-CN" altLang="en-US" sz="2000" dirty="0">
              <a:solidFill>
                <a:srgbClr val="386698"/>
              </a:solidFill>
              <a:latin typeface="Franklin Gothic Book" panose="020B0503020102020204" pitchFamily="34" charset="0"/>
              <a:ea typeface="黑体" panose="02010609060101010101" pitchFamily="49" charset="-122"/>
            </a:endParaRPr>
          </a:p>
          <a:p>
            <a:pPr marL="342900" lvl="1" indent="-342900" algn="l">
              <a:spcBef>
                <a:spcPts val="600"/>
              </a:spcBef>
              <a:spcAft>
                <a:spcPts val="600"/>
              </a:spcAft>
              <a:buNone/>
            </a:pPr>
            <a:r>
              <a:rPr lang="zh-CN" altLang="en-US" sz="2000" dirty="0">
                <a:solidFill>
                  <a:srgbClr val="386698"/>
                </a:solidFill>
                <a:latin typeface="Franklin Gothic Book" panose="020B0503020102020204" pitchFamily="34" charset="0"/>
                <a:ea typeface="黑体" panose="02010609060101010101" pitchFamily="49" charset="-122"/>
              </a:rPr>
              <a:t>　　　　　密码长度在8~24之间（包含8和24）</a:t>
            </a:r>
            <a:endParaRPr lang="en-US" altLang="zh-CN" sz="184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34695"/>
            <a:ext cx="8229600" cy="5137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边界值方法练习</a:t>
            </a:r>
            <a:endParaRPr lang="zh-CN" altLang="en-US" dirty="0"/>
          </a:p>
        </p:txBody>
      </p:sp>
      <p:graphicFrame>
        <p:nvGraphicFramePr>
          <p:cNvPr id="5" name="内容占位符 4"/>
          <p:cNvGraphicFramePr>
            <a:graphicFrameLocks noGrp="1"/>
          </p:cNvGraphicFramePr>
          <p:nvPr>
            <p:ph idx="1"/>
          </p:nvPr>
        </p:nvGraphicFramePr>
        <p:xfrm>
          <a:off x="606387" y="1383484"/>
          <a:ext cx="8229600" cy="4659493"/>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224784">
                <a:tc>
                  <a:txBody>
                    <a:bodyPr/>
                    <a:lstStyle/>
                    <a:p>
                      <a:pPr algn="ctr"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编号</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等价类划分</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输入框</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预期结果</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是否</a:t>
                      </a:r>
                      <a:r>
                        <a:rPr lang="en-US" sz="1100" b="0" i="0" u="none" strike="noStrike">
                          <a:solidFill>
                            <a:srgbClr val="000000"/>
                          </a:solidFill>
                          <a:effectLst/>
                          <a:latin typeface="等线" panose="02010600030101010101" pitchFamily="2" charset="-122"/>
                          <a:ea typeface="等线" panose="02010600030101010101" pitchFamily="2" charset="-122"/>
                        </a:rPr>
                        <a:t>bug</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有效</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8</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个数字和字母组合</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正确</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有效</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9</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个数字和字母组合</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正确</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7</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个数字和字母组合</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有效</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24</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个数字和字母组合</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正确</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有效</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23</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个数字和字母组合</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正确</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25</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个数字和字母组合</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388597">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中文、特殊符号、空格、空</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8</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9</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7</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24</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23</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25</a:t>
                      </a:r>
                      <a:r>
                        <a:rPr lang="zh-CN" altLang="en-US" sz="1100" b="0" i="0" u="none" strike="noStrike">
                          <a:solidFill>
                            <a:srgbClr val="000000"/>
                          </a:solidFill>
                          <a:effectLst/>
                          <a:latin typeface="等线" panose="02010600030101010101" pitchFamily="2" charset="-122"/>
                          <a:ea typeface="等线" panose="02010600030101010101" pitchFamily="2" charset="-122"/>
                        </a:rPr>
                        <a:t>个数字</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8</a:t>
                      </a:r>
                      <a:r>
                        <a:rPr lang="zh-CN" altLang="en-US" sz="1100" b="0" i="0" u="none" strike="noStrike">
                          <a:solidFill>
                            <a:srgbClr val="000000"/>
                          </a:solidFill>
                          <a:effectLst/>
                          <a:latin typeface="等线" panose="02010600030101010101" pitchFamily="2" charset="-122"/>
                          <a:ea typeface="等线" panose="02010600030101010101" pitchFamily="2" charset="-122"/>
                        </a:rPr>
                        <a:t>个字母</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9</a:t>
                      </a:r>
                      <a:r>
                        <a:rPr lang="zh-CN" altLang="en-US" sz="1100" b="0" i="0" u="none" strike="noStrike">
                          <a:solidFill>
                            <a:srgbClr val="000000"/>
                          </a:solidFill>
                          <a:effectLst/>
                          <a:latin typeface="等线" panose="02010600030101010101" pitchFamily="2" charset="-122"/>
                          <a:ea typeface="等线" panose="02010600030101010101" pitchFamily="2" charset="-122"/>
                        </a:rPr>
                        <a:t>个字母</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7</a:t>
                      </a:r>
                      <a:r>
                        <a:rPr lang="zh-CN" altLang="en-US" sz="1100" b="0" i="0" u="none" strike="noStrike">
                          <a:solidFill>
                            <a:srgbClr val="000000"/>
                          </a:solidFill>
                          <a:effectLst/>
                          <a:latin typeface="等线" panose="02010600030101010101" pitchFamily="2" charset="-122"/>
                          <a:ea typeface="等线" panose="02010600030101010101" pitchFamily="2" charset="-122"/>
                        </a:rPr>
                        <a:t>个字母</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24</a:t>
                      </a:r>
                      <a:r>
                        <a:rPr lang="zh-CN" altLang="en-US" sz="1100" b="0" i="0" u="none" strike="noStrike">
                          <a:solidFill>
                            <a:srgbClr val="000000"/>
                          </a:solidFill>
                          <a:effectLst/>
                          <a:latin typeface="等线" panose="02010600030101010101" pitchFamily="2" charset="-122"/>
                          <a:ea typeface="等线" panose="02010600030101010101" pitchFamily="2" charset="-122"/>
                        </a:rPr>
                        <a:t>个字母</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23</a:t>
                      </a:r>
                      <a:r>
                        <a:rPr lang="zh-CN" altLang="en-US" sz="1100" b="0" i="0" u="none" strike="noStrike">
                          <a:solidFill>
                            <a:srgbClr val="000000"/>
                          </a:solidFill>
                          <a:effectLst/>
                          <a:latin typeface="等线" panose="02010600030101010101" pitchFamily="2" charset="-122"/>
                          <a:ea typeface="等线" panose="02010600030101010101" pitchFamily="2" charset="-122"/>
                        </a:rPr>
                        <a:t>个字母</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224784">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无效</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25</a:t>
                      </a:r>
                      <a:r>
                        <a:rPr lang="zh-CN" altLang="en-US" sz="1100" b="0" i="0" u="none" strike="noStrike">
                          <a:solidFill>
                            <a:srgbClr val="000000"/>
                          </a:solidFill>
                          <a:effectLst/>
                          <a:latin typeface="等线" panose="02010600030101010101" pitchFamily="2" charset="-122"/>
                          <a:ea typeface="等线" panose="02010600030101010101" pitchFamily="2" charset="-122"/>
                        </a:rPr>
                        <a:t>个字母</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错误</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97230"/>
            <a:ext cx="8229600" cy="53911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边界值的方法小结</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a:xfrm>
            <a:off x="244475" y="1443990"/>
            <a:ext cx="8774430" cy="4790440"/>
          </a:xfrm>
        </p:spPr>
        <p:txBody>
          <a:bodyPr>
            <a:noAutofit/>
          </a:bodyPr>
          <a:lstStyle/>
          <a:p>
            <a:pPr marL="342900" lvl="1" indent="-342900" algn="l">
              <a:lnSpc>
                <a:spcPct val="120000"/>
              </a:lnSpc>
              <a:spcBef>
                <a:spcPts val="600"/>
              </a:spcBef>
              <a:spcAft>
                <a:spcPts val="600"/>
              </a:spcAft>
              <a:buChar char="•"/>
            </a:pPr>
            <a:r>
              <a:rPr lang="zh-CN" altLang="en-US" sz="1800" b="0" dirty="0">
                <a:solidFill>
                  <a:srgbClr val="386698"/>
                </a:solidFill>
                <a:latin typeface="Franklin Gothic Book" panose="020B0503020102020204" pitchFamily="34" charset="0"/>
                <a:ea typeface="黑体" panose="02010609060101010101" pitchFamily="49" charset="-122"/>
              </a:rPr>
              <a:t>1、如果</a:t>
            </a:r>
            <a:r>
              <a:rPr lang="zh-CN" altLang="en-US" sz="1800" dirty="0">
                <a:solidFill>
                  <a:srgbClr val="386698"/>
                </a:solidFill>
                <a:latin typeface="Franklin Gothic Book" panose="020B0503020102020204" pitchFamily="34" charset="0"/>
                <a:ea typeface="黑体" panose="02010609060101010101" pitchFamily="49" charset="-122"/>
              </a:rPr>
              <a:t>输入</a:t>
            </a:r>
            <a:r>
              <a:rPr lang="zh-CN" altLang="en-US" sz="1800" b="0" dirty="0">
                <a:solidFill>
                  <a:srgbClr val="386698"/>
                </a:solidFill>
                <a:latin typeface="Franklin Gothic Book" panose="020B0503020102020204" pitchFamily="34" charset="0"/>
                <a:ea typeface="黑体" panose="02010609060101010101" pitchFamily="49" charset="-122"/>
              </a:rPr>
              <a:t>条件规定了值得范围，则应取刚到到这个范围的边界值，以及刚刚超越这个范围边界的值作为输入数据。</a:t>
            </a:r>
            <a:endParaRPr lang="zh-CN" altLang="en-US" sz="1800" b="0" dirty="0">
              <a:solidFill>
                <a:srgbClr val="386698"/>
              </a:solidFill>
              <a:latin typeface="Franklin Gothic Book" panose="020B0503020102020204" pitchFamily="34" charset="0"/>
              <a:ea typeface="黑体" panose="02010609060101010101" pitchFamily="49" charset="-122"/>
            </a:endParaRPr>
          </a:p>
          <a:p>
            <a:pPr lvl="1" algn="l">
              <a:lnSpc>
                <a:spcPct val="120000"/>
              </a:lnSpc>
            </a:pPr>
            <a:r>
              <a:rPr lang="zh-CN" altLang="en-US" sz="1600" b="0" dirty="0">
                <a:solidFill>
                  <a:schemeClr val="tx1">
                    <a:lumMod val="65000"/>
                    <a:lumOff val="35000"/>
                  </a:schemeClr>
                </a:solidFill>
              </a:rPr>
              <a:t>两位整数加法器数的范围为</a:t>
            </a:r>
            <a:r>
              <a:rPr lang="en-US" altLang="zh-CN" sz="1600" dirty="0">
                <a:solidFill>
                  <a:schemeClr val="tx1">
                    <a:lumMod val="65000"/>
                    <a:lumOff val="35000"/>
                  </a:schemeClr>
                </a:solidFill>
              </a:rPr>
              <a:t>-99—99</a:t>
            </a:r>
            <a:r>
              <a:rPr lang="zh-CN" altLang="en-US" sz="1600" b="0" dirty="0">
                <a:solidFill>
                  <a:schemeClr val="tx1">
                    <a:lumMod val="65000"/>
                    <a:lumOff val="35000"/>
                  </a:schemeClr>
                </a:solidFill>
              </a:rPr>
              <a:t>，则应测试</a:t>
            </a:r>
            <a:r>
              <a:rPr lang="en-US" altLang="zh-CN" sz="1600" dirty="0">
                <a:solidFill>
                  <a:schemeClr val="tx1">
                    <a:lumMod val="65000"/>
                    <a:lumOff val="35000"/>
                  </a:schemeClr>
                </a:solidFill>
              </a:rPr>
              <a:t>-99</a:t>
            </a:r>
            <a:r>
              <a:rPr lang="zh-CN" altLang="en-US" sz="1600" b="0" dirty="0">
                <a:solidFill>
                  <a:schemeClr val="tx1">
                    <a:lumMod val="65000"/>
                    <a:lumOff val="35000"/>
                  </a:schemeClr>
                </a:solidFill>
              </a:rPr>
              <a:t>，</a:t>
            </a:r>
            <a:r>
              <a:rPr lang="en-US" altLang="zh-CN" sz="1600" dirty="0">
                <a:solidFill>
                  <a:schemeClr val="tx1">
                    <a:lumMod val="65000"/>
                    <a:lumOff val="35000"/>
                  </a:schemeClr>
                </a:solidFill>
              </a:rPr>
              <a:t>-100</a:t>
            </a:r>
            <a:r>
              <a:rPr lang="zh-CN" altLang="en-US" sz="1600" b="0" dirty="0">
                <a:solidFill>
                  <a:schemeClr val="tx1">
                    <a:lumMod val="65000"/>
                    <a:lumOff val="35000"/>
                  </a:schemeClr>
                </a:solidFill>
              </a:rPr>
              <a:t>和</a:t>
            </a:r>
            <a:r>
              <a:rPr lang="en-US" altLang="zh-CN" sz="1600" dirty="0">
                <a:solidFill>
                  <a:schemeClr val="tx1">
                    <a:lumMod val="65000"/>
                    <a:lumOff val="35000"/>
                  </a:schemeClr>
                </a:solidFill>
              </a:rPr>
              <a:t>99</a:t>
            </a:r>
            <a:r>
              <a:rPr lang="zh-CN" altLang="en-US" sz="1600" dirty="0">
                <a:solidFill>
                  <a:schemeClr val="tx1">
                    <a:lumMod val="65000"/>
                    <a:lumOff val="35000"/>
                  </a:schemeClr>
                </a:solidFill>
              </a:rPr>
              <a:t>，</a:t>
            </a:r>
            <a:r>
              <a:rPr lang="en-US" altLang="zh-CN" sz="1600" dirty="0">
                <a:solidFill>
                  <a:schemeClr val="tx1">
                    <a:lumMod val="65000"/>
                    <a:lumOff val="35000"/>
                  </a:schemeClr>
                </a:solidFill>
              </a:rPr>
              <a:t>100</a:t>
            </a:r>
            <a:endParaRPr lang="zh-CN" altLang="en-US" sz="1600" b="0" dirty="0">
              <a:solidFill>
                <a:schemeClr val="tx1">
                  <a:lumMod val="65000"/>
                  <a:lumOff val="35000"/>
                </a:schemeClr>
              </a:solidFill>
            </a:endParaRPr>
          </a:p>
          <a:p>
            <a:pPr algn="l">
              <a:lnSpc>
                <a:spcPct val="120000"/>
              </a:lnSpc>
            </a:pPr>
            <a:r>
              <a:rPr lang="zh-CN" altLang="en-US" sz="1800" b="0" dirty="0">
                <a:solidFill>
                  <a:srgbClr val="386698"/>
                </a:solidFill>
                <a:latin typeface="Franklin Gothic Book" panose="020B0503020102020204" pitchFamily="34" charset="0"/>
                <a:ea typeface="黑体" panose="02010609060101010101" pitchFamily="49" charset="-122"/>
              </a:rPr>
              <a:t>2、</a:t>
            </a:r>
            <a:r>
              <a:rPr lang="zh-CN" altLang="en-US" sz="1800" dirty="0">
                <a:solidFill>
                  <a:srgbClr val="386698"/>
                </a:solidFill>
                <a:latin typeface="Franklin Gothic Book" panose="020B0503020102020204" pitchFamily="34" charset="0"/>
                <a:ea typeface="黑体" panose="02010609060101010101" pitchFamily="49" charset="-122"/>
              </a:rPr>
              <a:t>输入</a:t>
            </a:r>
            <a:r>
              <a:rPr lang="zh-CN" altLang="en-US" sz="1800" b="0" dirty="0">
                <a:solidFill>
                  <a:srgbClr val="386698"/>
                </a:solidFill>
                <a:latin typeface="Franklin Gothic Book" panose="020B0503020102020204" pitchFamily="34" charset="0"/>
                <a:ea typeface="黑体" panose="02010609060101010101" pitchFamily="49" charset="-122"/>
              </a:rPr>
              <a:t>条件规定了值得个数</a:t>
            </a:r>
            <a:endParaRPr lang="zh-CN" altLang="en-US" sz="1800" b="0" dirty="0">
              <a:solidFill>
                <a:srgbClr val="386698"/>
              </a:solidFill>
              <a:latin typeface="Franklin Gothic Book" panose="020B0503020102020204" pitchFamily="34" charset="0"/>
              <a:ea typeface="黑体" panose="02010609060101010101" pitchFamily="49" charset="-122"/>
            </a:endParaRPr>
          </a:p>
          <a:p>
            <a:pPr lvl="1" algn="l">
              <a:lnSpc>
                <a:spcPct val="120000"/>
              </a:lnSpc>
            </a:pPr>
            <a:r>
              <a:rPr lang="zh-CN" altLang="en-US" sz="1600" b="0" dirty="0">
                <a:solidFill>
                  <a:schemeClr val="tx1">
                    <a:lumMod val="65000"/>
                    <a:lumOff val="35000"/>
                  </a:schemeClr>
                </a:solidFill>
              </a:rPr>
              <a:t>姓名要求</a:t>
            </a:r>
            <a:r>
              <a:rPr lang="en-US" altLang="zh-CN" sz="1600" dirty="0">
                <a:solidFill>
                  <a:schemeClr val="tx1">
                    <a:lumMod val="65000"/>
                    <a:lumOff val="35000"/>
                  </a:schemeClr>
                </a:solidFill>
              </a:rPr>
              <a:t>1—20</a:t>
            </a:r>
            <a:r>
              <a:rPr lang="zh-CN" altLang="en-US" sz="1600" b="0" dirty="0">
                <a:solidFill>
                  <a:schemeClr val="tx1">
                    <a:lumMod val="65000"/>
                    <a:lumOff val="35000"/>
                  </a:schemeClr>
                </a:solidFill>
              </a:rPr>
              <a:t>个字符，需要测试</a:t>
            </a:r>
            <a:r>
              <a:rPr lang="en-US" altLang="zh-CN" sz="1600" dirty="0">
                <a:solidFill>
                  <a:schemeClr val="tx1">
                    <a:lumMod val="65000"/>
                    <a:lumOff val="35000"/>
                  </a:schemeClr>
                </a:solidFill>
              </a:rPr>
              <a:t>0</a:t>
            </a:r>
            <a:r>
              <a:rPr lang="zh-CN" altLang="en-US" sz="1600" b="0" dirty="0">
                <a:solidFill>
                  <a:schemeClr val="tx1">
                    <a:lumMod val="65000"/>
                    <a:lumOff val="35000"/>
                  </a:schemeClr>
                </a:solidFill>
              </a:rPr>
              <a:t>、</a:t>
            </a:r>
            <a:r>
              <a:rPr lang="en-US" altLang="zh-CN" sz="1600" dirty="0">
                <a:solidFill>
                  <a:schemeClr val="tx1">
                    <a:lumMod val="65000"/>
                    <a:lumOff val="35000"/>
                  </a:schemeClr>
                </a:solidFill>
              </a:rPr>
              <a:t>1</a:t>
            </a:r>
            <a:r>
              <a:rPr lang="zh-CN" altLang="en-US" sz="1600" b="0" dirty="0">
                <a:solidFill>
                  <a:schemeClr val="tx1">
                    <a:lumMod val="65000"/>
                    <a:lumOff val="35000"/>
                  </a:schemeClr>
                </a:solidFill>
              </a:rPr>
              <a:t>、</a:t>
            </a:r>
            <a:r>
              <a:rPr lang="en-US" altLang="zh-CN" sz="1600" dirty="0">
                <a:solidFill>
                  <a:schemeClr val="tx1">
                    <a:lumMod val="65000"/>
                    <a:lumOff val="35000"/>
                  </a:schemeClr>
                </a:solidFill>
              </a:rPr>
              <a:t>2</a:t>
            </a:r>
            <a:r>
              <a:rPr lang="zh-CN" altLang="en-US" sz="1600" b="0" dirty="0">
                <a:solidFill>
                  <a:schemeClr val="tx1">
                    <a:lumMod val="65000"/>
                    <a:lumOff val="35000"/>
                  </a:schemeClr>
                </a:solidFill>
              </a:rPr>
              <a:t>个字符和</a:t>
            </a:r>
            <a:r>
              <a:rPr lang="en-US" altLang="zh-CN" sz="1600" dirty="0">
                <a:solidFill>
                  <a:schemeClr val="tx1">
                    <a:lumMod val="65000"/>
                    <a:lumOff val="35000"/>
                  </a:schemeClr>
                </a:solidFill>
              </a:rPr>
              <a:t>19</a:t>
            </a:r>
            <a:r>
              <a:rPr lang="zh-CN" altLang="en-US" sz="1600" b="0" dirty="0">
                <a:solidFill>
                  <a:schemeClr val="tx1">
                    <a:lumMod val="65000"/>
                    <a:lumOff val="35000"/>
                  </a:schemeClr>
                </a:solidFill>
              </a:rPr>
              <a:t>、</a:t>
            </a:r>
            <a:r>
              <a:rPr lang="en-US" altLang="zh-CN" sz="1600" dirty="0">
                <a:solidFill>
                  <a:schemeClr val="tx1">
                    <a:lumMod val="65000"/>
                    <a:lumOff val="35000"/>
                  </a:schemeClr>
                </a:solidFill>
              </a:rPr>
              <a:t>20</a:t>
            </a:r>
            <a:r>
              <a:rPr lang="zh-CN" altLang="en-US" sz="1600" b="0" dirty="0">
                <a:solidFill>
                  <a:schemeClr val="tx1">
                    <a:lumMod val="65000"/>
                    <a:lumOff val="35000"/>
                  </a:schemeClr>
                </a:solidFill>
              </a:rPr>
              <a:t>、</a:t>
            </a:r>
            <a:r>
              <a:rPr lang="en-US" altLang="zh-CN" sz="1600" dirty="0">
                <a:solidFill>
                  <a:schemeClr val="tx1">
                    <a:lumMod val="65000"/>
                    <a:lumOff val="35000"/>
                  </a:schemeClr>
                </a:solidFill>
              </a:rPr>
              <a:t>21</a:t>
            </a:r>
            <a:r>
              <a:rPr lang="zh-CN" altLang="en-US" sz="1600" b="0" dirty="0">
                <a:solidFill>
                  <a:schemeClr val="tx1">
                    <a:lumMod val="65000"/>
                    <a:lumOff val="35000"/>
                  </a:schemeClr>
                </a:solidFill>
              </a:rPr>
              <a:t>个字符</a:t>
            </a:r>
            <a:endParaRPr lang="zh-CN" altLang="en-US" sz="1800" dirty="0">
              <a:solidFill>
                <a:srgbClr val="386698"/>
              </a:solidFill>
              <a:latin typeface="Franklin Gothic Book" panose="020B0503020102020204" pitchFamily="34" charset="0"/>
              <a:ea typeface="黑体" panose="02010609060101010101" pitchFamily="49" charset="-122"/>
            </a:endParaRPr>
          </a:p>
          <a:p>
            <a:pPr lvl="1" algn="l">
              <a:lnSpc>
                <a:spcPct val="120000"/>
              </a:lnSpc>
            </a:pPr>
            <a:r>
              <a:rPr lang="zh-CN" altLang="en-US" sz="1600" dirty="0">
                <a:solidFill>
                  <a:schemeClr val="tx1">
                    <a:lumMod val="65000"/>
                    <a:lumOff val="35000"/>
                  </a:schemeClr>
                </a:solidFill>
              </a:rPr>
              <a:t>某商品信息查询系统，每页最多显示</a:t>
            </a:r>
            <a:r>
              <a:rPr lang="en-US" altLang="zh-CN" sz="1600" dirty="0">
                <a:solidFill>
                  <a:schemeClr val="tx1">
                    <a:lumMod val="65000"/>
                    <a:lumOff val="35000"/>
                  </a:schemeClr>
                </a:solidFill>
              </a:rPr>
              <a:t>10</a:t>
            </a:r>
            <a:r>
              <a:rPr lang="zh-CN" altLang="en-US" sz="1600" dirty="0">
                <a:solidFill>
                  <a:schemeClr val="tx1">
                    <a:lumMod val="65000"/>
                    <a:lumOff val="35000"/>
                  </a:schemeClr>
                </a:solidFill>
              </a:rPr>
              <a:t>条商品信息，我们就应该准备商品信息，使能够查询出</a:t>
            </a:r>
            <a:r>
              <a:rPr lang="en-US" altLang="zh-CN" sz="1600" dirty="0">
                <a:solidFill>
                  <a:schemeClr val="tx1">
                    <a:lumMod val="65000"/>
                    <a:lumOff val="35000"/>
                  </a:schemeClr>
                </a:solidFill>
              </a:rPr>
              <a:t>9</a:t>
            </a:r>
            <a:r>
              <a:rPr lang="zh-CN" altLang="en-US" sz="1600" dirty="0">
                <a:solidFill>
                  <a:schemeClr val="tx1">
                    <a:lumMod val="65000"/>
                    <a:lumOff val="35000"/>
                  </a:schemeClr>
                </a:solidFill>
              </a:rPr>
              <a:t>、</a:t>
            </a:r>
            <a:r>
              <a:rPr lang="en-US" altLang="zh-CN" sz="1600" dirty="0">
                <a:solidFill>
                  <a:schemeClr val="tx1">
                    <a:lumMod val="65000"/>
                    <a:lumOff val="35000"/>
                  </a:schemeClr>
                </a:solidFill>
              </a:rPr>
              <a:t>10</a:t>
            </a:r>
            <a:r>
              <a:rPr lang="zh-CN" altLang="en-US" sz="1600" dirty="0">
                <a:solidFill>
                  <a:schemeClr val="tx1">
                    <a:lumMod val="65000"/>
                    <a:lumOff val="35000"/>
                  </a:schemeClr>
                </a:solidFill>
              </a:rPr>
              <a:t>条、</a:t>
            </a:r>
            <a:r>
              <a:rPr lang="en-US" altLang="zh-CN" sz="1600" dirty="0">
                <a:solidFill>
                  <a:schemeClr val="tx1">
                    <a:lumMod val="65000"/>
                    <a:lumOff val="35000"/>
                  </a:schemeClr>
                </a:solidFill>
              </a:rPr>
              <a:t>11</a:t>
            </a:r>
            <a:r>
              <a:rPr lang="zh-CN" altLang="en-US" sz="1600" dirty="0">
                <a:solidFill>
                  <a:schemeClr val="tx1">
                    <a:lumMod val="65000"/>
                    <a:lumOff val="35000"/>
                  </a:schemeClr>
                </a:solidFill>
              </a:rPr>
              <a:t>条、</a:t>
            </a:r>
            <a:r>
              <a:rPr lang="en-US" altLang="zh-CN" sz="1600" dirty="0">
                <a:solidFill>
                  <a:schemeClr val="tx1">
                    <a:lumMod val="65000"/>
                    <a:lumOff val="35000"/>
                  </a:schemeClr>
                </a:solidFill>
              </a:rPr>
              <a:t>1</a:t>
            </a:r>
            <a:r>
              <a:rPr lang="zh-CN" altLang="en-US" sz="1600" dirty="0">
                <a:solidFill>
                  <a:schemeClr val="tx1">
                    <a:lumMod val="65000"/>
                    <a:lumOff val="35000"/>
                  </a:schemeClr>
                </a:solidFill>
              </a:rPr>
              <a:t>条、</a:t>
            </a:r>
            <a:r>
              <a:rPr lang="en-US" altLang="zh-CN" sz="1600" dirty="0">
                <a:solidFill>
                  <a:schemeClr val="tx1">
                    <a:lumMod val="65000"/>
                    <a:lumOff val="35000"/>
                  </a:schemeClr>
                </a:solidFill>
              </a:rPr>
              <a:t>0</a:t>
            </a:r>
            <a:r>
              <a:rPr lang="zh-CN" altLang="en-US" sz="1600" dirty="0">
                <a:solidFill>
                  <a:schemeClr val="tx1">
                    <a:lumMod val="65000"/>
                    <a:lumOff val="35000"/>
                  </a:schemeClr>
                </a:solidFill>
              </a:rPr>
              <a:t>条商品记录</a:t>
            </a:r>
            <a:endParaRPr lang="zh-CN" altLang="en-US" sz="1600" dirty="0">
              <a:solidFill>
                <a:schemeClr val="tx1">
                  <a:lumMod val="65000"/>
                  <a:lumOff val="35000"/>
                </a:schemeClr>
              </a:solidFill>
            </a:endParaRPr>
          </a:p>
          <a:p>
            <a:pPr lvl="1" algn="l">
              <a:lnSpc>
                <a:spcPct val="120000"/>
              </a:lnSpc>
            </a:pPr>
            <a:r>
              <a:rPr lang="zh-CN" altLang="en-US" sz="1600" dirty="0">
                <a:solidFill>
                  <a:srgbClr val="FF0000"/>
                </a:solidFill>
                <a:sym typeface="+mn-ea"/>
              </a:rPr>
              <a:t>边界值和等价类区别：边界值分析不是从某等价类中随便挑一个作为代表，而是这个等价类的每个边界都要作为测试条件</a:t>
            </a:r>
            <a:r>
              <a:rPr lang="zh-CN" altLang="en-US" sz="1600" dirty="0"/>
              <a:t> </a:t>
            </a:r>
            <a:endParaRPr lang="en-US" altLang="zh-C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p:cTn id="13"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5" dur="10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 calcmode="lin" valueType="num">
                                      <p:cBhvr additive="base">
                                        <p:cTn id="20" dur="1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1" dur="1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 calcmode="lin" valueType="num">
                                      <p:cBhvr>
                                        <p:cTn id="26" dur="1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7" dur="10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28" dur="1000"/>
                                        <p:tgtEl>
                                          <p:spTgt spid="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 calcmode="lin" valueType="num">
                                      <p:cBhvr>
                                        <p:cTn id="33"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4" dur="10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35" dur="1000"/>
                                        <p:tgtEl>
                                          <p:spTgt spid="2">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2">
                                            <p:txEl>
                                              <p:pRg st="5" end="5"/>
                                            </p:txEl>
                                          </p:spTgt>
                                        </p:tgtEl>
                                        <p:attrNameLst>
                                          <p:attrName>style.visibility</p:attrName>
                                        </p:attrNameLst>
                                      </p:cBhvr>
                                      <p:to>
                                        <p:strVal val="visible"/>
                                      </p:to>
                                    </p:set>
                                    <p:anim calcmode="lin" valueType="num">
                                      <p:cBhvr>
                                        <p:cTn id="40" dur="1000" fill="hold"/>
                                        <p:tgtEl>
                                          <p:spTgt spid="2">
                                            <p:txEl>
                                              <p:pRg st="5" end="5"/>
                                            </p:txEl>
                                          </p:spTgt>
                                        </p:tgtEl>
                                        <p:attrNameLst>
                                          <p:attrName>ppt_w</p:attrName>
                                        </p:attrNameLst>
                                      </p:cBhvr>
                                      <p:tavLst>
                                        <p:tav tm="0">
                                          <p:val>
                                            <p:fltVal val="0"/>
                                          </p:val>
                                        </p:tav>
                                        <p:tav tm="100000">
                                          <p:val>
                                            <p:strVal val="#ppt_w"/>
                                          </p:val>
                                        </p:tav>
                                      </p:tavLst>
                                    </p:anim>
                                    <p:anim calcmode="lin" valueType="num">
                                      <p:cBhvr>
                                        <p:cTn id="41" dur="1000" fill="hold"/>
                                        <p:tgtEl>
                                          <p:spTgt spid="2">
                                            <p:txEl>
                                              <p:pRg st="5" end="5"/>
                                            </p:txEl>
                                          </p:spTgt>
                                        </p:tgtEl>
                                        <p:attrNameLst>
                                          <p:attrName>ppt_h</p:attrName>
                                        </p:attrNameLst>
                                      </p:cBhvr>
                                      <p:tavLst>
                                        <p:tav tm="0">
                                          <p:val>
                                            <p:fltVal val="0"/>
                                          </p:val>
                                        </p:tav>
                                        <p:tav tm="100000">
                                          <p:val>
                                            <p:strVal val="#ppt_h"/>
                                          </p:val>
                                        </p:tav>
                                      </p:tavLst>
                                    </p:anim>
                                    <p:animEffect transition="in" filter="fade">
                                      <p:cBhvr>
                                        <p:cTn id="42" dur="1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1441450"/>
            <a:ext cx="8356600" cy="829945"/>
          </a:xfrm>
          <a:prstGeom prst="rect">
            <a:avLst/>
          </a:prstGeom>
          <a:noFill/>
          <a:ln w="9525">
            <a:noFill/>
          </a:ln>
        </p:spPr>
        <p:txBody>
          <a:bodyPr wrap="square" anchor="t">
            <a:spAutoFit/>
          </a:bodyPr>
          <a:lstStyle/>
          <a:p>
            <a:pPr>
              <a:lnSpc>
                <a:spcPct val="150000"/>
              </a:lnSpc>
              <a:buFont typeface="Arial" panose="020B0604020202020204" pitchFamily="34" charset="0"/>
              <a:buNone/>
            </a:pPr>
            <a:endParaRPr lang="en-US" altLang="zh-CN" sz="1600" dirty="0"/>
          </a:p>
          <a:p>
            <a:pPr>
              <a:lnSpc>
                <a:spcPct val="150000"/>
              </a:lnSpc>
              <a:buFont typeface="Arial" panose="020B0604020202020204" pitchFamily="34" charset="0"/>
              <a:buNone/>
            </a:pPr>
            <a:endParaRPr altLang="zh-CN" sz="1600" dirty="0">
              <a:sym typeface="+mn-ea"/>
            </a:endParaRPr>
          </a:p>
        </p:txBody>
      </p:sp>
      <p:sp>
        <p:nvSpPr>
          <p:cNvPr id="33795" name="文本框 2"/>
          <p:cNvSpPr txBox="1"/>
          <p:nvPr/>
        </p:nvSpPr>
        <p:spPr>
          <a:xfrm>
            <a:off x="393383" y="1111250"/>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常见边界值</a:t>
            </a:r>
            <a:endPar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endParaRPr>
          </a:p>
        </p:txBody>
      </p:sp>
      <p:sp>
        <p:nvSpPr>
          <p:cNvPr id="4" name="内容占位符 3"/>
          <p:cNvSpPr>
            <a:spLocks noGrp="1"/>
          </p:cNvSpPr>
          <p:nvPr>
            <p:ph idx="1"/>
          </p:nvPr>
        </p:nvSpPr>
        <p:spPr>
          <a:xfrm>
            <a:off x="457200" y="2383790"/>
            <a:ext cx="8229600" cy="2559050"/>
          </a:xfrm>
        </p:spPr>
        <p:txBody>
          <a:bodyPr/>
          <a:lstStyle/>
          <a:p>
            <a:pPr>
              <a:spcBef>
                <a:spcPts val="600"/>
              </a:spcBef>
              <a:spcAft>
                <a:spcPts val="600"/>
              </a:spcAft>
            </a:pPr>
            <a:r>
              <a:rPr lang="zh-CN" altLang="en-US" sz="2400" dirty="0">
                <a:solidFill>
                  <a:srgbClr val="386698"/>
                </a:solidFill>
                <a:latin typeface="Franklin Gothic Book" panose="020B0503020102020204" pitchFamily="34" charset="0"/>
                <a:ea typeface="黑体" panose="02010609060101010101" pitchFamily="49" charset="-122"/>
                <a:sym typeface="+mn-ea"/>
              </a:rPr>
              <a:t>文本框接收字符个数，比如用户名长度，密码长度等；</a:t>
            </a:r>
            <a:endParaRPr lang="zh-CN" altLang="en-US" sz="2400" b="0" dirty="0">
              <a:solidFill>
                <a:srgbClr val="386698"/>
              </a:solidFill>
              <a:latin typeface="Franklin Gothic Book" panose="020B0503020102020204" pitchFamily="34" charset="0"/>
              <a:ea typeface="黑体" panose="02010609060101010101" pitchFamily="49" charset="-122"/>
            </a:endParaRPr>
          </a:p>
          <a:p>
            <a:pPr>
              <a:spcBef>
                <a:spcPts val="600"/>
              </a:spcBef>
              <a:spcAft>
                <a:spcPts val="600"/>
              </a:spcAft>
            </a:pPr>
            <a:r>
              <a:rPr lang="zh-CN" altLang="en-US" sz="2400" dirty="0">
                <a:solidFill>
                  <a:srgbClr val="386698"/>
                </a:solidFill>
                <a:latin typeface="Franklin Gothic Book" panose="020B0503020102020204" pitchFamily="34" charset="0"/>
                <a:ea typeface="黑体" panose="02010609060101010101" pitchFamily="49" charset="-122"/>
                <a:sym typeface="+mn-ea"/>
              </a:rPr>
              <a:t>报表的第1行和最后1行；</a:t>
            </a:r>
            <a:endParaRPr lang="zh-CN" altLang="en-US" sz="2400" b="0" dirty="0">
              <a:solidFill>
                <a:srgbClr val="386698"/>
              </a:solidFill>
              <a:latin typeface="Franklin Gothic Book" panose="020B0503020102020204" pitchFamily="34" charset="0"/>
              <a:ea typeface="黑体" panose="02010609060101010101" pitchFamily="49" charset="-122"/>
            </a:endParaRPr>
          </a:p>
          <a:p>
            <a:pPr>
              <a:spcBef>
                <a:spcPts val="600"/>
              </a:spcBef>
              <a:spcAft>
                <a:spcPts val="600"/>
              </a:spcAft>
            </a:pPr>
            <a:r>
              <a:rPr lang="zh-CN" altLang="en-US" sz="2400" dirty="0">
                <a:solidFill>
                  <a:srgbClr val="386698"/>
                </a:solidFill>
                <a:latin typeface="Franklin Gothic Book" panose="020B0503020102020204" pitchFamily="34" charset="0"/>
                <a:ea typeface="黑体" panose="02010609060101010101" pitchFamily="49" charset="-122"/>
                <a:sym typeface="+mn-ea"/>
              </a:rPr>
              <a:t>数值元素的第1个和最后1个；</a:t>
            </a:r>
            <a:endParaRPr lang="zh-CN" altLang="en-US" sz="2400" b="0" dirty="0">
              <a:solidFill>
                <a:srgbClr val="386698"/>
              </a:solidFill>
              <a:latin typeface="Franklin Gothic Book" panose="020B0503020102020204" pitchFamily="34" charset="0"/>
              <a:ea typeface="黑体" panose="02010609060101010101" pitchFamily="49" charset="-122"/>
            </a:endParaRPr>
          </a:p>
          <a:p>
            <a:pPr>
              <a:spcBef>
                <a:spcPts val="600"/>
              </a:spcBef>
              <a:spcAft>
                <a:spcPts val="600"/>
              </a:spcAft>
            </a:pPr>
            <a:r>
              <a:rPr lang="zh-CN" altLang="en-US" sz="2400" dirty="0">
                <a:solidFill>
                  <a:srgbClr val="386698"/>
                </a:solidFill>
                <a:latin typeface="Franklin Gothic Book" panose="020B0503020102020204" pitchFamily="34" charset="0"/>
                <a:ea typeface="黑体" panose="02010609060101010101" pitchFamily="49" charset="-122"/>
                <a:sym typeface="+mn-ea"/>
              </a:rPr>
              <a:t>循环的第1次、2次和倒数第1次、2次。</a:t>
            </a:r>
            <a:endParaRPr lang="zh-CN" altLang="en-US" sz="2400" dirty="0">
              <a:solidFill>
                <a:srgbClr val="386698"/>
              </a:solidFill>
              <a:latin typeface="Franklin Gothic Book" panose="020B0503020102020204" pitchFamily="34" charset="0"/>
              <a:ea typeface="黑体" panose="02010609060101010101" pitchFamily="49" charset="-122"/>
            </a:endParaRP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gn="l"/>
            <a:r>
              <a:rPr lang="zh-CN" altLang="en-US" sz="2400" dirty="0">
                <a:solidFill>
                  <a:srgbClr val="386698"/>
                </a:solidFill>
                <a:latin typeface="Franklin Gothic Book" panose="020B0503020102020204" pitchFamily="34" charset="0"/>
                <a:ea typeface="黑体" panose="02010609060101010101" pitchFamily="49" charset="-122"/>
              </a:rPr>
              <a:t>因果图法是一种利用图解法分析输入的各种组合情况，从而设计测试用例的方法，它适合于检查程序输入条件的各种组合情况</a:t>
            </a:r>
            <a:endParaRPr lang="zh-CN" altLang="en-US" sz="2400" dirty="0">
              <a:solidFill>
                <a:srgbClr val="386698"/>
              </a:solidFill>
              <a:latin typeface="Franklin Gothic Book" panose="020B0503020102020204" pitchFamily="34" charset="0"/>
              <a:ea typeface="黑体" panose="02010609060101010101" pitchFamily="49" charset="-122"/>
            </a:endParaRPr>
          </a:p>
          <a:p>
            <a:endParaRPr lang="en-US" altLang="zh-CN" dirty="0"/>
          </a:p>
          <a:p>
            <a:r>
              <a:rPr lang="zh-CN" altLang="en-US" sz="2400" dirty="0">
                <a:solidFill>
                  <a:srgbClr val="C00000"/>
                </a:solidFill>
                <a:latin typeface="Franklin Gothic Book" panose="020B0503020102020204" pitchFamily="34" charset="0"/>
                <a:ea typeface="黑体" panose="02010609060101010101" pitchFamily="49" charset="-122"/>
              </a:rPr>
              <a:t>特点：</a:t>
            </a:r>
            <a:endParaRPr lang="zh-CN" altLang="en-US" sz="2400" b="1" dirty="0">
              <a:solidFill>
                <a:srgbClr val="C00000"/>
              </a:solidFill>
              <a:latin typeface="Franklin Gothic Book" panose="020B0503020102020204" pitchFamily="34" charset="0"/>
              <a:ea typeface="黑体" panose="02010609060101010101" pitchFamily="49" charset="-122"/>
            </a:endParaRPr>
          </a:p>
          <a:p>
            <a:pPr lvl="1"/>
            <a:r>
              <a:rPr lang="zh-CN" altLang="en-US" sz="2000" b="1" dirty="0">
                <a:solidFill>
                  <a:srgbClr val="C00000"/>
                </a:solidFill>
              </a:rPr>
              <a:t>考虑输入条件的相互制约及</a:t>
            </a:r>
            <a:r>
              <a:rPr lang="zh-CN" altLang="en-US" sz="2000" b="1" dirty="0"/>
              <a:t>组合关系</a:t>
            </a:r>
            <a:endParaRPr lang="en-US" altLang="zh-CN" sz="2000" b="1" dirty="0"/>
          </a:p>
          <a:p>
            <a:pPr lvl="1"/>
            <a:r>
              <a:rPr lang="zh-CN" altLang="en-US" sz="2000" b="1" dirty="0">
                <a:solidFill>
                  <a:srgbClr val="C00000"/>
                </a:solidFill>
              </a:rPr>
              <a:t>考虑输出条件对输入条件的</a:t>
            </a:r>
            <a:r>
              <a:rPr lang="zh-CN" altLang="en-US" sz="2000" b="1" dirty="0">
                <a:solidFill>
                  <a:schemeClr val="tx1">
                    <a:lumMod val="85000"/>
                    <a:lumOff val="15000"/>
                  </a:schemeClr>
                </a:solidFill>
              </a:rPr>
              <a:t>依赖关系</a:t>
            </a:r>
            <a:endParaRPr lang="zh-CN" altLang="en-US" sz="2000" b="1" dirty="0">
              <a:solidFill>
                <a:schemeClr val="tx1">
                  <a:lumMod val="85000"/>
                  <a:lumOff val="15000"/>
                </a:schemeClr>
              </a:solidFill>
            </a:endParaRPr>
          </a:p>
          <a:p>
            <a:endParaRPr lang="zh-CN" altLang="en-US" b="1" i="1" u="sng" dirty="0">
              <a:solidFill>
                <a:srgbClr val="C00000"/>
              </a:solidFill>
            </a:endParaRPr>
          </a:p>
        </p:txBody>
      </p:sp>
      <p:sp>
        <p:nvSpPr>
          <p:cNvPr id="4" name="标题 2"/>
          <p:cNvSpPr>
            <a:spLocks noGrp="1"/>
          </p:cNvSpPr>
          <p:nvPr/>
        </p:nvSpPr>
        <p:spPr>
          <a:xfrm>
            <a:off x="457200" y="880110"/>
            <a:ext cx="8229600" cy="5556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sym typeface="+mn-ea"/>
              </a:rPr>
              <a:t>因果图法的定义</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80110"/>
            <a:ext cx="8229600" cy="5556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因果图法产生的背景</a:t>
            </a:r>
            <a:endParaRPr lang="zh-CN" altLang="en-US" dirty="0"/>
          </a:p>
        </p:txBody>
      </p:sp>
      <p:sp>
        <p:nvSpPr>
          <p:cNvPr id="2" name="内容占位符 1"/>
          <p:cNvSpPr>
            <a:spLocks noGrp="1"/>
          </p:cNvSpPr>
          <p:nvPr>
            <p:ph idx="1"/>
          </p:nvPr>
        </p:nvSpPr>
        <p:spPr>
          <a:xfrm>
            <a:off x="551180" y="1821180"/>
            <a:ext cx="8272145" cy="4526280"/>
          </a:xfrm>
        </p:spPr>
        <p:txBody>
          <a:bodyPr>
            <a:normAutofit/>
          </a:bodyPr>
          <a:lstStyle/>
          <a:p>
            <a:pPr marL="0" lvl="1" indent="284480" algn="just" fontAlgn="auto">
              <a:lnSpc>
                <a:spcPct val="130000"/>
              </a:lnSpc>
              <a:spcBef>
                <a:spcPts val="0"/>
              </a:spcBef>
            </a:pPr>
            <a:r>
              <a:rPr lang="zh-CN" altLang="en-US" sz="2400" dirty="0">
                <a:solidFill>
                  <a:srgbClr val="386698"/>
                </a:solidFill>
                <a:latin typeface="Franklin Gothic Book" panose="020B0503020102020204" pitchFamily="34" charset="0"/>
                <a:ea typeface="黑体" panose="02010609060101010101" pitchFamily="49" charset="-122"/>
              </a:rPr>
              <a:t>等价类划分法和边界值分析方法都是着重考虑输入条件，但没有考虑</a:t>
            </a:r>
            <a:r>
              <a:rPr lang="zh-CN" altLang="en-US" sz="2400" dirty="0">
                <a:solidFill>
                  <a:srgbClr val="386698"/>
                </a:solidFill>
                <a:latin typeface="Trebuchet MS" panose="020B0603020202020204" pitchFamily="34" charset="0"/>
                <a:ea typeface="黑体" panose="02010609060101010101" pitchFamily="49" charset="-122"/>
              </a:rPr>
              <a:t>输入条件的</a:t>
            </a:r>
            <a:r>
              <a:rPr lang="zh-CN" altLang="en-US" sz="2400" dirty="0">
                <a:solidFill>
                  <a:srgbClr val="386698"/>
                </a:solidFill>
                <a:latin typeface="Franklin Gothic Book" panose="020B0503020102020204" pitchFamily="34" charset="0"/>
                <a:ea typeface="黑体" panose="02010609060101010101" pitchFamily="49" charset="-122"/>
              </a:rPr>
              <a:t>各种组合、输入条件之间的相互制约关系。这样虽然各种输入条件可能出错的情况已经测试到了，但多个输入条件组合起来可能出错的情况却被忽视了。</a:t>
            </a:r>
            <a:endParaRPr lang="en-US" altLang="zh-CN" dirty="0"/>
          </a:p>
          <a:p>
            <a:pPr marL="0" lvl="1" indent="284480" algn="just" fontAlgn="auto">
              <a:lnSpc>
                <a:spcPct val="130000"/>
              </a:lnSpc>
              <a:spcBef>
                <a:spcPts val="0"/>
              </a:spcBef>
            </a:pPr>
            <a:endParaRPr lang="zh-CN" altLang="en-US" dirty="0"/>
          </a:p>
          <a:p>
            <a:pPr marL="0" lvl="1" indent="284480" algn="just" fontAlgn="auto">
              <a:lnSpc>
                <a:spcPct val="130000"/>
              </a:lnSpc>
              <a:spcBef>
                <a:spcPts val="0"/>
              </a:spcBef>
            </a:pPr>
            <a:r>
              <a:rPr lang="zh-CN" altLang="en-US" sz="2400" dirty="0">
                <a:solidFill>
                  <a:srgbClr val="386698"/>
                </a:solidFill>
                <a:latin typeface="Franklin Gothic Book" panose="020B0503020102020204" pitchFamily="34" charset="0"/>
                <a:ea typeface="黑体" panose="02010609060101010101" pitchFamily="49" charset="-122"/>
              </a:rPr>
              <a:t>如果在测试时必须考虑输入条件的各种组合，则可能的组合数目将是天文数字，因此必须考虑采用一种适合于描述多种条件的组合、相应产生多个动作的形式来进行测试用例的设计，这就需要利用因果图（逻辑模型）。</a:t>
            </a:r>
            <a:endParaRPr lang="zh-CN" altLang="en-US" sz="2400" dirty="0">
              <a:solidFill>
                <a:srgbClr val="386698"/>
              </a:solidFill>
              <a:latin typeface="Franklin Gothic Book" panose="020B05030201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19785"/>
            <a:ext cx="8229600" cy="52959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因果图的核心</a:t>
            </a:r>
            <a:endParaRPr lang="zh-CN" altLang="en-US" dirty="0"/>
          </a:p>
        </p:txBody>
      </p:sp>
      <p:sp>
        <p:nvSpPr>
          <p:cNvPr id="2" name="内容占位符 1"/>
          <p:cNvSpPr>
            <a:spLocks noGrp="1"/>
          </p:cNvSpPr>
          <p:nvPr>
            <p:ph idx="1"/>
          </p:nvPr>
        </p:nvSpPr>
        <p:spPr/>
        <p:txBody>
          <a:bodyPr/>
          <a:lstStyle/>
          <a:p>
            <a:r>
              <a:rPr lang="zh-CN" altLang="en-US" sz="2400">
                <a:solidFill>
                  <a:srgbClr val="386698"/>
                </a:solidFill>
                <a:latin typeface="Franklin Gothic Book" panose="020B0503020102020204" pitchFamily="34" charset="0"/>
                <a:ea typeface="黑体" panose="02010609060101010101" pitchFamily="49" charset="-122"/>
              </a:rPr>
              <a:t>因果图法比较适合输入条件比较多的情况，测试所有的输入条件的排列组合。所谓的原因就是输入，所谓的结果就是输出。</a:t>
            </a:r>
            <a:endParaRPr lang="zh-CN" altLang="en-US" dirty="0"/>
          </a:p>
          <a:p>
            <a:pPr lvl="1"/>
            <a:r>
              <a:rPr lang="zh-CN" altLang="en-US" sz="2400">
                <a:solidFill>
                  <a:srgbClr val="386698"/>
                </a:solidFill>
                <a:latin typeface="Franklin Gothic Book" panose="020B0503020102020204" pitchFamily="34" charset="0"/>
                <a:ea typeface="黑体" panose="02010609060101010101" pitchFamily="49" charset="-122"/>
              </a:rPr>
              <a:t>因果图的“</a:t>
            </a:r>
            <a:r>
              <a:rPr lang="zh-CN" altLang="en-US" sz="2400">
                <a:solidFill>
                  <a:srgbClr val="C00000"/>
                </a:solidFill>
                <a:latin typeface="Franklin Gothic Book" panose="020B0503020102020204" pitchFamily="34" charset="0"/>
                <a:ea typeface="黑体" panose="02010609060101010101" pitchFamily="49" charset="-122"/>
              </a:rPr>
              <a:t>因</a:t>
            </a:r>
            <a:r>
              <a:rPr lang="zh-CN" altLang="en-US" sz="2400">
                <a:solidFill>
                  <a:srgbClr val="386698"/>
                </a:solidFill>
                <a:latin typeface="Franklin Gothic Book" panose="020B0503020102020204" pitchFamily="34" charset="0"/>
                <a:ea typeface="黑体" panose="02010609060101010101" pitchFamily="49" charset="-122"/>
              </a:rPr>
              <a:t>”——</a:t>
            </a:r>
            <a:r>
              <a:rPr lang="zh-CN" altLang="en-US" sz="2400">
                <a:solidFill>
                  <a:srgbClr val="C00000"/>
                </a:solidFill>
                <a:latin typeface="Franklin Gothic Book" panose="020B0503020102020204" pitchFamily="34" charset="0"/>
                <a:ea typeface="黑体" panose="02010609060101010101" pitchFamily="49" charset="-122"/>
              </a:rPr>
              <a:t>输入条件</a:t>
            </a:r>
            <a:endParaRPr lang="zh-CN" altLang="en-US" sz="2400">
              <a:solidFill>
                <a:srgbClr val="C00000"/>
              </a:solidFill>
              <a:latin typeface="Franklin Gothic Book" panose="020B0503020102020204" pitchFamily="34" charset="0"/>
              <a:ea typeface="黑体" panose="02010609060101010101" pitchFamily="49" charset="-122"/>
            </a:endParaRPr>
          </a:p>
          <a:p>
            <a:pPr lvl="1"/>
            <a:r>
              <a:rPr lang="zh-CN" altLang="en-US" sz="2400">
                <a:solidFill>
                  <a:srgbClr val="386698"/>
                </a:solidFill>
                <a:latin typeface="Franklin Gothic Book" panose="020B0503020102020204" pitchFamily="34" charset="0"/>
                <a:ea typeface="黑体" panose="02010609060101010101" pitchFamily="49" charset="-122"/>
              </a:rPr>
              <a:t>因果图的“</a:t>
            </a:r>
            <a:r>
              <a:rPr lang="zh-CN" altLang="en-US" sz="2400">
                <a:solidFill>
                  <a:srgbClr val="C00000"/>
                </a:solidFill>
                <a:latin typeface="Franklin Gothic Book" panose="020B0503020102020204" pitchFamily="34" charset="0"/>
                <a:ea typeface="黑体" panose="02010609060101010101" pitchFamily="49" charset="-122"/>
              </a:rPr>
              <a:t>果</a:t>
            </a:r>
            <a:r>
              <a:rPr lang="zh-CN" altLang="en-US" sz="2400">
                <a:solidFill>
                  <a:srgbClr val="386698"/>
                </a:solidFill>
                <a:latin typeface="Franklin Gothic Book" panose="020B0503020102020204" pitchFamily="34" charset="0"/>
                <a:ea typeface="黑体" panose="02010609060101010101" pitchFamily="49" charset="-122"/>
              </a:rPr>
              <a:t>”——</a:t>
            </a:r>
            <a:r>
              <a:rPr lang="zh-CN" altLang="en-US" sz="2400">
                <a:solidFill>
                  <a:srgbClr val="C00000"/>
                </a:solidFill>
                <a:latin typeface="Franklin Gothic Book" panose="020B0503020102020204" pitchFamily="34" charset="0"/>
                <a:ea typeface="黑体" panose="02010609060101010101" pitchFamily="49" charset="-122"/>
              </a:rPr>
              <a:t>输出结果</a:t>
            </a:r>
            <a:endParaRPr lang="zh-CN" altLang="en-US" sz="2400">
              <a:solidFill>
                <a:srgbClr val="C00000"/>
              </a:solidFill>
              <a:latin typeface="Franklin Gothic Book" panose="020B0503020102020204" pitchFamily="34" charset="0"/>
              <a:ea typeface="黑体" panose="02010609060101010101" pitchFamily="49" charset="-122"/>
            </a:endParaRPr>
          </a:p>
          <a:p>
            <a:pPr lvl="1"/>
            <a:endParaRPr lang="en-US" altLang="zh-CN" dirty="0"/>
          </a:p>
          <a:p>
            <a:r>
              <a:rPr lang="zh-CN" altLang="en-US" sz="2400">
                <a:solidFill>
                  <a:srgbClr val="386698"/>
                </a:solidFill>
                <a:latin typeface="Franklin Gothic Book" panose="020B0503020102020204" pitchFamily="34" charset="0"/>
                <a:ea typeface="黑体" panose="02010609060101010101" pitchFamily="49" charset="-122"/>
              </a:rPr>
              <a:t>因果图法要注意考虑：</a:t>
            </a:r>
            <a:endParaRPr lang="zh-CN" altLang="en-US" sz="2400">
              <a:solidFill>
                <a:srgbClr val="386698"/>
              </a:solidFill>
              <a:latin typeface="Franklin Gothic Book" panose="020B0503020102020204" pitchFamily="34" charset="0"/>
              <a:ea typeface="黑体" panose="02010609060101010101" pitchFamily="49" charset="-122"/>
            </a:endParaRPr>
          </a:p>
          <a:p>
            <a:pPr lvl="1"/>
            <a:r>
              <a:rPr lang="zh-CN" altLang="en-US" sz="2400">
                <a:solidFill>
                  <a:srgbClr val="386698"/>
                </a:solidFill>
                <a:latin typeface="Franklin Gothic Book" panose="020B0503020102020204" pitchFamily="34" charset="0"/>
                <a:ea typeface="黑体" panose="02010609060101010101" pitchFamily="49" charset="-122"/>
              </a:rPr>
              <a:t>所有输入/输出条件的相互制约关系以及组合关系</a:t>
            </a:r>
            <a:endParaRPr lang="zh-CN" altLang="en-US" sz="2400">
              <a:solidFill>
                <a:srgbClr val="386698"/>
              </a:solidFill>
              <a:latin typeface="Franklin Gothic Book" panose="020B0503020102020204" pitchFamily="34" charset="0"/>
              <a:ea typeface="黑体" panose="02010609060101010101" pitchFamily="49" charset="-122"/>
            </a:endParaRPr>
          </a:p>
          <a:p>
            <a:pPr lvl="1"/>
            <a:r>
              <a:rPr lang="zh-CN" altLang="en-US" sz="2400">
                <a:solidFill>
                  <a:srgbClr val="386698"/>
                </a:solidFill>
                <a:latin typeface="Franklin Gothic Book" panose="020B0503020102020204" pitchFamily="34" charset="0"/>
                <a:ea typeface="黑体" panose="02010609060101010101" pitchFamily="49" charset="-122"/>
              </a:rPr>
              <a:t>输出结果对输入条件的依赖关系，也就是什么样的输入组合会产生怎样的输出结果，即“因果关系”</a:t>
            </a:r>
            <a:endParaRPr lang="zh-CN" altLang="en-US" sz="2400">
              <a:solidFill>
                <a:srgbClr val="386698"/>
              </a:solidFill>
              <a:latin typeface="Franklin Gothic Book" panose="020B05030201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fade">
                                      <p:cBhvr>
                                        <p:cTn id="15" dur="500"/>
                                        <p:tgtEl>
                                          <p:spTgt spid="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fade">
                                      <p:cBhvr>
                                        <p:cTn id="20" dur="1000"/>
                                        <p:tgtEl>
                                          <p:spTgt spid="2">
                                            <p:txEl>
                                              <p:pRg st="5" end="5"/>
                                            </p:txEl>
                                          </p:spTgt>
                                        </p:tgtEl>
                                      </p:cBhvr>
                                    </p:animEffect>
                                    <p:anim calcmode="lin" valueType="num">
                                      <p:cBhvr>
                                        <p:cTn id="21"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5" end="5"/>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1000"/>
                                        <p:tgtEl>
                                          <p:spTgt spid="2">
                                            <p:txEl>
                                              <p:pRg st="6" end="6"/>
                                            </p:txEl>
                                          </p:spTgt>
                                        </p:tgtEl>
                                      </p:cBhvr>
                                    </p:animEffect>
                                    <p:anim calcmode="lin" valueType="num">
                                      <p:cBhvr>
                                        <p:cTn id="2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20420"/>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因果图中的基本符号</a:t>
            </a:r>
            <a:endParaRPr lang="zh-CN" altLang="en-US" dirty="0"/>
          </a:p>
        </p:txBody>
      </p:sp>
      <p:sp>
        <p:nvSpPr>
          <p:cNvPr id="2" name="内容占位符 1"/>
          <p:cNvSpPr>
            <a:spLocks noGrp="1"/>
          </p:cNvSpPr>
          <p:nvPr>
            <p:ph idx="1"/>
          </p:nvPr>
        </p:nvSpPr>
        <p:spPr>
          <a:xfrm>
            <a:off x="457200" y="1913255"/>
            <a:ext cx="8229600" cy="1126490"/>
          </a:xfrm>
        </p:spPr>
        <p:txBody>
          <a:bodyPr/>
          <a:lstStyle/>
          <a:p>
            <a:r>
              <a:rPr lang="zh-CN" altLang="en-US" sz="2400">
                <a:solidFill>
                  <a:srgbClr val="386698"/>
                </a:solidFill>
                <a:latin typeface="Franklin Gothic Book" panose="020B0503020102020204" pitchFamily="34" charset="0"/>
                <a:ea typeface="黑体" panose="02010609060101010101" pitchFamily="49" charset="-122"/>
              </a:rPr>
              <a:t>通常在因果图中用Ci表示原因，用Ei表示结果，各结点表示状态，可取值“0”或“1”。“0”表示某状态不出现，“1”表示某状态出现。</a:t>
            </a:r>
            <a:endParaRPr lang="zh-CN" altLang="en-US" sz="2400">
              <a:solidFill>
                <a:srgbClr val="386698"/>
              </a:solidFill>
              <a:latin typeface="Franklin Gothic Book" panose="020B0503020102020204" pitchFamily="34" charset="0"/>
              <a:ea typeface="黑体" panose="02010609060101010101" pitchFamily="49" charset="-122"/>
            </a:endParaRPr>
          </a:p>
        </p:txBody>
      </p:sp>
      <p:grpSp>
        <p:nvGrpSpPr>
          <p:cNvPr id="4" name="Group 4"/>
          <p:cNvGrpSpPr/>
          <p:nvPr/>
        </p:nvGrpSpPr>
        <p:grpSpPr bwMode="auto">
          <a:xfrm>
            <a:off x="1132845" y="4120021"/>
            <a:ext cx="1385355" cy="388534"/>
            <a:chOff x="0" y="0"/>
            <a:chExt cx="999" cy="318"/>
          </a:xfrm>
          <a:solidFill>
            <a:srgbClr val="0070C0"/>
          </a:solidFill>
        </p:grpSpPr>
        <p:sp>
          <p:nvSpPr>
            <p:cNvPr id="5" name="Oval 5"/>
            <p:cNvSpPr>
              <a:spLocks noChangeArrowheads="1"/>
            </p:cNvSpPr>
            <p:nvPr/>
          </p:nvSpPr>
          <p:spPr bwMode="auto">
            <a:xfrm>
              <a:off x="0" y="0"/>
              <a:ext cx="273" cy="318"/>
            </a:xfrm>
            <a:prstGeom prst="ellipse">
              <a:avLst/>
            </a:prstGeom>
            <a:grpFill/>
            <a:ln w="9525" cmpd="sng">
              <a:solidFill>
                <a:schemeClr val="tx1"/>
              </a:solidFill>
              <a:round/>
            </a:ln>
          </p:spPr>
          <p:txBody>
            <a:bodyPr wrap="none" anchor="ctr"/>
            <a:lstStyle/>
            <a:p>
              <a:pPr algn="ctr"/>
              <a:r>
                <a:rPr lang="en-US" sz="1385" dirty="0">
                  <a:solidFill>
                    <a:schemeClr val="bg1"/>
                  </a:solidFill>
                </a:rPr>
                <a:t>c1</a:t>
              </a:r>
              <a:endParaRPr lang="en-US" sz="1385" dirty="0">
                <a:solidFill>
                  <a:schemeClr val="bg1"/>
                </a:solidFill>
              </a:endParaRPr>
            </a:p>
          </p:txBody>
        </p:sp>
        <p:sp>
          <p:nvSpPr>
            <p:cNvPr id="6" name="Oval 6"/>
            <p:cNvSpPr>
              <a:spLocks noChangeArrowheads="1"/>
            </p:cNvSpPr>
            <p:nvPr/>
          </p:nvSpPr>
          <p:spPr bwMode="auto">
            <a:xfrm>
              <a:off x="726" y="0"/>
              <a:ext cx="273" cy="318"/>
            </a:xfrm>
            <a:prstGeom prst="ellipse">
              <a:avLst/>
            </a:prstGeom>
            <a:grpFill/>
            <a:ln w="9525" cmpd="sng">
              <a:solidFill>
                <a:schemeClr val="tx1"/>
              </a:solidFill>
              <a:round/>
            </a:ln>
          </p:spPr>
          <p:txBody>
            <a:bodyPr wrap="none" anchor="ctr"/>
            <a:lstStyle/>
            <a:p>
              <a:pPr algn="ctr"/>
              <a:r>
                <a:rPr lang="en-US" sz="1385" dirty="0">
                  <a:solidFill>
                    <a:schemeClr val="bg1"/>
                  </a:solidFill>
                </a:rPr>
                <a:t>e1</a:t>
              </a:r>
              <a:endParaRPr lang="en-US" sz="1385" dirty="0">
                <a:solidFill>
                  <a:schemeClr val="bg1"/>
                </a:solidFill>
              </a:endParaRPr>
            </a:p>
          </p:txBody>
        </p:sp>
        <p:sp>
          <p:nvSpPr>
            <p:cNvPr id="7" name="Line 7"/>
            <p:cNvSpPr>
              <a:spLocks noChangeShapeType="1"/>
            </p:cNvSpPr>
            <p:nvPr/>
          </p:nvSpPr>
          <p:spPr bwMode="auto">
            <a:xfrm flipV="1">
              <a:off x="273" y="136"/>
              <a:ext cx="453" cy="0"/>
            </a:xfrm>
            <a:prstGeom prst="line">
              <a:avLst/>
            </a:prstGeom>
            <a:grpFill/>
            <a:ln w="9525" cmpd="sng">
              <a:solidFill>
                <a:schemeClr val="tx1"/>
              </a:solidFill>
              <a:round/>
            </a:ln>
          </p:spPr>
          <p:txBody>
            <a:bodyPr/>
            <a:lstStyle/>
            <a:p>
              <a:endParaRPr lang="zh-CN" altLang="en-US" sz="1385">
                <a:solidFill>
                  <a:schemeClr val="bg1"/>
                </a:solidFill>
              </a:endParaRPr>
            </a:p>
          </p:txBody>
        </p:sp>
      </p:grpSp>
      <p:grpSp>
        <p:nvGrpSpPr>
          <p:cNvPr id="13" name="Group 35"/>
          <p:cNvGrpSpPr/>
          <p:nvPr/>
        </p:nvGrpSpPr>
        <p:grpSpPr bwMode="auto">
          <a:xfrm>
            <a:off x="4790641" y="3560070"/>
            <a:ext cx="1385355" cy="1497935"/>
            <a:chOff x="0" y="0"/>
            <a:chExt cx="999" cy="1226"/>
          </a:xfrm>
          <a:solidFill>
            <a:srgbClr val="0070C0"/>
          </a:solidFill>
        </p:grpSpPr>
        <p:sp>
          <p:nvSpPr>
            <p:cNvPr id="21" name="Arc 20"/>
            <p:cNvSpPr/>
            <p:nvPr/>
          </p:nvSpPr>
          <p:spPr bwMode="auto">
            <a:xfrm flipH="1">
              <a:off x="590" y="454"/>
              <a:ext cx="91" cy="272"/>
            </a:xfrm>
            <a:custGeom>
              <a:avLst/>
              <a:gdLst>
                <a:gd name="T0" fmla="*/ 0 w 21600"/>
                <a:gd name="T1" fmla="*/ 0 h 36450"/>
                <a:gd name="T2" fmla="*/ 0 w 21600"/>
                <a:gd name="T3" fmla="*/ 2 h 36450"/>
                <a:gd name="T4" fmla="*/ 0 w 21600"/>
                <a:gd name="T5" fmla="*/ 1 h 36450"/>
                <a:gd name="T6" fmla="*/ 0 60000 65536"/>
                <a:gd name="T7" fmla="*/ 0 60000 65536"/>
                <a:gd name="T8" fmla="*/ 0 60000 65536"/>
                <a:gd name="T9" fmla="*/ 0 w 21600"/>
                <a:gd name="T10" fmla="*/ 0 h 36450"/>
                <a:gd name="T11" fmla="*/ 21600 w 21600"/>
                <a:gd name="T12" fmla="*/ 36450 h 36450"/>
              </a:gdLst>
              <a:ahLst/>
              <a:cxnLst>
                <a:cxn ang="T6">
                  <a:pos x="T0" y="T1"/>
                </a:cxn>
                <a:cxn ang="T7">
                  <a:pos x="T2" y="T3"/>
                </a:cxn>
                <a:cxn ang="T8">
                  <a:pos x="T4" y="T5"/>
                </a:cxn>
              </a:cxnLst>
              <a:rect l="T9" t="T10" r="T11" b="T12"/>
              <a:pathLst>
                <a:path w="21600" h="36450" fill="none" extrusionOk="0">
                  <a:moveTo>
                    <a:pt x="11097" y="0"/>
                  </a:moveTo>
                  <a:cubicBezTo>
                    <a:pt x="17612" y="3901"/>
                    <a:pt x="21600" y="10937"/>
                    <a:pt x="21600" y="18531"/>
                  </a:cubicBezTo>
                  <a:cubicBezTo>
                    <a:pt x="21600" y="25719"/>
                    <a:pt x="18024" y="32436"/>
                    <a:pt x="12061" y="36450"/>
                  </a:cubicBezTo>
                </a:path>
                <a:path w="21600" h="36450" stroke="0" extrusionOk="0">
                  <a:moveTo>
                    <a:pt x="11097" y="0"/>
                  </a:moveTo>
                  <a:cubicBezTo>
                    <a:pt x="17612" y="3901"/>
                    <a:pt x="21600" y="10937"/>
                    <a:pt x="21600" y="18531"/>
                  </a:cubicBezTo>
                  <a:cubicBezTo>
                    <a:pt x="21600" y="25719"/>
                    <a:pt x="18024" y="32436"/>
                    <a:pt x="12061" y="36450"/>
                  </a:cubicBezTo>
                  <a:lnTo>
                    <a:pt x="0" y="18531"/>
                  </a:lnTo>
                  <a:close/>
                </a:path>
              </a:pathLst>
            </a:custGeom>
            <a:solidFill>
              <a:srgbClr val="FFFFFF"/>
            </a:solidFill>
            <a:ln w="9525" cmpd="sng">
              <a:solidFill>
                <a:schemeClr val="tx1"/>
              </a:solidFill>
              <a:bevel/>
            </a:ln>
          </p:spPr>
          <p:txBody>
            <a:bodyPr wrap="none" anchor="ctr"/>
            <a:lstStyle/>
            <a:p>
              <a:endParaRPr lang="zh-CN" altLang="en-US" sz="1385">
                <a:solidFill>
                  <a:schemeClr val="bg1"/>
                </a:solidFill>
              </a:endParaRPr>
            </a:p>
          </p:txBody>
        </p:sp>
        <p:sp>
          <p:nvSpPr>
            <p:cNvPr id="22" name="Rectangle 21"/>
            <p:cNvSpPr>
              <a:spLocks noChangeArrowheads="1"/>
            </p:cNvSpPr>
            <p:nvPr/>
          </p:nvSpPr>
          <p:spPr bwMode="auto">
            <a:xfrm>
              <a:off x="318" y="359"/>
              <a:ext cx="204" cy="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385" dirty="0"/>
                <a:t>V</a:t>
              </a:r>
              <a:endParaRPr lang="en-US" sz="1385" dirty="0"/>
            </a:p>
          </p:txBody>
        </p:sp>
        <p:sp>
          <p:nvSpPr>
            <p:cNvPr id="14" name="Oval 13"/>
            <p:cNvSpPr>
              <a:spLocks noChangeArrowheads="1"/>
            </p:cNvSpPr>
            <p:nvPr/>
          </p:nvSpPr>
          <p:spPr bwMode="auto">
            <a:xfrm>
              <a:off x="0" y="454"/>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c2</a:t>
              </a:r>
              <a:endParaRPr lang="en-US" sz="1385">
                <a:solidFill>
                  <a:schemeClr val="bg1"/>
                </a:solidFill>
              </a:endParaRPr>
            </a:p>
          </p:txBody>
        </p:sp>
        <p:sp>
          <p:nvSpPr>
            <p:cNvPr id="15" name="Oval 14"/>
            <p:cNvSpPr>
              <a:spLocks noChangeArrowheads="1"/>
            </p:cNvSpPr>
            <p:nvPr/>
          </p:nvSpPr>
          <p:spPr bwMode="auto">
            <a:xfrm>
              <a:off x="726" y="454"/>
              <a:ext cx="273" cy="318"/>
            </a:xfrm>
            <a:prstGeom prst="ellipse">
              <a:avLst/>
            </a:prstGeom>
            <a:grpFill/>
            <a:ln w="9525" cmpd="sng">
              <a:solidFill>
                <a:schemeClr val="tx1"/>
              </a:solidFill>
              <a:round/>
            </a:ln>
          </p:spPr>
          <p:txBody>
            <a:bodyPr wrap="none" anchor="ctr"/>
            <a:lstStyle/>
            <a:p>
              <a:pPr algn="ctr"/>
              <a:r>
                <a:rPr lang="en-US" sz="1385" dirty="0">
                  <a:solidFill>
                    <a:schemeClr val="bg1"/>
                  </a:solidFill>
                </a:rPr>
                <a:t>e1</a:t>
              </a:r>
              <a:endParaRPr lang="en-US" sz="1385" dirty="0">
                <a:solidFill>
                  <a:schemeClr val="bg1"/>
                </a:solidFill>
              </a:endParaRPr>
            </a:p>
          </p:txBody>
        </p:sp>
        <p:sp>
          <p:nvSpPr>
            <p:cNvPr id="16" name="Line 15"/>
            <p:cNvSpPr>
              <a:spLocks noChangeShapeType="1"/>
            </p:cNvSpPr>
            <p:nvPr/>
          </p:nvSpPr>
          <p:spPr bwMode="auto">
            <a:xfrm flipV="1">
              <a:off x="273" y="590"/>
              <a:ext cx="453" cy="0"/>
            </a:xfrm>
            <a:prstGeom prst="line">
              <a:avLst/>
            </a:prstGeom>
            <a:grpFill/>
            <a:ln w="9525" cmpd="sng">
              <a:solidFill>
                <a:schemeClr val="tx1"/>
              </a:solidFill>
              <a:round/>
            </a:ln>
          </p:spPr>
          <p:txBody>
            <a:bodyPr/>
            <a:lstStyle/>
            <a:p>
              <a:endParaRPr lang="zh-CN" altLang="en-US" sz="1385">
                <a:solidFill>
                  <a:schemeClr val="bg1"/>
                </a:solidFill>
              </a:endParaRPr>
            </a:p>
          </p:txBody>
        </p:sp>
        <p:sp>
          <p:nvSpPr>
            <p:cNvPr id="17" name="Oval 16"/>
            <p:cNvSpPr>
              <a:spLocks noChangeArrowheads="1"/>
            </p:cNvSpPr>
            <p:nvPr/>
          </p:nvSpPr>
          <p:spPr bwMode="auto">
            <a:xfrm>
              <a:off x="0" y="0"/>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c1</a:t>
              </a:r>
              <a:endParaRPr lang="en-US" sz="1385">
                <a:solidFill>
                  <a:schemeClr val="bg1"/>
                </a:solidFill>
              </a:endParaRPr>
            </a:p>
          </p:txBody>
        </p:sp>
        <p:sp>
          <p:nvSpPr>
            <p:cNvPr id="18" name="Oval 17"/>
            <p:cNvSpPr>
              <a:spLocks noChangeArrowheads="1"/>
            </p:cNvSpPr>
            <p:nvPr/>
          </p:nvSpPr>
          <p:spPr bwMode="auto">
            <a:xfrm>
              <a:off x="0" y="908"/>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c3</a:t>
              </a:r>
              <a:endParaRPr lang="en-US" sz="1385">
                <a:solidFill>
                  <a:schemeClr val="bg1"/>
                </a:solidFill>
              </a:endParaRPr>
            </a:p>
          </p:txBody>
        </p:sp>
        <p:sp>
          <p:nvSpPr>
            <p:cNvPr id="19" name="Line 18"/>
            <p:cNvSpPr>
              <a:spLocks noChangeShapeType="1"/>
            </p:cNvSpPr>
            <p:nvPr/>
          </p:nvSpPr>
          <p:spPr bwMode="auto">
            <a:xfrm flipV="1">
              <a:off x="272" y="635"/>
              <a:ext cx="454" cy="409"/>
            </a:xfrm>
            <a:prstGeom prst="line">
              <a:avLst/>
            </a:prstGeom>
            <a:grpFill/>
            <a:ln w="9525" cmpd="sng">
              <a:solidFill>
                <a:schemeClr val="tx1"/>
              </a:solidFill>
              <a:round/>
            </a:ln>
          </p:spPr>
          <p:txBody>
            <a:bodyPr/>
            <a:lstStyle/>
            <a:p>
              <a:endParaRPr lang="zh-CN" altLang="en-US" sz="1385">
                <a:solidFill>
                  <a:schemeClr val="bg1"/>
                </a:solidFill>
              </a:endParaRPr>
            </a:p>
          </p:txBody>
        </p:sp>
        <p:sp>
          <p:nvSpPr>
            <p:cNvPr id="20" name="Line 19"/>
            <p:cNvSpPr>
              <a:spLocks noChangeShapeType="1"/>
            </p:cNvSpPr>
            <p:nvPr/>
          </p:nvSpPr>
          <p:spPr bwMode="auto">
            <a:xfrm>
              <a:off x="272" y="182"/>
              <a:ext cx="454" cy="363"/>
            </a:xfrm>
            <a:prstGeom prst="line">
              <a:avLst/>
            </a:prstGeom>
            <a:grpFill/>
            <a:ln w="9525" cmpd="sng">
              <a:solidFill>
                <a:schemeClr val="tx1"/>
              </a:solidFill>
              <a:round/>
            </a:ln>
          </p:spPr>
          <p:txBody>
            <a:bodyPr/>
            <a:lstStyle/>
            <a:p>
              <a:endParaRPr lang="zh-CN" altLang="en-US" sz="1385">
                <a:solidFill>
                  <a:schemeClr val="bg1"/>
                </a:solidFill>
              </a:endParaRPr>
            </a:p>
          </p:txBody>
        </p:sp>
      </p:grpSp>
      <p:grpSp>
        <p:nvGrpSpPr>
          <p:cNvPr id="23" name="Group 22"/>
          <p:cNvGrpSpPr/>
          <p:nvPr/>
        </p:nvGrpSpPr>
        <p:grpSpPr bwMode="auto">
          <a:xfrm>
            <a:off x="6674934" y="3672495"/>
            <a:ext cx="1385355" cy="1164382"/>
            <a:chOff x="0" y="0"/>
            <a:chExt cx="999" cy="953"/>
          </a:xfrm>
          <a:solidFill>
            <a:srgbClr val="0070C0"/>
          </a:solidFill>
        </p:grpSpPr>
        <p:sp>
          <p:nvSpPr>
            <p:cNvPr id="30" name="Rectangle 29"/>
            <p:cNvSpPr>
              <a:spLocks noChangeArrowheads="1"/>
            </p:cNvSpPr>
            <p:nvPr/>
          </p:nvSpPr>
          <p:spPr bwMode="auto">
            <a:xfrm rot="10800000">
              <a:off x="428" y="362"/>
              <a:ext cx="204" cy="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385" dirty="0"/>
                <a:t>V</a:t>
              </a:r>
              <a:endParaRPr lang="en-US" sz="1385" dirty="0"/>
            </a:p>
          </p:txBody>
        </p:sp>
        <p:sp>
          <p:nvSpPr>
            <p:cNvPr id="29" name="Arc 28"/>
            <p:cNvSpPr/>
            <p:nvPr/>
          </p:nvSpPr>
          <p:spPr bwMode="auto">
            <a:xfrm flipH="1">
              <a:off x="590" y="408"/>
              <a:ext cx="91" cy="136"/>
            </a:xfrm>
            <a:custGeom>
              <a:avLst/>
              <a:gdLst>
                <a:gd name="T0" fmla="*/ 0 w 21600"/>
                <a:gd name="T1" fmla="*/ 0 h 36450"/>
                <a:gd name="T2" fmla="*/ 0 w 21600"/>
                <a:gd name="T3" fmla="*/ 1 h 36450"/>
                <a:gd name="T4" fmla="*/ 0 w 21600"/>
                <a:gd name="T5" fmla="*/ 0 h 36450"/>
                <a:gd name="T6" fmla="*/ 0 60000 65536"/>
                <a:gd name="T7" fmla="*/ 0 60000 65536"/>
                <a:gd name="T8" fmla="*/ 0 60000 65536"/>
                <a:gd name="T9" fmla="*/ 0 w 21600"/>
                <a:gd name="T10" fmla="*/ 0 h 36450"/>
                <a:gd name="T11" fmla="*/ 21600 w 21600"/>
                <a:gd name="T12" fmla="*/ 36450 h 36450"/>
              </a:gdLst>
              <a:ahLst/>
              <a:cxnLst>
                <a:cxn ang="T6">
                  <a:pos x="T0" y="T1"/>
                </a:cxn>
                <a:cxn ang="T7">
                  <a:pos x="T2" y="T3"/>
                </a:cxn>
                <a:cxn ang="T8">
                  <a:pos x="T4" y="T5"/>
                </a:cxn>
              </a:cxnLst>
              <a:rect l="T9" t="T10" r="T11" b="T12"/>
              <a:pathLst>
                <a:path w="21600" h="36450" fill="none" extrusionOk="0">
                  <a:moveTo>
                    <a:pt x="11097" y="0"/>
                  </a:moveTo>
                  <a:cubicBezTo>
                    <a:pt x="17612" y="3901"/>
                    <a:pt x="21600" y="10937"/>
                    <a:pt x="21600" y="18531"/>
                  </a:cubicBezTo>
                  <a:cubicBezTo>
                    <a:pt x="21600" y="25719"/>
                    <a:pt x="18024" y="32436"/>
                    <a:pt x="12061" y="36450"/>
                  </a:cubicBezTo>
                </a:path>
                <a:path w="21600" h="36450" stroke="0" extrusionOk="0">
                  <a:moveTo>
                    <a:pt x="11097" y="0"/>
                  </a:moveTo>
                  <a:cubicBezTo>
                    <a:pt x="17612" y="3901"/>
                    <a:pt x="21600" y="10937"/>
                    <a:pt x="21600" y="18531"/>
                  </a:cubicBezTo>
                  <a:cubicBezTo>
                    <a:pt x="21600" y="25719"/>
                    <a:pt x="18024" y="32436"/>
                    <a:pt x="12061" y="36450"/>
                  </a:cubicBezTo>
                  <a:lnTo>
                    <a:pt x="0" y="18531"/>
                  </a:lnTo>
                  <a:close/>
                </a:path>
              </a:pathLst>
            </a:custGeom>
            <a:solidFill>
              <a:srgbClr val="FFFFFF"/>
            </a:solidFill>
            <a:ln w="9525" cmpd="sng">
              <a:solidFill>
                <a:schemeClr val="tx1"/>
              </a:solidFill>
              <a:bevel/>
            </a:ln>
          </p:spPr>
          <p:txBody>
            <a:bodyPr wrap="none" anchor="ctr"/>
            <a:lstStyle/>
            <a:p>
              <a:endParaRPr lang="zh-CN" altLang="en-US" sz="1385">
                <a:solidFill>
                  <a:schemeClr val="bg1"/>
                </a:solidFill>
              </a:endParaRPr>
            </a:p>
          </p:txBody>
        </p:sp>
        <p:sp>
          <p:nvSpPr>
            <p:cNvPr id="24" name="Oval 23"/>
            <p:cNvSpPr>
              <a:spLocks noChangeArrowheads="1"/>
            </p:cNvSpPr>
            <p:nvPr/>
          </p:nvSpPr>
          <p:spPr bwMode="auto">
            <a:xfrm>
              <a:off x="0" y="635"/>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c2</a:t>
              </a:r>
              <a:endParaRPr lang="en-US" sz="1385">
                <a:solidFill>
                  <a:schemeClr val="bg1"/>
                </a:solidFill>
              </a:endParaRPr>
            </a:p>
          </p:txBody>
        </p:sp>
        <p:sp>
          <p:nvSpPr>
            <p:cNvPr id="25" name="Oval 24"/>
            <p:cNvSpPr>
              <a:spLocks noChangeArrowheads="1"/>
            </p:cNvSpPr>
            <p:nvPr/>
          </p:nvSpPr>
          <p:spPr bwMode="auto">
            <a:xfrm>
              <a:off x="726" y="363"/>
              <a:ext cx="273" cy="318"/>
            </a:xfrm>
            <a:prstGeom prst="ellipse">
              <a:avLst/>
            </a:prstGeom>
            <a:grpFill/>
            <a:ln w="9525" cmpd="sng">
              <a:solidFill>
                <a:schemeClr val="tx1"/>
              </a:solidFill>
              <a:round/>
            </a:ln>
          </p:spPr>
          <p:txBody>
            <a:bodyPr wrap="none" anchor="ctr"/>
            <a:lstStyle/>
            <a:p>
              <a:pPr algn="ctr"/>
              <a:r>
                <a:rPr lang="en-US" sz="1385">
                  <a:solidFill>
                    <a:schemeClr val="bg1"/>
                  </a:solidFill>
                </a:rPr>
                <a:t>e1</a:t>
              </a:r>
              <a:endParaRPr lang="en-US" sz="1385">
                <a:solidFill>
                  <a:schemeClr val="bg1"/>
                </a:solidFill>
              </a:endParaRPr>
            </a:p>
          </p:txBody>
        </p:sp>
        <p:sp>
          <p:nvSpPr>
            <p:cNvPr id="26" name="Line 25"/>
            <p:cNvSpPr>
              <a:spLocks noChangeShapeType="1"/>
            </p:cNvSpPr>
            <p:nvPr/>
          </p:nvSpPr>
          <p:spPr bwMode="auto">
            <a:xfrm flipV="1">
              <a:off x="273" y="499"/>
              <a:ext cx="453" cy="227"/>
            </a:xfrm>
            <a:prstGeom prst="line">
              <a:avLst/>
            </a:prstGeom>
            <a:grpFill/>
            <a:ln w="9525" cmpd="sng">
              <a:solidFill>
                <a:schemeClr val="tx1"/>
              </a:solidFill>
              <a:round/>
            </a:ln>
          </p:spPr>
          <p:txBody>
            <a:bodyPr/>
            <a:lstStyle/>
            <a:p>
              <a:endParaRPr lang="zh-CN" altLang="en-US" sz="1385">
                <a:solidFill>
                  <a:schemeClr val="bg1"/>
                </a:solidFill>
              </a:endParaRPr>
            </a:p>
          </p:txBody>
        </p:sp>
        <p:sp>
          <p:nvSpPr>
            <p:cNvPr id="27" name="Oval 26"/>
            <p:cNvSpPr>
              <a:spLocks noChangeArrowheads="1"/>
            </p:cNvSpPr>
            <p:nvPr/>
          </p:nvSpPr>
          <p:spPr bwMode="auto">
            <a:xfrm>
              <a:off x="0" y="0"/>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c1</a:t>
              </a:r>
              <a:endParaRPr lang="en-US" sz="1385">
                <a:solidFill>
                  <a:schemeClr val="bg1"/>
                </a:solidFill>
              </a:endParaRPr>
            </a:p>
          </p:txBody>
        </p:sp>
        <p:sp>
          <p:nvSpPr>
            <p:cNvPr id="28" name="Line 27"/>
            <p:cNvSpPr>
              <a:spLocks noChangeShapeType="1"/>
            </p:cNvSpPr>
            <p:nvPr/>
          </p:nvSpPr>
          <p:spPr bwMode="auto">
            <a:xfrm>
              <a:off x="273" y="227"/>
              <a:ext cx="453" cy="227"/>
            </a:xfrm>
            <a:prstGeom prst="line">
              <a:avLst/>
            </a:prstGeom>
            <a:grpFill/>
            <a:ln w="9525" cmpd="sng">
              <a:solidFill>
                <a:schemeClr val="tx1"/>
              </a:solidFill>
              <a:round/>
            </a:ln>
          </p:spPr>
          <p:txBody>
            <a:bodyPr/>
            <a:lstStyle/>
            <a:p>
              <a:endParaRPr lang="zh-CN" altLang="en-US" sz="1385">
                <a:solidFill>
                  <a:schemeClr val="bg1"/>
                </a:solidFill>
              </a:endParaRPr>
            </a:p>
          </p:txBody>
        </p:sp>
      </p:grpSp>
      <p:sp>
        <p:nvSpPr>
          <p:cNvPr id="31" name="Text Box 30"/>
          <p:cNvSpPr txBox="1">
            <a:spLocks noChangeArrowheads="1"/>
          </p:cNvSpPr>
          <p:nvPr/>
        </p:nvSpPr>
        <p:spPr bwMode="auto">
          <a:xfrm>
            <a:off x="1203828" y="5274551"/>
            <a:ext cx="1368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1385" dirty="0"/>
              <a:t>（</a:t>
            </a:r>
            <a:r>
              <a:rPr lang="en-US" sz="1385" dirty="0"/>
              <a:t>a</a:t>
            </a:r>
            <a:r>
              <a:rPr lang="zh-CN" altLang="en-US" sz="1385" dirty="0"/>
              <a:t>）恒等</a:t>
            </a:r>
            <a:endParaRPr lang="zh-CN" altLang="en-US" sz="1385" dirty="0"/>
          </a:p>
        </p:txBody>
      </p:sp>
      <p:sp>
        <p:nvSpPr>
          <p:cNvPr id="32" name="Text Box 31"/>
          <p:cNvSpPr txBox="1">
            <a:spLocks noChangeArrowheads="1"/>
          </p:cNvSpPr>
          <p:nvPr/>
        </p:nvSpPr>
        <p:spPr bwMode="auto">
          <a:xfrm>
            <a:off x="2981189" y="5274551"/>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1385" dirty="0"/>
              <a:t>（</a:t>
            </a:r>
            <a:r>
              <a:rPr lang="en-US" sz="1385" dirty="0"/>
              <a:t>b</a:t>
            </a:r>
            <a:r>
              <a:rPr lang="zh-CN" altLang="en-US" sz="1385" dirty="0"/>
              <a:t>）非</a:t>
            </a:r>
            <a:r>
              <a:rPr lang="en-US" altLang="zh-CN" sz="1385" dirty="0"/>
              <a:t>(~)</a:t>
            </a:r>
            <a:endParaRPr lang="zh-CN" altLang="en-US" sz="1385" dirty="0"/>
          </a:p>
        </p:txBody>
      </p:sp>
      <p:sp>
        <p:nvSpPr>
          <p:cNvPr id="33" name="Text Box 32"/>
          <p:cNvSpPr txBox="1">
            <a:spLocks noChangeArrowheads="1"/>
          </p:cNvSpPr>
          <p:nvPr/>
        </p:nvSpPr>
        <p:spPr bwMode="auto">
          <a:xfrm>
            <a:off x="4682641" y="5274551"/>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1385" dirty="0"/>
              <a:t>（</a:t>
            </a:r>
            <a:r>
              <a:rPr lang="en-US" sz="1385" dirty="0"/>
              <a:t>c</a:t>
            </a:r>
            <a:r>
              <a:rPr lang="zh-CN" altLang="en-US" sz="1385" dirty="0"/>
              <a:t>）或</a:t>
            </a:r>
            <a:r>
              <a:rPr lang="en-US" altLang="zh-CN" sz="1385" dirty="0"/>
              <a:t>(</a:t>
            </a:r>
            <a:r>
              <a:rPr lang="zh-CN" altLang="en-US" sz="1385" dirty="0"/>
              <a:t>∨</a:t>
            </a:r>
            <a:r>
              <a:rPr lang="en-US" altLang="zh-CN" sz="1385" dirty="0"/>
              <a:t>)</a:t>
            </a:r>
            <a:endParaRPr lang="zh-CN" altLang="en-US" sz="1385" dirty="0"/>
          </a:p>
        </p:txBody>
      </p:sp>
      <p:sp>
        <p:nvSpPr>
          <p:cNvPr id="34" name="Text Box 33"/>
          <p:cNvSpPr txBox="1">
            <a:spLocks noChangeArrowheads="1"/>
          </p:cNvSpPr>
          <p:nvPr/>
        </p:nvSpPr>
        <p:spPr bwMode="auto">
          <a:xfrm>
            <a:off x="6566934" y="5274550"/>
            <a:ext cx="1079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1385" dirty="0"/>
              <a:t>（</a:t>
            </a:r>
            <a:r>
              <a:rPr lang="en-US" sz="1385" dirty="0"/>
              <a:t>d</a:t>
            </a:r>
            <a:r>
              <a:rPr lang="zh-CN" altLang="en-US" sz="1385" dirty="0"/>
              <a:t>）与</a:t>
            </a:r>
            <a:r>
              <a:rPr lang="en-US" altLang="zh-CN" sz="1385" dirty="0"/>
              <a:t>(</a:t>
            </a:r>
            <a:r>
              <a:rPr lang="zh-CN" altLang="en-US" sz="1385" dirty="0"/>
              <a:t>∧</a:t>
            </a:r>
            <a:r>
              <a:rPr lang="en-US" altLang="zh-CN" sz="1385" dirty="0"/>
              <a:t>)</a:t>
            </a:r>
            <a:endParaRPr lang="zh-CN" altLang="en-US" sz="1385" dirty="0"/>
          </a:p>
        </p:txBody>
      </p:sp>
      <p:grpSp>
        <p:nvGrpSpPr>
          <p:cNvPr id="74" name="组合 73"/>
          <p:cNvGrpSpPr/>
          <p:nvPr/>
        </p:nvGrpSpPr>
        <p:grpSpPr>
          <a:xfrm>
            <a:off x="2909189" y="4115858"/>
            <a:ext cx="1385355" cy="388534"/>
            <a:chOff x="2628000" y="3717032"/>
            <a:chExt cx="1585912" cy="504825"/>
          </a:xfrm>
          <a:solidFill>
            <a:srgbClr val="0070C0"/>
          </a:solidFill>
        </p:grpSpPr>
        <p:grpSp>
          <p:nvGrpSpPr>
            <p:cNvPr id="8" name="Group 8"/>
            <p:cNvGrpSpPr/>
            <p:nvPr/>
          </p:nvGrpSpPr>
          <p:grpSpPr bwMode="auto">
            <a:xfrm>
              <a:off x="2628000" y="3717032"/>
              <a:ext cx="1585912" cy="504825"/>
              <a:chOff x="0" y="0"/>
              <a:chExt cx="999" cy="318"/>
            </a:xfrm>
            <a:grpFill/>
          </p:grpSpPr>
          <p:sp>
            <p:nvSpPr>
              <p:cNvPr id="9" name="Oval 9"/>
              <p:cNvSpPr>
                <a:spLocks noChangeArrowheads="1"/>
              </p:cNvSpPr>
              <p:nvPr/>
            </p:nvSpPr>
            <p:spPr bwMode="auto">
              <a:xfrm>
                <a:off x="0" y="0"/>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c1</a:t>
                </a:r>
                <a:endParaRPr lang="en-US" sz="1385">
                  <a:solidFill>
                    <a:schemeClr val="bg1"/>
                  </a:solidFill>
                </a:endParaRPr>
              </a:p>
            </p:txBody>
          </p:sp>
          <p:sp>
            <p:nvSpPr>
              <p:cNvPr id="10" name="Oval 10"/>
              <p:cNvSpPr>
                <a:spLocks noChangeArrowheads="1"/>
              </p:cNvSpPr>
              <p:nvPr/>
            </p:nvSpPr>
            <p:spPr bwMode="auto">
              <a:xfrm>
                <a:off x="726" y="0"/>
                <a:ext cx="273" cy="318"/>
              </a:xfrm>
              <a:prstGeom prst="ellipse">
                <a:avLst/>
              </a:prstGeom>
              <a:grpFill/>
              <a:ln w="9525" cmpd="sng">
                <a:solidFill>
                  <a:schemeClr val="tx1"/>
                </a:solidFill>
                <a:round/>
              </a:ln>
            </p:spPr>
            <p:txBody>
              <a:bodyPr wrap="none" anchor="ctr"/>
              <a:lstStyle/>
              <a:p>
                <a:pPr algn="ctr"/>
                <a:r>
                  <a:rPr lang="en-US" sz="1385" dirty="0">
                    <a:solidFill>
                      <a:schemeClr val="bg1"/>
                    </a:solidFill>
                  </a:rPr>
                  <a:t>e1</a:t>
                </a:r>
                <a:endParaRPr lang="en-US" sz="1385" dirty="0">
                  <a:solidFill>
                    <a:schemeClr val="bg1"/>
                  </a:solidFill>
                </a:endParaRPr>
              </a:p>
            </p:txBody>
          </p:sp>
          <p:sp>
            <p:nvSpPr>
              <p:cNvPr id="11" name="Line 11"/>
              <p:cNvSpPr>
                <a:spLocks noChangeShapeType="1"/>
              </p:cNvSpPr>
              <p:nvPr/>
            </p:nvSpPr>
            <p:spPr bwMode="auto">
              <a:xfrm flipV="1">
                <a:off x="273" y="136"/>
                <a:ext cx="453" cy="0"/>
              </a:xfrm>
              <a:prstGeom prst="line">
                <a:avLst/>
              </a:prstGeom>
              <a:grpFill/>
              <a:ln w="9525" cmpd="sng">
                <a:solidFill>
                  <a:schemeClr val="tx1"/>
                </a:solidFill>
                <a:round/>
              </a:ln>
            </p:spPr>
            <p:txBody>
              <a:bodyPr/>
              <a:lstStyle/>
              <a:p>
                <a:endParaRPr lang="zh-CN" altLang="en-US" sz="1385">
                  <a:solidFill>
                    <a:schemeClr val="bg1"/>
                  </a:solidFill>
                </a:endParaRPr>
              </a:p>
            </p:txBody>
          </p:sp>
        </p:grpSp>
        <p:grpSp>
          <p:nvGrpSpPr>
            <p:cNvPr id="73" name="组合 72"/>
            <p:cNvGrpSpPr/>
            <p:nvPr/>
          </p:nvGrpSpPr>
          <p:grpSpPr>
            <a:xfrm>
              <a:off x="3168000" y="3744000"/>
              <a:ext cx="540000" cy="360000"/>
              <a:chOff x="3168000" y="3744000"/>
              <a:chExt cx="540000" cy="360000"/>
            </a:xfrm>
            <a:grpFill/>
          </p:grpSpPr>
          <p:cxnSp>
            <p:nvCxnSpPr>
              <p:cNvPr id="47" name="直接连接符 46"/>
              <p:cNvCxnSpPr/>
              <p:nvPr/>
            </p:nvCxnSpPr>
            <p:spPr>
              <a:xfrm flipH="1">
                <a:off x="3168000" y="3744000"/>
                <a:ext cx="178992" cy="360000"/>
              </a:xfrm>
              <a:prstGeom prst="line">
                <a:avLst/>
              </a:prstGeom>
              <a:grpFill/>
              <a:ln w="9525" cmpd="sng">
                <a:solidFill>
                  <a:schemeClr val="tx1"/>
                </a:solidFill>
                <a:round/>
              </a:ln>
            </p:spPr>
          </p:cxnSp>
          <p:cxnSp>
            <p:nvCxnSpPr>
              <p:cNvPr id="49" name="直接连接符 48"/>
              <p:cNvCxnSpPr/>
              <p:nvPr/>
            </p:nvCxnSpPr>
            <p:spPr>
              <a:xfrm flipH="1">
                <a:off x="3528000" y="3744000"/>
                <a:ext cx="180000" cy="360000"/>
              </a:xfrm>
              <a:prstGeom prst="line">
                <a:avLst/>
              </a:prstGeom>
              <a:grpFill/>
              <a:ln w="9525" cmpd="sng">
                <a:solidFill>
                  <a:schemeClr val="tx1"/>
                </a:solidFill>
                <a:round/>
              </a:ln>
            </p:spPr>
          </p:cxnSp>
          <p:cxnSp>
            <p:nvCxnSpPr>
              <p:cNvPr id="50" name="直接连接符 49"/>
              <p:cNvCxnSpPr/>
              <p:nvPr/>
            </p:nvCxnSpPr>
            <p:spPr>
              <a:xfrm>
                <a:off x="3348000" y="3744000"/>
                <a:ext cx="180000" cy="360000"/>
              </a:xfrm>
              <a:prstGeom prst="line">
                <a:avLst/>
              </a:prstGeom>
              <a:grpFill/>
              <a:ln w="9525" cmpd="sng">
                <a:solidFill>
                  <a:schemeClr val="tx1"/>
                </a:solidFill>
                <a:round/>
              </a:ln>
            </p:spPr>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1000"/>
                                        <p:tgtEl>
                                          <p:spTgt spid="32"/>
                                        </p:tgtEl>
                                      </p:cBhvr>
                                    </p:animEffect>
                                    <p:anim calcmode="lin" valueType="num">
                                      <p:cBhvr>
                                        <p:cTn id="16" dur="1000" fill="hold"/>
                                        <p:tgtEl>
                                          <p:spTgt spid="32"/>
                                        </p:tgtEl>
                                        <p:attrNameLst>
                                          <p:attrName>ppt_x</p:attrName>
                                        </p:attrNameLst>
                                      </p:cBhvr>
                                      <p:tavLst>
                                        <p:tav tm="0">
                                          <p:val>
                                            <p:strVal val="#ppt_x"/>
                                          </p:val>
                                        </p:tav>
                                        <p:tav tm="100000">
                                          <p:val>
                                            <p:strVal val="#ppt_x"/>
                                          </p:val>
                                        </p:tav>
                                      </p:tavLst>
                                    </p:anim>
                                    <p:anim calcmode="lin" valueType="num">
                                      <p:cBhvr>
                                        <p:cTn id="1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
                                          </p:val>
                                        </p:tav>
                                        <p:tav tm="100000">
                                          <p:val>
                                            <p:strVal val="#ppt_x"/>
                                          </p:val>
                                        </p:tav>
                                      </p:tavLst>
                                    </p:anim>
                                    <p:anim calcmode="lin" valueType="num">
                                      <p:cBhvr>
                                        <p:cTn id="2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1000"/>
                                        <p:tgtEl>
                                          <p:spTgt spid="23"/>
                                        </p:tgtEl>
                                      </p:cBhvr>
                                    </p:animEffect>
                                    <p:anim calcmode="lin" valueType="num">
                                      <p:cBhvr>
                                        <p:cTn id="35" dur="1000" fill="hold"/>
                                        <p:tgtEl>
                                          <p:spTgt spid="23"/>
                                        </p:tgtEl>
                                        <p:attrNameLst>
                                          <p:attrName>ppt_x</p:attrName>
                                        </p:attrNameLst>
                                      </p:cBhvr>
                                      <p:tavLst>
                                        <p:tav tm="0">
                                          <p:val>
                                            <p:strVal val="#ppt_x"/>
                                          </p:val>
                                        </p:tav>
                                        <p:tav tm="100000">
                                          <p:val>
                                            <p:strVal val="#ppt_x"/>
                                          </p:val>
                                        </p:tav>
                                      </p:tavLst>
                                    </p:anim>
                                    <p:anim calcmode="lin" valueType="num">
                                      <p:cBhvr>
                                        <p:cTn id="36" dur="1000" fill="hold"/>
                                        <p:tgtEl>
                                          <p:spTgt spid="2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1000"/>
                                        <p:tgtEl>
                                          <p:spTgt spid="34"/>
                                        </p:tgtEl>
                                      </p:cBhvr>
                                    </p:animEffect>
                                    <p:anim calcmode="lin" valueType="num">
                                      <p:cBhvr>
                                        <p:cTn id="40" dur="1000" fill="hold"/>
                                        <p:tgtEl>
                                          <p:spTgt spid="34"/>
                                        </p:tgtEl>
                                        <p:attrNameLst>
                                          <p:attrName>ppt_x</p:attrName>
                                        </p:attrNameLst>
                                      </p:cBhvr>
                                      <p:tavLst>
                                        <p:tav tm="0">
                                          <p:val>
                                            <p:strVal val="#ppt_x"/>
                                          </p:val>
                                        </p:tav>
                                        <p:tav tm="100000">
                                          <p:val>
                                            <p:strVal val="#ppt_x"/>
                                          </p:val>
                                        </p:tav>
                                      </p:tavLst>
                                    </p:anim>
                                    <p:anim calcmode="lin" valueType="num">
                                      <p:cBhvr>
                                        <p:cTn id="4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p:cNvSpPr>
            <a:spLocks noGrp="1"/>
          </p:cNvSpPr>
          <p:nvPr/>
        </p:nvSpPr>
        <p:spPr>
          <a:xfrm>
            <a:off x="4526820" y="2231876"/>
            <a:ext cx="3601924" cy="3878995"/>
          </a:xfrm>
          <a:prstGeom prst="rect">
            <a:avLst/>
          </a:prstGeom>
          <a:ln>
            <a:solidFill>
              <a:srgbClr val="00B050"/>
            </a:solid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150" dirty="0">
                <a:latin typeface="微软雅黑" panose="020B0503020204020204" pitchFamily="34" charset="-122"/>
                <a:ea typeface="微软雅黑" panose="020B0503020204020204" pitchFamily="34" charset="-122"/>
                <a:sym typeface="+mn-ea"/>
              </a:rPr>
              <a:t>非（</a:t>
            </a:r>
            <a:r>
              <a:rPr lang="en-US" altLang="zh-CN" sz="2150" dirty="0">
                <a:latin typeface="微软雅黑" panose="020B0503020204020204" pitchFamily="34" charset="-122"/>
                <a:ea typeface="微软雅黑" panose="020B0503020204020204" pitchFamily="34" charset="-122"/>
                <a:sym typeface="+mn-ea"/>
              </a:rPr>
              <a:t>~</a:t>
            </a:r>
            <a:r>
              <a:rPr lang="zh-CN" altLang="en-US" sz="2150" dirty="0">
                <a:latin typeface="微软雅黑" panose="020B0503020204020204" pitchFamily="34" charset="-122"/>
                <a:ea typeface="微软雅黑" panose="020B0503020204020204" pitchFamily="34" charset="-122"/>
                <a:sym typeface="+mn-ea"/>
              </a:rPr>
              <a:t>）</a:t>
            </a:r>
            <a:endParaRPr lang="en-US" altLang="zh-CN" sz="2150" dirty="0">
              <a:latin typeface="微软雅黑" panose="020B0503020204020204" pitchFamily="34" charset="-122"/>
              <a:ea typeface="微软雅黑" panose="020B0503020204020204" pitchFamily="34" charset="-122"/>
            </a:endParaRPr>
          </a:p>
          <a:p>
            <a:endParaRPr lang="zh-CN" altLang="en-US" sz="1230" dirty="0"/>
          </a:p>
          <a:p>
            <a:endParaRPr lang="zh-CN" altLang="en-US" sz="1230" dirty="0"/>
          </a:p>
          <a:p>
            <a:endParaRPr lang="zh-CN" altLang="en-US" sz="1230" dirty="0"/>
          </a:p>
          <a:p>
            <a:endParaRPr lang="zh-CN" altLang="en-US" sz="1230" dirty="0"/>
          </a:p>
          <a:p>
            <a:endParaRPr lang="zh-CN" altLang="en-US" sz="1230" dirty="0"/>
          </a:p>
          <a:p>
            <a:endParaRPr lang="zh-CN" altLang="en-US" sz="1230" dirty="0"/>
          </a:p>
          <a:p>
            <a:endParaRPr lang="zh-CN" altLang="en-US" sz="1230" dirty="0"/>
          </a:p>
          <a:p>
            <a:endParaRPr lang="zh-CN" altLang="en-US" sz="1230" dirty="0"/>
          </a:p>
          <a:p>
            <a:pPr marL="228600" indent="-228600" algn="just" fontAlgn="base">
              <a:spcBef>
                <a:spcPts val="600"/>
              </a:spcBef>
              <a:spcAft>
                <a:spcPts val="600"/>
              </a:spcAft>
              <a:buClr>
                <a:srgbClr val="0070C0"/>
              </a:buClr>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含义：若原因出现，则结果不出现；若原因不出现，则结果出现。</a:t>
            </a:r>
            <a:endParaRPr lang="zh-CN" altLang="en-US" sz="1230" dirty="0">
              <a:latin typeface="微软雅黑" panose="020B0503020204020204" pitchFamily="34" charset="-122"/>
              <a:ea typeface="微软雅黑" panose="020B0503020204020204" pitchFamily="34" charset="-122"/>
            </a:endParaRPr>
          </a:p>
          <a:p>
            <a:pPr marL="647700" lvl="1" indent="-228600">
              <a:lnSpc>
                <a:spcPct val="80000"/>
              </a:lnSpc>
              <a:spcBef>
                <a:spcPts val="600"/>
              </a:spcBef>
              <a:buClr>
                <a:srgbClr val="0070C0"/>
              </a:buClr>
            </a:pPr>
            <a:r>
              <a:rPr lang="zh-CN" altLang="en-US" sz="1230" dirty="0">
                <a:latin typeface="黑体" panose="02010609060101010101" pitchFamily="49" charset="-122"/>
                <a:ea typeface="黑体" panose="02010609060101010101" pitchFamily="49" charset="-122"/>
                <a:sym typeface="+mn-ea"/>
              </a:rPr>
              <a:t>若</a:t>
            </a:r>
            <a:r>
              <a:rPr lang="en-US" altLang="zh-CN" sz="1230" dirty="0">
                <a:latin typeface="黑体" panose="02010609060101010101" pitchFamily="49" charset="-122"/>
                <a:ea typeface="黑体" panose="02010609060101010101" pitchFamily="49" charset="-122"/>
                <a:sym typeface="+mn-ea"/>
              </a:rPr>
              <a:t>c1=1</a:t>
            </a:r>
            <a:r>
              <a:rPr lang="zh-CN" altLang="en-US" sz="1230" dirty="0">
                <a:latin typeface="黑体" panose="02010609060101010101" pitchFamily="49" charset="-122"/>
                <a:ea typeface="黑体" panose="02010609060101010101" pitchFamily="49" charset="-122"/>
                <a:sym typeface="+mn-ea"/>
              </a:rPr>
              <a:t>，则</a:t>
            </a:r>
            <a:r>
              <a:rPr lang="en-US" altLang="zh-CN" sz="1230" dirty="0">
                <a:latin typeface="黑体" panose="02010609060101010101" pitchFamily="49" charset="-122"/>
                <a:ea typeface="黑体" panose="02010609060101010101" pitchFamily="49" charset="-122"/>
                <a:sym typeface="+mn-ea"/>
              </a:rPr>
              <a:t>e1=0</a:t>
            </a:r>
            <a:endParaRPr lang="en-US" altLang="zh-CN" sz="1230" dirty="0">
              <a:latin typeface="黑体" panose="02010609060101010101" pitchFamily="49" charset="-122"/>
              <a:ea typeface="黑体" panose="02010609060101010101" pitchFamily="49" charset="-122"/>
            </a:endParaRPr>
          </a:p>
          <a:p>
            <a:pPr marL="647700" lvl="1" indent="-228600">
              <a:lnSpc>
                <a:spcPct val="80000"/>
              </a:lnSpc>
              <a:spcBef>
                <a:spcPts val="600"/>
              </a:spcBef>
              <a:buClr>
                <a:srgbClr val="0070C0"/>
              </a:buClr>
            </a:pPr>
            <a:r>
              <a:rPr lang="zh-CN" altLang="en-US" sz="1230" dirty="0">
                <a:latin typeface="黑体" panose="02010609060101010101" pitchFamily="49" charset="-122"/>
                <a:ea typeface="黑体" panose="02010609060101010101" pitchFamily="49" charset="-122"/>
                <a:sym typeface="+mn-ea"/>
              </a:rPr>
              <a:t>若</a:t>
            </a:r>
            <a:r>
              <a:rPr lang="en-US" altLang="zh-CN" sz="1230" dirty="0">
                <a:latin typeface="黑体" panose="02010609060101010101" pitchFamily="49" charset="-122"/>
                <a:ea typeface="黑体" panose="02010609060101010101" pitchFamily="49" charset="-122"/>
                <a:sym typeface="+mn-ea"/>
              </a:rPr>
              <a:t>c1=0</a:t>
            </a:r>
            <a:r>
              <a:rPr lang="zh-CN" altLang="en-US" sz="1230" dirty="0">
                <a:latin typeface="黑体" panose="02010609060101010101" pitchFamily="49" charset="-122"/>
                <a:ea typeface="黑体" panose="02010609060101010101" pitchFamily="49" charset="-122"/>
                <a:sym typeface="+mn-ea"/>
              </a:rPr>
              <a:t>，则</a:t>
            </a:r>
            <a:r>
              <a:rPr lang="en-US" altLang="zh-CN" sz="1230" dirty="0">
                <a:latin typeface="黑体" panose="02010609060101010101" pitchFamily="49" charset="-122"/>
                <a:ea typeface="黑体" panose="02010609060101010101" pitchFamily="49" charset="-122"/>
                <a:sym typeface="+mn-ea"/>
              </a:rPr>
              <a:t>e1=1</a:t>
            </a:r>
            <a:endParaRPr lang="en-US" altLang="zh-CN" sz="1230" dirty="0">
              <a:latin typeface="黑体" panose="02010609060101010101" pitchFamily="49" charset="-122"/>
              <a:ea typeface="黑体" panose="02010609060101010101" pitchFamily="49" charset="-122"/>
              <a:sym typeface="+mn-ea"/>
            </a:endParaRPr>
          </a:p>
          <a:p>
            <a:pPr marL="419100" lvl="1" indent="0">
              <a:lnSpc>
                <a:spcPct val="80000"/>
              </a:lnSpc>
              <a:spcBef>
                <a:spcPts val="600"/>
              </a:spcBef>
              <a:buClr>
                <a:srgbClr val="0070C0"/>
              </a:buClr>
              <a:buNone/>
            </a:pPr>
            <a:r>
              <a:rPr lang="zh-CN" altLang="en-US" sz="1230" dirty="0">
                <a:latin typeface="黑体" panose="02010609060101010101" pitchFamily="49" charset="-122"/>
                <a:ea typeface="黑体" panose="02010609060101010101" pitchFamily="49" charset="-122"/>
              </a:rPr>
              <a:t>搜索联系人，如果有就不提示错误，如果没就提示错误</a:t>
            </a:r>
            <a:endParaRPr lang="zh-CN" altLang="en-US" sz="1230" dirty="0">
              <a:latin typeface="黑体" panose="02010609060101010101" pitchFamily="49" charset="-122"/>
              <a:ea typeface="黑体" panose="02010609060101010101" pitchFamily="49" charset="-122"/>
            </a:endParaRPr>
          </a:p>
          <a:p>
            <a:endParaRPr lang="zh-CN" altLang="en-US" sz="1230" dirty="0">
              <a:latin typeface="黑体" panose="02010609060101010101" pitchFamily="49" charset="-122"/>
              <a:ea typeface="黑体" panose="02010609060101010101" pitchFamily="49" charset="-122"/>
            </a:endParaRPr>
          </a:p>
        </p:txBody>
      </p:sp>
      <p:sp>
        <p:nvSpPr>
          <p:cNvPr id="3" name="标题 2"/>
          <p:cNvSpPr>
            <a:spLocks noGrp="1"/>
          </p:cNvSpPr>
          <p:nvPr>
            <p:ph type="title"/>
          </p:nvPr>
        </p:nvSpPr>
        <p:spPr>
          <a:xfrm>
            <a:off x="457200" y="999490"/>
            <a:ext cx="8229600" cy="5645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因果图中的基本符号</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a:xfrm>
            <a:off x="925100" y="2231876"/>
            <a:ext cx="3601924" cy="3878995"/>
          </a:xfrm>
          <a:ln>
            <a:solidFill>
              <a:srgbClr val="00B050"/>
            </a:solidFill>
          </a:ln>
        </p:spPr>
        <p:txBody>
          <a:bodyPr/>
          <a:lstStyle/>
          <a:p>
            <a:r>
              <a:rPr lang="zh-CN" altLang="en-US" sz="2155" dirty="0">
                <a:latin typeface="微软雅黑" panose="020B0503020204020204" pitchFamily="34" charset="-122"/>
                <a:ea typeface="微软雅黑" panose="020B0503020204020204" pitchFamily="34" charset="-122"/>
              </a:rPr>
              <a:t>恒等</a:t>
            </a:r>
            <a:endParaRPr lang="zh-CN" altLang="en-US" sz="2155" dirty="0">
              <a:latin typeface="微软雅黑" panose="020B0503020204020204" pitchFamily="34" charset="-122"/>
              <a:ea typeface="微软雅黑" panose="020B0503020204020204" pitchFamily="34" charset="-122"/>
            </a:endParaRPr>
          </a:p>
          <a:p>
            <a:endParaRPr lang="zh-CN" altLang="en-US" sz="1230" dirty="0"/>
          </a:p>
          <a:p>
            <a:endParaRPr lang="zh-CN" altLang="en-US" sz="1230" dirty="0"/>
          </a:p>
          <a:p>
            <a:endParaRPr lang="zh-CN" altLang="en-US" sz="1230" dirty="0"/>
          </a:p>
          <a:p>
            <a:endParaRPr lang="zh-CN" altLang="en-US" sz="1230" dirty="0"/>
          </a:p>
          <a:p>
            <a:endParaRPr lang="zh-CN" altLang="en-US" sz="1230" dirty="0"/>
          </a:p>
          <a:p>
            <a:endParaRPr lang="zh-CN" altLang="en-US" sz="1230" dirty="0"/>
          </a:p>
          <a:p>
            <a:endParaRPr lang="zh-CN" altLang="en-US" sz="1230" dirty="0"/>
          </a:p>
          <a:p>
            <a:endParaRPr lang="zh-CN" altLang="en-US" sz="1230" dirty="0"/>
          </a:p>
          <a:p>
            <a:pPr marL="228600" indent="-228600" algn="just" fontAlgn="base">
              <a:spcBef>
                <a:spcPts val="600"/>
              </a:spcBef>
              <a:spcAft>
                <a:spcPts val="600"/>
              </a:spcAft>
              <a:buClr>
                <a:srgbClr val="0070C0"/>
              </a:buClr>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mn-ea"/>
              </a:rPr>
              <a:t>含义：若原因出现，则结果出现；若原因不出现，则结果也不出现。</a:t>
            </a:r>
            <a:endParaRPr lang="zh-CN" altLang="en-US" sz="1230" dirty="0">
              <a:latin typeface="微软雅黑" panose="020B0503020204020204" pitchFamily="34" charset="-122"/>
              <a:ea typeface="微软雅黑" panose="020B0503020204020204" pitchFamily="34" charset="-122"/>
            </a:endParaRPr>
          </a:p>
          <a:p>
            <a:pPr lvl="1"/>
            <a:r>
              <a:rPr lang="zh-CN" altLang="en-US" sz="1300" dirty="0">
                <a:latin typeface="黑体" panose="02010609060101010101" pitchFamily="49" charset="-122"/>
                <a:ea typeface="黑体" panose="02010609060101010101" pitchFamily="49" charset="-122"/>
                <a:sym typeface="+mn-ea"/>
              </a:rPr>
              <a:t>若</a:t>
            </a:r>
            <a:r>
              <a:rPr lang="en-US" altLang="zh-CN" sz="1300" dirty="0">
                <a:latin typeface="黑体" panose="02010609060101010101" pitchFamily="49" charset="-122"/>
                <a:ea typeface="黑体" panose="02010609060101010101" pitchFamily="49" charset="-122"/>
                <a:sym typeface="+mn-ea"/>
              </a:rPr>
              <a:t>c1=1</a:t>
            </a:r>
            <a:r>
              <a:rPr lang="zh-CN" altLang="en-US" sz="1300" dirty="0">
                <a:latin typeface="黑体" panose="02010609060101010101" pitchFamily="49" charset="-122"/>
                <a:ea typeface="黑体" panose="02010609060101010101" pitchFamily="49" charset="-122"/>
                <a:sym typeface="+mn-ea"/>
              </a:rPr>
              <a:t>，则</a:t>
            </a:r>
            <a:r>
              <a:rPr lang="en-US" altLang="zh-CN" sz="1300" dirty="0">
                <a:latin typeface="黑体" panose="02010609060101010101" pitchFamily="49" charset="-122"/>
                <a:ea typeface="黑体" panose="02010609060101010101" pitchFamily="49" charset="-122"/>
                <a:sym typeface="+mn-ea"/>
              </a:rPr>
              <a:t>e1=1</a:t>
            </a:r>
            <a:endParaRPr lang="zh-CN" altLang="en-US" sz="1300">
              <a:solidFill>
                <a:srgbClr val="386698"/>
              </a:solidFill>
              <a:latin typeface="黑体" panose="02010609060101010101" pitchFamily="49" charset="-122"/>
              <a:ea typeface="黑体" panose="02010609060101010101" pitchFamily="49" charset="-122"/>
            </a:endParaRPr>
          </a:p>
          <a:p>
            <a:pPr lvl="1"/>
            <a:r>
              <a:rPr lang="zh-CN" altLang="en-US" sz="1300" dirty="0">
                <a:latin typeface="黑体" panose="02010609060101010101" pitchFamily="49" charset="-122"/>
                <a:ea typeface="黑体" panose="02010609060101010101" pitchFamily="49" charset="-122"/>
                <a:sym typeface="+mn-ea"/>
              </a:rPr>
              <a:t>若</a:t>
            </a:r>
            <a:r>
              <a:rPr lang="en-US" altLang="zh-CN" sz="1300" dirty="0">
                <a:latin typeface="黑体" panose="02010609060101010101" pitchFamily="49" charset="-122"/>
                <a:ea typeface="黑体" panose="02010609060101010101" pitchFamily="49" charset="-122"/>
                <a:sym typeface="+mn-ea"/>
              </a:rPr>
              <a:t>c1=0</a:t>
            </a:r>
            <a:r>
              <a:rPr lang="zh-CN" altLang="en-US" sz="1300" dirty="0">
                <a:latin typeface="黑体" panose="02010609060101010101" pitchFamily="49" charset="-122"/>
                <a:ea typeface="黑体" panose="02010609060101010101" pitchFamily="49" charset="-122"/>
                <a:sym typeface="+mn-ea"/>
              </a:rPr>
              <a:t>，则</a:t>
            </a:r>
            <a:r>
              <a:rPr lang="en-US" altLang="zh-CN" sz="1300" dirty="0">
                <a:latin typeface="黑体" panose="02010609060101010101" pitchFamily="49" charset="-122"/>
                <a:ea typeface="黑体" panose="02010609060101010101" pitchFamily="49" charset="-122"/>
                <a:sym typeface="+mn-ea"/>
              </a:rPr>
              <a:t>e1=0</a:t>
            </a:r>
            <a:endParaRPr lang="en-US" altLang="zh-CN" sz="1300" dirty="0">
              <a:latin typeface="黑体" panose="02010609060101010101" pitchFamily="49" charset="-122"/>
              <a:ea typeface="黑体" panose="02010609060101010101" pitchFamily="49" charset="-122"/>
              <a:sym typeface="+mn-ea"/>
            </a:endParaRPr>
          </a:p>
          <a:p>
            <a:pPr marL="457200" lvl="1" indent="0">
              <a:buNone/>
            </a:pPr>
            <a:r>
              <a:rPr lang="zh-CN" altLang="en-US" sz="1300" dirty="0">
                <a:latin typeface="黑体" panose="02010609060101010101" pitchFamily="49" charset="-122"/>
                <a:ea typeface="黑体" panose="02010609060101010101" pitchFamily="49" charset="-122"/>
              </a:rPr>
              <a:t>取钱、打印凭条</a:t>
            </a:r>
            <a:endParaRPr lang="zh-CN" altLang="en-US" sz="1300" dirty="0">
              <a:latin typeface="黑体" panose="02010609060101010101" pitchFamily="49" charset="-122"/>
              <a:ea typeface="黑体" panose="02010609060101010101" pitchFamily="49" charset="-122"/>
            </a:endParaRPr>
          </a:p>
          <a:p>
            <a:endParaRPr lang="zh-CN" altLang="en-US" sz="1300" dirty="0"/>
          </a:p>
        </p:txBody>
      </p:sp>
      <p:grpSp>
        <p:nvGrpSpPr>
          <p:cNvPr id="23" name="Group 4"/>
          <p:cNvGrpSpPr/>
          <p:nvPr/>
        </p:nvGrpSpPr>
        <p:grpSpPr bwMode="auto">
          <a:xfrm>
            <a:off x="1652742" y="3050747"/>
            <a:ext cx="1385355" cy="388534"/>
            <a:chOff x="0" y="0"/>
            <a:chExt cx="999" cy="318"/>
          </a:xfrm>
          <a:solidFill>
            <a:srgbClr val="0070C0"/>
          </a:solidFill>
        </p:grpSpPr>
        <p:sp>
          <p:nvSpPr>
            <p:cNvPr id="24" name="Oval 5"/>
            <p:cNvSpPr>
              <a:spLocks noChangeArrowheads="1"/>
            </p:cNvSpPr>
            <p:nvPr/>
          </p:nvSpPr>
          <p:spPr bwMode="auto">
            <a:xfrm>
              <a:off x="0" y="0"/>
              <a:ext cx="273" cy="318"/>
            </a:xfrm>
            <a:prstGeom prst="ellipse">
              <a:avLst/>
            </a:prstGeom>
            <a:grpFill/>
            <a:ln w="9525" cmpd="sng">
              <a:solidFill>
                <a:schemeClr val="tx1"/>
              </a:solidFill>
              <a:round/>
            </a:ln>
          </p:spPr>
          <p:txBody>
            <a:bodyPr wrap="none" anchor="ctr"/>
            <a:lstStyle/>
            <a:p>
              <a:pPr algn="ctr"/>
              <a:r>
                <a:rPr lang="en-US" sz="1385" dirty="0">
                  <a:solidFill>
                    <a:schemeClr val="bg1"/>
                  </a:solidFill>
                </a:rPr>
                <a:t>c1</a:t>
              </a:r>
              <a:endParaRPr lang="en-US" sz="1385" dirty="0">
                <a:solidFill>
                  <a:schemeClr val="bg1"/>
                </a:solidFill>
              </a:endParaRPr>
            </a:p>
          </p:txBody>
        </p:sp>
        <p:sp>
          <p:nvSpPr>
            <p:cNvPr id="25" name="Oval 6"/>
            <p:cNvSpPr>
              <a:spLocks noChangeArrowheads="1"/>
            </p:cNvSpPr>
            <p:nvPr/>
          </p:nvSpPr>
          <p:spPr bwMode="auto">
            <a:xfrm>
              <a:off x="726" y="0"/>
              <a:ext cx="273" cy="318"/>
            </a:xfrm>
            <a:prstGeom prst="ellipse">
              <a:avLst/>
            </a:prstGeom>
            <a:grpFill/>
            <a:ln w="9525" cmpd="sng">
              <a:solidFill>
                <a:schemeClr val="tx1"/>
              </a:solidFill>
              <a:round/>
            </a:ln>
          </p:spPr>
          <p:txBody>
            <a:bodyPr wrap="none" anchor="ctr"/>
            <a:lstStyle/>
            <a:p>
              <a:pPr algn="ctr"/>
              <a:r>
                <a:rPr lang="en-US" sz="1385" dirty="0">
                  <a:solidFill>
                    <a:schemeClr val="bg1"/>
                  </a:solidFill>
                </a:rPr>
                <a:t>e1</a:t>
              </a:r>
              <a:endParaRPr lang="en-US" sz="1385" dirty="0">
                <a:solidFill>
                  <a:schemeClr val="bg1"/>
                </a:solidFill>
              </a:endParaRPr>
            </a:p>
          </p:txBody>
        </p:sp>
        <p:sp>
          <p:nvSpPr>
            <p:cNvPr id="26" name="Line 7"/>
            <p:cNvSpPr>
              <a:spLocks noChangeShapeType="1"/>
            </p:cNvSpPr>
            <p:nvPr/>
          </p:nvSpPr>
          <p:spPr bwMode="auto">
            <a:xfrm flipV="1">
              <a:off x="273" y="136"/>
              <a:ext cx="453" cy="0"/>
            </a:xfrm>
            <a:prstGeom prst="line">
              <a:avLst/>
            </a:prstGeom>
            <a:grpFill/>
            <a:ln w="9525" cmpd="sng">
              <a:solidFill>
                <a:schemeClr val="tx1"/>
              </a:solidFill>
              <a:round/>
            </a:ln>
          </p:spPr>
          <p:txBody>
            <a:bodyPr/>
            <a:lstStyle/>
            <a:p>
              <a:endParaRPr lang="zh-CN" altLang="en-US" sz="1385">
                <a:solidFill>
                  <a:schemeClr val="bg1"/>
                </a:solidFill>
              </a:endParaRPr>
            </a:p>
          </p:txBody>
        </p:sp>
      </p:grpSp>
      <p:grpSp>
        <p:nvGrpSpPr>
          <p:cNvPr id="27" name="组合 26"/>
          <p:cNvGrpSpPr/>
          <p:nvPr/>
        </p:nvGrpSpPr>
        <p:grpSpPr>
          <a:xfrm>
            <a:off x="5635105" y="3050747"/>
            <a:ext cx="1385355" cy="388534"/>
            <a:chOff x="2628000" y="3717032"/>
            <a:chExt cx="1585912" cy="504825"/>
          </a:xfrm>
          <a:solidFill>
            <a:srgbClr val="0070C0"/>
          </a:solidFill>
        </p:grpSpPr>
        <p:grpSp>
          <p:nvGrpSpPr>
            <p:cNvPr id="28" name="Group 8"/>
            <p:cNvGrpSpPr/>
            <p:nvPr/>
          </p:nvGrpSpPr>
          <p:grpSpPr bwMode="auto">
            <a:xfrm>
              <a:off x="2628000" y="3717032"/>
              <a:ext cx="1585912" cy="504825"/>
              <a:chOff x="0" y="0"/>
              <a:chExt cx="999" cy="318"/>
            </a:xfrm>
            <a:grpFill/>
          </p:grpSpPr>
          <p:sp>
            <p:nvSpPr>
              <p:cNvPr id="33" name="Oval 9"/>
              <p:cNvSpPr>
                <a:spLocks noChangeArrowheads="1"/>
              </p:cNvSpPr>
              <p:nvPr/>
            </p:nvSpPr>
            <p:spPr bwMode="auto">
              <a:xfrm>
                <a:off x="0" y="0"/>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c1</a:t>
                </a:r>
                <a:endParaRPr lang="en-US" sz="1385">
                  <a:solidFill>
                    <a:schemeClr val="bg1"/>
                  </a:solidFill>
                </a:endParaRPr>
              </a:p>
            </p:txBody>
          </p:sp>
          <p:sp>
            <p:nvSpPr>
              <p:cNvPr id="34" name="Oval 10"/>
              <p:cNvSpPr>
                <a:spLocks noChangeArrowheads="1"/>
              </p:cNvSpPr>
              <p:nvPr/>
            </p:nvSpPr>
            <p:spPr bwMode="auto">
              <a:xfrm>
                <a:off x="726" y="0"/>
                <a:ext cx="273" cy="318"/>
              </a:xfrm>
              <a:prstGeom prst="ellipse">
                <a:avLst/>
              </a:prstGeom>
              <a:grpFill/>
              <a:ln w="9525" cmpd="sng">
                <a:solidFill>
                  <a:schemeClr val="tx1"/>
                </a:solidFill>
                <a:round/>
              </a:ln>
            </p:spPr>
            <p:txBody>
              <a:bodyPr wrap="none" anchor="ctr"/>
              <a:lstStyle/>
              <a:p>
                <a:pPr algn="ctr"/>
                <a:r>
                  <a:rPr lang="en-US" sz="1385" dirty="0">
                    <a:solidFill>
                      <a:schemeClr val="bg1"/>
                    </a:solidFill>
                  </a:rPr>
                  <a:t>e1</a:t>
                </a:r>
                <a:endParaRPr lang="en-US" sz="1385" dirty="0">
                  <a:solidFill>
                    <a:schemeClr val="bg1"/>
                  </a:solidFill>
                </a:endParaRPr>
              </a:p>
            </p:txBody>
          </p:sp>
          <p:sp>
            <p:nvSpPr>
              <p:cNvPr id="35" name="Line 11"/>
              <p:cNvSpPr>
                <a:spLocks noChangeShapeType="1"/>
              </p:cNvSpPr>
              <p:nvPr/>
            </p:nvSpPr>
            <p:spPr bwMode="auto">
              <a:xfrm flipV="1">
                <a:off x="273" y="136"/>
                <a:ext cx="453" cy="0"/>
              </a:xfrm>
              <a:prstGeom prst="line">
                <a:avLst/>
              </a:prstGeom>
              <a:grpFill/>
              <a:ln w="9525" cmpd="sng">
                <a:solidFill>
                  <a:schemeClr val="tx1"/>
                </a:solidFill>
                <a:round/>
              </a:ln>
            </p:spPr>
            <p:txBody>
              <a:bodyPr/>
              <a:lstStyle/>
              <a:p>
                <a:endParaRPr lang="zh-CN" altLang="en-US" sz="1385">
                  <a:solidFill>
                    <a:schemeClr val="bg1"/>
                  </a:solidFill>
                </a:endParaRPr>
              </a:p>
            </p:txBody>
          </p:sp>
        </p:grpSp>
        <p:grpSp>
          <p:nvGrpSpPr>
            <p:cNvPr id="29" name="组合 28"/>
            <p:cNvGrpSpPr/>
            <p:nvPr/>
          </p:nvGrpSpPr>
          <p:grpSpPr>
            <a:xfrm>
              <a:off x="3168000" y="3744000"/>
              <a:ext cx="540000" cy="360000"/>
              <a:chOff x="3168000" y="3744000"/>
              <a:chExt cx="540000" cy="360000"/>
            </a:xfrm>
            <a:grpFill/>
          </p:grpSpPr>
          <p:cxnSp>
            <p:nvCxnSpPr>
              <p:cNvPr id="30" name="直接连接符 29"/>
              <p:cNvCxnSpPr/>
              <p:nvPr/>
            </p:nvCxnSpPr>
            <p:spPr>
              <a:xfrm flipH="1">
                <a:off x="3168000" y="3744000"/>
                <a:ext cx="178992" cy="360000"/>
              </a:xfrm>
              <a:prstGeom prst="line">
                <a:avLst/>
              </a:prstGeom>
              <a:grpFill/>
              <a:ln w="9525" cmpd="sng">
                <a:solidFill>
                  <a:schemeClr val="tx1"/>
                </a:solidFill>
                <a:round/>
              </a:ln>
            </p:spPr>
          </p:cxnSp>
          <p:cxnSp>
            <p:nvCxnSpPr>
              <p:cNvPr id="31" name="直接连接符 30"/>
              <p:cNvCxnSpPr/>
              <p:nvPr/>
            </p:nvCxnSpPr>
            <p:spPr>
              <a:xfrm flipH="1">
                <a:off x="3528000" y="3744000"/>
                <a:ext cx="180000" cy="360000"/>
              </a:xfrm>
              <a:prstGeom prst="line">
                <a:avLst/>
              </a:prstGeom>
              <a:grpFill/>
              <a:ln w="9525" cmpd="sng">
                <a:solidFill>
                  <a:schemeClr val="tx1"/>
                </a:solidFill>
                <a:round/>
              </a:ln>
            </p:spPr>
          </p:cxnSp>
          <p:cxnSp>
            <p:nvCxnSpPr>
              <p:cNvPr id="32" name="直接连接符 31"/>
              <p:cNvCxnSpPr/>
              <p:nvPr/>
            </p:nvCxnSpPr>
            <p:spPr>
              <a:xfrm>
                <a:off x="3348000" y="3744000"/>
                <a:ext cx="180000" cy="360000"/>
              </a:xfrm>
              <a:prstGeom prst="line">
                <a:avLst/>
              </a:prstGeom>
              <a:grpFill/>
              <a:ln w="9525" cmpd="sng">
                <a:solidFill>
                  <a:schemeClr val="tx1"/>
                </a:solidFill>
                <a:round/>
              </a:ln>
            </p:spPr>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11530"/>
            <a:ext cx="8229600" cy="52959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因果图中的基本符号</a:t>
            </a:r>
            <a:endParaRPr lang="zh-CN" altLang="en-US" dirty="0"/>
          </a:p>
        </p:txBody>
      </p:sp>
      <p:sp>
        <p:nvSpPr>
          <p:cNvPr id="2" name="内容占位符 1"/>
          <p:cNvSpPr>
            <a:spLocks noGrp="1"/>
          </p:cNvSpPr>
          <p:nvPr>
            <p:ph idx="1"/>
          </p:nvPr>
        </p:nvSpPr>
        <p:spPr>
          <a:xfrm>
            <a:off x="933990" y="2050266"/>
            <a:ext cx="3601924" cy="3878995"/>
          </a:xfrm>
          <a:ln>
            <a:solidFill>
              <a:srgbClr val="00B050"/>
            </a:solidFill>
          </a:ln>
        </p:spPr>
        <p:txBody>
          <a:bodyPr>
            <a:normAutofit lnSpcReduction="10000"/>
          </a:bodyPr>
          <a:lstStyle/>
          <a:p>
            <a:r>
              <a:rPr lang="zh-CN" altLang="en-US" sz="2000" dirty="0"/>
              <a:t>或（</a:t>
            </a:r>
            <a:r>
              <a:rPr lang="en-US" altLang="zh-CN" sz="2000" dirty="0"/>
              <a:t>V</a:t>
            </a:r>
            <a:r>
              <a:rPr lang="zh-CN" altLang="en-US" sz="2000" dirty="0"/>
              <a:t>）</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1600" dirty="0">
                <a:latin typeface="微软雅黑" panose="020B0503020204020204" pitchFamily="34" charset="-122"/>
                <a:ea typeface="微软雅黑" panose="020B0503020204020204" pitchFamily="34" charset="-122"/>
              </a:rPr>
              <a:t>含义：若几个原因中有一个出现，则结果出现；若几个原因都不出现，则结果不出现。</a:t>
            </a:r>
            <a:endParaRPr lang="en-US" altLang="zh-CN" sz="1695" dirty="0"/>
          </a:p>
          <a:p>
            <a:pPr marL="647700" lvl="1" indent="-228600" algn="l">
              <a:lnSpc>
                <a:spcPct val="80000"/>
              </a:lnSpc>
              <a:spcBef>
                <a:spcPts val="600"/>
              </a:spcBef>
              <a:buClr>
                <a:srgbClr val="0070C0"/>
              </a:buClr>
            </a:pPr>
            <a:r>
              <a:rPr lang="zh-CN" altLang="en-US" sz="1230" dirty="0">
                <a:latin typeface="黑体" panose="02010609060101010101" pitchFamily="49" charset="-122"/>
                <a:ea typeface="黑体" panose="02010609060101010101" pitchFamily="49" charset="-122"/>
              </a:rPr>
              <a:t>若c1=1或c2=1或c3=1，则e1=1</a:t>
            </a:r>
            <a:endParaRPr lang="zh-CN" altLang="en-US" sz="1230" dirty="0">
              <a:latin typeface="黑体" panose="02010609060101010101" pitchFamily="49" charset="-122"/>
              <a:ea typeface="黑体" panose="02010609060101010101" pitchFamily="49" charset="-122"/>
            </a:endParaRPr>
          </a:p>
          <a:p>
            <a:pPr marL="647700" lvl="1" indent="-228600" algn="l">
              <a:lnSpc>
                <a:spcPct val="80000"/>
              </a:lnSpc>
              <a:spcBef>
                <a:spcPts val="600"/>
              </a:spcBef>
              <a:buClr>
                <a:srgbClr val="0070C0"/>
              </a:buClr>
            </a:pPr>
            <a:r>
              <a:rPr lang="zh-CN" altLang="en-US" sz="1230" dirty="0">
                <a:latin typeface="黑体" panose="02010609060101010101" pitchFamily="49" charset="-122"/>
                <a:ea typeface="黑体" panose="02010609060101010101" pitchFamily="49" charset="-122"/>
              </a:rPr>
              <a:t>若c1=c2=c3=0，则e1=0</a:t>
            </a:r>
            <a:endParaRPr lang="en-US" altLang="zh-CN" sz="1230" dirty="0">
              <a:latin typeface="黑体" panose="02010609060101010101" pitchFamily="49" charset="-122"/>
              <a:ea typeface="黑体" panose="02010609060101010101" pitchFamily="49" charset="-122"/>
            </a:endParaRPr>
          </a:p>
          <a:p>
            <a:pPr marL="419100" lvl="1" indent="0" algn="l">
              <a:lnSpc>
                <a:spcPct val="80000"/>
              </a:lnSpc>
              <a:spcBef>
                <a:spcPts val="600"/>
              </a:spcBef>
              <a:buClr>
                <a:srgbClr val="0070C0"/>
              </a:buClr>
              <a:buNone/>
            </a:pPr>
            <a:r>
              <a:rPr lang="zh-CN" altLang="en-US" sz="1230" dirty="0">
                <a:latin typeface="黑体" panose="02010609060101010101" pitchFamily="49" charset="-122"/>
                <a:ea typeface="黑体" panose="02010609060101010101" pitchFamily="49" charset="-122"/>
              </a:rPr>
              <a:t>努力、认真、听话</a:t>
            </a:r>
            <a:r>
              <a:rPr lang="en-US" altLang="zh-CN" sz="1230" dirty="0">
                <a:latin typeface="黑体" panose="02010609060101010101" pitchFamily="49" charset="-122"/>
                <a:ea typeface="黑体" panose="02010609060101010101" pitchFamily="49" charset="-122"/>
              </a:rPr>
              <a:t>==</a:t>
            </a:r>
            <a:r>
              <a:rPr lang="zh-CN" altLang="en-US" sz="1230" dirty="0">
                <a:latin typeface="黑体" panose="02010609060101010101" pitchFamily="49" charset="-122"/>
                <a:ea typeface="黑体" panose="02010609060101010101" pitchFamily="49" charset="-122"/>
              </a:rPr>
              <a:t>》成绩好</a:t>
            </a:r>
            <a:endParaRPr lang="zh-CN" altLang="en-US" sz="1230" dirty="0">
              <a:latin typeface="黑体" panose="02010609060101010101" pitchFamily="49" charset="-122"/>
              <a:ea typeface="黑体" panose="02010609060101010101" pitchFamily="49" charset="-122"/>
            </a:endParaRPr>
          </a:p>
        </p:txBody>
      </p:sp>
      <p:sp>
        <p:nvSpPr>
          <p:cNvPr id="14" name="内容占位符 1"/>
          <p:cNvSpPr txBox="1"/>
          <p:nvPr/>
        </p:nvSpPr>
        <p:spPr bwMode="auto">
          <a:xfrm>
            <a:off x="4535805" y="2050415"/>
            <a:ext cx="3601720" cy="3879215"/>
          </a:xfrm>
          <a:prstGeom prst="rect">
            <a:avLst/>
          </a:prstGeom>
          <a:noFill/>
          <a:ln w="9525">
            <a:solidFill>
              <a:srgbClr val="00B050"/>
            </a:solidFill>
            <a:miter lim="800000"/>
          </a:ln>
          <a:extLst>
            <a:ext uri="{909E8E84-426E-40DD-AFC4-6F175D3DCCD1}">
              <a14:hiddenFill xmlns:a14="http://schemas.microsoft.com/office/drawing/2010/main">
                <a:solidFill>
                  <a:srgbClr val="FFFFFF"/>
                </a:solidFill>
              </a14:hiddenFill>
            </a:ext>
          </a:extLst>
        </p:spPr>
        <p:txBody>
          <a:bodyPr vert="horz" wrap="square" lIns="70376" tIns="35188" rIns="70376" bIns="35188" numCol="1" rtlCol="0" anchor="t" anchorCtr="0" compatLnSpc="1">
            <a:normAutofit/>
          </a:bodyPr>
          <a:lstStyle>
            <a:lvl1pPr marL="457200" indent="-457200" algn="just" rtl="0" eaLnBrk="1" fontAlgn="base" hangingPunct="1">
              <a:lnSpc>
                <a:spcPct val="120000"/>
              </a:lnSpc>
              <a:spcBef>
                <a:spcPct val="20000"/>
              </a:spcBef>
              <a:spcAft>
                <a:spcPct val="0"/>
              </a:spcAft>
              <a:buClr>
                <a:srgbClr val="77933C"/>
              </a:buClr>
              <a:buBlip>
                <a:blip r:embed="rId1"/>
              </a:buBlip>
              <a:defRPr sz="2400" b="0" kern="1200">
                <a:solidFill>
                  <a:schemeClr val="tx1"/>
                </a:solidFill>
                <a:latin typeface="+mn-lt"/>
                <a:ea typeface="+mn-ea"/>
                <a:cs typeface="+mn-cs"/>
              </a:defRPr>
            </a:lvl1pPr>
            <a:lvl2pPr marL="742950" indent="-285750" algn="just" rtl="0" eaLnBrk="1" fontAlgn="base" hangingPunct="1">
              <a:lnSpc>
                <a:spcPct val="120000"/>
              </a:lnSpc>
              <a:spcBef>
                <a:spcPct val="20000"/>
              </a:spcBef>
              <a:spcAft>
                <a:spcPct val="0"/>
              </a:spcAft>
              <a:buClr>
                <a:srgbClr val="92D050"/>
              </a:buClr>
              <a:buFont typeface="Wingdings" panose="05000000000000000000" pitchFamily="2" charset="2"/>
              <a:buChar char="Ø"/>
              <a:defRPr sz="2000" kern="1200">
                <a:solidFill>
                  <a:schemeClr val="tx1"/>
                </a:solidFill>
                <a:latin typeface="+mn-lt"/>
                <a:ea typeface="+mn-ea"/>
                <a:cs typeface="+mn-cs"/>
              </a:defRPr>
            </a:lvl2pPr>
            <a:lvl3pPr marL="1143000" indent="-228600" algn="just" rtl="0" eaLnBrk="1" fontAlgn="base" hangingPunct="1">
              <a:lnSpc>
                <a:spcPct val="120000"/>
              </a:lnSpc>
              <a:spcBef>
                <a:spcPct val="20000"/>
              </a:spcBef>
              <a:spcAft>
                <a:spcPct val="0"/>
              </a:spcAft>
              <a:buClr>
                <a:srgbClr val="92D050"/>
              </a:buClr>
              <a:buFont typeface="Arial" panose="020B0604020202020204" pitchFamily="34" charset="0"/>
              <a:buChar char="•"/>
              <a:defRPr sz="18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lnSpc>
                <a:spcPct val="100000"/>
              </a:lnSpc>
              <a:spcBef>
                <a:spcPts val="600"/>
              </a:spcBef>
              <a:spcAft>
                <a:spcPts val="600"/>
              </a:spcAft>
              <a:buClr>
                <a:srgbClr val="0070C0"/>
              </a:buClr>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与</a:t>
            </a:r>
            <a:endParaRPr lang="en-US" altLang="zh-CN" sz="2000" dirty="0">
              <a:latin typeface="微软雅黑" panose="020B0503020204020204" pitchFamily="34" charset="-122"/>
              <a:ea typeface="微软雅黑" panose="020B0503020204020204" pitchFamily="34" charset="-122"/>
            </a:endParaRPr>
          </a:p>
          <a:p>
            <a:pPr marL="228600" indent="-228600">
              <a:lnSpc>
                <a:spcPct val="100000"/>
              </a:lnSpc>
              <a:spcBef>
                <a:spcPts val="600"/>
              </a:spcBef>
              <a:spcAft>
                <a:spcPts val="600"/>
              </a:spcAft>
              <a:buClr>
                <a:srgbClr val="0070C0"/>
              </a:buClr>
              <a:buFont typeface="Wingdings" panose="05000000000000000000" pitchFamily="2" charset="2"/>
              <a:buChar char="u"/>
            </a:pPr>
            <a:endParaRPr lang="en-US" altLang="zh-CN" sz="2000" dirty="0">
              <a:latin typeface="微软雅黑" panose="020B0503020204020204" pitchFamily="34" charset="-122"/>
              <a:ea typeface="微软雅黑" panose="020B0503020204020204" pitchFamily="34" charset="-122"/>
            </a:endParaRPr>
          </a:p>
          <a:p>
            <a:pPr marL="228600" indent="-228600">
              <a:lnSpc>
                <a:spcPct val="100000"/>
              </a:lnSpc>
              <a:spcBef>
                <a:spcPts val="600"/>
              </a:spcBef>
              <a:spcAft>
                <a:spcPts val="600"/>
              </a:spcAft>
              <a:buClr>
                <a:srgbClr val="0070C0"/>
              </a:buClr>
              <a:buFont typeface="Wingdings" panose="05000000000000000000" pitchFamily="2" charset="2"/>
              <a:buChar char="u"/>
            </a:pPr>
            <a:endParaRPr lang="en-US" altLang="zh-CN" sz="2000" dirty="0">
              <a:latin typeface="微软雅黑" panose="020B0503020204020204" pitchFamily="34" charset="-122"/>
              <a:ea typeface="微软雅黑" panose="020B0503020204020204" pitchFamily="34" charset="-122"/>
            </a:endParaRPr>
          </a:p>
          <a:p>
            <a:pPr marL="228600" indent="-228600">
              <a:lnSpc>
                <a:spcPct val="100000"/>
              </a:lnSpc>
              <a:spcBef>
                <a:spcPts val="600"/>
              </a:spcBef>
              <a:spcAft>
                <a:spcPts val="600"/>
              </a:spcAft>
              <a:buClr>
                <a:srgbClr val="0070C0"/>
              </a:buClr>
              <a:buFont typeface="Wingdings" panose="05000000000000000000" pitchFamily="2" charset="2"/>
              <a:buChar char="u"/>
            </a:pPr>
            <a:endParaRPr lang="en-US" altLang="zh-CN" sz="2000" dirty="0">
              <a:latin typeface="微软雅黑" panose="020B0503020204020204" pitchFamily="34" charset="-122"/>
              <a:ea typeface="微软雅黑" panose="020B0503020204020204" pitchFamily="34" charset="-122"/>
            </a:endParaRPr>
          </a:p>
          <a:p>
            <a:pPr marL="228600" indent="-228600">
              <a:lnSpc>
                <a:spcPct val="100000"/>
              </a:lnSpc>
              <a:spcBef>
                <a:spcPts val="600"/>
              </a:spcBef>
              <a:spcAft>
                <a:spcPts val="600"/>
              </a:spcAft>
              <a:buClr>
                <a:srgbClr val="0070C0"/>
              </a:buClr>
              <a:buFont typeface="Wingdings" panose="05000000000000000000" pitchFamily="2" charset="2"/>
              <a:buChar char="u"/>
            </a:pPr>
            <a:endParaRPr lang="en-US" altLang="zh-CN" sz="2000" dirty="0">
              <a:latin typeface="微软雅黑" panose="020B0503020204020204" pitchFamily="34" charset="-122"/>
              <a:ea typeface="微软雅黑" panose="020B0503020204020204" pitchFamily="34" charset="-122"/>
            </a:endParaRPr>
          </a:p>
          <a:p>
            <a:pPr marL="228600" indent="-228600">
              <a:lnSpc>
                <a:spcPct val="100000"/>
              </a:lnSpc>
              <a:spcBef>
                <a:spcPts val="600"/>
              </a:spcBef>
              <a:spcAft>
                <a:spcPts val="600"/>
              </a:spcAft>
              <a:buClr>
                <a:srgbClr val="0070C0"/>
              </a:buClr>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rPr>
              <a:t>含义：若几个原因都出现，则结果才出现；若其中一个原因不出现，则结果不出现。</a:t>
            </a:r>
            <a:endParaRPr lang="zh-CN" altLang="en-US" sz="1600" dirty="0">
              <a:latin typeface="微软雅黑" panose="020B0503020204020204" pitchFamily="34" charset="-122"/>
              <a:ea typeface="微软雅黑" panose="020B0503020204020204" pitchFamily="34" charset="-122"/>
            </a:endParaRPr>
          </a:p>
          <a:p>
            <a:pPr marL="647700" lvl="1" indent="-228600" algn="l" fontAlgn="auto">
              <a:lnSpc>
                <a:spcPct val="80000"/>
              </a:lnSpc>
              <a:spcBef>
                <a:spcPts val="600"/>
              </a:spcBef>
              <a:buClr>
                <a:srgbClr val="0070C0"/>
              </a:buClr>
            </a:pPr>
            <a:r>
              <a:rPr lang="zh-CN" altLang="en-US" sz="1230" dirty="0">
                <a:latin typeface="黑体" panose="02010609060101010101" pitchFamily="49" charset="-122"/>
                <a:ea typeface="黑体" panose="02010609060101010101" pitchFamily="49" charset="-122"/>
              </a:rPr>
              <a:t>若c1=1并且c2=1，则e1=1</a:t>
            </a:r>
            <a:endParaRPr lang="zh-CN" altLang="en-US" sz="1230" dirty="0">
              <a:latin typeface="黑体" panose="02010609060101010101" pitchFamily="49" charset="-122"/>
              <a:ea typeface="黑体" panose="02010609060101010101" pitchFamily="49" charset="-122"/>
            </a:endParaRPr>
          </a:p>
          <a:p>
            <a:pPr marL="647700" lvl="1" indent="-228600" algn="l" fontAlgn="auto">
              <a:lnSpc>
                <a:spcPct val="80000"/>
              </a:lnSpc>
              <a:spcBef>
                <a:spcPts val="600"/>
              </a:spcBef>
              <a:buClr>
                <a:srgbClr val="0070C0"/>
              </a:buClr>
            </a:pPr>
            <a:r>
              <a:rPr lang="zh-CN" altLang="en-US" sz="1230" dirty="0">
                <a:latin typeface="黑体" panose="02010609060101010101" pitchFamily="49" charset="-122"/>
                <a:ea typeface="黑体" panose="02010609060101010101" pitchFamily="49" charset="-122"/>
              </a:rPr>
              <a:t>若c1=0或c2=0，则e1=0</a:t>
            </a:r>
            <a:endParaRPr lang="zh-CN" altLang="en-US" sz="1230" dirty="0">
              <a:latin typeface="黑体" panose="02010609060101010101" pitchFamily="49" charset="-122"/>
              <a:ea typeface="黑体" panose="02010609060101010101" pitchFamily="49" charset="-122"/>
            </a:endParaRPr>
          </a:p>
          <a:p>
            <a:pPr marL="419100" lvl="1" indent="0" algn="l" fontAlgn="auto">
              <a:lnSpc>
                <a:spcPct val="80000"/>
              </a:lnSpc>
              <a:spcBef>
                <a:spcPts val="600"/>
              </a:spcBef>
              <a:buClr>
                <a:srgbClr val="0070C0"/>
              </a:buClr>
              <a:buNone/>
            </a:pPr>
            <a:r>
              <a:rPr lang="zh-CN" altLang="en-US" sz="1230" dirty="0">
                <a:latin typeface="黑体" panose="02010609060101010101" pitchFamily="49" charset="-122"/>
                <a:ea typeface="黑体" panose="02010609060101010101" pitchFamily="49" charset="-122"/>
              </a:rPr>
              <a:t>在班里面戴眼镜、男的、老师》我</a:t>
            </a:r>
            <a:endParaRPr lang="zh-CN" altLang="en-US" sz="1230" dirty="0">
              <a:latin typeface="黑体" panose="02010609060101010101" pitchFamily="49" charset="-122"/>
              <a:ea typeface="黑体" panose="02010609060101010101" pitchFamily="49" charset="-122"/>
            </a:endParaRPr>
          </a:p>
        </p:txBody>
      </p:sp>
      <p:grpSp>
        <p:nvGrpSpPr>
          <p:cNvPr id="23" name="Group 35"/>
          <p:cNvGrpSpPr/>
          <p:nvPr/>
        </p:nvGrpSpPr>
        <p:grpSpPr bwMode="auto">
          <a:xfrm>
            <a:off x="2136521" y="2577213"/>
            <a:ext cx="1385355" cy="1497935"/>
            <a:chOff x="0" y="0"/>
            <a:chExt cx="999" cy="1226"/>
          </a:xfrm>
          <a:solidFill>
            <a:srgbClr val="0070C0"/>
          </a:solidFill>
        </p:grpSpPr>
        <p:sp>
          <p:nvSpPr>
            <p:cNvPr id="24" name="Arc 20"/>
            <p:cNvSpPr/>
            <p:nvPr/>
          </p:nvSpPr>
          <p:spPr bwMode="auto">
            <a:xfrm flipH="1">
              <a:off x="590" y="454"/>
              <a:ext cx="91" cy="272"/>
            </a:xfrm>
            <a:custGeom>
              <a:avLst/>
              <a:gdLst>
                <a:gd name="T0" fmla="*/ 0 w 21600"/>
                <a:gd name="T1" fmla="*/ 0 h 36450"/>
                <a:gd name="T2" fmla="*/ 0 w 21600"/>
                <a:gd name="T3" fmla="*/ 2 h 36450"/>
                <a:gd name="T4" fmla="*/ 0 w 21600"/>
                <a:gd name="T5" fmla="*/ 1 h 36450"/>
                <a:gd name="T6" fmla="*/ 0 60000 65536"/>
                <a:gd name="T7" fmla="*/ 0 60000 65536"/>
                <a:gd name="T8" fmla="*/ 0 60000 65536"/>
                <a:gd name="T9" fmla="*/ 0 w 21600"/>
                <a:gd name="T10" fmla="*/ 0 h 36450"/>
                <a:gd name="T11" fmla="*/ 21600 w 21600"/>
                <a:gd name="T12" fmla="*/ 36450 h 36450"/>
              </a:gdLst>
              <a:ahLst/>
              <a:cxnLst>
                <a:cxn ang="T6">
                  <a:pos x="T0" y="T1"/>
                </a:cxn>
                <a:cxn ang="T7">
                  <a:pos x="T2" y="T3"/>
                </a:cxn>
                <a:cxn ang="T8">
                  <a:pos x="T4" y="T5"/>
                </a:cxn>
              </a:cxnLst>
              <a:rect l="T9" t="T10" r="T11" b="T12"/>
              <a:pathLst>
                <a:path w="21600" h="36450" fill="none" extrusionOk="0">
                  <a:moveTo>
                    <a:pt x="11097" y="0"/>
                  </a:moveTo>
                  <a:cubicBezTo>
                    <a:pt x="17612" y="3901"/>
                    <a:pt x="21600" y="10937"/>
                    <a:pt x="21600" y="18531"/>
                  </a:cubicBezTo>
                  <a:cubicBezTo>
                    <a:pt x="21600" y="25719"/>
                    <a:pt x="18024" y="32436"/>
                    <a:pt x="12061" y="36450"/>
                  </a:cubicBezTo>
                </a:path>
                <a:path w="21600" h="36450" stroke="0" extrusionOk="0">
                  <a:moveTo>
                    <a:pt x="11097" y="0"/>
                  </a:moveTo>
                  <a:cubicBezTo>
                    <a:pt x="17612" y="3901"/>
                    <a:pt x="21600" y="10937"/>
                    <a:pt x="21600" y="18531"/>
                  </a:cubicBezTo>
                  <a:cubicBezTo>
                    <a:pt x="21600" y="25719"/>
                    <a:pt x="18024" y="32436"/>
                    <a:pt x="12061" y="36450"/>
                  </a:cubicBezTo>
                  <a:lnTo>
                    <a:pt x="0" y="18531"/>
                  </a:lnTo>
                  <a:close/>
                </a:path>
              </a:pathLst>
            </a:custGeom>
            <a:solidFill>
              <a:srgbClr val="FFFFFF"/>
            </a:solidFill>
            <a:ln w="9525" cmpd="sng">
              <a:solidFill>
                <a:schemeClr val="tx1"/>
              </a:solidFill>
              <a:bevel/>
            </a:ln>
          </p:spPr>
          <p:txBody>
            <a:bodyPr wrap="none" anchor="ctr"/>
            <a:lstStyle/>
            <a:p>
              <a:endParaRPr lang="zh-CN" altLang="en-US" sz="1385">
                <a:solidFill>
                  <a:schemeClr val="bg1"/>
                </a:solidFill>
              </a:endParaRPr>
            </a:p>
          </p:txBody>
        </p:sp>
        <p:sp>
          <p:nvSpPr>
            <p:cNvPr id="25" name="Rectangle 21"/>
            <p:cNvSpPr>
              <a:spLocks noChangeArrowheads="1"/>
            </p:cNvSpPr>
            <p:nvPr/>
          </p:nvSpPr>
          <p:spPr bwMode="auto">
            <a:xfrm>
              <a:off x="318" y="359"/>
              <a:ext cx="204" cy="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385" dirty="0"/>
                <a:t>V</a:t>
              </a:r>
              <a:endParaRPr lang="en-US" sz="1385" dirty="0"/>
            </a:p>
          </p:txBody>
        </p:sp>
        <p:sp>
          <p:nvSpPr>
            <p:cNvPr id="26" name="Oval 13"/>
            <p:cNvSpPr>
              <a:spLocks noChangeArrowheads="1"/>
            </p:cNvSpPr>
            <p:nvPr/>
          </p:nvSpPr>
          <p:spPr bwMode="auto">
            <a:xfrm>
              <a:off x="0" y="454"/>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c2</a:t>
              </a:r>
              <a:endParaRPr lang="en-US" sz="1385">
                <a:solidFill>
                  <a:schemeClr val="bg1"/>
                </a:solidFill>
              </a:endParaRPr>
            </a:p>
          </p:txBody>
        </p:sp>
        <p:sp>
          <p:nvSpPr>
            <p:cNvPr id="27" name="Oval 14"/>
            <p:cNvSpPr>
              <a:spLocks noChangeArrowheads="1"/>
            </p:cNvSpPr>
            <p:nvPr/>
          </p:nvSpPr>
          <p:spPr bwMode="auto">
            <a:xfrm>
              <a:off x="726" y="454"/>
              <a:ext cx="273" cy="318"/>
            </a:xfrm>
            <a:prstGeom prst="ellipse">
              <a:avLst/>
            </a:prstGeom>
            <a:grpFill/>
            <a:ln w="9525" cmpd="sng">
              <a:solidFill>
                <a:schemeClr val="tx1"/>
              </a:solidFill>
              <a:round/>
            </a:ln>
          </p:spPr>
          <p:txBody>
            <a:bodyPr wrap="none" anchor="ctr"/>
            <a:lstStyle/>
            <a:p>
              <a:pPr algn="ctr"/>
              <a:r>
                <a:rPr lang="en-US" sz="1385" dirty="0">
                  <a:solidFill>
                    <a:schemeClr val="bg1"/>
                  </a:solidFill>
                </a:rPr>
                <a:t>e1</a:t>
              </a:r>
              <a:endParaRPr lang="en-US" sz="1385" dirty="0">
                <a:solidFill>
                  <a:schemeClr val="bg1"/>
                </a:solidFill>
              </a:endParaRPr>
            </a:p>
          </p:txBody>
        </p:sp>
        <p:sp>
          <p:nvSpPr>
            <p:cNvPr id="28" name="Line 15"/>
            <p:cNvSpPr>
              <a:spLocks noChangeShapeType="1"/>
            </p:cNvSpPr>
            <p:nvPr/>
          </p:nvSpPr>
          <p:spPr bwMode="auto">
            <a:xfrm flipV="1">
              <a:off x="273" y="590"/>
              <a:ext cx="453" cy="0"/>
            </a:xfrm>
            <a:prstGeom prst="line">
              <a:avLst/>
            </a:prstGeom>
            <a:grpFill/>
            <a:ln w="9525" cmpd="sng">
              <a:solidFill>
                <a:schemeClr val="tx1"/>
              </a:solidFill>
              <a:round/>
            </a:ln>
          </p:spPr>
          <p:txBody>
            <a:bodyPr/>
            <a:lstStyle/>
            <a:p>
              <a:endParaRPr lang="zh-CN" altLang="en-US" sz="1385">
                <a:solidFill>
                  <a:schemeClr val="bg1"/>
                </a:solidFill>
              </a:endParaRPr>
            </a:p>
          </p:txBody>
        </p:sp>
        <p:sp>
          <p:nvSpPr>
            <p:cNvPr id="29" name="Oval 16"/>
            <p:cNvSpPr>
              <a:spLocks noChangeArrowheads="1"/>
            </p:cNvSpPr>
            <p:nvPr/>
          </p:nvSpPr>
          <p:spPr bwMode="auto">
            <a:xfrm>
              <a:off x="0" y="0"/>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c1</a:t>
              </a:r>
              <a:endParaRPr lang="en-US" sz="1385">
                <a:solidFill>
                  <a:schemeClr val="bg1"/>
                </a:solidFill>
              </a:endParaRPr>
            </a:p>
          </p:txBody>
        </p:sp>
        <p:sp>
          <p:nvSpPr>
            <p:cNvPr id="30" name="Oval 17"/>
            <p:cNvSpPr>
              <a:spLocks noChangeArrowheads="1"/>
            </p:cNvSpPr>
            <p:nvPr/>
          </p:nvSpPr>
          <p:spPr bwMode="auto">
            <a:xfrm>
              <a:off x="0" y="908"/>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c3</a:t>
              </a:r>
              <a:endParaRPr lang="en-US" sz="1385">
                <a:solidFill>
                  <a:schemeClr val="bg1"/>
                </a:solidFill>
              </a:endParaRPr>
            </a:p>
          </p:txBody>
        </p:sp>
        <p:sp>
          <p:nvSpPr>
            <p:cNvPr id="31" name="Line 18"/>
            <p:cNvSpPr>
              <a:spLocks noChangeShapeType="1"/>
            </p:cNvSpPr>
            <p:nvPr/>
          </p:nvSpPr>
          <p:spPr bwMode="auto">
            <a:xfrm flipV="1">
              <a:off x="272" y="635"/>
              <a:ext cx="454" cy="409"/>
            </a:xfrm>
            <a:prstGeom prst="line">
              <a:avLst/>
            </a:prstGeom>
            <a:grpFill/>
            <a:ln w="9525" cmpd="sng">
              <a:solidFill>
                <a:schemeClr val="tx1"/>
              </a:solidFill>
              <a:round/>
            </a:ln>
          </p:spPr>
          <p:txBody>
            <a:bodyPr/>
            <a:lstStyle/>
            <a:p>
              <a:endParaRPr lang="zh-CN" altLang="en-US" sz="1385">
                <a:solidFill>
                  <a:schemeClr val="bg1"/>
                </a:solidFill>
              </a:endParaRPr>
            </a:p>
          </p:txBody>
        </p:sp>
        <p:sp>
          <p:nvSpPr>
            <p:cNvPr id="32" name="Line 19"/>
            <p:cNvSpPr>
              <a:spLocks noChangeShapeType="1"/>
            </p:cNvSpPr>
            <p:nvPr/>
          </p:nvSpPr>
          <p:spPr bwMode="auto">
            <a:xfrm>
              <a:off x="272" y="182"/>
              <a:ext cx="454" cy="363"/>
            </a:xfrm>
            <a:prstGeom prst="line">
              <a:avLst/>
            </a:prstGeom>
            <a:grpFill/>
            <a:ln w="9525" cmpd="sng">
              <a:solidFill>
                <a:schemeClr val="tx1"/>
              </a:solidFill>
              <a:round/>
            </a:ln>
          </p:spPr>
          <p:txBody>
            <a:bodyPr/>
            <a:lstStyle/>
            <a:p>
              <a:endParaRPr lang="zh-CN" altLang="en-US" sz="1385">
                <a:solidFill>
                  <a:schemeClr val="bg1"/>
                </a:solidFill>
              </a:endParaRPr>
            </a:p>
          </p:txBody>
        </p:sp>
      </p:grpSp>
      <p:grpSp>
        <p:nvGrpSpPr>
          <p:cNvPr id="33" name="Group 22"/>
          <p:cNvGrpSpPr/>
          <p:nvPr/>
        </p:nvGrpSpPr>
        <p:grpSpPr bwMode="auto">
          <a:xfrm>
            <a:off x="5680739" y="2675032"/>
            <a:ext cx="1385355" cy="1164382"/>
            <a:chOff x="0" y="0"/>
            <a:chExt cx="999" cy="953"/>
          </a:xfrm>
          <a:solidFill>
            <a:srgbClr val="0070C0"/>
          </a:solidFill>
        </p:grpSpPr>
        <p:sp>
          <p:nvSpPr>
            <p:cNvPr id="34" name="Rectangle 29"/>
            <p:cNvSpPr>
              <a:spLocks noChangeArrowheads="1"/>
            </p:cNvSpPr>
            <p:nvPr/>
          </p:nvSpPr>
          <p:spPr bwMode="auto">
            <a:xfrm rot="10800000">
              <a:off x="428" y="362"/>
              <a:ext cx="204" cy="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385" dirty="0"/>
                <a:t>V</a:t>
              </a:r>
              <a:endParaRPr lang="en-US" sz="1385" dirty="0"/>
            </a:p>
          </p:txBody>
        </p:sp>
        <p:sp>
          <p:nvSpPr>
            <p:cNvPr id="35" name="Arc 28"/>
            <p:cNvSpPr/>
            <p:nvPr/>
          </p:nvSpPr>
          <p:spPr bwMode="auto">
            <a:xfrm flipH="1">
              <a:off x="590" y="408"/>
              <a:ext cx="91" cy="136"/>
            </a:xfrm>
            <a:custGeom>
              <a:avLst/>
              <a:gdLst>
                <a:gd name="T0" fmla="*/ 0 w 21600"/>
                <a:gd name="T1" fmla="*/ 0 h 36450"/>
                <a:gd name="T2" fmla="*/ 0 w 21600"/>
                <a:gd name="T3" fmla="*/ 1 h 36450"/>
                <a:gd name="T4" fmla="*/ 0 w 21600"/>
                <a:gd name="T5" fmla="*/ 0 h 36450"/>
                <a:gd name="T6" fmla="*/ 0 60000 65536"/>
                <a:gd name="T7" fmla="*/ 0 60000 65536"/>
                <a:gd name="T8" fmla="*/ 0 60000 65536"/>
                <a:gd name="T9" fmla="*/ 0 w 21600"/>
                <a:gd name="T10" fmla="*/ 0 h 36450"/>
                <a:gd name="T11" fmla="*/ 21600 w 21600"/>
                <a:gd name="T12" fmla="*/ 36450 h 36450"/>
              </a:gdLst>
              <a:ahLst/>
              <a:cxnLst>
                <a:cxn ang="T6">
                  <a:pos x="T0" y="T1"/>
                </a:cxn>
                <a:cxn ang="T7">
                  <a:pos x="T2" y="T3"/>
                </a:cxn>
                <a:cxn ang="T8">
                  <a:pos x="T4" y="T5"/>
                </a:cxn>
              </a:cxnLst>
              <a:rect l="T9" t="T10" r="T11" b="T12"/>
              <a:pathLst>
                <a:path w="21600" h="36450" fill="none" extrusionOk="0">
                  <a:moveTo>
                    <a:pt x="11097" y="0"/>
                  </a:moveTo>
                  <a:cubicBezTo>
                    <a:pt x="17612" y="3901"/>
                    <a:pt x="21600" y="10937"/>
                    <a:pt x="21600" y="18531"/>
                  </a:cubicBezTo>
                  <a:cubicBezTo>
                    <a:pt x="21600" y="25719"/>
                    <a:pt x="18024" y="32436"/>
                    <a:pt x="12061" y="36450"/>
                  </a:cubicBezTo>
                </a:path>
                <a:path w="21600" h="36450" stroke="0" extrusionOk="0">
                  <a:moveTo>
                    <a:pt x="11097" y="0"/>
                  </a:moveTo>
                  <a:cubicBezTo>
                    <a:pt x="17612" y="3901"/>
                    <a:pt x="21600" y="10937"/>
                    <a:pt x="21600" y="18531"/>
                  </a:cubicBezTo>
                  <a:cubicBezTo>
                    <a:pt x="21600" y="25719"/>
                    <a:pt x="18024" y="32436"/>
                    <a:pt x="12061" y="36450"/>
                  </a:cubicBezTo>
                  <a:lnTo>
                    <a:pt x="0" y="18531"/>
                  </a:lnTo>
                  <a:close/>
                </a:path>
              </a:pathLst>
            </a:custGeom>
            <a:solidFill>
              <a:srgbClr val="FFFFFF"/>
            </a:solidFill>
            <a:ln w="9525" cmpd="sng">
              <a:solidFill>
                <a:schemeClr val="tx1"/>
              </a:solidFill>
              <a:bevel/>
            </a:ln>
          </p:spPr>
          <p:txBody>
            <a:bodyPr wrap="none" anchor="ctr"/>
            <a:lstStyle/>
            <a:p>
              <a:endParaRPr lang="zh-CN" altLang="en-US" sz="1385">
                <a:solidFill>
                  <a:schemeClr val="bg1"/>
                </a:solidFill>
              </a:endParaRPr>
            </a:p>
          </p:txBody>
        </p:sp>
        <p:sp>
          <p:nvSpPr>
            <p:cNvPr id="36" name="Oval 23"/>
            <p:cNvSpPr>
              <a:spLocks noChangeArrowheads="1"/>
            </p:cNvSpPr>
            <p:nvPr/>
          </p:nvSpPr>
          <p:spPr bwMode="auto">
            <a:xfrm>
              <a:off x="0" y="635"/>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c2</a:t>
              </a:r>
              <a:endParaRPr lang="en-US" sz="1385">
                <a:solidFill>
                  <a:schemeClr val="bg1"/>
                </a:solidFill>
              </a:endParaRPr>
            </a:p>
          </p:txBody>
        </p:sp>
        <p:sp>
          <p:nvSpPr>
            <p:cNvPr id="37" name="Oval 24"/>
            <p:cNvSpPr>
              <a:spLocks noChangeArrowheads="1"/>
            </p:cNvSpPr>
            <p:nvPr/>
          </p:nvSpPr>
          <p:spPr bwMode="auto">
            <a:xfrm>
              <a:off x="726" y="363"/>
              <a:ext cx="273" cy="318"/>
            </a:xfrm>
            <a:prstGeom prst="ellipse">
              <a:avLst/>
            </a:prstGeom>
            <a:grpFill/>
            <a:ln w="9525" cmpd="sng">
              <a:solidFill>
                <a:schemeClr val="tx1"/>
              </a:solidFill>
              <a:round/>
            </a:ln>
          </p:spPr>
          <p:txBody>
            <a:bodyPr wrap="none" anchor="ctr"/>
            <a:lstStyle/>
            <a:p>
              <a:pPr algn="ctr"/>
              <a:r>
                <a:rPr lang="en-US" sz="1385">
                  <a:solidFill>
                    <a:schemeClr val="bg1"/>
                  </a:solidFill>
                </a:rPr>
                <a:t>e1</a:t>
              </a:r>
              <a:endParaRPr lang="en-US" sz="1385">
                <a:solidFill>
                  <a:schemeClr val="bg1"/>
                </a:solidFill>
              </a:endParaRPr>
            </a:p>
          </p:txBody>
        </p:sp>
        <p:sp>
          <p:nvSpPr>
            <p:cNvPr id="38" name="Line 25"/>
            <p:cNvSpPr>
              <a:spLocks noChangeShapeType="1"/>
            </p:cNvSpPr>
            <p:nvPr/>
          </p:nvSpPr>
          <p:spPr bwMode="auto">
            <a:xfrm flipV="1">
              <a:off x="273" y="499"/>
              <a:ext cx="453" cy="227"/>
            </a:xfrm>
            <a:prstGeom prst="line">
              <a:avLst/>
            </a:prstGeom>
            <a:grpFill/>
            <a:ln w="9525" cmpd="sng">
              <a:solidFill>
                <a:schemeClr val="tx1"/>
              </a:solidFill>
              <a:round/>
            </a:ln>
          </p:spPr>
          <p:txBody>
            <a:bodyPr/>
            <a:lstStyle/>
            <a:p>
              <a:endParaRPr lang="zh-CN" altLang="en-US" sz="1385">
                <a:solidFill>
                  <a:schemeClr val="bg1"/>
                </a:solidFill>
              </a:endParaRPr>
            </a:p>
          </p:txBody>
        </p:sp>
        <p:sp>
          <p:nvSpPr>
            <p:cNvPr id="39" name="Oval 26"/>
            <p:cNvSpPr>
              <a:spLocks noChangeArrowheads="1"/>
            </p:cNvSpPr>
            <p:nvPr/>
          </p:nvSpPr>
          <p:spPr bwMode="auto">
            <a:xfrm>
              <a:off x="0" y="0"/>
              <a:ext cx="273" cy="318"/>
            </a:xfrm>
            <a:prstGeom prst="ellipse">
              <a:avLst/>
            </a:prstGeom>
            <a:grpFill/>
            <a:ln w="9525" cmpd="sng">
              <a:solidFill>
                <a:schemeClr val="tx1"/>
              </a:solidFill>
              <a:round/>
            </a:ln>
          </p:spPr>
          <p:txBody>
            <a:bodyPr wrap="none" anchor="ctr"/>
            <a:lstStyle/>
            <a:p>
              <a:pPr algn="ctr"/>
              <a:r>
                <a:rPr lang="en-US" sz="1385">
                  <a:solidFill>
                    <a:schemeClr val="bg1"/>
                  </a:solidFill>
                </a:rPr>
                <a:t>c1</a:t>
              </a:r>
              <a:endParaRPr lang="en-US" sz="1385">
                <a:solidFill>
                  <a:schemeClr val="bg1"/>
                </a:solidFill>
              </a:endParaRPr>
            </a:p>
          </p:txBody>
        </p:sp>
        <p:sp>
          <p:nvSpPr>
            <p:cNvPr id="40" name="Line 27"/>
            <p:cNvSpPr>
              <a:spLocks noChangeShapeType="1"/>
            </p:cNvSpPr>
            <p:nvPr/>
          </p:nvSpPr>
          <p:spPr bwMode="auto">
            <a:xfrm>
              <a:off x="273" y="227"/>
              <a:ext cx="453" cy="227"/>
            </a:xfrm>
            <a:prstGeom prst="line">
              <a:avLst/>
            </a:prstGeom>
            <a:grpFill/>
            <a:ln w="9525" cmpd="sng">
              <a:solidFill>
                <a:schemeClr val="tx1"/>
              </a:solidFill>
              <a:round/>
            </a:ln>
          </p:spPr>
          <p:txBody>
            <a:bodyPr/>
            <a:lstStyle/>
            <a:p>
              <a:endParaRPr lang="zh-CN" altLang="en-US" sz="1385">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xEl>
                                              <p:pRg st="7" end="7"/>
                                            </p:txEl>
                                          </p:spTgt>
                                        </p:tgtEl>
                                        <p:attrNameLst>
                                          <p:attrName>style.visibility</p:attrName>
                                        </p:attrNameLst>
                                      </p:cBhvr>
                                      <p:to>
                                        <p:strVal val="visible"/>
                                      </p:to>
                                    </p:set>
                                    <p:animEffect transition="in" filter="fade">
                                      <p:cBhvr>
                                        <p:cTn id="14" dur="500"/>
                                        <p:tgtEl>
                                          <p:spTgt spid="2">
                                            <p:txEl>
                                              <p:pRg st="7" end="7"/>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animEffect transition="in" filter="fade">
                                      <p:cBhvr>
                                        <p:cTn id="17" dur="500"/>
                                        <p:tgtEl>
                                          <p:spTgt spid="2">
                                            <p:txEl>
                                              <p:pRg st="8" end="8"/>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9" end="9"/>
                                            </p:txEl>
                                          </p:spTgt>
                                        </p:tgtEl>
                                        <p:attrNameLst>
                                          <p:attrName>style.visibility</p:attrName>
                                        </p:attrNameLst>
                                      </p:cBhvr>
                                      <p:to>
                                        <p:strVal val="visible"/>
                                      </p:to>
                                    </p:set>
                                    <p:animEffect transition="in" filter="fade">
                                      <p:cBhvr>
                                        <p:cTn id="20" dur="500"/>
                                        <p:tgtEl>
                                          <p:spTgt spid="2">
                                            <p:txEl>
                                              <p:pRg st="9" end="9"/>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animEffect transition="in" filter="fade">
                                      <p:cBhvr>
                                        <p:cTn id="23" dur="500"/>
                                        <p:tgtEl>
                                          <p:spTgt spid="2">
                                            <p:txEl>
                                              <p:pRg st="10" end="1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1000"/>
                                        <p:tgtEl>
                                          <p:spTgt spid="33"/>
                                        </p:tgtEl>
                                      </p:cBhvr>
                                    </p:animEffect>
                                    <p:anim calcmode="lin" valueType="num">
                                      <p:cBhvr>
                                        <p:cTn id="29" dur="1000" fill="hold"/>
                                        <p:tgtEl>
                                          <p:spTgt spid="33"/>
                                        </p:tgtEl>
                                        <p:attrNameLst>
                                          <p:attrName>ppt_x</p:attrName>
                                        </p:attrNameLst>
                                      </p:cBhvr>
                                      <p:tavLst>
                                        <p:tav tm="0">
                                          <p:val>
                                            <p:strVal val="#ppt_x"/>
                                          </p:val>
                                        </p:tav>
                                        <p:tav tm="100000">
                                          <p:val>
                                            <p:strVal val="#ppt_x"/>
                                          </p:val>
                                        </p:tav>
                                      </p:tavLst>
                                    </p:anim>
                                    <p:anim calcmode="lin" valueType="num">
                                      <p:cBhvr>
                                        <p:cTn id="3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4">
                                            <p:txEl>
                                              <p:pRg st="5" end="5"/>
                                            </p:txEl>
                                          </p:spTgt>
                                        </p:tgtEl>
                                        <p:attrNameLst>
                                          <p:attrName>style.visibility</p:attrName>
                                        </p:attrNameLst>
                                      </p:cBhvr>
                                      <p:to>
                                        <p:strVal val="visible"/>
                                      </p:to>
                                    </p:set>
                                    <p:animEffect transition="in" filter="fade">
                                      <p:cBhvr>
                                        <p:cTn id="35" dur="500"/>
                                        <p:tgtEl>
                                          <p:spTgt spid="14">
                                            <p:txEl>
                                              <p:pRg st="5" end="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4">
                                            <p:txEl>
                                              <p:pRg st="6" end="6"/>
                                            </p:txEl>
                                          </p:spTgt>
                                        </p:tgtEl>
                                        <p:attrNameLst>
                                          <p:attrName>style.visibility</p:attrName>
                                        </p:attrNameLst>
                                      </p:cBhvr>
                                      <p:to>
                                        <p:strVal val="visible"/>
                                      </p:to>
                                    </p:set>
                                    <p:animEffect transition="in" filter="fade">
                                      <p:cBhvr>
                                        <p:cTn id="38" dur="500"/>
                                        <p:tgtEl>
                                          <p:spTgt spid="14">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4">
                                            <p:txEl>
                                              <p:pRg st="7" end="7"/>
                                            </p:txEl>
                                          </p:spTgt>
                                        </p:tgtEl>
                                        <p:attrNameLst>
                                          <p:attrName>style.visibility</p:attrName>
                                        </p:attrNameLst>
                                      </p:cBhvr>
                                      <p:to>
                                        <p:strVal val="visible"/>
                                      </p:to>
                                    </p:set>
                                    <p:animEffect transition="in" filter="fade">
                                      <p:cBhvr>
                                        <p:cTn id="41" dur="500"/>
                                        <p:tgtEl>
                                          <p:spTgt spid="14">
                                            <p:txEl>
                                              <p:pRg st="7" end="7"/>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4">
                                            <p:txEl>
                                              <p:pRg st="8" end="8"/>
                                            </p:txEl>
                                          </p:spTgt>
                                        </p:tgtEl>
                                        <p:attrNameLst>
                                          <p:attrName>style.visibility</p:attrName>
                                        </p:attrNameLst>
                                      </p:cBhvr>
                                      <p:to>
                                        <p:strVal val="visible"/>
                                      </p:to>
                                    </p:set>
                                    <p:animEffect transition="in" filter="fade">
                                      <p:cBhvr>
                                        <p:cTn id="44"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04006" y="1867535"/>
            <a:ext cx="8356600" cy="2122805"/>
          </a:xfrm>
          <a:prstGeom prst="rect">
            <a:avLst/>
          </a:prstGeom>
          <a:noFill/>
          <a:ln w="9525">
            <a:noFill/>
          </a:ln>
        </p:spPr>
        <p:txBody>
          <a:bodyPr wrap="square" anchor="t">
            <a:spAutoFit/>
          </a:bodyPr>
          <a:lstStyle/>
          <a:p>
            <a:pPr>
              <a:lnSpc>
                <a:spcPct val="150000"/>
              </a:lnSpc>
              <a:buFont typeface="Arial" panose="020B0604020202020204" pitchFamily="34" charset="0"/>
              <a:buNone/>
            </a:pPr>
            <a:r>
              <a:rPr lang="zh-CN" altLang="en-US" sz="2400">
                <a:solidFill>
                  <a:srgbClr val="386698"/>
                </a:solidFill>
                <a:latin typeface="Franklin Gothic Book" panose="020B0503020102020204" pitchFamily="34" charset="0"/>
                <a:ea typeface="黑体" panose="02010609060101010101" pitchFamily="49" charset="-122"/>
                <a:sym typeface="+mn-ea"/>
              </a:rPr>
              <a:t>什么是边界？</a:t>
            </a:r>
            <a:endParaRPr lang="zh-CN" altLang="en-US" sz="2400">
              <a:solidFill>
                <a:srgbClr val="386698"/>
              </a:solidFill>
              <a:latin typeface="Franklin Gothic Book" panose="020B0503020102020204" pitchFamily="34" charset="0"/>
              <a:ea typeface="黑体" panose="02010609060101010101" pitchFamily="49" charset="-122"/>
            </a:endParaRPr>
          </a:p>
          <a:p>
            <a:pPr lvl="1"/>
            <a:r>
              <a:rPr lang="zh-CN" altLang="en-US" sz="2400">
                <a:solidFill>
                  <a:srgbClr val="386698"/>
                </a:solidFill>
                <a:latin typeface="Franklin Gothic Book" panose="020B0503020102020204" pitchFamily="34" charset="0"/>
                <a:ea typeface="黑体" panose="02010609060101010101" pitchFamily="49" charset="-122"/>
                <a:sym typeface="+mn-ea"/>
              </a:rPr>
              <a:t>边界是指对于输入等价类和输出等价类而言，稍高于其边界值及稍低于其边界值的一些特定情况。</a:t>
            </a:r>
            <a:endParaRPr lang="zh-CN" altLang="en-US" sz="2400">
              <a:solidFill>
                <a:srgbClr val="386698"/>
              </a:solidFill>
              <a:latin typeface="Franklin Gothic Book" panose="020B0503020102020204" pitchFamily="34" charset="0"/>
              <a:ea typeface="黑体" panose="02010609060101010101" pitchFamily="49" charset="-122"/>
            </a:endParaRPr>
          </a:p>
          <a:p>
            <a:pPr lvl="1"/>
            <a:r>
              <a:rPr lang="zh-CN" altLang="en-US" sz="2400">
                <a:solidFill>
                  <a:srgbClr val="386698"/>
                </a:solidFill>
                <a:latin typeface="Franklin Gothic Book" panose="020B0503020102020204" pitchFamily="34" charset="0"/>
                <a:ea typeface="黑体" panose="02010609060101010101" pitchFamily="49" charset="-122"/>
                <a:sym typeface="+mn-ea"/>
              </a:rPr>
              <a:t>边界值分析法也是一种常用的黑盒测试方法。</a:t>
            </a:r>
            <a:endParaRPr lang="zh-CN" altLang="en-US" sz="2400">
              <a:solidFill>
                <a:srgbClr val="386698"/>
              </a:solidFill>
              <a:latin typeface="Franklin Gothic Book" panose="020B0503020102020204" pitchFamily="34" charset="0"/>
              <a:ea typeface="黑体" panose="02010609060101010101" pitchFamily="49" charset="-122"/>
            </a:endParaRPr>
          </a:p>
          <a:p>
            <a:pPr>
              <a:lnSpc>
                <a:spcPct val="150000"/>
              </a:lnSpc>
              <a:buFont typeface="Arial" panose="020B0604020202020204" pitchFamily="34" charset="0"/>
              <a:buNone/>
            </a:pPr>
            <a:endParaRPr altLang="zh-CN" sz="1600" dirty="0">
              <a:sym typeface="+mn-ea"/>
            </a:endParaRPr>
          </a:p>
        </p:txBody>
      </p:sp>
      <p:sp>
        <p:nvSpPr>
          <p:cNvPr id="33795" name="文本框 2"/>
          <p:cNvSpPr txBox="1"/>
          <p:nvPr/>
        </p:nvSpPr>
        <p:spPr>
          <a:xfrm>
            <a:off x="369888" y="1102995"/>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边界值</a:t>
            </a:r>
            <a:endParaRPr lang="zh-CN" altLang="en-US" sz="4400" b="1" dirty="0">
              <a:solidFill>
                <a:srgbClr val="0E71AA"/>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1583214" y="4103370"/>
            <a:ext cx="5798185" cy="1924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8290" lvl="1" algn="just">
              <a:lnSpc>
                <a:spcPct val="110000"/>
              </a:lnSpc>
              <a:spcBef>
                <a:spcPts val="600"/>
              </a:spcBef>
              <a:buClr>
                <a:srgbClr val="0070C0"/>
              </a:buClr>
            </a:pPr>
            <a:r>
              <a:rPr lang="zh-CN" altLang="en-US" sz="24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大量的错误是发生在输入或输出范围的边界上，而不是在输入范围的内部。</a:t>
            </a:r>
            <a:endParaRPr lang="zh-CN" altLang="en-US" sz="2400" b="1"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95325"/>
            <a:ext cx="8229600" cy="547370"/>
          </a:xfrm>
        </p:spPr>
        <p:txBody>
          <a:bodyPr/>
          <a:lstStyle/>
          <a:p>
            <a:r>
              <a:rPr lang="zh-CN" altLang="en-US" sz="2800" b="1" dirty="0">
                <a:solidFill>
                  <a:srgbClr val="92D050"/>
                </a:solidFill>
                <a:latin typeface="Franklin Gothic Medium" panose="020B0603020102020204" pitchFamily="34" charset="0"/>
                <a:ea typeface="微软雅黑" panose="020B0503020204020204" pitchFamily="34" charset="-122"/>
                <a:cs typeface="+mn-cs"/>
              </a:rPr>
              <a:t>因果图中的约束条件</a:t>
            </a:r>
            <a:endParaRPr lang="zh-CN" altLang="en-US" sz="2800" b="1" dirty="0">
              <a:solidFill>
                <a:srgbClr val="92D050"/>
              </a:solidFill>
              <a:latin typeface="Franklin Gothic Medium" panose="020B0603020102020204" pitchFamily="34" charset="0"/>
              <a:ea typeface="微软雅黑" panose="020B0503020204020204" pitchFamily="34" charset="-122"/>
              <a:cs typeface="+mn-cs"/>
            </a:endParaRPr>
          </a:p>
        </p:txBody>
      </p:sp>
      <p:grpSp>
        <p:nvGrpSpPr>
          <p:cNvPr id="65" name="组合 64"/>
          <p:cNvGrpSpPr/>
          <p:nvPr/>
        </p:nvGrpSpPr>
        <p:grpSpPr>
          <a:xfrm>
            <a:off x="3622833" y="1769733"/>
            <a:ext cx="1346527" cy="1580737"/>
            <a:chOff x="1049866" y="1437134"/>
            <a:chExt cx="1749550" cy="2053861"/>
          </a:xfrm>
        </p:grpSpPr>
        <p:sp>
          <p:nvSpPr>
            <p:cNvPr id="66" name="Oval 13"/>
            <p:cNvSpPr>
              <a:spLocks noChangeArrowheads="1"/>
            </p:cNvSpPr>
            <p:nvPr/>
          </p:nvSpPr>
          <p:spPr bwMode="auto">
            <a:xfrm>
              <a:off x="2307524" y="2157859"/>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b</a:t>
              </a:r>
              <a:endParaRPr lang="en-US" sz="1540" b="1" dirty="0">
                <a:solidFill>
                  <a:schemeClr val="bg1"/>
                </a:solidFill>
              </a:endParaRPr>
            </a:p>
          </p:txBody>
        </p:sp>
        <p:sp>
          <p:nvSpPr>
            <p:cNvPr id="67" name="Oval 14"/>
            <p:cNvSpPr>
              <a:spLocks noChangeArrowheads="1"/>
            </p:cNvSpPr>
            <p:nvPr/>
          </p:nvSpPr>
          <p:spPr bwMode="auto">
            <a:xfrm>
              <a:off x="1049866" y="2149922"/>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I</a:t>
              </a:r>
              <a:endParaRPr lang="en-US" sz="1540" b="1" dirty="0">
                <a:solidFill>
                  <a:schemeClr val="bg1"/>
                </a:solidFill>
              </a:endParaRPr>
            </a:p>
          </p:txBody>
        </p:sp>
        <p:sp>
          <p:nvSpPr>
            <p:cNvPr id="68" name="Line 15"/>
            <p:cNvSpPr>
              <a:spLocks noChangeShapeType="1"/>
            </p:cNvSpPr>
            <p:nvPr/>
          </p:nvSpPr>
          <p:spPr bwMode="auto">
            <a:xfrm flipH="1" flipV="1">
              <a:off x="1541758" y="2408684"/>
              <a:ext cx="765766" cy="0"/>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69" name="Oval 16"/>
            <p:cNvSpPr>
              <a:spLocks noChangeArrowheads="1"/>
            </p:cNvSpPr>
            <p:nvPr/>
          </p:nvSpPr>
          <p:spPr bwMode="auto">
            <a:xfrm>
              <a:off x="2307524" y="1437134"/>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a</a:t>
              </a:r>
              <a:endParaRPr lang="en-US" sz="1540" b="1" dirty="0">
                <a:solidFill>
                  <a:schemeClr val="bg1"/>
                </a:solidFill>
              </a:endParaRPr>
            </a:p>
          </p:txBody>
        </p:sp>
        <p:sp>
          <p:nvSpPr>
            <p:cNvPr id="70" name="Oval 17"/>
            <p:cNvSpPr>
              <a:spLocks noChangeArrowheads="1"/>
            </p:cNvSpPr>
            <p:nvPr/>
          </p:nvSpPr>
          <p:spPr bwMode="auto">
            <a:xfrm>
              <a:off x="2307524" y="2878584"/>
              <a:ext cx="491892" cy="504825"/>
            </a:xfrm>
            <a:prstGeom prst="ellipse">
              <a:avLst/>
            </a:prstGeom>
            <a:solidFill>
              <a:srgbClr val="0070C0"/>
            </a:solidFill>
            <a:ln w="9525" cmpd="sng">
              <a:solidFill>
                <a:schemeClr val="tx1"/>
              </a:solidFill>
              <a:round/>
            </a:ln>
          </p:spPr>
          <p:txBody>
            <a:bodyPr wrap="none" anchor="ctr"/>
            <a:lstStyle/>
            <a:p>
              <a:pPr algn="ctr"/>
              <a:r>
                <a:rPr lang="en-US" sz="1540" b="1" dirty="0">
                  <a:solidFill>
                    <a:schemeClr val="bg1"/>
                  </a:solidFill>
                </a:rPr>
                <a:t>c</a:t>
              </a:r>
              <a:endParaRPr lang="en-US" sz="1540" b="1" dirty="0">
                <a:solidFill>
                  <a:schemeClr val="bg1"/>
                </a:solidFill>
              </a:endParaRPr>
            </a:p>
          </p:txBody>
        </p:sp>
        <p:sp>
          <p:nvSpPr>
            <p:cNvPr id="71" name="Line 18"/>
            <p:cNvSpPr>
              <a:spLocks noChangeShapeType="1"/>
            </p:cNvSpPr>
            <p:nvPr/>
          </p:nvSpPr>
          <p:spPr bwMode="auto">
            <a:xfrm flipH="1" flipV="1">
              <a:off x="1541758" y="2410272"/>
              <a:ext cx="765766" cy="684213"/>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72" name="Line 19"/>
            <p:cNvSpPr>
              <a:spLocks noChangeShapeType="1"/>
            </p:cNvSpPr>
            <p:nvPr/>
          </p:nvSpPr>
          <p:spPr bwMode="auto">
            <a:xfrm flipH="1">
              <a:off x="1541758" y="1689547"/>
              <a:ext cx="765766" cy="720725"/>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73" name="矩形 72"/>
            <p:cNvSpPr/>
            <p:nvPr/>
          </p:nvSpPr>
          <p:spPr>
            <a:xfrm>
              <a:off x="1541758" y="3130995"/>
              <a:ext cx="720000" cy="360000"/>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385" b="1" dirty="0"/>
                <a:t>包含</a:t>
              </a:r>
              <a:endParaRPr lang="zh-CN" altLang="en-US" sz="1385" b="1" dirty="0"/>
            </a:p>
          </p:txBody>
        </p:sp>
      </p:grpSp>
      <p:grpSp>
        <p:nvGrpSpPr>
          <p:cNvPr id="74" name="组合 73"/>
          <p:cNvGrpSpPr/>
          <p:nvPr/>
        </p:nvGrpSpPr>
        <p:grpSpPr>
          <a:xfrm>
            <a:off x="1939183" y="4192161"/>
            <a:ext cx="1346527" cy="1580737"/>
            <a:chOff x="1049866" y="1437134"/>
            <a:chExt cx="1749550" cy="2053861"/>
          </a:xfrm>
        </p:grpSpPr>
        <p:sp>
          <p:nvSpPr>
            <p:cNvPr id="75" name="Oval 13"/>
            <p:cNvSpPr>
              <a:spLocks noChangeArrowheads="1"/>
            </p:cNvSpPr>
            <p:nvPr/>
          </p:nvSpPr>
          <p:spPr bwMode="auto">
            <a:xfrm>
              <a:off x="2307524" y="2157859"/>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b</a:t>
              </a:r>
              <a:endParaRPr lang="en-US" sz="1540" b="1" dirty="0">
                <a:solidFill>
                  <a:schemeClr val="bg1"/>
                </a:solidFill>
              </a:endParaRPr>
            </a:p>
          </p:txBody>
        </p:sp>
        <p:sp>
          <p:nvSpPr>
            <p:cNvPr id="76" name="Oval 14"/>
            <p:cNvSpPr>
              <a:spLocks noChangeArrowheads="1"/>
            </p:cNvSpPr>
            <p:nvPr/>
          </p:nvSpPr>
          <p:spPr bwMode="auto">
            <a:xfrm>
              <a:off x="1049866" y="2149922"/>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O</a:t>
              </a:r>
              <a:endParaRPr lang="en-US" sz="1540" b="1" dirty="0">
                <a:solidFill>
                  <a:schemeClr val="bg1"/>
                </a:solidFill>
              </a:endParaRPr>
            </a:p>
          </p:txBody>
        </p:sp>
        <p:sp>
          <p:nvSpPr>
            <p:cNvPr id="77" name="Line 15"/>
            <p:cNvSpPr>
              <a:spLocks noChangeShapeType="1"/>
            </p:cNvSpPr>
            <p:nvPr/>
          </p:nvSpPr>
          <p:spPr bwMode="auto">
            <a:xfrm flipH="1" flipV="1">
              <a:off x="1541758" y="2408684"/>
              <a:ext cx="765766" cy="0"/>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78" name="Oval 16"/>
            <p:cNvSpPr>
              <a:spLocks noChangeArrowheads="1"/>
            </p:cNvSpPr>
            <p:nvPr/>
          </p:nvSpPr>
          <p:spPr bwMode="auto">
            <a:xfrm>
              <a:off x="2307524" y="1437134"/>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a</a:t>
              </a:r>
              <a:endParaRPr lang="en-US" sz="1540" b="1" dirty="0">
                <a:solidFill>
                  <a:schemeClr val="bg1"/>
                </a:solidFill>
              </a:endParaRPr>
            </a:p>
          </p:txBody>
        </p:sp>
        <p:sp>
          <p:nvSpPr>
            <p:cNvPr id="79" name="Oval 17"/>
            <p:cNvSpPr>
              <a:spLocks noChangeArrowheads="1"/>
            </p:cNvSpPr>
            <p:nvPr/>
          </p:nvSpPr>
          <p:spPr bwMode="auto">
            <a:xfrm>
              <a:off x="2307524" y="2878584"/>
              <a:ext cx="491892" cy="504825"/>
            </a:xfrm>
            <a:prstGeom prst="ellipse">
              <a:avLst/>
            </a:prstGeom>
            <a:solidFill>
              <a:srgbClr val="0070C0"/>
            </a:solidFill>
            <a:ln w="9525" cmpd="sng">
              <a:solidFill>
                <a:schemeClr val="tx1"/>
              </a:solidFill>
              <a:round/>
            </a:ln>
          </p:spPr>
          <p:txBody>
            <a:bodyPr wrap="none" anchor="ctr"/>
            <a:lstStyle/>
            <a:p>
              <a:pPr algn="ctr"/>
              <a:r>
                <a:rPr lang="en-US" sz="1540" b="1" dirty="0">
                  <a:solidFill>
                    <a:schemeClr val="bg1"/>
                  </a:solidFill>
                </a:rPr>
                <a:t>c</a:t>
              </a:r>
              <a:endParaRPr lang="en-US" sz="1540" b="1" dirty="0">
                <a:solidFill>
                  <a:schemeClr val="bg1"/>
                </a:solidFill>
              </a:endParaRPr>
            </a:p>
          </p:txBody>
        </p:sp>
        <p:sp>
          <p:nvSpPr>
            <p:cNvPr id="80" name="Line 18"/>
            <p:cNvSpPr>
              <a:spLocks noChangeShapeType="1"/>
            </p:cNvSpPr>
            <p:nvPr/>
          </p:nvSpPr>
          <p:spPr bwMode="auto">
            <a:xfrm flipH="1" flipV="1">
              <a:off x="1541758" y="2410272"/>
              <a:ext cx="765766" cy="684213"/>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81" name="Line 19"/>
            <p:cNvSpPr>
              <a:spLocks noChangeShapeType="1"/>
            </p:cNvSpPr>
            <p:nvPr/>
          </p:nvSpPr>
          <p:spPr bwMode="auto">
            <a:xfrm flipH="1">
              <a:off x="1541758" y="1689547"/>
              <a:ext cx="765766" cy="720725"/>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82" name="矩形 81"/>
            <p:cNvSpPr/>
            <p:nvPr/>
          </p:nvSpPr>
          <p:spPr>
            <a:xfrm>
              <a:off x="1541758" y="3130995"/>
              <a:ext cx="720000" cy="360000"/>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385" b="1" dirty="0"/>
                <a:t>唯一</a:t>
              </a:r>
              <a:endParaRPr lang="zh-CN" altLang="en-US" sz="1385" b="1" dirty="0"/>
            </a:p>
          </p:txBody>
        </p:sp>
      </p:grpSp>
      <p:grpSp>
        <p:nvGrpSpPr>
          <p:cNvPr id="98" name="组合 97"/>
          <p:cNvGrpSpPr/>
          <p:nvPr/>
        </p:nvGrpSpPr>
        <p:grpSpPr>
          <a:xfrm>
            <a:off x="6212603" y="4150886"/>
            <a:ext cx="1346527" cy="1580737"/>
            <a:chOff x="1049866" y="1437134"/>
            <a:chExt cx="1749550" cy="2053861"/>
          </a:xfrm>
        </p:grpSpPr>
        <p:sp>
          <p:nvSpPr>
            <p:cNvPr id="99" name="Oval 14"/>
            <p:cNvSpPr>
              <a:spLocks noChangeArrowheads="1"/>
            </p:cNvSpPr>
            <p:nvPr/>
          </p:nvSpPr>
          <p:spPr bwMode="auto">
            <a:xfrm>
              <a:off x="1049866" y="2149922"/>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R</a:t>
              </a:r>
              <a:endParaRPr lang="en-US" sz="1540" b="1" dirty="0">
                <a:solidFill>
                  <a:schemeClr val="bg1"/>
                </a:solidFill>
              </a:endParaRPr>
            </a:p>
          </p:txBody>
        </p:sp>
        <p:sp>
          <p:nvSpPr>
            <p:cNvPr id="100" name="Oval 16"/>
            <p:cNvSpPr>
              <a:spLocks noChangeArrowheads="1"/>
            </p:cNvSpPr>
            <p:nvPr/>
          </p:nvSpPr>
          <p:spPr bwMode="auto">
            <a:xfrm>
              <a:off x="2307524" y="1437134"/>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a</a:t>
              </a:r>
              <a:endParaRPr lang="en-US" sz="1540" b="1" dirty="0">
                <a:solidFill>
                  <a:schemeClr val="bg1"/>
                </a:solidFill>
              </a:endParaRPr>
            </a:p>
          </p:txBody>
        </p:sp>
        <p:sp>
          <p:nvSpPr>
            <p:cNvPr id="101" name="Oval 17"/>
            <p:cNvSpPr>
              <a:spLocks noChangeArrowheads="1"/>
            </p:cNvSpPr>
            <p:nvPr/>
          </p:nvSpPr>
          <p:spPr bwMode="auto">
            <a:xfrm>
              <a:off x="2307524" y="2878584"/>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b</a:t>
              </a:r>
              <a:endParaRPr lang="en-US" sz="1540" b="1" dirty="0">
                <a:solidFill>
                  <a:schemeClr val="bg1"/>
                </a:solidFill>
              </a:endParaRPr>
            </a:p>
          </p:txBody>
        </p:sp>
        <p:sp>
          <p:nvSpPr>
            <p:cNvPr id="102" name="Line 18"/>
            <p:cNvSpPr>
              <a:spLocks noChangeShapeType="1"/>
            </p:cNvSpPr>
            <p:nvPr/>
          </p:nvSpPr>
          <p:spPr bwMode="auto">
            <a:xfrm flipH="1" flipV="1">
              <a:off x="1541758" y="2410272"/>
              <a:ext cx="765766" cy="684213"/>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103" name="Line 19"/>
            <p:cNvSpPr>
              <a:spLocks noChangeShapeType="1"/>
            </p:cNvSpPr>
            <p:nvPr/>
          </p:nvSpPr>
          <p:spPr bwMode="auto">
            <a:xfrm flipH="1">
              <a:off x="1541758" y="1689547"/>
              <a:ext cx="765766" cy="720725"/>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104" name="矩形 103"/>
            <p:cNvSpPr/>
            <p:nvPr/>
          </p:nvSpPr>
          <p:spPr>
            <a:xfrm>
              <a:off x="1541758" y="3130995"/>
              <a:ext cx="720000" cy="360000"/>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385" b="1" dirty="0"/>
                <a:t>要求</a:t>
              </a:r>
              <a:endParaRPr lang="zh-CN" altLang="en-US" sz="1385" b="1" dirty="0"/>
            </a:p>
          </p:txBody>
        </p:sp>
      </p:grpSp>
      <p:grpSp>
        <p:nvGrpSpPr>
          <p:cNvPr id="44" name="组合 43"/>
          <p:cNvGrpSpPr/>
          <p:nvPr/>
        </p:nvGrpSpPr>
        <p:grpSpPr>
          <a:xfrm>
            <a:off x="594890" y="1844402"/>
            <a:ext cx="1384336" cy="1580737"/>
            <a:chOff x="1000741" y="1437134"/>
            <a:chExt cx="1798675" cy="2053861"/>
          </a:xfrm>
        </p:grpSpPr>
        <p:sp>
          <p:nvSpPr>
            <p:cNvPr id="45" name="Oval 13"/>
            <p:cNvSpPr>
              <a:spLocks noChangeArrowheads="1"/>
            </p:cNvSpPr>
            <p:nvPr/>
          </p:nvSpPr>
          <p:spPr bwMode="auto">
            <a:xfrm>
              <a:off x="2307524" y="2157859"/>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b</a:t>
              </a:r>
              <a:endParaRPr lang="en-US" sz="1540" b="1" dirty="0">
                <a:solidFill>
                  <a:schemeClr val="bg1"/>
                </a:solidFill>
              </a:endParaRPr>
            </a:p>
          </p:txBody>
        </p:sp>
        <p:sp>
          <p:nvSpPr>
            <p:cNvPr id="46" name="Oval 14"/>
            <p:cNvSpPr>
              <a:spLocks noChangeArrowheads="1"/>
            </p:cNvSpPr>
            <p:nvPr/>
          </p:nvSpPr>
          <p:spPr bwMode="auto">
            <a:xfrm>
              <a:off x="1000741" y="2149922"/>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E</a:t>
              </a:r>
              <a:endParaRPr lang="en-US" sz="1540" b="1" dirty="0">
                <a:solidFill>
                  <a:schemeClr val="bg1"/>
                </a:solidFill>
              </a:endParaRPr>
            </a:p>
          </p:txBody>
        </p:sp>
        <p:sp>
          <p:nvSpPr>
            <p:cNvPr id="47" name="Line 15"/>
            <p:cNvSpPr>
              <a:spLocks noChangeShapeType="1"/>
            </p:cNvSpPr>
            <p:nvPr/>
          </p:nvSpPr>
          <p:spPr bwMode="auto">
            <a:xfrm flipH="1" flipV="1">
              <a:off x="1541758" y="2408684"/>
              <a:ext cx="765766" cy="0"/>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48" name="Oval 16"/>
            <p:cNvSpPr>
              <a:spLocks noChangeArrowheads="1"/>
            </p:cNvSpPr>
            <p:nvPr/>
          </p:nvSpPr>
          <p:spPr bwMode="auto">
            <a:xfrm>
              <a:off x="2307524" y="1437134"/>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a</a:t>
              </a:r>
              <a:endParaRPr lang="en-US" sz="1540" b="1" dirty="0">
                <a:solidFill>
                  <a:schemeClr val="bg1"/>
                </a:solidFill>
              </a:endParaRPr>
            </a:p>
          </p:txBody>
        </p:sp>
        <p:sp>
          <p:nvSpPr>
            <p:cNvPr id="49" name="Oval 17"/>
            <p:cNvSpPr>
              <a:spLocks noChangeArrowheads="1"/>
            </p:cNvSpPr>
            <p:nvPr/>
          </p:nvSpPr>
          <p:spPr bwMode="auto">
            <a:xfrm>
              <a:off x="2307524" y="2878584"/>
              <a:ext cx="491892" cy="504825"/>
            </a:xfrm>
            <a:prstGeom prst="ellipse">
              <a:avLst/>
            </a:prstGeom>
            <a:solidFill>
              <a:srgbClr val="0070C0"/>
            </a:solidFill>
            <a:ln w="9525" cmpd="sng">
              <a:solidFill>
                <a:schemeClr val="tx1"/>
              </a:solidFill>
              <a:round/>
            </a:ln>
          </p:spPr>
          <p:txBody>
            <a:bodyPr wrap="none" anchor="ctr"/>
            <a:lstStyle/>
            <a:p>
              <a:pPr algn="ctr"/>
              <a:r>
                <a:rPr lang="en-US" sz="1540" b="1" dirty="0">
                  <a:solidFill>
                    <a:schemeClr val="bg1"/>
                  </a:solidFill>
                </a:rPr>
                <a:t>c</a:t>
              </a:r>
              <a:endParaRPr lang="en-US" sz="1540" b="1" dirty="0">
                <a:solidFill>
                  <a:schemeClr val="bg1"/>
                </a:solidFill>
              </a:endParaRPr>
            </a:p>
          </p:txBody>
        </p:sp>
        <p:sp>
          <p:nvSpPr>
            <p:cNvPr id="50" name="Line 18"/>
            <p:cNvSpPr>
              <a:spLocks noChangeShapeType="1"/>
            </p:cNvSpPr>
            <p:nvPr/>
          </p:nvSpPr>
          <p:spPr bwMode="auto">
            <a:xfrm flipH="1" flipV="1">
              <a:off x="1541758" y="2410272"/>
              <a:ext cx="765766" cy="684213"/>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51" name="Line 19"/>
            <p:cNvSpPr>
              <a:spLocks noChangeShapeType="1"/>
            </p:cNvSpPr>
            <p:nvPr/>
          </p:nvSpPr>
          <p:spPr bwMode="auto">
            <a:xfrm flipH="1">
              <a:off x="1541758" y="1689547"/>
              <a:ext cx="765766" cy="720725"/>
            </a:xfrm>
            <a:prstGeom prst="line">
              <a:avLst/>
            </a:prstGeom>
            <a:solidFill>
              <a:srgbClr val="0070C0"/>
            </a:solidFill>
            <a:ln w="9525" cmpd="sng">
              <a:solidFill>
                <a:schemeClr val="tx1"/>
              </a:solidFill>
              <a:round/>
            </a:ln>
          </p:spPr>
          <p:txBody>
            <a:bodyPr/>
            <a:lstStyle/>
            <a:p>
              <a:endParaRPr lang="zh-CN" altLang="en-US" sz="1540" b="1">
                <a:solidFill>
                  <a:schemeClr val="bg1"/>
                </a:solidFill>
              </a:endParaRPr>
            </a:p>
          </p:txBody>
        </p:sp>
        <p:sp>
          <p:nvSpPr>
            <p:cNvPr id="52" name="矩形 51"/>
            <p:cNvSpPr/>
            <p:nvPr/>
          </p:nvSpPr>
          <p:spPr>
            <a:xfrm>
              <a:off x="1541758" y="3130995"/>
              <a:ext cx="720000" cy="360000"/>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385" b="1" dirty="0"/>
                <a:t>互斥</a:t>
              </a:r>
              <a:endParaRPr lang="en-US" altLang="zh-CN" sz="1385" b="1" dirty="0"/>
            </a:p>
            <a:p>
              <a:pPr algn="ctr"/>
              <a:endParaRPr lang="zh-CN" altLang="en-US" sz="1385" b="1" dirty="0"/>
            </a:p>
          </p:txBody>
        </p:sp>
      </p:grpSp>
      <p:sp>
        <p:nvSpPr>
          <p:cNvPr id="5" name="TextBox 4"/>
          <p:cNvSpPr txBox="1"/>
          <p:nvPr/>
        </p:nvSpPr>
        <p:spPr>
          <a:xfrm>
            <a:off x="48173" y="3446959"/>
            <a:ext cx="2830830" cy="304800"/>
          </a:xfrm>
          <a:prstGeom prst="rect">
            <a:avLst/>
          </a:prstGeom>
          <a:noFill/>
        </p:spPr>
        <p:txBody>
          <a:bodyPr wrap="none" rtlCol="0">
            <a:spAutoFit/>
          </a:bodyPr>
          <a:lstStyle/>
          <a:p>
            <a:r>
              <a:rPr lang="zh-CN" altLang="en-US" sz="1385" dirty="0"/>
              <a:t>最多有一个可能成立（下拉菜单）</a:t>
            </a:r>
            <a:endParaRPr lang="zh-CN" altLang="en-US" sz="1385" dirty="0"/>
          </a:p>
        </p:txBody>
      </p:sp>
      <p:sp>
        <p:nvSpPr>
          <p:cNvPr id="55" name="TextBox 54"/>
          <p:cNvSpPr txBox="1"/>
          <p:nvPr/>
        </p:nvSpPr>
        <p:spPr>
          <a:xfrm>
            <a:off x="2968946" y="3446363"/>
            <a:ext cx="2830830" cy="304800"/>
          </a:xfrm>
          <a:prstGeom prst="rect">
            <a:avLst/>
          </a:prstGeom>
          <a:noFill/>
        </p:spPr>
        <p:txBody>
          <a:bodyPr wrap="none" rtlCol="0">
            <a:spAutoFit/>
          </a:bodyPr>
          <a:lstStyle/>
          <a:p>
            <a:r>
              <a:rPr lang="zh-CN" altLang="en-US" sz="1385" dirty="0"/>
              <a:t>至少有一个必须成立（下拉菜单）</a:t>
            </a:r>
            <a:endParaRPr lang="zh-CN" altLang="en-US" sz="1385" dirty="0"/>
          </a:p>
        </p:txBody>
      </p:sp>
      <p:sp>
        <p:nvSpPr>
          <p:cNvPr id="56" name="TextBox 55"/>
          <p:cNvSpPr txBox="1"/>
          <p:nvPr/>
        </p:nvSpPr>
        <p:spPr>
          <a:xfrm>
            <a:off x="5609244" y="3446363"/>
            <a:ext cx="3538220" cy="518160"/>
          </a:xfrm>
          <a:prstGeom prst="rect">
            <a:avLst/>
          </a:prstGeom>
          <a:noFill/>
        </p:spPr>
        <p:txBody>
          <a:bodyPr wrap="none" rtlCol="0">
            <a:spAutoFit/>
          </a:bodyPr>
          <a:lstStyle/>
          <a:p>
            <a:r>
              <a:rPr lang="en-US" altLang="zh-CN" sz="1385" dirty="0"/>
              <a:t>a</a:t>
            </a:r>
            <a:r>
              <a:rPr lang="zh-CN" altLang="en-US" sz="1385" dirty="0"/>
              <a:t>成立时</a:t>
            </a:r>
            <a:r>
              <a:rPr lang="en-US" altLang="zh-CN" sz="1385" dirty="0"/>
              <a:t>b</a:t>
            </a:r>
            <a:r>
              <a:rPr lang="zh-CN" altLang="en-US" sz="1385" dirty="0"/>
              <a:t>不成立；</a:t>
            </a:r>
            <a:r>
              <a:rPr lang="en-US" altLang="zh-CN" sz="1385" dirty="0"/>
              <a:t>a</a:t>
            </a:r>
            <a:r>
              <a:rPr lang="zh-CN" altLang="en-US" sz="1385" dirty="0"/>
              <a:t>不成立时，</a:t>
            </a:r>
            <a:r>
              <a:rPr lang="en-US" altLang="zh-CN" sz="1385" dirty="0"/>
              <a:t>b</a:t>
            </a:r>
            <a:r>
              <a:rPr lang="zh-CN" altLang="en-US" sz="1385" dirty="0"/>
              <a:t>的值不一定</a:t>
            </a:r>
            <a:endParaRPr lang="zh-CN" altLang="en-US" sz="1385" dirty="0"/>
          </a:p>
          <a:p>
            <a:r>
              <a:rPr lang="zh-CN" altLang="en-US" sz="1385" dirty="0"/>
              <a:t>中秋不上班   ；不是中秋  不一定上班</a:t>
            </a:r>
            <a:endParaRPr lang="zh-CN" altLang="en-US" sz="1385" dirty="0"/>
          </a:p>
        </p:txBody>
      </p:sp>
      <p:sp>
        <p:nvSpPr>
          <p:cNvPr id="57" name="TextBox 56"/>
          <p:cNvSpPr txBox="1"/>
          <p:nvPr/>
        </p:nvSpPr>
        <p:spPr>
          <a:xfrm>
            <a:off x="1386604" y="5778936"/>
            <a:ext cx="3536950" cy="304800"/>
          </a:xfrm>
          <a:prstGeom prst="rect">
            <a:avLst/>
          </a:prstGeom>
          <a:noFill/>
        </p:spPr>
        <p:txBody>
          <a:bodyPr wrap="none" rtlCol="0">
            <a:spAutoFit/>
          </a:bodyPr>
          <a:lstStyle/>
          <a:p>
            <a:r>
              <a:rPr lang="zh-CN" altLang="en-US" sz="1385" dirty="0"/>
              <a:t>三个原因中有且只有一个成立（下拉菜单）</a:t>
            </a:r>
            <a:endParaRPr lang="zh-CN" altLang="en-US" sz="1385" dirty="0"/>
          </a:p>
        </p:txBody>
      </p:sp>
      <p:sp>
        <p:nvSpPr>
          <p:cNvPr id="58" name="TextBox 57"/>
          <p:cNvSpPr txBox="1"/>
          <p:nvPr/>
        </p:nvSpPr>
        <p:spPr>
          <a:xfrm>
            <a:off x="6086289" y="5772586"/>
            <a:ext cx="2124710" cy="518160"/>
          </a:xfrm>
          <a:prstGeom prst="rect">
            <a:avLst/>
          </a:prstGeom>
          <a:noFill/>
        </p:spPr>
        <p:txBody>
          <a:bodyPr wrap="none" rtlCol="0">
            <a:spAutoFit/>
          </a:bodyPr>
          <a:lstStyle/>
          <a:p>
            <a:r>
              <a:rPr lang="zh-CN" altLang="en-US" sz="1385" dirty="0"/>
              <a:t>一个出现另一个一定出现</a:t>
            </a:r>
            <a:endParaRPr lang="zh-CN" altLang="en-US" sz="1385" dirty="0"/>
          </a:p>
          <a:p>
            <a:endParaRPr lang="zh-CN" altLang="en-US" sz="1385" dirty="0"/>
          </a:p>
        </p:txBody>
      </p:sp>
      <p:grpSp>
        <p:nvGrpSpPr>
          <p:cNvPr id="6" name="组合 5"/>
          <p:cNvGrpSpPr/>
          <p:nvPr/>
        </p:nvGrpSpPr>
        <p:grpSpPr>
          <a:xfrm>
            <a:off x="6626555" y="1728331"/>
            <a:ext cx="1503599" cy="1580737"/>
            <a:chOff x="8486111" y="998943"/>
            <a:chExt cx="1953634" cy="2053861"/>
          </a:xfrm>
        </p:grpSpPr>
        <p:grpSp>
          <p:nvGrpSpPr>
            <p:cNvPr id="83" name="组合 82"/>
            <p:cNvGrpSpPr/>
            <p:nvPr/>
          </p:nvGrpSpPr>
          <p:grpSpPr>
            <a:xfrm>
              <a:off x="8486111" y="998943"/>
              <a:ext cx="1749550" cy="2053861"/>
              <a:chOff x="1049866" y="1437134"/>
              <a:chExt cx="1749550" cy="2053861"/>
            </a:xfrm>
          </p:grpSpPr>
          <p:sp>
            <p:nvSpPr>
              <p:cNvPr id="85" name="Oval 14"/>
              <p:cNvSpPr>
                <a:spLocks noChangeArrowheads="1"/>
              </p:cNvSpPr>
              <p:nvPr/>
            </p:nvSpPr>
            <p:spPr bwMode="auto">
              <a:xfrm>
                <a:off x="1049866" y="2149922"/>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M</a:t>
                </a:r>
                <a:endParaRPr lang="en-US" sz="1540" b="1" dirty="0">
                  <a:solidFill>
                    <a:schemeClr val="bg1"/>
                  </a:solidFill>
                </a:endParaRPr>
              </a:p>
            </p:txBody>
          </p:sp>
          <p:sp>
            <p:nvSpPr>
              <p:cNvPr id="87" name="Oval 16"/>
              <p:cNvSpPr>
                <a:spLocks noChangeArrowheads="1"/>
              </p:cNvSpPr>
              <p:nvPr/>
            </p:nvSpPr>
            <p:spPr bwMode="auto">
              <a:xfrm>
                <a:off x="2307524" y="1437134"/>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a</a:t>
                </a:r>
                <a:endParaRPr lang="en-US" sz="1540" b="1" dirty="0">
                  <a:solidFill>
                    <a:schemeClr val="bg1"/>
                  </a:solidFill>
                </a:endParaRPr>
              </a:p>
            </p:txBody>
          </p:sp>
          <p:sp>
            <p:nvSpPr>
              <p:cNvPr id="88" name="Oval 17"/>
              <p:cNvSpPr>
                <a:spLocks noChangeArrowheads="1"/>
              </p:cNvSpPr>
              <p:nvPr/>
            </p:nvSpPr>
            <p:spPr bwMode="auto">
              <a:xfrm>
                <a:off x="2307524" y="2878584"/>
                <a:ext cx="491892" cy="504825"/>
              </a:xfrm>
              <a:prstGeom prst="ellipse">
                <a:avLst/>
              </a:prstGeom>
              <a:solidFill>
                <a:srgbClr val="0070C0"/>
              </a:solidFill>
              <a:ln w="9525" cmpd="sng">
                <a:solidFill>
                  <a:schemeClr val="tx1"/>
                </a:solidFill>
                <a:round/>
              </a:ln>
            </p:spPr>
            <p:txBody>
              <a:bodyPr wrap="none" anchor="ctr"/>
              <a:lstStyle/>
              <a:p>
                <a:pPr algn="ctr"/>
                <a:r>
                  <a:rPr lang="en-US" altLang="zh-CN" sz="1540" b="1" dirty="0">
                    <a:solidFill>
                      <a:schemeClr val="bg1"/>
                    </a:solidFill>
                  </a:rPr>
                  <a:t>b</a:t>
                </a:r>
                <a:endParaRPr lang="en-US" sz="1540" b="1" dirty="0">
                  <a:solidFill>
                    <a:schemeClr val="bg1"/>
                  </a:solidFill>
                </a:endParaRPr>
              </a:p>
            </p:txBody>
          </p:sp>
          <p:sp>
            <p:nvSpPr>
              <p:cNvPr id="91" name="矩形 90"/>
              <p:cNvSpPr/>
              <p:nvPr/>
            </p:nvSpPr>
            <p:spPr>
              <a:xfrm>
                <a:off x="1541758" y="3130995"/>
                <a:ext cx="720000" cy="360000"/>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385" b="1" dirty="0"/>
                  <a:t>屏蔽</a:t>
                </a:r>
                <a:endParaRPr lang="zh-CN" altLang="en-US" sz="1385" b="1" dirty="0"/>
              </a:p>
            </p:txBody>
          </p:sp>
        </p:grpSp>
        <p:sp>
          <p:nvSpPr>
            <p:cNvPr id="59" name="Arc 28"/>
            <p:cNvSpPr/>
            <p:nvPr/>
          </p:nvSpPr>
          <p:spPr bwMode="auto">
            <a:xfrm flipH="1">
              <a:off x="8978003" y="1345560"/>
              <a:ext cx="1461742" cy="1245645"/>
            </a:xfrm>
            <a:custGeom>
              <a:avLst/>
              <a:gdLst>
                <a:gd name="T0" fmla="*/ 0 w 21600"/>
                <a:gd name="T1" fmla="*/ 0 h 36450"/>
                <a:gd name="T2" fmla="*/ 0 w 21600"/>
                <a:gd name="T3" fmla="*/ 1 h 36450"/>
                <a:gd name="T4" fmla="*/ 0 w 21600"/>
                <a:gd name="T5" fmla="*/ 0 h 36450"/>
                <a:gd name="T6" fmla="*/ 0 60000 65536"/>
                <a:gd name="T7" fmla="*/ 0 60000 65536"/>
                <a:gd name="T8" fmla="*/ 0 60000 65536"/>
                <a:gd name="T9" fmla="*/ 0 w 21600"/>
                <a:gd name="T10" fmla="*/ 0 h 36450"/>
                <a:gd name="T11" fmla="*/ 21600 w 21600"/>
                <a:gd name="T12" fmla="*/ 36450 h 36450"/>
              </a:gdLst>
              <a:ahLst/>
              <a:cxnLst>
                <a:cxn ang="T6">
                  <a:pos x="T0" y="T1"/>
                </a:cxn>
                <a:cxn ang="T7">
                  <a:pos x="T2" y="T3"/>
                </a:cxn>
                <a:cxn ang="T8">
                  <a:pos x="T4" y="T5"/>
                </a:cxn>
              </a:cxnLst>
              <a:rect l="T9" t="T10" r="T11" b="T12"/>
              <a:pathLst>
                <a:path w="21600" h="36450" fill="none" extrusionOk="0">
                  <a:moveTo>
                    <a:pt x="11097" y="0"/>
                  </a:moveTo>
                  <a:cubicBezTo>
                    <a:pt x="17612" y="3901"/>
                    <a:pt x="21600" y="10937"/>
                    <a:pt x="21600" y="18531"/>
                  </a:cubicBezTo>
                  <a:cubicBezTo>
                    <a:pt x="21600" y="25719"/>
                    <a:pt x="18024" y="32436"/>
                    <a:pt x="12061" y="36450"/>
                  </a:cubicBezTo>
                </a:path>
                <a:path w="21600" h="36450" stroke="0" extrusionOk="0">
                  <a:moveTo>
                    <a:pt x="11097" y="0"/>
                  </a:moveTo>
                  <a:cubicBezTo>
                    <a:pt x="17612" y="3901"/>
                    <a:pt x="21600" y="10937"/>
                    <a:pt x="21600" y="18531"/>
                  </a:cubicBezTo>
                  <a:cubicBezTo>
                    <a:pt x="21600" y="25719"/>
                    <a:pt x="18024" y="32436"/>
                    <a:pt x="12061" y="36450"/>
                  </a:cubicBezTo>
                  <a:lnTo>
                    <a:pt x="0" y="18531"/>
                  </a:lnTo>
                  <a:close/>
                </a:path>
              </a:pathLst>
            </a:custGeom>
            <a:solidFill>
              <a:srgbClr val="FFFFFF"/>
            </a:solidFill>
            <a:ln w="9525" cmpd="sng">
              <a:solidFill>
                <a:schemeClr val="tx1"/>
              </a:solidFill>
              <a:bevel/>
              <a:headEnd type="none" w="med" len="med"/>
              <a:tailEnd type="arrow" w="med" len="med"/>
            </a:ln>
          </p:spPr>
          <p:txBody>
            <a:bodyPr wrap="none" anchor="ctr"/>
            <a:lstStyle/>
            <a:p>
              <a:endParaRPr lang="zh-CN" altLang="en-US" sz="1385">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100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100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500"/>
                                        <p:tgtEl>
                                          <p:spTgt spid="6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1000"/>
                                  </p:stCondLst>
                                  <p:childTnLst>
                                    <p:set>
                                      <p:cBhvr>
                                        <p:cTn id="24" dur="1" fill="hold">
                                          <p:stCondLst>
                                            <p:cond delay="0"/>
                                          </p:stCondLst>
                                        </p:cTn>
                                        <p:tgtEl>
                                          <p:spTgt spid="74"/>
                                        </p:tgtEl>
                                        <p:attrNameLst>
                                          <p:attrName>style.visibility</p:attrName>
                                        </p:attrNameLst>
                                      </p:cBhvr>
                                      <p:to>
                                        <p:strVal val="visible"/>
                                      </p:to>
                                    </p:set>
                                    <p:animEffect transition="in" filter="fade">
                                      <p:cBhvr>
                                        <p:cTn id="25" dur="500"/>
                                        <p:tgtEl>
                                          <p:spTgt spid="7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1000"/>
                                  </p:stCondLst>
                                  <p:childTnLst>
                                    <p:set>
                                      <p:cBhvr>
                                        <p:cTn id="33" dur="1" fill="hold">
                                          <p:stCondLst>
                                            <p:cond delay="0"/>
                                          </p:stCondLst>
                                        </p:cTn>
                                        <p:tgtEl>
                                          <p:spTgt spid="98"/>
                                        </p:tgtEl>
                                        <p:attrNameLst>
                                          <p:attrName>style.visibility</p:attrName>
                                        </p:attrNameLst>
                                      </p:cBhvr>
                                      <p:to>
                                        <p:strVal val="visible"/>
                                      </p:to>
                                    </p:set>
                                    <p:animEffect transition="in" filter="fade">
                                      <p:cBhvr>
                                        <p:cTn id="34" dur="500"/>
                                        <p:tgtEl>
                                          <p:spTgt spid="9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5" grpId="0"/>
      <p:bldP spid="56" grpId="0"/>
      <p:bldP spid="57" grpId="0"/>
      <p:bldP spid="5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62965"/>
            <a:ext cx="8229600" cy="5975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因果图法基本步骤</a:t>
            </a:r>
            <a:endParaRPr lang="zh-CN" altLang="en-US" dirty="0"/>
          </a:p>
        </p:txBody>
      </p:sp>
      <p:sp>
        <p:nvSpPr>
          <p:cNvPr id="2" name="内容占位符 1"/>
          <p:cNvSpPr>
            <a:spLocks noGrp="1"/>
          </p:cNvSpPr>
          <p:nvPr>
            <p:ph idx="1"/>
          </p:nvPr>
        </p:nvSpPr>
        <p:spPr>
          <a:xfrm>
            <a:off x="457200" y="1600200"/>
            <a:ext cx="8229600" cy="4661535"/>
          </a:xfrm>
        </p:spPr>
        <p:txBody>
          <a:bodyPr>
            <a:normAutofit fontScale="92500" lnSpcReduction="10000"/>
          </a:bodyPr>
          <a:lstStyle/>
          <a:p>
            <a:pPr algn="l">
              <a:lnSpc>
                <a:spcPct val="140000"/>
              </a:lnSpc>
            </a:pPr>
            <a:r>
              <a:rPr lang="zh-CN" altLang="en-US" sz="2400" dirty="0">
                <a:solidFill>
                  <a:srgbClr val="386698"/>
                </a:solidFill>
                <a:latin typeface="Franklin Gothic Book" panose="020B0503020102020204" pitchFamily="34" charset="0"/>
                <a:ea typeface="黑体" panose="02010609060101010101" pitchFamily="49" charset="-122"/>
              </a:rPr>
              <a:t>利用因果图导出测试用例需要经过以下几个步骤:</a:t>
            </a:r>
            <a:endParaRPr lang="zh-CN" altLang="en-US" sz="2400" dirty="0">
              <a:solidFill>
                <a:srgbClr val="386698"/>
              </a:solidFill>
              <a:latin typeface="Franklin Gothic Book" panose="020B0503020102020204" pitchFamily="34" charset="0"/>
              <a:ea typeface="黑体" panose="02010609060101010101" pitchFamily="49" charset="-122"/>
            </a:endParaRPr>
          </a:p>
          <a:p>
            <a:pPr lvl="1" algn="l">
              <a:lnSpc>
                <a:spcPct val="140000"/>
              </a:lnSpc>
            </a:pPr>
            <a:r>
              <a:rPr lang="en-US" altLang="zh-CN" sz="2000" dirty="0">
                <a:solidFill>
                  <a:srgbClr val="386698"/>
                </a:solidFill>
                <a:latin typeface="黑体" panose="02010609060101010101" pitchFamily="49" charset="-122"/>
                <a:ea typeface="黑体" panose="02010609060101010101" pitchFamily="49" charset="-122"/>
              </a:rPr>
              <a:t>① </a:t>
            </a:r>
            <a:r>
              <a:rPr lang="zh-CN" altLang="en-US" sz="2000" dirty="0">
                <a:solidFill>
                  <a:srgbClr val="386698"/>
                </a:solidFill>
                <a:latin typeface="黑体" panose="02010609060101010101" pitchFamily="49" charset="-122"/>
                <a:ea typeface="黑体" panose="02010609060101010101" pitchFamily="49" charset="-122"/>
              </a:rPr>
              <a:t>找出所有的原因，原因即输入条件或输入条件的等价类。</a:t>
            </a:r>
            <a:endParaRPr lang="zh-CN" altLang="en-US" sz="2000" dirty="0">
              <a:solidFill>
                <a:srgbClr val="386698"/>
              </a:solidFill>
              <a:latin typeface="黑体" panose="02010609060101010101" pitchFamily="49" charset="-122"/>
              <a:ea typeface="黑体" panose="02010609060101010101" pitchFamily="49" charset="-122"/>
            </a:endParaRPr>
          </a:p>
          <a:p>
            <a:pPr lvl="1"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② 找出所有的结果，结果即输出条件。</a:t>
            </a:r>
            <a:endParaRPr lang="zh-CN" altLang="en-US" sz="2000" dirty="0">
              <a:solidFill>
                <a:srgbClr val="386698"/>
              </a:solidFill>
              <a:latin typeface="黑体" panose="02010609060101010101" pitchFamily="49" charset="-122"/>
              <a:ea typeface="黑体" panose="02010609060101010101" pitchFamily="49" charset="-122"/>
            </a:endParaRPr>
          </a:p>
          <a:p>
            <a:pPr lvl="1"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③ 明确所有输入条件之间的制约关系以及组合关系。</a:t>
            </a:r>
            <a:endParaRPr lang="zh-CN" altLang="en-US" sz="2000" dirty="0">
              <a:solidFill>
                <a:srgbClr val="386698"/>
              </a:solidFill>
              <a:latin typeface="黑体" panose="02010609060101010101" pitchFamily="49" charset="-122"/>
              <a:ea typeface="黑体" panose="02010609060101010101" pitchFamily="49" charset="-122"/>
            </a:endParaRPr>
          </a:p>
          <a:p>
            <a:pPr lvl="2"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哪些条件不能组合到一起，哪些条件可以组合到一起</a:t>
            </a:r>
            <a:endParaRPr lang="zh-CN" altLang="en-US" sz="2000" dirty="0">
              <a:solidFill>
                <a:srgbClr val="386698"/>
              </a:solidFill>
              <a:latin typeface="黑体" panose="02010609060101010101" pitchFamily="49" charset="-122"/>
              <a:ea typeface="黑体" panose="02010609060101010101" pitchFamily="49" charset="-122"/>
            </a:endParaRPr>
          </a:p>
          <a:p>
            <a:pPr lvl="1"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④ 明确所有输出条件之间的制约关系以及组合关系。</a:t>
            </a:r>
            <a:endParaRPr lang="zh-CN" altLang="en-US" sz="2000" dirty="0">
              <a:solidFill>
                <a:srgbClr val="386698"/>
              </a:solidFill>
              <a:latin typeface="黑体" panose="02010609060101010101" pitchFamily="49" charset="-122"/>
              <a:ea typeface="黑体" panose="02010609060101010101" pitchFamily="49" charset="-122"/>
            </a:endParaRPr>
          </a:p>
          <a:p>
            <a:pPr lvl="2"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哪些输出结果不能同时输出，哪些输出结果可以同时输出</a:t>
            </a:r>
            <a:endParaRPr lang="zh-CN" altLang="en-US" sz="2000" dirty="0">
              <a:solidFill>
                <a:srgbClr val="386698"/>
              </a:solidFill>
              <a:latin typeface="黑体" panose="02010609060101010101" pitchFamily="49" charset="-122"/>
              <a:ea typeface="黑体" panose="02010609060101010101" pitchFamily="49" charset="-122"/>
            </a:endParaRPr>
          </a:p>
          <a:p>
            <a:pPr lvl="1"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⑤ 找出什么样的输入条件组合会产生哪种输出结果</a:t>
            </a:r>
            <a:endParaRPr lang="zh-CN" altLang="en-US" sz="2000" dirty="0">
              <a:solidFill>
                <a:srgbClr val="386698"/>
              </a:solidFill>
              <a:latin typeface="黑体" panose="02010609060101010101" pitchFamily="49" charset="-122"/>
              <a:ea typeface="黑体" panose="02010609060101010101" pitchFamily="49" charset="-122"/>
            </a:endParaRPr>
          </a:p>
          <a:p>
            <a:pPr lvl="1"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⑥ 把因果图转换成判定表</a:t>
            </a:r>
            <a:r>
              <a:rPr lang="en-US" altLang="zh-CN" sz="2000" dirty="0">
                <a:solidFill>
                  <a:srgbClr val="386698"/>
                </a:solidFill>
                <a:latin typeface="黑体" panose="02010609060101010101" pitchFamily="49" charset="-122"/>
                <a:ea typeface="黑体" panose="02010609060101010101" pitchFamily="49" charset="-122"/>
              </a:rPr>
              <a:t>/</a:t>
            </a:r>
            <a:r>
              <a:rPr lang="zh-CN" altLang="en-US" sz="2000" dirty="0">
                <a:solidFill>
                  <a:srgbClr val="386698"/>
                </a:solidFill>
                <a:latin typeface="黑体" panose="02010609060101010101" pitchFamily="49" charset="-122"/>
                <a:ea typeface="黑体" panose="02010609060101010101" pitchFamily="49" charset="-122"/>
              </a:rPr>
              <a:t>决策表。</a:t>
            </a:r>
            <a:endParaRPr lang="zh-CN" altLang="en-US" sz="2000" dirty="0">
              <a:solidFill>
                <a:srgbClr val="386698"/>
              </a:solidFill>
              <a:latin typeface="黑体" panose="02010609060101010101" pitchFamily="49" charset="-122"/>
              <a:ea typeface="黑体" panose="02010609060101010101" pitchFamily="49" charset="-122"/>
            </a:endParaRPr>
          </a:p>
          <a:p>
            <a:pPr lvl="1" algn="l">
              <a:lnSpc>
                <a:spcPct val="140000"/>
              </a:lnSpc>
            </a:pPr>
            <a:r>
              <a:rPr lang="zh-CN" altLang="en-US" sz="2000" dirty="0">
                <a:solidFill>
                  <a:srgbClr val="386698"/>
                </a:solidFill>
                <a:latin typeface="黑体" panose="02010609060101010101" pitchFamily="49" charset="-122"/>
                <a:ea typeface="黑体" panose="02010609060101010101" pitchFamily="49" charset="-122"/>
              </a:rPr>
              <a:t>⑦ 为判定表</a:t>
            </a:r>
            <a:r>
              <a:rPr lang="en-US" altLang="zh-CN" sz="2000" dirty="0">
                <a:solidFill>
                  <a:srgbClr val="386698"/>
                </a:solidFill>
                <a:latin typeface="黑体" panose="02010609060101010101" pitchFamily="49" charset="-122"/>
                <a:ea typeface="黑体" panose="02010609060101010101" pitchFamily="49" charset="-122"/>
              </a:rPr>
              <a:t>/</a:t>
            </a:r>
            <a:r>
              <a:rPr lang="zh-CN" altLang="en-US" sz="2000" dirty="0">
                <a:solidFill>
                  <a:srgbClr val="386698"/>
                </a:solidFill>
                <a:latin typeface="黑体" panose="02010609060101010101" pitchFamily="49" charset="-122"/>
                <a:ea typeface="黑体" panose="02010609060101010101" pitchFamily="49" charset="-122"/>
              </a:rPr>
              <a:t>决策表中的每一列表示的情况设计测试用例。</a:t>
            </a:r>
            <a:endParaRPr lang="zh-CN" altLang="en-US" sz="2000" dirty="0">
              <a:solidFill>
                <a:srgbClr val="386698"/>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 calcmode="lin" valueType="num">
                                      <p:cBhvr additive="base">
                                        <p:cTn id="1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 calcmode="lin" valueType="num">
                                      <p:cBhvr additive="base">
                                        <p:cTn id="24"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fade">
                                      <p:cBhvr>
                                        <p:cTn id="30" dur="500"/>
                                        <p:tgtEl>
                                          <p:spTgt spid="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500"/>
                                        <p:tgtEl>
                                          <p:spTgt spid="2">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Effect transition="in" filter="fade">
                                      <p:cBhvr>
                                        <p:cTn id="40" dur="500"/>
                                        <p:tgtEl>
                                          <p:spTgt spid="2">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
                                            <p:txEl>
                                              <p:pRg st="7" end="7"/>
                                            </p:txEl>
                                          </p:spTgt>
                                        </p:tgtEl>
                                        <p:attrNameLst>
                                          <p:attrName>style.visibility</p:attrName>
                                        </p:attrNameLst>
                                      </p:cBhvr>
                                      <p:to>
                                        <p:strVal val="visible"/>
                                      </p:to>
                                    </p:set>
                                    <p:anim calcmode="lin" valueType="num">
                                      <p:cBhvr additive="base">
                                        <p:cTn id="4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
                                            <p:txEl>
                                              <p:pRg st="8" end="8"/>
                                            </p:txEl>
                                          </p:spTgt>
                                        </p:tgtEl>
                                        <p:attrNameLst>
                                          <p:attrName>style.visibility</p:attrName>
                                        </p:attrNameLst>
                                      </p:cBhvr>
                                      <p:to>
                                        <p:strVal val="visible"/>
                                      </p:to>
                                    </p:set>
                                    <p:anim calcmode="lin" valueType="num">
                                      <p:cBhvr additive="base">
                                        <p:cTn id="5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
                                            <p:txEl>
                                              <p:pRg st="9" end="9"/>
                                            </p:txEl>
                                          </p:spTgt>
                                        </p:tgtEl>
                                        <p:attrNameLst>
                                          <p:attrName>style.visibility</p:attrName>
                                        </p:attrNameLst>
                                      </p:cBhvr>
                                      <p:to>
                                        <p:strVal val="visible"/>
                                      </p:to>
                                    </p:set>
                                    <p:animEffect transition="in" filter="fade">
                                      <p:cBhvr>
                                        <p:cTn id="5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44845" y="2070191"/>
            <a:ext cx="3282950" cy="3261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3"/>
          <p:cNvSpPr>
            <a:spLocks noGrp="1"/>
          </p:cNvSpPr>
          <p:nvPr>
            <p:ph type="title"/>
          </p:nvPr>
        </p:nvSpPr>
        <p:spPr>
          <a:xfrm>
            <a:off x="457200" y="709295"/>
            <a:ext cx="8229600" cy="640080"/>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a:xfrm>
            <a:off x="149764" y="1761691"/>
            <a:ext cx="5594668" cy="3878995"/>
          </a:xfrm>
        </p:spPr>
        <p:txBody>
          <a:bodyPr>
            <a:noAutofit/>
          </a:bodyPr>
          <a:lstStyle/>
          <a:p>
            <a:pPr marL="0" lvl="1">
              <a:lnSpc>
                <a:spcPct val="100000"/>
              </a:lnSpc>
              <a:spcBef>
                <a:spcPts val="600"/>
              </a:spcBef>
              <a:spcAft>
                <a:spcPts val="600"/>
              </a:spcAft>
            </a:pPr>
            <a:r>
              <a:rPr lang="zh-CN" altLang="en-US" sz="1600" dirty="0">
                <a:solidFill>
                  <a:srgbClr val="386698"/>
                </a:solidFill>
                <a:latin typeface="Franklin Gothic Book" panose="020B0503020102020204" pitchFamily="34" charset="0"/>
                <a:ea typeface="黑体" panose="02010609060101010101" pitchFamily="49" charset="-122"/>
              </a:rPr>
              <a:t>系统只接收50或100元纸币，一次只能使用一张纸币，一次充值金额只能为50元或100元。</a:t>
            </a:r>
            <a:endParaRPr lang="zh-CN" altLang="en-US" sz="1600" dirty="0">
              <a:solidFill>
                <a:srgbClr val="386698"/>
              </a:solidFill>
              <a:latin typeface="Franklin Gothic Book" panose="020B0503020102020204" pitchFamily="34" charset="0"/>
              <a:ea typeface="黑体" panose="02010609060101010101" pitchFamily="49" charset="-122"/>
            </a:endParaRPr>
          </a:p>
          <a:p>
            <a:pPr marL="0" lvl="1">
              <a:lnSpc>
                <a:spcPct val="100000"/>
              </a:lnSpc>
              <a:spcBef>
                <a:spcPts val="600"/>
              </a:spcBef>
              <a:spcAft>
                <a:spcPts val="600"/>
              </a:spcAft>
            </a:pPr>
            <a:r>
              <a:rPr lang="zh-CN" altLang="en-US" sz="1600" dirty="0">
                <a:solidFill>
                  <a:srgbClr val="386698"/>
                </a:solidFill>
                <a:latin typeface="Franklin Gothic Book" panose="020B0503020102020204" pitchFamily="34" charset="0"/>
                <a:ea typeface="黑体" panose="02010609060101010101" pitchFamily="49" charset="-122"/>
              </a:rPr>
              <a:t>若输入50元纸币，并选择充值50元，完成充值后退卡，提示充值成功；</a:t>
            </a:r>
            <a:endParaRPr lang="zh-CN" altLang="en-US" sz="1600" dirty="0">
              <a:solidFill>
                <a:srgbClr val="386698"/>
              </a:solidFill>
              <a:latin typeface="Franklin Gothic Book" panose="020B0503020102020204" pitchFamily="34" charset="0"/>
              <a:ea typeface="黑体" panose="02010609060101010101" pitchFamily="49" charset="-122"/>
            </a:endParaRPr>
          </a:p>
          <a:p>
            <a:pPr marL="0" lvl="1">
              <a:lnSpc>
                <a:spcPct val="100000"/>
              </a:lnSpc>
              <a:spcBef>
                <a:spcPts val="600"/>
              </a:spcBef>
              <a:spcAft>
                <a:spcPts val="600"/>
              </a:spcAft>
            </a:pPr>
            <a:r>
              <a:rPr lang="zh-CN" altLang="en-US" sz="1600" dirty="0">
                <a:solidFill>
                  <a:srgbClr val="386698"/>
                </a:solidFill>
                <a:latin typeface="Franklin Gothic Book" panose="020B0503020102020204" pitchFamily="34" charset="0"/>
                <a:ea typeface="黑体" panose="02010609060101010101" pitchFamily="49" charset="-122"/>
              </a:rPr>
              <a:t>若输入50元纸币，并选择充值100元，提示错误，并退回50元；</a:t>
            </a:r>
            <a:endParaRPr lang="zh-CN" altLang="en-US" sz="1600" dirty="0">
              <a:solidFill>
                <a:srgbClr val="386698"/>
              </a:solidFill>
              <a:latin typeface="Franklin Gothic Book" panose="020B0503020102020204" pitchFamily="34" charset="0"/>
              <a:ea typeface="黑体" panose="02010609060101010101" pitchFamily="49" charset="-122"/>
            </a:endParaRPr>
          </a:p>
          <a:p>
            <a:pPr marL="0" lvl="1">
              <a:lnSpc>
                <a:spcPct val="100000"/>
              </a:lnSpc>
              <a:spcBef>
                <a:spcPts val="600"/>
              </a:spcBef>
              <a:spcAft>
                <a:spcPts val="600"/>
              </a:spcAft>
            </a:pPr>
            <a:r>
              <a:rPr lang="zh-CN" altLang="en-US" sz="1600" dirty="0">
                <a:solidFill>
                  <a:srgbClr val="386698"/>
                </a:solidFill>
                <a:latin typeface="Franklin Gothic Book" panose="020B0503020102020204" pitchFamily="34" charset="0"/>
                <a:ea typeface="黑体" panose="02010609060101010101" pitchFamily="49" charset="-122"/>
              </a:rPr>
              <a:t>若输入100元纸币，并选择充值50元，完成充值后退卡，提示充值成功，找零50元；</a:t>
            </a:r>
            <a:endParaRPr lang="zh-CN" altLang="en-US" sz="1600" dirty="0">
              <a:solidFill>
                <a:srgbClr val="386698"/>
              </a:solidFill>
              <a:latin typeface="Franklin Gothic Book" panose="020B0503020102020204" pitchFamily="34" charset="0"/>
              <a:ea typeface="黑体" panose="02010609060101010101" pitchFamily="49" charset="-122"/>
            </a:endParaRPr>
          </a:p>
          <a:p>
            <a:pPr marL="0" lvl="1">
              <a:lnSpc>
                <a:spcPct val="100000"/>
              </a:lnSpc>
              <a:spcBef>
                <a:spcPts val="600"/>
              </a:spcBef>
              <a:spcAft>
                <a:spcPts val="600"/>
              </a:spcAft>
            </a:pPr>
            <a:r>
              <a:rPr lang="zh-CN" altLang="en-US" sz="1600" dirty="0">
                <a:solidFill>
                  <a:srgbClr val="386698"/>
                </a:solidFill>
                <a:latin typeface="Franklin Gothic Book" panose="020B0503020102020204" pitchFamily="34" charset="0"/>
                <a:ea typeface="黑体" panose="02010609060101010101" pitchFamily="49" charset="-122"/>
              </a:rPr>
              <a:t>若输入100元纸币，并选择充值100元，完成充值后退卡，提示充值成功；</a:t>
            </a:r>
            <a:endParaRPr lang="zh-CN" altLang="en-US" sz="1600" dirty="0">
              <a:solidFill>
                <a:srgbClr val="386698"/>
              </a:solidFill>
              <a:latin typeface="Franklin Gothic Book" panose="020B0503020102020204" pitchFamily="34" charset="0"/>
              <a:ea typeface="黑体" panose="02010609060101010101" pitchFamily="49" charset="-122"/>
            </a:endParaRPr>
          </a:p>
          <a:p>
            <a:pPr marL="0" lvl="1">
              <a:lnSpc>
                <a:spcPct val="100000"/>
              </a:lnSpc>
              <a:spcBef>
                <a:spcPts val="600"/>
              </a:spcBef>
              <a:spcAft>
                <a:spcPts val="600"/>
              </a:spcAft>
            </a:pPr>
            <a:r>
              <a:rPr lang="zh-CN" altLang="en-US" sz="1600" dirty="0">
                <a:solidFill>
                  <a:srgbClr val="386698"/>
                </a:solidFill>
                <a:latin typeface="Franklin Gothic Book" panose="020B0503020102020204" pitchFamily="34" charset="0"/>
                <a:ea typeface="黑体" panose="02010609060101010101" pitchFamily="49" charset="-122"/>
              </a:rPr>
              <a:t>若输入纸币后在规定时间内不选择充值按钮，找零，并提示错误；</a:t>
            </a:r>
            <a:endParaRPr lang="zh-CN" altLang="en-US" sz="1600" dirty="0">
              <a:solidFill>
                <a:srgbClr val="386698"/>
              </a:solidFill>
              <a:latin typeface="Franklin Gothic Book" panose="020B0503020102020204" pitchFamily="34" charset="0"/>
              <a:ea typeface="黑体" panose="02010609060101010101" pitchFamily="49" charset="-122"/>
            </a:endParaRPr>
          </a:p>
          <a:p>
            <a:pPr marL="0" lvl="1">
              <a:lnSpc>
                <a:spcPct val="100000"/>
              </a:lnSpc>
              <a:spcBef>
                <a:spcPts val="600"/>
              </a:spcBef>
              <a:spcAft>
                <a:spcPts val="600"/>
              </a:spcAft>
            </a:pPr>
            <a:r>
              <a:rPr lang="zh-CN" altLang="en-US" sz="1600" dirty="0">
                <a:solidFill>
                  <a:srgbClr val="386698"/>
                </a:solidFill>
                <a:latin typeface="Franklin Gothic Book" panose="020B0503020102020204" pitchFamily="34" charset="0"/>
                <a:ea typeface="黑体" panose="02010609060101010101" pitchFamily="49" charset="-122"/>
              </a:rPr>
              <a:t>若选择充值按钮后不输入纸币，提示错误</a:t>
            </a:r>
            <a:endParaRPr lang="zh-CN" altLang="en-US" sz="1600" dirty="0">
              <a:solidFill>
                <a:srgbClr val="386698"/>
              </a:solidFill>
              <a:latin typeface="Franklin Gothic Book" panose="020B0503020102020204" pitchFamily="34" charset="0"/>
              <a:ea typeface="黑体" panose="02010609060101010101"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1365250"/>
            <a:ext cx="8229600" cy="581025"/>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6" name="文本框 5"/>
          <p:cNvSpPr txBox="1"/>
          <p:nvPr/>
        </p:nvSpPr>
        <p:spPr>
          <a:xfrm>
            <a:off x="751205" y="2497455"/>
            <a:ext cx="7642225" cy="1863090"/>
          </a:xfrm>
          <a:prstGeom prst="rect">
            <a:avLst/>
          </a:prstGeom>
          <a:noFill/>
        </p:spPr>
        <p:txBody>
          <a:bodyPr wrap="square" rtlCol="0">
            <a:spAutoFit/>
          </a:bodyPr>
          <a:lstStyle/>
          <a:p>
            <a:pPr>
              <a:lnSpc>
                <a:spcPct val="160000"/>
              </a:lnSpc>
            </a:pPr>
            <a:r>
              <a:rPr lang="en-US" altLang="zh-CN" sz="2400" dirty="0">
                <a:solidFill>
                  <a:srgbClr val="386698"/>
                </a:solidFill>
                <a:latin typeface="黑体" panose="02010609060101010101" pitchFamily="49" charset="-122"/>
                <a:ea typeface="黑体" panose="02010609060101010101" pitchFamily="49" charset="-122"/>
              </a:rPr>
              <a:t>1</a:t>
            </a:r>
            <a:r>
              <a:rPr lang="zh-CN" altLang="en-US" sz="2400" dirty="0">
                <a:solidFill>
                  <a:srgbClr val="386698"/>
                </a:solidFill>
                <a:latin typeface="黑体" panose="02010609060101010101" pitchFamily="49" charset="-122"/>
                <a:ea typeface="黑体" panose="02010609060101010101" pitchFamily="49" charset="-122"/>
              </a:rPr>
              <a:t>、找到所有输入条件编号</a:t>
            </a:r>
            <a:endParaRPr lang="zh-CN" altLang="en-US" sz="2400" dirty="0">
              <a:solidFill>
                <a:srgbClr val="386698"/>
              </a:solidFill>
              <a:latin typeface="黑体" panose="02010609060101010101" pitchFamily="49" charset="-122"/>
              <a:ea typeface="黑体" panose="02010609060101010101" pitchFamily="49" charset="-122"/>
            </a:endParaRPr>
          </a:p>
          <a:p>
            <a:pPr>
              <a:lnSpc>
                <a:spcPct val="160000"/>
              </a:lnSpc>
            </a:pPr>
            <a:r>
              <a:rPr lang="en-US" altLang="zh-CN" sz="2400" dirty="0">
                <a:solidFill>
                  <a:srgbClr val="386698"/>
                </a:solidFill>
                <a:latin typeface="黑体" panose="02010609060101010101" pitchFamily="49" charset="-122"/>
                <a:ea typeface="黑体" panose="02010609060101010101" pitchFamily="49" charset="-122"/>
                <a:sym typeface="+mn-ea"/>
              </a:rPr>
              <a:t>2</a:t>
            </a:r>
            <a:r>
              <a:rPr lang="zh-CN" altLang="en-US" sz="2400" dirty="0">
                <a:solidFill>
                  <a:srgbClr val="386698"/>
                </a:solidFill>
                <a:latin typeface="黑体" panose="02010609060101010101" pitchFamily="49" charset="-122"/>
                <a:ea typeface="黑体" panose="02010609060101010101" pitchFamily="49" charset="-122"/>
                <a:sym typeface="+mn-ea"/>
              </a:rPr>
              <a:t>、找到所有输出条件编号</a:t>
            </a:r>
            <a:endParaRPr lang="zh-CN" altLang="en-US" sz="2400" dirty="0">
              <a:solidFill>
                <a:srgbClr val="386698"/>
              </a:solidFill>
              <a:latin typeface="黑体" panose="02010609060101010101" pitchFamily="49" charset="-122"/>
              <a:ea typeface="黑体" panose="02010609060101010101" pitchFamily="49" charset="-122"/>
              <a:sym typeface="+mn-ea"/>
            </a:endParaRPr>
          </a:p>
          <a:p>
            <a:pPr>
              <a:lnSpc>
                <a:spcPct val="160000"/>
              </a:lnSpc>
            </a:pPr>
            <a:r>
              <a:rPr lang="en-US" altLang="zh-CN" sz="2400" dirty="0">
                <a:solidFill>
                  <a:srgbClr val="386698"/>
                </a:solidFill>
                <a:latin typeface="黑体" panose="02010609060101010101" pitchFamily="49" charset="-122"/>
                <a:ea typeface="黑体" panose="02010609060101010101" pitchFamily="49" charset="-122"/>
              </a:rPr>
              <a:t>3</a:t>
            </a:r>
            <a:r>
              <a:rPr lang="zh-CN" altLang="en-US" sz="2400" dirty="0">
                <a:solidFill>
                  <a:srgbClr val="386698"/>
                </a:solidFill>
                <a:latin typeface="黑体" panose="02010609060101010101" pitchFamily="49" charset="-122"/>
                <a:ea typeface="黑体" panose="02010609060101010101" pitchFamily="49" charset="-122"/>
              </a:rPr>
              <a:t>、找出所有输入、输出的制约关系</a:t>
            </a:r>
            <a:endParaRPr lang="zh-CN" altLang="en-US" sz="2400" dirty="0">
              <a:solidFill>
                <a:srgbClr val="386698"/>
              </a:solidFill>
              <a:latin typeface="黑体" panose="02010609060101010101" pitchFamily="49" charset="-122"/>
              <a:ea typeface="黑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5371465" y="4454525"/>
            <a:ext cx="2623185" cy="1595755"/>
          </a:xfrm>
          <a:prstGeom prst="rect">
            <a:avLst/>
          </a:prstGeom>
          <a:ln w="15875"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0" name="矩形 29"/>
          <p:cNvSpPr/>
          <p:nvPr/>
        </p:nvSpPr>
        <p:spPr>
          <a:xfrm>
            <a:off x="5370830" y="2448560"/>
            <a:ext cx="2623185" cy="1595755"/>
          </a:xfrm>
          <a:prstGeom prst="rect">
            <a:avLst/>
          </a:prstGeom>
          <a:ln w="15875"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 name="标题 3"/>
          <p:cNvSpPr>
            <a:spLocks noGrp="1"/>
          </p:cNvSpPr>
          <p:nvPr>
            <p:ph type="title"/>
          </p:nvPr>
        </p:nvSpPr>
        <p:spPr>
          <a:xfrm>
            <a:off x="457200" y="837565"/>
            <a:ext cx="8229600" cy="60642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6" name="文本框 5"/>
          <p:cNvSpPr txBox="1"/>
          <p:nvPr/>
        </p:nvSpPr>
        <p:spPr>
          <a:xfrm>
            <a:off x="750570" y="1927860"/>
            <a:ext cx="7642225"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所以得出以下因果图：</a:t>
            </a:r>
            <a:endParaRPr lang="zh-CN" sz="2000">
              <a:solidFill>
                <a:srgbClr val="386698"/>
              </a:solidFill>
              <a:latin typeface="黑体" panose="02010609060101010101" pitchFamily="49" charset="-122"/>
              <a:ea typeface="黑体" panose="02010609060101010101" pitchFamily="49" charset="-122"/>
            </a:endParaRPr>
          </a:p>
        </p:txBody>
      </p:sp>
      <p:sp>
        <p:nvSpPr>
          <p:cNvPr id="13" name="文本框 12"/>
          <p:cNvSpPr txBox="1"/>
          <p:nvPr/>
        </p:nvSpPr>
        <p:spPr>
          <a:xfrm>
            <a:off x="750570" y="3466465"/>
            <a:ext cx="2661920" cy="1476375"/>
          </a:xfrm>
          <a:prstGeom prst="rect">
            <a:avLst/>
          </a:prstGeom>
          <a:ln w="15875"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输入：</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p:txBody>
      </p:sp>
      <p:sp>
        <p:nvSpPr>
          <p:cNvPr id="14" name="文本框 13"/>
          <p:cNvSpPr txBox="1"/>
          <p:nvPr/>
        </p:nvSpPr>
        <p:spPr>
          <a:xfrm>
            <a:off x="5387975" y="2876550"/>
            <a:ext cx="760095" cy="645160"/>
          </a:xfrm>
          <a:prstGeom prst="rect">
            <a:avLst/>
          </a:prstGeom>
          <a:noFill/>
        </p:spPr>
        <p:txBody>
          <a:bodyPr wrap="square" rtlCol="0">
            <a:spAutoFit/>
          </a:bodyPr>
          <a:lstStyle/>
          <a:p>
            <a:pPr algn="ctr"/>
            <a:r>
              <a:rPr lang="en-US" altLang="zh-CN" b="1">
                <a:solidFill>
                  <a:srgbClr val="386698"/>
                </a:solidFill>
                <a:latin typeface="黑体" panose="02010609060101010101" pitchFamily="49" charset="-122"/>
                <a:ea typeface="黑体" panose="02010609060101010101" pitchFamily="49" charset="-122"/>
              </a:rPr>
              <a:t>E</a:t>
            </a:r>
            <a:endParaRPr lang="en-US" altLang="zh-CN" b="1">
              <a:solidFill>
                <a:srgbClr val="386698"/>
              </a:solidFill>
              <a:latin typeface="黑体" panose="02010609060101010101" pitchFamily="49" charset="-122"/>
              <a:ea typeface="黑体" panose="02010609060101010101" pitchFamily="49" charset="-122"/>
            </a:endParaRPr>
          </a:p>
          <a:p>
            <a:pPr algn="ctr"/>
            <a:r>
              <a:rPr lang="zh-CN" altLang="en-US" b="1">
                <a:solidFill>
                  <a:srgbClr val="386698"/>
                </a:solidFill>
                <a:latin typeface="黑体" panose="02010609060101010101" pitchFamily="49" charset="-122"/>
                <a:ea typeface="黑体" panose="02010609060101010101" pitchFamily="49" charset="-122"/>
              </a:rPr>
              <a:t>互斥</a:t>
            </a:r>
            <a:endParaRPr lang="zh-CN" altLang="en-US" b="1">
              <a:solidFill>
                <a:srgbClr val="386698"/>
              </a:solidFill>
              <a:latin typeface="黑体" panose="02010609060101010101" pitchFamily="49" charset="-122"/>
              <a:ea typeface="黑体" panose="02010609060101010101" pitchFamily="49" charset="-122"/>
            </a:endParaRPr>
          </a:p>
        </p:txBody>
      </p:sp>
      <p:sp>
        <p:nvSpPr>
          <p:cNvPr id="15" name="文本框 14"/>
          <p:cNvSpPr txBox="1"/>
          <p:nvPr/>
        </p:nvSpPr>
        <p:spPr>
          <a:xfrm>
            <a:off x="7108190" y="2580005"/>
            <a:ext cx="298450" cy="368300"/>
          </a:xfrm>
          <a:prstGeom prst="rect">
            <a:avLst/>
          </a:prstGeom>
          <a:noFill/>
        </p:spPr>
        <p:txBody>
          <a:bodyPr wrap="none" rtlCol="0">
            <a:spAutoFit/>
          </a:bodyPr>
          <a:lstStyle/>
          <a:p>
            <a:r>
              <a:rPr lang="en-US" altLang="zh-CN"/>
              <a:t>1</a:t>
            </a:r>
            <a:endParaRPr lang="en-US" altLang="zh-CN"/>
          </a:p>
        </p:txBody>
      </p:sp>
      <p:sp>
        <p:nvSpPr>
          <p:cNvPr id="16" name="七边形 15"/>
          <p:cNvSpPr/>
          <p:nvPr/>
        </p:nvSpPr>
        <p:spPr>
          <a:xfrm>
            <a:off x="7064375" y="2562225"/>
            <a:ext cx="386080" cy="386080"/>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7152005" y="3524250"/>
            <a:ext cx="298450" cy="368300"/>
          </a:xfrm>
          <a:prstGeom prst="rect">
            <a:avLst/>
          </a:prstGeom>
          <a:noFill/>
        </p:spPr>
        <p:txBody>
          <a:bodyPr wrap="none" rtlCol="0">
            <a:spAutoFit/>
          </a:bodyPr>
          <a:lstStyle/>
          <a:p>
            <a:r>
              <a:rPr lang="en-US" altLang="zh-CN"/>
              <a:t>2</a:t>
            </a:r>
            <a:endParaRPr lang="en-US" altLang="zh-CN"/>
          </a:p>
        </p:txBody>
      </p:sp>
      <p:sp>
        <p:nvSpPr>
          <p:cNvPr id="18" name="七边形 17"/>
          <p:cNvSpPr/>
          <p:nvPr/>
        </p:nvSpPr>
        <p:spPr>
          <a:xfrm>
            <a:off x="7108190" y="3515360"/>
            <a:ext cx="386080" cy="386080"/>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V="1">
            <a:off x="6163310" y="2810510"/>
            <a:ext cx="916305" cy="419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148070" y="3230245"/>
            <a:ext cx="946785" cy="534670"/>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371465" y="4899025"/>
            <a:ext cx="760095" cy="645160"/>
          </a:xfrm>
          <a:prstGeom prst="rect">
            <a:avLst/>
          </a:prstGeom>
          <a:noFill/>
        </p:spPr>
        <p:txBody>
          <a:bodyPr wrap="square" rtlCol="0">
            <a:spAutoFit/>
          </a:bodyPr>
          <a:lstStyle/>
          <a:p>
            <a:pPr algn="ctr"/>
            <a:r>
              <a:rPr lang="en-US" altLang="zh-CN" b="1">
                <a:solidFill>
                  <a:srgbClr val="386698"/>
                </a:solidFill>
                <a:latin typeface="黑体" panose="02010609060101010101" pitchFamily="49" charset="-122"/>
                <a:ea typeface="黑体" panose="02010609060101010101" pitchFamily="49" charset="-122"/>
              </a:rPr>
              <a:t>E</a:t>
            </a:r>
            <a:endParaRPr lang="en-US" altLang="zh-CN" b="1">
              <a:solidFill>
                <a:srgbClr val="386698"/>
              </a:solidFill>
              <a:latin typeface="黑体" panose="02010609060101010101" pitchFamily="49" charset="-122"/>
              <a:ea typeface="黑体" panose="02010609060101010101" pitchFamily="49" charset="-122"/>
            </a:endParaRPr>
          </a:p>
          <a:p>
            <a:pPr algn="ctr"/>
            <a:r>
              <a:rPr lang="zh-CN" altLang="en-US" b="1">
                <a:solidFill>
                  <a:srgbClr val="386698"/>
                </a:solidFill>
                <a:latin typeface="黑体" panose="02010609060101010101" pitchFamily="49" charset="-122"/>
                <a:ea typeface="黑体" panose="02010609060101010101" pitchFamily="49" charset="-122"/>
              </a:rPr>
              <a:t>互斥</a:t>
            </a:r>
            <a:endParaRPr lang="zh-CN" altLang="en-US" b="1">
              <a:solidFill>
                <a:srgbClr val="386698"/>
              </a:solidFill>
              <a:latin typeface="黑体" panose="02010609060101010101" pitchFamily="49" charset="-122"/>
              <a:ea typeface="黑体" panose="02010609060101010101" pitchFamily="49" charset="-122"/>
            </a:endParaRPr>
          </a:p>
        </p:txBody>
      </p:sp>
      <p:sp>
        <p:nvSpPr>
          <p:cNvPr id="24" name="文本框 23"/>
          <p:cNvSpPr txBox="1"/>
          <p:nvPr/>
        </p:nvSpPr>
        <p:spPr>
          <a:xfrm>
            <a:off x="7091680" y="4602480"/>
            <a:ext cx="298450" cy="368300"/>
          </a:xfrm>
          <a:prstGeom prst="rect">
            <a:avLst/>
          </a:prstGeom>
          <a:noFill/>
        </p:spPr>
        <p:txBody>
          <a:bodyPr wrap="none" rtlCol="0">
            <a:spAutoFit/>
          </a:bodyPr>
          <a:lstStyle/>
          <a:p>
            <a:r>
              <a:rPr lang="en-US" altLang="zh-CN"/>
              <a:t>3</a:t>
            </a:r>
            <a:endParaRPr lang="en-US" altLang="zh-CN"/>
          </a:p>
        </p:txBody>
      </p:sp>
      <p:sp>
        <p:nvSpPr>
          <p:cNvPr id="25" name="七边形 24"/>
          <p:cNvSpPr/>
          <p:nvPr/>
        </p:nvSpPr>
        <p:spPr>
          <a:xfrm>
            <a:off x="7047865" y="4584700"/>
            <a:ext cx="386080" cy="386080"/>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7106920" y="5555615"/>
            <a:ext cx="298450" cy="368300"/>
          </a:xfrm>
          <a:prstGeom prst="rect">
            <a:avLst/>
          </a:prstGeom>
          <a:noFill/>
        </p:spPr>
        <p:txBody>
          <a:bodyPr wrap="none" rtlCol="0">
            <a:spAutoFit/>
          </a:bodyPr>
          <a:lstStyle/>
          <a:p>
            <a:r>
              <a:rPr lang="en-US" altLang="zh-CN"/>
              <a:t>4</a:t>
            </a:r>
            <a:endParaRPr lang="en-US" altLang="zh-CN"/>
          </a:p>
        </p:txBody>
      </p:sp>
      <p:sp>
        <p:nvSpPr>
          <p:cNvPr id="27" name="七边形 26"/>
          <p:cNvSpPr/>
          <p:nvPr/>
        </p:nvSpPr>
        <p:spPr>
          <a:xfrm>
            <a:off x="7063105" y="5537835"/>
            <a:ext cx="386080" cy="386080"/>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6116320" y="4832985"/>
            <a:ext cx="916305" cy="419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116320" y="5252720"/>
            <a:ext cx="946785" cy="53467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66750"/>
            <a:ext cx="8229600" cy="56451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dirty="0"/>
          </a:p>
        </p:txBody>
      </p:sp>
      <p:sp>
        <p:nvSpPr>
          <p:cNvPr id="13" name="文本框 12"/>
          <p:cNvSpPr txBox="1"/>
          <p:nvPr/>
        </p:nvSpPr>
        <p:spPr>
          <a:xfrm>
            <a:off x="622935" y="1381760"/>
            <a:ext cx="3606800" cy="147637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输入：</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p:txBody>
      </p:sp>
      <p:sp>
        <p:nvSpPr>
          <p:cNvPr id="14" name="文本框 13"/>
          <p:cNvSpPr txBox="1"/>
          <p:nvPr/>
        </p:nvSpPr>
        <p:spPr>
          <a:xfrm>
            <a:off x="5630545" y="1381760"/>
            <a:ext cx="2925445" cy="1476375"/>
          </a:xfrm>
          <a:prstGeom prst="rect">
            <a:avLst/>
          </a:prstGeom>
          <a:ln w="19050"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完成充值、退卡</a:t>
            </a:r>
            <a:endParaRPr lang="zh-CN">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提示充值成功</a:t>
            </a:r>
            <a:endParaRPr lang="zh-CN">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找零</a:t>
            </a:r>
            <a:endParaRPr lang="zh-CN">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提示错误</a:t>
            </a:r>
            <a:endParaRPr lang="zh-CN">
              <a:solidFill>
                <a:srgbClr val="386698"/>
              </a:solidFill>
              <a:latin typeface="黑体" panose="02010609060101010101" pitchFamily="49" charset="-122"/>
              <a:ea typeface="黑体" panose="02010609060101010101" pitchFamily="49" charset="-122"/>
            </a:endParaRPr>
          </a:p>
        </p:txBody>
      </p:sp>
      <p:sp>
        <p:nvSpPr>
          <p:cNvPr id="16" name="文本框 15"/>
          <p:cNvSpPr txBox="1"/>
          <p:nvPr/>
        </p:nvSpPr>
        <p:spPr>
          <a:xfrm>
            <a:off x="622935" y="3183255"/>
            <a:ext cx="3606800" cy="922020"/>
          </a:xfrm>
          <a:prstGeom prst="rect">
            <a:avLst/>
          </a:prstGeom>
          <a:ln w="15875" cmpd="sng">
            <a:solidFill>
              <a:schemeClr val="accent2"/>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zh-CN" altLang="en-US">
                <a:solidFill>
                  <a:srgbClr val="386698"/>
                </a:solidFill>
                <a:latin typeface="黑体" panose="02010609060101010101" pitchFamily="49" charset="-122"/>
                <a:ea typeface="黑体" panose="02010609060101010101" pitchFamily="49" charset="-122"/>
              </a:rPr>
              <a:t>结论：</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条件</a:t>
            </a:r>
            <a:r>
              <a:rPr lang="en-US" altLang="zh-CN">
                <a:solidFill>
                  <a:srgbClr val="386698"/>
                </a:solidFill>
                <a:latin typeface="黑体" panose="02010609060101010101" pitchFamily="49" charset="-122"/>
                <a:ea typeface="黑体" panose="02010609060101010101" pitchFamily="49" charset="-122"/>
              </a:rPr>
              <a:t>1</a:t>
            </a:r>
            <a:r>
              <a:rPr lang="zh-CN" altLang="en-US">
                <a:solidFill>
                  <a:srgbClr val="386698"/>
                </a:solidFill>
                <a:latin typeface="黑体" panose="02010609060101010101" pitchFamily="49" charset="-122"/>
                <a:ea typeface="黑体" panose="02010609060101010101" pitchFamily="49" charset="-122"/>
              </a:rPr>
              <a:t>和条件</a:t>
            </a:r>
            <a:r>
              <a:rPr lang="en-US" altLang="zh-CN">
                <a:solidFill>
                  <a:srgbClr val="386698"/>
                </a:solidFill>
                <a:latin typeface="黑体" panose="02010609060101010101" pitchFamily="49" charset="-122"/>
                <a:ea typeface="黑体" panose="02010609060101010101" pitchFamily="49" charset="-122"/>
              </a:rPr>
              <a:t>2</a:t>
            </a:r>
            <a:r>
              <a:rPr lang="zh-CN" altLang="en-US">
                <a:solidFill>
                  <a:srgbClr val="386698"/>
                </a:solidFill>
                <a:latin typeface="黑体" panose="02010609060101010101" pitchFamily="49" charset="-122"/>
                <a:ea typeface="黑体" panose="02010609060101010101" pitchFamily="49" charset="-122"/>
              </a:rPr>
              <a:t>不能组合</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条件</a:t>
            </a:r>
            <a:r>
              <a:rPr lang="en-US" altLang="zh-CN">
                <a:solidFill>
                  <a:srgbClr val="386698"/>
                </a:solidFill>
                <a:latin typeface="黑体" panose="02010609060101010101" pitchFamily="49" charset="-122"/>
                <a:ea typeface="黑体" panose="02010609060101010101" pitchFamily="49" charset="-122"/>
              </a:rPr>
              <a:t>3</a:t>
            </a:r>
            <a:r>
              <a:rPr lang="zh-CN" altLang="en-US">
                <a:solidFill>
                  <a:srgbClr val="386698"/>
                </a:solidFill>
                <a:latin typeface="黑体" panose="02010609060101010101" pitchFamily="49" charset="-122"/>
                <a:ea typeface="黑体" panose="02010609060101010101" pitchFamily="49" charset="-122"/>
              </a:rPr>
              <a:t>和条件</a:t>
            </a:r>
            <a:r>
              <a:rPr lang="en-US" altLang="zh-CN">
                <a:solidFill>
                  <a:srgbClr val="386698"/>
                </a:solidFill>
                <a:latin typeface="黑体" panose="02010609060101010101" pitchFamily="49" charset="-122"/>
                <a:ea typeface="黑体" panose="02010609060101010101" pitchFamily="49" charset="-122"/>
              </a:rPr>
              <a:t>4</a:t>
            </a:r>
            <a:r>
              <a:rPr lang="zh-CN" altLang="en-US">
                <a:solidFill>
                  <a:srgbClr val="386698"/>
                </a:solidFill>
                <a:latin typeface="黑体" panose="02010609060101010101" pitchFamily="49" charset="-122"/>
                <a:ea typeface="黑体" panose="02010609060101010101" pitchFamily="49" charset="-122"/>
              </a:rPr>
              <a:t>不能组合</a:t>
            </a:r>
            <a:endParaRPr lang="zh-CN" altLang="en-US">
              <a:solidFill>
                <a:srgbClr val="386698"/>
              </a:solidFill>
              <a:latin typeface="黑体" panose="02010609060101010101" pitchFamily="49" charset="-122"/>
              <a:ea typeface="黑体" panose="02010609060101010101" pitchFamily="49" charset="-122"/>
            </a:endParaRPr>
          </a:p>
        </p:txBody>
      </p:sp>
      <p:sp>
        <p:nvSpPr>
          <p:cNvPr id="17" name="文本框 16"/>
          <p:cNvSpPr txBox="1"/>
          <p:nvPr/>
        </p:nvSpPr>
        <p:spPr>
          <a:xfrm>
            <a:off x="622935" y="4516755"/>
            <a:ext cx="3606800" cy="1753235"/>
          </a:xfrm>
          <a:prstGeom prst="rect">
            <a:avLst/>
          </a:prstGeom>
          <a:ln w="15875" cmpd="sng">
            <a:solidFill>
              <a:srgbClr val="F79646"/>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zh-CN" altLang="en-US" dirty="0">
                <a:solidFill>
                  <a:srgbClr val="386698"/>
                </a:solidFill>
                <a:latin typeface="黑体" panose="02010609060101010101" pitchFamily="49" charset="-122"/>
                <a:ea typeface="黑体" panose="02010609060101010101" pitchFamily="49" charset="-122"/>
              </a:rPr>
              <a:t>结论：</a:t>
            </a:r>
            <a:endParaRPr lang="zh-CN" altLang="en-US" dirty="0">
              <a:solidFill>
                <a:srgbClr val="386698"/>
              </a:solidFill>
              <a:latin typeface="黑体" panose="02010609060101010101" pitchFamily="49" charset="-122"/>
              <a:ea typeface="黑体" panose="02010609060101010101" pitchFamily="49" charset="-122"/>
            </a:endParaRPr>
          </a:p>
          <a:p>
            <a:pPr marL="800100" lvl="1" indent="-342900">
              <a:buFont typeface="Wingdings" panose="05000000000000000000" charset="0"/>
              <a:buChar char=""/>
            </a:pPr>
            <a:r>
              <a:rPr lang="zh-CN" altLang="en-US" dirty="0">
                <a:solidFill>
                  <a:srgbClr val="386698"/>
                </a:solidFill>
                <a:latin typeface="黑体" panose="02010609060101010101" pitchFamily="49" charset="-122"/>
                <a:ea typeface="黑体" panose="02010609060101010101" pitchFamily="49" charset="-122"/>
              </a:rPr>
              <a:t>条件</a:t>
            </a:r>
            <a:r>
              <a:rPr lang="en-US" altLang="zh-CN" dirty="0">
                <a:solidFill>
                  <a:srgbClr val="386698"/>
                </a:solidFill>
                <a:latin typeface="黑体" panose="02010609060101010101" pitchFamily="49" charset="-122"/>
                <a:ea typeface="黑体" panose="02010609060101010101" pitchFamily="49" charset="-122"/>
              </a:rPr>
              <a:t>1</a:t>
            </a:r>
            <a:r>
              <a:rPr lang="zh-CN" altLang="en-US" dirty="0">
                <a:solidFill>
                  <a:srgbClr val="386698"/>
                </a:solidFill>
                <a:latin typeface="黑体" panose="02010609060101010101" pitchFamily="49" charset="-122"/>
                <a:ea typeface="黑体" panose="02010609060101010101" pitchFamily="49" charset="-122"/>
              </a:rPr>
              <a:t>和条件</a:t>
            </a:r>
            <a:r>
              <a:rPr lang="en-US" altLang="zh-CN" dirty="0">
                <a:solidFill>
                  <a:srgbClr val="386698"/>
                </a:solidFill>
                <a:latin typeface="黑体" panose="02010609060101010101" pitchFamily="49" charset="-122"/>
                <a:ea typeface="黑体" panose="02010609060101010101" pitchFamily="49" charset="-122"/>
              </a:rPr>
              <a:t>3</a:t>
            </a:r>
            <a:r>
              <a:rPr lang="zh-CN" altLang="en-US" dirty="0">
                <a:solidFill>
                  <a:srgbClr val="386698"/>
                </a:solidFill>
                <a:latin typeface="黑体" panose="02010609060101010101" pitchFamily="49" charset="-122"/>
                <a:ea typeface="黑体" panose="02010609060101010101" pitchFamily="49" charset="-122"/>
              </a:rPr>
              <a:t>可以组合</a:t>
            </a:r>
            <a:endParaRPr lang="zh-CN" altLang="en-US" dirty="0">
              <a:solidFill>
                <a:srgbClr val="386698"/>
              </a:solidFill>
              <a:latin typeface="黑体" panose="02010609060101010101" pitchFamily="49" charset="-122"/>
              <a:ea typeface="黑体" panose="02010609060101010101" pitchFamily="49" charset="-122"/>
            </a:endParaRPr>
          </a:p>
          <a:p>
            <a:pPr marL="800100" lvl="1" indent="-342900">
              <a:buFont typeface="Wingdings" panose="05000000000000000000" charset="0"/>
              <a:buChar char=""/>
            </a:pPr>
            <a:r>
              <a:rPr lang="zh-CN" altLang="en-US" dirty="0">
                <a:solidFill>
                  <a:srgbClr val="386698"/>
                </a:solidFill>
                <a:latin typeface="黑体" panose="02010609060101010101" pitchFamily="49" charset="-122"/>
                <a:ea typeface="黑体" panose="02010609060101010101" pitchFamily="49" charset="-122"/>
              </a:rPr>
              <a:t>条件</a:t>
            </a:r>
            <a:r>
              <a:rPr lang="en-US" altLang="zh-CN" dirty="0">
                <a:solidFill>
                  <a:srgbClr val="386698"/>
                </a:solidFill>
                <a:latin typeface="黑体" panose="02010609060101010101" pitchFamily="49" charset="-122"/>
                <a:ea typeface="黑体" panose="02010609060101010101" pitchFamily="49" charset="-122"/>
              </a:rPr>
              <a:t>1</a:t>
            </a:r>
            <a:r>
              <a:rPr lang="zh-CN" altLang="en-US" dirty="0">
                <a:solidFill>
                  <a:srgbClr val="386698"/>
                </a:solidFill>
                <a:latin typeface="黑体" panose="02010609060101010101" pitchFamily="49" charset="-122"/>
                <a:ea typeface="黑体" panose="02010609060101010101" pitchFamily="49" charset="-122"/>
              </a:rPr>
              <a:t>和条件</a:t>
            </a:r>
            <a:r>
              <a:rPr lang="en-US" altLang="zh-CN" dirty="0">
                <a:solidFill>
                  <a:srgbClr val="386698"/>
                </a:solidFill>
                <a:latin typeface="黑体" panose="02010609060101010101" pitchFamily="49" charset="-122"/>
                <a:ea typeface="黑体" panose="02010609060101010101" pitchFamily="49" charset="-122"/>
              </a:rPr>
              <a:t>4</a:t>
            </a:r>
            <a:r>
              <a:rPr lang="zh-CN" altLang="en-US" dirty="0">
                <a:solidFill>
                  <a:srgbClr val="386698"/>
                </a:solidFill>
                <a:latin typeface="黑体" panose="02010609060101010101" pitchFamily="49" charset="-122"/>
                <a:ea typeface="黑体" panose="02010609060101010101" pitchFamily="49" charset="-122"/>
              </a:rPr>
              <a:t>可以组合</a:t>
            </a:r>
            <a:endParaRPr lang="zh-CN" altLang="en-US" dirty="0">
              <a:solidFill>
                <a:srgbClr val="386698"/>
              </a:solidFill>
              <a:latin typeface="黑体" panose="02010609060101010101" pitchFamily="49" charset="-122"/>
              <a:ea typeface="黑体" panose="02010609060101010101" pitchFamily="49" charset="-122"/>
            </a:endParaRPr>
          </a:p>
          <a:p>
            <a:pPr marL="800100" lvl="1" indent="-342900">
              <a:buFont typeface="Wingdings" panose="05000000000000000000" charset="0"/>
              <a:buChar char=""/>
            </a:pPr>
            <a:r>
              <a:rPr lang="zh-CN" altLang="en-US" dirty="0">
                <a:solidFill>
                  <a:srgbClr val="386698"/>
                </a:solidFill>
                <a:latin typeface="黑体" panose="02010609060101010101" pitchFamily="49" charset="-122"/>
                <a:ea typeface="黑体" panose="02010609060101010101" pitchFamily="49" charset="-122"/>
              </a:rPr>
              <a:t>条件</a:t>
            </a:r>
            <a:r>
              <a:rPr lang="en-US" altLang="zh-CN" dirty="0">
                <a:solidFill>
                  <a:srgbClr val="386698"/>
                </a:solidFill>
                <a:latin typeface="黑体" panose="02010609060101010101" pitchFamily="49" charset="-122"/>
                <a:ea typeface="黑体" panose="02010609060101010101" pitchFamily="49" charset="-122"/>
              </a:rPr>
              <a:t>2</a:t>
            </a:r>
            <a:r>
              <a:rPr lang="zh-CN" altLang="en-US" dirty="0">
                <a:solidFill>
                  <a:srgbClr val="386698"/>
                </a:solidFill>
                <a:latin typeface="黑体" panose="02010609060101010101" pitchFamily="49" charset="-122"/>
                <a:ea typeface="黑体" panose="02010609060101010101" pitchFamily="49" charset="-122"/>
              </a:rPr>
              <a:t>和条件</a:t>
            </a:r>
            <a:r>
              <a:rPr lang="en-US" altLang="zh-CN" dirty="0">
                <a:solidFill>
                  <a:srgbClr val="386698"/>
                </a:solidFill>
                <a:latin typeface="黑体" panose="02010609060101010101" pitchFamily="49" charset="-122"/>
                <a:ea typeface="黑体" panose="02010609060101010101" pitchFamily="49" charset="-122"/>
              </a:rPr>
              <a:t>3</a:t>
            </a:r>
            <a:r>
              <a:rPr lang="zh-CN" altLang="en-US" dirty="0">
                <a:solidFill>
                  <a:srgbClr val="386698"/>
                </a:solidFill>
                <a:latin typeface="黑体" panose="02010609060101010101" pitchFamily="49" charset="-122"/>
                <a:ea typeface="黑体" panose="02010609060101010101" pitchFamily="49" charset="-122"/>
              </a:rPr>
              <a:t>可以组合</a:t>
            </a:r>
            <a:endParaRPr lang="zh-CN" altLang="en-US" dirty="0">
              <a:solidFill>
                <a:srgbClr val="386698"/>
              </a:solidFill>
              <a:latin typeface="黑体" panose="02010609060101010101" pitchFamily="49" charset="-122"/>
              <a:ea typeface="黑体" panose="02010609060101010101" pitchFamily="49" charset="-122"/>
            </a:endParaRPr>
          </a:p>
          <a:p>
            <a:pPr marL="800100" lvl="1" indent="-342900">
              <a:buFont typeface="Wingdings" panose="05000000000000000000" charset="0"/>
              <a:buChar char=""/>
            </a:pPr>
            <a:r>
              <a:rPr lang="zh-CN" altLang="en-US" dirty="0">
                <a:solidFill>
                  <a:srgbClr val="386698"/>
                </a:solidFill>
                <a:latin typeface="黑体" panose="02010609060101010101" pitchFamily="49" charset="-122"/>
                <a:ea typeface="黑体" panose="02010609060101010101" pitchFamily="49" charset="-122"/>
              </a:rPr>
              <a:t>条件</a:t>
            </a:r>
            <a:r>
              <a:rPr lang="en-US" altLang="zh-CN" dirty="0">
                <a:solidFill>
                  <a:srgbClr val="386698"/>
                </a:solidFill>
                <a:latin typeface="黑体" panose="02010609060101010101" pitchFamily="49" charset="-122"/>
                <a:ea typeface="黑体" panose="02010609060101010101" pitchFamily="49" charset="-122"/>
              </a:rPr>
              <a:t>2</a:t>
            </a:r>
            <a:r>
              <a:rPr lang="zh-CN" altLang="en-US" dirty="0">
                <a:solidFill>
                  <a:srgbClr val="386698"/>
                </a:solidFill>
                <a:latin typeface="黑体" panose="02010609060101010101" pitchFamily="49" charset="-122"/>
                <a:ea typeface="黑体" panose="02010609060101010101" pitchFamily="49" charset="-122"/>
              </a:rPr>
              <a:t>和条件</a:t>
            </a:r>
            <a:r>
              <a:rPr lang="en-US" altLang="zh-CN" dirty="0">
                <a:solidFill>
                  <a:srgbClr val="386698"/>
                </a:solidFill>
                <a:latin typeface="黑体" panose="02010609060101010101" pitchFamily="49" charset="-122"/>
                <a:ea typeface="黑体" panose="02010609060101010101" pitchFamily="49" charset="-122"/>
              </a:rPr>
              <a:t>4</a:t>
            </a:r>
            <a:r>
              <a:rPr lang="zh-CN" altLang="en-US" dirty="0">
                <a:solidFill>
                  <a:srgbClr val="386698"/>
                </a:solidFill>
                <a:latin typeface="黑体" panose="02010609060101010101" pitchFamily="49" charset="-122"/>
                <a:ea typeface="黑体" panose="02010609060101010101" pitchFamily="49" charset="-122"/>
              </a:rPr>
              <a:t>可以组合</a:t>
            </a:r>
            <a:endParaRPr lang="zh-CN" altLang="en-US" dirty="0">
              <a:solidFill>
                <a:srgbClr val="386698"/>
              </a:solidFill>
              <a:latin typeface="黑体" panose="02010609060101010101" pitchFamily="49" charset="-122"/>
              <a:ea typeface="黑体" panose="02010609060101010101" pitchFamily="49" charset="-122"/>
            </a:endParaRPr>
          </a:p>
          <a:p>
            <a:pPr marL="800100" lvl="1" indent="-342900">
              <a:buFont typeface="Wingdings" panose="05000000000000000000" charset="0"/>
              <a:buChar char=""/>
            </a:pPr>
            <a:r>
              <a:rPr lang="zh-CN" altLang="en-US" dirty="0">
                <a:solidFill>
                  <a:srgbClr val="386698"/>
                </a:solidFill>
                <a:latin typeface="黑体" panose="02010609060101010101" pitchFamily="49" charset="-122"/>
                <a:ea typeface="黑体" panose="02010609060101010101" pitchFamily="49" charset="-122"/>
              </a:rPr>
              <a:t>条件</a:t>
            </a:r>
            <a:r>
              <a:rPr lang="en-US" altLang="zh-CN" dirty="0">
                <a:solidFill>
                  <a:srgbClr val="386698"/>
                </a:solidFill>
                <a:latin typeface="黑体" panose="02010609060101010101" pitchFamily="49" charset="-122"/>
                <a:ea typeface="黑体" panose="02010609060101010101" pitchFamily="49" charset="-122"/>
              </a:rPr>
              <a:t>1234</a:t>
            </a:r>
            <a:r>
              <a:rPr lang="zh-CN" altLang="en-US" dirty="0">
                <a:solidFill>
                  <a:srgbClr val="386698"/>
                </a:solidFill>
                <a:latin typeface="黑体" panose="02010609060101010101" pitchFamily="49" charset="-122"/>
                <a:ea typeface="黑体" panose="02010609060101010101" pitchFamily="49" charset="-122"/>
              </a:rPr>
              <a:t>可以单独出现</a:t>
            </a:r>
            <a:endParaRPr lang="zh-CN" altLang="en-US" dirty="0">
              <a:solidFill>
                <a:srgbClr val="386698"/>
              </a:solidFill>
              <a:latin typeface="黑体" panose="02010609060101010101" pitchFamily="49" charset="-122"/>
              <a:ea typeface="黑体" panose="02010609060101010101" pitchFamily="49" charset="-122"/>
            </a:endParaRPr>
          </a:p>
        </p:txBody>
      </p:sp>
      <p:sp>
        <p:nvSpPr>
          <p:cNvPr id="18" name="文本框 17"/>
          <p:cNvSpPr txBox="1"/>
          <p:nvPr/>
        </p:nvSpPr>
        <p:spPr>
          <a:xfrm>
            <a:off x="5630545" y="3183255"/>
            <a:ext cx="2925445" cy="922020"/>
          </a:xfrm>
          <a:prstGeom prst="rect">
            <a:avLst/>
          </a:prstGeom>
          <a:ln w="15875" cmpd="sng">
            <a:solidFill>
              <a:schemeClr val="accent2"/>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zh-CN" altLang="en-US">
                <a:solidFill>
                  <a:srgbClr val="386698"/>
                </a:solidFill>
                <a:latin typeface="黑体" panose="02010609060101010101" pitchFamily="49" charset="-122"/>
                <a:ea typeface="黑体" panose="02010609060101010101" pitchFamily="49" charset="-122"/>
              </a:rPr>
              <a:t>结论：</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ltLang="zh-CN">
                <a:solidFill>
                  <a:srgbClr val="386698"/>
                </a:solidFill>
                <a:latin typeface="黑体" panose="02010609060101010101" pitchFamily="49" charset="-122"/>
                <a:ea typeface="黑体" panose="02010609060101010101" pitchFamily="49" charset="-122"/>
              </a:rPr>
              <a:t>a</a:t>
            </a:r>
            <a:r>
              <a:rPr lang="zh-CN" altLang="en-US">
                <a:solidFill>
                  <a:srgbClr val="386698"/>
                </a:solidFill>
                <a:latin typeface="黑体" panose="02010609060101010101" pitchFamily="49" charset="-122"/>
                <a:ea typeface="黑体" panose="02010609060101010101" pitchFamily="49" charset="-122"/>
              </a:rPr>
              <a:t>和</a:t>
            </a:r>
            <a:r>
              <a:rPr lang="en-US" altLang="zh-CN">
                <a:solidFill>
                  <a:srgbClr val="386698"/>
                </a:solidFill>
                <a:latin typeface="黑体" panose="02010609060101010101" pitchFamily="49" charset="-122"/>
                <a:ea typeface="黑体" panose="02010609060101010101" pitchFamily="49" charset="-122"/>
              </a:rPr>
              <a:t>d</a:t>
            </a:r>
            <a:r>
              <a:rPr lang="zh-CN" altLang="en-US">
                <a:solidFill>
                  <a:srgbClr val="386698"/>
                </a:solidFill>
                <a:latin typeface="黑体" panose="02010609060101010101" pitchFamily="49" charset="-122"/>
                <a:ea typeface="黑体" panose="02010609060101010101" pitchFamily="49" charset="-122"/>
              </a:rPr>
              <a:t>不能组合</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solidFill>
                  <a:srgbClr val="386698"/>
                </a:solidFill>
                <a:latin typeface="黑体" panose="02010609060101010101" pitchFamily="49" charset="-122"/>
                <a:ea typeface="黑体" panose="02010609060101010101" pitchFamily="49" charset="-122"/>
              </a:rPr>
              <a:t>b</a:t>
            </a:r>
            <a:r>
              <a:rPr lang="zh-CN" altLang="en-US">
                <a:solidFill>
                  <a:srgbClr val="386698"/>
                </a:solidFill>
                <a:latin typeface="黑体" panose="02010609060101010101" pitchFamily="49" charset="-122"/>
                <a:ea typeface="黑体" panose="02010609060101010101" pitchFamily="49" charset="-122"/>
              </a:rPr>
              <a:t>和</a:t>
            </a:r>
            <a:r>
              <a:rPr lang="en-US" altLang="zh-CN">
                <a:solidFill>
                  <a:srgbClr val="386698"/>
                </a:solidFill>
                <a:latin typeface="黑体" panose="02010609060101010101" pitchFamily="49" charset="-122"/>
                <a:ea typeface="黑体" panose="02010609060101010101" pitchFamily="49" charset="-122"/>
              </a:rPr>
              <a:t>d</a:t>
            </a:r>
            <a:r>
              <a:rPr lang="zh-CN" altLang="en-US">
                <a:solidFill>
                  <a:srgbClr val="386698"/>
                </a:solidFill>
                <a:latin typeface="黑体" panose="02010609060101010101" pitchFamily="49" charset="-122"/>
                <a:ea typeface="黑体" panose="02010609060101010101" pitchFamily="49" charset="-122"/>
              </a:rPr>
              <a:t>不能组合</a:t>
            </a:r>
            <a:endParaRPr lang="zh-CN" altLang="en-US">
              <a:solidFill>
                <a:srgbClr val="386698"/>
              </a:solidFill>
              <a:latin typeface="黑体" panose="02010609060101010101" pitchFamily="49" charset="-122"/>
              <a:ea typeface="黑体" panose="02010609060101010101" pitchFamily="49" charset="-122"/>
            </a:endParaRPr>
          </a:p>
        </p:txBody>
      </p:sp>
      <p:sp>
        <p:nvSpPr>
          <p:cNvPr id="19" name="文本框 18"/>
          <p:cNvSpPr txBox="1"/>
          <p:nvPr/>
        </p:nvSpPr>
        <p:spPr>
          <a:xfrm>
            <a:off x="5630545" y="4516755"/>
            <a:ext cx="2924810" cy="1476375"/>
          </a:xfrm>
          <a:prstGeom prst="rect">
            <a:avLst/>
          </a:prstGeom>
          <a:ln w="15875" cmpd="sng">
            <a:solidFill>
              <a:srgbClr val="F79646"/>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zh-CN" altLang="en-US">
                <a:solidFill>
                  <a:srgbClr val="386698"/>
                </a:solidFill>
                <a:latin typeface="黑体" panose="02010609060101010101" pitchFamily="49" charset="-122"/>
                <a:ea typeface="黑体" panose="02010609060101010101" pitchFamily="49" charset="-122"/>
              </a:rPr>
              <a:t>结论：</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solidFill>
                  <a:srgbClr val="386698"/>
                </a:solidFill>
                <a:latin typeface="黑体" panose="02010609060101010101" pitchFamily="49" charset="-122"/>
                <a:ea typeface="黑体" panose="02010609060101010101" pitchFamily="49" charset="-122"/>
              </a:rPr>
              <a:t>a</a:t>
            </a:r>
            <a:r>
              <a:rPr lang="zh-CN" altLang="en-US">
                <a:solidFill>
                  <a:srgbClr val="386698"/>
                </a:solidFill>
                <a:latin typeface="黑体" panose="02010609060101010101" pitchFamily="49" charset="-122"/>
                <a:ea typeface="黑体" panose="02010609060101010101" pitchFamily="49" charset="-122"/>
              </a:rPr>
              <a:t>和</a:t>
            </a:r>
            <a:r>
              <a:rPr lang="en-US" altLang="zh-CN">
                <a:solidFill>
                  <a:srgbClr val="386698"/>
                </a:solidFill>
                <a:latin typeface="黑体" panose="02010609060101010101" pitchFamily="49" charset="-122"/>
                <a:ea typeface="黑体" panose="02010609060101010101" pitchFamily="49" charset="-122"/>
              </a:rPr>
              <a:t>b</a:t>
            </a:r>
            <a:r>
              <a:rPr lang="zh-CN" altLang="en-US">
                <a:solidFill>
                  <a:srgbClr val="386698"/>
                </a:solidFill>
                <a:latin typeface="黑体" panose="02010609060101010101" pitchFamily="49" charset="-122"/>
                <a:ea typeface="黑体" panose="02010609060101010101" pitchFamily="49" charset="-122"/>
              </a:rPr>
              <a:t>必须组合</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solidFill>
                  <a:srgbClr val="386698"/>
                </a:solidFill>
                <a:latin typeface="黑体" panose="02010609060101010101" pitchFamily="49" charset="-122"/>
                <a:ea typeface="黑体" panose="02010609060101010101" pitchFamily="49" charset="-122"/>
              </a:rPr>
              <a:t>a</a:t>
            </a:r>
            <a:r>
              <a:rPr lang="zh-CN" altLang="en-US">
                <a:solidFill>
                  <a:srgbClr val="386698"/>
                </a:solidFill>
                <a:latin typeface="黑体" panose="02010609060101010101" pitchFamily="49" charset="-122"/>
                <a:ea typeface="黑体" panose="02010609060101010101" pitchFamily="49" charset="-122"/>
              </a:rPr>
              <a:t>、</a:t>
            </a:r>
            <a:r>
              <a:rPr lang="en-US" altLang="zh-CN">
                <a:solidFill>
                  <a:srgbClr val="386698"/>
                </a:solidFill>
                <a:latin typeface="黑体" panose="02010609060101010101" pitchFamily="49" charset="-122"/>
                <a:ea typeface="黑体" panose="02010609060101010101" pitchFamily="49" charset="-122"/>
              </a:rPr>
              <a:t>b</a:t>
            </a:r>
            <a:r>
              <a:rPr lang="zh-CN" altLang="en-US">
                <a:solidFill>
                  <a:srgbClr val="386698"/>
                </a:solidFill>
                <a:latin typeface="黑体" panose="02010609060101010101" pitchFamily="49" charset="-122"/>
                <a:ea typeface="黑体" panose="02010609060101010101" pitchFamily="49" charset="-122"/>
              </a:rPr>
              <a:t>、</a:t>
            </a:r>
            <a:r>
              <a:rPr lang="en-US" altLang="zh-CN">
                <a:solidFill>
                  <a:srgbClr val="386698"/>
                </a:solidFill>
                <a:latin typeface="黑体" panose="02010609060101010101" pitchFamily="49" charset="-122"/>
                <a:ea typeface="黑体" panose="02010609060101010101" pitchFamily="49" charset="-122"/>
              </a:rPr>
              <a:t>c</a:t>
            </a:r>
            <a:r>
              <a:rPr lang="zh-CN" altLang="en-US">
                <a:solidFill>
                  <a:srgbClr val="386698"/>
                </a:solidFill>
                <a:latin typeface="黑体" panose="02010609060101010101" pitchFamily="49" charset="-122"/>
                <a:ea typeface="黑体" panose="02010609060101010101" pitchFamily="49" charset="-122"/>
              </a:rPr>
              <a:t>组合</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ltLang="zh-CN">
                <a:solidFill>
                  <a:srgbClr val="386698"/>
                </a:solidFill>
                <a:latin typeface="黑体" panose="02010609060101010101" pitchFamily="49" charset="-122"/>
                <a:ea typeface="黑体" panose="02010609060101010101" pitchFamily="49" charset="-122"/>
              </a:rPr>
              <a:t>c</a:t>
            </a:r>
            <a:r>
              <a:rPr lang="zh-CN" altLang="en-US">
                <a:solidFill>
                  <a:srgbClr val="386698"/>
                </a:solidFill>
                <a:latin typeface="黑体" panose="02010609060101010101" pitchFamily="49" charset="-122"/>
                <a:ea typeface="黑体" panose="02010609060101010101" pitchFamily="49" charset="-122"/>
              </a:rPr>
              <a:t>、</a:t>
            </a:r>
            <a:r>
              <a:rPr lang="en-US" altLang="zh-CN">
                <a:solidFill>
                  <a:srgbClr val="386698"/>
                </a:solidFill>
                <a:latin typeface="黑体" panose="02010609060101010101" pitchFamily="49" charset="-122"/>
                <a:ea typeface="黑体" panose="02010609060101010101" pitchFamily="49" charset="-122"/>
              </a:rPr>
              <a:t>d</a:t>
            </a:r>
            <a:r>
              <a:rPr lang="zh-CN" altLang="en-US">
                <a:solidFill>
                  <a:srgbClr val="386698"/>
                </a:solidFill>
                <a:latin typeface="黑体" panose="02010609060101010101" pitchFamily="49" charset="-122"/>
                <a:ea typeface="黑体" panose="02010609060101010101" pitchFamily="49" charset="-122"/>
              </a:rPr>
              <a:t>可以组合</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ltLang="zh-CN">
                <a:solidFill>
                  <a:srgbClr val="386698"/>
                </a:solidFill>
                <a:latin typeface="黑体" panose="02010609060101010101" pitchFamily="49" charset="-122"/>
                <a:ea typeface="黑体" panose="02010609060101010101" pitchFamily="49" charset="-122"/>
              </a:rPr>
              <a:t>d</a:t>
            </a:r>
            <a:r>
              <a:rPr lang="zh-CN" altLang="en-US">
                <a:solidFill>
                  <a:srgbClr val="386698"/>
                </a:solidFill>
                <a:latin typeface="黑体" panose="02010609060101010101" pitchFamily="49" charset="-122"/>
                <a:ea typeface="黑体" panose="02010609060101010101" pitchFamily="49" charset="-122"/>
              </a:rPr>
              <a:t>单独存在</a:t>
            </a:r>
            <a:endParaRPr lang="zh-CN" altLang="en-US">
              <a:solidFill>
                <a:srgbClr val="386698"/>
              </a:solidFill>
              <a:latin typeface="黑体" panose="02010609060101010101" pitchFamily="49" charset="-122"/>
              <a:ea typeface="黑体" panose="02010609060101010101" pitchFamily="49" charset="-122"/>
            </a:endParaRPr>
          </a:p>
        </p:txBody>
      </p:sp>
      <p:cxnSp>
        <p:nvCxnSpPr>
          <p:cNvPr id="20" name="直接连接符 19"/>
          <p:cNvCxnSpPr/>
          <p:nvPr/>
        </p:nvCxnSpPr>
        <p:spPr>
          <a:xfrm>
            <a:off x="4848225" y="1453515"/>
            <a:ext cx="0" cy="4941570"/>
          </a:xfrm>
          <a:prstGeom prst="line">
            <a:avLst/>
          </a:prstGeom>
          <a:ln w="22225" cmpd="sng">
            <a:solidFill>
              <a:schemeClr val="accent1">
                <a:shade val="50000"/>
              </a:schemeClr>
            </a:solidFill>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33730"/>
            <a:ext cx="8229600" cy="60515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dirty="0"/>
          </a:p>
        </p:txBody>
      </p:sp>
      <p:sp>
        <p:nvSpPr>
          <p:cNvPr id="6" name="文本框 5"/>
          <p:cNvSpPr txBox="1"/>
          <p:nvPr/>
        </p:nvSpPr>
        <p:spPr>
          <a:xfrm>
            <a:off x="457200" y="1439545"/>
            <a:ext cx="7642225" cy="398780"/>
          </a:xfrm>
          <a:prstGeom prst="rect">
            <a:avLst/>
          </a:prstGeom>
          <a:noFill/>
        </p:spPr>
        <p:txBody>
          <a:bodyPr wrap="square" rtlCol="0">
            <a:spAutoFit/>
          </a:bodyPr>
          <a:lstStyle/>
          <a:p>
            <a:pPr algn="l"/>
            <a:r>
              <a:rPr lang="zh-CN" sz="2000">
                <a:solidFill>
                  <a:srgbClr val="386698"/>
                </a:solidFill>
                <a:latin typeface="黑体" panose="02010609060101010101" pitchFamily="49" charset="-122"/>
                <a:ea typeface="黑体" panose="02010609060101010101" pitchFamily="49" charset="-122"/>
              </a:rPr>
              <a:t>根据结论，绘制因果图</a:t>
            </a:r>
            <a:endParaRPr lang="zh-CN" sz="2000">
              <a:solidFill>
                <a:srgbClr val="386698"/>
              </a:solidFill>
              <a:latin typeface="黑体" panose="02010609060101010101" pitchFamily="49" charset="-122"/>
              <a:ea typeface="黑体" panose="02010609060101010101" pitchFamily="49" charset="-122"/>
            </a:endParaRPr>
          </a:p>
        </p:txBody>
      </p:sp>
      <p:sp>
        <p:nvSpPr>
          <p:cNvPr id="14" name="文本框 13"/>
          <p:cNvSpPr txBox="1"/>
          <p:nvPr/>
        </p:nvSpPr>
        <p:spPr>
          <a:xfrm>
            <a:off x="92710" y="2876550"/>
            <a:ext cx="760095" cy="645160"/>
          </a:xfrm>
          <a:prstGeom prst="rect">
            <a:avLst/>
          </a:prstGeom>
          <a:noFill/>
        </p:spPr>
        <p:txBody>
          <a:bodyPr wrap="square" rtlCol="0">
            <a:spAutoFit/>
          </a:bodyPr>
          <a:lstStyle/>
          <a:p>
            <a:pPr algn="ctr"/>
            <a:r>
              <a:rPr lang="en-US" altLang="zh-CN" b="1">
                <a:solidFill>
                  <a:srgbClr val="386698"/>
                </a:solidFill>
                <a:latin typeface="黑体" panose="02010609060101010101" pitchFamily="49" charset="-122"/>
                <a:ea typeface="黑体" panose="02010609060101010101" pitchFamily="49" charset="-122"/>
              </a:rPr>
              <a:t>E</a:t>
            </a:r>
            <a:endParaRPr lang="en-US" altLang="zh-CN" b="1">
              <a:solidFill>
                <a:srgbClr val="386698"/>
              </a:solidFill>
              <a:latin typeface="黑体" panose="02010609060101010101" pitchFamily="49" charset="-122"/>
              <a:ea typeface="黑体" panose="02010609060101010101" pitchFamily="49" charset="-122"/>
            </a:endParaRPr>
          </a:p>
          <a:p>
            <a:pPr algn="ctr"/>
            <a:r>
              <a:rPr lang="zh-CN" altLang="en-US" b="1">
                <a:solidFill>
                  <a:srgbClr val="386698"/>
                </a:solidFill>
                <a:latin typeface="黑体" panose="02010609060101010101" pitchFamily="49" charset="-122"/>
                <a:ea typeface="黑体" panose="02010609060101010101" pitchFamily="49" charset="-122"/>
              </a:rPr>
              <a:t>互斥</a:t>
            </a:r>
            <a:endParaRPr lang="zh-CN" altLang="en-US" b="1">
              <a:solidFill>
                <a:srgbClr val="386698"/>
              </a:solidFill>
              <a:latin typeface="黑体" panose="02010609060101010101" pitchFamily="49" charset="-122"/>
              <a:ea typeface="黑体" panose="02010609060101010101" pitchFamily="49" charset="-122"/>
            </a:endParaRPr>
          </a:p>
        </p:txBody>
      </p:sp>
      <p:sp>
        <p:nvSpPr>
          <p:cNvPr id="15" name="文本框 14"/>
          <p:cNvSpPr txBox="1"/>
          <p:nvPr/>
        </p:nvSpPr>
        <p:spPr>
          <a:xfrm>
            <a:off x="1597660" y="2580005"/>
            <a:ext cx="298450" cy="368300"/>
          </a:xfrm>
          <a:prstGeom prst="rect">
            <a:avLst/>
          </a:prstGeom>
          <a:noFill/>
        </p:spPr>
        <p:txBody>
          <a:bodyPr wrap="none" rtlCol="0">
            <a:spAutoFit/>
          </a:bodyPr>
          <a:lstStyle/>
          <a:p>
            <a:r>
              <a:rPr lang="en-US" altLang="zh-CN"/>
              <a:t>1</a:t>
            </a:r>
            <a:endParaRPr lang="en-US" altLang="zh-CN"/>
          </a:p>
        </p:txBody>
      </p:sp>
      <p:sp>
        <p:nvSpPr>
          <p:cNvPr id="16" name="七边形 15"/>
          <p:cNvSpPr/>
          <p:nvPr/>
        </p:nvSpPr>
        <p:spPr>
          <a:xfrm>
            <a:off x="1553845" y="2562225"/>
            <a:ext cx="386080" cy="386080"/>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1641475" y="3524250"/>
            <a:ext cx="298450" cy="368300"/>
          </a:xfrm>
          <a:prstGeom prst="rect">
            <a:avLst/>
          </a:prstGeom>
          <a:noFill/>
        </p:spPr>
        <p:txBody>
          <a:bodyPr wrap="none" rtlCol="0">
            <a:spAutoFit/>
          </a:bodyPr>
          <a:lstStyle/>
          <a:p>
            <a:r>
              <a:rPr lang="en-US" altLang="zh-CN"/>
              <a:t>2</a:t>
            </a:r>
            <a:endParaRPr lang="en-US" altLang="zh-CN"/>
          </a:p>
        </p:txBody>
      </p:sp>
      <p:sp>
        <p:nvSpPr>
          <p:cNvPr id="18" name="七边形 17"/>
          <p:cNvSpPr/>
          <p:nvPr/>
        </p:nvSpPr>
        <p:spPr>
          <a:xfrm>
            <a:off x="1597660" y="3515360"/>
            <a:ext cx="386080" cy="386080"/>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V="1">
            <a:off x="652780" y="2810510"/>
            <a:ext cx="916305" cy="419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37540" y="3230245"/>
            <a:ext cx="946785" cy="534670"/>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6200" y="4899025"/>
            <a:ext cx="760095" cy="645160"/>
          </a:xfrm>
          <a:prstGeom prst="rect">
            <a:avLst/>
          </a:prstGeom>
          <a:noFill/>
        </p:spPr>
        <p:txBody>
          <a:bodyPr wrap="square" rtlCol="0">
            <a:spAutoFit/>
          </a:bodyPr>
          <a:lstStyle/>
          <a:p>
            <a:pPr algn="ctr"/>
            <a:r>
              <a:rPr lang="en-US" altLang="zh-CN" b="1">
                <a:solidFill>
                  <a:srgbClr val="386698"/>
                </a:solidFill>
                <a:latin typeface="黑体" panose="02010609060101010101" pitchFamily="49" charset="-122"/>
                <a:ea typeface="黑体" panose="02010609060101010101" pitchFamily="49" charset="-122"/>
              </a:rPr>
              <a:t>E</a:t>
            </a:r>
            <a:endParaRPr lang="en-US" altLang="zh-CN" b="1">
              <a:solidFill>
                <a:srgbClr val="386698"/>
              </a:solidFill>
              <a:latin typeface="黑体" panose="02010609060101010101" pitchFamily="49" charset="-122"/>
              <a:ea typeface="黑体" panose="02010609060101010101" pitchFamily="49" charset="-122"/>
            </a:endParaRPr>
          </a:p>
          <a:p>
            <a:pPr algn="ctr"/>
            <a:r>
              <a:rPr lang="zh-CN" altLang="en-US" b="1">
                <a:solidFill>
                  <a:srgbClr val="386698"/>
                </a:solidFill>
                <a:latin typeface="黑体" panose="02010609060101010101" pitchFamily="49" charset="-122"/>
                <a:ea typeface="黑体" panose="02010609060101010101" pitchFamily="49" charset="-122"/>
              </a:rPr>
              <a:t>互斥</a:t>
            </a:r>
            <a:endParaRPr lang="zh-CN" altLang="en-US" b="1">
              <a:solidFill>
                <a:srgbClr val="386698"/>
              </a:solidFill>
              <a:latin typeface="黑体" panose="02010609060101010101" pitchFamily="49" charset="-122"/>
              <a:ea typeface="黑体" panose="02010609060101010101" pitchFamily="49" charset="-122"/>
            </a:endParaRPr>
          </a:p>
        </p:txBody>
      </p:sp>
      <p:sp>
        <p:nvSpPr>
          <p:cNvPr id="24" name="文本框 23"/>
          <p:cNvSpPr txBox="1"/>
          <p:nvPr/>
        </p:nvSpPr>
        <p:spPr>
          <a:xfrm>
            <a:off x="1581150" y="4602480"/>
            <a:ext cx="298450" cy="368300"/>
          </a:xfrm>
          <a:prstGeom prst="rect">
            <a:avLst/>
          </a:prstGeom>
          <a:noFill/>
        </p:spPr>
        <p:txBody>
          <a:bodyPr wrap="none" rtlCol="0">
            <a:spAutoFit/>
          </a:bodyPr>
          <a:lstStyle/>
          <a:p>
            <a:r>
              <a:rPr lang="en-US" altLang="zh-CN"/>
              <a:t>3</a:t>
            </a:r>
            <a:endParaRPr lang="en-US" altLang="zh-CN"/>
          </a:p>
        </p:txBody>
      </p:sp>
      <p:sp>
        <p:nvSpPr>
          <p:cNvPr id="25" name="七边形 24"/>
          <p:cNvSpPr/>
          <p:nvPr/>
        </p:nvSpPr>
        <p:spPr>
          <a:xfrm>
            <a:off x="1537335" y="4584700"/>
            <a:ext cx="386080" cy="386080"/>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1596390" y="5555615"/>
            <a:ext cx="298450" cy="368300"/>
          </a:xfrm>
          <a:prstGeom prst="rect">
            <a:avLst/>
          </a:prstGeom>
          <a:noFill/>
        </p:spPr>
        <p:txBody>
          <a:bodyPr wrap="none" rtlCol="0">
            <a:spAutoFit/>
          </a:bodyPr>
          <a:lstStyle/>
          <a:p>
            <a:r>
              <a:rPr lang="en-US" altLang="zh-CN"/>
              <a:t>4</a:t>
            </a:r>
            <a:endParaRPr lang="en-US" altLang="zh-CN"/>
          </a:p>
        </p:txBody>
      </p:sp>
      <p:sp>
        <p:nvSpPr>
          <p:cNvPr id="27" name="七边形 26"/>
          <p:cNvSpPr/>
          <p:nvPr/>
        </p:nvSpPr>
        <p:spPr>
          <a:xfrm>
            <a:off x="1552575" y="5537835"/>
            <a:ext cx="386080" cy="386080"/>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605790" y="4832985"/>
            <a:ext cx="916305" cy="419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05790" y="5252720"/>
            <a:ext cx="946785" cy="534670"/>
          </a:xfrm>
          <a:prstGeom prst="line">
            <a:avLst/>
          </a:prstGeom>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2172335" y="2432050"/>
            <a:ext cx="3669030" cy="1595755"/>
          </a:xfrm>
          <a:prstGeom prst="rect">
            <a:avLst/>
          </a:prstGeom>
          <a:ln w="15875"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marL="0" lvl="1" indent="-342900" fontAlgn="auto">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sym typeface="+mn-ea"/>
              </a:rPr>
              <a:t>条件</a:t>
            </a:r>
            <a:r>
              <a:rPr lang="en-US" altLang="zh-CN">
                <a:solidFill>
                  <a:srgbClr val="386698"/>
                </a:solidFill>
                <a:latin typeface="黑体" panose="02010609060101010101" pitchFamily="49" charset="-122"/>
                <a:ea typeface="黑体" panose="02010609060101010101" pitchFamily="49" charset="-122"/>
                <a:sym typeface="+mn-ea"/>
              </a:rPr>
              <a:t>1</a:t>
            </a:r>
            <a:r>
              <a:rPr lang="zh-CN" altLang="en-US">
                <a:solidFill>
                  <a:srgbClr val="386698"/>
                </a:solidFill>
                <a:latin typeface="黑体" panose="02010609060101010101" pitchFamily="49" charset="-122"/>
                <a:ea typeface="黑体" panose="02010609060101010101" pitchFamily="49" charset="-122"/>
                <a:sym typeface="+mn-ea"/>
              </a:rPr>
              <a:t>和条件</a:t>
            </a:r>
            <a:r>
              <a:rPr lang="en-US" altLang="zh-CN">
                <a:solidFill>
                  <a:srgbClr val="386698"/>
                </a:solidFill>
                <a:latin typeface="黑体" panose="02010609060101010101" pitchFamily="49" charset="-122"/>
                <a:ea typeface="黑体" panose="02010609060101010101" pitchFamily="49" charset="-122"/>
                <a:sym typeface="+mn-ea"/>
              </a:rPr>
              <a:t>3</a:t>
            </a:r>
            <a:r>
              <a:rPr lang="zh-CN" altLang="en-US">
                <a:solidFill>
                  <a:srgbClr val="386698"/>
                </a:solidFill>
                <a:latin typeface="黑体" panose="02010609060101010101" pitchFamily="49" charset="-122"/>
                <a:ea typeface="黑体" panose="02010609060101010101" pitchFamily="49" charset="-122"/>
                <a:sym typeface="+mn-ea"/>
              </a:rPr>
              <a:t>可以组合</a:t>
            </a:r>
            <a:endParaRPr lang="zh-CN" altLang="en-US">
              <a:solidFill>
                <a:srgbClr val="386698"/>
              </a:solidFill>
              <a:latin typeface="黑体" panose="02010609060101010101" pitchFamily="49" charset="-122"/>
              <a:ea typeface="黑体" panose="02010609060101010101" pitchFamily="49" charset="-122"/>
            </a:endParaRPr>
          </a:p>
          <a:p>
            <a:pPr marL="0" lvl="1" indent="-342900" fontAlgn="auto">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sym typeface="+mn-ea"/>
              </a:rPr>
              <a:t>条件</a:t>
            </a:r>
            <a:r>
              <a:rPr lang="en-US" altLang="zh-CN">
                <a:solidFill>
                  <a:srgbClr val="386698"/>
                </a:solidFill>
                <a:latin typeface="黑体" panose="02010609060101010101" pitchFamily="49" charset="-122"/>
                <a:ea typeface="黑体" panose="02010609060101010101" pitchFamily="49" charset="-122"/>
                <a:sym typeface="+mn-ea"/>
              </a:rPr>
              <a:t>1</a:t>
            </a:r>
            <a:r>
              <a:rPr lang="zh-CN" altLang="en-US">
                <a:solidFill>
                  <a:srgbClr val="386698"/>
                </a:solidFill>
                <a:latin typeface="黑体" panose="02010609060101010101" pitchFamily="49" charset="-122"/>
                <a:ea typeface="黑体" panose="02010609060101010101" pitchFamily="49" charset="-122"/>
                <a:sym typeface="+mn-ea"/>
              </a:rPr>
              <a:t>和条件</a:t>
            </a:r>
            <a:r>
              <a:rPr lang="en-US" altLang="zh-CN">
                <a:solidFill>
                  <a:srgbClr val="386698"/>
                </a:solidFill>
                <a:latin typeface="黑体" panose="02010609060101010101" pitchFamily="49" charset="-122"/>
                <a:ea typeface="黑体" panose="02010609060101010101" pitchFamily="49" charset="-122"/>
                <a:sym typeface="+mn-ea"/>
              </a:rPr>
              <a:t>4</a:t>
            </a:r>
            <a:r>
              <a:rPr lang="zh-CN" altLang="en-US">
                <a:solidFill>
                  <a:srgbClr val="386698"/>
                </a:solidFill>
                <a:latin typeface="黑体" panose="02010609060101010101" pitchFamily="49" charset="-122"/>
                <a:ea typeface="黑体" panose="02010609060101010101" pitchFamily="49" charset="-122"/>
                <a:sym typeface="+mn-ea"/>
              </a:rPr>
              <a:t>可以组合</a:t>
            </a:r>
            <a:endParaRPr lang="zh-CN" altLang="en-US">
              <a:solidFill>
                <a:srgbClr val="386698"/>
              </a:solidFill>
              <a:latin typeface="黑体" panose="02010609060101010101" pitchFamily="49" charset="-122"/>
              <a:ea typeface="黑体" panose="02010609060101010101" pitchFamily="49" charset="-122"/>
            </a:endParaRPr>
          </a:p>
          <a:p>
            <a:pPr marL="0" lvl="1" indent="-342900" fontAlgn="auto">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sym typeface="+mn-ea"/>
              </a:rPr>
              <a:t>条件</a:t>
            </a:r>
            <a:r>
              <a:rPr lang="en-US" altLang="zh-CN">
                <a:solidFill>
                  <a:srgbClr val="386698"/>
                </a:solidFill>
                <a:latin typeface="黑体" panose="02010609060101010101" pitchFamily="49" charset="-122"/>
                <a:ea typeface="黑体" panose="02010609060101010101" pitchFamily="49" charset="-122"/>
                <a:sym typeface="+mn-ea"/>
              </a:rPr>
              <a:t>2</a:t>
            </a:r>
            <a:r>
              <a:rPr lang="zh-CN" altLang="en-US">
                <a:solidFill>
                  <a:srgbClr val="386698"/>
                </a:solidFill>
                <a:latin typeface="黑体" panose="02010609060101010101" pitchFamily="49" charset="-122"/>
                <a:ea typeface="黑体" panose="02010609060101010101" pitchFamily="49" charset="-122"/>
                <a:sym typeface="+mn-ea"/>
              </a:rPr>
              <a:t>和条件</a:t>
            </a:r>
            <a:r>
              <a:rPr lang="en-US" altLang="zh-CN">
                <a:solidFill>
                  <a:srgbClr val="386698"/>
                </a:solidFill>
                <a:latin typeface="黑体" panose="02010609060101010101" pitchFamily="49" charset="-122"/>
                <a:ea typeface="黑体" panose="02010609060101010101" pitchFamily="49" charset="-122"/>
                <a:sym typeface="+mn-ea"/>
              </a:rPr>
              <a:t>3</a:t>
            </a:r>
            <a:r>
              <a:rPr lang="zh-CN" altLang="en-US">
                <a:solidFill>
                  <a:srgbClr val="386698"/>
                </a:solidFill>
                <a:latin typeface="黑体" panose="02010609060101010101" pitchFamily="49" charset="-122"/>
                <a:ea typeface="黑体" panose="02010609060101010101" pitchFamily="49" charset="-122"/>
                <a:sym typeface="+mn-ea"/>
              </a:rPr>
              <a:t>可以组合</a:t>
            </a:r>
            <a:endParaRPr lang="zh-CN" altLang="en-US">
              <a:solidFill>
                <a:srgbClr val="386698"/>
              </a:solidFill>
              <a:latin typeface="黑体" panose="02010609060101010101" pitchFamily="49" charset="-122"/>
              <a:ea typeface="黑体" panose="02010609060101010101" pitchFamily="49" charset="-122"/>
            </a:endParaRPr>
          </a:p>
          <a:p>
            <a:pPr marL="0" lvl="1" indent="-342900" fontAlgn="auto">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sym typeface="+mn-ea"/>
              </a:rPr>
              <a:t>条件</a:t>
            </a:r>
            <a:r>
              <a:rPr lang="en-US" altLang="zh-CN">
                <a:solidFill>
                  <a:srgbClr val="386698"/>
                </a:solidFill>
                <a:latin typeface="黑体" panose="02010609060101010101" pitchFamily="49" charset="-122"/>
                <a:ea typeface="黑体" panose="02010609060101010101" pitchFamily="49" charset="-122"/>
                <a:sym typeface="+mn-ea"/>
              </a:rPr>
              <a:t>2</a:t>
            </a:r>
            <a:r>
              <a:rPr lang="zh-CN" altLang="en-US">
                <a:solidFill>
                  <a:srgbClr val="386698"/>
                </a:solidFill>
                <a:latin typeface="黑体" panose="02010609060101010101" pitchFamily="49" charset="-122"/>
                <a:ea typeface="黑体" panose="02010609060101010101" pitchFamily="49" charset="-122"/>
                <a:sym typeface="+mn-ea"/>
              </a:rPr>
              <a:t>和条件</a:t>
            </a:r>
            <a:r>
              <a:rPr lang="en-US" altLang="zh-CN">
                <a:solidFill>
                  <a:srgbClr val="386698"/>
                </a:solidFill>
                <a:latin typeface="黑体" panose="02010609060101010101" pitchFamily="49" charset="-122"/>
                <a:ea typeface="黑体" panose="02010609060101010101" pitchFamily="49" charset="-122"/>
                <a:sym typeface="+mn-ea"/>
              </a:rPr>
              <a:t>4</a:t>
            </a:r>
            <a:r>
              <a:rPr lang="zh-CN" altLang="en-US">
                <a:solidFill>
                  <a:srgbClr val="386698"/>
                </a:solidFill>
                <a:latin typeface="黑体" panose="02010609060101010101" pitchFamily="49" charset="-122"/>
                <a:ea typeface="黑体" panose="02010609060101010101" pitchFamily="49" charset="-122"/>
                <a:sym typeface="+mn-ea"/>
              </a:rPr>
              <a:t>可以组合</a:t>
            </a:r>
            <a:endParaRPr lang="zh-CN" altLang="en-US">
              <a:solidFill>
                <a:srgbClr val="386698"/>
              </a:solidFill>
              <a:latin typeface="黑体" panose="02010609060101010101" pitchFamily="49" charset="-122"/>
              <a:ea typeface="黑体" panose="02010609060101010101" pitchFamily="49" charset="-122"/>
            </a:endParaRPr>
          </a:p>
          <a:p>
            <a:pPr marL="0" lvl="1" indent="-342900" fontAlgn="auto">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sym typeface="+mn-ea"/>
              </a:rPr>
              <a:t>条件</a:t>
            </a:r>
            <a:r>
              <a:rPr lang="en-US" altLang="zh-CN">
                <a:solidFill>
                  <a:srgbClr val="386698"/>
                </a:solidFill>
                <a:latin typeface="黑体" panose="02010609060101010101" pitchFamily="49" charset="-122"/>
                <a:ea typeface="黑体" panose="02010609060101010101" pitchFamily="49" charset="-122"/>
                <a:sym typeface="+mn-ea"/>
              </a:rPr>
              <a:t>1</a:t>
            </a:r>
            <a:r>
              <a:rPr lang="zh-CN" altLang="en-US">
                <a:solidFill>
                  <a:srgbClr val="386698"/>
                </a:solidFill>
                <a:latin typeface="黑体" panose="02010609060101010101" pitchFamily="49" charset="-122"/>
                <a:ea typeface="黑体" panose="02010609060101010101" pitchFamily="49" charset="-122"/>
                <a:sym typeface="+mn-ea"/>
              </a:rPr>
              <a:t>、</a:t>
            </a:r>
            <a:r>
              <a:rPr lang="en-US" altLang="zh-CN">
                <a:solidFill>
                  <a:srgbClr val="386698"/>
                </a:solidFill>
                <a:latin typeface="黑体" panose="02010609060101010101" pitchFamily="49" charset="-122"/>
                <a:ea typeface="黑体" panose="02010609060101010101" pitchFamily="49" charset="-122"/>
                <a:sym typeface="+mn-ea"/>
              </a:rPr>
              <a:t>2</a:t>
            </a:r>
            <a:r>
              <a:rPr lang="zh-CN" altLang="en-US">
                <a:solidFill>
                  <a:srgbClr val="386698"/>
                </a:solidFill>
                <a:latin typeface="黑体" panose="02010609060101010101" pitchFamily="49" charset="-122"/>
                <a:ea typeface="黑体" panose="02010609060101010101" pitchFamily="49" charset="-122"/>
                <a:sym typeface="+mn-ea"/>
              </a:rPr>
              <a:t>、</a:t>
            </a:r>
            <a:r>
              <a:rPr lang="en-US" altLang="zh-CN">
                <a:solidFill>
                  <a:srgbClr val="386698"/>
                </a:solidFill>
                <a:latin typeface="黑体" panose="02010609060101010101" pitchFamily="49" charset="-122"/>
                <a:ea typeface="黑体" panose="02010609060101010101" pitchFamily="49" charset="-122"/>
                <a:sym typeface="+mn-ea"/>
              </a:rPr>
              <a:t>3</a:t>
            </a:r>
            <a:r>
              <a:rPr lang="zh-CN" altLang="en-US">
                <a:solidFill>
                  <a:srgbClr val="386698"/>
                </a:solidFill>
                <a:latin typeface="黑体" panose="02010609060101010101" pitchFamily="49" charset="-122"/>
                <a:ea typeface="黑体" panose="02010609060101010101" pitchFamily="49" charset="-122"/>
                <a:sym typeface="+mn-ea"/>
              </a:rPr>
              <a:t>、</a:t>
            </a:r>
            <a:r>
              <a:rPr lang="en-US" altLang="zh-CN">
                <a:solidFill>
                  <a:srgbClr val="386698"/>
                </a:solidFill>
                <a:latin typeface="黑体" panose="02010609060101010101" pitchFamily="49" charset="-122"/>
                <a:ea typeface="黑体" panose="02010609060101010101" pitchFamily="49" charset="-122"/>
                <a:sym typeface="+mn-ea"/>
              </a:rPr>
              <a:t>4</a:t>
            </a:r>
            <a:r>
              <a:rPr lang="zh-CN" altLang="en-US">
                <a:solidFill>
                  <a:srgbClr val="386698"/>
                </a:solidFill>
                <a:latin typeface="黑体" panose="02010609060101010101" pitchFamily="49" charset="-122"/>
                <a:ea typeface="黑体" panose="02010609060101010101" pitchFamily="49" charset="-122"/>
                <a:sym typeface="+mn-ea"/>
              </a:rPr>
              <a:t>可以单独出现</a:t>
            </a:r>
            <a:endParaRPr lang="zh-CN" altLang="en-US"/>
          </a:p>
        </p:txBody>
      </p:sp>
      <p:sp>
        <p:nvSpPr>
          <p:cNvPr id="19" name="文本框 18"/>
          <p:cNvSpPr txBox="1"/>
          <p:nvPr/>
        </p:nvSpPr>
        <p:spPr>
          <a:xfrm>
            <a:off x="2172335" y="4584700"/>
            <a:ext cx="2637155" cy="1198880"/>
          </a:xfrm>
          <a:prstGeom prst="rect">
            <a:avLst/>
          </a:prstGeom>
          <a:ln w="15875" cmpd="sng">
            <a:solidFill>
              <a:schemeClr val="tx2"/>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solidFill>
                  <a:srgbClr val="386698"/>
                </a:solidFill>
                <a:latin typeface="黑体" panose="02010609060101010101" pitchFamily="49" charset="-122"/>
                <a:ea typeface="黑体" panose="02010609060101010101" pitchFamily="49" charset="-122"/>
              </a:rPr>
              <a:t>a</a:t>
            </a:r>
            <a:r>
              <a:rPr lang="zh-CN" altLang="en-US">
                <a:solidFill>
                  <a:srgbClr val="386698"/>
                </a:solidFill>
                <a:latin typeface="黑体" panose="02010609060101010101" pitchFamily="49" charset="-122"/>
                <a:ea typeface="黑体" panose="02010609060101010101" pitchFamily="49" charset="-122"/>
              </a:rPr>
              <a:t>和</a:t>
            </a:r>
            <a:r>
              <a:rPr lang="en-US" altLang="zh-CN">
                <a:solidFill>
                  <a:srgbClr val="386698"/>
                </a:solidFill>
                <a:latin typeface="黑体" panose="02010609060101010101" pitchFamily="49" charset="-122"/>
                <a:ea typeface="黑体" panose="02010609060101010101" pitchFamily="49" charset="-122"/>
              </a:rPr>
              <a:t>b</a:t>
            </a:r>
            <a:r>
              <a:rPr lang="zh-CN" altLang="en-US">
                <a:solidFill>
                  <a:srgbClr val="386698"/>
                </a:solidFill>
                <a:latin typeface="黑体" panose="02010609060101010101" pitchFamily="49" charset="-122"/>
                <a:ea typeface="黑体" panose="02010609060101010101" pitchFamily="49" charset="-122"/>
              </a:rPr>
              <a:t>必须组合</a:t>
            </a:r>
            <a:endParaRPr lang="zh-CN" altLang="en-US">
              <a:solidFill>
                <a:srgbClr val="386698"/>
              </a:solidFill>
              <a:latin typeface="黑体" panose="02010609060101010101" pitchFamily="49" charset="-122"/>
              <a:ea typeface="黑体" panose="02010609060101010101" pitchFamily="49" charset="-122"/>
            </a:endParaRPr>
          </a:p>
          <a:p>
            <a:pPr marL="0" lvl="1" indent="-342900" fontAlgn="auto">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solidFill>
                  <a:srgbClr val="386698"/>
                </a:solidFill>
                <a:latin typeface="黑体" panose="02010609060101010101" pitchFamily="49" charset="-122"/>
                <a:ea typeface="黑体" panose="02010609060101010101" pitchFamily="49" charset="-122"/>
              </a:rPr>
              <a:t>a</a:t>
            </a:r>
            <a:r>
              <a:rPr lang="zh-CN" altLang="en-US">
                <a:solidFill>
                  <a:srgbClr val="386698"/>
                </a:solidFill>
                <a:latin typeface="黑体" panose="02010609060101010101" pitchFamily="49" charset="-122"/>
                <a:ea typeface="黑体" panose="02010609060101010101" pitchFamily="49" charset="-122"/>
              </a:rPr>
              <a:t>、</a:t>
            </a:r>
            <a:r>
              <a:rPr lang="en-US" altLang="zh-CN">
                <a:solidFill>
                  <a:srgbClr val="386698"/>
                </a:solidFill>
                <a:latin typeface="黑体" panose="02010609060101010101" pitchFamily="49" charset="-122"/>
                <a:ea typeface="黑体" panose="02010609060101010101" pitchFamily="49" charset="-122"/>
              </a:rPr>
              <a:t>b</a:t>
            </a:r>
            <a:r>
              <a:rPr lang="zh-CN" altLang="en-US">
                <a:solidFill>
                  <a:srgbClr val="386698"/>
                </a:solidFill>
                <a:latin typeface="黑体" panose="02010609060101010101" pitchFamily="49" charset="-122"/>
                <a:ea typeface="黑体" panose="02010609060101010101" pitchFamily="49" charset="-122"/>
              </a:rPr>
              <a:t>、</a:t>
            </a:r>
            <a:r>
              <a:rPr lang="en-US" altLang="zh-CN">
                <a:solidFill>
                  <a:srgbClr val="386698"/>
                </a:solidFill>
                <a:latin typeface="黑体" panose="02010609060101010101" pitchFamily="49" charset="-122"/>
                <a:ea typeface="黑体" panose="02010609060101010101" pitchFamily="49" charset="-122"/>
              </a:rPr>
              <a:t>c</a:t>
            </a:r>
            <a:r>
              <a:rPr lang="zh-CN" altLang="en-US">
                <a:solidFill>
                  <a:srgbClr val="386698"/>
                </a:solidFill>
                <a:latin typeface="黑体" panose="02010609060101010101" pitchFamily="49" charset="-122"/>
                <a:ea typeface="黑体" panose="02010609060101010101" pitchFamily="49" charset="-122"/>
              </a:rPr>
              <a:t>组合</a:t>
            </a:r>
            <a:endParaRPr lang="zh-CN" altLang="en-US">
              <a:solidFill>
                <a:srgbClr val="386698"/>
              </a:solidFill>
              <a:latin typeface="黑体" panose="02010609060101010101" pitchFamily="49" charset="-122"/>
              <a:ea typeface="黑体" panose="02010609060101010101" pitchFamily="49" charset="-122"/>
            </a:endParaRPr>
          </a:p>
          <a:p>
            <a:pPr marL="0" lvl="1" indent="-342900" fontAlgn="auto">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ltLang="zh-CN">
                <a:solidFill>
                  <a:srgbClr val="386698"/>
                </a:solidFill>
                <a:latin typeface="黑体" panose="02010609060101010101" pitchFamily="49" charset="-122"/>
                <a:ea typeface="黑体" panose="02010609060101010101" pitchFamily="49" charset="-122"/>
              </a:rPr>
              <a:t>c</a:t>
            </a:r>
            <a:r>
              <a:rPr lang="zh-CN" altLang="en-US">
                <a:solidFill>
                  <a:srgbClr val="386698"/>
                </a:solidFill>
                <a:latin typeface="黑体" panose="02010609060101010101" pitchFamily="49" charset="-122"/>
                <a:ea typeface="黑体" panose="02010609060101010101" pitchFamily="49" charset="-122"/>
              </a:rPr>
              <a:t>、</a:t>
            </a:r>
            <a:r>
              <a:rPr lang="en-US" altLang="zh-CN">
                <a:solidFill>
                  <a:srgbClr val="386698"/>
                </a:solidFill>
                <a:latin typeface="黑体" panose="02010609060101010101" pitchFamily="49" charset="-122"/>
                <a:ea typeface="黑体" panose="02010609060101010101" pitchFamily="49" charset="-122"/>
              </a:rPr>
              <a:t>d</a:t>
            </a:r>
            <a:r>
              <a:rPr lang="zh-CN" altLang="en-US">
                <a:solidFill>
                  <a:srgbClr val="386698"/>
                </a:solidFill>
                <a:latin typeface="黑体" panose="02010609060101010101" pitchFamily="49" charset="-122"/>
                <a:ea typeface="黑体" panose="02010609060101010101" pitchFamily="49" charset="-122"/>
              </a:rPr>
              <a:t>可以组合</a:t>
            </a:r>
            <a:endParaRPr lang="zh-CN" altLang="en-US">
              <a:solidFill>
                <a:srgbClr val="386698"/>
              </a:solidFill>
              <a:latin typeface="黑体" panose="02010609060101010101" pitchFamily="49" charset="-122"/>
              <a:ea typeface="黑体" panose="02010609060101010101" pitchFamily="49" charset="-122"/>
            </a:endParaRPr>
          </a:p>
          <a:p>
            <a:pPr marL="0" lvl="1" indent="-342900" fontAlgn="auto">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r>
              <a:rPr lang="en-US" altLang="zh-CN">
                <a:solidFill>
                  <a:srgbClr val="386698"/>
                </a:solidFill>
                <a:latin typeface="黑体" panose="02010609060101010101" pitchFamily="49" charset="-122"/>
                <a:ea typeface="黑体" panose="02010609060101010101" pitchFamily="49" charset="-122"/>
              </a:rPr>
              <a:t>d</a:t>
            </a:r>
            <a:r>
              <a:rPr lang="zh-CN" altLang="en-US">
                <a:solidFill>
                  <a:srgbClr val="386698"/>
                </a:solidFill>
                <a:latin typeface="黑体" panose="02010609060101010101" pitchFamily="49" charset="-122"/>
                <a:ea typeface="黑体" panose="02010609060101010101" pitchFamily="49" charset="-122"/>
              </a:rPr>
              <a:t>单独存在</a:t>
            </a:r>
            <a:endParaRPr lang="zh-CN" altLang="en-US">
              <a:solidFill>
                <a:srgbClr val="386698"/>
              </a:solidFill>
              <a:latin typeface="黑体" panose="02010609060101010101" pitchFamily="49" charset="-122"/>
              <a:ea typeface="黑体" panose="02010609060101010101" pitchFamily="49" charset="-122"/>
            </a:endParaRPr>
          </a:p>
        </p:txBody>
      </p:sp>
      <p:grpSp>
        <p:nvGrpSpPr>
          <p:cNvPr id="49" name="组合 48"/>
          <p:cNvGrpSpPr/>
          <p:nvPr/>
        </p:nvGrpSpPr>
        <p:grpSpPr>
          <a:xfrm>
            <a:off x="6101080" y="2562225"/>
            <a:ext cx="2902585" cy="3225165"/>
            <a:chOff x="9608" y="4035"/>
            <a:chExt cx="4571" cy="5079"/>
          </a:xfrm>
        </p:grpSpPr>
        <p:sp>
          <p:nvSpPr>
            <p:cNvPr id="13" name="文本框 12"/>
            <p:cNvSpPr txBox="1"/>
            <p:nvPr/>
          </p:nvSpPr>
          <p:spPr>
            <a:xfrm>
              <a:off x="9682" y="4063"/>
              <a:ext cx="460" cy="580"/>
            </a:xfrm>
            <a:prstGeom prst="rect">
              <a:avLst/>
            </a:prstGeom>
            <a:noFill/>
          </p:spPr>
          <p:txBody>
            <a:bodyPr wrap="none" rtlCol="0">
              <a:spAutoFit/>
            </a:bodyPr>
            <a:lstStyle/>
            <a:p>
              <a:r>
                <a:rPr lang="en-US" altLang="zh-CN"/>
                <a:t>a</a:t>
              </a:r>
              <a:endParaRPr lang="en-US" altLang="zh-CN"/>
            </a:p>
          </p:txBody>
        </p:sp>
        <p:sp>
          <p:nvSpPr>
            <p:cNvPr id="21" name="七边形 20"/>
            <p:cNvSpPr/>
            <p:nvPr/>
          </p:nvSpPr>
          <p:spPr>
            <a:xfrm>
              <a:off x="9608"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p:cNvSpPr txBox="1"/>
            <p:nvPr/>
          </p:nvSpPr>
          <p:spPr>
            <a:xfrm>
              <a:off x="9674" y="5763"/>
              <a:ext cx="477" cy="580"/>
            </a:xfrm>
            <a:prstGeom prst="rect">
              <a:avLst/>
            </a:prstGeom>
            <a:noFill/>
          </p:spPr>
          <p:txBody>
            <a:bodyPr wrap="none" rtlCol="0">
              <a:spAutoFit/>
            </a:bodyPr>
            <a:lstStyle/>
            <a:p>
              <a:r>
                <a:rPr lang="en-US" altLang="zh-CN"/>
                <a:t>b</a:t>
              </a:r>
              <a:endParaRPr lang="en-US" altLang="zh-CN"/>
            </a:p>
          </p:txBody>
        </p:sp>
        <p:sp>
          <p:nvSpPr>
            <p:cNvPr id="32" name="七边形 31"/>
            <p:cNvSpPr/>
            <p:nvPr/>
          </p:nvSpPr>
          <p:spPr>
            <a:xfrm>
              <a:off x="9608" y="57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p:cNvSpPr txBox="1"/>
            <p:nvPr/>
          </p:nvSpPr>
          <p:spPr>
            <a:xfrm>
              <a:off x="9740" y="7248"/>
              <a:ext cx="440" cy="580"/>
            </a:xfrm>
            <a:prstGeom prst="rect">
              <a:avLst/>
            </a:prstGeom>
            <a:noFill/>
          </p:spPr>
          <p:txBody>
            <a:bodyPr wrap="none" rtlCol="0">
              <a:spAutoFit/>
            </a:bodyPr>
            <a:lstStyle/>
            <a:p>
              <a:r>
                <a:rPr lang="en-US" altLang="zh-CN"/>
                <a:t>c</a:t>
              </a:r>
              <a:endParaRPr lang="en-US" altLang="zh-CN"/>
            </a:p>
          </p:txBody>
        </p:sp>
        <p:sp>
          <p:nvSpPr>
            <p:cNvPr id="34" name="七边形 33"/>
            <p:cNvSpPr/>
            <p:nvPr/>
          </p:nvSpPr>
          <p:spPr>
            <a:xfrm>
              <a:off x="9656"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9746" y="8534"/>
              <a:ext cx="477" cy="580"/>
            </a:xfrm>
            <a:prstGeom prst="rect">
              <a:avLst/>
            </a:prstGeom>
            <a:noFill/>
          </p:spPr>
          <p:txBody>
            <a:bodyPr wrap="none" rtlCol="0">
              <a:spAutoFit/>
            </a:bodyPr>
            <a:lstStyle/>
            <a:p>
              <a:r>
                <a:rPr lang="en-US" altLang="zh-CN"/>
                <a:t>d</a:t>
              </a:r>
              <a:endParaRPr lang="en-US" altLang="zh-CN"/>
            </a:p>
          </p:txBody>
        </p:sp>
        <p:sp>
          <p:nvSpPr>
            <p:cNvPr id="36" name="七边形 35"/>
            <p:cNvSpPr/>
            <p:nvPr/>
          </p:nvSpPr>
          <p:spPr>
            <a:xfrm>
              <a:off x="9656" y="850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p:cNvSpPr txBox="1"/>
            <p:nvPr/>
          </p:nvSpPr>
          <p:spPr>
            <a:xfrm>
              <a:off x="10668" y="4839"/>
              <a:ext cx="1197" cy="1016"/>
            </a:xfrm>
            <a:prstGeom prst="rect">
              <a:avLst/>
            </a:prstGeom>
            <a:noFill/>
          </p:spPr>
          <p:txBody>
            <a:bodyPr wrap="square" rtlCol="0">
              <a:spAutoFit/>
            </a:bodyPr>
            <a:lstStyle/>
            <a:p>
              <a:pPr algn="ctr">
                <a:buNone/>
              </a:pPr>
              <a:r>
                <a:rPr lang="en-US" altLang="zh-CN" sz="1800" b="1">
                  <a:solidFill>
                    <a:srgbClr val="386698"/>
                  </a:solidFill>
                  <a:latin typeface="黑体" panose="02010609060101010101" pitchFamily="49" charset="-122"/>
                  <a:ea typeface="黑体" panose="02010609060101010101" pitchFamily="49" charset="-122"/>
                </a:rPr>
                <a:t>R</a:t>
              </a:r>
              <a:endParaRPr lang="en-US" altLang="zh-CN" sz="1800" b="1">
                <a:solidFill>
                  <a:srgbClr val="386698"/>
                </a:solidFill>
                <a:latin typeface="黑体" panose="02010609060101010101" pitchFamily="49" charset="-122"/>
                <a:ea typeface="黑体" panose="02010609060101010101" pitchFamily="49" charset="-122"/>
              </a:endParaRPr>
            </a:p>
            <a:p>
              <a:pPr algn="ctr">
                <a:buNone/>
              </a:pPr>
              <a:r>
                <a:rPr lang="en-US" altLang="zh-CN" sz="1800" b="1">
                  <a:solidFill>
                    <a:srgbClr val="386698"/>
                  </a:solidFill>
                  <a:latin typeface="黑体" panose="02010609060101010101" pitchFamily="49" charset="-122"/>
                  <a:ea typeface="黑体" panose="02010609060101010101" pitchFamily="49" charset="-122"/>
                </a:rPr>
                <a:t>要求</a:t>
              </a:r>
              <a:endParaRPr lang="zh-CN" altLang="en-US" sz="2000" b="1"/>
            </a:p>
          </p:txBody>
        </p:sp>
        <p:sp>
          <p:nvSpPr>
            <p:cNvPr id="39" name="文本框 38"/>
            <p:cNvSpPr txBox="1"/>
            <p:nvPr/>
          </p:nvSpPr>
          <p:spPr>
            <a:xfrm>
              <a:off x="11208" y="5929"/>
              <a:ext cx="1197" cy="1016"/>
            </a:xfrm>
            <a:prstGeom prst="rect">
              <a:avLst/>
            </a:prstGeom>
            <a:noFill/>
          </p:spPr>
          <p:txBody>
            <a:bodyPr wrap="square" rtlCol="0">
              <a:spAutoFit/>
            </a:bodyPr>
            <a:lstStyle/>
            <a:p>
              <a:pPr algn="ctr">
                <a:buNone/>
              </a:pPr>
              <a:r>
                <a:rPr lang="en-US" altLang="zh-CN" sz="1800" b="1">
                  <a:solidFill>
                    <a:srgbClr val="386698"/>
                  </a:solidFill>
                  <a:latin typeface="黑体" panose="02010609060101010101" pitchFamily="49" charset="-122"/>
                  <a:ea typeface="黑体" panose="02010609060101010101" pitchFamily="49" charset="-122"/>
                </a:rPr>
                <a:t>E</a:t>
              </a:r>
              <a:endParaRPr lang="en-US" altLang="zh-CN" sz="1800" b="1">
                <a:solidFill>
                  <a:srgbClr val="386698"/>
                </a:solidFill>
                <a:latin typeface="黑体" panose="02010609060101010101" pitchFamily="49" charset="-122"/>
                <a:ea typeface="黑体" panose="02010609060101010101" pitchFamily="49" charset="-122"/>
              </a:endParaRPr>
            </a:p>
            <a:p>
              <a:pPr algn="ctr">
                <a:buNone/>
              </a:pPr>
              <a:r>
                <a:rPr lang="en-US" altLang="zh-CN" sz="1800" b="1">
                  <a:solidFill>
                    <a:srgbClr val="386698"/>
                  </a:solidFill>
                  <a:latin typeface="黑体" panose="02010609060101010101" pitchFamily="49" charset="-122"/>
                  <a:ea typeface="黑体" panose="02010609060101010101" pitchFamily="49" charset="-122"/>
                </a:rPr>
                <a:t>互斥</a:t>
              </a:r>
              <a:endParaRPr lang="en-US" altLang="zh-CN" sz="1800" b="1">
                <a:solidFill>
                  <a:srgbClr val="386698"/>
                </a:solidFill>
                <a:latin typeface="黑体" panose="02010609060101010101" pitchFamily="49" charset="-122"/>
                <a:ea typeface="黑体" panose="02010609060101010101" pitchFamily="49" charset="-122"/>
              </a:endParaRPr>
            </a:p>
          </p:txBody>
        </p:sp>
        <p:sp>
          <p:nvSpPr>
            <p:cNvPr id="40" name="文本框 39"/>
            <p:cNvSpPr txBox="1"/>
            <p:nvPr/>
          </p:nvSpPr>
          <p:spPr>
            <a:xfrm>
              <a:off x="12983" y="4892"/>
              <a:ext cx="1197" cy="1016"/>
            </a:xfrm>
            <a:prstGeom prst="rect">
              <a:avLst/>
            </a:prstGeom>
            <a:noFill/>
          </p:spPr>
          <p:txBody>
            <a:bodyPr wrap="square" rtlCol="0">
              <a:spAutoFit/>
            </a:bodyPr>
            <a:lstStyle/>
            <a:p>
              <a:pPr algn="ctr">
                <a:buNone/>
              </a:pPr>
              <a:r>
                <a:rPr lang="en-US" altLang="zh-CN" sz="1800" b="1">
                  <a:solidFill>
                    <a:srgbClr val="386698"/>
                  </a:solidFill>
                  <a:latin typeface="黑体" panose="02010609060101010101" pitchFamily="49" charset="-122"/>
                  <a:ea typeface="黑体" panose="02010609060101010101" pitchFamily="49" charset="-122"/>
                </a:rPr>
                <a:t>E</a:t>
              </a:r>
              <a:endParaRPr lang="en-US" altLang="zh-CN" sz="1800" b="1">
                <a:solidFill>
                  <a:srgbClr val="386698"/>
                </a:solidFill>
                <a:latin typeface="黑体" panose="02010609060101010101" pitchFamily="49" charset="-122"/>
                <a:ea typeface="黑体" panose="02010609060101010101" pitchFamily="49" charset="-122"/>
              </a:endParaRPr>
            </a:p>
            <a:p>
              <a:pPr algn="ctr">
                <a:buNone/>
              </a:pPr>
              <a:r>
                <a:rPr lang="en-US" altLang="zh-CN" sz="1800" b="1">
                  <a:solidFill>
                    <a:srgbClr val="386698"/>
                  </a:solidFill>
                  <a:latin typeface="黑体" panose="02010609060101010101" pitchFamily="49" charset="-122"/>
                  <a:ea typeface="黑体" panose="02010609060101010101" pitchFamily="49" charset="-122"/>
                </a:rPr>
                <a:t>互斥</a:t>
              </a:r>
              <a:endParaRPr lang="en-US" altLang="zh-CN" sz="1800" b="1">
                <a:solidFill>
                  <a:srgbClr val="386698"/>
                </a:solidFill>
                <a:latin typeface="黑体" panose="02010609060101010101" pitchFamily="49" charset="-122"/>
                <a:ea typeface="黑体" panose="02010609060101010101" pitchFamily="49" charset="-122"/>
              </a:endParaRPr>
            </a:p>
          </p:txBody>
        </p:sp>
        <p:cxnSp>
          <p:nvCxnSpPr>
            <p:cNvPr id="42" name="直接连接符 41"/>
            <p:cNvCxnSpPr/>
            <p:nvPr/>
          </p:nvCxnSpPr>
          <p:spPr>
            <a:xfrm>
              <a:off x="10264" y="4426"/>
              <a:ext cx="3060" cy="86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1"/>
            </p:cNvCxnSpPr>
            <p:nvPr/>
          </p:nvCxnSpPr>
          <p:spPr>
            <a:xfrm flipV="1">
              <a:off x="10264" y="5298"/>
              <a:ext cx="3084" cy="359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2"/>
            </p:cNvCxnSpPr>
            <p:nvPr/>
          </p:nvCxnSpPr>
          <p:spPr>
            <a:xfrm>
              <a:off x="10047" y="4643"/>
              <a:ext cx="895" cy="64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0"/>
            </p:cNvCxnSpPr>
            <p:nvPr/>
          </p:nvCxnSpPr>
          <p:spPr>
            <a:xfrm flipV="1">
              <a:off x="10156" y="5286"/>
              <a:ext cx="786" cy="56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216" y="6130"/>
              <a:ext cx="1407" cy="2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6" idx="0"/>
            </p:cNvCxnSpPr>
            <p:nvPr/>
          </p:nvCxnSpPr>
          <p:spPr>
            <a:xfrm flipV="1">
              <a:off x="10204" y="6420"/>
              <a:ext cx="1419" cy="220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1"/>
          <a:stretch>
            <a:fillRect/>
          </a:stretch>
        </p:blipFill>
        <p:spPr>
          <a:xfrm>
            <a:off x="-80010" y="-149860"/>
            <a:ext cx="9304655" cy="21717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66115"/>
            <a:ext cx="8229600" cy="56324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dirty="0"/>
          </a:p>
        </p:txBody>
      </p:sp>
      <p:sp>
        <p:nvSpPr>
          <p:cNvPr id="6" name="文本框 5"/>
          <p:cNvSpPr txBox="1"/>
          <p:nvPr/>
        </p:nvSpPr>
        <p:spPr>
          <a:xfrm>
            <a:off x="393065" y="1425575"/>
            <a:ext cx="8357235"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注意：一个图中标识出一个测试用例的情况，因为画在一起根本无法分辨。</a:t>
            </a:r>
            <a:endParaRPr lang="zh-CN" sz="2000">
              <a:solidFill>
                <a:srgbClr val="386698"/>
              </a:solidFill>
              <a:latin typeface="黑体" panose="02010609060101010101" pitchFamily="49" charset="-122"/>
              <a:ea typeface="黑体" panose="02010609060101010101" pitchFamily="49" charset="-122"/>
            </a:endParaRPr>
          </a:p>
        </p:txBody>
      </p:sp>
      <p:sp>
        <p:nvSpPr>
          <p:cNvPr id="13" name="文本框 12"/>
          <p:cNvSpPr txBox="1"/>
          <p:nvPr/>
        </p:nvSpPr>
        <p:spPr>
          <a:xfrm>
            <a:off x="1246505" y="1855470"/>
            <a:ext cx="3606800" cy="147637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输入：</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p:txBody>
      </p:sp>
      <p:sp>
        <p:nvSpPr>
          <p:cNvPr id="14" name="文本框 13"/>
          <p:cNvSpPr txBox="1"/>
          <p:nvPr/>
        </p:nvSpPr>
        <p:spPr>
          <a:xfrm>
            <a:off x="5157470" y="1855470"/>
            <a:ext cx="2925445" cy="1476375"/>
          </a:xfrm>
          <a:prstGeom prst="rect">
            <a:avLst/>
          </a:prstGeom>
          <a:ln w="19050"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完成充值、退卡</a:t>
            </a:r>
            <a:endParaRPr lang="zh-CN">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提示充值成功</a:t>
            </a:r>
            <a:endParaRPr lang="zh-CN">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找零</a:t>
            </a:r>
            <a:endParaRPr lang="zh-CN">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提示错误</a:t>
            </a:r>
            <a:endParaRPr lang="zh-CN">
              <a:solidFill>
                <a:srgbClr val="386698"/>
              </a:solidFill>
              <a:latin typeface="黑体" panose="02010609060101010101" pitchFamily="49" charset="-122"/>
              <a:ea typeface="黑体" panose="02010609060101010101" pitchFamily="49" charset="-122"/>
            </a:endParaRPr>
          </a:p>
        </p:txBody>
      </p:sp>
      <p:grpSp>
        <p:nvGrpSpPr>
          <p:cNvPr id="9" name="组合 8"/>
          <p:cNvGrpSpPr/>
          <p:nvPr/>
        </p:nvGrpSpPr>
        <p:grpSpPr>
          <a:xfrm>
            <a:off x="1356360" y="3918752"/>
            <a:ext cx="1403985" cy="2498410"/>
            <a:chOff x="120" y="4034"/>
            <a:chExt cx="3004" cy="5342"/>
          </a:xfrm>
        </p:grpSpPr>
        <p:sp>
          <p:nvSpPr>
            <p:cNvPr id="8" name="文本框 7"/>
            <p:cNvSpPr txBox="1"/>
            <p:nvPr/>
          </p:nvSpPr>
          <p:spPr>
            <a:xfrm>
              <a:off x="121" y="4643"/>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endParaRPr lang="en-US" altLang="zh-CN" sz="1400" b="1">
                <a:solidFill>
                  <a:srgbClr val="386698"/>
                </a:solidFill>
                <a:latin typeface="黑体" panose="02010609060101010101" pitchFamily="49" charset="-122"/>
                <a:ea typeface="黑体" panose="02010609060101010101" pitchFamily="49" charset="-122"/>
              </a:endParaRPr>
            </a:p>
            <a:p>
              <a:pPr algn="ctr"/>
              <a:r>
                <a:rPr lang="zh-CN" altLang="en-US" sz="1400" b="1">
                  <a:solidFill>
                    <a:srgbClr val="386698"/>
                  </a:solidFill>
                  <a:latin typeface="黑体" panose="02010609060101010101" pitchFamily="49" charset="-122"/>
                  <a:ea typeface="黑体" panose="02010609060101010101" pitchFamily="49" charset="-122"/>
                </a:rPr>
                <a:t>互斥</a:t>
              </a:r>
              <a:endParaRPr lang="zh-CN" altLang="en-US" sz="1400" b="1">
                <a:solidFill>
                  <a:srgbClr val="386698"/>
                </a:solidFill>
                <a:latin typeface="黑体" panose="02010609060101010101" pitchFamily="49" charset="-122"/>
                <a:ea typeface="黑体" panose="02010609060101010101" pitchFamily="49" charset="-122"/>
              </a:endParaRPr>
            </a:p>
          </p:txBody>
        </p:sp>
        <p:sp>
          <p:nvSpPr>
            <p:cNvPr id="15" name="文本框 14"/>
            <p:cNvSpPr txBox="1"/>
            <p:nvPr/>
          </p:nvSpPr>
          <p:spPr>
            <a:xfrm>
              <a:off x="2471" y="4034"/>
              <a:ext cx="470" cy="656"/>
            </a:xfrm>
            <a:prstGeom prst="rect">
              <a:avLst/>
            </a:prstGeom>
            <a:noFill/>
          </p:spPr>
          <p:txBody>
            <a:bodyPr wrap="square" rtlCol="0">
              <a:spAutoFit/>
            </a:bodyPr>
            <a:lstStyle/>
            <a:p>
              <a:r>
                <a:rPr lang="en-US" altLang="zh-CN" sz="1400"/>
                <a:t>1</a:t>
              </a:r>
              <a:endParaRPr lang="en-US" altLang="zh-CN" sz="1400"/>
            </a:p>
          </p:txBody>
        </p:sp>
        <p:sp>
          <p:nvSpPr>
            <p:cNvPr id="16" name="七边形 15"/>
            <p:cNvSpPr/>
            <p:nvPr/>
          </p:nvSpPr>
          <p:spPr>
            <a:xfrm>
              <a:off x="2447"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2514" y="5550"/>
              <a:ext cx="470" cy="656"/>
            </a:xfrm>
            <a:prstGeom prst="rect">
              <a:avLst/>
            </a:prstGeom>
            <a:noFill/>
          </p:spPr>
          <p:txBody>
            <a:bodyPr wrap="square" rtlCol="0">
              <a:spAutoFit/>
            </a:bodyPr>
            <a:lstStyle/>
            <a:p>
              <a:r>
                <a:rPr lang="en-US" altLang="zh-CN" sz="1400"/>
                <a:t>2</a:t>
              </a:r>
              <a:endParaRPr lang="en-US" altLang="zh-CN" sz="1400"/>
            </a:p>
          </p:txBody>
        </p:sp>
        <p:sp>
          <p:nvSpPr>
            <p:cNvPr id="18" name="七边形 17"/>
            <p:cNvSpPr/>
            <p:nvPr/>
          </p:nvSpPr>
          <p:spPr>
            <a:xfrm>
              <a:off x="2516" y="553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V="1">
              <a:off x="1028" y="4426"/>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04" y="5087"/>
              <a:ext cx="1491" cy="842"/>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20" y="7715"/>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endParaRPr lang="en-US" altLang="zh-CN" sz="1400" b="1">
                <a:solidFill>
                  <a:srgbClr val="386698"/>
                </a:solidFill>
                <a:latin typeface="黑体" panose="02010609060101010101" pitchFamily="49" charset="-122"/>
                <a:ea typeface="黑体" panose="02010609060101010101" pitchFamily="49" charset="-122"/>
              </a:endParaRPr>
            </a:p>
            <a:p>
              <a:pPr algn="ctr"/>
              <a:r>
                <a:rPr lang="zh-CN" altLang="en-US" sz="1400" b="1">
                  <a:solidFill>
                    <a:srgbClr val="386698"/>
                  </a:solidFill>
                  <a:latin typeface="黑体" panose="02010609060101010101" pitchFamily="49" charset="-122"/>
                  <a:ea typeface="黑体" panose="02010609060101010101" pitchFamily="49" charset="-122"/>
                </a:rPr>
                <a:t>互斥</a:t>
              </a:r>
              <a:endParaRPr lang="zh-CN" altLang="en-US" sz="1400" b="1">
                <a:solidFill>
                  <a:srgbClr val="386698"/>
                </a:solidFill>
                <a:latin typeface="黑体" panose="02010609060101010101" pitchFamily="49" charset="-122"/>
                <a:ea typeface="黑体" panose="02010609060101010101" pitchFamily="49" charset="-122"/>
              </a:endParaRPr>
            </a:p>
          </p:txBody>
        </p:sp>
        <p:sp>
          <p:nvSpPr>
            <p:cNvPr id="24" name="文本框 23"/>
            <p:cNvSpPr txBox="1"/>
            <p:nvPr/>
          </p:nvSpPr>
          <p:spPr>
            <a:xfrm>
              <a:off x="2514" y="7248"/>
              <a:ext cx="470" cy="656"/>
            </a:xfrm>
            <a:prstGeom prst="rect">
              <a:avLst/>
            </a:prstGeom>
            <a:noFill/>
          </p:spPr>
          <p:txBody>
            <a:bodyPr wrap="square" rtlCol="0">
              <a:spAutoFit/>
            </a:bodyPr>
            <a:lstStyle/>
            <a:p>
              <a:r>
                <a:rPr lang="en-US" altLang="zh-CN" sz="1400"/>
                <a:t>3</a:t>
              </a:r>
              <a:endParaRPr lang="en-US" altLang="zh-CN" sz="1400"/>
            </a:p>
          </p:txBody>
        </p:sp>
        <p:sp>
          <p:nvSpPr>
            <p:cNvPr id="25" name="七边形 24"/>
            <p:cNvSpPr/>
            <p:nvPr/>
          </p:nvSpPr>
          <p:spPr>
            <a:xfrm>
              <a:off x="2421"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2495" y="8720"/>
              <a:ext cx="470" cy="656"/>
            </a:xfrm>
            <a:prstGeom prst="rect">
              <a:avLst/>
            </a:prstGeom>
            <a:noFill/>
          </p:spPr>
          <p:txBody>
            <a:bodyPr wrap="square" rtlCol="0">
              <a:spAutoFit/>
            </a:bodyPr>
            <a:lstStyle/>
            <a:p>
              <a:r>
                <a:rPr lang="en-US" altLang="zh-CN" sz="1400"/>
                <a:t>4</a:t>
              </a:r>
              <a:endParaRPr lang="en-US" altLang="zh-CN" sz="1400"/>
            </a:p>
          </p:txBody>
        </p:sp>
        <p:sp>
          <p:nvSpPr>
            <p:cNvPr id="27" name="七边形 26"/>
            <p:cNvSpPr/>
            <p:nvPr/>
          </p:nvSpPr>
          <p:spPr>
            <a:xfrm>
              <a:off x="2445" y="8721"/>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954" y="7611"/>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54" y="8272"/>
              <a:ext cx="1491" cy="84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5822315" y="3911600"/>
            <a:ext cx="2199005" cy="2470979"/>
            <a:chOff x="9608" y="4035"/>
            <a:chExt cx="4572" cy="5137"/>
          </a:xfrm>
        </p:grpSpPr>
        <p:sp>
          <p:nvSpPr>
            <p:cNvPr id="10" name="文本框 9"/>
            <p:cNvSpPr txBox="1"/>
            <p:nvPr/>
          </p:nvSpPr>
          <p:spPr>
            <a:xfrm>
              <a:off x="9682" y="4063"/>
              <a:ext cx="460" cy="638"/>
            </a:xfrm>
            <a:prstGeom prst="rect">
              <a:avLst/>
            </a:prstGeom>
            <a:noFill/>
          </p:spPr>
          <p:txBody>
            <a:bodyPr wrap="square" rtlCol="0">
              <a:spAutoFit/>
            </a:bodyPr>
            <a:lstStyle/>
            <a:p>
              <a:r>
                <a:rPr lang="en-US" altLang="zh-CN" sz="1400"/>
                <a:t>a</a:t>
              </a:r>
              <a:endParaRPr lang="en-US" altLang="zh-CN" sz="1400"/>
            </a:p>
          </p:txBody>
        </p:sp>
        <p:sp>
          <p:nvSpPr>
            <p:cNvPr id="21" name="七边形 20"/>
            <p:cNvSpPr/>
            <p:nvPr/>
          </p:nvSpPr>
          <p:spPr>
            <a:xfrm>
              <a:off x="9608"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p:cNvSpPr txBox="1"/>
            <p:nvPr/>
          </p:nvSpPr>
          <p:spPr>
            <a:xfrm>
              <a:off x="9674" y="5763"/>
              <a:ext cx="477" cy="638"/>
            </a:xfrm>
            <a:prstGeom prst="rect">
              <a:avLst/>
            </a:prstGeom>
            <a:noFill/>
          </p:spPr>
          <p:txBody>
            <a:bodyPr wrap="square" rtlCol="0">
              <a:spAutoFit/>
            </a:bodyPr>
            <a:lstStyle/>
            <a:p>
              <a:r>
                <a:rPr lang="en-US" altLang="zh-CN" sz="1400"/>
                <a:t>b</a:t>
              </a:r>
              <a:endParaRPr lang="en-US" altLang="zh-CN" sz="1400"/>
            </a:p>
          </p:txBody>
        </p:sp>
        <p:sp>
          <p:nvSpPr>
            <p:cNvPr id="32" name="七边形 31"/>
            <p:cNvSpPr/>
            <p:nvPr/>
          </p:nvSpPr>
          <p:spPr>
            <a:xfrm>
              <a:off x="9608" y="57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p:cNvSpPr txBox="1"/>
            <p:nvPr/>
          </p:nvSpPr>
          <p:spPr>
            <a:xfrm>
              <a:off x="9740" y="7248"/>
              <a:ext cx="440" cy="638"/>
            </a:xfrm>
            <a:prstGeom prst="rect">
              <a:avLst/>
            </a:prstGeom>
            <a:noFill/>
          </p:spPr>
          <p:txBody>
            <a:bodyPr wrap="square" rtlCol="0">
              <a:spAutoFit/>
            </a:bodyPr>
            <a:lstStyle/>
            <a:p>
              <a:r>
                <a:rPr lang="en-US" altLang="zh-CN" sz="1400"/>
                <a:t>c</a:t>
              </a:r>
              <a:endParaRPr lang="en-US" altLang="zh-CN" sz="1400"/>
            </a:p>
          </p:txBody>
        </p:sp>
        <p:sp>
          <p:nvSpPr>
            <p:cNvPr id="34" name="七边形 33"/>
            <p:cNvSpPr/>
            <p:nvPr/>
          </p:nvSpPr>
          <p:spPr>
            <a:xfrm>
              <a:off x="9656"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9746" y="8534"/>
              <a:ext cx="477" cy="638"/>
            </a:xfrm>
            <a:prstGeom prst="rect">
              <a:avLst/>
            </a:prstGeom>
            <a:noFill/>
          </p:spPr>
          <p:txBody>
            <a:bodyPr wrap="square" rtlCol="0">
              <a:spAutoFit/>
            </a:bodyPr>
            <a:lstStyle/>
            <a:p>
              <a:r>
                <a:rPr lang="en-US" altLang="zh-CN" sz="1400"/>
                <a:t>d</a:t>
              </a:r>
              <a:endParaRPr lang="en-US" altLang="zh-CN" sz="1400"/>
            </a:p>
          </p:txBody>
        </p:sp>
        <p:sp>
          <p:nvSpPr>
            <p:cNvPr id="36" name="七边形 35"/>
            <p:cNvSpPr/>
            <p:nvPr/>
          </p:nvSpPr>
          <p:spPr>
            <a:xfrm>
              <a:off x="9656" y="850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p:cNvSpPr txBox="1"/>
            <p:nvPr/>
          </p:nvSpPr>
          <p:spPr>
            <a:xfrm>
              <a:off x="10668" y="483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R</a:t>
              </a:r>
              <a:endParaRPr lang="en-US" altLang="zh-CN" sz="1400" b="1">
                <a:solidFill>
                  <a:srgbClr val="386698"/>
                </a:solidFill>
                <a:latin typeface="黑体" panose="02010609060101010101" pitchFamily="49" charset="-122"/>
                <a:ea typeface="黑体" panose="02010609060101010101" pitchFamily="49" charset="-122"/>
              </a:endParaRPr>
            </a:p>
            <a:p>
              <a:pPr algn="ctr">
                <a:buNone/>
              </a:pPr>
              <a:r>
                <a:rPr lang="en-US" altLang="zh-CN" sz="1400" b="1">
                  <a:solidFill>
                    <a:srgbClr val="386698"/>
                  </a:solidFill>
                  <a:latin typeface="黑体" panose="02010609060101010101" pitchFamily="49" charset="-122"/>
                  <a:ea typeface="黑体" panose="02010609060101010101" pitchFamily="49" charset="-122"/>
                </a:rPr>
                <a:t>要求</a:t>
              </a:r>
              <a:endParaRPr lang="zh-CN" altLang="en-US" sz="1400" b="1"/>
            </a:p>
          </p:txBody>
        </p:sp>
        <p:sp>
          <p:nvSpPr>
            <p:cNvPr id="39" name="文本框 38"/>
            <p:cNvSpPr txBox="1"/>
            <p:nvPr/>
          </p:nvSpPr>
          <p:spPr>
            <a:xfrm>
              <a:off x="11208" y="592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endParaRPr lang="en-US" altLang="zh-CN" sz="1400" b="1">
                <a:solidFill>
                  <a:srgbClr val="386698"/>
                </a:solidFill>
                <a:latin typeface="黑体" panose="02010609060101010101" pitchFamily="49" charset="-122"/>
                <a:ea typeface="黑体" panose="02010609060101010101" pitchFamily="49" charset="-122"/>
              </a:endParaRPr>
            </a:p>
            <a:p>
              <a:pPr algn="ctr">
                <a:buNone/>
              </a:pPr>
              <a:r>
                <a:rPr lang="en-US" altLang="zh-CN" sz="1400" b="1">
                  <a:solidFill>
                    <a:srgbClr val="386698"/>
                  </a:solidFill>
                  <a:latin typeface="黑体" panose="02010609060101010101" pitchFamily="49" charset="-122"/>
                  <a:ea typeface="黑体" panose="02010609060101010101" pitchFamily="49" charset="-122"/>
                </a:rPr>
                <a:t>互斥</a:t>
              </a:r>
              <a:endParaRPr lang="en-US" altLang="zh-CN" sz="1400" b="1">
                <a:solidFill>
                  <a:srgbClr val="386698"/>
                </a:solidFill>
                <a:latin typeface="黑体" panose="02010609060101010101" pitchFamily="49" charset="-122"/>
                <a:ea typeface="黑体" panose="02010609060101010101" pitchFamily="49" charset="-122"/>
              </a:endParaRPr>
            </a:p>
          </p:txBody>
        </p:sp>
        <p:sp>
          <p:nvSpPr>
            <p:cNvPr id="40" name="文本框 39"/>
            <p:cNvSpPr txBox="1"/>
            <p:nvPr/>
          </p:nvSpPr>
          <p:spPr>
            <a:xfrm>
              <a:off x="12983" y="4892"/>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endParaRPr lang="en-US" altLang="zh-CN" sz="1400" b="1">
                <a:solidFill>
                  <a:srgbClr val="386698"/>
                </a:solidFill>
                <a:latin typeface="黑体" panose="02010609060101010101" pitchFamily="49" charset="-122"/>
                <a:ea typeface="黑体" panose="02010609060101010101" pitchFamily="49" charset="-122"/>
              </a:endParaRPr>
            </a:p>
            <a:p>
              <a:pPr algn="ctr">
                <a:buNone/>
              </a:pPr>
              <a:r>
                <a:rPr lang="en-US" altLang="zh-CN" sz="1400" b="1">
                  <a:solidFill>
                    <a:srgbClr val="386698"/>
                  </a:solidFill>
                  <a:latin typeface="黑体" panose="02010609060101010101" pitchFamily="49" charset="-122"/>
                  <a:ea typeface="黑体" panose="02010609060101010101" pitchFamily="49" charset="-122"/>
                </a:rPr>
                <a:t>互斥</a:t>
              </a:r>
              <a:endParaRPr lang="en-US" altLang="zh-CN" sz="1400" b="1">
                <a:solidFill>
                  <a:srgbClr val="386698"/>
                </a:solidFill>
                <a:latin typeface="黑体" panose="02010609060101010101" pitchFamily="49" charset="-122"/>
                <a:ea typeface="黑体" panose="02010609060101010101" pitchFamily="49" charset="-122"/>
              </a:endParaRPr>
            </a:p>
          </p:txBody>
        </p:sp>
        <p:cxnSp>
          <p:nvCxnSpPr>
            <p:cNvPr id="42" name="直接连接符 41"/>
            <p:cNvCxnSpPr/>
            <p:nvPr/>
          </p:nvCxnSpPr>
          <p:spPr>
            <a:xfrm>
              <a:off x="10264" y="4426"/>
              <a:ext cx="3060" cy="86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1"/>
            </p:cNvCxnSpPr>
            <p:nvPr/>
          </p:nvCxnSpPr>
          <p:spPr>
            <a:xfrm flipV="1">
              <a:off x="10264" y="5298"/>
              <a:ext cx="3084" cy="359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2"/>
            </p:cNvCxnSpPr>
            <p:nvPr/>
          </p:nvCxnSpPr>
          <p:spPr>
            <a:xfrm>
              <a:off x="10047" y="4643"/>
              <a:ext cx="895" cy="64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0"/>
            </p:cNvCxnSpPr>
            <p:nvPr/>
          </p:nvCxnSpPr>
          <p:spPr>
            <a:xfrm flipV="1">
              <a:off x="10156" y="5286"/>
              <a:ext cx="786" cy="56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216" y="6130"/>
              <a:ext cx="1407" cy="2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6" idx="0"/>
            </p:cNvCxnSpPr>
            <p:nvPr/>
          </p:nvCxnSpPr>
          <p:spPr>
            <a:xfrm flipV="1">
              <a:off x="10204" y="6420"/>
              <a:ext cx="1419" cy="220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flipV="1">
            <a:off x="2700020" y="3969385"/>
            <a:ext cx="3151505" cy="63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2687955" y="3911600"/>
            <a:ext cx="3281045" cy="155384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727960" y="4102100"/>
            <a:ext cx="3123565" cy="68516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2715895" y="4917440"/>
            <a:ext cx="3106420" cy="67437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4771390" y="4101465"/>
            <a:ext cx="160655" cy="196215"/>
            <a:chOff x="7966" y="6091"/>
            <a:chExt cx="277" cy="338"/>
          </a:xfrm>
        </p:grpSpPr>
        <p:cxnSp>
          <p:nvCxnSpPr>
            <p:cNvPr id="41" name="直接连接符 40"/>
            <p:cNvCxnSpPr/>
            <p:nvPr/>
          </p:nvCxnSpPr>
          <p:spPr>
            <a:xfrm flipV="1">
              <a:off x="7966" y="6091"/>
              <a:ext cx="141" cy="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107" y="6091"/>
              <a:ext cx="136" cy="32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4932045" y="4787265"/>
            <a:ext cx="160655" cy="196215"/>
            <a:chOff x="7966" y="6091"/>
            <a:chExt cx="277" cy="338"/>
          </a:xfrm>
        </p:grpSpPr>
        <p:cxnSp>
          <p:nvCxnSpPr>
            <p:cNvPr id="53" name="直接连接符 52"/>
            <p:cNvCxnSpPr/>
            <p:nvPr/>
          </p:nvCxnSpPr>
          <p:spPr>
            <a:xfrm flipV="1">
              <a:off x="7966" y="6091"/>
              <a:ext cx="141" cy="3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8107" y="6091"/>
              <a:ext cx="136" cy="3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文本框 54"/>
          <p:cNvSpPr txBox="1"/>
          <p:nvPr/>
        </p:nvSpPr>
        <p:spPr>
          <a:xfrm>
            <a:off x="1913255" y="353314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1</a:t>
            </a:r>
            <a:r>
              <a:rPr lang="zh-CN" altLang="en-US" sz="1400">
                <a:solidFill>
                  <a:srgbClr val="386698"/>
                </a:solidFill>
                <a:latin typeface="黑体" panose="02010609060101010101" pitchFamily="49" charset="-122"/>
                <a:ea typeface="黑体" panose="02010609060101010101" pitchFamily="49" charset="-122"/>
              </a:rPr>
              <a:t>、条件</a:t>
            </a:r>
            <a:r>
              <a:rPr lang="en-US" altLang="zh-CN" sz="1400">
                <a:solidFill>
                  <a:srgbClr val="386698"/>
                </a:solidFill>
                <a:latin typeface="黑体" panose="02010609060101010101" pitchFamily="49" charset="-122"/>
                <a:ea typeface="黑体" panose="02010609060101010101" pitchFamily="49" charset="-122"/>
              </a:rPr>
              <a:t>1</a:t>
            </a:r>
            <a:r>
              <a:rPr lang="zh-CN" altLang="en-US" sz="1400">
                <a:solidFill>
                  <a:srgbClr val="386698"/>
                </a:solidFill>
                <a:latin typeface="黑体" panose="02010609060101010101" pitchFamily="49" charset="-122"/>
                <a:ea typeface="黑体" panose="02010609060101010101" pitchFamily="49" charset="-122"/>
              </a:rPr>
              <a:t>和条件</a:t>
            </a:r>
            <a:r>
              <a:rPr lang="en-US" altLang="zh-CN" sz="1400">
                <a:solidFill>
                  <a:srgbClr val="386698"/>
                </a:solidFill>
                <a:latin typeface="黑体" panose="02010609060101010101" pitchFamily="49" charset="-122"/>
                <a:ea typeface="黑体" panose="02010609060101010101" pitchFamily="49" charset="-122"/>
              </a:rPr>
              <a:t>3</a:t>
            </a:r>
            <a:r>
              <a:rPr lang="zh-CN" altLang="en-US" sz="1400">
                <a:solidFill>
                  <a:srgbClr val="386698"/>
                </a:solidFill>
                <a:latin typeface="黑体" panose="02010609060101010101" pitchFamily="49" charset="-122"/>
                <a:ea typeface="黑体" panose="02010609060101010101" pitchFamily="49" charset="-122"/>
              </a:rPr>
              <a:t>组合</a:t>
            </a:r>
            <a:endParaRPr lang="zh-CN" altLang="en-US" sz="1400">
              <a:solidFill>
                <a:srgbClr val="386698"/>
              </a:solidFill>
              <a:latin typeface="黑体" panose="02010609060101010101" pitchFamily="49" charset="-122"/>
              <a:ea typeface="黑体" panose="02010609060101010101" pitchFamily="49" charset="-122"/>
            </a:endParaRPr>
          </a:p>
        </p:txBody>
      </p:sp>
      <p:sp>
        <p:nvSpPr>
          <p:cNvPr id="56" name="文本框 55"/>
          <p:cNvSpPr txBox="1"/>
          <p:nvPr/>
        </p:nvSpPr>
        <p:spPr>
          <a:xfrm>
            <a:off x="5208270" y="353949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algn="l">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输出a和b组合</a:t>
            </a:r>
            <a:endParaRPr lang="en-US" altLang="zh-CN" sz="1400">
              <a:solidFill>
                <a:srgbClr val="386698"/>
              </a:solidFill>
              <a:latin typeface="黑体" panose="02010609060101010101" pitchFamily="49" charset="-122"/>
              <a:ea typeface="黑体" panose="02010609060101010101" pitchFamily="49" charset="-122"/>
            </a:endParaRPr>
          </a:p>
        </p:txBody>
      </p:sp>
      <p:sp>
        <p:nvSpPr>
          <p:cNvPr id="57" name="右箭头 56"/>
          <p:cNvSpPr/>
          <p:nvPr/>
        </p:nvSpPr>
        <p:spPr>
          <a:xfrm>
            <a:off x="4432935" y="3620770"/>
            <a:ext cx="648335" cy="144145"/>
          </a:xfrm>
          <a:prstGeom prst="rightArrow">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836930"/>
            <a:ext cx="8229600" cy="631825"/>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6" name="文本框 5"/>
          <p:cNvSpPr txBox="1"/>
          <p:nvPr/>
        </p:nvSpPr>
        <p:spPr>
          <a:xfrm>
            <a:off x="631190" y="1468755"/>
            <a:ext cx="7642225"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根据因果图再制作出对应的“表格”</a:t>
            </a:r>
            <a:endParaRPr lang="zh-CN" sz="2000">
              <a:solidFill>
                <a:srgbClr val="386698"/>
              </a:solidFill>
              <a:latin typeface="黑体" panose="02010609060101010101" pitchFamily="49" charset="-122"/>
              <a:ea typeface="黑体" panose="02010609060101010101" pitchFamily="49" charset="-122"/>
            </a:endParaRPr>
          </a:p>
        </p:txBody>
      </p:sp>
      <p:graphicFrame>
        <p:nvGraphicFramePr>
          <p:cNvPr id="8" name="表格 7"/>
          <p:cNvGraphicFramePr/>
          <p:nvPr/>
        </p:nvGraphicFramePr>
        <p:xfrm>
          <a:off x="1496060" y="1986915"/>
          <a:ext cx="6394450" cy="4343400"/>
        </p:xfrm>
        <a:graphic>
          <a:graphicData uri="http://schemas.openxmlformats.org/drawingml/2006/table">
            <a:tbl>
              <a:tblPr firstRow="1" bandRow="1">
                <a:tableStyleId>{5C22544A-7EE6-4342-B048-85BDC9FD1C3A}</a:tableStyleId>
              </a:tblPr>
              <a:tblGrid>
                <a:gridCol w="332105"/>
                <a:gridCol w="1014730"/>
                <a:gridCol w="615315"/>
                <a:gridCol w="656590"/>
                <a:gridCol w="621665"/>
                <a:gridCol w="596265"/>
                <a:gridCol w="639445"/>
                <a:gridCol w="639445"/>
                <a:gridCol w="639445"/>
                <a:gridCol w="639445"/>
              </a:tblGrid>
              <a:tr h="381000">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1</a:t>
                      </a:r>
                      <a:endParaRPr lang="en-US" altLang="zh-CN"/>
                    </a:p>
                  </a:txBody>
                  <a:tcPr/>
                </a:tc>
                <a:tc>
                  <a:txBody>
                    <a:bodyPr/>
                    <a:lstStyle/>
                    <a:p>
                      <a:pPr>
                        <a:buNone/>
                      </a:pPr>
                      <a:r>
                        <a:rPr lang="en-US" altLang="zh-CN"/>
                        <a:t>2</a:t>
                      </a:r>
                      <a:endParaRPr lang="en-US" altLang="zh-CN"/>
                    </a:p>
                  </a:txBody>
                  <a:tcPr/>
                </a:tc>
                <a:tc>
                  <a:txBody>
                    <a:bodyPr/>
                    <a:lstStyle/>
                    <a:p>
                      <a:pPr>
                        <a:buNone/>
                      </a:pPr>
                      <a:r>
                        <a:rPr lang="en-US" altLang="zh-CN"/>
                        <a:t>3</a:t>
                      </a:r>
                      <a:endParaRPr lang="en-US" altLang="zh-CN"/>
                    </a:p>
                  </a:txBody>
                  <a:tcPr/>
                </a:tc>
                <a:tc>
                  <a:txBody>
                    <a:bodyPr/>
                    <a:lstStyle/>
                    <a:p>
                      <a:pPr>
                        <a:buNone/>
                      </a:pPr>
                      <a:r>
                        <a:rPr lang="en-US" altLang="zh-CN"/>
                        <a:t>4</a:t>
                      </a:r>
                      <a:endParaRPr lang="en-US" altLang="zh-CN"/>
                    </a:p>
                  </a:txBody>
                  <a:tcPr/>
                </a:tc>
                <a:tc>
                  <a:txBody>
                    <a:bodyPr/>
                    <a:lstStyle/>
                    <a:p>
                      <a:pPr>
                        <a:buNone/>
                      </a:pPr>
                      <a:r>
                        <a:rPr lang="en-US" altLang="zh-CN"/>
                        <a:t>5</a:t>
                      </a:r>
                      <a:endParaRPr lang="en-US" altLang="zh-CN"/>
                    </a:p>
                  </a:txBody>
                  <a:tcPr/>
                </a:tc>
                <a:tc>
                  <a:txBody>
                    <a:bodyPr/>
                    <a:lstStyle/>
                    <a:p>
                      <a:pPr>
                        <a:buNone/>
                      </a:pPr>
                      <a:r>
                        <a:rPr lang="en-US" altLang="zh-CN"/>
                        <a:t>6</a:t>
                      </a:r>
                      <a:endParaRPr lang="en-US" altLang="zh-CN"/>
                    </a:p>
                  </a:txBody>
                  <a:tcPr/>
                </a:tc>
                <a:tc>
                  <a:txBody>
                    <a:bodyPr/>
                    <a:lstStyle/>
                    <a:p>
                      <a:pPr>
                        <a:buNone/>
                      </a:pPr>
                      <a:r>
                        <a:rPr lang="en-US" altLang="zh-CN"/>
                        <a:t>7</a:t>
                      </a:r>
                      <a:endParaRPr lang="en-US" altLang="zh-CN"/>
                    </a:p>
                  </a:txBody>
                  <a:tcPr/>
                </a:tc>
                <a:tc>
                  <a:txBody>
                    <a:bodyPr/>
                    <a:lstStyle/>
                    <a:p>
                      <a:pPr>
                        <a:buNone/>
                      </a:pPr>
                      <a:r>
                        <a:rPr lang="en-US" altLang="zh-CN"/>
                        <a:t>8</a:t>
                      </a:r>
                      <a:endParaRPr lang="en-US" altLang="zh-CN"/>
                    </a:p>
                  </a:txBody>
                  <a:tcPr/>
                </a:tc>
              </a:tr>
              <a:tr h="381000">
                <a:tc rowSpan="4">
                  <a:txBody>
                    <a:bodyPr/>
                    <a:lstStyle/>
                    <a:p>
                      <a:pPr algn="ctr">
                        <a:buNone/>
                      </a:pPr>
                      <a:endParaRPr lang="zh-CN" altLang="en-US"/>
                    </a:p>
                    <a:p>
                      <a:pPr algn="ctr">
                        <a:buNone/>
                      </a:pPr>
                      <a:r>
                        <a:rPr lang="zh-CN" altLang="en-US"/>
                        <a:t>输</a:t>
                      </a:r>
                      <a:endParaRPr lang="zh-CN" altLang="en-US"/>
                    </a:p>
                    <a:p>
                      <a:pPr algn="ctr">
                        <a:buNone/>
                      </a:pPr>
                      <a:endParaRPr lang="zh-CN" altLang="en-US"/>
                    </a:p>
                    <a:p>
                      <a:pPr algn="ctr">
                        <a:buNone/>
                      </a:pPr>
                      <a:r>
                        <a:rPr lang="zh-CN" altLang="en-US"/>
                        <a:t>入</a:t>
                      </a:r>
                      <a:endParaRPr lang="zh-CN" altLang="en-US"/>
                    </a:p>
                  </a:txBody>
                  <a:tcPr/>
                </a:tc>
                <a:tc>
                  <a:txBody>
                    <a:bodyPr/>
                    <a:lstStyle/>
                    <a:p>
                      <a:pPr indent="0" fontAlgn="auto">
                        <a:buFont typeface="+mj-ea"/>
                        <a:buNone/>
                      </a:pPr>
                      <a:r>
                        <a:rPr lang="en-US" altLang="zh-CN" sz="1200"/>
                        <a:t>1</a:t>
                      </a:r>
                      <a:r>
                        <a:rPr lang="zh-CN" altLang="en-US" sz="1200"/>
                        <a:t>、投入</a:t>
                      </a:r>
                      <a:r>
                        <a:rPr lang="en-US" altLang="zh-CN" sz="1200"/>
                        <a:t>50</a:t>
                      </a:r>
                      <a:r>
                        <a:rPr lang="zh-CN" altLang="en-US" sz="1200"/>
                        <a:t>元</a:t>
                      </a:r>
                      <a:endParaRPr lang="zh-CN" altLang="en-US" sz="1200"/>
                    </a:p>
                  </a:txBody>
                  <a:tcPr/>
                </a:tc>
                <a:tc>
                  <a:txBody>
                    <a:bodyPr/>
                    <a:lstStyle/>
                    <a:p>
                      <a:pPr>
                        <a:buNone/>
                      </a:pPr>
                      <a:r>
                        <a:rPr lang="en-US" altLang="zh-CN"/>
                        <a:t>1</a:t>
                      </a:r>
                      <a:endParaRPr lang="en-US" alt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381000">
                <a:tc vMerge="1">
                  <a:tcPr/>
                </a:tc>
                <a:tc>
                  <a:txBody>
                    <a:bodyPr/>
                    <a:lstStyle/>
                    <a:p>
                      <a:pPr indent="0" fontAlgn="auto">
                        <a:buFont typeface="+mj-ea"/>
                        <a:buNone/>
                      </a:pPr>
                      <a:r>
                        <a:rPr lang="en-US" altLang="zh-CN" sz="1200">
                          <a:sym typeface="+mn-ea"/>
                        </a:rPr>
                        <a:t>2</a:t>
                      </a:r>
                      <a:r>
                        <a:rPr lang="zh-CN" altLang="en-US" sz="1200">
                          <a:sym typeface="+mn-ea"/>
                        </a:rPr>
                        <a:t>、投</a:t>
                      </a:r>
                      <a:r>
                        <a:rPr lang="zh-CN" sz="1200">
                          <a:sym typeface="+mn-ea"/>
                        </a:rPr>
                        <a:t>币</a:t>
                      </a:r>
                      <a:r>
                        <a:rPr lang="en-US" altLang="zh-CN" sz="1200">
                          <a:sym typeface="+mn-ea"/>
                        </a:rPr>
                        <a:t>100</a:t>
                      </a:r>
                      <a:r>
                        <a:rPr lang="zh-CN" altLang="en-US" sz="1200">
                          <a:sym typeface="+mn-ea"/>
                        </a:rPr>
                        <a:t>元</a:t>
                      </a:r>
                      <a:endParaRPr lang="zh-CN" altLang="en-US" sz="1200">
                        <a:sym typeface="+mn-ea"/>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381000">
                <a:tc vMerge="1">
                  <a:tcPr/>
                </a:tc>
                <a:tc>
                  <a:txBody>
                    <a:bodyPr/>
                    <a:lstStyle/>
                    <a:p>
                      <a:pPr indent="0" fontAlgn="auto">
                        <a:buFont typeface="+mj-ea"/>
                        <a:buNone/>
                      </a:pPr>
                      <a:r>
                        <a:rPr lang="en-US" altLang="zh-CN" sz="1200">
                          <a:sym typeface="+mn-ea"/>
                        </a:rPr>
                        <a:t>3</a:t>
                      </a:r>
                      <a:r>
                        <a:rPr lang="zh-CN" altLang="en-US" sz="1200">
                          <a:sym typeface="+mn-ea"/>
                        </a:rPr>
                        <a:t>、选择充值</a:t>
                      </a:r>
                      <a:r>
                        <a:rPr lang="en-US" altLang="zh-CN" sz="1200">
                          <a:sym typeface="+mn-ea"/>
                        </a:rPr>
                        <a:t>50</a:t>
                      </a:r>
                      <a:r>
                        <a:rPr lang="zh-CN" altLang="en-US" sz="1200">
                          <a:sym typeface="+mn-ea"/>
                        </a:rPr>
                        <a:t>元</a:t>
                      </a:r>
                      <a:endParaRPr lang="zh-CN" altLang="en-US" sz="1200">
                        <a:sym typeface="+mn-ea"/>
                      </a:endParaRPr>
                    </a:p>
                  </a:txBody>
                  <a:tcPr/>
                </a:tc>
                <a:tc>
                  <a:txBody>
                    <a:bodyPr/>
                    <a:lstStyle/>
                    <a:p>
                      <a:pPr>
                        <a:buNone/>
                      </a:pPr>
                      <a:r>
                        <a:rPr lang="en-US" altLang="zh-CN"/>
                        <a:t>1</a:t>
                      </a:r>
                      <a:endParaRPr lang="en-US" alt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381000">
                <a:tc vMerge="1">
                  <a:tcPr/>
                </a:tc>
                <a:tc>
                  <a:txBody>
                    <a:bodyPr/>
                    <a:lstStyle/>
                    <a:p>
                      <a:pPr indent="0" fontAlgn="auto">
                        <a:buFont typeface="+mj-ea"/>
                        <a:buNone/>
                      </a:pPr>
                      <a:r>
                        <a:rPr lang="en-US" altLang="zh-CN" sz="1200">
                          <a:sym typeface="+mn-ea"/>
                        </a:rPr>
                        <a:t>4</a:t>
                      </a:r>
                      <a:r>
                        <a:rPr lang="zh-CN" altLang="en-US" sz="1200">
                          <a:sym typeface="+mn-ea"/>
                        </a:rPr>
                        <a:t>、选择充值</a:t>
                      </a:r>
                      <a:r>
                        <a:rPr lang="en-US" altLang="zh-CN" sz="1200">
                          <a:sym typeface="+mn-ea"/>
                        </a:rPr>
                        <a:t>100</a:t>
                      </a:r>
                      <a:r>
                        <a:rPr lang="zh-CN" altLang="en-US" sz="1200">
                          <a:sym typeface="+mn-ea"/>
                        </a:rPr>
                        <a:t>元</a:t>
                      </a:r>
                      <a:endParaRPr lang="zh-CN" altLang="en-US" sz="1200">
                        <a:sym typeface="+mn-ea"/>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38100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381000">
                <a:tc rowSpan="4">
                  <a:txBody>
                    <a:bodyPr/>
                    <a:lstStyle/>
                    <a:p>
                      <a:pPr algn="ctr">
                        <a:buNone/>
                      </a:pPr>
                      <a:endParaRPr lang="zh-CN" altLang="en-US" sz="1800">
                        <a:sym typeface="+mn-ea"/>
                      </a:endParaRPr>
                    </a:p>
                    <a:p>
                      <a:pPr algn="ctr">
                        <a:buNone/>
                      </a:pPr>
                      <a:r>
                        <a:rPr lang="zh-CN" altLang="en-US" sz="1800">
                          <a:sym typeface="+mn-ea"/>
                        </a:rPr>
                        <a:t>输</a:t>
                      </a:r>
                      <a:endParaRPr lang="zh-CN" altLang="en-US" sz="1800">
                        <a:sym typeface="+mn-ea"/>
                      </a:endParaRPr>
                    </a:p>
                    <a:p>
                      <a:pPr algn="ctr">
                        <a:buNone/>
                      </a:pPr>
                      <a:endParaRPr lang="zh-CN" altLang="en-US" sz="1800">
                        <a:sym typeface="+mn-ea"/>
                      </a:endParaRPr>
                    </a:p>
                    <a:p>
                      <a:pPr algn="ctr">
                        <a:buNone/>
                      </a:pPr>
                      <a:r>
                        <a:rPr lang="zh-CN" altLang="en-US" sz="1800">
                          <a:sym typeface="+mn-ea"/>
                        </a:rPr>
                        <a:t>出</a:t>
                      </a:r>
                      <a:endParaRPr lang="zh-CN" altLang="en-US"/>
                    </a:p>
                  </a:txBody>
                  <a:tcPr/>
                </a:tc>
                <a:tc>
                  <a:txBody>
                    <a:bodyPr/>
                    <a:lstStyle/>
                    <a:p>
                      <a:pPr indent="0" fontAlgn="auto">
                        <a:buFont typeface="+mj-lt"/>
                        <a:buNone/>
                      </a:pPr>
                      <a:r>
                        <a:rPr lang="en-US" altLang="zh-CN" sz="1200"/>
                        <a:t>a</a:t>
                      </a:r>
                      <a:r>
                        <a:rPr lang="zh-CN" altLang="en-US" sz="1200"/>
                        <a:t>、完成充值、退卡</a:t>
                      </a:r>
                      <a:endParaRPr lang="zh-CN" altLang="en-US" sz="1200"/>
                    </a:p>
                  </a:txBody>
                  <a:tcPr/>
                </a:tc>
                <a:tc>
                  <a:txBody>
                    <a:bodyPr/>
                    <a:lstStyle/>
                    <a:p>
                      <a:pPr>
                        <a:buNone/>
                      </a:pPr>
                      <a:r>
                        <a:rPr lang="en-US" altLang="zh-CN"/>
                        <a:t>1</a:t>
                      </a:r>
                      <a:endParaRPr lang="en-US" alt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457200">
                <a:tc vMerge="1">
                  <a:tcPr/>
                </a:tc>
                <a:tc>
                  <a:txBody>
                    <a:bodyPr/>
                    <a:lstStyle/>
                    <a:p>
                      <a:pPr indent="0" fontAlgn="auto">
                        <a:buFont typeface="+mj-lt"/>
                        <a:buNone/>
                      </a:pPr>
                      <a:r>
                        <a:rPr lang="en-US" altLang="zh-CN" sz="1200">
                          <a:sym typeface="+mn-ea"/>
                        </a:rPr>
                        <a:t>b</a:t>
                      </a:r>
                      <a:r>
                        <a:rPr lang="zh-CN" altLang="en-US" sz="1200">
                          <a:sym typeface="+mn-ea"/>
                        </a:rPr>
                        <a:t>、</a:t>
                      </a:r>
                      <a:r>
                        <a:rPr lang="zh-CN" altLang="en-US" sz="1200"/>
                        <a:t>提示充值成功</a:t>
                      </a:r>
                      <a:endParaRPr lang="zh-CN" altLang="en-US" sz="1200"/>
                    </a:p>
                  </a:txBody>
                  <a:tcPr/>
                </a:tc>
                <a:tc>
                  <a:txBody>
                    <a:bodyPr/>
                    <a:lstStyle/>
                    <a:p>
                      <a:pPr>
                        <a:buNone/>
                      </a:pPr>
                      <a:r>
                        <a:rPr lang="en-US" altLang="zh-CN"/>
                        <a:t>1</a:t>
                      </a:r>
                      <a:endParaRPr lang="en-US" alt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381000">
                <a:tc vMerge="1">
                  <a:tcPr/>
                </a:tc>
                <a:tc>
                  <a:txBody>
                    <a:bodyPr/>
                    <a:lstStyle/>
                    <a:p>
                      <a:pPr indent="0" fontAlgn="auto">
                        <a:buFont typeface="+mj-lt"/>
                        <a:buNone/>
                      </a:pPr>
                      <a:r>
                        <a:rPr lang="en-US" altLang="zh-CN" sz="1200">
                          <a:sym typeface="+mn-ea"/>
                        </a:rPr>
                        <a:t>c</a:t>
                      </a:r>
                      <a:r>
                        <a:rPr lang="zh-CN" altLang="en-US" sz="1200">
                          <a:sym typeface="+mn-ea"/>
                        </a:rPr>
                        <a:t>、</a:t>
                      </a:r>
                      <a:r>
                        <a:rPr lang="zh-CN" altLang="en-US" sz="1200"/>
                        <a:t>找零</a:t>
                      </a:r>
                      <a:endParaRPr lang="zh-CN" altLang="en-US" sz="1200"/>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381000">
                <a:tc vMerge="1">
                  <a:tcPr/>
                </a:tc>
                <a:tc>
                  <a:txBody>
                    <a:bodyPr/>
                    <a:lstStyle/>
                    <a:p>
                      <a:pPr indent="0" fontAlgn="auto">
                        <a:buFont typeface="+mj-lt"/>
                        <a:buNone/>
                      </a:pPr>
                      <a:r>
                        <a:rPr lang="en-US" altLang="zh-CN" sz="1200" dirty="0">
                          <a:sym typeface="+mn-ea"/>
                        </a:rPr>
                        <a:t>d</a:t>
                      </a:r>
                      <a:r>
                        <a:rPr lang="zh-CN" altLang="en-US" sz="1200" dirty="0">
                          <a:sym typeface="+mn-ea"/>
                        </a:rPr>
                        <a:t>、</a:t>
                      </a:r>
                      <a:r>
                        <a:rPr lang="zh-CN" altLang="en-US" sz="1200" dirty="0"/>
                        <a:t>错误提示</a:t>
                      </a:r>
                      <a:endParaRPr lang="zh-CN" altLang="en-US" sz="1200" dirty="0"/>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dirty="0"/>
                    </a:p>
                  </a:txBody>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80720"/>
            <a:ext cx="8229600" cy="563245"/>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6" name="文本框 5"/>
          <p:cNvSpPr txBox="1"/>
          <p:nvPr/>
        </p:nvSpPr>
        <p:spPr>
          <a:xfrm>
            <a:off x="457200" y="1243965"/>
            <a:ext cx="8663940"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注意：一个图中标识出一个测试用例的情况，因为画在一起根本无法分辨</a:t>
            </a:r>
            <a:r>
              <a:rPr lang="zh-CN" altLang="en-US"/>
              <a:t>。</a:t>
            </a:r>
            <a:endParaRPr lang="zh-CN" altLang="en-US"/>
          </a:p>
        </p:txBody>
      </p:sp>
      <p:sp>
        <p:nvSpPr>
          <p:cNvPr id="13" name="文本框 12"/>
          <p:cNvSpPr txBox="1"/>
          <p:nvPr/>
        </p:nvSpPr>
        <p:spPr>
          <a:xfrm>
            <a:off x="1246505" y="1855470"/>
            <a:ext cx="3606800" cy="147637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输入：</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p:txBody>
      </p:sp>
      <p:sp>
        <p:nvSpPr>
          <p:cNvPr id="14" name="文本框 13"/>
          <p:cNvSpPr txBox="1"/>
          <p:nvPr/>
        </p:nvSpPr>
        <p:spPr>
          <a:xfrm>
            <a:off x="5157470" y="1855470"/>
            <a:ext cx="2925445" cy="1476375"/>
          </a:xfrm>
          <a:prstGeom prst="rect">
            <a:avLst/>
          </a:prstGeom>
          <a:ln w="19050"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完成充值、退卡</a:t>
            </a:r>
            <a:endParaRPr lang="zh-CN">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提示充值成功</a:t>
            </a:r>
            <a:endParaRPr lang="zh-CN">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找零</a:t>
            </a:r>
            <a:endParaRPr lang="zh-CN">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提示错误</a:t>
            </a:r>
            <a:endParaRPr lang="zh-CN">
              <a:solidFill>
                <a:srgbClr val="386698"/>
              </a:solidFill>
              <a:latin typeface="黑体" panose="02010609060101010101" pitchFamily="49" charset="-122"/>
              <a:ea typeface="黑体" panose="02010609060101010101" pitchFamily="49" charset="-122"/>
            </a:endParaRPr>
          </a:p>
        </p:txBody>
      </p:sp>
      <p:grpSp>
        <p:nvGrpSpPr>
          <p:cNvPr id="9" name="组合 8"/>
          <p:cNvGrpSpPr/>
          <p:nvPr/>
        </p:nvGrpSpPr>
        <p:grpSpPr>
          <a:xfrm>
            <a:off x="1356360" y="3918752"/>
            <a:ext cx="1403985" cy="2498410"/>
            <a:chOff x="120" y="4034"/>
            <a:chExt cx="3004" cy="5342"/>
          </a:xfrm>
        </p:grpSpPr>
        <p:sp>
          <p:nvSpPr>
            <p:cNvPr id="8" name="文本框 7"/>
            <p:cNvSpPr txBox="1"/>
            <p:nvPr/>
          </p:nvSpPr>
          <p:spPr>
            <a:xfrm>
              <a:off x="121" y="4643"/>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endParaRPr lang="en-US" altLang="zh-CN" sz="1400" b="1">
                <a:solidFill>
                  <a:srgbClr val="386698"/>
                </a:solidFill>
                <a:latin typeface="黑体" panose="02010609060101010101" pitchFamily="49" charset="-122"/>
                <a:ea typeface="黑体" panose="02010609060101010101" pitchFamily="49" charset="-122"/>
              </a:endParaRPr>
            </a:p>
            <a:p>
              <a:pPr algn="ctr"/>
              <a:r>
                <a:rPr lang="zh-CN" altLang="en-US" sz="1400" b="1">
                  <a:solidFill>
                    <a:srgbClr val="386698"/>
                  </a:solidFill>
                  <a:latin typeface="黑体" panose="02010609060101010101" pitchFamily="49" charset="-122"/>
                  <a:ea typeface="黑体" panose="02010609060101010101" pitchFamily="49" charset="-122"/>
                </a:rPr>
                <a:t>互斥</a:t>
              </a:r>
              <a:endParaRPr lang="zh-CN" altLang="en-US" sz="1400" b="1">
                <a:solidFill>
                  <a:srgbClr val="386698"/>
                </a:solidFill>
                <a:latin typeface="黑体" panose="02010609060101010101" pitchFamily="49" charset="-122"/>
                <a:ea typeface="黑体" panose="02010609060101010101" pitchFamily="49" charset="-122"/>
              </a:endParaRPr>
            </a:p>
          </p:txBody>
        </p:sp>
        <p:sp>
          <p:nvSpPr>
            <p:cNvPr id="15" name="文本框 14"/>
            <p:cNvSpPr txBox="1"/>
            <p:nvPr/>
          </p:nvSpPr>
          <p:spPr>
            <a:xfrm>
              <a:off x="2471" y="4034"/>
              <a:ext cx="470" cy="656"/>
            </a:xfrm>
            <a:prstGeom prst="rect">
              <a:avLst/>
            </a:prstGeom>
            <a:noFill/>
          </p:spPr>
          <p:txBody>
            <a:bodyPr wrap="square" rtlCol="0">
              <a:spAutoFit/>
            </a:bodyPr>
            <a:lstStyle/>
            <a:p>
              <a:r>
                <a:rPr lang="en-US" altLang="zh-CN" sz="1400"/>
                <a:t>1</a:t>
              </a:r>
              <a:endParaRPr lang="en-US" altLang="zh-CN" sz="1400"/>
            </a:p>
          </p:txBody>
        </p:sp>
        <p:sp>
          <p:nvSpPr>
            <p:cNvPr id="16" name="七边形 15"/>
            <p:cNvSpPr/>
            <p:nvPr/>
          </p:nvSpPr>
          <p:spPr>
            <a:xfrm>
              <a:off x="2447"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2514" y="5550"/>
              <a:ext cx="470" cy="656"/>
            </a:xfrm>
            <a:prstGeom prst="rect">
              <a:avLst/>
            </a:prstGeom>
            <a:noFill/>
          </p:spPr>
          <p:txBody>
            <a:bodyPr wrap="square" rtlCol="0">
              <a:spAutoFit/>
            </a:bodyPr>
            <a:lstStyle/>
            <a:p>
              <a:r>
                <a:rPr lang="en-US" altLang="zh-CN" sz="1400"/>
                <a:t>2</a:t>
              </a:r>
              <a:endParaRPr lang="en-US" altLang="zh-CN" sz="1400"/>
            </a:p>
          </p:txBody>
        </p:sp>
        <p:sp>
          <p:nvSpPr>
            <p:cNvPr id="18" name="七边形 17"/>
            <p:cNvSpPr/>
            <p:nvPr/>
          </p:nvSpPr>
          <p:spPr>
            <a:xfrm>
              <a:off x="2516" y="553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V="1">
              <a:off x="1028" y="4426"/>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04" y="5087"/>
              <a:ext cx="1491" cy="842"/>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20" y="7715"/>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endParaRPr lang="en-US" altLang="zh-CN" sz="1400" b="1">
                <a:solidFill>
                  <a:srgbClr val="386698"/>
                </a:solidFill>
                <a:latin typeface="黑体" panose="02010609060101010101" pitchFamily="49" charset="-122"/>
                <a:ea typeface="黑体" panose="02010609060101010101" pitchFamily="49" charset="-122"/>
              </a:endParaRPr>
            </a:p>
            <a:p>
              <a:pPr algn="ctr"/>
              <a:r>
                <a:rPr lang="zh-CN" altLang="en-US" sz="1400" b="1">
                  <a:solidFill>
                    <a:srgbClr val="386698"/>
                  </a:solidFill>
                  <a:latin typeface="黑体" panose="02010609060101010101" pitchFamily="49" charset="-122"/>
                  <a:ea typeface="黑体" panose="02010609060101010101" pitchFamily="49" charset="-122"/>
                </a:rPr>
                <a:t>互斥</a:t>
              </a:r>
              <a:endParaRPr lang="zh-CN" altLang="en-US" sz="1400" b="1">
                <a:solidFill>
                  <a:srgbClr val="386698"/>
                </a:solidFill>
                <a:latin typeface="黑体" panose="02010609060101010101" pitchFamily="49" charset="-122"/>
                <a:ea typeface="黑体" panose="02010609060101010101" pitchFamily="49" charset="-122"/>
              </a:endParaRPr>
            </a:p>
          </p:txBody>
        </p:sp>
        <p:sp>
          <p:nvSpPr>
            <p:cNvPr id="24" name="文本框 23"/>
            <p:cNvSpPr txBox="1"/>
            <p:nvPr/>
          </p:nvSpPr>
          <p:spPr>
            <a:xfrm>
              <a:off x="2514" y="7248"/>
              <a:ext cx="470" cy="656"/>
            </a:xfrm>
            <a:prstGeom prst="rect">
              <a:avLst/>
            </a:prstGeom>
            <a:noFill/>
          </p:spPr>
          <p:txBody>
            <a:bodyPr wrap="square" rtlCol="0">
              <a:spAutoFit/>
            </a:bodyPr>
            <a:lstStyle/>
            <a:p>
              <a:r>
                <a:rPr lang="en-US" altLang="zh-CN" sz="1400"/>
                <a:t>3</a:t>
              </a:r>
              <a:endParaRPr lang="en-US" altLang="zh-CN" sz="1400"/>
            </a:p>
          </p:txBody>
        </p:sp>
        <p:sp>
          <p:nvSpPr>
            <p:cNvPr id="25" name="七边形 24"/>
            <p:cNvSpPr/>
            <p:nvPr/>
          </p:nvSpPr>
          <p:spPr>
            <a:xfrm>
              <a:off x="2421"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2495" y="8720"/>
              <a:ext cx="470" cy="656"/>
            </a:xfrm>
            <a:prstGeom prst="rect">
              <a:avLst/>
            </a:prstGeom>
            <a:noFill/>
          </p:spPr>
          <p:txBody>
            <a:bodyPr wrap="square" rtlCol="0">
              <a:spAutoFit/>
            </a:bodyPr>
            <a:lstStyle/>
            <a:p>
              <a:r>
                <a:rPr lang="en-US" altLang="zh-CN" sz="1400"/>
                <a:t>4</a:t>
              </a:r>
              <a:endParaRPr lang="en-US" altLang="zh-CN" sz="1400"/>
            </a:p>
          </p:txBody>
        </p:sp>
        <p:sp>
          <p:nvSpPr>
            <p:cNvPr id="27" name="七边形 26"/>
            <p:cNvSpPr/>
            <p:nvPr/>
          </p:nvSpPr>
          <p:spPr>
            <a:xfrm>
              <a:off x="2445" y="8721"/>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954" y="7611"/>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54" y="8272"/>
              <a:ext cx="1491" cy="84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5822315" y="3911600"/>
            <a:ext cx="2199005" cy="2470979"/>
            <a:chOff x="9608" y="4035"/>
            <a:chExt cx="4572" cy="5137"/>
          </a:xfrm>
        </p:grpSpPr>
        <p:sp>
          <p:nvSpPr>
            <p:cNvPr id="10" name="文本框 9"/>
            <p:cNvSpPr txBox="1"/>
            <p:nvPr/>
          </p:nvSpPr>
          <p:spPr>
            <a:xfrm>
              <a:off x="9682" y="4063"/>
              <a:ext cx="460" cy="638"/>
            </a:xfrm>
            <a:prstGeom prst="rect">
              <a:avLst/>
            </a:prstGeom>
            <a:noFill/>
          </p:spPr>
          <p:txBody>
            <a:bodyPr wrap="square" rtlCol="0">
              <a:spAutoFit/>
            </a:bodyPr>
            <a:lstStyle/>
            <a:p>
              <a:r>
                <a:rPr lang="en-US" altLang="zh-CN" sz="1400"/>
                <a:t>a</a:t>
              </a:r>
              <a:endParaRPr lang="en-US" altLang="zh-CN" sz="1400"/>
            </a:p>
          </p:txBody>
        </p:sp>
        <p:sp>
          <p:nvSpPr>
            <p:cNvPr id="21" name="七边形 20"/>
            <p:cNvSpPr/>
            <p:nvPr/>
          </p:nvSpPr>
          <p:spPr>
            <a:xfrm>
              <a:off x="9608"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p:cNvSpPr txBox="1"/>
            <p:nvPr/>
          </p:nvSpPr>
          <p:spPr>
            <a:xfrm>
              <a:off x="9674" y="5763"/>
              <a:ext cx="477" cy="638"/>
            </a:xfrm>
            <a:prstGeom prst="rect">
              <a:avLst/>
            </a:prstGeom>
            <a:noFill/>
          </p:spPr>
          <p:txBody>
            <a:bodyPr wrap="square" rtlCol="0">
              <a:spAutoFit/>
            </a:bodyPr>
            <a:lstStyle/>
            <a:p>
              <a:r>
                <a:rPr lang="en-US" altLang="zh-CN" sz="1400"/>
                <a:t>b</a:t>
              </a:r>
              <a:endParaRPr lang="en-US" altLang="zh-CN" sz="1400"/>
            </a:p>
          </p:txBody>
        </p:sp>
        <p:sp>
          <p:nvSpPr>
            <p:cNvPr id="32" name="七边形 31"/>
            <p:cNvSpPr/>
            <p:nvPr/>
          </p:nvSpPr>
          <p:spPr>
            <a:xfrm>
              <a:off x="9608" y="57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p:cNvSpPr txBox="1"/>
            <p:nvPr/>
          </p:nvSpPr>
          <p:spPr>
            <a:xfrm>
              <a:off x="9740" y="7248"/>
              <a:ext cx="440" cy="638"/>
            </a:xfrm>
            <a:prstGeom prst="rect">
              <a:avLst/>
            </a:prstGeom>
            <a:noFill/>
          </p:spPr>
          <p:txBody>
            <a:bodyPr wrap="square" rtlCol="0">
              <a:spAutoFit/>
            </a:bodyPr>
            <a:lstStyle/>
            <a:p>
              <a:r>
                <a:rPr lang="en-US" altLang="zh-CN" sz="1400"/>
                <a:t>c</a:t>
              </a:r>
              <a:endParaRPr lang="en-US" altLang="zh-CN" sz="1400"/>
            </a:p>
          </p:txBody>
        </p:sp>
        <p:sp>
          <p:nvSpPr>
            <p:cNvPr id="34" name="七边形 33"/>
            <p:cNvSpPr/>
            <p:nvPr/>
          </p:nvSpPr>
          <p:spPr>
            <a:xfrm>
              <a:off x="9656"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9746" y="8534"/>
              <a:ext cx="477" cy="638"/>
            </a:xfrm>
            <a:prstGeom prst="rect">
              <a:avLst/>
            </a:prstGeom>
            <a:noFill/>
          </p:spPr>
          <p:txBody>
            <a:bodyPr wrap="square" rtlCol="0">
              <a:spAutoFit/>
            </a:bodyPr>
            <a:lstStyle/>
            <a:p>
              <a:r>
                <a:rPr lang="en-US" altLang="zh-CN" sz="1400"/>
                <a:t>d</a:t>
              </a:r>
              <a:endParaRPr lang="en-US" altLang="zh-CN" sz="1400"/>
            </a:p>
          </p:txBody>
        </p:sp>
        <p:sp>
          <p:nvSpPr>
            <p:cNvPr id="36" name="七边形 35"/>
            <p:cNvSpPr/>
            <p:nvPr/>
          </p:nvSpPr>
          <p:spPr>
            <a:xfrm>
              <a:off x="9656" y="850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p:cNvSpPr txBox="1"/>
            <p:nvPr/>
          </p:nvSpPr>
          <p:spPr>
            <a:xfrm>
              <a:off x="10668" y="483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R</a:t>
              </a:r>
              <a:endParaRPr lang="en-US" altLang="zh-CN" sz="1400" b="1">
                <a:solidFill>
                  <a:srgbClr val="386698"/>
                </a:solidFill>
                <a:latin typeface="黑体" panose="02010609060101010101" pitchFamily="49" charset="-122"/>
                <a:ea typeface="黑体" panose="02010609060101010101" pitchFamily="49" charset="-122"/>
              </a:endParaRPr>
            </a:p>
            <a:p>
              <a:pPr algn="ctr">
                <a:buNone/>
              </a:pPr>
              <a:r>
                <a:rPr lang="en-US" altLang="zh-CN" sz="1400" b="1">
                  <a:solidFill>
                    <a:srgbClr val="386698"/>
                  </a:solidFill>
                  <a:latin typeface="黑体" panose="02010609060101010101" pitchFamily="49" charset="-122"/>
                  <a:ea typeface="黑体" panose="02010609060101010101" pitchFamily="49" charset="-122"/>
                </a:rPr>
                <a:t>要求</a:t>
              </a:r>
              <a:endParaRPr lang="zh-CN" altLang="en-US" sz="1400" b="1"/>
            </a:p>
          </p:txBody>
        </p:sp>
        <p:sp>
          <p:nvSpPr>
            <p:cNvPr id="39" name="文本框 38"/>
            <p:cNvSpPr txBox="1"/>
            <p:nvPr/>
          </p:nvSpPr>
          <p:spPr>
            <a:xfrm>
              <a:off x="11208" y="592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endParaRPr lang="en-US" altLang="zh-CN" sz="1400" b="1">
                <a:solidFill>
                  <a:srgbClr val="386698"/>
                </a:solidFill>
                <a:latin typeface="黑体" panose="02010609060101010101" pitchFamily="49" charset="-122"/>
                <a:ea typeface="黑体" panose="02010609060101010101" pitchFamily="49" charset="-122"/>
              </a:endParaRPr>
            </a:p>
            <a:p>
              <a:pPr algn="ctr">
                <a:buNone/>
              </a:pPr>
              <a:r>
                <a:rPr lang="en-US" altLang="zh-CN" sz="1400" b="1">
                  <a:solidFill>
                    <a:srgbClr val="386698"/>
                  </a:solidFill>
                  <a:latin typeface="黑体" panose="02010609060101010101" pitchFamily="49" charset="-122"/>
                  <a:ea typeface="黑体" panose="02010609060101010101" pitchFamily="49" charset="-122"/>
                </a:rPr>
                <a:t>互斥</a:t>
              </a:r>
              <a:endParaRPr lang="en-US" altLang="zh-CN" sz="1400" b="1">
                <a:solidFill>
                  <a:srgbClr val="386698"/>
                </a:solidFill>
                <a:latin typeface="黑体" panose="02010609060101010101" pitchFamily="49" charset="-122"/>
                <a:ea typeface="黑体" panose="02010609060101010101" pitchFamily="49" charset="-122"/>
              </a:endParaRPr>
            </a:p>
          </p:txBody>
        </p:sp>
        <p:sp>
          <p:nvSpPr>
            <p:cNvPr id="40" name="文本框 39"/>
            <p:cNvSpPr txBox="1"/>
            <p:nvPr/>
          </p:nvSpPr>
          <p:spPr>
            <a:xfrm>
              <a:off x="12983" y="4892"/>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endParaRPr lang="en-US" altLang="zh-CN" sz="1400" b="1">
                <a:solidFill>
                  <a:srgbClr val="386698"/>
                </a:solidFill>
                <a:latin typeface="黑体" panose="02010609060101010101" pitchFamily="49" charset="-122"/>
                <a:ea typeface="黑体" panose="02010609060101010101" pitchFamily="49" charset="-122"/>
              </a:endParaRPr>
            </a:p>
            <a:p>
              <a:pPr algn="ctr">
                <a:buNone/>
              </a:pPr>
              <a:r>
                <a:rPr lang="en-US" altLang="zh-CN" sz="1400" b="1">
                  <a:solidFill>
                    <a:srgbClr val="386698"/>
                  </a:solidFill>
                  <a:latin typeface="黑体" panose="02010609060101010101" pitchFamily="49" charset="-122"/>
                  <a:ea typeface="黑体" panose="02010609060101010101" pitchFamily="49" charset="-122"/>
                </a:rPr>
                <a:t>互斥</a:t>
              </a:r>
              <a:endParaRPr lang="en-US" altLang="zh-CN" sz="1400" b="1">
                <a:solidFill>
                  <a:srgbClr val="386698"/>
                </a:solidFill>
                <a:latin typeface="黑体" panose="02010609060101010101" pitchFamily="49" charset="-122"/>
                <a:ea typeface="黑体" panose="02010609060101010101" pitchFamily="49" charset="-122"/>
              </a:endParaRPr>
            </a:p>
          </p:txBody>
        </p:sp>
        <p:cxnSp>
          <p:nvCxnSpPr>
            <p:cNvPr id="42" name="直接连接符 41"/>
            <p:cNvCxnSpPr/>
            <p:nvPr/>
          </p:nvCxnSpPr>
          <p:spPr>
            <a:xfrm>
              <a:off x="10264" y="4426"/>
              <a:ext cx="3060" cy="86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1"/>
            </p:cNvCxnSpPr>
            <p:nvPr/>
          </p:nvCxnSpPr>
          <p:spPr>
            <a:xfrm flipV="1">
              <a:off x="10264" y="5298"/>
              <a:ext cx="3084" cy="359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2"/>
            </p:cNvCxnSpPr>
            <p:nvPr/>
          </p:nvCxnSpPr>
          <p:spPr>
            <a:xfrm>
              <a:off x="10047" y="4643"/>
              <a:ext cx="895" cy="64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0"/>
            </p:cNvCxnSpPr>
            <p:nvPr/>
          </p:nvCxnSpPr>
          <p:spPr>
            <a:xfrm flipV="1">
              <a:off x="10156" y="5286"/>
              <a:ext cx="786" cy="56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216" y="6130"/>
              <a:ext cx="1407" cy="2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6" idx="0"/>
            </p:cNvCxnSpPr>
            <p:nvPr/>
          </p:nvCxnSpPr>
          <p:spPr>
            <a:xfrm flipV="1">
              <a:off x="10204" y="6420"/>
              <a:ext cx="1419" cy="220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a:stCxn id="16" idx="1"/>
            <a:endCxn id="34" idx="5"/>
          </p:cNvCxnSpPr>
          <p:nvPr/>
        </p:nvCxnSpPr>
        <p:spPr>
          <a:xfrm>
            <a:off x="2727960" y="4102100"/>
            <a:ext cx="3146425" cy="1399540"/>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34" idx="4"/>
          </p:cNvCxnSpPr>
          <p:nvPr/>
        </p:nvCxnSpPr>
        <p:spPr>
          <a:xfrm flipH="1">
            <a:off x="2700020" y="5631815"/>
            <a:ext cx="3145155" cy="529590"/>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a:endCxn id="36" idx="4"/>
          </p:cNvCxnSpPr>
          <p:nvPr/>
        </p:nvCxnSpPr>
        <p:spPr>
          <a:xfrm>
            <a:off x="2727960" y="4102100"/>
            <a:ext cx="3117215" cy="2148205"/>
          </a:xfrm>
          <a:prstGeom prst="line">
            <a:avLst/>
          </a:prstGeom>
          <a:ln>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6" idx="4"/>
          </p:cNvCxnSpPr>
          <p:nvPr/>
        </p:nvCxnSpPr>
        <p:spPr>
          <a:xfrm flipH="1">
            <a:off x="2733040" y="6250305"/>
            <a:ext cx="3112135" cy="44450"/>
          </a:xfrm>
          <a:prstGeom prst="line">
            <a:avLst/>
          </a:prstGeom>
          <a:ln>
            <a:solidFill>
              <a:schemeClr val="accent3">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5350510" y="5344795"/>
            <a:ext cx="160655" cy="196215"/>
            <a:chOff x="7966" y="6091"/>
            <a:chExt cx="277" cy="338"/>
          </a:xfrm>
        </p:grpSpPr>
        <p:cxnSp>
          <p:nvCxnSpPr>
            <p:cNvPr id="41" name="直接连接符 40"/>
            <p:cNvCxnSpPr/>
            <p:nvPr/>
          </p:nvCxnSpPr>
          <p:spPr>
            <a:xfrm flipV="1">
              <a:off x="7966" y="6091"/>
              <a:ext cx="141" cy="339"/>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107" y="6091"/>
              <a:ext cx="136" cy="329"/>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5189855" y="5928995"/>
            <a:ext cx="160655" cy="196215"/>
            <a:chOff x="7966" y="6091"/>
            <a:chExt cx="277" cy="338"/>
          </a:xfrm>
        </p:grpSpPr>
        <p:cxnSp>
          <p:nvCxnSpPr>
            <p:cNvPr id="53" name="直接连接符 52"/>
            <p:cNvCxnSpPr/>
            <p:nvPr/>
          </p:nvCxnSpPr>
          <p:spPr>
            <a:xfrm flipV="1">
              <a:off x="7966" y="6091"/>
              <a:ext cx="141" cy="339"/>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8107" y="6091"/>
              <a:ext cx="136" cy="329"/>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文本框 54"/>
          <p:cNvSpPr txBox="1"/>
          <p:nvPr/>
        </p:nvSpPr>
        <p:spPr>
          <a:xfrm>
            <a:off x="1913255" y="353314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2</a:t>
            </a:r>
            <a:r>
              <a:rPr lang="zh-CN" altLang="en-US" sz="1400">
                <a:solidFill>
                  <a:srgbClr val="386698"/>
                </a:solidFill>
                <a:latin typeface="黑体" panose="02010609060101010101" pitchFamily="49" charset="-122"/>
                <a:ea typeface="黑体" panose="02010609060101010101" pitchFamily="49" charset="-122"/>
              </a:rPr>
              <a:t>、条件</a:t>
            </a:r>
            <a:r>
              <a:rPr lang="en-US" altLang="zh-CN" sz="1400">
                <a:solidFill>
                  <a:srgbClr val="386698"/>
                </a:solidFill>
                <a:latin typeface="黑体" panose="02010609060101010101" pitchFamily="49" charset="-122"/>
                <a:ea typeface="黑体" panose="02010609060101010101" pitchFamily="49" charset="-122"/>
              </a:rPr>
              <a:t>1</a:t>
            </a:r>
            <a:r>
              <a:rPr lang="zh-CN" altLang="en-US" sz="1400">
                <a:solidFill>
                  <a:srgbClr val="386698"/>
                </a:solidFill>
                <a:latin typeface="黑体" panose="02010609060101010101" pitchFamily="49" charset="-122"/>
                <a:ea typeface="黑体" panose="02010609060101010101" pitchFamily="49" charset="-122"/>
              </a:rPr>
              <a:t>和条件</a:t>
            </a:r>
            <a:r>
              <a:rPr lang="en-US" altLang="zh-CN" sz="1400">
                <a:solidFill>
                  <a:srgbClr val="386698"/>
                </a:solidFill>
                <a:latin typeface="黑体" panose="02010609060101010101" pitchFamily="49" charset="-122"/>
                <a:ea typeface="黑体" panose="02010609060101010101" pitchFamily="49" charset="-122"/>
              </a:rPr>
              <a:t>4</a:t>
            </a:r>
            <a:r>
              <a:rPr lang="zh-CN" altLang="en-US" sz="1400">
                <a:solidFill>
                  <a:srgbClr val="386698"/>
                </a:solidFill>
                <a:latin typeface="黑体" panose="02010609060101010101" pitchFamily="49" charset="-122"/>
                <a:ea typeface="黑体" panose="02010609060101010101" pitchFamily="49" charset="-122"/>
              </a:rPr>
              <a:t>组合</a:t>
            </a:r>
            <a:endParaRPr lang="zh-CN" altLang="en-US" sz="1400">
              <a:solidFill>
                <a:srgbClr val="386698"/>
              </a:solidFill>
              <a:latin typeface="黑体" panose="02010609060101010101" pitchFamily="49" charset="-122"/>
              <a:ea typeface="黑体" panose="02010609060101010101" pitchFamily="49" charset="-122"/>
            </a:endParaRPr>
          </a:p>
        </p:txBody>
      </p:sp>
      <p:sp>
        <p:nvSpPr>
          <p:cNvPr id="56" name="文本框 55"/>
          <p:cNvSpPr txBox="1"/>
          <p:nvPr/>
        </p:nvSpPr>
        <p:spPr>
          <a:xfrm>
            <a:off x="5208270" y="353949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algn="l">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输出c</a:t>
            </a:r>
            <a:r>
              <a:rPr lang="zh-CN" altLang="en-US" sz="1400">
                <a:solidFill>
                  <a:srgbClr val="386698"/>
                </a:solidFill>
                <a:latin typeface="黑体" panose="02010609060101010101" pitchFamily="49" charset="-122"/>
                <a:ea typeface="黑体" panose="02010609060101010101" pitchFamily="49" charset="-122"/>
              </a:rPr>
              <a:t>、</a:t>
            </a:r>
            <a:r>
              <a:rPr lang="en-US" altLang="zh-CN" sz="1400">
                <a:solidFill>
                  <a:srgbClr val="386698"/>
                </a:solidFill>
                <a:latin typeface="黑体" panose="02010609060101010101" pitchFamily="49" charset="-122"/>
                <a:ea typeface="黑体" panose="02010609060101010101" pitchFamily="49" charset="-122"/>
              </a:rPr>
              <a:t>d组合</a:t>
            </a:r>
            <a:endParaRPr lang="en-US" altLang="zh-CN" sz="1400">
              <a:solidFill>
                <a:srgbClr val="386698"/>
              </a:solidFill>
              <a:latin typeface="黑体" panose="02010609060101010101" pitchFamily="49" charset="-122"/>
              <a:ea typeface="黑体" panose="02010609060101010101" pitchFamily="49" charset="-122"/>
            </a:endParaRPr>
          </a:p>
        </p:txBody>
      </p:sp>
      <p:sp>
        <p:nvSpPr>
          <p:cNvPr id="57" name="右箭头 56"/>
          <p:cNvSpPr/>
          <p:nvPr/>
        </p:nvSpPr>
        <p:spPr>
          <a:xfrm>
            <a:off x="4432935" y="3620770"/>
            <a:ext cx="648335" cy="144145"/>
          </a:xfrm>
          <a:prstGeom prst="rightArrow">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1441450"/>
            <a:ext cx="8356600" cy="829945"/>
          </a:xfrm>
          <a:prstGeom prst="rect">
            <a:avLst/>
          </a:prstGeom>
          <a:noFill/>
          <a:ln w="9525">
            <a:noFill/>
          </a:ln>
        </p:spPr>
        <p:txBody>
          <a:bodyPr wrap="square" anchor="t">
            <a:spAutoFit/>
          </a:bodyPr>
          <a:lstStyle/>
          <a:p>
            <a:pPr>
              <a:lnSpc>
                <a:spcPct val="150000"/>
              </a:lnSpc>
              <a:buFont typeface="Arial" panose="020B0604020202020204" pitchFamily="34" charset="0"/>
              <a:buNone/>
            </a:pPr>
            <a:endParaRPr lang="en-US" altLang="zh-CN" sz="1600" dirty="0"/>
          </a:p>
          <a:p>
            <a:pPr>
              <a:lnSpc>
                <a:spcPct val="150000"/>
              </a:lnSpc>
              <a:buFont typeface="Arial" panose="020B0604020202020204" pitchFamily="34" charset="0"/>
              <a:buNone/>
            </a:pPr>
            <a:endParaRPr altLang="zh-CN" sz="1600" dirty="0">
              <a:sym typeface="+mn-ea"/>
            </a:endParaRPr>
          </a:p>
        </p:txBody>
      </p:sp>
      <p:sp>
        <p:nvSpPr>
          <p:cNvPr id="33795" name="文本框 2"/>
          <p:cNvSpPr txBox="1"/>
          <p:nvPr/>
        </p:nvSpPr>
        <p:spPr>
          <a:xfrm>
            <a:off x="369888" y="574675"/>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边界值</a:t>
            </a:r>
            <a:endPar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endParaRPr>
          </a:p>
        </p:txBody>
      </p:sp>
      <p:sp>
        <p:nvSpPr>
          <p:cNvPr id="2" name="矩形 1"/>
          <p:cNvSpPr/>
          <p:nvPr/>
        </p:nvSpPr>
        <p:spPr>
          <a:xfrm>
            <a:off x="841375" y="2312035"/>
            <a:ext cx="7908925" cy="280797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nSpc>
                <a:spcPct val="110000"/>
              </a:lnSpc>
            </a:pPr>
            <a:r>
              <a:rPr lang="en-US" altLang="zh-CN" dirty="0"/>
              <a:t>If Val(Test1.Test) &gt; =0 Or Val(Test1.Test) &lt;= 100 Then</a:t>
            </a:r>
            <a:endParaRPr lang="en-US" altLang="zh-CN" dirty="0"/>
          </a:p>
          <a:p>
            <a:pPr>
              <a:lnSpc>
                <a:spcPct val="110000"/>
              </a:lnSpc>
            </a:pPr>
            <a:r>
              <a:rPr lang="en-US" altLang="zh-CN" dirty="0"/>
              <a:t>	</a:t>
            </a:r>
            <a:r>
              <a:rPr lang="en-US" altLang="zh-CN" dirty="0" err="1"/>
              <a:t>MsgBox</a:t>
            </a:r>
            <a:r>
              <a:rPr lang="en-US" altLang="zh-CN" dirty="0"/>
              <a:t>("</a:t>
            </a:r>
            <a:r>
              <a:rPr lang="zh-CN" altLang="en-US" dirty="0"/>
              <a:t>输入的参数值必须大于</a:t>
            </a:r>
            <a:r>
              <a:rPr lang="en-US" altLang="zh-CN" dirty="0"/>
              <a:t>0</a:t>
            </a:r>
            <a:r>
              <a:rPr lang="zh-CN" altLang="en-US" dirty="0"/>
              <a:t>同时小于</a:t>
            </a:r>
            <a:r>
              <a:rPr lang="en-US" altLang="zh-CN" dirty="0"/>
              <a:t>100")</a:t>
            </a:r>
            <a:endParaRPr lang="en-US" altLang="zh-CN" dirty="0"/>
          </a:p>
          <a:p>
            <a:pPr>
              <a:lnSpc>
                <a:spcPct val="110000"/>
              </a:lnSpc>
            </a:pPr>
            <a:r>
              <a:rPr lang="en-US" altLang="zh-CN" dirty="0"/>
              <a:t>	Test1.SetFocus</a:t>
            </a:r>
            <a:endParaRPr lang="en-US" altLang="zh-CN" dirty="0"/>
          </a:p>
          <a:p>
            <a:pPr>
              <a:lnSpc>
                <a:spcPct val="110000"/>
              </a:lnSpc>
            </a:pPr>
            <a:r>
              <a:rPr lang="en-US" altLang="zh-CN" dirty="0" err="1"/>
              <a:t>ElseIf</a:t>
            </a:r>
            <a:r>
              <a:rPr lang="en-US" altLang="zh-CN"/>
              <a:t> Val(Test2.Test</a:t>
            </a:r>
            <a:r>
              <a:rPr lang="en-US" altLang="zh-CN" dirty="0"/>
              <a:t>) &gt;= 0 or </a:t>
            </a:r>
            <a:r>
              <a:rPr lang="en-US" altLang="zh-CN" dirty="0" err="1"/>
              <a:t>val</a:t>
            </a:r>
            <a:r>
              <a:rPr lang="en-US" altLang="zh-CN" dirty="0"/>
              <a:t> (Test2.Test) &lt; =100 then</a:t>
            </a:r>
            <a:endParaRPr lang="en-US" altLang="zh-CN" dirty="0"/>
          </a:p>
          <a:p>
            <a:pPr>
              <a:lnSpc>
                <a:spcPct val="110000"/>
              </a:lnSpc>
            </a:pPr>
            <a:r>
              <a:rPr lang="en-US" altLang="zh-CN" dirty="0"/>
              <a:t>	</a:t>
            </a:r>
            <a:r>
              <a:rPr lang="en-US" altLang="zh-CN" dirty="0" err="1"/>
              <a:t>MsgBox</a:t>
            </a:r>
            <a:r>
              <a:rPr lang="en-US" altLang="zh-CN" dirty="0"/>
              <a:t>("</a:t>
            </a:r>
            <a:r>
              <a:rPr lang="zh-CN" altLang="en-US" dirty="0"/>
              <a:t>输入的参数值必须大于</a:t>
            </a:r>
            <a:r>
              <a:rPr lang="en-US" altLang="zh-CN" dirty="0"/>
              <a:t>0</a:t>
            </a:r>
            <a:r>
              <a:rPr lang="zh-CN" altLang="en-US" dirty="0"/>
              <a:t>同时小于</a:t>
            </a:r>
            <a:r>
              <a:rPr lang="en-US" altLang="zh-CN" dirty="0"/>
              <a:t>100")</a:t>
            </a:r>
            <a:endParaRPr lang="en-US" altLang="zh-CN" dirty="0"/>
          </a:p>
          <a:p>
            <a:pPr>
              <a:lnSpc>
                <a:spcPct val="110000"/>
              </a:lnSpc>
            </a:pPr>
            <a:r>
              <a:rPr lang="en-US" altLang="zh-CN" dirty="0"/>
              <a:t>	Test2.SetFocus</a:t>
            </a:r>
            <a:endParaRPr lang="en-US" altLang="zh-CN" dirty="0"/>
          </a:p>
          <a:p>
            <a:pPr>
              <a:lnSpc>
                <a:spcPct val="110000"/>
              </a:lnSpc>
            </a:pPr>
            <a:r>
              <a:rPr lang="en-US" altLang="zh-CN" dirty="0"/>
              <a:t>Else</a:t>
            </a:r>
            <a:endParaRPr lang="en-US" altLang="zh-CN" dirty="0"/>
          </a:p>
          <a:p>
            <a:pPr>
              <a:lnSpc>
                <a:spcPct val="110000"/>
              </a:lnSpc>
            </a:pPr>
            <a:r>
              <a:rPr lang="en-US" altLang="zh-CN" dirty="0"/>
              <a:t>	Test3.Test = Val(Test1.Test) + Val(Test2.Test)</a:t>
            </a:r>
            <a:endParaRPr lang="en-US" altLang="zh-CN" dirty="0"/>
          </a:p>
          <a:p>
            <a:pPr>
              <a:lnSpc>
                <a:spcPct val="110000"/>
              </a:lnSpc>
            </a:pPr>
            <a:r>
              <a:rPr lang="en-US" altLang="zh-CN" dirty="0"/>
              <a:t>End If</a:t>
            </a:r>
            <a:endParaRPr lang="zh-CN" altLang="en-US" dirty="0"/>
          </a:p>
        </p:txBody>
      </p:sp>
      <p:sp>
        <p:nvSpPr>
          <p:cNvPr id="3" name="文本框 2"/>
          <p:cNvSpPr txBox="1"/>
          <p:nvPr/>
        </p:nvSpPr>
        <p:spPr>
          <a:xfrm>
            <a:off x="841375" y="1338580"/>
            <a:ext cx="7908925" cy="829945"/>
          </a:xfrm>
          <a:prstGeom prst="rect">
            <a:avLst/>
          </a:prstGeom>
          <a:noFill/>
        </p:spPr>
        <p:txBody>
          <a:bodyPr wrap="square" rtlCol="0" anchor="t">
            <a:spAutoFit/>
          </a:bodyPr>
          <a:lstStyle/>
          <a:p>
            <a:pPr marL="0" lvl="1" algn="l" fontAlgn="auto">
              <a:buNone/>
            </a:pPr>
            <a:r>
              <a:rPr lang="zh-CN" altLang="en-US" sz="2400">
                <a:solidFill>
                  <a:srgbClr val="386698"/>
                </a:solidFill>
                <a:latin typeface="Franklin Gothic Book" panose="020B0503020102020204" pitchFamily="34" charset="0"/>
                <a:ea typeface="黑体" panose="02010609060101010101" pitchFamily="49" charset="-122"/>
                <a:sym typeface="+mn-ea"/>
              </a:rPr>
              <a:t>题目：输入的参数值必须大于0同时小于100的整数，边界条件设置错误：把&gt;写成了&gt;=，把&lt;写成了&lt;=</a:t>
            </a:r>
            <a:endParaRPr lang="zh-CN" altLang="en-US" sz="2400">
              <a:solidFill>
                <a:srgbClr val="386698"/>
              </a:solidFill>
              <a:latin typeface="Franklin Gothic Book" panose="020B0503020102020204" pitchFamily="34" charset="0"/>
              <a:ea typeface="黑体" panose="02010609060101010101" pitchFamily="49" charset="-122"/>
            </a:endParaRPr>
          </a:p>
        </p:txBody>
      </p:sp>
      <p:sp>
        <p:nvSpPr>
          <p:cNvPr id="5" name="文本框 4"/>
          <p:cNvSpPr txBox="1"/>
          <p:nvPr/>
        </p:nvSpPr>
        <p:spPr>
          <a:xfrm>
            <a:off x="1615440" y="5221605"/>
            <a:ext cx="5913755" cy="1198880"/>
          </a:xfrm>
          <a:prstGeom prst="rect">
            <a:avLst/>
          </a:prstGeom>
          <a:noFill/>
        </p:spPr>
        <p:txBody>
          <a:bodyPr wrap="square" rtlCol="0" anchor="t">
            <a:spAutoFit/>
          </a:bodyPr>
          <a:lstStyle/>
          <a:p>
            <a:pPr marL="0" indent="0">
              <a:buNone/>
            </a:pPr>
            <a:r>
              <a:rPr lang="en-US" altLang="zh-CN" b="1" dirty="0">
                <a:solidFill>
                  <a:srgbClr val="C00000"/>
                </a:solidFill>
                <a:sym typeface="+mn-ea"/>
              </a:rPr>
              <a:t>【</a:t>
            </a:r>
            <a:r>
              <a:rPr lang="zh-CN" altLang="en-US" b="1" dirty="0">
                <a:solidFill>
                  <a:srgbClr val="C00000"/>
                </a:solidFill>
                <a:sym typeface="+mn-ea"/>
              </a:rPr>
              <a:t>注意</a:t>
            </a:r>
            <a:r>
              <a:rPr lang="en-US" altLang="zh-CN" b="1" dirty="0">
                <a:solidFill>
                  <a:srgbClr val="C00000"/>
                </a:solidFill>
                <a:sym typeface="+mn-ea"/>
              </a:rPr>
              <a:t>】</a:t>
            </a:r>
            <a:endParaRPr lang="en-US" altLang="zh-CN" b="1" dirty="0">
              <a:solidFill>
                <a:srgbClr val="C00000"/>
              </a:solidFill>
            </a:endParaRPr>
          </a:p>
          <a:p>
            <a:pPr marL="0" indent="0">
              <a:buNone/>
            </a:pPr>
            <a:r>
              <a:rPr lang="zh-CN" altLang="en-US" b="1" dirty="0">
                <a:solidFill>
                  <a:srgbClr val="C00000"/>
                </a:solidFill>
                <a:sym typeface="+mn-ea"/>
              </a:rPr>
              <a:t>　　有效数据和无效数据的分界点，往往作为程序员编写程序的判断点，是程序员容易犯错误的地方，也是测试人员重点测试的内容。</a:t>
            </a:r>
            <a:endParaRPr lang="zh-CN" altLang="en-US"/>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75640"/>
            <a:ext cx="8229600" cy="641350"/>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6" name="文本框 5"/>
          <p:cNvSpPr txBox="1"/>
          <p:nvPr/>
        </p:nvSpPr>
        <p:spPr>
          <a:xfrm>
            <a:off x="349885" y="1407795"/>
            <a:ext cx="7642225"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根据因果图再制作出对应的“表格”</a:t>
            </a:r>
            <a:endParaRPr lang="zh-CN" sz="2000">
              <a:solidFill>
                <a:srgbClr val="386698"/>
              </a:solidFill>
              <a:latin typeface="黑体" panose="02010609060101010101" pitchFamily="49" charset="-122"/>
              <a:ea typeface="黑体" panose="02010609060101010101" pitchFamily="49" charset="-122"/>
            </a:endParaRPr>
          </a:p>
        </p:txBody>
      </p:sp>
      <p:graphicFrame>
        <p:nvGraphicFramePr>
          <p:cNvPr id="5" name="表格 4"/>
          <p:cNvGraphicFramePr/>
          <p:nvPr/>
        </p:nvGraphicFramePr>
        <p:xfrm>
          <a:off x="1487805" y="1978660"/>
          <a:ext cx="6394450" cy="4343400"/>
        </p:xfrm>
        <a:graphic>
          <a:graphicData uri="http://schemas.openxmlformats.org/drawingml/2006/table">
            <a:tbl>
              <a:tblPr firstRow="1" bandRow="1">
                <a:tableStyleId>{5C22544A-7EE6-4342-B048-85BDC9FD1C3A}</a:tableStyleId>
              </a:tblPr>
              <a:tblGrid>
                <a:gridCol w="332105"/>
                <a:gridCol w="1014730"/>
                <a:gridCol w="615315"/>
                <a:gridCol w="656590"/>
                <a:gridCol w="621665"/>
                <a:gridCol w="596265"/>
                <a:gridCol w="639445"/>
                <a:gridCol w="639445"/>
                <a:gridCol w="639445"/>
                <a:gridCol w="639445"/>
              </a:tblGrid>
              <a:tr h="381000">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1</a:t>
                      </a:r>
                      <a:endParaRPr lang="en-US" altLang="zh-CN"/>
                    </a:p>
                  </a:txBody>
                  <a:tcPr/>
                </a:tc>
                <a:tc>
                  <a:txBody>
                    <a:bodyPr/>
                    <a:lstStyle/>
                    <a:p>
                      <a:pPr>
                        <a:buNone/>
                      </a:pPr>
                      <a:r>
                        <a:rPr lang="en-US" altLang="zh-CN"/>
                        <a:t>2</a:t>
                      </a:r>
                      <a:endParaRPr lang="en-US" altLang="zh-CN"/>
                    </a:p>
                  </a:txBody>
                  <a:tcPr/>
                </a:tc>
                <a:tc>
                  <a:txBody>
                    <a:bodyPr/>
                    <a:lstStyle/>
                    <a:p>
                      <a:pPr>
                        <a:buNone/>
                      </a:pPr>
                      <a:r>
                        <a:rPr lang="en-US" altLang="zh-CN"/>
                        <a:t>3</a:t>
                      </a:r>
                      <a:endParaRPr lang="en-US" altLang="zh-CN"/>
                    </a:p>
                  </a:txBody>
                  <a:tcPr/>
                </a:tc>
                <a:tc>
                  <a:txBody>
                    <a:bodyPr/>
                    <a:lstStyle/>
                    <a:p>
                      <a:pPr>
                        <a:buNone/>
                      </a:pPr>
                      <a:r>
                        <a:rPr lang="en-US" altLang="zh-CN"/>
                        <a:t>4</a:t>
                      </a:r>
                      <a:endParaRPr lang="en-US" altLang="zh-CN"/>
                    </a:p>
                  </a:txBody>
                  <a:tcPr/>
                </a:tc>
                <a:tc>
                  <a:txBody>
                    <a:bodyPr/>
                    <a:lstStyle/>
                    <a:p>
                      <a:pPr>
                        <a:buNone/>
                      </a:pPr>
                      <a:r>
                        <a:rPr lang="en-US" altLang="zh-CN"/>
                        <a:t>5</a:t>
                      </a:r>
                      <a:endParaRPr lang="en-US" altLang="zh-CN"/>
                    </a:p>
                  </a:txBody>
                  <a:tcPr/>
                </a:tc>
                <a:tc>
                  <a:txBody>
                    <a:bodyPr/>
                    <a:lstStyle/>
                    <a:p>
                      <a:pPr>
                        <a:buNone/>
                      </a:pPr>
                      <a:r>
                        <a:rPr lang="en-US" altLang="zh-CN"/>
                        <a:t>6</a:t>
                      </a:r>
                      <a:endParaRPr lang="en-US" altLang="zh-CN"/>
                    </a:p>
                  </a:txBody>
                  <a:tcPr/>
                </a:tc>
                <a:tc>
                  <a:txBody>
                    <a:bodyPr/>
                    <a:lstStyle/>
                    <a:p>
                      <a:pPr>
                        <a:buNone/>
                      </a:pPr>
                      <a:r>
                        <a:rPr lang="en-US" altLang="zh-CN"/>
                        <a:t>7</a:t>
                      </a:r>
                      <a:endParaRPr lang="en-US" altLang="zh-CN"/>
                    </a:p>
                  </a:txBody>
                  <a:tcPr/>
                </a:tc>
                <a:tc>
                  <a:txBody>
                    <a:bodyPr/>
                    <a:lstStyle/>
                    <a:p>
                      <a:pPr>
                        <a:buNone/>
                      </a:pPr>
                      <a:r>
                        <a:rPr lang="en-US" altLang="zh-CN"/>
                        <a:t>8</a:t>
                      </a:r>
                      <a:endParaRPr lang="en-US" altLang="zh-CN"/>
                    </a:p>
                  </a:txBody>
                  <a:tcPr/>
                </a:tc>
              </a:tr>
              <a:tr h="381000">
                <a:tc rowSpan="4">
                  <a:txBody>
                    <a:bodyPr/>
                    <a:lstStyle/>
                    <a:p>
                      <a:pPr algn="ctr">
                        <a:buNone/>
                      </a:pPr>
                      <a:endParaRPr lang="zh-CN" altLang="en-US"/>
                    </a:p>
                    <a:p>
                      <a:pPr algn="ctr">
                        <a:buNone/>
                      </a:pPr>
                      <a:r>
                        <a:rPr lang="zh-CN" altLang="en-US"/>
                        <a:t>输</a:t>
                      </a:r>
                      <a:endParaRPr lang="zh-CN" altLang="en-US"/>
                    </a:p>
                    <a:p>
                      <a:pPr algn="ctr">
                        <a:buNone/>
                      </a:pPr>
                      <a:endParaRPr lang="zh-CN" altLang="en-US"/>
                    </a:p>
                    <a:p>
                      <a:pPr algn="ctr">
                        <a:buNone/>
                      </a:pPr>
                      <a:r>
                        <a:rPr lang="zh-CN" altLang="en-US"/>
                        <a:t>入</a:t>
                      </a:r>
                      <a:endParaRPr lang="zh-CN" altLang="en-US"/>
                    </a:p>
                  </a:txBody>
                  <a:tcPr/>
                </a:tc>
                <a:tc>
                  <a:txBody>
                    <a:bodyPr/>
                    <a:lstStyle/>
                    <a:p>
                      <a:pPr indent="0" fontAlgn="auto">
                        <a:buFont typeface="+mj-ea"/>
                        <a:buNone/>
                      </a:pPr>
                      <a:r>
                        <a:rPr lang="en-US" altLang="zh-CN" sz="1200"/>
                        <a:t>1</a:t>
                      </a:r>
                      <a:r>
                        <a:rPr lang="zh-CN" altLang="en-US" sz="1200"/>
                        <a:t>、投入</a:t>
                      </a:r>
                      <a:r>
                        <a:rPr lang="en-US" altLang="zh-CN" sz="1200"/>
                        <a:t>50</a:t>
                      </a:r>
                      <a:r>
                        <a:rPr lang="zh-CN" altLang="en-US" sz="1200"/>
                        <a:t>元</a:t>
                      </a:r>
                      <a:endParaRPr lang="zh-CN" altLang="en-US" sz="1200"/>
                    </a:p>
                  </a:txBody>
                  <a:tcPr/>
                </a:tc>
                <a:tc>
                  <a:txBody>
                    <a:bodyPr/>
                    <a:lstStyle/>
                    <a:p>
                      <a:pPr>
                        <a:buNone/>
                      </a:pPr>
                      <a:r>
                        <a:rPr lang="en-US" altLang="zh-CN"/>
                        <a:t>1</a:t>
                      </a:r>
                      <a:endParaRPr lang="en-US" altLang="zh-CN"/>
                    </a:p>
                  </a:txBody>
                  <a:tcPr/>
                </a:tc>
                <a:tc>
                  <a:txBody>
                    <a:bodyPr/>
                    <a:lstStyle/>
                    <a:p>
                      <a:pPr>
                        <a:buNone/>
                      </a:pPr>
                      <a:r>
                        <a:rPr lang="en-US" altLang="zh-CN">
                          <a:solidFill>
                            <a:srgbClr val="386698"/>
                          </a:solidFill>
                        </a:rPr>
                        <a:t>1</a:t>
                      </a:r>
                      <a:endParaRPr lang="en-US" altLang="zh-CN">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381000">
                <a:tc vMerge="1">
                  <a:tcPr/>
                </a:tc>
                <a:tc>
                  <a:txBody>
                    <a:bodyPr/>
                    <a:lstStyle/>
                    <a:p>
                      <a:pPr indent="0" fontAlgn="auto">
                        <a:buFont typeface="+mj-ea"/>
                        <a:buNone/>
                      </a:pPr>
                      <a:r>
                        <a:rPr lang="en-US" altLang="zh-CN" sz="1200">
                          <a:sym typeface="+mn-ea"/>
                        </a:rPr>
                        <a:t>2</a:t>
                      </a:r>
                      <a:r>
                        <a:rPr lang="zh-CN" altLang="en-US" sz="1200">
                          <a:sym typeface="+mn-ea"/>
                        </a:rPr>
                        <a:t>、投</a:t>
                      </a:r>
                      <a:r>
                        <a:rPr lang="zh-CN" sz="1200">
                          <a:sym typeface="+mn-ea"/>
                        </a:rPr>
                        <a:t>币</a:t>
                      </a:r>
                      <a:r>
                        <a:rPr lang="en-US" altLang="zh-CN" sz="1200">
                          <a:sym typeface="+mn-ea"/>
                        </a:rPr>
                        <a:t>100</a:t>
                      </a:r>
                      <a:r>
                        <a:rPr lang="zh-CN" altLang="en-US" sz="1200">
                          <a:sym typeface="+mn-ea"/>
                        </a:rPr>
                        <a:t>元</a:t>
                      </a:r>
                      <a:endParaRPr lang="zh-CN" altLang="en-US" sz="1200">
                        <a:sym typeface="+mn-ea"/>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381000">
                <a:tc vMerge="1">
                  <a:tcPr/>
                </a:tc>
                <a:tc>
                  <a:txBody>
                    <a:bodyPr/>
                    <a:lstStyle/>
                    <a:p>
                      <a:pPr indent="0" fontAlgn="auto">
                        <a:buFont typeface="+mj-ea"/>
                        <a:buNone/>
                      </a:pPr>
                      <a:r>
                        <a:rPr lang="en-US" altLang="zh-CN" sz="1200">
                          <a:sym typeface="+mn-ea"/>
                        </a:rPr>
                        <a:t>3</a:t>
                      </a:r>
                      <a:r>
                        <a:rPr lang="zh-CN" altLang="en-US" sz="1200">
                          <a:sym typeface="+mn-ea"/>
                        </a:rPr>
                        <a:t>、选择充值</a:t>
                      </a:r>
                      <a:r>
                        <a:rPr lang="en-US" altLang="zh-CN" sz="1200">
                          <a:sym typeface="+mn-ea"/>
                        </a:rPr>
                        <a:t>50</a:t>
                      </a:r>
                      <a:r>
                        <a:rPr lang="zh-CN" altLang="en-US" sz="1200">
                          <a:sym typeface="+mn-ea"/>
                        </a:rPr>
                        <a:t>元</a:t>
                      </a:r>
                      <a:endParaRPr lang="zh-CN" altLang="en-US" sz="1200">
                        <a:sym typeface="+mn-ea"/>
                      </a:endParaRPr>
                    </a:p>
                  </a:txBody>
                  <a:tcPr/>
                </a:tc>
                <a:tc>
                  <a:txBody>
                    <a:bodyPr/>
                    <a:lstStyle/>
                    <a:p>
                      <a:pPr>
                        <a:buNone/>
                      </a:pPr>
                      <a:r>
                        <a:rPr lang="en-US" altLang="zh-CN"/>
                        <a:t>1</a:t>
                      </a:r>
                      <a:endParaRPr lang="en-US" alt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381000">
                <a:tc vMerge="1">
                  <a:tcPr/>
                </a:tc>
                <a:tc>
                  <a:txBody>
                    <a:bodyPr/>
                    <a:lstStyle/>
                    <a:p>
                      <a:pPr indent="0" fontAlgn="auto">
                        <a:buFont typeface="+mj-ea"/>
                        <a:buNone/>
                      </a:pPr>
                      <a:r>
                        <a:rPr lang="en-US" altLang="zh-CN" sz="1200">
                          <a:sym typeface="+mn-ea"/>
                        </a:rPr>
                        <a:t>4</a:t>
                      </a:r>
                      <a:r>
                        <a:rPr lang="zh-CN" altLang="en-US" sz="1200">
                          <a:sym typeface="+mn-ea"/>
                        </a:rPr>
                        <a:t>、选择充值</a:t>
                      </a:r>
                      <a:r>
                        <a:rPr lang="en-US" altLang="zh-CN" sz="1200">
                          <a:sym typeface="+mn-ea"/>
                        </a:rPr>
                        <a:t>100</a:t>
                      </a:r>
                      <a:r>
                        <a:rPr lang="zh-CN" altLang="en-US" sz="1200">
                          <a:sym typeface="+mn-ea"/>
                        </a:rPr>
                        <a:t>元</a:t>
                      </a:r>
                      <a:endParaRPr lang="zh-CN" altLang="en-US" sz="1200">
                        <a:sym typeface="+mn-ea"/>
                      </a:endParaRPr>
                    </a:p>
                  </a:txBody>
                  <a:tcPr/>
                </a:tc>
                <a:tc>
                  <a:txBody>
                    <a:bodyPr/>
                    <a:lstStyle/>
                    <a:p>
                      <a:pPr>
                        <a:buNone/>
                      </a:pPr>
                      <a:endParaRPr lang="zh-CN" altLang="en-US"/>
                    </a:p>
                  </a:txBody>
                  <a:tcPr/>
                </a:tc>
                <a:tc>
                  <a:txBody>
                    <a:bodyPr/>
                    <a:lstStyle/>
                    <a:p>
                      <a:pPr>
                        <a:buNone/>
                      </a:pPr>
                      <a:r>
                        <a:rPr lang="en-US" altLang="zh-CN">
                          <a:solidFill>
                            <a:srgbClr val="386698"/>
                          </a:solidFill>
                        </a:rPr>
                        <a:t>1</a:t>
                      </a:r>
                      <a:endParaRPr lang="en-US" altLang="zh-CN">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38100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381000">
                <a:tc rowSpan="4">
                  <a:txBody>
                    <a:bodyPr/>
                    <a:lstStyle/>
                    <a:p>
                      <a:pPr algn="ctr">
                        <a:buNone/>
                      </a:pPr>
                      <a:endParaRPr lang="zh-CN" altLang="en-US" sz="1800">
                        <a:sym typeface="+mn-ea"/>
                      </a:endParaRPr>
                    </a:p>
                    <a:p>
                      <a:pPr algn="ctr">
                        <a:buNone/>
                      </a:pPr>
                      <a:r>
                        <a:rPr lang="zh-CN" altLang="en-US" sz="1800">
                          <a:sym typeface="+mn-ea"/>
                        </a:rPr>
                        <a:t>输</a:t>
                      </a:r>
                      <a:endParaRPr lang="zh-CN" altLang="en-US" sz="1800">
                        <a:sym typeface="+mn-ea"/>
                      </a:endParaRPr>
                    </a:p>
                    <a:p>
                      <a:pPr algn="ctr">
                        <a:buNone/>
                      </a:pPr>
                      <a:endParaRPr lang="zh-CN" altLang="en-US" sz="1800">
                        <a:sym typeface="+mn-ea"/>
                      </a:endParaRPr>
                    </a:p>
                    <a:p>
                      <a:pPr algn="ctr">
                        <a:buNone/>
                      </a:pPr>
                      <a:r>
                        <a:rPr lang="zh-CN" altLang="en-US" sz="1800">
                          <a:sym typeface="+mn-ea"/>
                        </a:rPr>
                        <a:t>出</a:t>
                      </a:r>
                      <a:endParaRPr lang="zh-CN" altLang="en-US"/>
                    </a:p>
                  </a:txBody>
                  <a:tcPr/>
                </a:tc>
                <a:tc>
                  <a:txBody>
                    <a:bodyPr/>
                    <a:lstStyle/>
                    <a:p>
                      <a:pPr indent="0" fontAlgn="auto">
                        <a:buFont typeface="+mj-lt"/>
                        <a:buNone/>
                      </a:pPr>
                      <a:r>
                        <a:rPr lang="en-US" altLang="zh-CN" sz="1200"/>
                        <a:t>a</a:t>
                      </a:r>
                      <a:r>
                        <a:rPr lang="zh-CN" altLang="en-US" sz="1200"/>
                        <a:t>、完成充值、退卡</a:t>
                      </a:r>
                      <a:endParaRPr lang="zh-CN" altLang="en-US" sz="1200"/>
                    </a:p>
                  </a:txBody>
                  <a:tcPr/>
                </a:tc>
                <a:tc>
                  <a:txBody>
                    <a:bodyPr/>
                    <a:lstStyle/>
                    <a:p>
                      <a:pPr>
                        <a:buNone/>
                      </a:pPr>
                      <a:r>
                        <a:rPr lang="en-US" altLang="zh-CN"/>
                        <a:t>1</a:t>
                      </a:r>
                      <a:endParaRPr lang="en-US" alt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457200">
                <a:tc vMerge="1">
                  <a:tcPr/>
                </a:tc>
                <a:tc>
                  <a:txBody>
                    <a:bodyPr/>
                    <a:lstStyle/>
                    <a:p>
                      <a:pPr indent="0" fontAlgn="auto">
                        <a:buFont typeface="+mj-lt"/>
                        <a:buNone/>
                      </a:pPr>
                      <a:r>
                        <a:rPr lang="en-US" altLang="zh-CN" sz="1200">
                          <a:sym typeface="+mn-ea"/>
                        </a:rPr>
                        <a:t>b</a:t>
                      </a:r>
                      <a:r>
                        <a:rPr lang="zh-CN" altLang="en-US" sz="1200">
                          <a:sym typeface="+mn-ea"/>
                        </a:rPr>
                        <a:t>、</a:t>
                      </a:r>
                      <a:r>
                        <a:rPr lang="zh-CN" altLang="en-US" sz="1200"/>
                        <a:t>提示充值成功</a:t>
                      </a:r>
                      <a:endParaRPr lang="zh-CN" altLang="en-US" sz="1200"/>
                    </a:p>
                  </a:txBody>
                  <a:tcPr/>
                </a:tc>
                <a:tc>
                  <a:txBody>
                    <a:bodyPr/>
                    <a:lstStyle/>
                    <a:p>
                      <a:pPr>
                        <a:buNone/>
                      </a:pPr>
                      <a:r>
                        <a:rPr lang="en-US" altLang="zh-CN"/>
                        <a:t>1</a:t>
                      </a:r>
                      <a:endParaRPr lang="en-US" altLang="zh-CN"/>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381000">
                <a:tc vMerge="1">
                  <a:tcPr/>
                </a:tc>
                <a:tc>
                  <a:txBody>
                    <a:bodyPr/>
                    <a:lstStyle/>
                    <a:p>
                      <a:pPr indent="0" fontAlgn="auto">
                        <a:buFont typeface="+mj-lt"/>
                        <a:buNone/>
                      </a:pPr>
                      <a:r>
                        <a:rPr lang="en-US" altLang="zh-CN" sz="1200">
                          <a:sym typeface="+mn-ea"/>
                        </a:rPr>
                        <a:t>c</a:t>
                      </a:r>
                      <a:r>
                        <a:rPr lang="zh-CN" altLang="en-US" sz="1200">
                          <a:sym typeface="+mn-ea"/>
                        </a:rPr>
                        <a:t>、</a:t>
                      </a:r>
                      <a:r>
                        <a:rPr lang="zh-CN" altLang="en-US" sz="1200"/>
                        <a:t>找零</a:t>
                      </a:r>
                      <a:endParaRPr lang="zh-CN" altLang="en-US" sz="1200"/>
                    </a:p>
                  </a:txBody>
                  <a:tcPr/>
                </a:tc>
                <a:tc>
                  <a:txBody>
                    <a:bodyPr/>
                    <a:lstStyle/>
                    <a:p>
                      <a:pPr>
                        <a:buNone/>
                      </a:pPr>
                      <a:endParaRPr lang="zh-CN" altLang="en-US"/>
                    </a:p>
                  </a:txBody>
                  <a:tcPr/>
                </a:tc>
                <a:tc>
                  <a:txBody>
                    <a:bodyPr/>
                    <a:lstStyle/>
                    <a:p>
                      <a:pPr>
                        <a:buNone/>
                      </a:pPr>
                      <a:r>
                        <a:rPr lang="en-US" altLang="zh-CN">
                          <a:solidFill>
                            <a:srgbClr val="386698"/>
                          </a:solidFill>
                        </a:rPr>
                        <a:t>1</a:t>
                      </a:r>
                      <a:endParaRPr lang="en-US" altLang="zh-CN">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381000">
                <a:tc vMerge="1">
                  <a:tcPr/>
                </a:tc>
                <a:tc>
                  <a:txBody>
                    <a:bodyPr/>
                    <a:lstStyle/>
                    <a:p>
                      <a:pPr indent="0" fontAlgn="auto">
                        <a:buFont typeface="+mj-lt"/>
                        <a:buNone/>
                      </a:pPr>
                      <a:r>
                        <a:rPr lang="en-US" altLang="zh-CN" sz="1200">
                          <a:sym typeface="+mn-ea"/>
                        </a:rPr>
                        <a:t>d</a:t>
                      </a:r>
                      <a:r>
                        <a:rPr lang="zh-CN" altLang="en-US" sz="1200">
                          <a:sym typeface="+mn-ea"/>
                        </a:rPr>
                        <a:t>、</a:t>
                      </a:r>
                      <a:r>
                        <a:rPr lang="zh-CN" altLang="en-US" sz="1200"/>
                        <a:t>错误提示</a:t>
                      </a:r>
                      <a:endParaRPr lang="zh-CN" altLang="en-US" sz="1200"/>
                    </a:p>
                  </a:txBody>
                  <a:tcPr/>
                </a:tc>
                <a:tc>
                  <a:txBody>
                    <a:bodyPr/>
                    <a:lstStyle/>
                    <a:p>
                      <a:pPr>
                        <a:buNone/>
                      </a:pPr>
                      <a:endParaRPr lang="zh-CN" altLang="en-US"/>
                    </a:p>
                  </a:txBody>
                  <a:tcPr/>
                </a:tc>
                <a:tc>
                  <a:txBody>
                    <a:bodyPr/>
                    <a:lstStyle/>
                    <a:p>
                      <a:pPr>
                        <a:buNone/>
                      </a:pPr>
                      <a:r>
                        <a:rPr lang="en-US" altLang="zh-CN">
                          <a:solidFill>
                            <a:srgbClr val="386698"/>
                          </a:solidFill>
                        </a:rPr>
                        <a:t>1</a:t>
                      </a:r>
                      <a:endParaRPr lang="en-US" altLang="zh-CN">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49605"/>
            <a:ext cx="8229600" cy="581025"/>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6" name="文本框 5"/>
          <p:cNvSpPr txBox="1"/>
          <p:nvPr/>
        </p:nvSpPr>
        <p:spPr>
          <a:xfrm>
            <a:off x="269875" y="1330960"/>
            <a:ext cx="8416925"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注意：一个图中标识出一个测试用例的情况，因为画在一起根本无法分辨。</a:t>
            </a:r>
            <a:endParaRPr lang="zh-CN" sz="2000">
              <a:solidFill>
                <a:srgbClr val="386698"/>
              </a:solidFill>
              <a:latin typeface="黑体" panose="02010609060101010101" pitchFamily="49" charset="-122"/>
              <a:ea typeface="黑体" panose="02010609060101010101" pitchFamily="49" charset="-122"/>
            </a:endParaRPr>
          </a:p>
        </p:txBody>
      </p:sp>
      <p:sp>
        <p:nvSpPr>
          <p:cNvPr id="13" name="文本框 12"/>
          <p:cNvSpPr txBox="1"/>
          <p:nvPr/>
        </p:nvSpPr>
        <p:spPr>
          <a:xfrm>
            <a:off x="1246505" y="1855470"/>
            <a:ext cx="3606800" cy="147637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输入：</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p:txBody>
      </p:sp>
      <p:sp>
        <p:nvSpPr>
          <p:cNvPr id="14" name="文本框 13"/>
          <p:cNvSpPr txBox="1"/>
          <p:nvPr/>
        </p:nvSpPr>
        <p:spPr>
          <a:xfrm>
            <a:off x="5157470" y="1855470"/>
            <a:ext cx="2925445" cy="1476375"/>
          </a:xfrm>
          <a:prstGeom prst="rect">
            <a:avLst/>
          </a:prstGeom>
          <a:ln w="19050"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完成充值、退卡</a:t>
            </a:r>
            <a:endParaRPr lang="zh-CN">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提示充值成功</a:t>
            </a:r>
            <a:endParaRPr lang="zh-CN">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找零</a:t>
            </a:r>
            <a:endParaRPr lang="zh-CN">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提示错误</a:t>
            </a:r>
            <a:endParaRPr lang="zh-CN">
              <a:solidFill>
                <a:srgbClr val="386698"/>
              </a:solidFill>
              <a:latin typeface="黑体" panose="02010609060101010101" pitchFamily="49" charset="-122"/>
              <a:ea typeface="黑体" panose="02010609060101010101" pitchFamily="49" charset="-122"/>
            </a:endParaRPr>
          </a:p>
        </p:txBody>
      </p:sp>
      <p:grpSp>
        <p:nvGrpSpPr>
          <p:cNvPr id="9" name="组合 8"/>
          <p:cNvGrpSpPr/>
          <p:nvPr/>
        </p:nvGrpSpPr>
        <p:grpSpPr>
          <a:xfrm>
            <a:off x="1356360" y="3918752"/>
            <a:ext cx="1403985" cy="2498410"/>
            <a:chOff x="120" y="4034"/>
            <a:chExt cx="3004" cy="5342"/>
          </a:xfrm>
        </p:grpSpPr>
        <p:sp>
          <p:nvSpPr>
            <p:cNvPr id="8" name="文本框 7"/>
            <p:cNvSpPr txBox="1"/>
            <p:nvPr/>
          </p:nvSpPr>
          <p:spPr>
            <a:xfrm>
              <a:off x="121" y="4643"/>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endParaRPr lang="en-US" altLang="zh-CN" sz="1400" b="1">
                <a:solidFill>
                  <a:srgbClr val="386698"/>
                </a:solidFill>
                <a:latin typeface="黑体" panose="02010609060101010101" pitchFamily="49" charset="-122"/>
                <a:ea typeface="黑体" panose="02010609060101010101" pitchFamily="49" charset="-122"/>
              </a:endParaRPr>
            </a:p>
            <a:p>
              <a:pPr algn="ctr"/>
              <a:r>
                <a:rPr lang="zh-CN" altLang="en-US" sz="1400" b="1">
                  <a:solidFill>
                    <a:srgbClr val="386698"/>
                  </a:solidFill>
                  <a:latin typeface="黑体" panose="02010609060101010101" pitchFamily="49" charset="-122"/>
                  <a:ea typeface="黑体" panose="02010609060101010101" pitchFamily="49" charset="-122"/>
                </a:rPr>
                <a:t>互斥</a:t>
              </a:r>
              <a:endParaRPr lang="zh-CN" altLang="en-US" sz="1400" b="1">
                <a:solidFill>
                  <a:srgbClr val="386698"/>
                </a:solidFill>
                <a:latin typeface="黑体" panose="02010609060101010101" pitchFamily="49" charset="-122"/>
                <a:ea typeface="黑体" panose="02010609060101010101" pitchFamily="49" charset="-122"/>
              </a:endParaRPr>
            </a:p>
          </p:txBody>
        </p:sp>
        <p:sp>
          <p:nvSpPr>
            <p:cNvPr id="15" name="文本框 14"/>
            <p:cNvSpPr txBox="1"/>
            <p:nvPr/>
          </p:nvSpPr>
          <p:spPr>
            <a:xfrm>
              <a:off x="2471" y="4034"/>
              <a:ext cx="470" cy="656"/>
            </a:xfrm>
            <a:prstGeom prst="rect">
              <a:avLst/>
            </a:prstGeom>
            <a:noFill/>
          </p:spPr>
          <p:txBody>
            <a:bodyPr wrap="square" rtlCol="0">
              <a:spAutoFit/>
            </a:bodyPr>
            <a:lstStyle/>
            <a:p>
              <a:r>
                <a:rPr lang="en-US" altLang="zh-CN" sz="1400"/>
                <a:t>1</a:t>
              </a:r>
              <a:endParaRPr lang="en-US" altLang="zh-CN" sz="1400"/>
            </a:p>
          </p:txBody>
        </p:sp>
        <p:sp>
          <p:nvSpPr>
            <p:cNvPr id="16" name="七边形 15"/>
            <p:cNvSpPr/>
            <p:nvPr/>
          </p:nvSpPr>
          <p:spPr>
            <a:xfrm>
              <a:off x="2447"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2514" y="5550"/>
              <a:ext cx="470" cy="656"/>
            </a:xfrm>
            <a:prstGeom prst="rect">
              <a:avLst/>
            </a:prstGeom>
            <a:noFill/>
          </p:spPr>
          <p:txBody>
            <a:bodyPr wrap="square" rtlCol="0">
              <a:spAutoFit/>
            </a:bodyPr>
            <a:lstStyle/>
            <a:p>
              <a:r>
                <a:rPr lang="en-US" altLang="zh-CN" sz="1400"/>
                <a:t>2</a:t>
              </a:r>
              <a:endParaRPr lang="en-US" altLang="zh-CN" sz="1400"/>
            </a:p>
          </p:txBody>
        </p:sp>
        <p:sp>
          <p:nvSpPr>
            <p:cNvPr id="18" name="七边形 17"/>
            <p:cNvSpPr/>
            <p:nvPr/>
          </p:nvSpPr>
          <p:spPr>
            <a:xfrm>
              <a:off x="2516" y="553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V="1">
              <a:off x="1028" y="4426"/>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04" y="5087"/>
              <a:ext cx="1491" cy="842"/>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20" y="7715"/>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endParaRPr lang="en-US" altLang="zh-CN" sz="1400" b="1">
                <a:solidFill>
                  <a:srgbClr val="386698"/>
                </a:solidFill>
                <a:latin typeface="黑体" panose="02010609060101010101" pitchFamily="49" charset="-122"/>
                <a:ea typeface="黑体" panose="02010609060101010101" pitchFamily="49" charset="-122"/>
              </a:endParaRPr>
            </a:p>
            <a:p>
              <a:pPr algn="ctr"/>
              <a:r>
                <a:rPr lang="zh-CN" altLang="en-US" sz="1400" b="1">
                  <a:solidFill>
                    <a:srgbClr val="386698"/>
                  </a:solidFill>
                  <a:latin typeface="黑体" panose="02010609060101010101" pitchFamily="49" charset="-122"/>
                  <a:ea typeface="黑体" panose="02010609060101010101" pitchFamily="49" charset="-122"/>
                </a:rPr>
                <a:t>互斥</a:t>
              </a:r>
              <a:endParaRPr lang="zh-CN" altLang="en-US" sz="1400" b="1">
                <a:solidFill>
                  <a:srgbClr val="386698"/>
                </a:solidFill>
                <a:latin typeface="黑体" panose="02010609060101010101" pitchFamily="49" charset="-122"/>
                <a:ea typeface="黑体" panose="02010609060101010101" pitchFamily="49" charset="-122"/>
              </a:endParaRPr>
            </a:p>
          </p:txBody>
        </p:sp>
        <p:sp>
          <p:nvSpPr>
            <p:cNvPr id="24" name="文本框 23"/>
            <p:cNvSpPr txBox="1"/>
            <p:nvPr/>
          </p:nvSpPr>
          <p:spPr>
            <a:xfrm>
              <a:off x="2514" y="7248"/>
              <a:ext cx="470" cy="656"/>
            </a:xfrm>
            <a:prstGeom prst="rect">
              <a:avLst/>
            </a:prstGeom>
            <a:noFill/>
          </p:spPr>
          <p:txBody>
            <a:bodyPr wrap="square" rtlCol="0">
              <a:spAutoFit/>
            </a:bodyPr>
            <a:lstStyle/>
            <a:p>
              <a:r>
                <a:rPr lang="en-US" altLang="zh-CN" sz="1400"/>
                <a:t>3</a:t>
              </a:r>
              <a:endParaRPr lang="en-US" altLang="zh-CN" sz="1400"/>
            </a:p>
          </p:txBody>
        </p:sp>
        <p:sp>
          <p:nvSpPr>
            <p:cNvPr id="25" name="七边形 24"/>
            <p:cNvSpPr/>
            <p:nvPr/>
          </p:nvSpPr>
          <p:spPr>
            <a:xfrm>
              <a:off x="2421"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2495" y="8720"/>
              <a:ext cx="470" cy="656"/>
            </a:xfrm>
            <a:prstGeom prst="rect">
              <a:avLst/>
            </a:prstGeom>
            <a:noFill/>
          </p:spPr>
          <p:txBody>
            <a:bodyPr wrap="square" rtlCol="0">
              <a:spAutoFit/>
            </a:bodyPr>
            <a:lstStyle/>
            <a:p>
              <a:r>
                <a:rPr lang="en-US" altLang="zh-CN" sz="1400"/>
                <a:t>4</a:t>
              </a:r>
              <a:endParaRPr lang="en-US" altLang="zh-CN" sz="1400"/>
            </a:p>
          </p:txBody>
        </p:sp>
        <p:sp>
          <p:nvSpPr>
            <p:cNvPr id="27" name="七边形 26"/>
            <p:cNvSpPr/>
            <p:nvPr/>
          </p:nvSpPr>
          <p:spPr>
            <a:xfrm>
              <a:off x="2445" y="8721"/>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954" y="7611"/>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54" y="8272"/>
              <a:ext cx="1491" cy="84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5822315" y="3911600"/>
            <a:ext cx="2199005" cy="2470979"/>
            <a:chOff x="9608" y="4035"/>
            <a:chExt cx="4572" cy="5137"/>
          </a:xfrm>
        </p:grpSpPr>
        <p:sp>
          <p:nvSpPr>
            <p:cNvPr id="10" name="文本框 9"/>
            <p:cNvSpPr txBox="1"/>
            <p:nvPr/>
          </p:nvSpPr>
          <p:spPr>
            <a:xfrm>
              <a:off x="9682" y="4063"/>
              <a:ext cx="460" cy="638"/>
            </a:xfrm>
            <a:prstGeom prst="rect">
              <a:avLst/>
            </a:prstGeom>
            <a:noFill/>
          </p:spPr>
          <p:txBody>
            <a:bodyPr wrap="square" rtlCol="0">
              <a:spAutoFit/>
            </a:bodyPr>
            <a:lstStyle/>
            <a:p>
              <a:r>
                <a:rPr lang="en-US" altLang="zh-CN" sz="1400"/>
                <a:t>a</a:t>
              </a:r>
              <a:endParaRPr lang="en-US" altLang="zh-CN" sz="1400"/>
            </a:p>
          </p:txBody>
        </p:sp>
        <p:sp>
          <p:nvSpPr>
            <p:cNvPr id="21" name="七边形 20"/>
            <p:cNvSpPr/>
            <p:nvPr/>
          </p:nvSpPr>
          <p:spPr>
            <a:xfrm>
              <a:off x="9608"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p:cNvSpPr txBox="1"/>
            <p:nvPr/>
          </p:nvSpPr>
          <p:spPr>
            <a:xfrm>
              <a:off x="9674" y="5763"/>
              <a:ext cx="477" cy="638"/>
            </a:xfrm>
            <a:prstGeom prst="rect">
              <a:avLst/>
            </a:prstGeom>
            <a:noFill/>
          </p:spPr>
          <p:txBody>
            <a:bodyPr wrap="square" rtlCol="0">
              <a:spAutoFit/>
            </a:bodyPr>
            <a:lstStyle/>
            <a:p>
              <a:r>
                <a:rPr lang="en-US" altLang="zh-CN" sz="1400"/>
                <a:t>b</a:t>
              </a:r>
              <a:endParaRPr lang="en-US" altLang="zh-CN" sz="1400"/>
            </a:p>
          </p:txBody>
        </p:sp>
        <p:sp>
          <p:nvSpPr>
            <p:cNvPr id="32" name="七边形 31"/>
            <p:cNvSpPr/>
            <p:nvPr/>
          </p:nvSpPr>
          <p:spPr>
            <a:xfrm>
              <a:off x="9608" y="57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p:cNvSpPr txBox="1"/>
            <p:nvPr/>
          </p:nvSpPr>
          <p:spPr>
            <a:xfrm>
              <a:off x="9740" y="7248"/>
              <a:ext cx="440" cy="638"/>
            </a:xfrm>
            <a:prstGeom prst="rect">
              <a:avLst/>
            </a:prstGeom>
            <a:noFill/>
          </p:spPr>
          <p:txBody>
            <a:bodyPr wrap="square" rtlCol="0">
              <a:spAutoFit/>
            </a:bodyPr>
            <a:lstStyle/>
            <a:p>
              <a:r>
                <a:rPr lang="en-US" altLang="zh-CN" sz="1400"/>
                <a:t>c</a:t>
              </a:r>
              <a:endParaRPr lang="en-US" altLang="zh-CN" sz="1400"/>
            </a:p>
          </p:txBody>
        </p:sp>
        <p:sp>
          <p:nvSpPr>
            <p:cNvPr id="34" name="七边形 33"/>
            <p:cNvSpPr/>
            <p:nvPr/>
          </p:nvSpPr>
          <p:spPr>
            <a:xfrm>
              <a:off x="9656"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9746" y="8534"/>
              <a:ext cx="477" cy="638"/>
            </a:xfrm>
            <a:prstGeom prst="rect">
              <a:avLst/>
            </a:prstGeom>
            <a:noFill/>
          </p:spPr>
          <p:txBody>
            <a:bodyPr wrap="square" rtlCol="0">
              <a:spAutoFit/>
            </a:bodyPr>
            <a:lstStyle/>
            <a:p>
              <a:r>
                <a:rPr lang="en-US" altLang="zh-CN" sz="1400"/>
                <a:t>d</a:t>
              </a:r>
              <a:endParaRPr lang="en-US" altLang="zh-CN" sz="1400"/>
            </a:p>
          </p:txBody>
        </p:sp>
        <p:sp>
          <p:nvSpPr>
            <p:cNvPr id="36" name="七边形 35"/>
            <p:cNvSpPr/>
            <p:nvPr/>
          </p:nvSpPr>
          <p:spPr>
            <a:xfrm>
              <a:off x="9656" y="850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p:cNvSpPr txBox="1"/>
            <p:nvPr/>
          </p:nvSpPr>
          <p:spPr>
            <a:xfrm>
              <a:off x="10668" y="483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R</a:t>
              </a:r>
              <a:endParaRPr lang="en-US" altLang="zh-CN" sz="1400" b="1">
                <a:solidFill>
                  <a:srgbClr val="386698"/>
                </a:solidFill>
                <a:latin typeface="黑体" panose="02010609060101010101" pitchFamily="49" charset="-122"/>
                <a:ea typeface="黑体" panose="02010609060101010101" pitchFamily="49" charset="-122"/>
              </a:endParaRPr>
            </a:p>
            <a:p>
              <a:pPr algn="ctr">
                <a:buNone/>
              </a:pPr>
              <a:r>
                <a:rPr lang="en-US" altLang="zh-CN" sz="1400" b="1">
                  <a:solidFill>
                    <a:srgbClr val="386698"/>
                  </a:solidFill>
                  <a:latin typeface="黑体" panose="02010609060101010101" pitchFamily="49" charset="-122"/>
                  <a:ea typeface="黑体" panose="02010609060101010101" pitchFamily="49" charset="-122"/>
                </a:rPr>
                <a:t>要求</a:t>
              </a:r>
              <a:endParaRPr lang="zh-CN" altLang="en-US" sz="1400" b="1"/>
            </a:p>
          </p:txBody>
        </p:sp>
        <p:sp>
          <p:nvSpPr>
            <p:cNvPr id="39" name="文本框 38"/>
            <p:cNvSpPr txBox="1"/>
            <p:nvPr/>
          </p:nvSpPr>
          <p:spPr>
            <a:xfrm>
              <a:off x="11208" y="592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endParaRPr lang="en-US" altLang="zh-CN" sz="1400" b="1">
                <a:solidFill>
                  <a:srgbClr val="386698"/>
                </a:solidFill>
                <a:latin typeface="黑体" panose="02010609060101010101" pitchFamily="49" charset="-122"/>
                <a:ea typeface="黑体" panose="02010609060101010101" pitchFamily="49" charset="-122"/>
              </a:endParaRPr>
            </a:p>
            <a:p>
              <a:pPr algn="ctr">
                <a:buNone/>
              </a:pPr>
              <a:r>
                <a:rPr lang="en-US" altLang="zh-CN" sz="1400" b="1">
                  <a:solidFill>
                    <a:srgbClr val="386698"/>
                  </a:solidFill>
                  <a:latin typeface="黑体" panose="02010609060101010101" pitchFamily="49" charset="-122"/>
                  <a:ea typeface="黑体" panose="02010609060101010101" pitchFamily="49" charset="-122"/>
                </a:rPr>
                <a:t>互斥</a:t>
              </a:r>
              <a:endParaRPr lang="en-US" altLang="zh-CN" sz="1400" b="1">
                <a:solidFill>
                  <a:srgbClr val="386698"/>
                </a:solidFill>
                <a:latin typeface="黑体" panose="02010609060101010101" pitchFamily="49" charset="-122"/>
                <a:ea typeface="黑体" panose="02010609060101010101" pitchFamily="49" charset="-122"/>
              </a:endParaRPr>
            </a:p>
          </p:txBody>
        </p:sp>
        <p:sp>
          <p:nvSpPr>
            <p:cNvPr id="40" name="文本框 39"/>
            <p:cNvSpPr txBox="1"/>
            <p:nvPr/>
          </p:nvSpPr>
          <p:spPr>
            <a:xfrm>
              <a:off x="12983" y="4892"/>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endParaRPr lang="en-US" altLang="zh-CN" sz="1400" b="1">
                <a:solidFill>
                  <a:srgbClr val="386698"/>
                </a:solidFill>
                <a:latin typeface="黑体" panose="02010609060101010101" pitchFamily="49" charset="-122"/>
                <a:ea typeface="黑体" panose="02010609060101010101" pitchFamily="49" charset="-122"/>
              </a:endParaRPr>
            </a:p>
            <a:p>
              <a:pPr algn="ctr">
                <a:buNone/>
              </a:pPr>
              <a:r>
                <a:rPr lang="en-US" altLang="zh-CN" sz="1400" b="1">
                  <a:solidFill>
                    <a:srgbClr val="386698"/>
                  </a:solidFill>
                  <a:latin typeface="黑体" panose="02010609060101010101" pitchFamily="49" charset="-122"/>
                  <a:ea typeface="黑体" panose="02010609060101010101" pitchFamily="49" charset="-122"/>
                </a:rPr>
                <a:t>互斥</a:t>
              </a:r>
              <a:endParaRPr lang="en-US" altLang="zh-CN" sz="1400" b="1">
                <a:solidFill>
                  <a:srgbClr val="386698"/>
                </a:solidFill>
                <a:latin typeface="黑体" panose="02010609060101010101" pitchFamily="49" charset="-122"/>
                <a:ea typeface="黑体" panose="02010609060101010101" pitchFamily="49" charset="-122"/>
              </a:endParaRPr>
            </a:p>
          </p:txBody>
        </p:sp>
        <p:cxnSp>
          <p:nvCxnSpPr>
            <p:cNvPr id="42" name="直接连接符 41"/>
            <p:cNvCxnSpPr/>
            <p:nvPr/>
          </p:nvCxnSpPr>
          <p:spPr>
            <a:xfrm>
              <a:off x="10264" y="4426"/>
              <a:ext cx="3060" cy="86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1"/>
            </p:cNvCxnSpPr>
            <p:nvPr/>
          </p:nvCxnSpPr>
          <p:spPr>
            <a:xfrm flipV="1">
              <a:off x="10264" y="5298"/>
              <a:ext cx="3084" cy="359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2"/>
            </p:cNvCxnSpPr>
            <p:nvPr/>
          </p:nvCxnSpPr>
          <p:spPr>
            <a:xfrm>
              <a:off x="10047" y="4643"/>
              <a:ext cx="895" cy="64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0"/>
            </p:cNvCxnSpPr>
            <p:nvPr/>
          </p:nvCxnSpPr>
          <p:spPr>
            <a:xfrm flipV="1">
              <a:off x="10156" y="5286"/>
              <a:ext cx="786" cy="56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216" y="6130"/>
              <a:ext cx="1407" cy="2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6" idx="0"/>
            </p:cNvCxnSpPr>
            <p:nvPr/>
          </p:nvCxnSpPr>
          <p:spPr>
            <a:xfrm flipV="1">
              <a:off x="10204" y="6420"/>
              <a:ext cx="1419" cy="220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a:stCxn id="18" idx="0"/>
            <a:endCxn id="21" idx="5"/>
          </p:cNvCxnSpPr>
          <p:nvPr/>
        </p:nvCxnSpPr>
        <p:spPr>
          <a:xfrm flipV="1">
            <a:off x="2732405" y="3969385"/>
            <a:ext cx="3119120" cy="708660"/>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21" idx="4"/>
            <a:endCxn id="25" idx="0"/>
          </p:cNvCxnSpPr>
          <p:nvPr/>
        </p:nvCxnSpPr>
        <p:spPr>
          <a:xfrm flipH="1">
            <a:off x="2687955" y="4099560"/>
            <a:ext cx="3134360" cy="1365885"/>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8" idx="1"/>
            <a:endCxn id="32" idx="4"/>
          </p:cNvCxnSpPr>
          <p:nvPr/>
        </p:nvCxnSpPr>
        <p:spPr>
          <a:xfrm>
            <a:off x="2760345" y="4804410"/>
            <a:ext cx="3061970" cy="113030"/>
          </a:xfrm>
          <a:prstGeom prst="line">
            <a:avLst/>
          </a:prstGeom>
          <a:ln>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2" idx="4"/>
            <a:endCxn id="25" idx="1"/>
          </p:cNvCxnSpPr>
          <p:nvPr/>
        </p:nvCxnSpPr>
        <p:spPr>
          <a:xfrm flipH="1">
            <a:off x="2715895" y="4917440"/>
            <a:ext cx="3106420" cy="674370"/>
          </a:xfrm>
          <a:prstGeom prst="line">
            <a:avLst/>
          </a:prstGeom>
          <a:ln>
            <a:solidFill>
              <a:schemeClr val="accent3">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4999355" y="4203700"/>
            <a:ext cx="160655" cy="196215"/>
            <a:chOff x="7966" y="6091"/>
            <a:chExt cx="277" cy="338"/>
          </a:xfrm>
        </p:grpSpPr>
        <p:cxnSp>
          <p:nvCxnSpPr>
            <p:cNvPr id="41" name="直接连接符 40"/>
            <p:cNvCxnSpPr/>
            <p:nvPr/>
          </p:nvCxnSpPr>
          <p:spPr>
            <a:xfrm flipV="1">
              <a:off x="7966" y="6091"/>
              <a:ext cx="141" cy="339"/>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107" y="6091"/>
              <a:ext cx="136" cy="329"/>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4692650" y="4893310"/>
            <a:ext cx="160655" cy="196215"/>
            <a:chOff x="7966" y="6091"/>
            <a:chExt cx="277" cy="338"/>
          </a:xfrm>
        </p:grpSpPr>
        <p:cxnSp>
          <p:nvCxnSpPr>
            <p:cNvPr id="53" name="直接连接符 52"/>
            <p:cNvCxnSpPr/>
            <p:nvPr/>
          </p:nvCxnSpPr>
          <p:spPr>
            <a:xfrm flipV="1">
              <a:off x="7966" y="6091"/>
              <a:ext cx="141" cy="339"/>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8107" y="6091"/>
              <a:ext cx="136" cy="329"/>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5" name="文本框 54"/>
          <p:cNvSpPr txBox="1"/>
          <p:nvPr/>
        </p:nvSpPr>
        <p:spPr>
          <a:xfrm>
            <a:off x="1913255" y="353314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3</a:t>
            </a:r>
            <a:r>
              <a:rPr lang="zh-CN" altLang="en-US" sz="1400">
                <a:solidFill>
                  <a:srgbClr val="386698"/>
                </a:solidFill>
                <a:latin typeface="黑体" panose="02010609060101010101" pitchFamily="49" charset="-122"/>
                <a:ea typeface="黑体" panose="02010609060101010101" pitchFamily="49" charset="-122"/>
              </a:rPr>
              <a:t>、条件</a:t>
            </a:r>
            <a:r>
              <a:rPr lang="en-US" altLang="zh-CN" sz="1400">
                <a:solidFill>
                  <a:srgbClr val="386698"/>
                </a:solidFill>
                <a:latin typeface="黑体" panose="02010609060101010101" pitchFamily="49" charset="-122"/>
                <a:ea typeface="黑体" panose="02010609060101010101" pitchFamily="49" charset="-122"/>
              </a:rPr>
              <a:t>2</a:t>
            </a:r>
            <a:r>
              <a:rPr lang="zh-CN" altLang="en-US" sz="1400">
                <a:solidFill>
                  <a:srgbClr val="386698"/>
                </a:solidFill>
                <a:latin typeface="黑体" panose="02010609060101010101" pitchFamily="49" charset="-122"/>
                <a:ea typeface="黑体" panose="02010609060101010101" pitchFamily="49" charset="-122"/>
              </a:rPr>
              <a:t>和条件</a:t>
            </a:r>
            <a:r>
              <a:rPr lang="en-US" altLang="zh-CN" sz="1400">
                <a:solidFill>
                  <a:srgbClr val="386698"/>
                </a:solidFill>
                <a:latin typeface="黑体" panose="02010609060101010101" pitchFamily="49" charset="-122"/>
                <a:ea typeface="黑体" panose="02010609060101010101" pitchFamily="49" charset="-122"/>
              </a:rPr>
              <a:t>3</a:t>
            </a:r>
            <a:r>
              <a:rPr lang="zh-CN" altLang="en-US" sz="1400">
                <a:solidFill>
                  <a:srgbClr val="386698"/>
                </a:solidFill>
                <a:latin typeface="黑体" panose="02010609060101010101" pitchFamily="49" charset="-122"/>
                <a:ea typeface="黑体" panose="02010609060101010101" pitchFamily="49" charset="-122"/>
              </a:rPr>
              <a:t>组合</a:t>
            </a:r>
            <a:endParaRPr lang="zh-CN" altLang="en-US" sz="1400">
              <a:solidFill>
                <a:srgbClr val="386698"/>
              </a:solidFill>
              <a:latin typeface="黑体" panose="02010609060101010101" pitchFamily="49" charset="-122"/>
              <a:ea typeface="黑体" panose="02010609060101010101" pitchFamily="49" charset="-122"/>
            </a:endParaRPr>
          </a:p>
        </p:txBody>
      </p:sp>
      <p:sp>
        <p:nvSpPr>
          <p:cNvPr id="56" name="文本框 55"/>
          <p:cNvSpPr txBox="1"/>
          <p:nvPr/>
        </p:nvSpPr>
        <p:spPr>
          <a:xfrm>
            <a:off x="5208270" y="353949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algn="l">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输出a</a:t>
            </a:r>
            <a:r>
              <a:rPr lang="zh-CN" altLang="en-US" sz="1400">
                <a:solidFill>
                  <a:srgbClr val="386698"/>
                </a:solidFill>
                <a:latin typeface="黑体" panose="02010609060101010101" pitchFamily="49" charset="-122"/>
                <a:ea typeface="黑体" panose="02010609060101010101" pitchFamily="49" charset="-122"/>
              </a:rPr>
              <a:t>、</a:t>
            </a:r>
            <a:r>
              <a:rPr lang="en-US" altLang="zh-CN" sz="1400">
                <a:solidFill>
                  <a:srgbClr val="386698"/>
                </a:solidFill>
                <a:latin typeface="黑体" panose="02010609060101010101" pitchFamily="49" charset="-122"/>
                <a:ea typeface="黑体" panose="02010609060101010101" pitchFamily="49" charset="-122"/>
              </a:rPr>
              <a:t>b</a:t>
            </a:r>
            <a:r>
              <a:rPr lang="zh-CN" altLang="en-US" sz="1400">
                <a:solidFill>
                  <a:srgbClr val="386698"/>
                </a:solidFill>
                <a:latin typeface="黑体" panose="02010609060101010101" pitchFamily="49" charset="-122"/>
                <a:ea typeface="黑体" panose="02010609060101010101" pitchFamily="49" charset="-122"/>
              </a:rPr>
              <a:t>、</a:t>
            </a:r>
            <a:r>
              <a:rPr lang="en-US" altLang="zh-CN" sz="1400">
                <a:solidFill>
                  <a:srgbClr val="386698"/>
                </a:solidFill>
                <a:latin typeface="黑体" panose="02010609060101010101" pitchFamily="49" charset="-122"/>
                <a:ea typeface="黑体" panose="02010609060101010101" pitchFamily="49" charset="-122"/>
              </a:rPr>
              <a:t>c组合</a:t>
            </a:r>
            <a:endParaRPr lang="en-US" altLang="zh-CN" sz="1400">
              <a:solidFill>
                <a:srgbClr val="386698"/>
              </a:solidFill>
              <a:latin typeface="黑体" panose="02010609060101010101" pitchFamily="49" charset="-122"/>
              <a:ea typeface="黑体" panose="02010609060101010101" pitchFamily="49" charset="-122"/>
            </a:endParaRPr>
          </a:p>
        </p:txBody>
      </p:sp>
      <p:sp>
        <p:nvSpPr>
          <p:cNvPr id="57" name="右箭头 56"/>
          <p:cNvSpPr/>
          <p:nvPr/>
        </p:nvSpPr>
        <p:spPr>
          <a:xfrm>
            <a:off x="4432935" y="3620770"/>
            <a:ext cx="648335" cy="144145"/>
          </a:xfrm>
          <a:prstGeom prst="rightArrow">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 name="直接连接符 10"/>
          <p:cNvCxnSpPr>
            <a:stCxn id="18" idx="2"/>
            <a:endCxn id="34" idx="5"/>
          </p:cNvCxnSpPr>
          <p:nvPr/>
        </p:nvCxnSpPr>
        <p:spPr>
          <a:xfrm>
            <a:off x="2681605" y="4906010"/>
            <a:ext cx="3192780" cy="59563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25" idx="2"/>
            <a:endCxn id="34" idx="4"/>
          </p:cNvCxnSpPr>
          <p:nvPr/>
        </p:nvCxnSpPr>
        <p:spPr>
          <a:xfrm flipV="1">
            <a:off x="2637155" y="5631815"/>
            <a:ext cx="3208020" cy="615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8" name="组合 57"/>
          <p:cNvGrpSpPr/>
          <p:nvPr/>
        </p:nvGrpSpPr>
        <p:grpSpPr>
          <a:xfrm>
            <a:off x="4917440" y="5400675"/>
            <a:ext cx="160655" cy="196215"/>
            <a:chOff x="7966" y="6091"/>
            <a:chExt cx="277" cy="338"/>
          </a:xfrm>
        </p:grpSpPr>
        <p:cxnSp>
          <p:nvCxnSpPr>
            <p:cNvPr id="59" name="直接连接符 58"/>
            <p:cNvCxnSpPr/>
            <p:nvPr/>
          </p:nvCxnSpPr>
          <p:spPr>
            <a:xfrm flipV="1">
              <a:off x="7966" y="6091"/>
              <a:ext cx="141" cy="3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8107" y="6091"/>
              <a:ext cx="136" cy="3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45795"/>
            <a:ext cx="8229600" cy="675005"/>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6" name="文本框 5"/>
          <p:cNvSpPr txBox="1"/>
          <p:nvPr/>
        </p:nvSpPr>
        <p:spPr>
          <a:xfrm>
            <a:off x="457200" y="1320800"/>
            <a:ext cx="7642225"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根据因果图再制作出对应的“表格”</a:t>
            </a:r>
            <a:endParaRPr lang="zh-CN" sz="2000">
              <a:solidFill>
                <a:srgbClr val="386698"/>
              </a:solidFill>
              <a:latin typeface="黑体" panose="02010609060101010101" pitchFamily="49" charset="-122"/>
              <a:ea typeface="黑体" panose="02010609060101010101" pitchFamily="49" charset="-122"/>
            </a:endParaRPr>
          </a:p>
        </p:txBody>
      </p:sp>
      <p:graphicFrame>
        <p:nvGraphicFramePr>
          <p:cNvPr id="5" name="表格 4"/>
          <p:cNvGraphicFramePr/>
          <p:nvPr/>
        </p:nvGraphicFramePr>
        <p:xfrm>
          <a:off x="1487805" y="1868170"/>
          <a:ext cx="6394450" cy="4343400"/>
        </p:xfrm>
        <a:graphic>
          <a:graphicData uri="http://schemas.openxmlformats.org/drawingml/2006/table">
            <a:tbl>
              <a:tblPr firstRow="1" bandRow="1">
                <a:tableStyleId>{5C22544A-7EE6-4342-B048-85BDC9FD1C3A}</a:tableStyleId>
              </a:tblPr>
              <a:tblGrid>
                <a:gridCol w="332105"/>
                <a:gridCol w="1014730"/>
                <a:gridCol w="615315"/>
                <a:gridCol w="656590"/>
                <a:gridCol w="621665"/>
                <a:gridCol w="596265"/>
                <a:gridCol w="639445"/>
                <a:gridCol w="639445"/>
                <a:gridCol w="639445"/>
                <a:gridCol w="639445"/>
              </a:tblGrid>
              <a:tr h="381000">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1</a:t>
                      </a:r>
                      <a:endParaRPr lang="en-US" altLang="zh-CN"/>
                    </a:p>
                  </a:txBody>
                  <a:tcPr/>
                </a:tc>
                <a:tc>
                  <a:txBody>
                    <a:bodyPr/>
                    <a:lstStyle/>
                    <a:p>
                      <a:pPr>
                        <a:buNone/>
                      </a:pPr>
                      <a:r>
                        <a:rPr lang="en-US" altLang="zh-CN"/>
                        <a:t>2</a:t>
                      </a:r>
                      <a:endParaRPr lang="en-US" altLang="zh-CN"/>
                    </a:p>
                  </a:txBody>
                  <a:tcPr/>
                </a:tc>
                <a:tc>
                  <a:txBody>
                    <a:bodyPr/>
                    <a:lstStyle/>
                    <a:p>
                      <a:pPr>
                        <a:buNone/>
                      </a:pPr>
                      <a:r>
                        <a:rPr lang="en-US" altLang="zh-CN"/>
                        <a:t>3</a:t>
                      </a:r>
                      <a:endParaRPr lang="en-US" altLang="zh-CN"/>
                    </a:p>
                  </a:txBody>
                  <a:tcPr/>
                </a:tc>
                <a:tc>
                  <a:txBody>
                    <a:bodyPr/>
                    <a:lstStyle/>
                    <a:p>
                      <a:pPr>
                        <a:buNone/>
                      </a:pPr>
                      <a:r>
                        <a:rPr lang="en-US" altLang="zh-CN"/>
                        <a:t>4</a:t>
                      </a:r>
                      <a:endParaRPr lang="en-US" altLang="zh-CN"/>
                    </a:p>
                  </a:txBody>
                  <a:tcPr/>
                </a:tc>
                <a:tc>
                  <a:txBody>
                    <a:bodyPr/>
                    <a:lstStyle/>
                    <a:p>
                      <a:pPr>
                        <a:buNone/>
                      </a:pPr>
                      <a:r>
                        <a:rPr lang="en-US" altLang="zh-CN"/>
                        <a:t>5</a:t>
                      </a:r>
                      <a:endParaRPr lang="en-US" altLang="zh-CN"/>
                    </a:p>
                  </a:txBody>
                  <a:tcPr/>
                </a:tc>
                <a:tc>
                  <a:txBody>
                    <a:bodyPr/>
                    <a:lstStyle/>
                    <a:p>
                      <a:pPr>
                        <a:buNone/>
                      </a:pPr>
                      <a:r>
                        <a:rPr lang="en-US" altLang="zh-CN"/>
                        <a:t>6</a:t>
                      </a:r>
                      <a:endParaRPr lang="en-US" altLang="zh-CN"/>
                    </a:p>
                  </a:txBody>
                  <a:tcPr/>
                </a:tc>
                <a:tc>
                  <a:txBody>
                    <a:bodyPr/>
                    <a:lstStyle/>
                    <a:p>
                      <a:pPr>
                        <a:buNone/>
                      </a:pPr>
                      <a:r>
                        <a:rPr lang="en-US" altLang="zh-CN"/>
                        <a:t>7</a:t>
                      </a:r>
                      <a:endParaRPr lang="en-US" altLang="zh-CN"/>
                    </a:p>
                  </a:txBody>
                  <a:tcPr/>
                </a:tc>
                <a:tc>
                  <a:txBody>
                    <a:bodyPr/>
                    <a:lstStyle/>
                    <a:p>
                      <a:pPr>
                        <a:buNone/>
                      </a:pPr>
                      <a:r>
                        <a:rPr lang="en-US" altLang="zh-CN"/>
                        <a:t>8</a:t>
                      </a:r>
                      <a:endParaRPr lang="en-US" altLang="zh-CN"/>
                    </a:p>
                  </a:txBody>
                  <a:tcPr/>
                </a:tc>
              </a:tr>
              <a:tr h="381000">
                <a:tc rowSpan="4">
                  <a:txBody>
                    <a:bodyPr/>
                    <a:lstStyle/>
                    <a:p>
                      <a:pPr algn="ctr">
                        <a:buNone/>
                      </a:pPr>
                      <a:endParaRPr lang="zh-CN" altLang="en-US"/>
                    </a:p>
                    <a:p>
                      <a:pPr algn="ctr">
                        <a:buNone/>
                      </a:pPr>
                      <a:r>
                        <a:rPr lang="zh-CN" altLang="en-US"/>
                        <a:t>输</a:t>
                      </a:r>
                      <a:endParaRPr lang="zh-CN" altLang="en-US"/>
                    </a:p>
                    <a:p>
                      <a:pPr algn="ctr">
                        <a:buNone/>
                      </a:pPr>
                      <a:endParaRPr lang="zh-CN" altLang="en-US"/>
                    </a:p>
                    <a:p>
                      <a:pPr algn="ctr">
                        <a:buNone/>
                      </a:pPr>
                      <a:r>
                        <a:rPr lang="zh-CN" altLang="en-US"/>
                        <a:t>入</a:t>
                      </a:r>
                      <a:endParaRPr lang="zh-CN" altLang="en-US"/>
                    </a:p>
                  </a:txBody>
                  <a:tcPr/>
                </a:tc>
                <a:tc>
                  <a:txBody>
                    <a:bodyPr/>
                    <a:lstStyle/>
                    <a:p>
                      <a:pPr indent="0" fontAlgn="auto">
                        <a:buFont typeface="+mj-ea"/>
                        <a:buNone/>
                      </a:pPr>
                      <a:r>
                        <a:rPr lang="en-US" altLang="zh-CN" sz="1200"/>
                        <a:t>1</a:t>
                      </a:r>
                      <a:r>
                        <a:rPr lang="zh-CN" altLang="en-US" sz="1200"/>
                        <a:t>、投入</a:t>
                      </a:r>
                      <a:r>
                        <a:rPr lang="en-US" altLang="zh-CN" sz="1200"/>
                        <a:t>50</a:t>
                      </a:r>
                      <a:r>
                        <a:rPr lang="zh-CN" altLang="en-US" sz="1200"/>
                        <a:t>元</a:t>
                      </a:r>
                      <a:endParaRPr lang="zh-CN" altLang="en-US" sz="1200"/>
                    </a:p>
                  </a:txBody>
                  <a:tcPr/>
                </a:tc>
                <a:tc>
                  <a:txBody>
                    <a:bodyPr/>
                    <a:lstStyle/>
                    <a:p>
                      <a:pPr>
                        <a:buNone/>
                      </a:pPr>
                      <a:r>
                        <a:rPr lang="en-US" altLang="zh-CN"/>
                        <a:t>1</a:t>
                      </a:r>
                      <a:endParaRPr lang="en-US" altLang="zh-CN"/>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381000">
                <a:tc vMerge="1">
                  <a:tcPr/>
                </a:tc>
                <a:tc>
                  <a:txBody>
                    <a:bodyPr/>
                    <a:lstStyle/>
                    <a:p>
                      <a:pPr indent="0" fontAlgn="auto">
                        <a:buFont typeface="+mj-ea"/>
                        <a:buNone/>
                      </a:pPr>
                      <a:r>
                        <a:rPr lang="en-US" altLang="zh-CN" sz="1200">
                          <a:sym typeface="+mn-ea"/>
                        </a:rPr>
                        <a:t>2</a:t>
                      </a:r>
                      <a:r>
                        <a:rPr lang="zh-CN" altLang="en-US" sz="1200">
                          <a:sym typeface="+mn-ea"/>
                        </a:rPr>
                        <a:t>、投</a:t>
                      </a:r>
                      <a:r>
                        <a:rPr lang="zh-CN" sz="1200">
                          <a:sym typeface="+mn-ea"/>
                        </a:rPr>
                        <a:t>币</a:t>
                      </a:r>
                      <a:r>
                        <a:rPr lang="en-US" altLang="zh-CN" sz="1200">
                          <a:sym typeface="+mn-ea"/>
                        </a:rPr>
                        <a:t>100</a:t>
                      </a:r>
                      <a:r>
                        <a:rPr lang="zh-CN" altLang="en-US" sz="1200">
                          <a:sym typeface="+mn-ea"/>
                        </a:rPr>
                        <a:t>元</a:t>
                      </a:r>
                      <a:endParaRPr lang="zh-CN" altLang="en-US" sz="1200">
                        <a:sym typeface="+mn-ea"/>
                      </a:endParaRPr>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r>
                        <a:rPr lang="en-US" altLang="zh-CN">
                          <a:solidFill>
                            <a:srgbClr val="386698"/>
                          </a:solidFill>
                        </a:rPr>
                        <a:t>1</a:t>
                      </a:r>
                      <a:endParaRPr lang="en-US" altLang="zh-CN">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381000">
                <a:tc vMerge="1">
                  <a:tcPr/>
                </a:tc>
                <a:tc>
                  <a:txBody>
                    <a:bodyPr/>
                    <a:lstStyle/>
                    <a:p>
                      <a:pPr indent="0" fontAlgn="auto">
                        <a:buFont typeface="+mj-ea"/>
                        <a:buNone/>
                      </a:pPr>
                      <a:r>
                        <a:rPr lang="en-US" altLang="zh-CN" sz="1200">
                          <a:sym typeface="+mn-ea"/>
                        </a:rPr>
                        <a:t>3</a:t>
                      </a:r>
                      <a:r>
                        <a:rPr lang="zh-CN" altLang="en-US" sz="1200">
                          <a:sym typeface="+mn-ea"/>
                        </a:rPr>
                        <a:t>、选择充值</a:t>
                      </a:r>
                      <a:r>
                        <a:rPr lang="en-US" altLang="zh-CN" sz="1200">
                          <a:sym typeface="+mn-ea"/>
                        </a:rPr>
                        <a:t>50</a:t>
                      </a:r>
                      <a:r>
                        <a:rPr lang="zh-CN" altLang="en-US" sz="1200">
                          <a:sym typeface="+mn-ea"/>
                        </a:rPr>
                        <a:t>元</a:t>
                      </a:r>
                      <a:endParaRPr lang="zh-CN" altLang="en-US" sz="1200">
                        <a:sym typeface="+mn-ea"/>
                      </a:endParaRPr>
                    </a:p>
                  </a:txBody>
                  <a:tcPr/>
                </a:tc>
                <a:tc>
                  <a:txBody>
                    <a:bodyPr/>
                    <a:lstStyle/>
                    <a:p>
                      <a:pPr>
                        <a:buNone/>
                      </a:pPr>
                      <a:r>
                        <a:rPr lang="en-US" altLang="zh-CN"/>
                        <a:t>1</a:t>
                      </a:r>
                      <a:endParaRPr lang="en-US" altLang="zh-CN"/>
                    </a:p>
                  </a:txBody>
                  <a:tcPr/>
                </a:tc>
                <a:tc>
                  <a:txBody>
                    <a:bodyPr/>
                    <a:lstStyle/>
                    <a:p>
                      <a:pPr>
                        <a:buNone/>
                      </a:pPr>
                      <a:endParaRPr lang="zh-CN" altLang="en-US">
                        <a:solidFill>
                          <a:schemeClr val="tx1"/>
                        </a:solidFill>
                      </a:endParaRPr>
                    </a:p>
                  </a:txBody>
                  <a:tcPr/>
                </a:tc>
                <a:tc>
                  <a:txBody>
                    <a:bodyPr/>
                    <a:lstStyle/>
                    <a:p>
                      <a:pPr>
                        <a:buNone/>
                      </a:pPr>
                      <a:r>
                        <a:rPr lang="en-US" altLang="zh-CN">
                          <a:solidFill>
                            <a:srgbClr val="386698"/>
                          </a:solidFill>
                        </a:rPr>
                        <a:t>1</a:t>
                      </a:r>
                      <a:endParaRPr lang="en-US" altLang="zh-CN">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381000">
                <a:tc vMerge="1">
                  <a:tcPr/>
                </a:tc>
                <a:tc>
                  <a:txBody>
                    <a:bodyPr/>
                    <a:lstStyle/>
                    <a:p>
                      <a:pPr indent="0" fontAlgn="auto">
                        <a:buFont typeface="+mj-ea"/>
                        <a:buNone/>
                      </a:pPr>
                      <a:r>
                        <a:rPr lang="en-US" altLang="zh-CN" sz="1200">
                          <a:sym typeface="+mn-ea"/>
                        </a:rPr>
                        <a:t>4</a:t>
                      </a:r>
                      <a:r>
                        <a:rPr lang="zh-CN" altLang="en-US" sz="1200">
                          <a:sym typeface="+mn-ea"/>
                        </a:rPr>
                        <a:t>、选择充值</a:t>
                      </a:r>
                      <a:r>
                        <a:rPr lang="en-US" altLang="zh-CN" sz="1200">
                          <a:sym typeface="+mn-ea"/>
                        </a:rPr>
                        <a:t>100</a:t>
                      </a:r>
                      <a:r>
                        <a:rPr lang="zh-CN" altLang="en-US" sz="1200">
                          <a:sym typeface="+mn-ea"/>
                        </a:rPr>
                        <a:t>元</a:t>
                      </a:r>
                      <a:endParaRPr lang="zh-CN" altLang="en-US" sz="1200">
                        <a:sym typeface="+mn-ea"/>
                      </a:endParaRPr>
                    </a:p>
                  </a:txBody>
                  <a:tcPr/>
                </a:tc>
                <a:tc>
                  <a:txBody>
                    <a:bodyPr/>
                    <a:lstStyle/>
                    <a:p>
                      <a:pPr>
                        <a:buNone/>
                      </a:pPr>
                      <a:endParaRPr lang="zh-CN" altLang="en-US"/>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38100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381000">
                <a:tc rowSpan="4">
                  <a:txBody>
                    <a:bodyPr/>
                    <a:lstStyle/>
                    <a:p>
                      <a:pPr algn="ctr">
                        <a:buNone/>
                      </a:pPr>
                      <a:endParaRPr lang="zh-CN" altLang="en-US" sz="1800">
                        <a:sym typeface="+mn-ea"/>
                      </a:endParaRPr>
                    </a:p>
                    <a:p>
                      <a:pPr algn="ctr">
                        <a:buNone/>
                      </a:pPr>
                      <a:r>
                        <a:rPr lang="zh-CN" altLang="en-US" sz="1800">
                          <a:sym typeface="+mn-ea"/>
                        </a:rPr>
                        <a:t>输</a:t>
                      </a:r>
                      <a:endParaRPr lang="zh-CN" altLang="en-US" sz="1800">
                        <a:sym typeface="+mn-ea"/>
                      </a:endParaRPr>
                    </a:p>
                    <a:p>
                      <a:pPr algn="ctr">
                        <a:buNone/>
                      </a:pPr>
                      <a:endParaRPr lang="zh-CN" altLang="en-US" sz="1800">
                        <a:sym typeface="+mn-ea"/>
                      </a:endParaRPr>
                    </a:p>
                    <a:p>
                      <a:pPr algn="ctr">
                        <a:buNone/>
                      </a:pPr>
                      <a:r>
                        <a:rPr lang="zh-CN" altLang="en-US" sz="1800">
                          <a:sym typeface="+mn-ea"/>
                        </a:rPr>
                        <a:t>出</a:t>
                      </a:r>
                      <a:endParaRPr lang="zh-CN" altLang="en-US"/>
                    </a:p>
                  </a:txBody>
                  <a:tcPr/>
                </a:tc>
                <a:tc>
                  <a:txBody>
                    <a:bodyPr/>
                    <a:lstStyle/>
                    <a:p>
                      <a:pPr indent="0" fontAlgn="auto">
                        <a:buFont typeface="+mj-lt"/>
                        <a:buNone/>
                      </a:pPr>
                      <a:r>
                        <a:rPr lang="en-US" altLang="zh-CN" sz="1200"/>
                        <a:t>a</a:t>
                      </a:r>
                      <a:r>
                        <a:rPr lang="zh-CN" altLang="en-US" sz="1200"/>
                        <a:t>、完成充值、退卡</a:t>
                      </a:r>
                      <a:endParaRPr lang="zh-CN" altLang="en-US" sz="1200"/>
                    </a:p>
                  </a:txBody>
                  <a:tcPr/>
                </a:tc>
                <a:tc>
                  <a:txBody>
                    <a:bodyPr/>
                    <a:lstStyle/>
                    <a:p>
                      <a:pPr>
                        <a:buNone/>
                      </a:pPr>
                      <a:r>
                        <a:rPr lang="en-US" altLang="zh-CN"/>
                        <a:t>1</a:t>
                      </a:r>
                      <a:endParaRPr lang="en-US" altLang="zh-CN"/>
                    </a:p>
                  </a:txBody>
                  <a:tcPr/>
                </a:tc>
                <a:tc>
                  <a:txBody>
                    <a:bodyPr/>
                    <a:lstStyle/>
                    <a:p>
                      <a:pPr>
                        <a:buNone/>
                      </a:pPr>
                      <a:endParaRPr lang="zh-CN" altLang="en-US">
                        <a:solidFill>
                          <a:schemeClr val="tx1"/>
                        </a:solidFill>
                      </a:endParaRPr>
                    </a:p>
                  </a:txBody>
                  <a:tcPr/>
                </a:tc>
                <a:tc>
                  <a:txBody>
                    <a:bodyPr/>
                    <a:lstStyle/>
                    <a:p>
                      <a:pPr>
                        <a:buNone/>
                      </a:pPr>
                      <a:r>
                        <a:rPr lang="en-US" altLang="zh-CN">
                          <a:solidFill>
                            <a:srgbClr val="386698"/>
                          </a:solidFill>
                        </a:rPr>
                        <a:t>1</a:t>
                      </a:r>
                      <a:endParaRPr lang="en-US" altLang="zh-CN">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457200">
                <a:tc vMerge="1">
                  <a:tcPr/>
                </a:tc>
                <a:tc>
                  <a:txBody>
                    <a:bodyPr/>
                    <a:lstStyle/>
                    <a:p>
                      <a:pPr indent="0" fontAlgn="auto">
                        <a:buFont typeface="+mj-lt"/>
                        <a:buNone/>
                      </a:pPr>
                      <a:r>
                        <a:rPr lang="en-US" altLang="zh-CN" sz="1200">
                          <a:sym typeface="+mn-ea"/>
                        </a:rPr>
                        <a:t>b</a:t>
                      </a:r>
                      <a:r>
                        <a:rPr lang="zh-CN" altLang="en-US" sz="1200">
                          <a:sym typeface="+mn-ea"/>
                        </a:rPr>
                        <a:t>、</a:t>
                      </a:r>
                      <a:r>
                        <a:rPr lang="zh-CN" altLang="en-US" sz="1200"/>
                        <a:t>提示充值成功</a:t>
                      </a:r>
                      <a:endParaRPr lang="zh-CN" altLang="en-US" sz="1200"/>
                    </a:p>
                  </a:txBody>
                  <a:tcPr/>
                </a:tc>
                <a:tc>
                  <a:txBody>
                    <a:bodyPr/>
                    <a:lstStyle/>
                    <a:p>
                      <a:pPr>
                        <a:buNone/>
                      </a:pPr>
                      <a:r>
                        <a:rPr lang="en-US" altLang="zh-CN"/>
                        <a:t>1</a:t>
                      </a:r>
                      <a:endParaRPr lang="en-US" altLang="zh-CN"/>
                    </a:p>
                  </a:txBody>
                  <a:tcPr/>
                </a:tc>
                <a:tc>
                  <a:txBody>
                    <a:bodyPr/>
                    <a:lstStyle/>
                    <a:p>
                      <a:pPr>
                        <a:buNone/>
                      </a:pPr>
                      <a:endParaRPr lang="zh-CN" altLang="en-US">
                        <a:solidFill>
                          <a:schemeClr val="tx1"/>
                        </a:solidFill>
                      </a:endParaRPr>
                    </a:p>
                  </a:txBody>
                  <a:tcPr/>
                </a:tc>
                <a:tc>
                  <a:txBody>
                    <a:bodyPr/>
                    <a:lstStyle/>
                    <a:p>
                      <a:pPr>
                        <a:buNone/>
                      </a:pPr>
                      <a:r>
                        <a:rPr lang="en-US" altLang="zh-CN">
                          <a:solidFill>
                            <a:srgbClr val="386698"/>
                          </a:solidFill>
                        </a:rPr>
                        <a:t>1</a:t>
                      </a:r>
                      <a:endParaRPr lang="en-US" altLang="zh-CN">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381000">
                <a:tc vMerge="1">
                  <a:tcPr/>
                </a:tc>
                <a:tc>
                  <a:txBody>
                    <a:bodyPr/>
                    <a:lstStyle/>
                    <a:p>
                      <a:pPr indent="0" fontAlgn="auto">
                        <a:buFont typeface="+mj-lt"/>
                        <a:buNone/>
                      </a:pPr>
                      <a:r>
                        <a:rPr lang="en-US" altLang="zh-CN" sz="1200">
                          <a:sym typeface="+mn-ea"/>
                        </a:rPr>
                        <a:t>c</a:t>
                      </a:r>
                      <a:r>
                        <a:rPr lang="zh-CN" altLang="en-US" sz="1200">
                          <a:sym typeface="+mn-ea"/>
                        </a:rPr>
                        <a:t>、</a:t>
                      </a:r>
                      <a:r>
                        <a:rPr lang="zh-CN" altLang="en-US" sz="1200"/>
                        <a:t>找零</a:t>
                      </a:r>
                      <a:endParaRPr lang="zh-CN" altLang="en-US" sz="1200"/>
                    </a:p>
                  </a:txBody>
                  <a:tcPr/>
                </a:tc>
                <a:tc>
                  <a:txBody>
                    <a:bodyPr/>
                    <a:lstStyle/>
                    <a:p>
                      <a:pPr>
                        <a:buNone/>
                      </a:pPr>
                      <a:endParaRPr lang="zh-CN" altLang="en-US"/>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r>
                        <a:rPr lang="en-US" altLang="zh-CN">
                          <a:solidFill>
                            <a:srgbClr val="386698"/>
                          </a:solidFill>
                        </a:rPr>
                        <a:t>1</a:t>
                      </a:r>
                      <a:endParaRPr lang="en-US" altLang="zh-CN">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381000">
                <a:tc vMerge="1">
                  <a:tcPr/>
                </a:tc>
                <a:tc>
                  <a:txBody>
                    <a:bodyPr/>
                    <a:lstStyle/>
                    <a:p>
                      <a:pPr indent="0" fontAlgn="auto">
                        <a:buFont typeface="+mj-lt"/>
                        <a:buNone/>
                      </a:pPr>
                      <a:r>
                        <a:rPr lang="en-US" altLang="zh-CN" sz="1200">
                          <a:sym typeface="+mn-ea"/>
                        </a:rPr>
                        <a:t>d</a:t>
                      </a:r>
                      <a:r>
                        <a:rPr lang="zh-CN" altLang="en-US" sz="1200">
                          <a:sym typeface="+mn-ea"/>
                        </a:rPr>
                        <a:t>、</a:t>
                      </a:r>
                      <a:r>
                        <a:rPr lang="zh-CN" altLang="en-US" sz="1200"/>
                        <a:t>错误提示</a:t>
                      </a:r>
                      <a:endParaRPr lang="zh-CN" altLang="en-US" sz="1200"/>
                    </a:p>
                  </a:txBody>
                  <a:tcPr/>
                </a:tc>
                <a:tc>
                  <a:txBody>
                    <a:bodyPr/>
                    <a:lstStyle/>
                    <a:p>
                      <a:pPr>
                        <a:buNone/>
                      </a:pPr>
                      <a:endParaRPr lang="zh-CN" altLang="en-US"/>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726440"/>
            <a:ext cx="8229600" cy="62420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6" name="文本框 5"/>
          <p:cNvSpPr txBox="1"/>
          <p:nvPr/>
        </p:nvSpPr>
        <p:spPr>
          <a:xfrm>
            <a:off x="457200" y="1405890"/>
            <a:ext cx="8434070"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注意：一个图中标识出一个测试用例的情况，因为画在一起根本无法分辨。</a:t>
            </a:r>
            <a:endParaRPr lang="zh-CN" altLang="en-US"/>
          </a:p>
        </p:txBody>
      </p:sp>
      <p:sp>
        <p:nvSpPr>
          <p:cNvPr id="13" name="文本框 12"/>
          <p:cNvSpPr txBox="1"/>
          <p:nvPr/>
        </p:nvSpPr>
        <p:spPr>
          <a:xfrm>
            <a:off x="1246505" y="1855470"/>
            <a:ext cx="3606800" cy="147637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输入：</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p:txBody>
      </p:sp>
      <p:sp>
        <p:nvSpPr>
          <p:cNvPr id="14" name="文本框 13"/>
          <p:cNvSpPr txBox="1"/>
          <p:nvPr/>
        </p:nvSpPr>
        <p:spPr>
          <a:xfrm>
            <a:off x="5157470" y="1855470"/>
            <a:ext cx="2925445" cy="1476375"/>
          </a:xfrm>
          <a:prstGeom prst="rect">
            <a:avLst/>
          </a:prstGeom>
          <a:ln w="19050"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完成充值、退卡</a:t>
            </a:r>
            <a:endParaRPr lang="zh-CN">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提示充值成功</a:t>
            </a:r>
            <a:endParaRPr lang="zh-CN">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找零</a:t>
            </a:r>
            <a:endParaRPr lang="zh-CN">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提示错误</a:t>
            </a:r>
            <a:endParaRPr lang="zh-CN">
              <a:solidFill>
                <a:srgbClr val="386698"/>
              </a:solidFill>
              <a:latin typeface="黑体" panose="02010609060101010101" pitchFamily="49" charset="-122"/>
              <a:ea typeface="黑体" panose="02010609060101010101" pitchFamily="49" charset="-122"/>
            </a:endParaRPr>
          </a:p>
        </p:txBody>
      </p:sp>
      <p:grpSp>
        <p:nvGrpSpPr>
          <p:cNvPr id="9" name="组合 8"/>
          <p:cNvGrpSpPr/>
          <p:nvPr/>
        </p:nvGrpSpPr>
        <p:grpSpPr>
          <a:xfrm>
            <a:off x="1356360" y="3918752"/>
            <a:ext cx="1403985" cy="2498410"/>
            <a:chOff x="120" y="4034"/>
            <a:chExt cx="3004" cy="5342"/>
          </a:xfrm>
        </p:grpSpPr>
        <p:sp>
          <p:nvSpPr>
            <p:cNvPr id="8" name="文本框 7"/>
            <p:cNvSpPr txBox="1"/>
            <p:nvPr/>
          </p:nvSpPr>
          <p:spPr>
            <a:xfrm>
              <a:off x="121" y="4643"/>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endParaRPr lang="en-US" altLang="zh-CN" sz="1400" b="1">
                <a:solidFill>
                  <a:srgbClr val="386698"/>
                </a:solidFill>
                <a:latin typeface="黑体" panose="02010609060101010101" pitchFamily="49" charset="-122"/>
                <a:ea typeface="黑体" panose="02010609060101010101" pitchFamily="49" charset="-122"/>
              </a:endParaRPr>
            </a:p>
            <a:p>
              <a:pPr algn="ctr"/>
              <a:r>
                <a:rPr lang="zh-CN" altLang="en-US" sz="1400" b="1">
                  <a:solidFill>
                    <a:srgbClr val="386698"/>
                  </a:solidFill>
                  <a:latin typeface="黑体" panose="02010609060101010101" pitchFamily="49" charset="-122"/>
                  <a:ea typeface="黑体" panose="02010609060101010101" pitchFamily="49" charset="-122"/>
                </a:rPr>
                <a:t>互斥</a:t>
              </a:r>
              <a:endParaRPr lang="zh-CN" altLang="en-US" sz="1400" b="1">
                <a:solidFill>
                  <a:srgbClr val="386698"/>
                </a:solidFill>
                <a:latin typeface="黑体" panose="02010609060101010101" pitchFamily="49" charset="-122"/>
                <a:ea typeface="黑体" panose="02010609060101010101" pitchFamily="49" charset="-122"/>
              </a:endParaRPr>
            </a:p>
          </p:txBody>
        </p:sp>
        <p:sp>
          <p:nvSpPr>
            <p:cNvPr id="15" name="文本框 14"/>
            <p:cNvSpPr txBox="1"/>
            <p:nvPr/>
          </p:nvSpPr>
          <p:spPr>
            <a:xfrm>
              <a:off x="2471" y="4034"/>
              <a:ext cx="470" cy="656"/>
            </a:xfrm>
            <a:prstGeom prst="rect">
              <a:avLst/>
            </a:prstGeom>
            <a:noFill/>
          </p:spPr>
          <p:txBody>
            <a:bodyPr wrap="square" rtlCol="0">
              <a:spAutoFit/>
            </a:bodyPr>
            <a:lstStyle/>
            <a:p>
              <a:r>
                <a:rPr lang="en-US" altLang="zh-CN" sz="1400"/>
                <a:t>1</a:t>
              </a:r>
              <a:endParaRPr lang="en-US" altLang="zh-CN" sz="1400"/>
            </a:p>
          </p:txBody>
        </p:sp>
        <p:sp>
          <p:nvSpPr>
            <p:cNvPr id="16" name="七边形 15"/>
            <p:cNvSpPr/>
            <p:nvPr/>
          </p:nvSpPr>
          <p:spPr>
            <a:xfrm>
              <a:off x="2447"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2514" y="5550"/>
              <a:ext cx="470" cy="656"/>
            </a:xfrm>
            <a:prstGeom prst="rect">
              <a:avLst/>
            </a:prstGeom>
            <a:noFill/>
          </p:spPr>
          <p:txBody>
            <a:bodyPr wrap="square" rtlCol="0">
              <a:spAutoFit/>
            </a:bodyPr>
            <a:lstStyle/>
            <a:p>
              <a:r>
                <a:rPr lang="en-US" altLang="zh-CN" sz="1400"/>
                <a:t>2</a:t>
              </a:r>
              <a:endParaRPr lang="en-US" altLang="zh-CN" sz="1400"/>
            </a:p>
          </p:txBody>
        </p:sp>
        <p:sp>
          <p:nvSpPr>
            <p:cNvPr id="18" name="七边形 17"/>
            <p:cNvSpPr/>
            <p:nvPr/>
          </p:nvSpPr>
          <p:spPr>
            <a:xfrm>
              <a:off x="2516" y="553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V="1">
              <a:off x="1028" y="4426"/>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04" y="5087"/>
              <a:ext cx="1491" cy="842"/>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20" y="7715"/>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endParaRPr lang="en-US" altLang="zh-CN" sz="1400" b="1">
                <a:solidFill>
                  <a:srgbClr val="386698"/>
                </a:solidFill>
                <a:latin typeface="黑体" panose="02010609060101010101" pitchFamily="49" charset="-122"/>
                <a:ea typeface="黑体" panose="02010609060101010101" pitchFamily="49" charset="-122"/>
              </a:endParaRPr>
            </a:p>
            <a:p>
              <a:pPr algn="ctr"/>
              <a:r>
                <a:rPr lang="zh-CN" altLang="en-US" sz="1400" b="1">
                  <a:solidFill>
                    <a:srgbClr val="386698"/>
                  </a:solidFill>
                  <a:latin typeface="黑体" panose="02010609060101010101" pitchFamily="49" charset="-122"/>
                  <a:ea typeface="黑体" panose="02010609060101010101" pitchFamily="49" charset="-122"/>
                </a:rPr>
                <a:t>互斥</a:t>
              </a:r>
              <a:endParaRPr lang="zh-CN" altLang="en-US" sz="1400" b="1">
                <a:solidFill>
                  <a:srgbClr val="386698"/>
                </a:solidFill>
                <a:latin typeface="黑体" panose="02010609060101010101" pitchFamily="49" charset="-122"/>
                <a:ea typeface="黑体" panose="02010609060101010101" pitchFamily="49" charset="-122"/>
              </a:endParaRPr>
            </a:p>
          </p:txBody>
        </p:sp>
        <p:sp>
          <p:nvSpPr>
            <p:cNvPr id="24" name="文本框 23"/>
            <p:cNvSpPr txBox="1"/>
            <p:nvPr/>
          </p:nvSpPr>
          <p:spPr>
            <a:xfrm>
              <a:off x="2514" y="7248"/>
              <a:ext cx="470" cy="656"/>
            </a:xfrm>
            <a:prstGeom prst="rect">
              <a:avLst/>
            </a:prstGeom>
            <a:noFill/>
          </p:spPr>
          <p:txBody>
            <a:bodyPr wrap="square" rtlCol="0">
              <a:spAutoFit/>
            </a:bodyPr>
            <a:lstStyle/>
            <a:p>
              <a:r>
                <a:rPr lang="en-US" altLang="zh-CN" sz="1400"/>
                <a:t>3</a:t>
              </a:r>
              <a:endParaRPr lang="en-US" altLang="zh-CN" sz="1400"/>
            </a:p>
          </p:txBody>
        </p:sp>
        <p:sp>
          <p:nvSpPr>
            <p:cNvPr id="25" name="七边形 24"/>
            <p:cNvSpPr/>
            <p:nvPr/>
          </p:nvSpPr>
          <p:spPr>
            <a:xfrm>
              <a:off x="2421"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2495" y="8720"/>
              <a:ext cx="470" cy="656"/>
            </a:xfrm>
            <a:prstGeom prst="rect">
              <a:avLst/>
            </a:prstGeom>
            <a:noFill/>
          </p:spPr>
          <p:txBody>
            <a:bodyPr wrap="square" rtlCol="0">
              <a:spAutoFit/>
            </a:bodyPr>
            <a:lstStyle/>
            <a:p>
              <a:r>
                <a:rPr lang="en-US" altLang="zh-CN" sz="1400"/>
                <a:t>4</a:t>
              </a:r>
              <a:endParaRPr lang="en-US" altLang="zh-CN" sz="1400"/>
            </a:p>
          </p:txBody>
        </p:sp>
        <p:sp>
          <p:nvSpPr>
            <p:cNvPr id="27" name="七边形 26"/>
            <p:cNvSpPr/>
            <p:nvPr/>
          </p:nvSpPr>
          <p:spPr>
            <a:xfrm>
              <a:off x="2445" y="8721"/>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954" y="7611"/>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54" y="8272"/>
              <a:ext cx="1491" cy="84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5822315" y="3911600"/>
            <a:ext cx="2199005" cy="2470979"/>
            <a:chOff x="9608" y="4035"/>
            <a:chExt cx="4572" cy="5137"/>
          </a:xfrm>
        </p:grpSpPr>
        <p:sp>
          <p:nvSpPr>
            <p:cNvPr id="10" name="文本框 9"/>
            <p:cNvSpPr txBox="1"/>
            <p:nvPr/>
          </p:nvSpPr>
          <p:spPr>
            <a:xfrm>
              <a:off x="9682" y="4063"/>
              <a:ext cx="460" cy="638"/>
            </a:xfrm>
            <a:prstGeom prst="rect">
              <a:avLst/>
            </a:prstGeom>
            <a:noFill/>
          </p:spPr>
          <p:txBody>
            <a:bodyPr wrap="square" rtlCol="0">
              <a:spAutoFit/>
            </a:bodyPr>
            <a:lstStyle/>
            <a:p>
              <a:r>
                <a:rPr lang="en-US" altLang="zh-CN" sz="1400"/>
                <a:t>a</a:t>
              </a:r>
              <a:endParaRPr lang="en-US" altLang="zh-CN" sz="1400"/>
            </a:p>
          </p:txBody>
        </p:sp>
        <p:sp>
          <p:nvSpPr>
            <p:cNvPr id="21" name="七边形 20"/>
            <p:cNvSpPr/>
            <p:nvPr/>
          </p:nvSpPr>
          <p:spPr>
            <a:xfrm>
              <a:off x="9608"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p:cNvSpPr txBox="1"/>
            <p:nvPr/>
          </p:nvSpPr>
          <p:spPr>
            <a:xfrm>
              <a:off x="9674" y="5763"/>
              <a:ext cx="477" cy="638"/>
            </a:xfrm>
            <a:prstGeom prst="rect">
              <a:avLst/>
            </a:prstGeom>
            <a:noFill/>
          </p:spPr>
          <p:txBody>
            <a:bodyPr wrap="square" rtlCol="0">
              <a:spAutoFit/>
            </a:bodyPr>
            <a:lstStyle/>
            <a:p>
              <a:r>
                <a:rPr lang="en-US" altLang="zh-CN" sz="1400"/>
                <a:t>b</a:t>
              </a:r>
              <a:endParaRPr lang="en-US" altLang="zh-CN" sz="1400"/>
            </a:p>
          </p:txBody>
        </p:sp>
        <p:sp>
          <p:nvSpPr>
            <p:cNvPr id="32" name="七边形 31"/>
            <p:cNvSpPr/>
            <p:nvPr/>
          </p:nvSpPr>
          <p:spPr>
            <a:xfrm>
              <a:off x="9608" y="57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p:cNvSpPr txBox="1"/>
            <p:nvPr/>
          </p:nvSpPr>
          <p:spPr>
            <a:xfrm>
              <a:off x="9740" y="7248"/>
              <a:ext cx="440" cy="638"/>
            </a:xfrm>
            <a:prstGeom prst="rect">
              <a:avLst/>
            </a:prstGeom>
            <a:noFill/>
          </p:spPr>
          <p:txBody>
            <a:bodyPr wrap="square" rtlCol="0">
              <a:spAutoFit/>
            </a:bodyPr>
            <a:lstStyle/>
            <a:p>
              <a:r>
                <a:rPr lang="en-US" altLang="zh-CN" sz="1400"/>
                <a:t>c</a:t>
              </a:r>
              <a:endParaRPr lang="en-US" altLang="zh-CN" sz="1400"/>
            </a:p>
          </p:txBody>
        </p:sp>
        <p:sp>
          <p:nvSpPr>
            <p:cNvPr id="34" name="七边形 33"/>
            <p:cNvSpPr/>
            <p:nvPr/>
          </p:nvSpPr>
          <p:spPr>
            <a:xfrm>
              <a:off x="9656"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9746" y="8534"/>
              <a:ext cx="477" cy="638"/>
            </a:xfrm>
            <a:prstGeom prst="rect">
              <a:avLst/>
            </a:prstGeom>
            <a:noFill/>
          </p:spPr>
          <p:txBody>
            <a:bodyPr wrap="square" rtlCol="0">
              <a:spAutoFit/>
            </a:bodyPr>
            <a:lstStyle/>
            <a:p>
              <a:r>
                <a:rPr lang="en-US" altLang="zh-CN" sz="1400"/>
                <a:t>d</a:t>
              </a:r>
              <a:endParaRPr lang="en-US" altLang="zh-CN" sz="1400"/>
            </a:p>
          </p:txBody>
        </p:sp>
        <p:sp>
          <p:nvSpPr>
            <p:cNvPr id="36" name="七边形 35"/>
            <p:cNvSpPr/>
            <p:nvPr/>
          </p:nvSpPr>
          <p:spPr>
            <a:xfrm>
              <a:off x="9656" y="850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p:cNvSpPr txBox="1"/>
            <p:nvPr/>
          </p:nvSpPr>
          <p:spPr>
            <a:xfrm>
              <a:off x="10668" y="483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R</a:t>
              </a:r>
              <a:endParaRPr lang="en-US" altLang="zh-CN" sz="1400" b="1">
                <a:solidFill>
                  <a:srgbClr val="386698"/>
                </a:solidFill>
                <a:latin typeface="黑体" panose="02010609060101010101" pitchFamily="49" charset="-122"/>
                <a:ea typeface="黑体" panose="02010609060101010101" pitchFamily="49" charset="-122"/>
              </a:endParaRPr>
            </a:p>
            <a:p>
              <a:pPr algn="ctr">
                <a:buNone/>
              </a:pPr>
              <a:r>
                <a:rPr lang="en-US" altLang="zh-CN" sz="1400" b="1">
                  <a:solidFill>
                    <a:srgbClr val="386698"/>
                  </a:solidFill>
                  <a:latin typeface="黑体" panose="02010609060101010101" pitchFamily="49" charset="-122"/>
                  <a:ea typeface="黑体" panose="02010609060101010101" pitchFamily="49" charset="-122"/>
                </a:rPr>
                <a:t>要求</a:t>
              </a:r>
              <a:endParaRPr lang="zh-CN" altLang="en-US" sz="1400" b="1"/>
            </a:p>
          </p:txBody>
        </p:sp>
        <p:sp>
          <p:nvSpPr>
            <p:cNvPr id="39" name="文本框 38"/>
            <p:cNvSpPr txBox="1"/>
            <p:nvPr/>
          </p:nvSpPr>
          <p:spPr>
            <a:xfrm>
              <a:off x="11208" y="592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endParaRPr lang="en-US" altLang="zh-CN" sz="1400" b="1">
                <a:solidFill>
                  <a:srgbClr val="386698"/>
                </a:solidFill>
                <a:latin typeface="黑体" panose="02010609060101010101" pitchFamily="49" charset="-122"/>
                <a:ea typeface="黑体" panose="02010609060101010101" pitchFamily="49" charset="-122"/>
              </a:endParaRPr>
            </a:p>
            <a:p>
              <a:pPr algn="ctr">
                <a:buNone/>
              </a:pPr>
              <a:r>
                <a:rPr lang="en-US" altLang="zh-CN" sz="1400" b="1">
                  <a:solidFill>
                    <a:srgbClr val="386698"/>
                  </a:solidFill>
                  <a:latin typeface="黑体" panose="02010609060101010101" pitchFamily="49" charset="-122"/>
                  <a:ea typeface="黑体" panose="02010609060101010101" pitchFamily="49" charset="-122"/>
                </a:rPr>
                <a:t>互斥</a:t>
              </a:r>
              <a:endParaRPr lang="en-US" altLang="zh-CN" sz="1400" b="1">
                <a:solidFill>
                  <a:srgbClr val="386698"/>
                </a:solidFill>
                <a:latin typeface="黑体" panose="02010609060101010101" pitchFamily="49" charset="-122"/>
                <a:ea typeface="黑体" panose="02010609060101010101" pitchFamily="49" charset="-122"/>
              </a:endParaRPr>
            </a:p>
          </p:txBody>
        </p:sp>
        <p:sp>
          <p:nvSpPr>
            <p:cNvPr id="40" name="文本框 39"/>
            <p:cNvSpPr txBox="1"/>
            <p:nvPr/>
          </p:nvSpPr>
          <p:spPr>
            <a:xfrm>
              <a:off x="12983" y="4892"/>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endParaRPr lang="en-US" altLang="zh-CN" sz="1400" b="1">
                <a:solidFill>
                  <a:srgbClr val="386698"/>
                </a:solidFill>
                <a:latin typeface="黑体" panose="02010609060101010101" pitchFamily="49" charset="-122"/>
                <a:ea typeface="黑体" panose="02010609060101010101" pitchFamily="49" charset="-122"/>
              </a:endParaRPr>
            </a:p>
            <a:p>
              <a:pPr algn="ctr">
                <a:buNone/>
              </a:pPr>
              <a:r>
                <a:rPr lang="en-US" altLang="zh-CN" sz="1400" b="1">
                  <a:solidFill>
                    <a:srgbClr val="386698"/>
                  </a:solidFill>
                  <a:latin typeface="黑体" panose="02010609060101010101" pitchFamily="49" charset="-122"/>
                  <a:ea typeface="黑体" panose="02010609060101010101" pitchFamily="49" charset="-122"/>
                </a:rPr>
                <a:t>互斥</a:t>
              </a:r>
              <a:endParaRPr lang="en-US" altLang="zh-CN" sz="1400" b="1">
                <a:solidFill>
                  <a:srgbClr val="386698"/>
                </a:solidFill>
                <a:latin typeface="黑体" panose="02010609060101010101" pitchFamily="49" charset="-122"/>
                <a:ea typeface="黑体" panose="02010609060101010101" pitchFamily="49" charset="-122"/>
              </a:endParaRPr>
            </a:p>
          </p:txBody>
        </p:sp>
        <p:cxnSp>
          <p:nvCxnSpPr>
            <p:cNvPr id="42" name="直接连接符 41"/>
            <p:cNvCxnSpPr/>
            <p:nvPr/>
          </p:nvCxnSpPr>
          <p:spPr>
            <a:xfrm>
              <a:off x="10264" y="4426"/>
              <a:ext cx="3060" cy="86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1"/>
            </p:cNvCxnSpPr>
            <p:nvPr/>
          </p:nvCxnSpPr>
          <p:spPr>
            <a:xfrm flipV="1">
              <a:off x="10264" y="5298"/>
              <a:ext cx="3084" cy="359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2"/>
            </p:cNvCxnSpPr>
            <p:nvPr/>
          </p:nvCxnSpPr>
          <p:spPr>
            <a:xfrm>
              <a:off x="10047" y="4643"/>
              <a:ext cx="895" cy="64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0"/>
            </p:cNvCxnSpPr>
            <p:nvPr/>
          </p:nvCxnSpPr>
          <p:spPr>
            <a:xfrm flipV="1">
              <a:off x="10156" y="5286"/>
              <a:ext cx="786" cy="56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216" y="6130"/>
              <a:ext cx="1407" cy="2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6" idx="0"/>
            </p:cNvCxnSpPr>
            <p:nvPr/>
          </p:nvCxnSpPr>
          <p:spPr>
            <a:xfrm flipV="1">
              <a:off x="10204" y="6420"/>
              <a:ext cx="1419" cy="220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2754630" y="4810125"/>
            <a:ext cx="3041015" cy="59055"/>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2732405" y="4940935"/>
            <a:ext cx="3063240" cy="1332230"/>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a:endCxn id="21" idx="4"/>
          </p:cNvCxnSpPr>
          <p:nvPr/>
        </p:nvCxnSpPr>
        <p:spPr>
          <a:xfrm flipV="1">
            <a:off x="2732405" y="4099560"/>
            <a:ext cx="3089910" cy="559435"/>
          </a:xfrm>
          <a:prstGeom prst="line">
            <a:avLst/>
          </a:prstGeom>
          <a:ln>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1" idx="3"/>
            <a:endCxn id="27" idx="0"/>
          </p:cNvCxnSpPr>
          <p:nvPr/>
        </p:nvCxnSpPr>
        <p:spPr>
          <a:xfrm flipH="1">
            <a:off x="2698750" y="4204335"/>
            <a:ext cx="3204845" cy="1962785"/>
          </a:xfrm>
          <a:prstGeom prst="line">
            <a:avLst/>
          </a:prstGeom>
          <a:ln>
            <a:solidFill>
              <a:schemeClr val="accent3">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5288915" y="4919345"/>
            <a:ext cx="160655" cy="196215"/>
            <a:chOff x="7966" y="6091"/>
            <a:chExt cx="277" cy="338"/>
          </a:xfrm>
        </p:grpSpPr>
        <p:cxnSp>
          <p:nvCxnSpPr>
            <p:cNvPr id="41" name="直接连接符 40"/>
            <p:cNvCxnSpPr/>
            <p:nvPr/>
          </p:nvCxnSpPr>
          <p:spPr>
            <a:xfrm flipV="1">
              <a:off x="7966" y="6091"/>
              <a:ext cx="141" cy="339"/>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107" y="6091"/>
              <a:ext cx="136" cy="329"/>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53" name="直接连接符 52"/>
          <p:cNvCxnSpPr/>
          <p:nvPr/>
        </p:nvCxnSpPr>
        <p:spPr>
          <a:xfrm flipV="1">
            <a:off x="5288915" y="4231640"/>
            <a:ext cx="81915" cy="19685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370830" y="4231640"/>
            <a:ext cx="78740" cy="191135"/>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1913255" y="353314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4</a:t>
            </a:r>
            <a:r>
              <a:rPr lang="zh-CN" altLang="en-US" sz="1400">
                <a:solidFill>
                  <a:srgbClr val="386698"/>
                </a:solidFill>
                <a:latin typeface="黑体" panose="02010609060101010101" pitchFamily="49" charset="-122"/>
                <a:ea typeface="黑体" panose="02010609060101010101" pitchFamily="49" charset="-122"/>
              </a:rPr>
              <a:t>、条件</a:t>
            </a:r>
            <a:r>
              <a:rPr lang="en-US" altLang="zh-CN" sz="1400">
                <a:solidFill>
                  <a:srgbClr val="386698"/>
                </a:solidFill>
                <a:latin typeface="黑体" panose="02010609060101010101" pitchFamily="49" charset="-122"/>
                <a:ea typeface="黑体" panose="02010609060101010101" pitchFamily="49" charset="-122"/>
              </a:rPr>
              <a:t>2</a:t>
            </a:r>
            <a:r>
              <a:rPr lang="zh-CN" altLang="en-US" sz="1400">
                <a:solidFill>
                  <a:srgbClr val="386698"/>
                </a:solidFill>
                <a:latin typeface="黑体" panose="02010609060101010101" pitchFamily="49" charset="-122"/>
                <a:ea typeface="黑体" panose="02010609060101010101" pitchFamily="49" charset="-122"/>
              </a:rPr>
              <a:t>和条件</a:t>
            </a:r>
            <a:r>
              <a:rPr lang="en-US" altLang="zh-CN" sz="1400">
                <a:solidFill>
                  <a:srgbClr val="386698"/>
                </a:solidFill>
                <a:latin typeface="黑体" panose="02010609060101010101" pitchFamily="49" charset="-122"/>
                <a:ea typeface="黑体" panose="02010609060101010101" pitchFamily="49" charset="-122"/>
              </a:rPr>
              <a:t>4</a:t>
            </a:r>
            <a:r>
              <a:rPr lang="zh-CN" altLang="en-US" sz="1400">
                <a:solidFill>
                  <a:srgbClr val="386698"/>
                </a:solidFill>
                <a:latin typeface="黑体" panose="02010609060101010101" pitchFamily="49" charset="-122"/>
                <a:ea typeface="黑体" panose="02010609060101010101" pitchFamily="49" charset="-122"/>
              </a:rPr>
              <a:t>组合</a:t>
            </a:r>
            <a:endParaRPr lang="zh-CN" altLang="en-US" sz="1400">
              <a:solidFill>
                <a:srgbClr val="386698"/>
              </a:solidFill>
              <a:latin typeface="黑体" panose="02010609060101010101" pitchFamily="49" charset="-122"/>
              <a:ea typeface="黑体" panose="02010609060101010101" pitchFamily="49" charset="-122"/>
            </a:endParaRPr>
          </a:p>
        </p:txBody>
      </p:sp>
      <p:sp>
        <p:nvSpPr>
          <p:cNvPr id="56" name="文本框 55"/>
          <p:cNvSpPr txBox="1"/>
          <p:nvPr/>
        </p:nvSpPr>
        <p:spPr>
          <a:xfrm>
            <a:off x="5208270" y="353949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algn="l">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输出a</a:t>
            </a:r>
            <a:r>
              <a:rPr lang="zh-CN" altLang="en-US" sz="1400">
                <a:solidFill>
                  <a:srgbClr val="386698"/>
                </a:solidFill>
                <a:latin typeface="黑体" panose="02010609060101010101" pitchFamily="49" charset="-122"/>
                <a:ea typeface="黑体" panose="02010609060101010101" pitchFamily="49" charset="-122"/>
              </a:rPr>
              <a:t>和</a:t>
            </a:r>
            <a:r>
              <a:rPr lang="en-US" altLang="zh-CN" sz="1400">
                <a:solidFill>
                  <a:srgbClr val="386698"/>
                </a:solidFill>
                <a:latin typeface="黑体" panose="02010609060101010101" pitchFamily="49" charset="-122"/>
                <a:ea typeface="黑体" panose="02010609060101010101" pitchFamily="49" charset="-122"/>
              </a:rPr>
              <a:t>b组合</a:t>
            </a:r>
            <a:endParaRPr lang="en-US" altLang="zh-CN" sz="1400">
              <a:solidFill>
                <a:srgbClr val="386698"/>
              </a:solidFill>
              <a:latin typeface="黑体" panose="02010609060101010101" pitchFamily="49" charset="-122"/>
              <a:ea typeface="黑体" panose="02010609060101010101" pitchFamily="49" charset="-122"/>
            </a:endParaRPr>
          </a:p>
        </p:txBody>
      </p:sp>
      <p:sp>
        <p:nvSpPr>
          <p:cNvPr id="57" name="右箭头 56"/>
          <p:cNvSpPr/>
          <p:nvPr/>
        </p:nvSpPr>
        <p:spPr>
          <a:xfrm>
            <a:off x="4432935" y="3620770"/>
            <a:ext cx="648335" cy="144145"/>
          </a:xfrm>
          <a:prstGeom prst="rightArrow">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717550"/>
            <a:ext cx="8229600" cy="598805"/>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6" name="文本框 5"/>
          <p:cNvSpPr txBox="1"/>
          <p:nvPr/>
        </p:nvSpPr>
        <p:spPr>
          <a:xfrm>
            <a:off x="457200" y="1405890"/>
            <a:ext cx="7642225"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根据因果图再制作出对应的“表格”</a:t>
            </a:r>
            <a:endParaRPr lang="zh-CN" sz="2000">
              <a:solidFill>
                <a:srgbClr val="386698"/>
              </a:solidFill>
              <a:latin typeface="黑体" panose="02010609060101010101" pitchFamily="49" charset="-122"/>
              <a:ea typeface="黑体" panose="02010609060101010101" pitchFamily="49" charset="-122"/>
            </a:endParaRPr>
          </a:p>
        </p:txBody>
      </p:sp>
      <p:graphicFrame>
        <p:nvGraphicFramePr>
          <p:cNvPr id="5" name="表格 4"/>
          <p:cNvGraphicFramePr/>
          <p:nvPr/>
        </p:nvGraphicFramePr>
        <p:xfrm>
          <a:off x="1487805" y="1944370"/>
          <a:ext cx="6394450" cy="4364355"/>
        </p:xfrm>
        <a:graphic>
          <a:graphicData uri="http://schemas.openxmlformats.org/drawingml/2006/table">
            <a:tbl>
              <a:tblPr firstRow="1" bandRow="1">
                <a:tableStyleId>{5C22544A-7EE6-4342-B048-85BDC9FD1C3A}</a:tableStyleId>
              </a:tblPr>
              <a:tblGrid>
                <a:gridCol w="332105"/>
                <a:gridCol w="1014730"/>
                <a:gridCol w="615315"/>
                <a:gridCol w="656590"/>
                <a:gridCol w="621665"/>
                <a:gridCol w="596265"/>
                <a:gridCol w="639445"/>
                <a:gridCol w="639445"/>
                <a:gridCol w="639445"/>
                <a:gridCol w="639445"/>
              </a:tblGrid>
              <a:tr h="381000">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1</a:t>
                      </a:r>
                      <a:endParaRPr lang="en-US" altLang="zh-CN"/>
                    </a:p>
                  </a:txBody>
                  <a:tcPr/>
                </a:tc>
                <a:tc>
                  <a:txBody>
                    <a:bodyPr/>
                    <a:lstStyle/>
                    <a:p>
                      <a:pPr>
                        <a:buNone/>
                      </a:pPr>
                      <a:r>
                        <a:rPr lang="en-US" altLang="zh-CN"/>
                        <a:t>2</a:t>
                      </a:r>
                      <a:endParaRPr lang="en-US" altLang="zh-CN"/>
                    </a:p>
                  </a:txBody>
                  <a:tcPr/>
                </a:tc>
                <a:tc>
                  <a:txBody>
                    <a:bodyPr/>
                    <a:lstStyle/>
                    <a:p>
                      <a:pPr>
                        <a:buNone/>
                      </a:pPr>
                      <a:r>
                        <a:rPr lang="en-US" altLang="zh-CN"/>
                        <a:t>3</a:t>
                      </a:r>
                      <a:endParaRPr lang="en-US" altLang="zh-CN"/>
                    </a:p>
                  </a:txBody>
                  <a:tcPr/>
                </a:tc>
                <a:tc>
                  <a:txBody>
                    <a:bodyPr/>
                    <a:lstStyle/>
                    <a:p>
                      <a:pPr>
                        <a:buNone/>
                      </a:pPr>
                      <a:r>
                        <a:rPr lang="en-US" altLang="zh-CN"/>
                        <a:t>4</a:t>
                      </a:r>
                      <a:endParaRPr lang="en-US" altLang="zh-CN"/>
                    </a:p>
                  </a:txBody>
                  <a:tcPr/>
                </a:tc>
                <a:tc>
                  <a:txBody>
                    <a:bodyPr/>
                    <a:lstStyle/>
                    <a:p>
                      <a:pPr>
                        <a:buNone/>
                      </a:pPr>
                      <a:r>
                        <a:rPr lang="en-US" altLang="zh-CN"/>
                        <a:t>5</a:t>
                      </a:r>
                      <a:endParaRPr lang="en-US" altLang="zh-CN"/>
                    </a:p>
                  </a:txBody>
                  <a:tcPr/>
                </a:tc>
                <a:tc>
                  <a:txBody>
                    <a:bodyPr/>
                    <a:lstStyle/>
                    <a:p>
                      <a:pPr>
                        <a:buNone/>
                      </a:pPr>
                      <a:r>
                        <a:rPr lang="en-US" altLang="zh-CN"/>
                        <a:t>6</a:t>
                      </a:r>
                      <a:endParaRPr lang="en-US" altLang="zh-CN"/>
                    </a:p>
                  </a:txBody>
                  <a:tcPr/>
                </a:tc>
                <a:tc>
                  <a:txBody>
                    <a:bodyPr/>
                    <a:lstStyle/>
                    <a:p>
                      <a:pPr>
                        <a:buNone/>
                      </a:pPr>
                      <a:r>
                        <a:rPr lang="en-US" altLang="zh-CN"/>
                        <a:t>7</a:t>
                      </a:r>
                      <a:endParaRPr lang="en-US" altLang="zh-CN"/>
                    </a:p>
                  </a:txBody>
                  <a:tcPr/>
                </a:tc>
                <a:tc>
                  <a:txBody>
                    <a:bodyPr/>
                    <a:lstStyle/>
                    <a:p>
                      <a:pPr>
                        <a:buNone/>
                      </a:pPr>
                      <a:r>
                        <a:rPr lang="en-US" altLang="zh-CN"/>
                        <a:t>8</a:t>
                      </a:r>
                      <a:endParaRPr lang="en-US" altLang="zh-CN"/>
                    </a:p>
                  </a:txBody>
                  <a:tcPr/>
                </a:tc>
              </a:tr>
              <a:tr h="381000">
                <a:tc rowSpan="4">
                  <a:txBody>
                    <a:bodyPr/>
                    <a:lstStyle/>
                    <a:p>
                      <a:pPr algn="ctr">
                        <a:buNone/>
                      </a:pPr>
                      <a:endParaRPr lang="zh-CN" altLang="en-US"/>
                    </a:p>
                    <a:p>
                      <a:pPr algn="ctr">
                        <a:buNone/>
                      </a:pPr>
                      <a:r>
                        <a:rPr lang="zh-CN" altLang="en-US"/>
                        <a:t>输</a:t>
                      </a:r>
                      <a:endParaRPr lang="zh-CN" altLang="en-US"/>
                    </a:p>
                    <a:p>
                      <a:pPr algn="ctr">
                        <a:buNone/>
                      </a:pPr>
                      <a:endParaRPr lang="zh-CN" altLang="en-US"/>
                    </a:p>
                    <a:p>
                      <a:pPr algn="ctr">
                        <a:buNone/>
                      </a:pPr>
                      <a:r>
                        <a:rPr lang="zh-CN" altLang="en-US"/>
                        <a:t>入</a:t>
                      </a:r>
                      <a:endParaRPr lang="zh-CN" altLang="en-US"/>
                    </a:p>
                  </a:txBody>
                  <a:tcPr/>
                </a:tc>
                <a:tc>
                  <a:txBody>
                    <a:bodyPr/>
                    <a:lstStyle/>
                    <a:p>
                      <a:pPr indent="0" fontAlgn="auto">
                        <a:buFont typeface="+mj-ea"/>
                        <a:buNone/>
                      </a:pPr>
                      <a:r>
                        <a:rPr lang="en-US" altLang="zh-CN" sz="1200"/>
                        <a:t>1</a:t>
                      </a:r>
                      <a:r>
                        <a:rPr lang="zh-CN" altLang="en-US" sz="1200"/>
                        <a:t>、投入</a:t>
                      </a:r>
                      <a:r>
                        <a:rPr lang="en-US" altLang="zh-CN" sz="1200"/>
                        <a:t>50</a:t>
                      </a:r>
                      <a:r>
                        <a:rPr lang="zh-CN" altLang="en-US" sz="1200"/>
                        <a:t>元</a:t>
                      </a:r>
                      <a:endParaRPr lang="zh-CN" altLang="en-US" sz="1200"/>
                    </a:p>
                  </a:txBody>
                  <a:tcPr/>
                </a:tc>
                <a:tc>
                  <a:txBody>
                    <a:bodyPr/>
                    <a:lstStyle/>
                    <a:p>
                      <a:pPr>
                        <a:buNone/>
                      </a:pPr>
                      <a:r>
                        <a:rPr lang="en-US" altLang="zh-CN"/>
                        <a:t>1</a:t>
                      </a:r>
                      <a:endParaRPr lang="en-US" altLang="zh-CN"/>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478155">
                <a:tc vMerge="1">
                  <a:tcPr/>
                </a:tc>
                <a:tc>
                  <a:txBody>
                    <a:bodyPr/>
                    <a:lstStyle/>
                    <a:p>
                      <a:pPr indent="0" fontAlgn="auto">
                        <a:buFont typeface="+mj-ea"/>
                        <a:buNone/>
                      </a:pPr>
                      <a:r>
                        <a:rPr lang="en-US" altLang="zh-CN" sz="1200">
                          <a:sym typeface="+mn-ea"/>
                        </a:rPr>
                        <a:t>2</a:t>
                      </a:r>
                      <a:r>
                        <a:rPr lang="zh-CN" altLang="en-US" sz="1200">
                          <a:sym typeface="+mn-ea"/>
                        </a:rPr>
                        <a:t>、投</a:t>
                      </a:r>
                      <a:r>
                        <a:rPr lang="zh-CN" sz="1200">
                          <a:sym typeface="+mn-ea"/>
                        </a:rPr>
                        <a:t>币</a:t>
                      </a:r>
                      <a:r>
                        <a:rPr lang="en-US" altLang="zh-CN" sz="1200">
                          <a:sym typeface="+mn-ea"/>
                        </a:rPr>
                        <a:t>100</a:t>
                      </a:r>
                      <a:r>
                        <a:rPr lang="zh-CN" altLang="en-US" sz="1200">
                          <a:sym typeface="+mn-ea"/>
                        </a:rPr>
                        <a:t>元</a:t>
                      </a:r>
                      <a:endParaRPr lang="zh-CN" altLang="en-US" sz="1200">
                        <a:sym typeface="+mn-ea"/>
                      </a:endParaRPr>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r>
                        <a:rPr lang="en-US" altLang="zh-CN">
                          <a:solidFill>
                            <a:srgbClr val="386698"/>
                          </a:solidFill>
                        </a:rPr>
                        <a:t>1</a:t>
                      </a:r>
                      <a:endParaRPr lang="en-US" altLang="zh-CN">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381000">
                <a:tc vMerge="1">
                  <a:tcPr/>
                </a:tc>
                <a:tc>
                  <a:txBody>
                    <a:bodyPr/>
                    <a:lstStyle/>
                    <a:p>
                      <a:pPr indent="0" fontAlgn="auto">
                        <a:buFont typeface="+mj-ea"/>
                        <a:buNone/>
                      </a:pPr>
                      <a:r>
                        <a:rPr lang="en-US" altLang="zh-CN" sz="1200">
                          <a:sym typeface="+mn-ea"/>
                        </a:rPr>
                        <a:t>3</a:t>
                      </a:r>
                      <a:r>
                        <a:rPr lang="zh-CN" altLang="en-US" sz="1200">
                          <a:sym typeface="+mn-ea"/>
                        </a:rPr>
                        <a:t>、选择充值</a:t>
                      </a:r>
                      <a:r>
                        <a:rPr lang="en-US" altLang="zh-CN" sz="1200">
                          <a:sym typeface="+mn-ea"/>
                        </a:rPr>
                        <a:t>50</a:t>
                      </a:r>
                      <a:r>
                        <a:rPr lang="zh-CN" altLang="en-US" sz="1200">
                          <a:sym typeface="+mn-ea"/>
                        </a:rPr>
                        <a:t>元</a:t>
                      </a:r>
                      <a:endParaRPr lang="zh-CN" altLang="en-US" sz="1200">
                        <a:sym typeface="+mn-ea"/>
                      </a:endParaRPr>
                    </a:p>
                  </a:txBody>
                  <a:tcPr/>
                </a:tc>
                <a:tc>
                  <a:txBody>
                    <a:bodyPr/>
                    <a:lstStyle/>
                    <a:p>
                      <a:pPr>
                        <a:buNone/>
                      </a:pPr>
                      <a:r>
                        <a:rPr lang="en-US" altLang="zh-CN"/>
                        <a:t>1</a:t>
                      </a:r>
                      <a:endParaRPr lang="en-US" altLang="zh-CN"/>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381000">
                <a:tc vMerge="1">
                  <a:tcPr/>
                </a:tc>
                <a:tc>
                  <a:txBody>
                    <a:bodyPr/>
                    <a:lstStyle/>
                    <a:p>
                      <a:pPr indent="0" fontAlgn="auto">
                        <a:buFont typeface="+mj-ea"/>
                        <a:buNone/>
                      </a:pPr>
                      <a:r>
                        <a:rPr lang="en-US" altLang="zh-CN" sz="1200">
                          <a:sym typeface="+mn-ea"/>
                        </a:rPr>
                        <a:t>4</a:t>
                      </a:r>
                      <a:r>
                        <a:rPr lang="zh-CN" altLang="en-US" sz="1200">
                          <a:sym typeface="+mn-ea"/>
                        </a:rPr>
                        <a:t>、选择充值</a:t>
                      </a:r>
                      <a:r>
                        <a:rPr lang="en-US" altLang="zh-CN" sz="1200">
                          <a:sym typeface="+mn-ea"/>
                        </a:rPr>
                        <a:t>100</a:t>
                      </a:r>
                      <a:r>
                        <a:rPr lang="zh-CN" altLang="en-US" sz="1200">
                          <a:sym typeface="+mn-ea"/>
                        </a:rPr>
                        <a:t>元</a:t>
                      </a:r>
                      <a:endParaRPr lang="zh-CN" altLang="en-US" sz="1200">
                        <a:sym typeface="+mn-ea"/>
                      </a:endParaRPr>
                    </a:p>
                  </a:txBody>
                  <a:tcPr/>
                </a:tc>
                <a:tc>
                  <a:txBody>
                    <a:bodyPr/>
                    <a:lstStyle/>
                    <a:p>
                      <a:pPr>
                        <a:buNone/>
                      </a:pPr>
                      <a:endParaRPr lang="zh-CN" altLang="en-US"/>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r>
                        <a:rPr lang="en-US" altLang="zh-CN">
                          <a:solidFill>
                            <a:srgbClr val="386698"/>
                          </a:solidFill>
                        </a:rPr>
                        <a:t>1</a:t>
                      </a:r>
                      <a:endParaRPr lang="en-US" altLang="zh-CN">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38100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381000">
                <a:tc rowSpan="4">
                  <a:txBody>
                    <a:bodyPr/>
                    <a:lstStyle/>
                    <a:p>
                      <a:pPr algn="ctr">
                        <a:buNone/>
                      </a:pPr>
                      <a:endParaRPr lang="zh-CN" altLang="en-US" sz="1800">
                        <a:sym typeface="+mn-ea"/>
                      </a:endParaRPr>
                    </a:p>
                    <a:p>
                      <a:pPr algn="ctr">
                        <a:buNone/>
                      </a:pPr>
                      <a:r>
                        <a:rPr lang="zh-CN" altLang="en-US" sz="1800">
                          <a:sym typeface="+mn-ea"/>
                        </a:rPr>
                        <a:t>输</a:t>
                      </a:r>
                      <a:endParaRPr lang="zh-CN" altLang="en-US" sz="1800">
                        <a:sym typeface="+mn-ea"/>
                      </a:endParaRPr>
                    </a:p>
                    <a:p>
                      <a:pPr algn="ctr">
                        <a:buNone/>
                      </a:pPr>
                      <a:endParaRPr lang="zh-CN" altLang="en-US" sz="1800">
                        <a:sym typeface="+mn-ea"/>
                      </a:endParaRPr>
                    </a:p>
                    <a:p>
                      <a:pPr algn="ctr">
                        <a:buNone/>
                      </a:pPr>
                      <a:r>
                        <a:rPr lang="zh-CN" altLang="en-US" sz="1800">
                          <a:sym typeface="+mn-ea"/>
                        </a:rPr>
                        <a:t>出</a:t>
                      </a:r>
                      <a:endParaRPr lang="zh-CN" altLang="en-US"/>
                    </a:p>
                  </a:txBody>
                  <a:tcPr/>
                </a:tc>
                <a:tc>
                  <a:txBody>
                    <a:bodyPr/>
                    <a:lstStyle/>
                    <a:p>
                      <a:pPr indent="0" fontAlgn="auto">
                        <a:buFont typeface="+mj-lt"/>
                        <a:buNone/>
                      </a:pPr>
                      <a:r>
                        <a:rPr lang="en-US" altLang="zh-CN" sz="1200"/>
                        <a:t>a</a:t>
                      </a:r>
                      <a:r>
                        <a:rPr lang="zh-CN" altLang="en-US" sz="1200"/>
                        <a:t>、完成充值、退卡</a:t>
                      </a:r>
                      <a:endParaRPr lang="zh-CN" altLang="en-US" sz="1200"/>
                    </a:p>
                  </a:txBody>
                  <a:tcPr/>
                </a:tc>
                <a:tc>
                  <a:txBody>
                    <a:bodyPr/>
                    <a:lstStyle/>
                    <a:p>
                      <a:pPr>
                        <a:buNone/>
                      </a:pPr>
                      <a:r>
                        <a:rPr lang="en-US" altLang="zh-CN"/>
                        <a:t>1</a:t>
                      </a:r>
                      <a:endParaRPr lang="en-US" altLang="zh-CN"/>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r>
                        <a:rPr lang="en-US" altLang="zh-CN">
                          <a:solidFill>
                            <a:srgbClr val="386698"/>
                          </a:solidFill>
                        </a:rPr>
                        <a:t>1</a:t>
                      </a:r>
                      <a:endParaRPr lang="en-US" altLang="zh-CN">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457200">
                <a:tc vMerge="1">
                  <a:tcPr/>
                </a:tc>
                <a:tc>
                  <a:txBody>
                    <a:bodyPr/>
                    <a:lstStyle/>
                    <a:p>
                      <a:pPr indent="0" fontAlgn="auto">
                        <a:buFont typeface="+mj-lt"/>
                        <a:buNone/>
                      </a:pPr>
                      <a:r>
                        <a:rPr lang="en-US" altLang="zh-CN" sz="1200">
                          <a:sym typeface="+mn-ea"/>
                        </a:rPr>
                        <a:t>b</a:t>
                      </a:r>
                      <a:r>
                        <a:rPr lang="zh-CN" altLang="en-US" sz="1200">
                          <a:sym typeface="+mn-ea"/>
                        </a:rPr>
                        <a:t>、</a:t>
                      </a:r>
                      <a:r>
                        <a:rPr lang="zh-CN" altLang="en-US" sz="1200"/>
                        <a:t>提示充值成功</a:t>
                      </a:r>
                      <a:endParaRPr lang="zh-CN" altLang="en-US" sz="1200"/>
                    </a:p>
                  </a:txBody>
                  <a:tcPr/>
                </a:tc>
                <a:tc>
                  <a:txBody>
                    <a:bodyPr/>
                    <a:lstStyle/>
                    <a:p>
                      <a:pPr>
                        <a:buNone/>
                      </a:pPr>
                      <a:r>
                        <a:rPr lang="en-US" altLang="zh-CN"/>
                        <a:t>1</a:t>
                      </a:r>
                      <a:endParaRPr lang="en-US" altLang="zh-CN"/>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r>
                        <a:rPr lang="en-US" altLang="zh-CN">
                          <a:solidFill>
                            <a:srgbClr val="386698"/>
                          </a:solidFill>
                        </a:rPr>
                        <a:t>1</a:t>
                      </a:r>
                      <a:endParaRPr lang="en-US" altLang="zh-CN">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381000">
                <a:tc vMerge="1">
                  <a:tcPr/>
                </a:tc>
                <a:tc>
                  <a:txBody>
                    <a:bodyPr/>
                    <a:lstStyle/>
                    <a:p>
                      <a:pPr indent="0" fontAlgn="auto">
                        <a:buFont typeface="+mj-lt"/>
                        <a:buNone/>
                      </a:pPr>
                      <a:r>
                        <a:rPr lang="en-US" altLang="zh-CN" sz="1200">
                          <a:sym typeface="+mn-ea"/>
                        </a:rPr>
                        <a:t>c</a:t>
                      </a:r>
                      <a:r>
                        <a:rPr lang="zh-CN" altLang="en-US" sz="1200">
                          <a:sym typeface="+mn-ea"/>
                        </a:rPr>
                        <a:t>、</a:t>
                      </a:r>
                      <a:r>
                        <a:rPr lang="zh-CN" altLang="en-US" sz="1200"/>
                        <a:t>找零</a:t>
                      </a:r>
                      <a:endParaRPr lang="zh-CN" altLang="en-US" sz="1200"/>
                    </a:p>
                  </a:txBody>
                  <a:tcPr/>
                </a:tc>
                <a:tc>
                  <a:txBody>
                    <a:bodyPr/>
                    <a:lstStyle/>
                    <a:p>
                      <a:pPr>
                        <a:buNone/>
                      </a:pPr>
                      <a:endParaRPr lang="zh-CN" altLang="en-US"/>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381000">
                <a:tc vMerge="1">
                  <a:tcPr/>
                </a:tc>
                <a:tc>
                  <a:txBody>
                    <a:bodyPr/>
                    <a:lstStyle/>
                    <a:p>
                      <a:pPr indent="0" fontAlgn="auto">
                        <a:buFont typeface="+mj-lt"/>
                        <a:buNone/>
                      </a:pPr>
                      <a:r>
                        <a:rPr lang="en-US" altLang="zh-CN" sz="1200">
                          <a:sym typeface="+mn-ea"/>
                        </a:rPr>
                        <a:t>d</a:t>
                      </a:r>
                      <a:r>
                        <a:rPr lang="zh-CN" altLang="en-US" sz="1200">
                          <a:sym typeface="+mn-ea"/>
                        </a:rPr>
                        <a:t>、</a:t>
                      </a:r>
                      <a:r>
                        <a:rPr lang="zh-CN" altLang="en-US" sz="1200"/>
                        <a:t>错误提示</a:t>
                      </a:r>
                      <a:endParaRPr lang="zh-CN" altLang="en-US" sz="1200"/>
                    </a:p>
                  </a:txBody>
                  <a:tcPr/>
                </a:tc>
                <a:tc>
                  <a:txBody>
                    <a:bodyPr/>
                    <a:lstStyle/>
                    <a:p>
                      <a:pPr>
                        <a:buNone/>
                      </a:pPr>
                      <a:endParaRPr lang="zh-CN" altLang="en-US"/>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80085"/>
            <a:ext cx="8229600" cy="581025"/>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6" name="文本框 5"/>
          <p:cNvSpPr txBox="1"/>
          <p:nvPr/>
        </p:nvSpPr>
        <p:spPr>
          <a:xfrm>
            <a:off x="456565" y="1261110"/>
            <a:ext cx="8484870"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注意：一个图中标识出一个测试用例的情况，因为画在一起根本无法分辨。</a:t>
            </a:r>
            <a:endParaRPr lang="zh-CN" altLang="en-US"/>
          </a:p>
        </p:txBody>
      </p:sp>
      <p:grpSp>
        <p:nvGrpSpPr>
          <p:cNvPr id="9" name="组合 8"/>
          <p:cNvGrpSpPr/>
          <p:nvPr/>
        </p:nvGrpSpPr>
        <p:grpSpPr>
          <a:xfrm>
            <a:off x="1356360" y="3918752"/>
            <a:ext cx="1403985" cy="2498410"/>
            <a:chOff x="120" y="4034"/>
            <a:chExt cx="3004" cy="5342"/>
          </a:xfrm>
        </p:grpSpPr>
        <p:sp>
          <p:nvSpPr>
            <p:cNvPr id="8" name="文本框 7"/>
            <p:cNvSpPr txBox="1"/>
            <p:nvPr/>
          </p:nvSpPr>
          <p:spPr>
            <a:xfrm>
              <a:off x="121" y="4643"/>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endParaRPr lang="en-US" altLang="zh-CN" sz="1400" b="1">
                <a:solidFill>
                  <a:srgbClr val="386698"/>
                </a:solidFill>
                <a:latin typeface="黑体" panose="02010609060101010101" pitchFamily="49" charset="-122"/>
                <a:ea typeface="黑体" panose="02010609060101010101" pitchFamily="49" charset="-122"/>
              </a:endParaRPr>
            </a:p>
            <a:p>
              <a:pPr algn="ctr"/>
              <a:r>
                <a:rPr lang="zh-CN" altLang="en-US" sz="1400" b="1">
                  <a:solidFill>
                    <a:srgbClr val="386698"/>
                  </a:solidFill>
                  <a:latin typeface="黑体" panose="02010609060101010101" pitchFamily="49" charset="-122"/>
                  <a:ea typeface="黑体" panose="02010609060101010101" pitchFamily="49" charset="-122"/>
                </a:rPr>
                <a:t>互斥</a:t>
              </a:r>
              <a:endParaRPr lang="zh-CN" altLang="en-US" sz="1400" b="1">
                <a:solidFill>
                  <a:srgbClr val="386698"/>
                </a:solidFill>
                <a:latin typeface="黑体" panose="02010609060101010101" pitchFamily="49" charset="-122"/>
                <a:ea typeface="黑体" panose="02010609060101010101" pitchFamily="49" charset="-122"/>
              </a:endParaRPr>
            </a:p>
          </p:txBody>
        </p:sp>
        <p:sp>
          <p:nvSpPr>
            <p:cNvPr id="15" name="文本框 14"/>
            <p:cNvSpPr txBox="1"/>
            <p:nvPr/>
          </p:nvSpPr>
          <p:spPr>
            <a:xfrm>
              <a:off x="2471" y="4034"/>
              <a:ext cx="470" cy="656"/>
            </a:xfrm>
            <a:prstGeom prst="rect">
              <a:avLst/>
            </a:prstGeom>
            <a:noFill/>
          </p:spPr>
          <p:txBody>
            <a:bodyPr wrap="square" rtlCol="0">
              <a:spAutoFit/>
            </a:bodyPr>
            <a:lstStyle/>
            <a:p>
              <a:r>
                <a:rPr lang="en-US" altLang="zh-CN" sz="1400"/>
                <a:t>1</a:t>
              </a:r>
              <a:endParaRPr lang="en-US" altLang="zh-CN" sz="1400"/>
            </a:p>
          </p:txBody>
        </p:sp>
        <p:sp>
          <p:nvSpPr>
            <p:cNvPr id="16" name="七边形 15"/>
            <p:cNvSpPr/>
            <p:nvPr/>
          </p:nvSpPr>
          <p:spPr>
            <a:xfrm>
              <a:off x="2447"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2514" y="5550"/>
              <a:ext cx="470" cy="656"/>
            </a:xfrm>
            <a:prstGeom prst="rect">
              <a:avLst/>
            </a:prstGeom>
            <a:noFill/>
          </p:spPr>
          <p:txBody>
            <a:bodyPr wrap="square" rtlCol="0">
              <a:spAutoFit/>
            </a:bodyPr>
            <a:lstStyle/>
            <a:p>
              <a:r>
                <a:rPr lang="en-US" altLang="zh-CN" sz="1400"/>
                <a:t>2</a:t>
              </a:r>
              <a:endParaRPr lang="en-US" altLang="zh-CN" sz="1400"/>
            </a:p>
          </p:txBody>
        </p:sp>
        <p:sp>
          <p:nvSpPr>
            <p:cNvPr id="18" name="七边形 17"/>
            <p:cNvSpPr/>
            <p:nvPr/>
          </p:nvSpPr>
          <p:spPr>
            <a:xfrm>
              <a:off x="2516" y="553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V="1">
              <a:off x="1028" y="4426"/>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04" y="5087"/>
              <a:ext cx="1491" cy="842"/>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20" y="7715"/>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endParaRPr lang="en-US" altLang="zh-CN" sz="1400" b="1">
                <a:solidFill>
                  <a:srgbClr val="386698"/>
                </a:solidFill>
                <a:latin typeface="黑体" panose="02010609060101010101" pitchFamily="49" charset="-122"/>
                <a:ea typeface="黑体" panose="02010609060101010101" pitchFamily="49" charset="-122"/>
              </a:endParaRPr>
            </a:p>
            <a:p>
              <a:pPr algn="ctr"/>
              <a:r>
                <a:rPr lang="zh-CN" altLang="en-US" sz="1400" b="1">
                  <a:solidFill>
                    <a:srgbClr val="386698"/>
                  </a:solidFill>
                  <a:latin typeface="黑体" panose="02010609060101010101" pitchFamily="49" charset="-122"/>
                  <a:ea typeface="黑体" panose="02010609060101010101" pitchFamily="49" charset="-122"/>
                </a:rPr>
                <a:t>互斥</a:t>
              </a:r>
              <a:endParaRPr lang="zh-CN" altLang="en-US" sz="1400" b="1">
                <a:solidFill>
                  <a:srgbClr val="386698"/>
                </a:solidFill>
                <a:latin typeface="黑体" panose="02010609060101010101" pitchFamily="49" charset="-122"/>
                <a:ea typeface="黑体" panose="02010609060101010101" pitchFamily="49" charset="-122"/>
              </a:endParaRPr>
            </a:p>
          </p:txBody>
        </p:sp>
        <p:sp>
          <p:nvSpPr>
            <p:cNvPr id="24" name="文本框 23"/>
            <p:cNvSpPr txBox="1"/>
            <p:nvPr/>
          </p:nvSpPr>
          <p:spPr>
            <a:xfrm>
              <a:off x="2514" y="7248"/>
              <a:ext cx="470" cy="656"/>
            </a:xfrm>
            <a:prstGeom prst="rect">
              <a:avLst/>
            </a:prstGeom>
            <a:noFill/>
          </p:spPr>
          <p:txBody>
            <a:bodyPr wrap="square" rtlCol="0">
              <a:spAutoFit/>
            </a:bodyPr>
            <a:lstStyle/>
            <a:p>
              <a:r>
                <a:rPr lang="en-US" altLang="zh-CN" sz="1400"/>
                <a:t>3</a:t>
              </a:r>
              <a:endParaRPr lang="en-US" altLang="zh-CN" sz="1400"/>
            </a:p>
          </p:txBody>
        </p:sp>
        <p:sp>
          <p:nvSpPr>
            <p:cNvPr id="25" name="七边形 24"/>
            <p:cNvSpPr/>
            <p:nvPr/>
          </p:nvSpPr>
          <p:spPr>
            <a:xfrm>
              <a:off x="2421"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2495" y="8720"/>
              <a:ext cx="470" cy="656"/>
            </a:xfrm>
            <a:prstGeom prst="rect">
              <a:avLst/>
            </a:prstGeom>
            <a:noFill/>
          </p:spPr>
          <p:txBody>
            <a:bodyPr wrap="square" rtlCol="0">
              <a:spAutoFit/>
            </a:bodyPr>
            <a:lstStyle/>
            <a:p>
              <a:r>
                <a:rPr lang="en-US" altLang="zh-CN" sz="1400"/>
                <a:t>4</a:t>
              </a:r>
              <a:endParaRPr lang="en-US" altLang="zh-CN" sz="1400"/>
            </a:p>
          </p:txBody>
        </p:sp>
        <p:sp>
          <p:nvSpPr>
            <p:cNvPr id="27" name="七边形 26"/>
            <p:cNvSpPr/>
            <p:nvPr/>
          </p:nvSpPr>
          <p:spPr>
            <a:xfrm>
              <a:off x="2445" y="8721"/>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954" y="7611"/>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54" y="8272"/>
              <a:ext cx="1491" cy="84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5822315" y="3911600"/>
            <a:ext cx="2199005" cy="2470979"/>
            <a:chOff x="9608" y="4035"/>
            <a:chExt cx="4572" cy="5137"/>
          </a:xfrm>
        </p:grpSpPr>
        <p:sp>
          <p:nvSpPr>
            <p:cNvPr id="10" name="文本框 9"/>
            <p:cNvSpPr txBox="1"/>
            <p:nvPr/>
          </p:nvSpPr>
          <p:spPr>
            <a:xfrm>
              <a:off x="9682" y="4063"/>
              <a:ext cx="460" cy="638"/>
            </a:xfrm>
            <a:prstGeom prst="rect">
              <a:avLst/>
            </a:prstGeom>
            <a:noFill/>
          </p:spPr>
          <p:txBody>
            <a:bodyPr wrap="square" rtlCol="0">
              <a:spAutoFit/>
            </a:bodyPr>
            <a:lstStyle/>
            <a:p>
              <a:r>
                <a:rPr lang="en-US" altLang="zh-CN" sz="1400"/>
                <a:t>a</a:t>
              </a:r>
              <a:endParaRPr lang="en-US" altLang="zh-CN" sz="1400"/>
            </a:p>
          </p:txBody>
        </p:sp>
        <p:sp>
          <p:nvSpPr>
            <p:cNvPr id="21" name="七边形 20"/>
            <p:cNvSpPr/>
            <p:nvPr/>
          </p:nvSpPr>
          <p:spPr>
            <a:xfrm>
              <a:off x="9608"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p:cNvSpPr txBox="1"/>
            <p:nvPr/>
          </p:nvSpPr>
          <p:spPr>
            <a:xfrm>
              <a:off x="9674" y="5763"/>
              <a:ext cx="477" cy="638"/>
            </a:xfrm>
            <a:prstGeom prst="rect">
              <a:avLst/>
            </a:prstGeom>
            <a:noFill/>
          </p:spPr>
          <p:txBody>
            <a:bodyPr wrap="square" rtlCol="0">
              <a:spAutoFit/>
            </a:bodyPr>
            <a:lstStyle/>
            <a:p>
              <a:r>
                <a:rPr lang="en-US" altLang="zh-CN" sz="1400"/>
                <a:t>b</a:t>
              </a:r>
              <a:endParaRPr lang="en-US" altLang="zh-CN" sz="1400"/>
            </a:p>
          </p:txBody>
        </p:sp>
        <p:sp>
          <p:nvSpPr>
            <p:cNvPr id="32" name="七边形 31"/>
            <p:cNvSpPr/>
            <p:nvPr/>
          </p:nvSpPr>
          <p:spPr>
            <a:xfrm>
              <a:off x="9608" y="57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p:cNvSpPr txBox="1"/>
            <p:nvPr/>
          </p:nvSpPr>
          <p:spPr>
            <a:xfrm>
              <a:off x="9740" y="7248"/>
              <a:ext cx="440" cy="638"/>
            </a:xfrm>
            <a:prstGeom prst="rect">
              <a:avLst/>
            </a:prstGeom>
            <a:noFill/>
          </p:spPr>
          <p:txBody>
            <a:bodyPr wrap="square" rtlCol="0">
              <a:spAutoFit/>
            </a:bodyPr>
            <a:lstStyle/>
            <a:p>
              <a:r>
                <a:rPr lang="en-US" altLang="zh-CN" sz="1400"/>
                <a:t>c</a:t>
              </a:r>
              <a:endParaRPr lang="en-US" altLang="zh-CN" sz="1400"/>
            </a:p>
          </p:txBody>
        </p:sp>
        <p:sp>
          <p:nvSpPr>
            <p:cNvPr id="34" name="七边形 33"/>
            <p:cNvSpPr/>
            <p:nvPr/>
          </p:nvSpPr>
          <p:spPr>
            <a:xfrm>
              <a:off x="9656"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9746" y="8534"/>
              <a:ext cx="477" cy="638"/>
            </a:xfrm>
            <a:prstGeom prst="rect">
              <a:avLst/>
            </a:prstGeom>
            <a:noFill/>
          </p:spPr>
          <p:txBody>
            <a:bodyPr wrap="square" rtlCol="0">
              <a:spAutoFit/>
            </a:bodyPr>
            <a:lstStyle/>
            <a:p>
              <a:r>
                <a:rPr lang="en-US" altLang="zh-CN" sz="1400"/>
                <a:t>d</a:t>
              </a:r>
              <a:endParaRPr lang="en-US" altLang="zh-CN" sz="1400"/>
            </a:p>
          </p:txBody>
        </p:sp>
        <p:sp>
          <p:nvSpPr>
            <p:cNvPr id="36" name="七边形 35"/>
            <p:cNvSpPr/>
            <p:nvPr/>
          </p:nvSpPr>
          <p:spPr>
            <a:xfrm>
              <a:off x="9656" y="850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p:cNvSpPr txBox="1"/>
            <p:nvPr/>
          </p:nvSpPr>
          <p:spPr>
            <a:xfrm>
              <a:off x="10668" y="483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R</a:t>
              </a:r>
              <a:endParaRPr lang="en-US" altLang="zh-CN" sz="1400" b="1">
                <a:solidFill>
                  <a:srgbClr val="386698"/>
                </a:solidFill>
                <a:latin typeface="黑体" panose="02010609060101010101" pitchFamily="49" charset="-122"/>
                <a:ea typeface="黑体" panose="02010609060101010101" pitchFamily="49" charset="-122"/>
              </a:endParaRPr>
            </a:p>
            <a:p>
              <a:pPr algn="ctr">
                <a:buNone/>
              </a:pPr>
              <a:r>
                <a:rPr lang="en-US" altLang="zh-CN" sz="1400" b="1">
                  <a:solidFill>
                    <a:srgbClr val="386698"/>
                  </a:solidFill>
                  <a:latin typeface="黑体" panose="02010609060101010101" pitchFamily="49" charset="-122"/>
                  <a:ea typeface="黑体" panose="02010609060101010101" pitchFamily="49" charset="-122"/>
                </a:rPr>
                <a:t>要求</a:t>
              </a:r>
              <a:endParaRPr lang="zh-CN" altLang="en-US" sz="1400" b="1"/>
            </a:p>
          </p:txBody>
        </p:sp>
        <p:sp>
          <p:nvSpPr>
            <p:cNvPr id="39" name="文本框 38"/>
            <p:cNvSpPr txBox="1"/>
            <p:nvPr/>
          </p:nvSpPr>
          <p:spPr>
            <a:xfrm>
              <a:off x="11208" y="592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endParaRPr lang="en-US" altLang="zh-CN" sz="1400" b="1">
                <a:solidFill>
                  <a:srgbClr val="386698"/>
                </a:solidFill>
                <a:latin typeface="黑体" panose="02010609060101010101" pitchFamily="49" charset="-122"/>
                <a:ea typeface="黑体" panose="02010609060101010101" pitchFamily="49" charset="-122"/>
              </a:endParaRPr>
            </a:p>
            <a:p>
              <a:pPr algn="ctr">
                <a:buNone/>
              </a:pPr>
              <a:r>
                <a:rPr lang="en-US" altLang="zh-CN" sz="1400" b="1">
                  <a:solidFill>
                    <a:srgbClr val="386698"/>
                  </a:solidFill>
                  <a:latin typeface="黑体" panose="02010609060101010101" pitchFamily="49" charset="-122"/>
                  <a:ea typeface="黑体" panose="02010609060101010101" pitchFamily="49" charset="-122"/>
                </a:rPr>
                <a:t>互斥</a:t>
              </a:r>
              <a:endParaRPr lang="en-US" altLang="zh-CN" sz="1400" b="1">
                <a:solidFill>
                  <a:srgbClr val="386698"/>
                </a:solidFill>
                <a:latin typeface="黑体" panose="02010609060101010101" pitchFamily="49" charset="-122"/>
                <a:ea typeface="黑体" panose="02010609060101010101" pitchFamily="49" charset="-122"/>
              </a:endParaRPr>
            </a:p>
          </p:txBody>
        </p:sp>
        <p:sp>
          <p:nvSpPr>
            <p:cNvPr id="40" name="文本框 39"/>
            <p:cNvSpPr txBox="1"/>
            <p:nvPr/>
          </p:nvSpPr>
          <p:spPr>
            <a:xfrm>
              <a:off x="12983" y="4892"/>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endParaRPr lang="en-US" altLang="zh-CN" sz="1400" b="1">
                <a:solidFill>
                  <a:srgbClr val="386698"/>
                </a:solidFill>
                <a:latin typeface="黑体" panose="02010609060101010101" pitchFamily="49" charset="-122"/>
                <a:ea typeface="黑体" panose="02010609060101010101" pitchFamily="49" charset="-122"/>
              </a:endParaRPr>
            </a:p>
            <a:p>
              <a:pPr algn="ctr">
                <a:buNone/>
              </a:pPr>
              <a:r>
                <a:rPr lang="en-US" altLang="zh-CN" sz="1400" b="1">
                  <a:solidFill>
                    <a:srgbClr val="386698"/>
                  </a:solidFill>
                  <a:latin typeface="黑体" panose="02010609060101010101" pitchFamily="49" charset="-122"/>
                  <a:ea typeface="黑体" panose="02010609060101010101" pitchFamily="49" charset="-122"/>
                </a:rPr>
                <a:t>互斥</a:t>
              </a:r>
              <a:endParaRPr lang="en-US" altLang="zh-CN" sz="1400" b="1">
                <a:solidFill>
                  <a:srgbClr val="386698"/>
                </a:solidFill>
                <a:latin typeface="黑体" panose="02010609060101010101" pitchFamily="49" charset="-122"/>
                <a:ea typeface="黑体" panose="02010609060101010101" pitchFamily="49" charset="-122"/>
              </a:endParaRPr>
            </a:p>
          </p:txBody>
        </p:sp>
        <p:cxnSp>
          <p:nvCxnSpPr>
            <p:cNvPr id="42" name="直接连接符 41"/>
            <p:cNvCxnSpPr/>
            <p:nvPr/>
          </p:nvCxnSpPr>
          <p:spPr>
            <a:xfrm>
              <a:off x="10264" y="4426"/>
              <a:ext cx="3060" cy="86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1"/>
            </p:cNvCxnSpPr>
            <p:nvPr/>
          </p:nvCxnSpPr>
          <p:spPr>
            <a:xfrm flipV="1">
              <a:off x="10264" y="5298"/>
              <a:ext cx="3084" cy="359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2"/>
            </p:cNvCxnSpPr>
            <p:nvPr/>
          </p:nvCxnSpPr>
          <p:spPr>
            <a:xfrm>
              <a:off x="10047" y="4643"/>
              <a:ext cx="895" cy="64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0"/>
            </p:cNvCxnSpPr>
            <p:nvPr/>
          </p:nvCxnSpPr>
          <p:spPr>
            <a:xfrm flipV="1">
              <a:off x="10156" y="5286"/>
              <a:ext cx="786" cy="56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216" y="6130"/>
              <a:ext cx="1407" cy="2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6" idx="0"/>
            </p:cNvCxnSpPr>
            <p:nvPr/>
          </p:nvCxnSpPr>
          <p:spPr>
            <a:xfrm flipV="1">
              <a:off x="10204" y="6420"/>
              <a:ext cx="1419" cy="220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a:stCxn id="36" idx="4"/>
            <a:endCxn id="16" idx="1"/>
          </p:cNvCxnSpPr>
          <p:nvPr/>
        </p:nvCxnSpPr>
        <p:spPr>
          <a:xfrm flipH="1" flipV="1">
            <a:off x="2727960" y="4102100"/>
            <a:ext cx="3117215" cy="2148205"/>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6" idx="0"/>
            <a:endCxn id="34" idx="5"/>
          </p:cNvCxnSpPr>
          <p:nvPr/>
        </p:nvCxnSpPr>
        <p:spPr>
          <a:xfrm>
            <a:off x="2700020" y="3975735"/>
            <a:ext cx="3174365" cy="1525905"/>
          </a:xfrm>
          <a:prstGeom prst="line">
            <a:avLst/>
          </a:prstGeom>
          <a:ln>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913255" y="353314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5</a:t>
            </a:r>
            <a:r>
              <a:rPr lang="zh-CN" altLang="en-US" sz="1400">
                <a:solidFill>
                  <a:srgbClr val="386698"/>
                </a:solidFill>
                <a:latin typeface="黑体" panose="02010609060101010101" pitchFamily="49" charset="-122"/>
                <a:ea typeface="黑体" panose="02010609060101010101" pitchFamily="49" charset="-122"/>
              </a:rPr>
              <a:t>、条件</a:t>
            </a:r>
            <a:r>
              <a:rPr lang="en-US" altLang="zh-CN" sz="1400">
                <a:solidFill>
                  <a:srgbClr val="386698"/>
                </a:solidFill>
                <a:latin typeface="黑体" panose="02010609060101010101" pitchFamily="49" charset="-122"/>
                <a:ea typeface="黑体" panose="02010609060101010101" pitchFamily="49" charset="-122"/>
              </a:rPr>
              <a:t>1</a:t>
            </a:r>
            <a:r>
              <a:rPr lang="zh-CN" altLang="en-US" sz="1400">
                <a:solidFill>
                  <a:srgbClr val="386698"/>
                </a:solidFill>
                <a:latin typeface="黑体" panose="02010609060101010101" pitchFamily="49" charset="-122"/>
                <a:ea typeface="黑体" panose="02010609060101010101" pitchFamily="49" charset="-122"/>
              </a:rPr>
              <a:t>单独出现</a:t>
            </a:r>
            <a:endParaRPr lang="zh-CN" altLang="en-US" sz="1400">
              <a:solidFill>
                <a:srgbClr val="386698"/>
              </a:solidFill>
              <a:latin typeface="黑体" panose="02010609060101010101" pitchFamily="49" charset="-122"/>
              <a:ea typeface="黑体" panose="02010609060101010101" pitchFamily="49" charset="-122"/>
            </a:endParaRPr>
          </a:p>
        </p:txBody>
      </p:sp>
      <p:sp>
        <p:nvSpPr>
          <p:cNvPr id="64" name="文本框 63"/>
          <p:cNvSpPr txBox="1"/>
          <p:nvPr/>
        </p:nvSpPr>
        <p:spPr>
          <a:xfrm>
            <a:off x="5208270" y="353949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algn="l">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输出</a:t>
            </a:r>
            <a:r>
              <a:rPr lang="en-US" sz="1400">
                <a:solidFill>
                  <a:srgbClr val="386698"/>
                </a:solidFill>
                <a:latin typeface="黑体" panose="02010609060101010101" pitchFamily="49" charset="-122"/>
                <a:ea typeface="黑体" panose="02010609060101010101" pitchFamily="49" charset="-122"/>
              </a:rPr>
              <a:t>c</a:t>
            </a:r>
            <a:r>
              <a:rPr lang="zh-CN" altLang="en-US" sz="1400">
                <a:solidFill>
                  <a:srgbClr val="386698"/>
                </a:solidFill>
                <a:latin typeface="黑体" panose="02010609060101010101" pitchFamily="49" charset="-122"/>
                <a:ea typeface="黑体" panose="02010609060101010101" pitchFamily="49" charset="-122"/>
              </a:rPr>
              <a:t>、</a:t>
            </a:r>
            <a:r>
              <a:rPr lang="en-US" altLang="zh-CN" sz="1400">
                <a:solidFill>
                  <a:srgbClr val="386698"/>
                </a:solidFill>
                <a:latin typeface="黑体" panose="02010609060101010101" pitchFamily="49" charset="-122"/>
                <a:ea typeface="黑体" panose="02010609060101010101" pitchFamily="49" charset="-122"/>
              </a:rPr>
              <a:t>d组合</a:t>
            </a:r>
            <a:endParaRPr lang="en-US" altLang="zh-CN" sz="1400">
              <a:solidFill>
                <a:srgbClr val="386698"/>
              </a:solidFill>
              <a:latin typeface="黑体" panose="02010609060101010101" pitchFamily="49" charset="-122"/>
              <a:ea typeface="黑体" panose="02010609060101010101" pitchFamily="49" charset="-122"/>
            </a:endParaRPr>
          </a:p>
        </p:txBody>
      </p:sp>
      <p:sp>
        <p:nvSpPr>
          <p:cNvPr id="65" name="右箭头 64"/>
          <p:cNvSpPr/>
          <p:nvPr/>
        </p:nvSpPr>
        <p:spPr>
          <a:xfrm>
            <a:off x="4432935" y="3620770"/>
            <a:ext cx="648335" cy="144145"/>
          </a:xfrm>
          <a:prstGeom prst="rightArrow">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文本框 65"/>
          <p:cNvSpPr txBox="1"/>
          <p:nvPr/>
        </p:nvSpPr>
        <p:spPr>
          <a:xfrm>
            <a:off x="1246505" y="1855470"/>
            <a:ext cx="3606800" cy="147637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输入：</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p:txBody>
      </p:sp>
      <p:sp>
        <p:nvSpPr>
          <p:cNvPr id="67" name="文本框 66"/>
          <p:cNvSpPr txBox="1"/>
          <p:nvPr/>
        </p:nvSpPr>
        <p:spPr>
          <a:xfrm>
            <a:off x="5157470" y="1855470"/>
            <a:ext cx="2925445" cy="1476375"/>
          </a:xfrm>
          <a:prstGeom prst="rect">
            <a:avLst/>
          </a:prstGeom>
          <a:ln w="19050"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完成充值、退卡</a:t>
            </a:r>
            <a:endParaRPr lang="zh-CN">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提示充值成功</a:t>
            </a:r>
            <a:endParaRPr lang="zh-CN">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找零</a:t>
            </a:r>
            <a:endParaRPr lang="zh-CN">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提示错误</a:t>
            </a:r>
            <a:endParaRPr lang="zh-CN">
              <a:solidFill>
                <a:srgbClr val="386698"/>
              </a:solidFill>
              <a:latin typeface="黑体" panose="02010609060101010101" pitchFamily="49" charset="-122"/>
              <a:ea typeface="黑体" panose="02010609060101010101"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81355"/>
            <a:ext cx="8229600" cy="55054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6" name="文本框 5"/>
          <p:cNvSpPr txBox="1"/>
          <p:nvPr/>
        </p:nvSpPr>
        <p:spPr>
          <a:xfrm>
            <a:off x="631190" y="1354455"/>
            <a:ext cx="7642225"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根据因果图再制作出对应的“表格”</a:t>
            </a:r>
            <a:endParaRPr lang="zh-CN" sz="2000">
              <a:solidFill>
                <a:srgbClr val="386698"/>
              </a:solidFill>
              <a:latin typeface="黑体" panose="02010609060101010101" pitchFamily="49" charset="-122"/>
              <a:ea typeface="黑体" panose="02010609060101010101" pitchFamily="49" charset="-122"/>
            </a:endParaRPr>
          </a:p>
        </p:txBody>
      </p:sp>
      <p:graphicFrame>
        <p:nvGraphicFramePr>
          <p:cNvPr id="5" name="表格 4"/>
          <p:cNvGraphicFramePr/>
          <p:nvPr/>
        </p:nvGraphicFramePr>
        <p:xfrm>
          <a:off x="1487805" y="1872615"/>
          <a:ext cx="6394450" cy="4364355"/>
        </p:xfrm>
        <a:graphic>
          <a:graphicData uri="http://schemas.openxmlformats.org/drawingml/2006/table">
            <a:tbl>
              <a:tblPr firstRow="1" bandRow="1">
                <a:tableStyleId>{5C22544A-7EE6-4342-B048-85BDC9FD1C3A}</a:tableStyleId>
              </a:tblPr>
              <a:tblGrid>
                <a:gridCol w="332105"/>
                <a:gridCol w="1014730"/>
                <a:gridCol w="615315"/>
                <a:gridCol w="656590"/>
                <a:gridCol w="621665"/>
                <a:gridCol w="596265"/>
                <a:gridCol w="639445"/>
                <a:gridCol w="639445"/>
                <a:gridCol w="639445"/>
                <a:gridCol w="639445"/>
              </a:tblGrid>
              <a:tr h="381000">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1</a:t>
                      </a:r>
                      <a:endParaRPr lang="en-US" altLang="zh-CN"/>
                    </a:p>
                  </a:txBody>
                  <a:tcPr/>
                </a:tc>
                <a:tc>
                  <a:txBody>
                    <a:bodyPr/>
                    <a:lstStyle/>
                    <a:p>
                      <a:pPr>
                        <a:buNone/>
                      </a:pPr>
                      <a:r>
                        <a:rPr lang="en-US" altLang="zh-CN"/>
                        <a:t>2</a:t>
                      </a:r>
                      <a:endParaRPr lang="en-US" altLang="zh-CN"/>
                    </a:p>
                  </a:txBody>
                  <a:tcPr/>
                </a:tc>
                <a:tc>
                  <a:txBody>
                    <a:bodyPr/>
                    <a:lstStyle/>
                    <a:p>
                      <a:pPr>
                        <a:buNone/>
                      </a:pPr>
                      <a:r>
                        <a:rPr lang="en-US" altLang="zh-CN"/>
                        <a:t>3</a:t>
                      </a:r>
                      <a:endParaRPr lang="en-US" altLang="zh-CN"/>
                    </a:p>
                  </a:txBody>
                  <a:tcPr/>
                </a:tc>
                <a:tc>
                  <a:txBody>
                    <a:bodyPr/>
                    <a:lstStyle/>
                    <a:p>
                      <a:pPr>
                        <a:buNone/>
                      </a:pPr>
                      <a:r>
                        <a:rPr lang="en-US" altLang="zh-CN"/>
                        <a:t>4</a:t>
                      </a:r>
                      <a:endParaRPr lang="en-US" altLang="zh-CN"/>
                    </a:p>
                  </a:txBody>
                  <a:tcPr/>
                </a:tc>
                <a:tc>
                  <a:txBody>
                    <a:bodyPr/>
                    <a:lstStyle/>
                    <a:p>
                      <a:pPr>
                        <a:buNone/>
                      </a:pPr>
                      <a:r>
                        <a:rPr lang="en-US" altLang="zh-CN"/>
                        <a:t>5</a:t>
                      </a:r>
                      <a:endParaRPr lang="en-US" altLang="zh-CN"/>
                    </a:p>
                  </a:txBody>
                  <a:tcPr/>
                </a:tc>
                <a:tc>
                  <a:txBody>
                    <a:bodyPr/>
                    <a:lstStyle/>
                    <a:p>
                      <a:pPr>
                        <a:buNone/>
                      </a:pPr>
                      <a:r>
                        <a:rPr lang="en-US" altLang="zh-CN"/>
                        <a:t>6</a:t>
                      </a:r>
                      <a:endParaRPr lang="en-US" altLang="zh-CN"/>
                    </a:p>
                  </a:txBody>
                  <a:tcPr/>
                </a:tc>
                <a:tc>
                  <a:txBody>
                    <a:bodyPr/>
                    <a:lstStyle/>
                    <a:p>
                      <a:pPr>
                        <a:buNone/>
                      </a:pPr>
                      <a:r>
                        <a:rPr lang="en-US" altLang="zh-CN"/>
                        <a:t>7</a:t>
                      </a:r>
                      <a:endParaRPr lang="en-US" altLang="zh-CN"/>
                    </a:p>
                  </a:txBody>
                  <a:tcPr/>
                </a:tc>
                <a:tc>
                  <a:txBody>
                    <a:bodyPr/>
                    <a:lstStyle/>
                    <a:p>
                      <a:pPr>
                        <a:buNone/>
                      </a:pPr>
                      <a:r>
                        <a:rPr lang="en-US" altLang="zh-CN"/>
                        <a:t>8</a:t>
                      </a:r>
                      <a:endParaRPr lang="en-US" altLang="zh-CN"/>
                    </a:p>
                  </a:txBody>
                  <a:tcPr/>
                </a:tc>
              </a:tr>
              <a:tr h="381000">
                <a:tc rowSpan="4">
                  <a:txBody>
                    <a:bodyPr/>
                    <a:lstStyle/>
                    <a:p>
                      <a:pPr algn="ctr">
                        <a:buNone/>
                      </a:pPr>
                      <a:endParaRPr lang="zh-CN" altLang="en-US"/>
                    </a:p>
                    <a:p>
                      <a:pPr algn="ctr">
                        <a:buNone/>
                      </a:pPr>
                      <a:r>
                        <a:rPr lang="zh-CN" altLang="en-US"/>
                        <a:t>输</a:t>
                      </a:r>
                      <a:endParaRPr lang="zh-CN" altLang="en-US"/>
                    </a:p>
                    <a:p>
                      <a:pPr algn="ctr">
                        <a:buNone/>
                      </a:pPr>
                      <a:endParaRPr lang="zh-CN" altLang="en-US"/>
                    </a:p>
                    <a:p>
                      <a:pPr algn="ctr">
                        <a:buNone/>
                      </a:pPr>
                      <a:r>
                        <a:rPr lang="zh-CN" altLang="en-US"/>
                        <a:t>入</a:t>
                      </a:r>
                      <a:endParaRPr lang="zh-CN" altLang="en-US"/>
                    </a:p>
                  </a:txBody>
                  <a:tcPr/>
                </a:tc>
                <a:tc>
                  <a:txBody>
                    <a:bodyPr/>
                    <a:lstStyle/>
                    <a:p>
                      <a:pPr indent="0" fontAlgn="auto">
                        <a:buFont typeface="+mj-ea"/>
                        <a:buNone/>
                      </a:pPr>
                      <a:r>
                        <a:rPr lang="en-US" altLang="zh-CN" sz="1200"/>
                        <a:t>1</a:t>
                      </a:r>
                      <a:r>
                        <a:rPr lang="zh-CN" altLang="en-US" sz="1200"/>
                        <a:t>、投入</a:t>
                      </a:r>
                      <a:r>
                        <a:rPr lang="en-US" altLang="zh-CN" sz="1200"/>
                        <a:t>50</a:t>
                      </a:r>
                      <a:r>
                        <a:rPr lang="zh-CN" altLang="en-US" sz="1200"/>
                        <a:t>元</a:t>
                      </a:r>
                      <a:endParaRPr lang="zh-CN" altLang="en-US" sz="1200"/>
                    </a:p>
                  </a:txBody>
                  <a:tcPr/>
                </a:tc>
                <a:tc>
                  <a:txBody>
                    <a:bodyPr/>
                    <a:lstStyle/>
                    <a:p>
                      <a:pPr>
                        <a:buNone/>
                      </a:pPr>
                      <a:r>
                        <a:rPr lang="en-US" altLang="zh-CN"/>
                        <a:t>1</a:t>
                      </a:r>
                      <a:endParaRPr lang="en-US" altLang="zh-CN"/>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solidFill>
                            <a:srgbClr val="386698"/>
                          </a:solidFill>
                        </a:rPr>
                        <a:t>1</a:t>
                      </a:r>
                      <a:endParaRPr lang="en-US" altLang="zh-CN">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478155">
                <a:tc vMerge="1">
                  <a:tcPr/>
                </a:tc>
                <a:tc>
                  <a:txBody>
                    <a:bodyPr/>
                    <a:lstStyle/>
                    <a:p>
                      <a:pPr indent="0" fontAlgn="auto">
                        <a:buFont typeface="+mj-ea"/>
                        <a:buNone/>
                      </a:pPr>
                      <a:r>
                        <a:rPr lang="en-US" altLang="zh-CN" sz="1200">
                          <a:sym typeface="+mn-ea"/>
                        </a:rPr>
                        <a:t>2</a:t>
                      </a:r>
                      <a:r>
                        <a:rPr lang="zh-CN" altLang="en-US" sz="1200">
                          <a:sym typeface="+mn-ea"/>
                        </a:rPr>
                        <a:t>、投</a:t>
                      </a:r>
                      <a:r>
                        <a:rPr lang="zh-CN" sz="1200">
                          <a:sym typeface="+mn-ea"/>
                        </a:rPr>
                        <a:t>币</a:t>
                      </a:r>
                      <a:r>
                        <a:rPr lang="en-US" altLang="zh-CN" sz="1200">
                          <a:sym typeface="+mn-ea"/>
                        </a:rPr>
                        <a:t>100</a:t>
                      </a:r>
                      <a:r>
                        <a:rPr lang="zh-CN" altLang="en-US" sz="1200">
                          <a:sym typeface="+mn-ea"/>
                        </a:rPr>
                        <a:t>元</a:t>
                      </a:r>
                      <a:endParaRPr lang="zh-CN" altLang="en-US" sz="1200">
                        <a:sym typeface="+mn-ea"/>
                      </a:endParaRPr>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381000">
                <a:tc vMerge="1">
                  <a:tcPr/>
                </a:tc>
                <a:tc>
                  <a:txBody>
                    <a:bodyPr/>
                    <a:lstStyle/>
                    <a:p>
                      <a:pPr indent="0" fontAlgn="auto">
                        <a:buFont typeface="+mj-ea"/>
                        <a:buNone/>
                      </a:pPr>
                      <a:r>
                        <a:rPr lang="en-US" altLang="zh-CN" sz="1200">
                          <a:sym typeface="+mn-ea"/>
                        </a:rPr>
                        <a:t>3</a:t>
                      </a:r>
                      <a:r>
                        <a:rPr lang="zh-CN" altLang="en-US" sz="1200">
                          <a:sym typeface="+mn-ea"/>
                        </a:rPr>
                        <a:t>、选择充值</a:t>
                      </a:r>
                      <a:r>
                        <a:rPr lang="en-US" altLang="zh-CN" sz="1200">
                          <a:sym typeface="+mn-ea"/>
                        </a:rPr>
                        <a:t>50</a:t>
                      </a:r>
                      <a:r>
                        <a:rPr lang="zh-CN" altLang="en-US" sz="1200">
                          <a:sym typeface="+mn-ea"/>
                        </a:rPr>
                        <a:t>元</a:t>
                      </a:r>
                      <a:endParaRPr lang="zh-CN" altLang="en-US" sz="1200">
                        <a:sym typeface="+mn-ea"/>
                      </a:endParaRPr>
                    </a:p>
                  </a:txBody>
                  <a:tcPr/>
                </a:tc>
                <a:tc>
                  <a:txBody>
                    <a:bodyPr/>
                    <a:lstStyle/>
                    <a:p>
                      <a:pPr>
                        <a:buNone/>
                      </a:pPr>
                      <a:r>
                        <a:rPr lang="en-US" altLang="zh-CN"/>
                        <a:t>1</a:t>
                      </a:r>
                      <a:endParaRPr lang="en-US" altLang="zh-CN"/>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381000">
                <a:tc vMerge="1">
                  <a:tcPr/>
                </a:tc>
                <a:tc>
                  <a:txBody>
                    <a:bodyPr/>
                    <a:lstStyle/>
                    <a:p>
                      <a:pPr indent="0" fontAlgn="auto">
                        <a:buFont typeface="+mj-ea"/>
                        <a:buNone/>
                      </a:pPr>
                      <a:r>
                        <a:rPr lang="en-US" altLang="zh-CN" sz="1200">
                          <a:sym typeface="+mn-ea"/>
                        </a:rPr>
                        <a:t>4</a:t>
                      </a:r>
                      <a:r>
                        <a:rPr lang="zh-CN" altLang="en-US" sz="1200">
                          <a:sym typeface="+mn-ea"/>
                        </a:rPr>
                        <a:t>、选择充值</a:t>
                      </a:r>
                      <a:r>
                        <a:rPr lang="en-US" altLang="zh-CN" sz="1200">
                          <a:sym typeface="+mn-ea"/>
                        </a:rPr>
                        <a:t>100</a:t>
                      </a:r>
                      <a:r>
                        <a:rPr lang="zh-CN" altLang="en-US" sz="1200">
                          <a:sym typeface="+mn-ea"/>
                        </a:rPr>
                        <a:t>元</a:t>
                      </a:r>
                      <a:endParaRPr lang="zh-CN" altLang="en-US" sz="1200">
                        <a:sym typeface="+mn-ea"/>
                      </a:endParaRPr>
                    </a:p>
                  </a:txBody>
                  <a:tcPr/>
                </a:tc>
                <a:tc>
                  <a:txBody>
                    <a:bodyPr/>
                    <a:lstStyle/>
                    <a:p>
                      <a:pPr>
                        <a:buNone/>
                      </a:pPr>
                      <a:endParaRPr lang="zh-CN" altLang="en-US"/>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38100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381000">
                <a:tc rowSpan="4">
                  <a:txBody>
                    <a:bodyPr/>
                    <a:lstStyle/>
                    <a:p>
                      <a:pPr algn="ctr">
                        <a:buNone/>
                      </a:pPr>
                      <a:endParaRPr lang="zh-CN" altLang="en-US" sz="1800">
                        <a:sym typeface="+mn-ea"/>
                      </a:endParaRPr>
                    </a:p>
                    <a:p>
                      <a:pPr algn="ctr">
                        <a:buNone/>
                      </a:pPr>
                      <a:r>
                        <a:rPr lang="zh-CN" altLang="en-US" sz="1800">
                          <a:sym typeface="+mn-ea"/>
                        </a:rPr>
                        <a:t>输</a:t>
                      </a:r>
                      <a:endParaRPr lang="zh-CN" altLang="en-US" sz="1800">
                        <a:sym typeface="+mn-ea"/>
                      </a:endParaRPr>
                    </a:p>
                    <a:p>
                      <a:pPr algn="ctr">
                        <a:buNone/>
                      </a:pPr>
                      <a:endParaRPr lang="zh-CN" altLang="en-US" sz="1800">
                        <a:sym typeface="+mn-ea"/>
                      </a:endParaRPr>
                    </a:p>
                    <a:p>
                      <a:pPr algn="ctr">
                        <a:buNone/>
                      </a:pPr>
                      <a:r>
                        <a:rPr lang="zh-CN" altLang="en-US" sz="1800">
                          <a:sym typeface="+mn-ea"/>
                        </a:rPr>
                        <a:t>出</a:t>
                      </a:r>
                      <a:endParaRPr lang="zh-CN" altLang="en-US"/>
                    </a:p>
                  </a:txBody>
                  <a:tcPr/>
                </a:tc>
                <a:tc>
                  <a:txBody>
                    <a:bodyPr/>
                    <a:lstStyle/>
                    <a:p>
                      <a:pPr indent="0" fontAlgn="auto">
                        <a:buFont typeface="+mj-lt"/>
                        <a:buNone/>
                      </a:pPr>
                      <a:r>
                        <a:rPr lang="en-US" altLang="zh-CN" sz="1200"/>
                        <a:t>a</a:t>
                      </a:r>
                      <a:r>
                        <a:rPr lang="zh-CN" altLang="en-US" sz="1200"/>
                        <a:t>、完成充值、退卡</a:t>
                      </a:r>
                      <a:endParaRPr lang="zh-CN" altLang="en-US" sz="1200"/>
                    </a:p>
                  </a:txBody>
                  <a:tcPr/>
                </a:tc>
                <a:tc>
                  <a:txBody>
                    <a:bodyPr/>
                    <a:lstStyle/>
                    <a:p>
                      <a:pPr>
                        <a:buNone/>
                      </a:pPr>
                      <a:r>
                        <a:rPr lang="en-US" altLang="zh-CN"/>
                        <a:t>1</a:t>
                      </a:r>
                      <a:endParaRPr lang="en-US" altLang="zh-CN"/>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457200">
                <a:tc vMerge="1">
                  <a:tcPr/>
                </a:tc>
                <a:tc>
                  <a:txBody>
                    <a:bodyPr/>
                    <a:lstStyle/>
                    <a:p>
                      <a:pPr indent="0" fontAlgn="auto">
                        <a:buFont typeface="+mj-lt"/>
                        <a:buNone/>
                      </a:pPr>
                      <a:r>
                        <a:rPr lang="en-US" altLang="zh-CN" sz="1200">
                          <a:sym typeface="+mn-ea"/>
                        </a:rPr>
                        <a:t>b</a:t>
                      </a:r>
                      <a:r>
                        <a:rPr lang="zh-CN" altLang="en-US" sz="1200">
                          <a:sym typeface="+mn-ea"/>
                        </a:rPr>
                        <a:t>、</a:t>
                      </a:r>
                      <a:r>
                        <a:rPr lang="zh-CN" altLang="en-US" sz="1200"/>
                        <a:t>提示充值成功</a:t>
                      </a:r>
                      <a:endParaRPr lang="zh-CN" altLang="en-US" sz="1200"/>
                    </a:p>
                  </a:txBody>
                  <a:tcPr/>
                </a:tc>
                <a:tc>
                  <a:txBody>
                    <a:bodyPr/>
                    <a:lstStyle/>
                    <a:p>
                      <a:pPr>
                        <a:buNone/>
                      </a:pPr>
                      <a:r>
                        <a:rPr lang="en-US" altLang="zh-CN"/>
                        <a:t>1</a:t>
                      </a:r>
                      <a:endParaRPr lang="en-US" altLang="zh-CN"/>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381000">
                <a:tc vMerge="1">
                  <a:tcPr/>
                </a:tc>
                <a:tc>
                  <a:txBody>
                    <a:bodyPr/>
                    <a:lstStyle/>
                    <a:p>
                      <a:pPr indent="0" fontAlgn="auto">
                        <a:buFont typeface="+mj-lt"/>
                        <a:buNone/>
                      </a:pPr>
                      <a:r>
                        <a:rPr lang="en-US" altLang="zh-CN" sz="1200">
                          <a:sym typeface="+mn-ea"/>
                        </a:rPr>
                        <a:t>c</a:t>
                      </a:r>
                      <a:r>
                        <a:rPr lang="zh-CN" altLang="en-US" sz="1200">
                          <a:sym typeface="+mn-ea"/>
                        </a:rPr>
                        <a:t>、</a:t>
                      </a:r>
                      <a:r>
                        <a:rPr lang="zh-CN" altLang="en-US" sz="1200"/>
                        <a:t>找零</a:t>
                      </a:r>
                      <a:endParaRPr lang="zh-CN" altLang="en-US" sz="1200"/>
                    </a:p>
                  </a:txBody>
                  <a:tcPr/>
                </a:tc>
                <a:tc>
                  <a:txBody>
                    <a:bodyPr/>
                    <a:lstStyle/>
                    <a:p>
                      <a:pPr>
                        <a:buNone/>
                      </a:pPr>
                      <a:endParaRPr lang="zh-CN" altLang="en-US"/>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r>
                        <a:rPr lang="en-US" altLang="zh-CN">
                          <a:solidFill>
                            <a:srgbClr val="386698"/>
                          </a:solidFill>
                        </a:rPr>
                        <a:t>1</a:t>
                      </a:r>
                      <a:endParaRPr lang="en-US" altLang="zh-CN">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381000">
                <a:tc vMerge="1">
                  <a:tcPr/>
                </a:tc>
                <a:tc>
                  <a:txBody>
                    <a:bodyPr/>
                    <a:lstStyle/>
                    <a:p>
                      <a:pPr indent="0" fontAlgn="auto">
                        <a:buFont typeface="+mj-lt"/>
                        <a:buNone/>
                      </a:pPr>
                      <a:r>
                        <a:rPr lang="en-US" altLang="zh-CN" sz="1200">
                          <a:sym typeface="+mn-ea"/>
                        </a:rPr>
                        <a:t>d</a:t>
                      </a:r>
                      <a:r>
                        <a:rPr lang="zh-CN" altLang="en-US" sz="1200">
                          <a:sym typeface="+mn-ea"/>
                        </a:rPr>
                        <a:t>、</a:t>
                      </a:r>
                      <a:r>
                        <a:rPr lang="zh-CN" altLang="en-US" sz="1200"/>
                        <a:t>错误提示</a:t>
                      </a:r>
                      <a:endParaRPr lang="zh-CN" altLang="en-US" sz="1200"/>
                    </a:p>
                  </a:txBody>
                  <a:tcPr/>
                </a:tc>
                <a:tc>
                  <a:txBody>
                    <a:bodyPr/>
                    <a:lstStyle/>
                    <a:p>
                      <a:pPr>
                        <a:buNone/>
                      </a:pPr>
                      <a:endParaRPr lang="zh-CN" altLang="en-US"/>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solidFill>
                            <a:srgbClr val="386698"/>
                          </a:solidFill>
                        </a:rPr>
                        <a:t>1</a:t>
                      </a:r>
                      <a:endParaRPr lang="en-US" altLang="zh-CN">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54050"/>
            <a:ext cx="8229600" cy="64960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dirty="0"/>
          </a:p>
        </p:txBody>
      </p:sp>
      <p:sp>
        <p:nvSpPr>
          <p:cNvPr id="6" name="文本框 5"/>
          <p:cNvSpPr txBox="1"/>
          <p:nvPr/>
        </p:nvSpPr>
        <p:spPr>
          <a:xfrm>
            <a:off x="400685" y="1303655"/>
            <a:ext cx="8562340"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注意：一个图中标识出一个测试用例的情况，因为画在一起根本无法分辨。</a:t>
            </a:r>
            <a:endParaRPr lang="zh-CN" altLang="en-US"/>
          </a:p>
        </p:txBody>
      </p:sp>
      <p:grpSp>
        <p:nvGrpSpPr>
          <p:cNvPr id="9" name="组合 8"/>
          <p:cNvGrpSpPr/>
          <p:nvPr/>
        </p:nvGrpSpPr>
        <p:grpSpPr>
          <a:xfrm>
            <a:off x="1356360" y="3918752"/>
            <a:ext cx="1403985" cy="2498410"/>
            <a:chOff x="120" y="4034"/>
            <a:chExt cx="3004" cy="5342"/>
          </a:xfrm>
        </p:grpSpPr>
        <p:sp>
          <p:nvSpPr>
            <p:cNvPr id="8" name="文本框 7"/>
            <p:cNvSpPr txBox="1"/>
            <p:nvPr/>
          </p:nvSpPr>
          <p:spPr>
            <a:xfrm>
              <a:off x="121" y="4643"/>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endParaRPr lang="en-US" altLang="zh-CN" sz="1400" b="1">
                <a:solidFill>
                  <a:srgbClr val="386698"/>
                </a:solidFill>
                <a:latin typeface="黑体" panose="02010609060101010101" pitchFamily="49" charset="-122"/>
                <a:ea typeface="黑体" panose="02010609060101010101" pitchFamily="49" charset="-122"/>
              </a:endParaRPr>
            </a:p>
            <a:p>
              <a:pPr algn="ctr"/>
              <a:r>
                <a:rPr lang="zh-CN" altLang="en-US" sz="1400" b="1">
                  <a:solidFill>
                    <a:srgbClr val="386698"/>
                  </a:solidFill>
                  <a:latin typeface="黑体" panose="02010609060101010101" pitchFamily="49" charset="-122"/>
                  <a:ea typeface="黑体" panose="02010609060101010101" pitchFamily="49" charset="-122"/>
                </a:rPr>
                <a:t>互斥</a:t>
              </a:r>
              <a:endParaRPr lang="zh-CN" altLang="en-US" sz="1400" b="1">
                <a:solidFill>
                  <a:srgbClr val="386698"/>
                </a:solidFill>
                <a:latin typeface="黑体" panose="02010609060101010101" pitchFamily="49" charset="-122"/>
                <a:ea typeface="黑体" panose="02010609060101010101" pitchFamily="49" charset="-122"/>
              </a:endParaRPr>
            </a:p>
          </p:txBody>
        </p:sp>
        <p:sp>
          <p:nvSpPr>
            <p:cNvPr id="15" name="文本框 14"/>
            <p:cNvSpPr txBox="1"/>
            <p:nvPr/>
          </p:nvSpPr>
          <p:spPr>
            <a:xfrm>
              <a:off x="2471" y="4034"/>
              <a:ext cx="470" cy="656"/>
            </a:xfrm>
            <a:prstGeom prst="rect">
              <a:avLst/>
            </a:prstGeom>
            <a:noFill/>
          </p:spPr>
          <p:txBody>
            <a:bodyPr wrap="square" rtlCol="0">
              <a:spAutoFit/>
            </a:bodyPr>
            <a:lstStyle/>
            <a:p>
              <a:r>
                <a:rPr lang="en-US" altLang="zh-CN" sz="1400"/>
                <a:t>1</a:t>
              </a:r>
              <a:endParaRPr lang="en-US" altLang="zh-CN" sz="1400"/>
            </a:p>
          </p:txBody>
        </p:sp>
        <p:sp>
          <p:nvSpPr>
            <p:cNvPr id="16" name="七边形 15"/>
            <p:cNvSpPr/>
            <p:nvPr/>
          </p:nvSpPr>
          <p:spPr>
            <a:xfrm>
              <a:off x="2447"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2514" y="5550"/>
              <a:ext cx="470" cy="656"/>
            </a:xfrm>
            <a:prstGeom prst="rect">
              <a:avLst/>
            </a:prstGeom>
            <a:noFill/>
          </p:spPr>
          <p:txBody>
            <a:bodyPr wrap="square" rtlCol="0">
              <a:spAutoFit/>
            </a:bodyPr>
            <a:lstStyle/>
            <a:p>
              <a:r>
                <a:rPr lang="en-US" altLang="zh-CN" sz="1400"/>
                <a:t>2</a:t>
              </a:r>
              <a:endParaRPr lang="en-US" altLang="zh-CN" sz="1400"/>
            </a:p>
          </p:txBody>
        </p:sp>
        <p:sp>
          <p:nvSpPr>
            <p:cNvPr id="18" name="七边形 17"/>
            <p:cNvSpPr/>
            <p:nvPr/>
          </p:nvSpPr>
          <p:spPr>
            <a:xfrm>
              <a:off x="2516" y="553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V="1">
              <a:off x="1028" y="4426"/>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04" y="5087"/>
              <a:ext cx="1491" cy="842"/>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20" y="7715"/>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endParaRPr lang="en-US" altLang="zh-CN" sz="1400" b="1">
                <a:solidFill>
                  <a:srgbClr val="386698"/>
                </a:solidFill>
                <a:latin typeface="黑体" panose="02010609060101010101" pitchFamily="49" charset="-122"/>
                <a:ea typeface="黑体" panose="02010609060101010101" pitchFamily="49" charset="-122"/>
              </a:endParaRPr>
            </a:p>
            <a:p>
              <a:pPr algn="ctr"/>
              <a:r>
                <a:rPr lang="zh-CN" altLang="en-US" sz="1400" b="1">
                  <a:solidFill>
                    <a:srgbClr val="386698"/>
                  </a:solidFill>
                  <a:latin typeface="黑体" panose="02010609060101010101" pitchFamily="49" charset="-122"/>
                  <a:ea typeface="黑体" panose="02010609060101010101" pitchFamily="49" charset="-122"/>
                </a:rPr>
                <a:t>互斥</a:t>
              </a:r>
              <a:endParaRPr lang="zh-CN" altLang="en-US" sz="1400" b="1">
                <a:solidFill>
                  <a:srgbClr val="386698"/>
                </a:solidFill>
                <a:latin typeface="黑体" panose="02010609060101010101" pitchFamily="49" charset="-122"/>
                <a:ea typeface="黑体" panose="02010609060101010101" pitchFamily="49" charset="-122"/>
              </a:endParaRPr>
            </a:p>
          </p:txBody>
        </p:sp>
        <p:sp>
          <p:nvSpPr>
            <p:cNvPr id="24" name="文本框 23"/>
            <p:cNvSpPr txBox="1"/>
            <p:nvPr/>
          </p:nvSpPr>
          <p:spPr>
            <a:xfrm>
              <a:off x="2514" y="7248"/>
              <a:ext cx="470" cy="656"/>
            </a:xfrm>
            <a:prstGeom prst="rect">
              <a:avLst/>
            </a:prstGeom>
            <a:noFill/>
          </p:spPr>
          <p:txBody>
            <a:bodyPr wrap="square" rtlCol="0">
              <a:spAutoFit/>
            </a:bodyPr>
            <a:lstStyle/>
            <a:p>
              <a:r>
                <a:rPr lang="en-US" altLang="zh-CN" sz="1400"/>
                <a:t>3</a:t>
              </a:r>
              <a:endParaRPr lang="en-US" altLang="zh-CN" sz="1400"/>
            </a:p>
          </p:txBody>
        </p:sp>
        <p:sp>
          <p:nvSpPr>
            <p:cNvPr id="25" name="七边形 24"/>
            <p:cNvSpPr/>
            <p:nvPr/>
          </p:nvSpPr>
          <p:spPr>
            <a:xfrm>
              <a:off x="2421"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2495" y="8720"/>
              <a:ext cx="470" cy="656"/>
            </a:xfrm>
            <a:prstGeom prst="rect">
              <a:avLst/>
            </a:prstGeom>
            <a:noFill/>
          </p:spPr>
          <p:txBody>
            <a:bodyPr wrap="square" rtlCol="0">
              <a:spAutoFit/>
            </a:bodyPr>
            <a:lstStyle/>
            <a:p>
              <a:r>
                <a:rPr lang="en-US" altLang="zh-CN" sz="1400"/>
                <a:t>4</a:t>
              </a:r>
              <a:endParaRPr lang="en-US" altLang="zh-CN" sz="1400"/>
            </a:p>
          </p:txBody>
        </p:sp>
        <p:sp>
          <p:nvSpPr>
            <p:cNvPr id="27" name="七边形 26"/>
            <p:cNvSpPr/>
            <p:nvPr/>
          </p:nvSpPr>
          <p:spPr>
            <a:xfrm>
              <a:off x="2445" y="8721"/>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954" y="7611"/>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54" y="8272"/>
              <a:ext cx="1491" cy="84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5822315" y="3911600"/>
            <a:ext cx="2199005" cy="2470979"/>
            <a:chOff x="9608" y="4035"/>
            <a:chExt cx="4572" cy="5137"/>
          </a:xfrm>
        </p:grpSpPr>
        <p:sp>
          <p:nvSpPr>
            <p:cNvPr id="10" name="文本框 9"/>
            <p:cNvSpPr txBox="1"/>
            <p:nvPr/>
          </p:nvSpPr>
          <p:spPr>
            <a:xfrm>
              <a:off x="9682" y="4063"/>
              <a:ext cx="460" cy="638"/>
            </a:xfrm>
            <a:prstGeom prst="rect">
              <a:avLst/>
            </a:prstGeom>
            <a:noFill/>
          </p:spPr>
          <p:txBody>
            <a:bodyPr wrap="square" rtlCol="0">
              <a:spAutoFit/>
            </a:bodyPr>
            <a:lstStyle/>
            <a:p>
              <a:r>
                <a:rPr lang="en-US" altLang="zh-CN" sz="1400"/>
                <a:t>a</a:t>
              </a:r>
              <a:endParaRPr lang="en-US" altLang="zh-CN" sz="1400"/>
            </a:p>
          </p:txBody>
        </p:sp>
        <p:sp>
          <p:nvSpPr>
            <p:cNvPr id="21" name="七边形 20"/>
            <p:cNvSpPr/>
            <p:nvPr/>
          </p:nvSpPr>
          <p:spPr>
            <a:xfrm>
              <a:off x="9608"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p:cNvSpPr txBox="1"/>
            <p:nvPr/>
          </p:nvSpPr>
          <p:spPr>
            <a:xfrm>
              <a:off x="9674" y="5763"/>
              <a:ext cx="477" cy="638"/>
            </a:xfrm>
            <a:prstGeom prst="rect">
              <a:avLst/>
            </a:prstGeom>
            <a:noFill/>
          </p:spPr>
          <p:txBody>
            <a:bodyPr wrap="square" rtlCol="0">
              <a:spAutoFit/>
            </a:bodyPr>
            <a:lstStyle/>
            <a:p>
              <a:r>
                <a:rPr lang="en-US" altLang="zh-CN" sz="1400"/>
                <a:t>b</a:t>
              </a:r>
              <a:endParaRPr lang="en-US" altLang="zh-CN" sz="1400"/>
            </a:p>
          </p:txBody>
        </p:sp>
        <p:sp>
          <p:nvSpPr>
            <p:cNvPr id="32" name="七边形 31"/>
            <p:cNvSpPr/>
            <p:nvPr/>
          </p:nvSpPr>
          <p:spPr>
            <a:xfrm>
              <a:off x="9608" y="57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p:cNvSpPr txBox="1"/>
            <p:nvPr/>
          </p:nvSpPr>
          <p:spPr>
            <a:xfrm>
              <a:off x="9740" y="7248"/>
              <a:ext cx="440" cy="638"/>
            </a:xfrm>
            <a:prstGeom prst="rect">
              <a:avLst/>
            </a:prstGeom>
            <a:noFill/>
          </p:spPr>
          <p:txBody>
            <a:bodyPr wrap="square" rtlCol="0">
              <a:spAutoFit/>
            </a:bodyPr>
            <a:lstStyle/>
            <a:p>
              <a:r>
                <a:rPr lang="en-US" altLang="zh-CN" sz="1400"/>
                <a:t>c</a:t>
              </a:r>
              <a:endParaRPr lang="en-US" altLang="zh-CN" sz="1400"/>
            </a:p>
          </p:txBody>
        </p:sp>
        <p:sp>
          <p:nvSpPr>
            <p:cNvPr id="34" name="七边形 33"/>
            <p:cNvSpPr/>
            <p:nvPr/>
          </p:nvSpPr>
          <p:spPr>
            <a:xfrm>
              <a:off x="9656"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9746" y="8534"/>
              <a:ext cx="477" cy="638"/>
            </a:xfrm>
            <a:prstGeom prst="rect">
              <a:avLst/>
            </a:prstGeom>
            <a:noFill/>
          </p:spPr>
          <p:txBody>
            <a:bodyPr wrap="square" rtlCol="0">
              <a:spAutoFit/>
            </a:bodyPr>
            <a:lstStyle/>
            <a:p>
              <a:r>
                <a:rPr lang="en-US" altLang="zh-CN" sz="1400"/>
                <a:t>d</a:t>
              </a:r>
              <a:endParaRPr lang="en-US" altLang="zh-CN" sz="1400"/>
            </a:p>
          </p:txBody>
        </p:sp>
        <p:sp>
          <p:nvSpPr>
            <p:cNvPr id="36" name="七边形 35"/>
            <p:cNvSpPr/>
            <p:nvPr/>
          </p:nvSpPr>
          <p:spPr>
            <a:xfrm>
              <a:off x="9656" y="850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p:cNvSpPr txBox="1"/>
            <p:nvPr/>
          </p:nvSpPr>
          <p:spPr>
            <a:xfrm>
              <a:off x="10668" y="483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R</a:t>
              </a:r>
              <a:endParaRPr lang="en-US" altLang="zh-CN" sz="1400" b="1">
                <a:solidFill>
                  <a:srgbClr val="386698"/>
                </a:solidFill>
                <a:latin typeface="黑体" panose="02010609060101010101" pitchFamily="49" charset="-122"/>
                <a:ea typeface="黑体" panose="02010609060101010101" pitchFamily="49" charset="-122"/>
              </a:endParaRPr>
            </a:p>
            <a:p>
              <a:pPr algn="ctr">
                <a:buNone/>
              </a:pPr>
              <a:r>
                <a:rPr lang="en-US" altLang="zh-CN" sz="1400" b="1">
                  <a:solidFill>
                    <a:srgbClr val="386698"/>
                  </a:solidFill>
                  <a:latin typeface="黑体" panose="02010609060101010101" pitchFamily="49" charset="-122"/>
                  <a:ea typeface="黑体" panose="02010609060101010101" pitchFamily="49" charset="-122"/>
                </a:rPr>
                <a:t>要求</a:t>
              </a:r>
              <a:endParaRPr lang="zh-CN" altLang="en-US" sz="1400" b="1"/>
            </a:p>
          </p:txBody>
        </p:sp>
        <p:sp>
          <p:nvSpPr>
            <p:cNvPr id="39" name="文本框 38"/>
            <p:cNvSpPr txBox="1"/>
            <p:nvPr/>
          </p:nvSpPr>
          <p:spPr>
            <a:xfrm>
              <a:off x="11208" y="592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endParaRPr lang="en-US" altLang="zh-CN" sz="1400" b="1">
                <a:solidFill>
                  <a:srgbClr val="386698"/>
                </a:solidFill>
                <a:latin typeface="黑体" panose="02010609060101010101" pitchFamily="49" charset="-122"/>
                <a:ea typeface="黑体" panose="02010609060101010101" pitchFamily="49" charset="-122"/>
              </a:endParaRPr>
            </a:p>
            <a:p>
              <a:pPr algn="ctr">
                <a:buNone/>
              </a:pPr>
              <a:r>
                <a:rPr lang="en-US" altLang="zh-CN" sz="1400" b="1">
                  <a:solidFill>
                    <a:srgbClr val="386698"/>
                  </a:solidFill>
                  <a:latin typeface="黑体" panose="02010609060101010101" pitchFamily="49" charset="-122"/>
                  <a:ea typeface="黑体" panose="02010609060101010101" pitchFamily="49" charset="-122"/>
                </a:rPr>
                <a:t>互斥</a:t>
              </a:r>
              <a:endParaRPr lang="en-US" altLang="zh-CN" sz="1400" b="1">
                <a:solidFill>
                  <a:srgbClr val="386698"/>
                </a:solidFill>
                <a:latin typeface="黑体" panose="02010609060101010101" pitchFamily="49" charset="-122"/>
                <a:ea typeface="黑体" panose="02010609060101010101" pitchFamily="49" charset="-122"/>
              </a:endParaRPr>
            </a:p>
          </p:txBody>
        </p:sp>
        <p:sp>
          <p:nvSpPr>
            <p:cNvPr id="40" name="文本框 39"/>
            <p:cNvSpPr txBox="1"/>
            <p:nvPr/>
          </p:nvSpPr>
          <p:spPr>
            <a:xfrm>
              <a:off x="12983" y="4892"/>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endParaRPr lang="en-US" altLang="zh-CN" sz="1400" b="1">
                <a:solidFill>
                  <a:srgbClr val="386698"/>
                </a:solidFill>
                <a:latin typeface="黑体" panose="02010609060101010101" pitchFamily="49" charset="-122"/>
                <a:ea typeface="黑体" panose="02010609060101010101" pitchFamily="49" charset="-122"/>
              </a:endParaRPr>
            </a:p>
            <a:p>
              <a:pPr algn="ctr">
                <a:buNone/>
              </a:pPr>
              <a:r>
                <a:rPr lang="en-US" altLang="zh-CN" sz="1400" b="1">
                  <a:solidFill>
                    <a:srgbClr val="386698"/>
                  </a:solidFill>
                  <a:latin typeface="黑体" panose="02010609060101010101" pitchFamily="49" charset="-122"/>
                  <a:ea typeface="黑体" panose="02010609060101010101" pitchFamily="49" charset="-122"/>
                </a:rPr>
                <a:t>互斥</a:t>
              </a:r>
              <a:endParaRPr lang="en-US" altLang="zh-CN" sz="1400" b="1">
                <a:solidFill>
                  <a:srgbClr val="386698"/>
                </a:solidFill>
                <a:latin typeface="黑体" panose="02010609060101010101" pitchFamily="49" charset="-122"/>
                <a:ea typeface="黑体" panose="02010609060101010101" pitchFamily="49" charset="-122"/>
              </a:endParaRPr>
            </a:p>
          </p:txBody>
        </p:sp>
        <p:cxnSp>
          <p:nvCxnSpPr>
            <p:cNvPr id="42" name="直接连接符 41"/>
            <p:cNvCxnSpPr/>
            <p:nvPr/>
          </p:nvCxnSpPr>
          <p:spPr>
            <a:xfrm>
              <a:off x="10264" y="4426"/>
              <a:ext cx="3060" cy="86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1"/>
            </p:cNvCxnSpPr>
            <p:nvPr/>
          </p:nvCxnSpPr>
          <p:spPr>
            <a:xfrm flipV="1">
              <a:off x="10264" y="5298"/>
              <a:ext cx="3084" cy="359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2"/>
            </p:cNvCxnSpPr>
            <p:nvPr/>
          </p:nvCxnSpPr>
          <p:spPr>
            <a:xfrm>
              <a:off x="10047" y="4643"/>
              <a:ext cx="895" cy="64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0"/>
            </p:cNvCxnSpPr>
            <p:nvPr/>
          </p:nvCxnSpPr>
          <p:spPr>
            <a:xfrm flipV="1">
              <a:off x="10156" y="5286"/>
              <a:ext cx="786" cy="56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216" y="6130"/>
              <a:ext cx="1407" cy="2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6" idx="0"/>
            </p:cNvCxnSpPr>
            <p:nvPr/>
          </p:nvCxnSpPr>
          <p:spPr>
            <a:xfrm flipV="1">
              <a:off x="10204" y="6420"/>
              <a:ext cx="1419" cy="220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p:nvPr/>
        </p:nvCxnSpPr>
        <p:spPr>
          <a:xfrm flipH="1" flipV="1">
            <a:off x="2681605" y="4906010"/>
            <a:ext cx="3163570" cy="1341755"/>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732405" y="4678045"/>
            <a:ext cx="3141980" cy="823595"/>
          </a:xfrm>
          <a:prstGeom prst="line">
            <a:avLst/>
          </a:prstGeom>
          <a:ln>
            <a:solidFill>
              <a:schemeClr val="accent3">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913255" y="353314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6</a:t>
            </a:r>
            <a:r>
              <a:rPr lang="zh-CN" altLang="en-US" sz="1400">
                <a:solidFill>
                  <a:srgbClr val="386698"/>
                </a:solidFill>
                <a:latin typeface="黑体" panose="02010609060101010101" pitchFamily="49" charset="-122"/>
                <a:ea typeface="黑体" panose="02010609060101010101" pitchFamily="49" charset="-122"/>
              </a:rPr>
              <a:t>、条件</a:t>
            </a:r>
            <a:r>
              <a:rPr lang="en-US" altLang="zh-CN" sz="1400">
                <a:solidFill>
                  <a:srgbClr val="386698"/>
                </a:solidFill>
                <a:latin typeface="黑体" panose="02010609060101010101" pitchFamily="49" charset="-122"/>
                <a:ea typeface="黑体" panose="02010609060101010101" pitchFamily="49" charset="-122"/>
              </a:rPr>
              <a:t>2</a:t>
            </a:r>
            <a:r>
              <a:rPr lang="zh-CN" altLang="en-US" sz="1400">
                <a:solidFill>
                  <a:srgbClr val="386698"/>
                </a:solidFill>
                <a:latin typeface="黑体" panose="02010609060101010101" pitchFamily="49" charset="-122"/>
                <a:ea typeface="黑体" panose="02010609060101010101" pitchFamily="49" charset="-122"/>
              </a:rPr>
              <a:t>单独出现</a:t>
            </a:r>
            <a:endParaRPr lang="zh-CN" altLang="en-US" sz="1400">
              <a:solidFill>
                <a:srgbClr val="386698"/>
              </a:solidFill>
              <a:latin typeface="黑体" panose="02010609060101010101" pitchFamily="49" charset="-122"/>
              <a:ea typeface="黑体" panose="02010609060101010101" pitchFamily="49" charset="-122"/>
            </a:endParaRPr>
          </a:p>
        </p:txBody>
      </p:sp>
      <p:sp>
        <p:nvSpPr>
          <p:cNvPr id="64" name="文本框 63"/>
          <p:cNvSpPr txBox="1"/>
          <p:nvPr/>
        </p:nvSpPr>
        <p:spPr>
          <a:xfrm>
            <a:off x="5208270" y="353949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algn="l">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输出</a:t>
            </a:r>
            <a:r>
              <a:rPr lang="en-US" sz="1400">
                <a:solidFill>
                  <a:srgbClr val="386698"/>
                </a:solidFill>
                <a:latin typeface="黑体" panose="02010609060101010101" pitchFamily="49" charset="-122"/>
                <a:ea typeface="黑体" panose="02010609060101010101" pitchFamily="49" charset="-122"/>
              </a:rPr>
              <a:t>c</a:t>
            </a:r>
            <a:r>
              <a:rPr lang="zh-CN" altLang="en-US" sz="1400">
                <a:solidFill>
                  <a:srgbClr val="386698"/>
                </a:solidFill>
                <a:latin typeface="黑体" panose="02010609060101010101" pitchFamily="49" charset="-122"/>
                <a:ea typeface="黑体" panose="02010609060101010101" pitchFamily="49" charset="-122"/>
              </a:rPr>
              <a:t>、</a:t>
            </a:r>
            <a:r>
              <a:rPr lang="en-US" altLang="zh-CN" sz="1400">
                <a:solidFill>
                  <a:srgbClr val="386698"/>
                </a:solidFill>
                <a:latin typeface="黑体" panose="02010609060101010101" pitchFamily="49" charset="-122"/>
                <a:ea typeface="黑体" panose="02010609060101010101" pitchFamily="49" charset="-122"/>
              </a:rPr>
              <a:t>d组合</a:t>
            </a:r>
            <a:endParaRPr lang="en-US" altLang="zh-CN" sz="1400">
              <a:solidFill>
                <a:srgbClr val="386698"/>
              </a:solidFill>
              <a:latin typeface="黑体" panose="02010609060101010101" pitchFamily="49" charset="-122"/>
              <a:ea typeface="黑体" panose="02010609060101010101" pitchFamily="49" charset="-122"/>
            </a:endParaRPr>
          </a:p>
        </p:txBody>
      </p:sp>
      <p:sp>
        <p:nvSpPr>
          <p:cNvPr id="65" name="右箭头 64"/>
          <p:cNvSpPr/>
          <p:nvPr/>
        </p:nvSpPr>
        <p:spPr>
          <a:xfrm>
            <a:off x="4432935" y="3620770"/>
            <a:ext cx="648335" cy="144145"/>
          </a:xfrm>
          <a:prstGeom prst="rightArrow">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文本框 65"/>
          <p:cNvSpPr txBox="1"/>
          <p:nvPr/>
        </p:nvSpPr>
        <p:spPr>
          <a:xfrm>
            <a:off x="1246505" y="1855470"/>
            <a:ext cx="3606800" cy="147637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输入：</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p:txBody>
      </p:sp>
      <p:sp>
        <p:nvSpPr>
          <p:cNvPr id="67" name="文本框 66"/>
          <p:cNvSpPr txBox="1"/>
          <p:nvPr/>
        </p:nvSpPr>
        <p:spPr>
          <a:xfrm>
            <a:off x="5157470" y="1855470"/>
            <a:ext cx="2925445" cy="1476375"/>
          </a:xfrm>
          <a:prstGeom prst="rect">
            <a:avLst/>
          </a:prstGeom>
          <a:ln w="19050"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完成充值、退卡</a:t>
            </a:r>
            <a:endParaRPr lang="zh-CN">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提示充值成功</a:t>
            </a:r>
            <a:endParaRPr lang="zh-CN">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找零</a:t>
            </a:r>
            <a:endParaRPr lang="zh-CN">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提示错误</a:t>
            </a:r>
            <a:endParaRPr lang="zh-CN">
              <a:solidFill>
                <a:srgbClr val="386698"/>
              </a:solidFill>
              <a:latin typeface="黑体" panose="02010609060101010101" pitchFamily="49" charset="-122"/>
              <a:ea typeface="黑体" panose="02010609060101010101"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795020"/>
            <a:ext cx="8229600" cy="622300"/>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6" name="文本框 5"/>
          <p:cNvSpPr txBox="1"/>
          <p:nvPr/>
        </p:nvSpPr>
        <p:spPr>
          <a:xfrm>
            <a:off x="631190" y="1473835"/>
            <a:ext cx="7642225"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根据因果图再制作出对应的“表格”</a:t>
            </a:r>
            <a:endParaRPr lang="zh-CN" sz="2000">
              <a:solidFill>
                <a:srgbClr val="386698"/>
              </a:solidFill>
              <a:latin typeface="黑体" panose="02010609060101010101" pitchFamily="49" charset="-122"/>
              <a:ea typeface="黑体" panose="02010609060101010101" pitchFamily="49" charset="-122"/>
            </a:endParaRPr>
          </a:p>
        </p:txBody>
      </p:sp>
      <p:graphicFrame>
        <p:nvGraphicFramePr>
          <p:cNvPr id="5" name="表格 4"/>
          <p:cNvGraphicFramePr/>
          <p:nvPr/>
        </p:nvGraphicFramePr>
        <p:xfrm>
          <a:off x="1457325" y="1911350"/>
          <a:ext cx="6394450" cy="4364355"/>
        </p:xfrm>
        <a:graphic>
          <a:graphicData uri="http://schemas.openxmlformats.org/drawingml/2006/table">
            <a:tbl>
              <a:tblPr firstRow="1" bandRow="1">
                <a:tableStyleId>{5C22544A-7EE6-4342-B048-85BDC9FD1C3A}</a:tableStyleId>
              </a:tblPr>
              <a:tblGrid>
                <a:gridCol w="332105"/>
                <a:gridCol w="1014730"/>
                <a:gridCol w="615315"/>
                <a:gridCol w="656590"/>
                <a:gridCol w="621665"/>
                <a:gridCol w="596265"/>
                <a:gridCol w="639445"/>
                <a:gridCol w="639445"/>
                <a:gridCol w="639445"/>
                <a:gridCol w="639445"/>
              </a:tblGrid>
              <a:tr h="381000">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1</a:t>
                      </a:r>
                      <a:endParaRPr lang="en-US" altLang="zh-CN"/>
                    </a:p>
                  </a:txBody>
                  <a:tcPr/>
                </a:tc>
                <a:tc>
                  <a:txBody>
                    <a:bodyPr/>
                    <a:lstStyle/>
                    <a:p>
                      <a:pPr>
                        <a:buNone/>
                      </a:pPr>
                      <a:r>
                        <a:rPr lang="en-US" altLang="zh-CN"/>
                        <a:t>2</a:t>
                      </a:r>
                      <a:endParaRPr lang="en-US" altLang="zh-CN"/>
                    </a:p>
                  </a:txBody>
                  <a:tcPr/>
                </a:tc>
                <a:tc>
                  <a:txBody>
                    <a:bodyPr/>
                    <a:lstStyle/>
                    <a:p>
                      <a:pPr>
                        <a:buNone/>
                      </a:pPr>
                      <a:r>
                        <a:rPr lang="en-US" altLang="zh-CN"/>
                        <a:t>3</a:t>
                      </a:r>
                      <a:endParaRPr lang="en-US" altLang="zh-CN"/>
                    </a:p>
                  </a:txBody>
                  <a:tcPr/>
                </a:tc>
                <a:tc>
                  <a:txBody>
                    <a:bodyPr/>
                    <a:lstStyle/>
                    <a:p>
                      <a:pPr>
                        <a:buNone/>
                      </a:pPr>
                      <a:r>
                        <a:rPr lang="en-US" altLang="zh-CN"/>
                        <a:t>4</a:t>
                      </a:r>
                      <a:endParaRPr lang="en-US" altLang="zh-CN"/>
                    </a:p>
                  </a:txBody>
                  <a:tcPr/>
                </a:tc>
                <a:tc>
                  <a:txBody>
                    <a:bodyPr/>
                    <a:lstStyle/>
                    <a:p>
                      <a:pPr>
                        <a:buNone/>
                      </a:pPr>
                      <a:r>
                        <a:rPr lang="en-US" altLang="zh-CN"/>
                        <a:t>5</a:t>
                      </a:r>
                      <a:endParaRPr lang="en-US" altLang="zh-CN"/>
                    </a:p>
                  </a:txBody>
                  <a:tcPr/>
                </a:tc>
                <a:tc>
                  <a:txBody>
                    <a:bodyPr/>
                    <a:lstStyle/>
                    <a:p>
                      <a:pPr>
                        <a:buNone/>
                      </a:pPr>
                      <a:r>
                        <a:rPr lang="en-US" altLang="zh-CN"/>
                        <a:t>6</a:t>
                      </a:r>
                      <a:endParaRPr lang="en-US" altLang="zh-CN"/>
                    </a:p>
                  </a:txBody>
                  <a:tcPr/>
                </a:tc>
                <a:tc>
                  <a:txBody>
                    <a:bodyPr/>
                    <a:lstStyle/>
                    <a:p>
                      <a:pPr>
                        <a:buNone/>
                      </a:pPr>
                      <a:r>
                        <a:rPr lang="en-US" altLang="zh-CN"/>
                        <a:t>7</a:t>
                      </a:r>
                      <a:endParaRPr lang="en-US" altLang="zh-CN"/>
                    </a:p>
                  </a:txBody>
                  <a:tcPr/>
                </a:tc>
                <a:tc>
                  <a:txBody>
                    <a:bodyPr/>
                    <a:lstStyle/>
                    <a:p>
                      <a:pPr>
                        <a:buNone/>
                      </a:pPr>
                      <a:r>
                        <a:rPr lang="en-US" altLang="zh-CN"/>
                        <a:t>8</a:t>
                      </a:r>
                      <a:endParaRPr lang="en-US" altLang="zh-CN"/>
                    </a:p>
                  </a:txBody>
                  <a:tcPr/>
                </a:tc>
              </a:tr>
              <a:tr h="381000">
                <a:tc rowSpan="4">
                  <a:txBody>
                    <a:bodyPr/>
                    <a:lstStyle/>
                    <a:p>
                      <a:pPr algn="ctr">
                        <a:buNone/>
                      </a:pPr>
                      <a:endParaRPr lang="zh-CN" altLang="en-US"/>
                    </a:p>
                    <a:p>
                      <a:pPr algn="ctr">
                        <a:buNone/>
                      </a:pPr>
                      <a:r>
                        <a:rPr lang="zh-CN" altLang="en-US"/>
                        <a:t>输</a:t>
                      </a:r>
                      <a:endParaRPr lang="zh-CN" altLang="en-US"/>
                    </a:p>
                    <a:p>
                      <a:pPr algn="ctr">
                        <a:buNone/>
                      </a:pPr>
                      <a:endParaRPr lang="zh-CN" altLang="en-US"/>
                    </a:p>
                    <a:p>
                      <a:pPr algn="ctr">
                        <a:buNone/>
                      </a:pPr>
                      <a:r>
                        <a:rPr lang="zh-CN" altLang="en-US"/>
                        <a:t>入</a:t>
                      </a:r>
                      <a:endParaRPr lang="zh-CN" altLang="en-US"/>
                    </a:p>
                  </a:txBody>
                  <a:tcPr/>
                </a:tc>
                <a:tc>
                  <a:txBody>
                    <a:bodyPr/>
                    <a:lstStyle/>
                    <a:p>
                      <a:pPr indent="0" fontAlgn="auto">
                        <a:buFont typeface="+mj-ea"/>
                        <a:buNone/>
                      </a:pPr>
                      <a:r>
                        <a:rPr lang="en-US" altLang="zh-CN" sz="1200"/>
                        <a:t>1</a:t>
                      </a:r>
                      <a:r>
                        <a:rPr lang="zh-CN" altLang="en-US" sz="1200"/>
                        <a:t>、投入</a:t>
                      </a:r>
                      <a:r>
                        <a:rPr lang="en-US" altLang="zh-CN" sz="1200"/>
                        <a:t>50</a:t>
                      </a:r>
                      <a:r>
                        <a:rPr lang="zh-CN" altLang="en-US" sz="1200"/>
                        <a:t>元</a:t>
                      </a:r>
                      <a:endParaRPr lang="zh-CN" altLang="en-US" sz="1200"/>
                    </a:p>
                  </a:txBody>
                  <a:tcPr/>
                </a:tc>
                <a:tc>
                  <a:txBody>
                    <a:bodyPr/>
                    <a:lstStyle/>
                    <a:p>
                      <a:pPr>
                        <a:buNone/>
                      </a:pPr>
                      <a:r>
                        <a:rPr lang="en-US" altLang="zh-CN"/>
                        <a:t>1</a:t>
                      </a:r>
                      <a:endParaRPr lang="en-US" altLang="zh-CN"/>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478155">
                <a:tc vMerge="1">
                  <a:tcPr/>
                </a:tc>
                <a:tc>
                  <a:txBody>
                    <a:bodyPr/>
                    <a:lstStyle/>
                    <a:p>
                      <a:pPr indent="0" fontAlgn="auto">
                        <a:buFont typeface="+mj-ea"/>
                        <a:buNone/>
                      </a:pPr>
                      <a:r>
                        <a:rPr lang="en-US" altLang="zh-CN" sz="1200">
                          <a:sym typeface="+mn-ea"/>
                        </a:rPr>
                        <a:t>2</a:t>
                      </a:r>
                      <a:r>
                        <a:rPr lang="zh-CN" altLang="en-US" sz="1200">
                          <a:sym typeface="+mn-ea"/>
                        </a:rPr>
                        <a:t>、投</a:t>
                      </a:r>
                      <a:r>
                        <a:rPr lang="zh-CN" sz="1200">
                          <a:sym typeface="+mn-ea"/>
                        </a:rPr>
                        <a:t>币</a:t>
                      </a:r>
                      <a:r>
                        <a:rPr lang="en-US" altLang="zh-CN" sz="1200">
                          <a:sym typeface="+mn-ea"/>
                        </a:rPr>
                        <a:t>100</a:t>
                      </a:r>
                      <a:r>
                        <a:rPr lang="zh-CN" altLang="en-US" sz="1200">
                          <a:sym typeface="+mn-ea"/>
                        </a:rPr>
                        <a:t>元</a:t>
                      </a:r>
                      <a:endParaRPr lang="zh-CN" altLang="en-US" sz="1200">
                        <a:sym typeface="+mn-ea"/>
                      </a:endParaRPr>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r>
                        <a:rPr lang="en-US" altLang="zh-CN">
                          <a:solidFill>
                            <a:srgbClr val="386698"/>
                          </a:solidFill>
                        </a:rPr>
                        <a:t>1</a:t>
                      </a:r>
                      <a:endParaRPr lang="en-US" altLang="zh-CN">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r>
              <a:tr h="381000">
                <a:tc vMerge="1">
                  <a:tcPr/>
                </a:tc>
                <a:tc>
                  <a:txBody>
                    <a:bodyPr/>
                    <a:lstStyle/>
                    <a:p>
                      <a:pPr indent="0" fontAlgn="auto">
                        <a:buFont typeface="+mj-ea"/>
                        <a:buNone/>
                      </a:pPr>
                      <a:r>
                        <a:rPr lang="en-US" altLang="zh-CN" sz="1200">
                          <a:sym typeface="+mn-ea"/>
                        </a:rPr>
                        <a:t>3</a:t>
                      </a:r>
                      <a:r>
                        <a:rPr lang="zh-CN" altLang="en-US" sz="1200">
                          <a:sym typeface="+mn-ea"/>
                        </a:rPr>
                        <a:t>、选择充值</a:t>
                      </a:r>
                      <a:r>
                        <a:rPr lang="en-US" altLang="zh-CN" sz="1200">
                          <a:sym typeface="+mn-ea"/>
                        </a:rPr>
                        <a:t>50</a:t>
                      </a:r>
                      <a:r>
                        <a:rPr lang="zh-CN" altLang="en-US" sz="1200">
                          <a:sym typeface="+mn-ea"/>
                        </a:rPr>
                        <a:t>元</a:t>
                      </a:r>
                      <a:endParaRPr lang="zh-CN" altLang="en-US" sz="1200">
                        <a:sym typeface="+mn-ea"/>
                      </a:endParaRPr>
                    </a:p>
                  </a:txBody>
                  <a:tcPr/>
                </a:tc>
                <a:tc>
                  <a:txBody>
                    <a:bodyPr/>
                    <a:lstStyle/>
                    <a:p>
                      <a:pPr>
                        <a:buNone/>
                      </a:pPr>
                      <a:r>
                        <a:rPr lang="en-US" altLang="zh-CN"/>
                        <a:t>1</a:t>
                      </a:r>
                      <a:endParaRPr lang="en-US" altLang="zh-CN"/>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r>
              <a:tr h="381000">
                <a:tc vMerge="1">
                  <a:tcPr/>
                </a:tc>
                <a:tc>
                  <a:txBody>
                    <a:bodyPr/>
                    <a:lstStyle/>
                    <a:p>
                      <a:pPr indent="0" fontAlgn="auto">
                        <a:buFont typeface="+mj-ea"/>
                        <a:buNone/>
                      </a:pPr>
                      <a:r>
                        <a:rPr lang="en-US" altLang="zh-CN" sz="1200">
                          <a:sym typeface="+mn-ea"/>
                        </a:rPr>
                        <a:t>4</a:t>
                      </a:r>
                      <a:r>
                        <a:rPr lang="zh-CN" altLang="en-US" sz="1200">
                          <a:sym typeface="+mn-ea"/>
                        </a:rPr>
                        <a:t>、选择充值</a:t>
                      </a:r>
                      <a:r>
                        <a:rPr lang="en-US" altLang="zh-CN" sz="1200">
                          <a:sym typeface="+mn-ea"/>
                        </a:rPr>
                        <a:t>100</a:t>
                      </a:r>
                      <a:r>
                        <a:rPr lang="zh-CN" altLang="en-US" sz="1200">
                          <a:sym typeface="+mn-ea"/>
                        </a:rPr>
                        <a:t>元</a:t>
                      </a:r>
                      <a:endParaRPr lang="zh-CN" altLang="en-US" sz="1200">
                        <a:sym typeface="+mn-ea"/>
                      </a:endParaRPr>
                    </a:p>
                  </a:txBody>
                  <a:tcPr/>
                </a:tc>
                <a:tc>
                  <a:txBody>
                    <a:bodyPr/>
                    <a:lstStyle/>
                    <a:p>
                      <a:pPr>
                        <a:buNone/>
                      </a:pPr>
                      <a:endParaRPr lang="zh-CN" altLang="en-US"/>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r>
              <a:tr h="38100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r>
              <a:tr h="381000">
                <a:tc rowSpan="4">
                  <a:txBody>
                    <a:bodyPr/>
                    <a:lstStyle/>
                    <a:p>
                      <a:pPr algn="ctr">
                        <a:buNone/>
                      </a:pPr>
                      <a:endParaRPr lang="zh-CN" altLang="en-US" sz="1800">
                        <a:sym typeface="+mn-ea"/>
                      </a:endParaRPr>
                    </a:p>
                    <a:p>
                      <a:pPr algn="ctr">
                        <a:buNone/>
                      </a:pPr>
                      <a:r>
                        <a:rPr lang="zh-CN" altLang="en-US" sz="1800">
                          <a:sym typeface="+mn-ea"/>
                        </a:rPr>
                        <a:t>输</a:t>
                      </a:r>
                      <a:endParaRPr lang="zh-CN" altLang="en-US" sz="1800">
                        <a:sym typeface="+mn-ea"/>
                      </a:endParaRPr>
                    </a:p>
                    <a:p>
                      <a:pPr algn="ctr">
                        <a:buNone/>
                      </a:pPr>
                      <a:endParaRPr lang="zh-CN" altLang="en-US" sz="1800">
                        <a:sym typeface="+mn-ea"/>
                      </a:endParaRPr>
                    </a:p>
                    <a:p>
                      <a:pPr algn="ctr">
                        <a:buNone/>
                      </a:pPr>
                      <a:r>
                        <a:rPr lang="zh-CN" altLang="en-US" sz="1800">
                          <a:sym typeface="+mn-ea"/>
                        </a:rPr>
                        <a:t>出</a:t>
                      </a:r>
                      <a:endParaRPr lang="zh-CN" altLang="en-US"/>
                    </a:p>
                  </a:txBody>
                  <a:tcPr/>
                </a:tc>
                <a:tc>
                  <a:txBody>
                    <a:bodyPr/>
                    <a:lstStyle/>
                    <a:p>
                      <a:pPr indent="0" fontAlgn="auto">
                        <a:buFont typeface="+mj-lt"/>
                        <a:buNone/>
                      </a:pPr>
                      <a:r>
                        <a:rPr lang="en-US" altLang="zh-CN" sz="1200"/>
                        <a:t>a</a:t>
                      </a:r>
                      <a:r>
                        <a:rPr lang="zh-CN" altLang="en-US" sz="1200"/>
                        <a:t>、完成充值、退卡</a:t>
                      </a:r>
                      <a:endParaRPr lang="zh-CN" altLang="en-US" sz="1200"/>
                    </a:p>
                  </a:txBody>
                  <a:tcPr/>
                </a:tc>
                <a:tc>
                  <a:txBody>
                    <a:bodyPr/>
                    <a:lstStyle/>
                    <a:p>
                      <a:pPr>
                        <a:buNone/>
                      </a:pPr>
                      <a:r>
                        <a:rPr lang="en-US" altLang="zh-CN"/>
                        <a:t>1</a:t>
                      </a:r>
                      <a:endParaRPr lang="en-US" altLang="zh-CN"/>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r>
              <a:tr h="457200">
                <a:tc vMerge="1">
                  <a:tcPr/>
                </a:tc>
                <a:tc>
                  <a:txBody>
                    <a:bodyPr/>
                    <a:lstStyle/>
                    <a:p>
                      <a:pPr indent="0" fontAlgn="auto">
                        <a:buFont typeface="+mj-lt"/>
                        <a:buNone/>
                      </a:pPr>
                      <a:r>
                        <a:rPr lang="en-US" altLang="zh-CN" sz="1200">
                          <a:sym typeface="+mn-ea"/>
                        </a:rPr>
                        <a:t>b</a:t>
                      </a:r>
                      <a:r>
                        <a:rPr lang="zh-CN" altLang="en-US" sz="1200">
                          <a:sym typeface="+mn-ea"/>
                        </a:rPr>
                        <a:t>、</a:t>
                      </a:r>
                      <a:r>
                        <a:rPr lang="zh-CN" altLang="en-US" sz="1200"/>
                        <a:t>提示充值成功</a:t>
                      </a:r>
                      <a:endParaRPr lang="zh-CN" altLang="en-US" sz="1200"/>
                    </a:p>
                  </a:txBody>
                  <a:tcPr/>
                </a:tc>
                <a:tc>
                  <a:txBody>
                    <a:bodyPr/>
                    <a:lstStyle/>
                    <a:p>
                      <a:pPr>
                        <a:buNone/>
                      </a:pPr>
                      <a:r>
                        <a:rPr lang="en-US" altLang="zh-CN"/>
                        <a:t>1</a:t>
                      </a:r>
                      <a:endParaRPr lang="en-US" altLang="zh-CN"/>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r>
              <a:tr h="381000">
                <a:tc vMerge="1">
                  <a:tcPr/>
                </a:tc>
                <a:tc>
                  <a:txBody>
                    <a:bodyPr/>
                    <a:lstStyle/>
                    <a:p>
                      <a:pPr indent="0" fontAlgn="auto">
                        <a:buFont typeface="+mj-lt"/>
                        <a:buNone/>
                      </a:pPr>
                      <a:r>
                        <a:rPr lang="en-US" altLang="zh-CN" sz="1200">
                          <a:sym typeface="+mn-ea"/>
                        </a:rPr>
                        <a:t>c</a:t>
                      </a:r>
                      <a:r>
                        <a:rPr lang="zh-CN" altLang="en-US" sz="1200">
                          <a:sym typeface="+mn-ea"/>
                        </a:rPr>
                        <a:t>、</a:t>
                      </a:r>
                      <a:r>
                        <a:rPr lang="zh-CN" altLang="en-US" sz="1200"/>
                        <a:t>找零</a:t>
                      </a:r>
                      <a:endParaRPr lang="zh-CN" altLang="en-US" sz="1200"/>
                    </a:p>
                  </a:txBody>
                  <a:tcPr/>
                </a:tc>
                <a:tc>
                  <a:txBody>
                    <a:bodyPr/>
                    <a:lstStyle/>
                    <a:p>
                      <a:pPr>
                        <a:buNone/>
                      </a:pPr>
                      <a:endParaRPr lang="zh-CN" altLang="en-US"/>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r>
                        <a:rPr lang="en-US" altLang="zh-CN">
                          <a:solidFill>
                            <a:srgbClr val="386698"/>
                          </a:solidFill>
                        </a:rPr>
                        <a:t>1</a:t>
                      </a:r>
                      <a:endParaRPr lang="en-US" altLang="zh-CN">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r>
              <a:tr h="381000">
                <a:tc vMerge="1">
                  <a:tcPr/>
                </a:tc>
                <a:tc>
                  <a:txBody>
                    <a:bodyPr/>
                    <a:lstStyle/>
                    <a:p>
                      <a:pPr indent="0" fontAlgn="auto">
                        <a:buFont typeface="+mj-lt"/>
                        <a:buNone/>
                      </a:pPr>
                      <a:r>
                        <a:rPr lang="en-US" altLang="zh-CN" sz="1200">
                          <a:sym typeface="+mn-ea"/>
                        </a:rPr>
                        <a:t>d</a:t>
                      </a:r>
                      <a:r>
                        <a:rPr lang="zh-CN" altLang="en-US" sz="1200">
                          <a:sym typeface="+mn-ea"/>
                        </a:rPr>
                        <a:t>、</a:t>
                      </a:r>
                      <a:r>
                        <a:rPr lang="zh-CN" altLang="en-US" sz="1200"/>
                        <a:t>错误提示</a:t>
                      </a:r>
                      <a:endParaRPr lang="zh-CN" altLang="en-US" sz="1200"/>
                    </a:p>
                  </a:txBody>
                  <a:tcPr/>
                </a:tc>
                <a:tc>
                  <a:txBody>
                    <a:bodyPr/>
                    <a:lstStyle/>
                    <a:p>
                      <a:pPr>
                        <a:buNone/>
                      </a:pPr>
                      <a:endParaRPr lang="zh-CN" altLang="en-US"/>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r>
                        <a:rPr lang="en-US" altLang="zh-CN">
                          <a:solidFill>
                            <a:srgbClr val="386698"/>
                          </a:solidFill>
                        </a:rPr>
                        <a:t>1</a:t>
                      </a:r>
                      <a:endParaRPr lang="en-US" altLang="zh-CN">
                        <a:solidFill>
                          <a:srgbClr val="386698"/>
                        </a:solidFill>
                      </a:endParaRPr>
                    </a:p>
                  </a:txBody>
                  <a:tcPr/>
                </a:tc>
                <a:tc>
                  <a:txBody>
                    <a:bodyPr/>
                    <a:lstStyle/>
                    <a:p>
                      <a:pPr>
                        <a:buNone/>
                      </a:pPr>
                      <a:endParaRPr lang="zh-CN" altLang="en-US"/>
                    </a:p>
                  </a:txBody>
                  <a:tcPr/>
                </a:tc>
                <a:tc>
                  <a:txBody>
                    <a:bodyPr/>
                    <a:lstStyle/>
                    <a:p>
                      <a:pPr>
                        <a:buNone/>
                      </a:pPr>
                      <a:endParaRPr lang="zh-CN" altLang="en-US"/>
                    </a:p>
                  </a:txBody>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24205"/>
            <a:ext cx="8229600" cy="734695"/>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6" name="文本框 5"/>
          <p:cNvSpPr txBox="1"/>
          <p:nvPr/>
        </p:nvSpPr>
        <p:spPr>
          <a:xfrm>
            <a:off x="315595" y="1399540"/>
            <a:ext cx="8511540" cy="398780"/>
          </a:xfrm>
          <a:prstGeom prst="rect">
            <a:avLst/>
          </a:prstGeom>
          <a:noFill/>
        </p:spPr>
        <p:txBody>
          <a:bodyPr wrap="square" rtlCol="0">
            <a:spAutoFit/>
          </a:bodyPr>
          <a:lstStyle/>
          <a:p>
            <a:pPr algn="l"/>
            <a:r>
              <a:rPr lang="zh-CN" sz="2000">
                <a:solidFill>
                  <a:srgbClr val="386698"/>
                </a:solidFill>
                <a:latin typeface="黑体" panose="02010609060101010101" pitchFamily="49" charset="-122"/>
                <a:ea typeface="黑体" panose="02010609060101010101" pitchFamily="49" charset="-122"/>
              </a:rPr>
              <a:t>注意：一个图中标识出一个测试用例的情况，因为画在一起根本无法分辨。</a:t>
            </a:r>
            <a:endParaRPr lang="zh-CN" sz="2000">
              <a:solidFill>
                <a:srgbClr val="386698"/>
              </a:solidFill>
              <a:latin typeface="黑体" panose="02010609060101010101" pitchFamily="49" charset="-122"/>
              <a:ea typeface="黑体" panose="02010609060101010101" pitchFamily="49" charset="-122"/>
            </a:endParaRPr>
          </a:p>
        </p:txBody>
      </p:sp>
      <p:grpSp>
        <p:nvGrpSpPr>
          <p:cNvPr id="9" name="组合 8"/>
          <p:cNvGrpSpPr/>
          <p:nvPr/>
        </p:nvGrpSpPr>
        <p:grpSpPr>
          <a:xfrm>
            <a:off x="1356360" y="3918752"/>
            <a:ext cx="1403985" cy="2498410"/>
            <a:chOff x="120" y="4034"/>
            <a:chExt cx="3004" cy="5342"/>
          </a:xfrm>
        </p:grpSpPr>
        <p:sp>
          <p:nvSpPr>
            <p:cNvPr id="8" name="文本框 7"/>
            <p:cNvSpPr txBox="1"/>
            <p:nvPr/>
          </p:nvSpPr>
          <p:spPr>
            <a:xfrm>
              <a:off x="121" y="4643"/>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endParaRPr lang="en-US" altLang="zh-CN" sz="1400" b="1">
                <a:solidFill>
                  <a:srgbClr val="386698"/>
                </a:solidFill>
                <a:latin typeface="黑体" panose="02010609060101010101" pitchFamily="49" charset="-122"/>
                <a:ea typeface="黑体" panose="02010609060101010101" pitchFamily="49" charset="-122"/>
              </a:endParaRPr>
            </a:p>
            <a:p>
              <a:pPr algn="ctr"/>
              <a:r>
                <a:rPr lang="zh-CN" altLang="en-US" sz="1400" b="1">
                  <a:solidFill>
                    <a:srgbClr val="386698"/>
                  </a:solidFill>
                  <a:latin typeface="黑体" panose="02010609060101010101" pitchFamily="49" charset="-122"/>
                  <a:ea typeface="黑体" panose="02010609060101010101" pitchFamily="49" charset="-122"/>
                </a:rPr>
                <a:t>互斥</a:t>
              </a:r>
              <a:endParaRPr lang="zh-CN" altLang="en-US" sz="1400" b="1">
                <a:solidFill>
                  <a:srgbClr val="386698"/>
                </a:solidFill>
                <a:latin typeface="黑体" panose="02010609060101010101" pitchFamily="49" charset="-122"/>
                <a:ea typeface="黑体" panose="02010609060101010101" pitchFamily="49" charset="-122"/>
              </a:endParaRPr>
            </a:p>
          </p:txBody>
        </p:sp>
        <p:sp>
          <p:nvSpPr>
            <p:cNvPr id="15" name="文本框 14"/>
            <p:cNvSpPr txBox="1"/>
            <p:nvPr/>
          </p:nvSpPr>
          <p:spPr>
            <a:xfrm>
              <a:off x="2471" y="4034"/>
              <a:ext cx="470" cy="656"/>
            </a:xfrm>
            <a:prstGeom prst="rect">
              <a:avLst/>
            </a:prstGeom>
            <a:noFill/>
          </p:spPr>
          <p:txBody>
            <a:bodyPr wrap="square" rtlCol="0">
              <a:spAutoFit/>
            </a:bodyPr>
            <a:lstStyle/>
            <a:p>
              <a:r>
                <a:rPr lang="en-US" altLang="zh-CN" sz="1400"/>
                <a:t>1</a:t>
              </a:r>
              <a:endParaRPr lang="en-US" altLang="zh-CN" sz="1400"/>
            </a:p>
          </p:txBody>
        </p:sp>
        <p:sp>
          <p:nvSpPr>
            <p:cNvPr id="16" name="七边形 15"/>
            <p:cNvSpPr/>
            <p:nvPr/>
          </p:nvSpPr>
          <p:spPr>
            <a:xfrm>
              <a:off x="2447"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2514" y="5550"/>
              <a:ext cx="470" cy="656"/>
            </a:xfrm>
            <a:prstGeom prst="rect">
              <a:avLst/>
            </a:prstGeom>
            <a:noFill/>
          </p:spPr>
          <p:txBody>
            <a:bodyPr wrap="square" rtlCol="0">
              <a:spAutoFit/>
            </a:bodyPr>
            <a:lstStyle/>
            <a:p>
              <a:r>
                <a:rPr lang="en-US" altLang="zh-CN" sz="1400"/>
                <a:t>2</a:t>
              </a:r>
              <a:endParaRPr lang="en-US" altLang="zh-CN" sz="1400"/>
            </a:p>
          </p:txBody>
        </p:sp>
        <p:sp>
          <p:nvSpPr>
            <p:cNvPr id="18" name="七边形 17"/>
            <p:cNvSpPr/>
            <p:nvPr/>
          </p:nvSpPr>
          <p:spPr>
            <a:xfrm>
              <a:off x="2516" y="553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V="1">
              <a:off x="1028" y="4426"/>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04" y="5087"/>
              <a:ext cx="1491" cy="842"/>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20" y="7715"/>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endParaRPr lang="en-US" altLang="zh-CN" sz="1400" b="1">
                <a:solidFill>
                  <a:srgbClr val="386698"/>
                </a:solidFill>
                <a:latin typeface="黑体" panose="02010609060101010101" pitchFamily="49" charset="-122"/>
                <a:ea typeface="黑体" panose="02010609060101010101" pitchFamily="49" charset="-122"/>
              </a:endParaRPr>
            </a:p>
            <a:p>
              <a:pPr algn="ctr"/>
              <a:r>
                <a:rPr lang="zh-CN" altLang="en-US" sz="1400" b="1">
                  <a:solidFill>
                    <a:srgbClr val="386698"/>
                  </a:solidFill>
                  <a:latin typeface="黑体" panose="02010609060101010101" pitchFamily="49" charset="-122"/>
                  <a:ea typeface="黑体" panose="02010609060101010101" pitchFamily="49" charset="-122"/>
                </a:rPr>
                <a:t>互斥</a:t>
              </a:r>
              <a:endParaRPr lang="zh-CN" altLang="en-US" sz="1400" b="1">
                <a:solidFill>
                  <a:srgbClr val="386698"/>
                </a:solidFill>
                <a:latin typeface="黑体" panose="02010609060101010101" pitchFamily="49" charset="-122"/>
                <a:ea typeface="黑体" panose="02010609060101010101" pitchFamily="49" charset="-122"/>
              </a:endParaRPr>
            </a:p>
          </p:txBody>
        </p:sp>
        <p:sp>
          <p:nvSpPr>
            <p:cNvPr id="24" name="文本框 23"/>
            <p:cNvSpPr txBox="1"/>
            <p:nvPr/>
          </p:nvSpPr>
          <p:spPr>
            <a:xfrm>
              <a:off x="2514" y="7248"/>
              <a:ext cx="470" cy="656"/>
            </a:xfrm>
            <a:prstGeom prst="rect">
              <a:avLst/>
            </a:prstGeom>
            <a:noFill/>
          </p:spPr>
          <p:txBody>
            <a:bodyPr wrap="square" rtlCol="0">
              <a:spAutoFit/>
            </a:bodyPr>
            <a:lstStyle/>
            <a:p>
              <a:r>
                <a:rPr lang="en-US" altLang="zh-CN" sz="1400"/>
                <a:t>3</a:t>
              </a:r>
              <a:endParaRPr lang="en-US" altLang="zh-CN" sz="1400"/>
            </a:p>
          </p:txBody>
        </p:sp>
        <p:sp>
          <p:nvSpPr>
            <p:cNvPr id="25" name="七边形 24"/>
            <p:cNvSpPr/>
            <p:nvPr/>
          </p:nvSpPr>
          <p:spPr>
            <a:xfrm>
              <a:off x="2421"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2495" y="8720"/>
              <a:ext cx="470" cy="656"/>
            </a:xfrm>
            <a:prstGeom prst="rect">
              <a:avLst/>
            </a:prstGeom>
            <a:noFill/>
          </p:spPr>
          <p:txBody>
            <a:bodyPr wrap="square" rtlCol="0">
              <a:spAutoFit/>
            </a:bodyPr>
            <a:lstStyle/>
            <a:p>
              <a:r>
                <a:rPr lang="en-US" altLang="zh-CN" sz="1400"/>
                <a:t>4</a:t>
              </a:r>
              <a:endParaRPr lang="en-US" altLang="zh-CN" sz="1400"/>
            </a:p>
          </p:txBody>
        </p:sp>
        <p:sp>
          <p:nvSpPr>
            <p:cNvPr id="27" name="七边形 26"/>
            <p:cNvSpPr/>
            <p:nvPr/>
          </p:nvSpPr>
          <p:spPr>
            <a:xfrm>
              <a:off x="2445" y="8721"/>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954" y="7611"/>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54" y="8272"/>
              <a:ext cx="1491" cy="84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5822315" y="3911600"/>
            <a:ext cx="2199005" cy="2470979"/>
            <a:chOff x="9608" y="4035"/>
            <a:chExt cx="4572" cy="5137"/>
          </a:xfrm>
        </p:grpSpPr>
        <p:sp>
          <p:nvSpPr>
            <p:cNvPr id="10" name="文本框 9"/>
            <p:cNvSpPr txBox="1"/>
            <p:nvPr/>
          </p:nvSpPr>
          <p:spPr>
            <a:xfrm>
              <a:off x="9682" y="4063"/>
              <a:ext cx="460" cy="638"/>
            </a:xfrm>
            <a:prstGeom prst="rect">
              <a:avLst/>
            </a:prstGeom>
            <a:noFill/>
          </p:spPr>
          <p:txBody>
            <a:bodyPr wrap="square" rtlCol="0">
              <a:spAutoFit/>
            </a:bodyPr>
            <a:lstStyle/>
            <a:p>
              <a:r>
                <a:rPr lang="en-US" altLang="zh-CN" sz="1400"/>
                <a:t>a</a:t>
              </a:r>
              <a:endParaRPr lang="en-US" altLang="zh-CN" sz="1400"/>
            </a:p>
          </p:txBody>
        </p:sp>
        <p:sp>
          <p:nvSpPr>
            <p:cNvPr id="21" name="七边形 20"/>
            <p:cNvSpPr/>
            <p:nvPr/>
          </p:nvSpPr>
          <p:spPr>
            <a:xfrm>
              <a:off x="9608"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p:cNvSpPr txBox="1"/>
            <p:nvPr/>
          </p:nvSpPr>
          <p:spPr>
            <a:xfrm>
              <a:off x="9674" y="5763"/>
              <a:ext cx="477" cy="638"/>
            </a:xfrm>
            <a:prstGeom prst="rect">
              <a:avLst/>
            </a:prstGeom>
            <a:noFill/>
          </p:spPr>
          <p:txBody>
            <a:bodyPr wrap="square" rtlCol="0">
              <a:spAutoFit/>
            </a:bodyPr>
            <a:lstStyle/>
            <a:p>
              <a:r>
                <a:rPr lang="en-US" altLang="zh-CN" sz="1400"/>
                <a:t>b</a:t>
              </a:r>
              <a:endParaRPr lang="en-US" altLang="zh-CN" sz="1400"/>
            </a:p>
          </p:txBody>
        </p:sp>
        <p:sp>
          <p:nvSpPr>
            <p:cNvPr id="32" name="七边形 31"/>
            <p:cNvSpPr/>
            <p:nvPr/>
          </p:nvSpPr>
          <p:spPr>
            <a:xfrm>
              <a:off x="9608" y="57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p:cNvSpPr txBox="1"/>
            <p:nvPr/>
          </p:nvSpPr>
          <p:spPr>
            <a:xfrm>
              <a:off x="9740" y="7248"/>
              <a:ext cx="440" cy="638"/>
            </a:xfrm>
            <a:prstGeom prst="rect">
              <a:avLst/>
            </a:prstGeom>
            <a:noFill/>
          </p:spPr>
          <p:txBody>
            <a:bodyPr wrap="square" rtlCol="0">
              <a:spAutoFit/>
            </a:bodyPr>
            <a:lstStyle/>
            <a:p>
              <a:r>
                <a:rPr lang="en-US" altLang="zh-CN" sz="1400"/>
                <a:t>c</a:t>
              </a:r>
              <a:endParaRPr lang="en-US" altLang="zh-CN" sz="1400"/>
            </a:p>
          </p:txBody>
        </p:sp>
        <p:sp>
          <p:nvSpPr>
            <p:cNvPr id="34" name="七边形 33"/>
            <p:cNvSpPr/>
            <p:nvPr/>
          </p:nvSpPr>
          <p:spPr>
            <a:xfrm>
              <a:off x="9656"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9746" y="8534"/>
              <a:ext cx="477" cy="638"/>
            </a:xfrm>
            <a:prstGeom prst="rect">
              <a:avLst/>
            </a:prstGeom>
            <a:noFill/>
          </p:spPr>
          <p:txBody>
            <a:bodyPr wrap="square" rtlCol="0">
              <a:spAutoFit/>
            </a:bodyPr>
            <a:lstStyle/>
            <a:p>
              <a:r>
                <a:rPr lang="en-US" altLang="zh-CN" sz="1400"/>
                <a:t>d</a:t>
              </a:r>
              <a:endParaRPr lang="en-US" altLang="zh-CN" sz="1400"/>
            </a:p>
          </p:txBody>
        </p:sp>
        <p:sp>
          <p:nvSpPr>
            <p:cNvPr id="36" name="七边形 35"/>
            <p:cNvSpPr/>
            <p:nvPr/>
          </p:nvSpPr>
          <p:spPr>
            <a:xfrm>
              <a:off x="9656" y="850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p:cNvSpPr txBox="1"/>
            <p:nvPr/>
          </p:nvSpPr>
          <p:spPr>
            <a:xfrm>
              <a:off x="10668" y="483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R</a:t>
              </a:r>
              <a:endParaRPr lang="en-US" altLang="zh-CN" sz="1400" b="1">
                <a:solidFill>
                  <a:srgbClr val="386698"/>
                </a:solidFill>
                <a:latin typeface="黑体" panose="02010609060101010101" pitchFamily="49" charset="-122"/>
                <a:ea typeface="黑体" panose="02010609060101010101" pitchFamily="49" charset="-122"/>
              </a:endParaRPr>
            </a:p>
            <a:p>
              <a:pPr algn="ctr">
                <a:buNone/>
              </a:pPr>
              <a:r>
                <a:rPr lang="en-US" altLang="zh-CN" sz="1400" b="1">
                  <a:solidFill>
                    <a:srgbClr val="386698"/>
                  </a:solidFill>
                  <a:latin typeface="黑体" panose="02010609060101010101" pitchFamily="49" charset="-122"/>
                  <a:ea typeface="黑体" panose="02010609060101010101" pitchFamily="49" charset="-122"/>
                </a:rPr>
                <a:t>要求</a:t>
              </a:r>
              <a:endParaRPr lang="zh-CN" altLang="en-US" sz="1400" b="1"/>
            </a:p>
          </p:txBody>
        </p:sp>
        <p:sp>
          <p:nvSpPr>
            <p:cNvPr id="39" name="文本框 38"/>
            <p:cNvSpPr txBox="1"/>
            <p:nvPr/>
          </p:nvSpPr>
          <p:spPr>
            <a:xfrm>
              <a:off x="11208" y="592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endParaRPr lang="en-US" altLang="zh-CN" sz="1400" b="1">
                <a:solidFill>
                  <a:srgbClr val="386698"/>
                </a:solidFill>
                <a:latin typeface="黑体" panose="02010609060101010101" pitchFamily="49" charset="-122"/>
                <a:ea typeface="黑体" panose="02010609060101010101" pitchFamily="49" charset="-122"/>
              </a:endParaRPr>
            </a:p>
            <a:p>
              <a:pPr algn="ctr">
                <a:buNone/>
              </a:pPr>
              <a:r>
                <a:rPr lang="en-US" altLang="zh-CN" sz="1400" b="1">
                  <a:solidFill>
                    <a:srgbClr val="386698"/>
                  </a:solidFill>
                  <a:latin typeface="黑体" panose="02010609060101010101" pitchFamily="49" charset="-122"/>
                  <a:ea typeface="黑体" panose="02010609060101010101" pitchFamily="49" charset="-122"/>
                </a:rPr>
                <a:t>互斥</a:t>
              </a:r>
              <a:endParaRPr lang="en-US" altLang="zh-CN" sz="1400" b="1">
                <a:solidFill>
                  <a:srgbClr val="386698"/>
                </a:solidFill>
                <a:latin typeface="黑体" panose="02010609060101010101" pitchFamily="49" charset="-122"/>
                <a:ea typeface="黑体" panose="02010609060101010101" pitchFamily="49" charset="-122"/>
              </a:endParaRPr>
            </a:p>
          </p:txBody>
        </p:sp>
        <p:sp>
          <p:nvSpPr>
            <p:cNvPr id="40" name="文本框 39"/>
            <p:cNvSpPr txBox="1"/>
            <p:nvPr/>
          </p:nvSpPr>
          <p:spPr>
            <a:xfrm>
              <a:off x="12983" y="4892"/>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endParaRPr lang="en-US" altLang="zh-CN" sz="1400" b="1">
                <a:solidFill>
                  <a:srgbClr val="386698"/>
                </a:solidFill>
                <a:latin typeface="黑体" panose="02010609060101010101" pitchFamily="49" charset="-122"/>
                <a:ea typeface="黑体" panose="02010609060101010101" pitchFamily="49" charset="-122"/>
              </a:endParaRPr>
            </a:p>
            <a:p>
              <a:pPr algn="ctr">
                <a:buNone/>
              </a:pPr>
              <a:r>
                <a:rPr lang="en-US" altLang="zh-CN" sz="1400" b="1">
                  <a:solidFill>
                    <a:srgbClr val="386698"/>
                  </a:solidFill>
                  <a:latin typeface="黑体" panose="02010609060101010101" pitchFamily="49" charset="-122"/>
                  <a:ea typeface="黑体" panose="02010609060101010101" pitchFamily="49" charset="-122"/>
                </a:rPr>
                <a:t>互斥</a:t>
              </a:r>
              <a:endParaRPr lang="en-US" altLang="zh-CN" sz="1400" b="1">
                <a:solidFill>
                  <a:srgbClr val="386698"/>
                </a:solidFill>
                <a:latin typeface="黑体" panose="02010609060101010101" pitchFamily="49" charset="-122"/>
                <a:ea typeface="黑体" panose="02010609060101010101" pitchFamily="49" charset="-122"/>
              </a:endParaRPr>
            </a:p>
          </p:txBody>
        </p:sp>
        <p:cxnSp>
          <p:nvCxnSpPr>
            <p:cNvPr id="42" name="直接连接符 41"/>
            <p:cNvCxnSpPr/>
            <p:nvPr/>
          </p:nvCxnSpPr>
          <p:spPr>
            <a:xfrm>
              <a:off x="10264" y="4426"/>
              <a:ext cx="3060" cy="86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1"/>
            </p:cNvCxnSpPr>
            <p:nvPr/>
          </p:nvCxnSpPr>
          <p:spPr>
            <a:xfrm flipV="1">
              <a:off x="10264" y="5298"/>
              <a:ext cx="3084" cy="359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2"/>
            </p:cNvCxnSpPr>
            <p:nvPr/>
          </p:nvCxnSpPr>
          <p:spPr>
            <a:xfrm>
              <a:off x="10047" y="4643"/>
              <a:ext cx="895" cy="64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0"/>
            </p:cNvCxnSpPr>
            <p:nvPr/>
          </p:nvCxnSpPr>
          <p:spPr>
            <a:xfrm flipV="1">
              <a:off x="10156" y="5286"/>
              <a:ext cx="786" cy="56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216" y="6130"/>
              <a:ext cx="1407" cy="2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6" idx="0"/>
            </p:cNvCxnSpPr>
            <p:nvPr/>
          </p:nvCxnSpPr>
          <p:spPr>
            <a:xfrm flipV="1">
              <a:off x="10204" y="6420"/>
              <a:ext cx="1419" cy="220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a:endCxn id="25" idx="1"/>
          </p:cNvCxnSpPr>
          <p:nvPr/>
        </p:nvCxnSpPr>
        <p:spPr>
          <a:xfrm flipH="1" flipV="1">
            <a:off x="2715895" y="5591810"/>
            <a:ext cx="3129280" cy="655955"/>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913255" y="353314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6</a:t>
            </a:r>
            <a:r>
              <a:rPr lang="zh-CN" altLang="en-US" sz="1400">
                <a:solidFill>
                  <a:srgbClr val="386698"/>
                </a:solidFill>
                <a:latin typeface="黑体" panose="02010609060101010101" pitchFamily="49" charset="-122"/>
                <a:ea typeface="黑体" panose="02010609060101010101" pitchFamily="49" charset="-122"/>
              </a:rPr>
              <a:t>、条件</a:t>
            </a:r>
            <a:r>
              <a:rPr lang="en-US" altLang="zh-CN" sz="1400">
                <a:solidFill>
                  <a:srgbClr val="386698"/>
                </a:solidFill>
                <a:latin typeface="黑体" panose="02010609060101010101" pitchFamily="49" charset="-122"/>
                <a:ea typeface="黑体" panose="02010609060101010101" pitchFamily="49" charset="-122"/>
              </a:rPr>
              <a:t>3</a:t>
            </a:r>
            <a:r>
              <a:rPr lang="zh-CN" altLang="en-US" sz="1400">
                <a:solidFill>
                  <a:srgbClr val="386698"/>
                </a:solidFill>
                <a:latin typeface="黑体" panose="02010609060101010101" pitchFamily="49" charset="-122"/>
                <a:ea typeface="黑体" panose="02010609060101010101" pitchFamily="49" charset="-122"/>
              </a:rPr>
              <a:t>单独出现</a:t>
            </a:r>
            <a:endParaRPr lang="zh-CN" altLang="en-US" sz="1400">
              <a:solidFill>
                <a:srgbClr val="386698"/>
              </a:solidFill>
              <a:latin typeface="黑体" panose="02010609060101010101" pitchFamily="49" charset="-122"/>
              <a:ea typeface="黑体" panose="02010609060101010101" pitchFamily="49" charset="-122"/>
            </a:endParaRPr>
          </a:p>
        </p:txBody>
      </p:sp>
      <p:sp>
        <p:nvSpPr>
          <p:cNvPr id="64" name="文本框 63"/>
          <p:cNvSpPr txBox="1"/>
          <p:nvPr/>
        </p:nvSpPr>
        <p:spPr>
          <a:xfrm>
            <a:off x="5208270" y="353949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algn="l">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输出d组合</a:t>
            </a:r>
            <a:endParaRPr lang="en-US" altLang="zh-CN" sz="1400">
              <a:solidFill>
                <a:srgbClr val="386698"/>
              </a:solidFill>
              <a:latin typeface="黑体" panose="02010609060101010101" pitchFamily="49" charset="-122"/>
              <a:ea typeface="黑体" panose="02010609060101010101" pitchFamily="49" charset="-122"/>
            </a:endParaRPr>
          </a:p>
        </p:txBody>
      </p:sp>
      <p:sp>
        <p:nvSpPr>
          <p:cNvPr id="65" name="右箭头 64"/>
          <p:cNvSpPr/>
          <p:nvPr/>
        </p:nvSpPr>
        <p:spPr>
          <a:xfrm>
            <a:off x="4432935" y="3620770"/>
            <a:ext cx="648335" cy="144145"/>
          </a:xfrm>
          <a:prstGeom prst="rightArrow">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文本框 65"/>
          <p:cNvSpPr txBox="1"/>
          <p:nvPr/>
        </p:nvSpPr>
        <p:spPr>
          <a:xfrm>
            <a:off x="1246505" y="1855470"/>
            <a:ext cx="3606800" cy="147637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输入：</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p:txBody>
      </p:sp>
      <p:sp>
        <p:nvSpPr>
          <p:cNvPr id="67" name="文本框 66"/>
          <p:cNvSpPr txBox="1"/>
          <p:nvPr/>
        </p:nvSpPr>
        <p:spPr>
          <a:xfrm>
            <a:off x="5157470" y="1855470"/>
            <a:ext cx="2925445" cy="1476375"/>
          </a:xfrm>
          <a:prstGeom prst="rect">
            <a:avLst/>
          </a:prstGeom>
          <a:ln w="19050"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完成充值、退卡</a:t>
            </a:r>
            <a:endParaRPr lang="zh-CN">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提示充值成功</a:t>
            </a:r>
            <a:endParaRPr lang="zh-CN">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找零</a:t>
            </a:r>
            <a:endParaRPr lang="zh-CN">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提示错误</a:t>
            </a:r>
            <a:endParaRPr lang="zh-CN">
              <a:solidFill>
                <a:srgbClr val="386698"/>
              </a:solidFill>
              <a:latin typeface="黑体" panose="02010609060101010101" pitchFamily="49" charset="-122"/>
              <a:ea typeface="黑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1441450"/>
            <a:ext cx="8356600" cy="829945"/>
          </a:xfrm>
          <a:prstGeom prst="rect">
            <a:avLst/>
          </a:prstGeom>
          <a:noFill/>
          <a:ln w="9525">
            <a:noFill/>
          </a:ln>
        </p:spPr>
        <p:txBody>
          <a:bodyPr wrap="square" anchor="t">
            <a:spAutoFit/>
          </a:bodyPr>
          <a:lstStyle/>
          <a:p>
            <a:pPr>
              <a:lnSpc>
                <a:spcPct val="150000"/>
              </a:lnSpc>
              <a:buFont typeface="Arial" panose="020B0604020202020204" pitchFamily="34" charset="0"/>
              <a:buNone/>
            </a:pPr>
            <a:endParaRPr lang="en-US" altLang="zh-CN" sz="1600" dirty="0"/>
          </a:p>
          <a:p>
            <a:pPr>
              <a:lnSpc>
                <a:spcPct val="150000"/>
              </a:lnSpc>
              <a:buFont typeface="Arial" panose="020B0604020202020204" pitchFamily="34" charset="0"/>
              <a:buNone/>
            </a:pPr>
            <a:endParaRPr altLang="zh-CN" sz="1600" dirty="0">
              <a:sym typeface="+mn-ea"/>
            </a:endParaRPr>
          </a:p>
        </p:txBody>
      </p:sp>
      <p:sp>
        <p:nvSpPr>
          <p:cNvPr id="33795" name="文本框 2"/>
          <p:cNvSpPr txBox="1"/>
          <p:nvPr/>
        </p:nvSpPr>
        <p:spPr>
          <a:xfrm>
            <a:off x="369888" y="574675"/>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边界值</a:t>
            </a:r>
            <a:endParaRPr lang="zh-CN" altLang="en-US" sz="4400" b="1" dirty="0">
              <a:solidFill>
                <a:srgbClr val="0E71AA"/>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内容占位符 3"/>
          <p:cNvSpPr>
            <a:spLocks noGrp="1"/>
          </p:cNvSpPr>
          <p:nvPr>
            <p:ph idx="1"/>
          </p:nvPr>
        </p:nvSpPr>
        <p:spPr>
          <a:xfrm>
            <a:off x="457200" y="1327785"/>
            <a:ext cx="8229600" cy="4926965"/>
          </a:xfrm>
        </p:spPr>
        <p:txBody>
          <a:bodyPr/>
          <a:lstStyle/>
          <a:p>
            <a:r>
              <a:rPr lang="zh-CN" altLang="en-US" sz="2400" dirty="0">
                <a:solidFill>
                  <a:srgbClr val="386698"/>
                </a:solidFill>
                <a:latin typeface="Franklin Gothic Book" panose="020B0503020102020204" pitchFamily="34" charset="0"/>
                <a:ea typeface="黑体" panose="02010609060101010101" pitchFamily="49" charset="-122"/>
              </a:rPr>
              <a:t>如何解决这类问题</a:t>
            </a:r>
            <a:endParaRPr lang="zh-CN" altLang="en-US" sz="2400" dirty="0">
              <a:solidFill>
                <a:srgbClr val="386698"/>
              </a:solidFill>
              <a:latin typeface="Franklin Gothic Book" panose="020B0503020102020204" pitchFamily="34" charset="0"/>
              <a:ea typeface="黑体" panose="02010609060101010101" pitchFamily="49" charset="-122"/>
            </a:endParaRPr>
          </a:p>
          <a:p>
            <a:pPr lvl="1"/>
            <a:r>
              <a:rPr lang="zh-CN" altLang="en-US" sz="2400" b="0" dirty="0">
                <a:solidFill>
                  <a:srgbClr val="386698"/>
                </a:solidFill>
                <a:latin typeface="Franklin Gothic Book" panose="020B0503020102020204" pitchFamily="34" charset="0"/>
                <a:ea typeface="黑体" panose="02010609060101010101" pitchFamily="49" charset="-122"/>
              </a:rPr>
              <a:t>找到测试数据的边界点，也就是有效等价类和无效等价类的边界点，对边界点数据专门进行测试。</a:t>
            </a:r>
            <a:endParaRPr lang="zh-CN" altLang="en-US" sz="2400" b="0" dirty="0">
              <a:solidFill>
                <a:srgbClr val="386698"/>
              </a:solidFill>
              <a:latin typeface="Franklin Gothic Book" panose="020B0503020102020204" pitchFamily="34" charset="0"/>
              <a:ea typeface="黑体" panose="02010609060101010101" pitchFamily="49" charset="-122"/>
            </a:endParaRPr>
          </a:p>
          <a:p>
            <a:pPr lvl="1"/>
            <a:r>
              <a:rPr lang="zh-CN" altLang="en-US" sz="2400" b="0" dirty="0">
                <a:solidFill>
                  <a:srgbClr val="386698"/>
                </a:solidFill>
                <a:latin typeface="Franklin Gothic Book" panose="020B0503020102020204" pitchFamily="34" charset="0"/>
                <a:ea typeface="黑体" panose="02010609060101010101" pitchFamily="49" charset="-122"/>
              </a:rPr>
              <a:t>一般情况下，需要对边界值（</a:t>
            </a:r>
            <a:r>
              <a:rPr lang="zh-CN" altLang="en-US" sz="2400" dirty="0">
                <a:solidFill>
                  <a:srgbClr val="386698"/>
                </a:solidFill>
                <a:latin typeface="Franklin Gothic Book" panose="020B0503020102020204" pitchFamily="34" charset="0"/>
                <a:ea typeface="黑体" panose="02010609060101010101" pitchFamily="49" charset="-122"/>
              </a:rPr>
              <a:t>0</a:t>
            </a:r>
            <a:r>
              <a:rPr lang="zh-CN" altLang="en-US" sz="2400" b="0" dirty="0">
                <a:solidFill>
                  <a:srgbClr val="386698"/>
                </a:solidFill>
                <a:latin typeface="Franklin Gothic Book" panose="020B0503020102020204" pitchFamily="34" charset="0"/>
                <a:ea typeface="黑体" panose="02010609060101010101" pitchFamily="49" charset="-122"/>
              </a:rPr>
              <a:t>和</a:t>
            </a:r>
            <a:r>
              <a:rPr lang="zh-CN" altLang="en-US" sz="2400" dirty="0">
                <a:solidFill>
                  <a:srgbClr val="386698"/>
                </a:solidFill>
                <a:latin typeface="Franklin Gothic Book" panose="020B0503020102020204" pitchFamily="34" charset="0"/>
                <a:ea typeface="黑体" panose="02010609060101010101" pitchFamily="49" charset="-122"/>
              </a:rPr>
              <a:t>100</a:t>
            </a:r>
            <a:r>
              <a:rPr lang="zh-CN" altLang="en-US" sz="2400" b="0" dirty="0">
                <a:solidFill>
                  <a:srgbClr val="386698"/>
                </a:solidFill>
                <a:latin typeface="Franklin Gothic Book" panose="020B0503020102020204" pitchFamily="34" charset="0"/>
                <a:ea typeface="黑体" panose="02010609060101010101" pitchFamily="49" charset="-122"/>
              </a:rPr>
              <a:t>）以及边界值两边的数（</a:t>
            </a:r>
            <a:r>
              <a:rPr lang="zh-CN" altLang="en-US" sz="2400" dirty="0">
                <a:solidFill>
                  <a:srgbClr val="386698"/>
                </a:solidFill>
                <a:latin typeface="Franklin Gothic Book" panose="020B0503020102020204" pitchFamily="34" charset="0"/>
                <a:ea typeface="黑体" panose="02010609060101010101" pitchFamily="49" charset="-122"/>
              </a:rPr>
              <a:t>-1</a:t>
            </a:r>
            <a:r>
              <a:rPr lang="zh-CN" altLang="en-US" sz="2400" b="0" dirty="0">
                <a:solidFill>
                  <a:srgbClr val="386698"/>
                </a:solidFill>
                <a:latin typeface="Franklin Gothic Book" panose="020B0503020102020204" pitchFamily="34" charset="0"/>
                <a:ea typeface="黑体" panose="02010609060101010101" pitchFamily="49" charset="-122"/>
              </a:rPr>
              <a:t>和</a:t>
            </a:r>
            <a:r>
              <a:rPr lang="zh-CN" altLang="en-US" sz="2400" dirty="0">
                <a:solidFill>
                  <a:srgbClr val="386698"/>
                </a:solidFill>
                <a:latin typeface="Franklin Gothic Book" panose="020B0503020102020204" pitchFamily="34" charset="0"/>
                <a:ea typeface="黑体" panose="02010609060101010101" pitchFamily="49" charset="-122"/>
              </a:rPr>
              <a:t>1</a:t>
            </a:r>
            <a:r>
              <a:rPr lang="zh-CN" altLang="en-US" sz="2400" b="0" dirty="0">
                <a:solidFill>
                  <a:srgbClr val="386698"/>
                </a:solidFill>
                <a:latin typeface="Franklin Gothic Book" panose="020B0503020102020204" pitchFamily="34" charset="0"/>
                <a:ea typeface="黑体" panose="02010609060101010101" pitchFamily="49" charset="-122"/>
              </a:rPr>
              <a:t>以及</a:t>
            </a:r>
            <a:r>
              <a:rPr lang="zh-CN" altLang="en-US" sz="2400" dirty="0">
                <a:solidFill>
                  <a:srgbClr val="386698"/>
                </a:solidFill>
                <a:latin typeface="Franklin Gothic Book" panose="020B0503020102020204" pitchFamily="34" charset="0"/>
                <a:ea typeface="黑体" panose="02010609060101010101" pitchFamily="49" charset="-122"/>
              </a:rPr>
              <a:t>101</a:t>
            </a:r>
            <a:r>
              <a:rPr lang="zh-CN" altLang="en-US" sz="2400" b="0" dirty="0">
                <a:solidFill>
                  <a:srgbClr val="386698"/>
                </a:solidFill>
                <a:latin typeface="Franklin Gothic Book" panose="020B0503020102020204" pitchFamily="34" charset="0"/>
                <a:ea typeface="黑体" panose="02010609060101010101" pitchFamily="49" charset="-122"/>
              </a:rPr>
              <a:t>和</a:t>
            </a:r>
            <a:r>
              <a:rPr lang="zh-CN" altLang="en-US" sz="2400" dirty="0">
                <a:solidFill>
                  <a:srgbClr val="386698"/>
                </a:solidFill>
                <a:latin typeface="Franklin Gothic Book" panose="020B0503020102020204" pitchFamily="34" charset="0"/>
                <a:ea typeface="黑体" panose="02010609060101010101" pitchFamily="49" charset="-122"/>
              </a:rPr>
              <a:t>99</a:t>
            </a:r>
            <a:r>
              <a:rPr lang="zh-CN" altLang="en-US" sz="2400" b="0" dirty="0">
                <a:solidFill>
                  <a:srgbClr val="386698"/>
                </a:solidFill>
                <a:latin typeface="Franklin Gothic Book" panose="020B0503020102020204" pitchFamily="34" charset="0"/>
                <a:ea typeface="黑体" panose="02010609060101010101" pitchFamily="49" charset="-122"/>
              </a:rPr>
              <a:t>）分别进行测试。</a:t>
            </a:r>
            <a:endParaRPr lang="zh-CN" altLang="en-US" sz="2400" b="0" dirty="0">
              <a:solidFill>
                <a:srgbClr val="386698"/>
              </a:solidFill>
              <a:latin typeface="Franklin Gothic Book" panose="020B0503020102020204" pitchFamily="34" charset="0"/>
              <a:ea typeface="黑体" panose="02010609060101010101" pitchFamily="49" charset="-122"/>
            </a:endParaRPr>
          </a:p>
          <a:p>
            <a:pPr lvl="1"/>
            <a:endParaRPr lang="zh-CN" altLang="en-US" sz="2000" b="0" dirty="0"/>
          </a:p>
          <a:p>
            <a:pPr marL="457200" lvl="1" indent="0">
              <a:buNone/>
            </a:pPr>
            <a:r>
              <a:rPr lang="zh-CN" altLang="en-US" sz="2000" dirty="0">
                <a:latin typeface="黑体" panose="02010609060101010101" pitchFamily="49" charset="-122"/>
                <a:ea typeface="黑体" panose="02010609060101010101" pitchFamily="49" charset="-122"/>
                <a:sym typeface="+mn-ea"/>
              </a:rPr>
              <a:t>题目：输入的参数值必须大于等于</a:t>
            </a:r>
            <a:r>
              <a:rPr lang="en-US" altLang="zh-CN" sz="2000" dirty="0">
                <a:latin typeface="黑体" panose="02010609060101010101" pitchFamily="49" charset="-122"/>
                <a:ea typeface="黑体" panose="02010609060101010101" pitchFamily="49" charset="-122"/>
                <a:sym typeface="+mn-ea"/>
              </a:rPr>
              <a:t>0</a:t>
            </a:r>
            <a:r>
              <a:rPr lang="zh-CN" altLang="en-US" sz="2000" dirty="0">
                <a:latin typeface="黑体" panose="02010609060101010101" pitchFamily="49" charset="-122"/>
                <a:ea typeface="黑体" panose="02010609060101010101" pitchFamily="49" charset="-122"/>
                <a:sym typeface="+mn-ea"/>
              </a:rPr>
              <a:t>同时小于等于</a:t>
            </a:r>
            <a:r>
              <a:rPr lang="en-US" altLang="zh-CN" sz="2000" dirty="0">
                <a:latin typeface="黑体" panose="02010609060101010101" pitchFamily="49" charset="-122"/>
                <a:ea typeface="黑体" panose="02010609060101010101" pitchFamily="49" charset="-122"/>
                <a:sym typeface="+mn-ea"/>
              </a:rPr>
              <a:t>100</a:t>
            </a:r>
            <a:r>
              <a:rPr lang="zh-CN" altLang="en-US" sz="2000" dirty="0">
                <a:latin typeface="黑体" panose="02010609060101010101" pitchFamily="49" charset="-122"/>
                <a:ea typeface="黑体" panose="02010609060101010101" pitchFamily="49" charset="-122"/>
                <a:sym typeface="+mn-ea"/>
              </a:rPr>
              <a:t>的整数</a:t>
            </a:r>
            <a:endParaRPr lang="zh-CN" altLang="en-US" sz="2000" dirty="0">
              <a:latin typeface="黑体" panose="02010609060101010101" pitchFamily="49" charset="-122"/>
              <a:ea typeface="黑体" panose="02010609060101010101" pitchFamily="49" charset="-122"/>
              <a:sym typeface="+mn-ea"/>
            </a:endParaRPr>
          </a:p>
          <a:p>
            <a:pPr marL="457200" lvl="1" indent="0">
              <a:buNone/>
            </a:pPr>
            <a:r>
              <a:rPr lang="zh-CN" altLang="en-US" sz="2000" b="0" dirty="0">
                <a:latin typeface="黑体" panose="02010609060101010101" pitchFamily="49" charset="-122"/>
                <a:ea typeface="黑体" panose="02010609060101010101" pitchFamily="49" charset="-122"/>
                <a:sym typeface="+mn-ea"/>
              </a:rPr>
              <a:t>正确代码：</a:t>
            </a:r>
            <a:endParaRPr lang="zh-CN" altLang="en-US" sz="2000" b="0" dirty="0">
              <a:latin typeface="黑体" panose="02010609060101010101" pitchFamily="49" charset="-122"/>
              <a:ea typeface="黑体" panose="02010609060101010101" pitchFamily="49" charset="-122"/>
              <a:sym typeface="+mn-ea"/>
            </a:endParaRPr>
          </a:p>
          <a:p>
            <a:pPr marL="457200" lvl="1" indent="0">
              <a:buNone/>
            </a:pPr>
            <a:r>
              <a:rPr lang="en-US" altLang="zh-CN" sz="2000" b="0" dirty="0">
                <a:latin typeface="黑体" panose="02010609060101010101" pitchFamily="49" charset="-122"/>
                <a:ea typeface="黑体" panose="02010609060101010101" pitchFamily="49" charset="-122"/>
                <a:sym typeface="+mn-ea"/>
              </a:rPr>
              <a:t>	num&gt;-1</a:t>
            </a:r>
            <a:r>
              <a:rPr lang="zh-CN" altLang="en-US" sz="2000" b="0" dirty="0">
                <a:latin typeface="黑体" panose="02010609060101010101" pitchFamily="49" charset="-122"/>
                <a:ea typeface="黑体" panose="02010609060101010101" pitchFamily="49" charset="-122"/>
                <a:sym typeface="+mn-ea"/>
              </a:rPr>
              <a:t>或</a:t>
            </a:r>
            <a:r>
              <a:rPr lang="en-US" altLang="zh-CN" sz="2000" b="0" dirty="0">
                <a:latin typeface="黑体" panose="02010609060101010101" pitchFamily="49" charset="-122"/>
                <a:ea typeface="黑体" panose="02010609060101010101" pitchFamily="49" charset="-122"/>
                <a:sym typeface="+mn-ea"/>
              </a:rPr>
              <a:t>num&gt;=0          num&lt;101</a:t>
            </a:r>
            <a:r>
              <a:rPr lang="zh-CN" altLang="en-US" sz="2000" b="0" dirty="0">
                <a:latin typeface="黑体" panose="02010609060101010101" pitchFamily="49" charset="-122"/>
                <a:ea typeface="黑体" panose="02010609060101010101" pitchFamily="49" charset="-122"/>
                <a:sym typeface="+mn-ea"/>
              </a:rPr>
              <a:t>或</a:t>
            </a:r>
            <a:r>
              <a:rPr lang="en-US" altLang="zh-CN" sz="2000" b="0" dirty="0">
                <a:latin typeface="黑体" panose="02010609060101010101" pitchFamily="49" charset="-122"/>
                <a:ea typeface="黑体" panose="02010609060101010101" pitchFamily="49" charset="-122"/>
                <a:sym typeface="+mn-ea"/>
              </a:rPr>
              <a:t>num&lt;=100</a:t>
            </a:r>
            <a:endParaRPr lang="en-US" altLang="zh-CN" sz="2000" b="0" dirty="0">
              <a:latin typeface="黑体" panose="02010609060101010101" pitchFamily="49" charset="-122"/>
              <a:ea typeface="黑体" panose="02010609060101010101" pitchFamily="49" charset="-122"/>
              <a:sym typeface="+mn-ea"/>
            </a:endParaRPr>
          </a:p>
          <a:p>
            <a:pPr marL="457200" lvl="1" indent="0">
              <a:buNone/>
            </a:pPr>
            <a:r>
              <a:rPr lang="zh-CN" altLang="en-US" sz="2000" b="0" dirty="0">
                <a:latin typeface="黑体" panose="02010609060101010101" pitchFamily="49" charset="-122"/>
                <a:ea typeface="黑体" panose="02010609060101010101" pitchFamily="49" charset="-122"/>
                <a:sym typeface="+mn-ea"/>
              </a:rPr>
              <a:t>错误代码：</a:t>
            </a:r>
            <a:endParaRPr lang="zh-CN" altLang="en-US" sz="2000" b="0" dirty="0">
              <a:latin typeface="黑体" panose="02010609060101010101" pitchFamily="49" charset="-122"/>
              <a:ea typeface="黑体" panose="02010609060101010101" pitchFamily="49" charset="-122"/>
              <a:sym typeface="+mn-ea"/>
            </a:endParaRPr>
          </a:p>
          <a:p>
            <a:pPr marL="457200" lvl="1" indent="0">
              <a:buNone/>
            </a:pPr>
            <a:r>
              <a:rPr lang="en-US" altLang="zh-CN" sz="2000" b="0" dirty="0">
                <a:latin typeface="黑体" panose="02010609060101010101" pitchFamily="49" charset="-122"/>
                <a:ea typeface="黑体" panose="02010609060101010101" pitchFamily="49" charset="-122"/>
                <a:sym typeface="+mn-ea"/>
              </a:rPr>
              <a:t>	</a:t>
            </a:r>
            <a:r>
              <a:rPr lang="en-US" altLang="zh-CN" sz="2000" dirty="0">
                <a:latin typeface="黑体" panose="02010609060101010101" pitchFamily="49" charset="-122"/>
                <a:ea typeface="黑体" panose="02010609060101010101" pitchFamily="49" charset="-122"/>
                <a:sym typeface="+mn-ea"/>
              </a:rPr>
              <a:t>num&gt;=-1</a:t>
            </a:r>
            <a:r>
              <a:rPr lang="zh-CN" altLang="en-US" sz="2000" dirty="0">
                <a:latin typeface="黑体" panose="02010609060101010101" pitchFamily="49" charset="-122"/>
                <a:ea typeface="黑体" panose="02010609060101010101" pitchFamily="49" charset="-122"/>
                <a:sym typeface="+mn-ea"/>
              </a:rPr>
              <a:t>或</a:t>
            </a:r>
            <a:r>
              <a:rPr lang="en-US" altLang="zh-CN" sz="2000" dirty="0">
                <a:latin typeface="黑体" panose="02010609060101010101" pitchFamily="49" charset="-122"/>
                <a:ea typeface="黑体" panose="02010609060101010101" pitchFamily="49" charset="-122"/>
                <a:sym typeface="+mn-ea"/>
              </a:rPr>
              <a:t>num&gt;0</a:t>
            </a:r>
            <a:r>
              <a:rPr lang="zh-CN" altLang="en-US" sz="2000" dirty="0">
                <a:latin typeface="黑体" panose="02010609060101010101" pitchFamily="49" charset="-122"/>
                <a:ea typeface="黑体" panose="02010609060101010101" pitchFamily="49" charset="-122"/>
                <a:sym typeface="+mn-ea"/>
              </a:rPr>
              <a:t>或</a:t>
            </a:r>
            <a:r>
              <a:rPr lang="en-US" altLang="zh-CN" sz="2000" dirty="0">
                <a:latin typeface="黑体" panose="02010609060101010101" pitchFamily="49" charset="-122"/>
                <a:ea typeface="黑体" panose="02010609060101010101" pitchFamily="49" charset="-122"/>
                <a:sym typeface="+mn-ea"/>
              </a:rPr>
              <a:t>num&gt;=1   num&lt;=101</a:t>
            </a:r>
            <a:r>
              <a:rPr lang="zh-CN" altLang="en-US" sz="2000" dirty="0">
                <a:latin typeface="黑体" panose="02010609060101010101" pitchFamily="49" charset="-122"/>
                <a:ea typeface="黑体" panose="02010609060101010101" pitchFamily="49" charset="-122"/>
                <a:sym typeface="+mn-ea"/>
              </a:rPr>
              <a:t>或</a:t>
            </a:r>
            <a:r>
              <a:rPr lang="en-US" altLang="zh-CN" sz="2000" dirty="0">
                <a:latin typeface="黑体" panose="02010609060101010101" pitchFamily="49" charset="-122"/>
                <a:ea typeface="黑体" panose="02010609060101010101" pitchFamily="49" charset="-122"/>
                <a:sym typeface="+mn-ea"/>
              </a:rPr>
              <a:t>num&lt;100</a:t>
            </a:r>
            <a:r>
              <a:rPr lang="zh-CN" altLang="en-US" sz="2000" dirty="0">
                <a:latin typeface="黑体" panose="02010609060101010101" pitchFamily="49" charset="-122"/>
                <a:ea typeface="黑体" panose="02010609060101010101" pitchFamily="49" charset="-122"/>
                <a:sym typeface="+mn-ea"/>
              </a:rPr>
              <a:t>或</a:t>
            </a:r>
            <a:r>
              <a:rPr lang="en-US" altLang="zh-CN" sz="2000" dirty="0">
                <a:latin typeface="黑体" panose="02010609060101010101" pitchFamily="49" charset="-122"/>
                <a:ea typeface="黑体" panose="02010609060101010101" pitchFamily="49" charset="-122"/>
                <a:sym typeface="+mn-ea"/>
              </a:rPr>
              <a:t>num&lt;=99</a:t>
            </a:r>
            <a:endParaRPr lang="en-US" altLang="zh-CN" sz="2000" dirty="0">
              <a:latin typeface="黑体" panose="02010609060101010101" pitchFamily="49" charset="-122"/>
              <a:ea typeface="黑体" panose="02010609060101010101" pitchFamily="49" charset="-122"/>
              <a:sym typeface="+mn-ea"/>
            </a:endParaRPr>
          </a:p>
          <a:p>
            <a:pPr marL="914400" lvl="2" indent="0">
              <a:buNone/>
            </a:pPr>
            <a:r>
              <a:rPr lang="zh-CN" altLang="en-US" sz="1710" b="0" dirty="0">
                <a:latin typeface="黑体" panose="02010609060101010101" pitchFamily="49" charset="-122"/>
                <a:ea typeface="黑体" panose="02010609060101010101" pitchFamily="49" charset="-122"/>
                <a:sym typeface="+mn-ea"/>
              </a:rPr>
              <a:t>选中了</a:t>
            </a:r>
            <a:r>
              <a:rPr lang="en-US" altLang="zh-CN" sz="1710" b="0" dirty="0">
                <a:latin typeface="黑体" panose="02010609060101010101" pitchFamily="49" charset="-122"/>
                <a:ea typeface="黑体" panose="02010609060101010101" pitchFamily="49" charset="-122"/>
                <a:sym typeface="+mn-ea"/>
              </a:rPr>
              <a:t>-1       </a:t>
            </a:r>
            <a:r>
              <a:rPr lang="zh-CN" altLang="en-US" sz="1710" b="0" dirty="0">
                <a:latin typeface="黑体" panose="02010609060101010101" pitchFamily="49" charset="-122"/>
                <a:ea typeface="黑体" panose="02010609060101010101" pitchFamily="49" charset="-122"/>
                <a:sym typeface="+mn-ea"/>
              </a:rPr>
              <a:t>选中了</a:t>
            </a:r>
            <a:r>
              <a:rPr lang="en-US" altLang="zh-CN" sz="1710" b="0" dirty="0">
                <a:latin typeface="黑体" panose="02010609060101010101" pitchFamily="49" charset="-122"/>
                <a:ea typeface="黑体" panose="02010609060101010101" pitchFamily="49" charset="-122"/>
                <a:sym typeface="+mn-ea"/>
              </a:rPr>
              <a:t>1             </a:t>
            </a:r>
            <a:r>
              <a:rPr lang="zh-CN" altLang="en-US" sz="1710" b="0" dirty="0">
                <a:latin typeface="黑体" panose="02010609060101010101" pitchFamily="49" charset="-122"/>
                <a:ea typeface="黑体" panose="02010609060101010101" pitchFamily="49" charset="-122"/>
                <a:sym typeface="+mn-ea"/>
              </a:rPr>
              <a:t>选中了</a:t>
            </a:r>
            <a:r>
              <a:rPr lang="en-US" altLang="zh-CN" sz="1710" b="0" dirty="0">
                <a:latin typeface="黑体" panose="02010609060101010101" pitchFamily="49" charset="-122"/>
                <a:ea typeface="黑体" panose="02010609060101010101" pitchFamily="49" charset="-122"/>
                <a:sym typeface="+mn-ea"/>
              </a:rPr>
              <a:t>101     </a:t>
            </a:r>
            <a:r>
              <a:rPr lang="zh-CN" altLang="en-US" sz="1710" b="0" dirty="0">
                <a:latin typeface="黑体" panose="02010609060101010101" pitchFamily="49" charset="-122"/>
                <a:ea typeface="黑体" panose="02010609060101010101" pitchFamily="49" charset="-122"/>
                <a:sym typeface="+mn-ea"/>
              </a:rPr>
              <a:t>选中了</a:t>
            </a:r>
            <a:r>
              <a:rPr lang="en-US" altLang="zh-CN" sz="1710" b="0" dirty="0">
                <a:latin typeface="黑体" panose="02010609060101010101" pitchFamily="49" charset="-122"/>
                <a:ea typeface="黑体" panose="02010609060101010101" pitchFamily="49" charset="-122"/>
                <a:sym typeface="+mn-ea"/>
              </a:rPr>
              <a:t>99</a:t>
            </a:r>
            <a:endParaRPr lang="en-US" altLang="zh-CN" sz="1710" b="0" dirty="0">
              <a:latin typeface="黑体" panose="02010609060101010101" pitchFamily="49" charset="-122"/>
              <a:ea typeface="黑体" panose="02010609060101010101" pitchFamily="49" charset="-122"/>
              <a:sym typeface="+mn-ea"/>
            </a:endParaRPr>
          </a:p>
          <a:p>
            <a:pPr marL="457200" lvl="1" indent="0">
              <a:buNone/>
            </a:pPr>
            <a:endParaRPr lang="zh-CN" altLang="en-US" sz="2000" b="0" dirty="0">
              <a:latin typeface="黑体" panose="02010609060101010101" pitchFamily="49" charset="-122"/>
              <a:ea typeface="黑体" panose="02010609060101010101" pitchFamily="49" charset="-122"/>
            </a:endParaRPr>
          </a:p>
          <a:p>
            <a:endParaRPr lang="zh-CN" altLang="en-US" dirty="0"/>
          </a:p>
        </p:txBody>
      </p:sp>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92150"/>
            <a:ext cx="8229600" cy="606425"/>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dirty="0"/>
          </a:p>
        </p:txBody>
      </p:sp>
      <p:sp>
        <p:nvSpPr>
          <p:cNvPr id="6" name="文本框 5"/>
          <p:cNvSpPr txBox="1"/>
          <p:nvPr/>
        </p:nvSpPr>
        <p:spPr>
          <a:xfrm>
            <a:off x="631190" y="1517015"/>
            <a:ext cx="7642225" cy="398780"/>
          </a:xfrm>
          <a:prstGeom prst="rect">
            <a:avLst/>
          </a:prstGeom>
          <a:noFill/>
        </p:spPr>
        <p:txBody>
          <a:bodyPr wrap="square" rtlCol="0">
            <a:spAutoFit/>
          </a:bodyPr>
          <a:lstStyle/>
          <a:p>
            <a:pPr algn="l"/>
            <a:r>
              <a:rPr lang="zh-CN" sz="2000">
                <a:solidFill>
                  <a:srgbClr val="386698"/>
                </a:solidFill>
                <a:latin typeface="黑体" panose="02010609060101010101" pitchFamily="49" charset="-122"/>
                <a:ea typeface="黑体" panose="02010609060101010101" pitchFamily="49" charset="-122"/>
              </a:rPr>
              <a:t>根据因果图再制作出对应的“表格”</a:t>
            </a:r>
            <a:endParaRPr lang="zh-CN" sz="2000">
              <a:solidFill>
                <a:srgbClr val="386698"/>
              </a:solidFill>
              <a:latin typeface="黑体" panose="02010609060101010101" pitchFamily="49" charset="-122"/>
              <a:ea typeface="黑体" panose="02010609060101010101" pitchFamily="49" charset="-122"/>
            </a:endParaRPr>
          </a:p>
        </p:txBody>
      </p:sp>
      <p:graphicFrame>
        <p:nvGraphicFramePr>
          <p:cNvPr id="5" name="表格 4"/>
          <p:cNvGraphicFramePr/>
          <p:nvPr/>
        </p:nvGraphicFramePr>
        <p:xfrm>
          <a:off x="1457325" y="1911350"/>
          <a:ext cx="6394450" cy="4364355"/>
        </p:xfrm>
        <a:graphic>
          <a:graphicData uri="http://schemas.openxmlformats.org/drawingml/2006/table">
            <a:tbl>
              <a:tblPr firstRow="1" bandRow="1">
                <a:tableStyleId>{5C22544A-7EE6-4342-B048-85BDC9FD1C3A}</a:tableStyleId>
              </a:tblPr>
              <a:tblGrid>
                <a:gridCol w="332105"/>
                <a:gridCol w="1014730"/>
                <a:gridCol w="615315"/>
                <a:gridCol w="656590"/>
                <a:gridCol w="621665"/>
                <a:gridCol w="596265"/>
                <a:gridCol w="639445"/>
                <a:gridCol w="639445"/>
                <a:gridCol w="639445"/>
                <a:gridCol w="639445"/>
              </a:tblGrid>
              <a:tr h="381000">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1</a:t>
                      </a:r>
                      <a:endParaRPr lang="en-US" altLang="zh-CN"/>
                    </a:p>
                  </a:txBody>
                  <a:tcPr/>
                </a:tc>
                <a:tc>
                  <a:txBody>
                    <a:bodyPr/>
                    <a:lstStyle/>
                    <a:p>
                      <a:pPr>
                        <a:buNone/>
                      </a:pPr>
                      <a:r>
                        <a:rPr lang="en-US" altLang="zh-CN"/>
                        <a:t>2</a:t>
                      </a:r>
                      <a:endParaRPr lang="en-US" altLang="zh-CN"/>
                    </a:p>
                  </a:txBody>
                  <a:tcPr/>
                </a:tc>
                <a:tc>
                  <a:txBody>
                    <a:bodyPr/>
                    <a:lstStyle/>
                    <a:p>
                      <a:pPr>
                        <a:buNone/>
                      </a:pPr>
                      <a:r>
                        <a:rPr lang="en-US" altLang="zh-CN"/>
                        <a:t>3</a:t>
                      </a:r>
                      <a:endParaRPr lang="en-US" altLang="zh-CN"/>
                    </a:p>
                  </a:txBody>
                  <a:tcPr/>
                </a:tc>
                <a:tc>
                  <a:txBody>
                    <a:bodyPr/>
                    <a:lstStyle/>
                    <a:p>
                      <a:pPr>
                        <a:buNone/>
                      </a:pPr>
                      <a:r>
                        <a:rPr lang="en-US" altLang="zh-CN"/>
                        <a:t>4</a:t>
                      </a:r>
                      <a:endParaRPr lang="en-US" altLang="zh-CN"/>
                    </a:p>
                  </a:txBody>
                  <a:tcPr/>
                </a:tc>
                <a:tc>
                  <a:txBody>
                    <a:bodyPr/>
                    <a:lstStyle/>
                    <a:p>
                      <a:pPr>
                        <a:buNone/>
                      </a:pPr>
                      <a:r>
                        <a:rPr lang="en-US" altLang="zh-CN"/>
                        <a:t>5</a:t>
                      </a:r>
                      <a:endParaRPr lang="en-US" altLang="zh-CN"/>
                    </a:p>
                  </a:txBody>
                  <a:tcPr/>
                </a:tc>
                <a:tc>
                  <a:txBody>
                    <a:bodyPr/>
                    <a:lstStyle/>
                    <a:p>
                      <a:pPr>
                        <a:buNone/>
                      </a:pPr>
                      <a:r>
                        <a:rPr lang="en-US" altLang="zh-CN"/>
                        <a:t>6</a:t>
                      </a:r>
                      <a:endParaRPr lang="en-US" altLang="zh-CN"/>
                    </a:p>
                  </a:txBody>
                  <a:tcPr/>
                </a:tc>
                <a:tc>
                  <a:txBody>
                    <a:bodyPr/>
                    <a:lstStyle/>
                    <a:p>
                      <a:pPr>
                        <a:buNone/>
                      </a:pPr>
                      <a:r>
                        <a:rPr lang="en-US" altLang="zh-CN"/>
                        <a:t>7</a:t>
                      </a:r>
                      <a:endParaRPr lang="en-US" altLang="zh-CN"/>
                    </a:p>
                  </a:txBody>
                  <a:tcPr/>
                </a:tc>
                <a:tc>
                  <a:txBody>
                    <a:bodyPr/>
                    <a:lstStyle/>
                    <a:p>
                      <a:pPr>
                        <a:buNone/>
                      </a:pPr>
                      <a:r>
                        <a:rPr lang="en-US" altLang="zh-CN"/>
                        <a:t>8</a:t>
                      </a:r>
                      <a:endParaRPr lang="en-US" altLang="zh-CN"/>
                    </a:p>
                  </a:txBody>
                  <a:tcPr/>
                </a:tc>
              </a:tr>
              <a:tr h="381000">
                <a:tc rowSpan="4">
                  <a:txBody>
                    <a:bodyPr/>
                    <a:lstStyle/>
                    <a:p>
                      <a:pPr algn="ctr">
                        <a:buNone/>
                      </a:pPr>
                      <a:endParaRPr lang="zh-CN" altLang="en-US"/>
                    </a:p>
                    <a:p>
                      <a:pPr algn="ctr">
                        <a:buNone/>
                      </a:pPr>
                      <a:r>
                        <a:rPr lang="zh-CN" altLang="en-US"/>
                        <a:t>输</a:t>
                      </a:r>
                      <a:endParaRPr lang="zh-CN" altLang="en-US"/>
                    </a:p>
                    <a:p>
                      <a:pPr algn="ctr">
                        <a:buNone/>
                      </a:pPr>
                      <a:endParaRPr lang="zh-CN" altLang="en-US"/>
                    </a:p>
                    <a:p>
                      <a:pPr algn="ctr">
                        <a:buNone/>
                      </a:pPr>
                      <a:r>
                        <a:rPr lang="zh-CN" altLang="en-US"/>
                        <a:t>入</a:t>
                      </a:r>
                      <a:endParaRPr lang="zh-CN" altLang="en-US"/>
                    </a:p>
                  </a:txBody>
                  <a:tcPr/>
                </a:tc>
                <a:tc>
                  <a:txBody>
                    <a:bodyPr/>
                    <a:lstStyle/>
                    <a:p>
                      <a:pPr indent="0" fontAlgn="auto">
                        <a:buFont typeface="+mj-ea"/>
                        <a:buNone/>
                      </a:pPr>
                      <a:r>
                        <a:rPr lang="en-US" altLang="zh-CN" sz="1200"/>
                        <a:t>1</a:t>
                      </a:r>
                      <a:r>
                        <a:rPr lang="zh-CN" altLang="en-US" sz="1200"/>
                        <a:t>、投入</a:t>
                      </a:r>
                      <a:r>
                        <a:rPr lang="en-US" altLang="zh-CN" sz="1200"/>
                        <a:t>50</a:t>
                      </a:r>
                      <a:r>
                        <a:rPr lang="zh-CN" altLang="en-US" sz="1200"/>
                        <a:t>元</a:t>
                      </a:r>
                      <a:endParaRPr lang="zh-CN" altLang="en-US" sz="1200"/>
                    </a:p>
                  </a:txBody>
                  <a:tcPr/>
                </a:tc>
                <a:tc>
                  <a:txBody>
                    <a:bodyPr/>
                    <a:lstStyle/>
                    <a:p>
                      <a:pPr>
                        <a:buNone/>
                      </a:pPr>
                      <a:r>
                        <a:rPr lang="en-US" altLang="zh-CN"/>
                        <a:t>1</a:t>
                      </a:r>
                      <a:endParaRPr lang="en-US" altLang="zh-CN"/>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478155">
                <a:tc vMerge="1">
                  <a:tcPr/>
                </a:tc>
                <a:tc>
                  <a:txBody>
                    <a:bodyPr/>
                    <a:lstStyle/>
                    <a:p>
                      <a:pPr indent="0" fontAlgn="auto">
                        <a:buFont typeface="+mj-ea"/>
                        <a:buNone/>
                      </a:pPr>
                      <a:r>
                        <a:rPr lang="en-US" altLang="zh-CN" sz="1200">
                          <a:sym typeface="+mn-ea"/>
                        </a:rPr>
                        <a:t>2</a:t>
                      </a:r>
                      <a:r>
                        <a:rPr lang="zh-CN" altLang="en-US" sz="1200">
                          <a:sym typeface="+mn-ea"/>
                        </a:rPr>
                        <a:t>、投</a:t>
                      </a:r>
                      <a:r>
                        <a:rPr lang="zh-CN" sz="1200">
                          <a:sym typeface="+mn-ea"/>
                        </a:rPr>
                        <a:t>币</a:t>
                      </a:r>
                      <a:r>
                        <a:rPr lang="en-US" altLang="zh-CN" sz="1200">
                          <a:sym typeface="+mn-ea"/>
                        </a:rPr>
                        <a:t>100</a:t>
                      </a:r>
                      <a:r>
                        <a:rPr lang="zh-CN" altLang="en-US" sz="1200">
                          <a:sym typeface="+mn-ea"/>
                        </a:rPr>
                        <a:t>元</a:t>
                      </a:r>
                      <a:endParaRPr lang="zh-CN" altLang="en-US" sz="1200">
                        <a:sym typeface="+mn-ea"/>
                      </a:endParaRPr>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r>
              <a:tr h="381000">
                <a:tc vMerge="1">
                  <a:tcPr/>
                </a:tc>
                <a:tc>
                  <a:txBody>
                    <a:bodyPr/>
                    <a:lstStyle/>
                    <a:p>
                      <a:pPr indent="0" fontAlgn="auto">
                        <a:buFont typeface="+mj-ea"/>
                        <a:buNone/>
                      </a:pPr>
                      <a:r>
                        <a:rPr lang="en-US" altLang="zh-CN" sz="1200">
                          <a:sym typeface="+mn-ea"/>
                        </a:rPr>
                        <a:t>3</a:t>
                      </a:r>
                      <a:r>
                        <a:rPr lang="zh-CN" altLang="en-US" sz="1200">
                          <a:sym typeface="+mn-ea"/>
                        </a:rPr>
                        <a:t>、选择充值</a:t>
                      </a:r>
                      <a:r>
                        <a:rPr lang="en-US" altLang="zh-CN" sz="1200">
                          <a:sym typeface="+mn-ea"/>
                        </a:rPr>
                        <a:t>50</a:t>
                      </a:r>
                      <a:r>
                        <a:rPr lang="zh-CN" altLang="en-US" sz="1200">
                          <a:sym typeface="+mn-ea"/>
                        </a:rPr>
                        <a:t>元</a:t>
                      </a:r>
                      <a:endParaRPr lang="zh-CN" altLang="en-US" sz="1200">
                        <a:sym typeface="+mn-ea"/>
                      </a:endParaRPr>
                    </a:p>
                  </a:txBody>
                  <a:tcPr/>
                </a:tc>
                <a:tc>
                  <a:txBody>
                    <a:bodyPr/>
                    <a:lstStyle/>
                    <a:p>
                      <a:pPr>
                        <a:buNone/>
                      </a:pPr>
                      <a:r>
                        <a:rPr lang="en-US" altLang="zh-CN"/>
                        <a:t>1</a:t>
                      </a:r>
                      <a:endParaRPr lang="en-US" altLang="zh-CN"/>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r>
                        <a:rPr lang="en-US" altLang="zh-CN">
                          <a:solidFill>
                            <a:srgbClr val="386698"/>
                          </a:solidFill>
                        </a:rPr>
                        <a:t>1</a:t>
                      </a:r>
                      <a:endParaRPr lang="en-US" altLang="zh-CN">
                        <a:solidFill>
                          <a:srgbClr val="386698"/>
                        </a:solidFill>
                      </a:endParaRPr>
                    </a:p>
                  </a:txBody>
                  <a:tcPr/>
                </a:tc>
                <a:tc>
                  <a:txBody>
                    <a:bodyPr/>
                    <a:lstStyle/>
                    <a:p>
                      <a:pPr>
                        <a:buNone/>
                      </a:pPr>
                      <a:endParaRPr lang="zh-CN" altLang="en-US"/>
                    </a:p>
                  </a:txBody>
                  <a:tcPr/>
                </a:tc>
              </a:tr>
              <a:tr h="381000">
                <a:tc vMerge="1">
                  <a:tcPr/>
                </a:tc>
                <a:tc>
                  <a:txBody>
                    <a:bodyPr/>
                    <a:lstStyle/>
                    <a:p>
                      <a:pPr indent="0" fontAlgn="auto">
                        <a:buFont typeface="+mj-ea"/>
                        <a:buNone/>
                      </a:pPr>
                      <a:r>
                        <a:rPr lang="en-US" altLang="zh-CN" sz="1200">
                          <a:sym typeface="+mn-ea"/>
                        </a:rPr>
                        <a:t>4</a:t>
                      </a:r>
                      <a:r>
                        <a:rPr lang="zh-CN" altLang="en-US" sz="1200">
                          <a:sym typeface="+mn-ea"/>
                        </a:rPr>
                        <a:t>、选择充值</a:t>
                      </a:r>
                      <a:r>
                        <a:rPr lang="en-US" altLang="zh-CN" sz="1200">
                          <a:sym typeface="+mn-ea"/>
                        </a:rPr>
                        <a:t>100</a:t>
                      </a:r>
                      <a:r>
                        <a:rPr lang="zh-CN" altLang="en-US" sz="1200">
                          <a:sym typeface="+mn-ea"/>
                        </a:rPr>
                        <a:t>元</a:t>
                      </a:r>
                      <a:endParaRPr lang="zh-CN" altLang="en-US" sz="1200">
                        <a:sym typeface="+mn-ea"/>
                      </a:endParaRPr>
                    </a:p>
                  </a:txBody>
                  <a:tcPr/>
                </a:tc>
                <a:tc>
                  <a:txBody>
                    <a:bodyPr/>
                    <a:lstStyle/>
                    <a:p>
                      <a:pPr>
                        <a:buNone/>
                      </a:pPr>
                      <a:endParaRPr lang="zh-CN" altLang="en-US"/>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r>
              <a:tr h="38100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r>
              <a:tr h="381000">
                <a:tc rowSpan="4">
                  <a:txBody>
                    <a:bodyPr/>
                    <a:lstStyle/>
                    <a:p>
                      <a:pPr algn="ctr">
                        <a:buNone/>
                      </a:pPr>
                      <a:endParaRPr lang="zh-CN" altLang="en-US" sz="1800">
                        <a:sym typeface="+mn-ea"/>
                      </a:endParaRPr>
                    </a:p>
                    <a:p>
                      <a:pPr algn="ctr">
                        <a:buNone/>
                      </a:pPr>
                      <a:r>
                        <a:rPr lang="zh-CN" altLang="en-US" sz="1800">
                          <a:sym typeface="+mn-ea"/>
                        </a:rPr>
                        <a:t>输</a:t>
                      </a:r>
                      <a:endParaRPr lang="zh-CN" altLang="en-US" sz="1800">
                        <a:sym typeface="+mn-ea"/>
                      </a:endParaRPr>
                    </a:p>
                    <a:p>
                      <a:pPr algn="ctr">
                        <a:buNone/>
                      </a:pPr>
                      <a:endParaRPr lang="zh-CN" altLang="en-US" sz="1800">
                        <a:sym typeface="+mn-ea"/>
                      </a:endParaRPr>
                    </a:p>
                    <a:p>
                      <a:pPr algn="ctr">
                        <a:buNone/>
                      </a:pPr>
                      <a:r>
                        <a:rPr lang="zh-CN" altLang="en-US" sz="1800">
                          <a:sym typeface="+mn-ea"/>
                        </a:rPr>
                        <a:t>出</a:t>
                      </a:r>
                      <a:endParaRPr lang="zh-CN" altLang="en-US"/>
                    </a:p>
                  </a:txBody>
                  <a:tcPr/>
                </a:tc>
                <a:tc>
                  <a:txBody>
                    <a:bodyPr/>
                    <a:lstStyle/>
                    <a:p>
                      <a:pPr indent="0" fontAlgn="auto">
                        <a:buFont typeface="+mj-lt"/>
                        <a:buNone/>
                      </a:pPr>
                      <a:r>
                        <a:rPr lang="en-US" altLang="zh-CN" sz="1200"/>
                        <a:t>a</a:t>
                      </a:r>
                      <a:r>
                        <a:rPr lang="zh-CN" altLang="en-US" sz="1200"/>
                        <a:t>、完成充值、退卡</a:t>
                      </a:r>
                      <a:endParaRPr lang="zh-CN" altLang="en-US" sz="1200"/>
                    </a:p>
                  </a:txBody>
                  <a:tcPr/>
                </a:tc>
                <a:tc>
                  <a:txBody>
                    <a:bodyPr/>
                    <a:lstStyle/>
                    <a:p>
                      <a:pPr>
                        <a:buNone/>
                      </a:pPr>
                      <a:r>
                        <a:rPr lang="en-US" altLang="zh-CN"/>
                        <a:t>1</a:t>
                      </a:r>
                      <a:endParaRPr lang="en-US" altLang="zh-CN"/>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r>
              <a:tr h="457200">
                <a:tc vMerge="1">
                  <a:tcPr/>
                </a:tc>
                <a:tc>
                  <a:txBody>
                    <a:bodyPr/>
                    <a:lstStyle/>
                    <a:p>
                      <a:pPr indent="0" fontAlgn="auto">
                        <a:buFont typeface="+mj-lt"/>
                        <a:buNone/>
                      </a:pPr>
                      <a:r>
                        <a:rPr lang="en-US" altLang="zh-CN" sz="1200">
                          <a:sym typeface="+mn-ea"/>
                        </a:rPr>
                        <a:t>b</a:t>
                      </a:r>
                      <a:r>
                        <a:rPr lang="zh-CN" altLang="en-US" sz="1200">
                          <a:sym typeface="+mn-ea"/>
                        </a:rPr>
                        <a:t>、</a:t>
                      </a:r>
                      <a:r>
                        <a:rPr lang="zh-CN" altLang="en-US" sz="1200"/>
                        <a:t>提示充值成功</a:t>
                      </a:r>
                      <a:endParaRPr lang="zh-CN" altLang="en-US" sz="1200"/>
                    </a:p>
                  </a:txBody>
                  <a:tcPr/>
                </a:tc>
                <a:tc>
                  <a:txBody>
                    <a:bodyPr/>
                    <a:lstStyle/>
                    <a:p>
                      <a:pPr>
                        <a:buNone/>
                      </a:pPr>
                      <a:r>
                        <a:rPr lang="en-US" altLang="zh-CN"/>
                        <a:t>1</a:t>
                      </a:r>
                      <a:endParaRPr lang="en-US" altLang="zh-CN"/>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r>
              <a:tr h="381000">
                <a:tc vMerge="1">
                  <a:tcPr/>
                </a:tc>
                <a:tc>
                  <a:txBody>
                    <a:bodyPr/>
                    <a:lstStyle/>
                    <a:p>
                      <a:pPr indent="0" fontAlgn="auto">
                        <a:buFont typeface="+mj-lt"/>
                        <a:buNone/>
                      </a:pPr>
                      <a:r>
                        <a:rPr lang="en-US" altLang="zh-CN" sz="1200">
                          <a:sym typeface="+mn-ea"/>
                        </a:rPr>
                        <a:t>c</a:t>
                      </a:r>
                      <a:r>
                        <a:rPr lang="zh-CN" altLang="en-US" sz="1200">
                          <a:sym typeface="+mn-ea"/>
                        </a:rPr>
                        <a:t>、</a:t>
                      </a:r>
                      <a:r>
                        <a:rPr lang="zh-CN" altLang="en-US" sz="1200"/>
                        <a:t>找零</a:t>
                      </a:r>
                      <a:endParaRPr lang="zh-CN" altLang="en-US" sz="1200"/>
                    </a:p>
                  </a:txBody>
                  <a:tcPr/>
                </a:tc>
                <a:tc>
                  <a:txBody>
                    <a:bodyPr/>
                    <a:lstStyle/>
                    <a:p>
                      <a:pPr>
                        <a:buNone/>
                      </a:pPr>
                      <a:endParaRPr lang="zh-CN" altLang="en-US"/>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r>
              <a:tr h="381000">
                <a:tc vMerge="1">
                  <a:tcPr/>
                </a:tc>
                <a:tc>
                  <a:txBody>
                    <a:bodyPr/>
                    <a:lstStyle/>
                    <a:p>
                      <a:pPr indent="0" fontAlgn="auto">
                        <a:buFont typeface="+mj-lt"/>
                        <a:buNone/>
                      </a:pPr>
                      <a:r>
                        <a:rPr lang="en-US" altLang="zh-CN" sz="1200">
                          <a:sym typeface="+mn-ea"/>
                        </a:rPr>
                        <a:t>d</a:t>
                      </a:r>
                      <a:r>
                        <a:rPr lang="zh-CN" altLang="en-US" sz="1200">
                          <a:sym typeface="+mn-ea"/>
                        </a:rPr>
                        <a:t>、</a:t>
                      </a:r>
                      <a:r>
                        <a:rPr lang="zh-CN" altLang="en-US" sz="1200"/>
                        <a:t>错误提示</a:t>
                      </a:r>
                      <a:endParaRPr lang="zh-CN" altLang="en-US" sz="1200"/>
                    </a:p>
                  </a:txBody>
                  <a:tcPr/>
                </a:tc>
                <a:tc>
                  <a:txBody>
                    <a:bodyPr/>
                    <a:lstStyle/>
                    <a:p>
                      <a:pPr>
                        <a:buNone/>
                      </a:pPr>
                      <a:endParaRPr lang="zh-CN" altLang="en-US"/>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r>
                        <a:rPr lang="en-US" altLang="zh-CN">
                          <a:solidFill>
                            <a:srgbClr val="386698"/>
                          </a:solidFill>
                        </a:rPr>
                        <a:t>1</a:t>
                      </a:r>
                      <a:endParaRPr lang="en-US" altLang="zh-CN">
                        <a:solidFill>
                          <a:srgbClr val="386698"/>
                        </a:solidFill>
                      </a:endParaRPr>
                    </a:p>
                  </a:txBody>
                  <a:tcPr/>
                </a:tc>
                <a:tc>
                  <a:txBody>
                    <a:bodyPr/>
                    <a:lstStyle/>
                    <a:p>
                      <a:pPr>
                        <a:buNone/>
                      </a:pPr>
                      <a:endParaRPr lang="zh-CN" altLang="en-US"/>
                    </a:p>
                  </a:txBody>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32143"/>
            <a:ext cx="8229600" cy="1143000"/>
          </a:xfrm>
        </p:spPr>
        <p:txBody>
          <a:bodyPr>
            <a:normAutofit/>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6" name="文本框 5"/>
          <p:cNvSpPr txBox="1"/>
          <p:nvPr/>
        </p:nvSpPr>
        <p:spPr>
          <a:xfrm>
            <a:off x="282575" y="1311910"/>
            <a:ext cx="8579485" cy="398780"/>
          </a:xfrm>
          <a:prstGeom prst="rect">
            <a:avLst/>
          </a:prstGeom>
          <a:noFill/>
        </p:spPr>
        <p:txBody>
          <a:bodyPr wrap="square" rtlCol="0">
            <a:spAutoFit/>
          </a:bodyPr>
          <a:lstStyle/>
          <a:p>
            <a:pPr algn="l"/>
            <a:r>
              <a:rPr lang="zh-CN" sz="2000">
                <a:solidFill>
                  <a:srgbClr val="386698"/>
                </a:solidFill>
                <a:latin typeface="黑体" panose="02010609060101010101" pitchFamily="49" charset="-122"/>
                <a:ea typeface="黑体" panose="02010609060101010101" pitchFamily="49" charset="-122"/>
              </a:rPr>
              <a:t>注意：一个图中标识出一个测试用例的情况，因为画在一起根本无法分辨。</a:t>
            </a:r>
            <a:endParaRPr lang="zh-CN" sz="2000">
              <a:solidFill>
                <a:srgbClr val="386698"/>
              </a:solidFill>
              <a:latin typeface="黑体" panose="02010609060101010101" pitchFamily="49" charset="-122"/>
              <a:ea typeface="黑体" panose="02010609060101010101" pitchFamily="49" charset="-122"/>
            </a:endParaRPr>
          </a:p>
        </p:txBody>
      </p:sp>
      <p:grpSp>
        <p:nvGrpSpPr>
          <p:cNvPr id="9" name="组合 8"/>
          <p:cNvGrpSpPr/>
          <p:nvPr/>
        </p:nvGrpSpPr>
        <p:grpSpPr>
          <a:xfrm>
            <a:off x="1356360" y="3918752"/>
            <a:ext cx="1403985" cy="2498410"/>
            <a:chOff x="120" y="4034"/>
            <a:chExt cx="3004" cy="5342"/>
          </a:xfrm>
        </p:grpSpPr>
        <p:sp>
          <p:nvSpPr>
            <p:cNvPr id="8" name="文本框 7"/>
            <p:cNvSpPr txBox="1"/>
            <p:nvPr/>
          </p:nvSpPr>
          <p:spPr>
            <a:xfrm>
              <a:off x="121" y="4643"/>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endParaRPr lang="en-US" altLang="zh-CN" sz="1400" b="1">
                <a:solidFill>
                  <a:srgbClr val="386698"/>
                </a:solidFill>
                <a:latin typeface="黑体" panose="02010609060101010101" pitchFamily="49" charset="-122"/>
                <a:ea typeface="黑体" panose="02010609060101010101" pitchFamily="49" charset="-122"/>
              </a:endParaRPr>
            </a:p>
            <a:p>
              <a:pPr algn="ctr"/>
              <a:r>
                <a:rPr lang="zh-CN" altLang="en-US" sz="1400" b="1">
                  <a:solidFill>
                    <a:srgbClr val="386698"/>
                  </a:solidFill>
                  <a:latin typeface="黑体" panose="02010609060101010101" pitchFamily="49" charset="-122"/>
                  <a:ea typeface="黑体" panose="02010609060101010101" pitchFamily="49" charset="-122"/>
                </a:rPr>
                <a:t>互斥</a:t>
              </a:r>
              <a:endParaRPr lang="zh-CN" altLang="en-US" sz="1400" b="1">
                <a:solidFill>
                  <a:srgbClr val="386698"/>
                </a:solidFill>
                <a:latin typeface="黑体" panose="02010609060101010101" pitchFamily="49" charset="-122"/>
                <a:ea typeface="黑体" panose="02010609060101010101" pitchFamily="49" charset="-122"/>
              </a:endParaRPr>
            </a:p>
          </p:txBody>
        </p:sp>
        <p:sp>
          <p:nvSpPr>
            <p:cNvPr id="15" name="文本框 14"/>
            <p:cNvSpPr txBox="1"/>
            <p:nvPr/>
          </p:nvSpPr>
          <p:spPr>
            <a:xfrm>
              <a:off x="2471" y="4034"/>
              <a:ext cx="470" cy="656"/>
            </a:xfrm>
            <a:prstGeom prst="rect">
              <a:avLst/>
            </a:prstGeom>
            <a:noFill/>
          </p:spPr>
          <p:txBody>
            <a:bodyPr wrap="square" rtlCol="0">
              <a:spAutoFit/>
            </a:bodyPr>
            <a:lstStyle/>
            <a:p>
              <a:r>
                <a:rPr lang="en-US" altLang="zh-CN" sz="1400"/>
                <a:t>1</a:t>
              </a:r>
              <a:endParaRPr lang="en-US" altLang="zh-CN" sz="1400"/>
            </a:p>
          </p:txBody>
        </p:sp>
        <p:sp>
          <p:nvSpPr>
            <p:cNvPr id="16" name="七边形 15"/>
            <p:cNvSpPr/>
            <p:nvPr/>
          </p:nvSpPr>
          <p:spPr>
            <a:xfrm>
              <a:off x="2447"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2514" y="5550"/>
              <a:ext cx="470" cy="656"/>
            </a:xfrm>
            <a:prstGeom prst="rect">
              <a:avLst/>
            </a:prstGeom>
            <a:noFill/>
          </p:spPr>
          <p:txBody>
            <a:bodyPr wrap="square" rtlCol="0">
              <a:spAutoFit/>
            </a:bodyPr>
            <a:lstStyle/>
            <a:p>
              <a:r>
                <a:rPr lang="en-US" altLang="zh-CN" sz="1400"/>
                <a:t>2</a:t>
              </a:r>
              <a:endParaRPr lang="en-US" altLang="zh-CN" sz="1400"/>
            </a:p>
          </p:txBody>
        </p:sp>
        <p:sp>
          <p:nvSpPr>
            <p:cNvPr id="18" name="七边形 17"/>
            <p:cNvSpPr/>
            <p:nvPr/>
          </p:nvSpPr>
          <p:spPr>
            <a:xfrm>
              <a:off x="2516" y="553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0" name="直接连接符 19"/>
            <p:cNvCxnSpPr/>
            <p:nvPr/>
          </p:nvCxnSpPr>
          <p:spPr>
            <a:xfrm flipV="1">
              <a:off x="1028" y="4426"/>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04" y="5087"/>
              <a:ext cx="1491" cy="842"/>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20" y="7715"/>
              <a:ext cx="1197" cy="1116"/>
            </a:xfrm>
            <a:prstGeom prst="rect">
              <a:avLst/>
            </a:prstGeom>
            <a:noFill/>
          </p:spPr>
          <p:txBody>
            <a:bodyPr wrap="square" rtlCol="0">
              <a:spAutoFit/>
            </a:bodyPr>
            <a:lstStyle/>
            <a:p>
              <a:pPr algn="ctr"/>
              <a:r>
                <a:rPr lang="en-US" altLang="zh-CN" sz="1400" b="1">
                  <a:solidFill>
                    <a:srgbClr val="386698"/>
                  </a:solidFill>
                  <a:latin typeface="黑体" panose="02010609060101010101" pitchFamily="49" charset="-122"/>
                  <a:ea typeface="黑体" panose="02010609060101010101" pitchFamily="49" charset="-122"/>
                </a:rPr>
                <a:t>E</a:t>
              </a:r>
              <a:endParaRPr lang="en-US" altLang="zh-CN" sz="1400" b="1">
                <a:solidFill>
                  <a:srgbClr val="386698"/>
                </a:solidFill>
                <a:latin typeface="黑体" panose="02010609060101010101" pitchFamily="49" charset="-122"/>
                <a:ea typeface="黑体" panose="02010609060101010101" pitchFamily="49" charset="-122"/>
              </a:endParaRPr>
            </a:p>
            <a:p>
              <a:pPr algn="ctr"/>
              <a:r>
                <a:rPr lang="zh-CN" altLang="en-US" sz="1400" b="1">
                  <a:solidFill>
                    <a:srgbClr val="386698"/>
                  </a:solidFill>
                  <a:latin typeface="黑体" panose="02010609060101010101" pitchFamily="49" charset="-122"/>
                  <a:ea typeface="黑体" panose="02010609060101010101" pitchFamily="49" charset="-122"/>
                </a:rPr>
                <a:t>互斥</a:t>
              </a:r>
              <a:endParaRPr lang="zh-CN" altLang="en-US" sz="1400" b="1">
                <a:solidFill>
                  <a:srgbClr val="386698"/>
                </a:solidFill>
                <a:latin typeface="黑体" panose="02010609060101010101" pitchFamily="49" charset="-122"/>
                <a:ea typeface="黑体" panose="02010609060101010101" pitchFamily="49" charset="-122"/>
              </a:endParaRPr>
            </a:p>
          </p:txBody>
        </p:sp>
        <p:sp>
          <p:nvSpPr>
            <p:cNvPr id="24" name="文本框 23"/>
            <p:cNvSpPr txBox="1"/>
            <p:nvPr/>
          </p:nvSpPr>
          <p:spPr>
            <a:xfrm>
              <a:off x="2514" y="7248"/>
              <a:ext cx="470" cy="656"/>
            </a:xfrm>
            <a:prstGeom prst="rect">
              <a:avLst/>
            </a:prstGeom>
            <a:noFill/>
          </p:spPr>
          <p:txBody>
            <a:bodyPr wrap="square" rtlCol="0">
              <a:spAutoFit/>
            </a:bodyPr>
            <a:lstStyle/>
            <a:p>
              <a:r>
                <a:rPr lang="en-US" altLang="zh-CN" sz="1400"/>
                <a:t>3</a:t>
              </a:r>
              <a:endParaRPr lang="en-US" altLang="zh-CN" sz="1400"/>
            </a:p>
          </p:txBody>
        </p:sp>
        <p:sp>
          <p:nvSpPr>
            <p:cNvPr id="25" name="七边形 24"/>
            <p:cNvSpPr/>
            <p:nvPr/>
          </p:nvSpPr>
          <p:spPr>
            <a:xfrm>
              <a:off x="2421"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2495" y="8720"/>
              <a:ext cx="470" cy="656"/>
            </a:xfrm>
            <a:prstGeom prst="rect">
              <a:avLst/>
            </a:prstGeom>
            <a:noFill/>
          </p:spPr>
          <p:txBody>
            <a:bodyPr wrap="square" rtlCol="0">
              <a:spAutoFit/>
            </a:bodyPr>
            <a:lstStyle/>
            <a:p>
              <a:r>
                <a:rPr lang="en-US" altLang="zh-CN" sz="1400"/>
                <a:t>4</a:t>
              </a:r>
              <a:endParaRPr lang="en-US" altLang="zh-CN" sz="1400"/>
            </a:p>
          </p:txBody>
        </p:sp>
        <p:sp>
          <p:nvSpPr>
            <p:cNvPr id="27" name="七边形 26"/>
            <p:cNvSpPr/>
            <p:nvPr/>
          </p:nvSpPr>
          <p:spPr>
            <a:xfrm>
              <a:off x="2445" y="8721"/>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954" y="7611"/>
              <a:ext cx="1443" cy="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54" y="8272"/>
              <a:ext cx="1491" cy="84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5822315" y="3911600"/>
            <a:ext cx="2199005" cy="2470979"/>
            <a:chOff x="9608" y="4035"/>
            <a:chExt cx="4572" cy="5137"/>
          </a:xfrm>
        </p:grpSpPr>
        <p:sp>
          <p:nvSpPr>
            <p:cNvPr id="10" name="文本框 9"/>
            <p:cNvSpPr txBox="1"/>
            <p:nvPr/>
          </p:nvSpPr>
          <p:spPr>
            <a:xfrm>
              <a:off x="9682" y="4063"/>
              <a:ext cx="460" cy="638"/>
            </a:xfrm>
            <a:prstGeom prst="rect">
              <a:avLst/>
            </a:prstGeom>
            <a:noFill/>
          </p:spPr>
          <p:txBody>
            <a:bodyPr wrap="square" rtlCol="0">
              <a:spAutoFit/>
            </a:bodyPr>
            <a:lstStyle/>
            <a:p>
              <a:r>
                <a:rPr lang="en-US" altLang="zh-CN" sz="1400"/>
                <a:t>a</a:t>
              </a:r>
              <a:endParaRPr lang="en-US" altLang="zh-CN" sz="1400"/>
            </a:p>
          </p:txBody>
        </p:sp>
        <p:sp>
          <p:nvSpPr>
            <p:cNvPr id="21" name="七边形 20"/>
            <p:cNvSpPr/>
            <p:nvPr/>
          </p:nvSpPr>
          <p:spPr>
            <a:xfrm>
              <a:off x="9608" y="40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p:cNvSpPr txBox="1"/>
            <p:nvPr/>
          </p:nvSpPr>
          <p:spPr>
            <a:xfrm>
              <a:off x="9674" y="5763"/>
              <a:ext cx="477" cy="638"/>
            </a:xfrm>
            <a:prstGeom prst="rect">
              <a:avLst/>
            </a:prstGeom>
            <a:noFill/>
          </p:spPr>
          <p:txBody>
            <a:bodyPr wrap="square" rtlCol="0">
              <a:spAutoFit/>
            </a:bodyPr>
            <a:lstStyle/>
            <a:p>
              <a:r>
                <a:rPr lang="en-US" altLang="zh-CN" sz="1400"/>
                <a:t>b</a:t>
              </a:r>
              <a:endParaRPr lang="en-US" altLang="zh-CN" sz="1400"/>
            </a:p>
          </p:txBody>
        </p:sp>
        <p:sp>
          <p:nvSpPr>
            <p:cNvPr id="32" name="七边形 31"/>
            <p:cNvSpPr/>
            <p:nvPr/>
          </p:nvSpPr>
          <p:spPr>
            <a:xfrm>
              <a:off x="9608" y="5735"/>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p:cNvSpPr txBox="1"/>
            <p:nvPr/>
          </p:nvSpPr>
          <p:spPr>
            <a:xfrm>
              <a:off x="9740" y="7248"/>
              <a:ext cx="440" cy="638"/>
            </a:xfrm>
            <a:prstGeom prst="rect">
              <a:avLst/>
            </a:prstGeom>
            <a:noFill/>
          </p:spPr>
          <p:txBody>
            <a:bodyPr wrap="square" rtlCol="0">
              <a:spAutoFit/>
            </a:bodyPr>
            <a:lstStyle/>
            <a:p>
              <a:r>
                <a:rPr lang="en-US" altLang="zh-CN" sz="1400"/>
                <a:t>c</a:t>
              </a:r>
              <a:endParaRPr lang="en-US" altLang="zh-CN" sz="1400"/>
            </a:p>
          </p:txBody>
        </p:sp>
        <p:sp>
          <p:nvSpPr>
            <p:cNvPr id="34" name="七边形 33"/>
            <p:cNvSpPr/>
            <p:nvPr/>
          </p:nvSpPr>
          <p:spPr>
            <a:xfrm>
              <a:off x="9656" y="7220"/>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9746" y="8534"/>
              <a:ext cx="477" cy="638"/>
            </a:xfrm>
            <a:prstGeom prst="rect">
              <a:avLst/>
            </a:prstGeom>
            <a:noFill/>
          </p:spPr>
          <p:txBody>
            <a:bodyPr wrap="square" rtlCol="0">
              <a:spAutoFit/>
            </a:bodyPr>
            <a:lstStyle/>
            <a:p>
              <a:r>
                <a:rPr lang="en-US" altLang="zh-CN" sz="1400"/>
                <a:t>d</a:t>
              </a:r>
              <a:endParaRPr lang="en-US" altLang="zh-CN" sz="1400"/>
            </a:p>
          </p:txBody>
        </p:sp>
        <p:sp>
          <p:nvSpPr>
            <p:cNvPr id="36" name="七边形 35"/>
            <p:cNvSpPr/>
            <p:nvPr/>
          </p:nvSpPr>
          <p:spPr>
            <a:xfrm>
              <a:off x="9656" y="8506"/>
              <a:ext cx="608" cy="608"/>
            </a:xfrm>
            <a:prstGeom prst="heptagon">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文本框 36"/>
            <p:cNvSpPr txBox="1"/>
            <p:nvPr/>
          </p:nvSpPr>
          <p:spPr>
            <a:xfrm>
              <a:off x="10668" y="483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R</a:t>
              </a:r>
              <a:endParaRPr lang="en-US" altLang="zh-CN" sz="1400" b="1">
                <a:solidFill>
                  <a:srgbClr val="386698"/>
                </a:solidFill>
                <a:latin typeface="黑体" panose="02010609060101010101" pitchFamily="49" charset="-122"/>
                <a:ea typeface="黑体" panose="02010609060101010101" pitchFamily="49" charset="-122"/>
              </a:endParaRPr>
            </a:p>
            <a:p>
              <a:pPr algn="ctr">
                <a:buNone/>
              </a:pPr>
              <a:r>
                <a:rPr lang="en-US" altLang="zh-CN" sz="1400" b="1">
                  <a:solidFill>
                    <a:srgbClr val="386698"/>
                  </a:solidFill>
                  <a:latin typeface="黑体" panose="02010609060101010101" pitchFamily="49" charset="-122"/>
                  <a:ea typeface="黑体" panose="02010609060101010101" pitchFamily="49" charset="-122"/>
                </a:rPr>
                <a:t>要求</a:t>
              </a:r>
              <a:endParaRPr lang="zh-CN" altLang="en-US" sz="1400" b="1"/>
            </a:p>
          </p:txBody>
        </p:sp>
        <p:sp>
          <p:nvSpPr>
            <p:cNvPr id="39" name="文本框 38"/>
            <p:cNvSpPr txBox="1"/>
            <p:nvPr/>
          </p:nvSpPr>
          <p:spPr>
            <a:xfrm>
              <a:off x="11208" y="5929"/>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endParaRPr lang="en-US" altLang="zh-CN" sz="1400" b="1">
                <a:solidFill>
                  <a:srgbClr val="386698"/>
                </a:solidFill>
                <a:latin typeface="黑体" panose="02010609060101010101" pitchFamily="49" charset="-122"/>
                <a:ea typeface="黑体" panose="02010609060101010101" pitchFamily="49" charset="-122"/>
              </a:endParaRPr>
            </a:p>
            <a:p>
              <a:pPr algn="ctr">
                <a:buNone/>
              </a:pPr>
              <a:r>
                <a:rPr lang="en-US" altLang="zh-CN" sz="1400" b="1">
                  <a:solidFill>
                    <a:srgbClr val="386698"/>
                  </a:solidFill>
                  <a:latin typeface="黑体" panose="02010609060101010101" pitchFamily="49" charset="-122"/>
                  <a:ea typeface="黑体" panose="02010609060101010101" pitchFamily="49" charset="-122"/>
                </a:rPr>
                <a:t>互斥</a:t>
              </a:r>
              <a:endParaRPr lang="en-US" altLang="zh-CN" sz="1400" b="1">
                <a:solidFill>
                  <a:srgbClr val="386698"/>
                </a:solidFill>
                <a:latin typeface="黑体" panose="02010609060101010101" pitchFamily="49" charset="-122"/>
                <a:ea typeface="黑体" panose="02010609060101010101" pitchFamily="49" charset="-122"/>
              </a:endParaRPr>
            </a:p>
          </p:txBody>
        </p:sp>
        <p:sp>
          <p:nvSpPr>
            <p:cNvPr id="40" name="文本框 39"/>
            <p:cNvSpPr txBox="1"/>
            <p:nvPr/>
          </p:nvSpPr>
          <p:spPr>
            <a:xfrm>
              <a:off x="12983" y="4892"/>
              <a:ext cx="1197" cy="1085"/>
            </a:xfrm>
            <a:prstGeom prst="rect">
              <a:avLst/>
            </a:prstGeom>
            <a:noFill/>
          </p:spPr>
          <p:txBody>
            <a:bodyPr wrap="square" rtlCol="0">
              <a:spAutoFit/>
            </a:bodyPr>
            <a:lstStyle/>
            <a:p>
              <a:pPr algn="ctr">
                <a:buNone/>
              </a:pPr>
              <a:r>
                <a:rPr lang="en-US" altLang="zh-CN" sz="1400" b="1">
                  <a:solidFill>
                    <a:srgbClr val="386698"/>
                  </a:solidFill>
                  <a:latin typeface="黑体" panose="02010609060101010101" pitchFamily="49" charset="-122"/>
                  <a:ea typeface="黑体" panose="02010609060101010101" pitchFamily="49" charset="-122"/>
                </a:rPr>
                <a:t>E</a:t>
              </a:r>
              <a:endParaRPr lang="en-US" altLang="zh-CN" sz="1400" b="1">
                <a:solidFill>
                  <a:srgbClr val="386698"/>
                </a:solidFill>
                <a:latin typeface="黑体" panose="02010609060101010101" pitchFamily="49" charset="-122"/>
                <a:ea typeface="黑体" panose="02010609060101010101" pitchFamily="49" charset="-122"/>
              </a:endParaRPr>
            </a:p>
            <a:p>
              <a:pPr algn="ctr">
                <a:buNone/>
              </a:pPr>
              <a:r>
                <a:rPr lang="en-US" altLang="zh-CN" sz="1400" b="1">
                  <a:solidFill>
                    <a:srgbClr val="386698"/>
                  </a:solidFill>
                  <a:latin typeface="黑体" panose="02010609060101010101" pitchFamily="49" charset="-122"/>
                  <a:ea typeface="黑体" panose="02010609060101010101" pitchFamily="49" charset="-122"/>
                </a:rPr>
                <a:t>互斥</a:t>
              </a:r>
              <a:endParaRPr lang="en-US" altLang="zh-CN" sz="1400" b="1">
                <a:solidFill>
                  <a:srgbClr val="386698"/>
                </a:solidFill>
                <a:latin typeface="黑体" panose="02010609060101010101" pitchFamily="49" charset="-122"/>
                <a:ea typeface="黑体" panose="02010609060101010101" pitchFamily="49" charset="-122"/>
              </a:endParaRPr>
            </a:p>
          </p:txBody>
        </p:sp>
        <p:cxnSp>
          <p:nvCxnSpPr>
            <p:cNvPr id="42" name="直接连接符 41"/>
            <p:cNvCxnSpPr/>
            <p:nvPr/>
          </p:nvCxnSpPr>
          <p:spPr>
            <a:xfrm>
              <a:off x="10264" y="4426"/>
              <a:ext cx="3060" cy="86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1"/>
            </p:cNvCxnSpPr>
            <p:nvPr/>
          </p:nvCxnSpPr>
          <p:spPr>
            <a:xfrm flipV="1">
              <a:off x="10264" y="5298"/>
              <a:ext cx="3084" cy="359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21" idx="2"/>
            </p:cNvCxnSpPr>
            <p:nvPr/>
          </p:nvCxnSpPr>
          <p:spPr>
            <a:xfrm>
              <a:off x="10047" y="4643"/>
              <a:ext cx="895" cy="64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0"/>
            </p:cNvCxnSpPr>
            <p:nvPr/>
          </p:nvCxnSpPr>
          <p:spPr>
            <a:xfrm flipV="1">
              <a:off x="10156" y="5286"/>
              <a:ext cx="786" cy="56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216" y="6130"/>
              <a:ext cx="1407" cy="29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6" idx="0"/>
            </p:cNvCxnSpPr>
            <p:nvPr/>
          </p:nvCxnSpPr>
          <p:spPr>
            <a:xfrm flipV="1">
              <a:off x="10204" y="6420"/>
              <a:ext cx="1419" cy="220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a:endCxn id="27" idx="1"/>
          </p:cNvCxnSpPr>
          <p:nvPr/>
        </p:nvCxnSpPr>
        <p:spPr>
          <a:xfrm flipH="1">
            <a:off x="2726690" y="6247765"/>
            <a:ext cx="3118485" cy="45720"/>
          </a:xfrm>
          <a:prstGeom prst="line">
            <a:avLst/>
          </a:prstGeom>
          <a:ln>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913255" y="353314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7</a:t>
            </a:r>
            <a:r>
              <a:rPr lang="zh-CN" altLang="en-US" sz="1400">
                <a:solidFill>
                  <a:srgbClr val="386698"/>
                </a:solidFill>
                <a:latin typeface="黑体" panose="02010609060101010101" pitchFamily="49" charset="-122"/>
                <a:ea typeface="黑体" panose="02010609060101010101" pitchFamily="49" charset="-122"/>
              </a:rPr>
              <a:t>、条件</a:t>
            </a:r>
            <a:r>
              <a:rPr lang="en-US" altLang="zh-CN" sz="1400">
                <a:solidFill>
                  <a:srgbClr val="386698"/>
                </a:solidFill>
                <a:latin typeface="黑体" panose="02010609060101010101" pitchFamily="49" charset="-122"/>
                <a:ea typeface="黑体" panose="02010609060101010101" pitchFamily="49" charset="-122"/>
              </a:rPr>
              <a:t>4</a:t>
            </a:r>
            <a:r>
              <a:rPr lang="zh-CN" altLang="en-US" sz="1400">
                <a:solidFill>
                  <a:srgbClr val="386698"/>
                </a:solidFill>
                <a:latin typeface="黑体" panose="02010609060101010101" pitchFamily="49" charset="-122"/>
                <a:ea typeface="黑体" panose="02010609060101010101" pitchFamily="49" charset="-122"/>
              </a:rPr>
              <a:t>单独出现</a:t>
            </a:r>
            <a:endParaRPr lang="zh-CN" altLang="en-US" sz="1400">
              <a:solidFill>
                <a:srgbClr val="386698"/>
              </a:solidFill>
              <a:latin typeface="黑体" panose="02010609060101010101" pitchFamily="49" charset="-122"/>
              <a:ea typeface="黑体" panose="02010609060101010101" pitchFamily="49" charset="-122"/>
            </a:endParaRPr>
          </a:p>
        </p:txBody>
      </p:sp>
      <p:sp>
        <p:nvSpPr>
          <p:cNvPr id="64" name="文本框 63"/>
          <p:cNvSpPr txBox="1"/>
          <p:nvPr/>
        </p:nvSpPr>
        <p:spPr>
          <a:xfrm>
            <a:off x="5208270" y="3539490"/>
            <a:ext cx="2379980" cy="30670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algn="l">
              <a:buFont typeface="Wingdings" panose="05000000000000000000" charset="0"/>
              <a:buNone/>
            </a:pPr>
            <a:r>
              <a:rPr lang="en-US" altLang="zh-CN" sz="1400">
                <a:solidFill>
                  <a:srgbClr val="386698"/>
                </a:solidFill>
                <a:latin typeface="黑体" panose="02010609060101010101" pitchFamily="49" charset="-122"/>
                <a:ea typeface="黑体" panose="02010609060101010101" pitchFamily="49" charset="-122"/>
              </a:rPr>
              <a:t>输出d组合</a:t>
            </a:r>
            <a:endParaRPr lang="en-US" altLang="zh-CN" sz="1400">
              <a:solidFill>
                <a:srgbClr val="386698"/>
              </a:solidFill>
              <a:latin typeface="黑体" panose="02010609060101010101" pitchFamily="49" charset="-122"/>
              <a:ea typeface="黑体" panose="02010609060101010101" pitchFamily="49" charset="-122"/>
            </a:endParaRPr>
          </a:p>
        </p:txBody>
      </p:sp>
      <p:sp>
        <p:nvSpPr>
          <p:cNvPr id="65" name="右箭头 64"/>
          <p:cNvSpPr/>
          <p:nvPr/>
        </p:nvSpPr>
        <p:spPr>
          <a:xfrm>
            <a:off x="4432935" y="3620770"/>
            <a:ext cx="648335" cy="144145"/>
          </a:xfrm>
          <a:prstGeom prst="rightArrow">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文本框 65"/>
          <p:cNvSpPr txBox="1"/>
          <p:nvPr/>
        </p:nvSpPr>
        <p:spPr>
          <a:xfrm>
            <a:off x="1246505" y="1855470"/>
            <a:ext cx="3606800" cy="1476375"/>
          </a:xfrm>
          <a:prstGeom prst="rect">
            <a:avLst/>
          </a:prstGeom>
          <a:ln w="15875"/>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输入：</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输入</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50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ea"/>
              <a:buAutoNum type="circleNumDbPlain"/>
            </a:pPr>
            <a:r>
              <a:rPr lang="zh-CN" altLang="en-US">
                <a:solidFill>
                  <a:srgbClr val="386698"/>
                </a:solidFill>
                <a:latin typeface="黑体" panose="02010609060101010101" pitchFamily="49" charset="-122"/>
                <a:ea typeface="黑体" panose="02010609060101010101" pitchFamily="49" charset="-122"/>
              </a:rPr>
              <a:t>选择充值</a:t>
            </a:r>
            <a:r>
              <a:rPr lang="en-US" altLang="zh-CN">
                <a:solidFill>
                  <a:srgbClr val="386698"/>
                </a:solidFill>
                <a:latin typeface="黑体" panose="02010609060101010101" pitchFamily="49" charset="-122"/>
                <a:ea typeface="黑体" panose="02010609060101010101" pitchFamily="49" charset="-122"/>
              </a:rPr>
              <a:t>100</a:t>
            </a:r>
            <a:r>
              <a:rPr lang="zh-CN" altLang="en-US">
                <a:solidFill>
                  <a:srgbClr val="386698"/>
                </a:solidFill>
                <a:latin typeface="黑体" panose="02010609060101010101" pitchFamily="49" charset="-122"/>
                <a:ea typeface="黑体" panose="02010609060101010101" pitchFamily="49" charset="-122"/>
              </a:rPr>
              <a:t>元</a:t>
            </a:r>
            <a:endParaRPr lang="zh-CN" altLang="en-US">
              <a:solidFill>
                <a:srgbClr val="386698"/>
              </a:solidFill>
              <a:latin typeface="黑体" panose="02010609060101010101" pitchFamily="49" charset="-122"/>
              <a:ea typeface="黑体" panose="02010609060101010101" pitchFamily="49" charset="-122"/>
            </a:endParaRPr>
          </a:p>
        </p:txBody>
      </p:sp>
      <p:sp>
        <p:nvSpPr>
          <p:cNvPr id="67" name="文本框 66"/>
          <p:cNvSpPr txBox="1"/>
          <p:nvPr/>
        </p:nvSpPr>
        <p:spPr>
          <a:xfrm>
            <a:off x="5157470" y="1855470"/>
            <a:ext cx="2925445" cy="1476375"/>
          </a:xfrm>
          <a:prstGeom prst="rect">
            <a:avLst/>
          </a:prstGeom>
          <a:ln w="19050"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charset="0"/>
              <a:buChar char=""/>
            </a:pPr>
            <a:r>
              <a:rPr lang="zh-CN" altLang="en-US">
                <a:solidFill>
                  <a:srgbClr val="386698"/>
                </a:solidFill>
                <a:latin typeface="黑体" panose="02010609060101010101" pitchFamily="49" charset="-122"/>
                <a:ea typeface="黑体" panose="02010609060101010101" pitchFamily="49" charset="-122"/>
              </a:rPr>
              <a:t>输出：</a:t>
            </a:r>
            <a:endParaRPr lang="zh-CN" altLang="en-US">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完成充值、退卡</a:t>
            </a:r>
            <a:endParaRPr lang="zh-CN">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提示充值成功</a:t>
            </a:r>
            <a:endParaRPr lang="zh-CN">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找零</a:t>
            </a:r>
            <a:endParaRPr lang="zh-CN">
              <a:solidFill>
                <a:srgbClr val="386698"/>
              </a:solidFill>
              <a:latin typeface="黑体" panose="02010609060101010101" pitchFamily="49" charset="-122"/>
              <a:ea typeface="黑体" panose="02010609060101010101" pitchFamily="49" charset="-122"/>
            </a:endParaRPr>
          </a:p>
          <a:p>
            <a:pPr marL="800100" lvl="1" indent="-342900">
              <a:buFont typeface="+mj-lt"/>
              <a:buAutoNum type="alphaLcPeriod"/>
            </a:pPr>
            <a:r>
              <a:rPr lang="zh-CN">
                <a:solidFill>
                  <a:srgbClr val="386698"/>
                </a:solidFill>
                <a:latin typeface="黑体" panose="02010609060101010101" pitchFamily="49" charset="-122"/>
                <a:ea typeface="黑体" panose="02010609060101010101" pitchFamily="49" charset="-122"/>
              </a:rPr>
              <a:t>提示错误</a:t>
            </a:r>
            <a:endParaRPr lang="zh-CN">
              <a:solidFill>
                <a:srgbClr val="386698"/>
              </a:solidFill>
              <a:latin typeface="黑体" panose="02010609060101010101" pitchFamily="49" charset="-122"/>
              <a:ea typeface="黑体" panose="02010609060101010101"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662305"/>
            <a:ext cx="8229600" cy="649605"/>
          </a:xfrm>
        </p:spPr>
        <p:txBody>
          <a:bodyPr>
            <a:norm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案例：交通一卡通自动充值软件系统需求</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6" name="文本框 5"/>
          <p:cNvSpPr txBox="1"/>
          <p:nvPr/>
        </p:nvSpPr>
        <p:spPr>
          <a:xfrm>
            <a:off x="631190" y="1311910"/>
            <a:ext cx="7642225" cy="398780"/>
          </a:xfrm>
          <a:prstGeom prst="rect">
            <a:avLst/>
          </a:prstGeom>
          <a:noFill/>
        </p:spPr>
        <p:txBody>
          <a:bodyPr wrap="square" rtlCol="0">
            <a:spAutoFit/>
          </a:bodyPr>
          <a:lstStyle/>
          <a:p>
            <a:r>
              <a:rPr lang="zh-CN" sz="2000">
                <a:solidFill>
                  <a:srgbClr val="386698"/>
                </a:solidFill>
                <a:latin typeface="黑体" panose="02010609060101010101" pitchFamily="49" charset="-122"/>
                <a:ea typeface="黑体" panose="02010609060101010101" pitchFamily="49" charset="-122"/>
              </a:rPr>
              <a:t>根据因果图再制作出对应的“表格”</a:t>
            </a:r>
            <a:endParaRPr lang="zh-CN" sz="2000">
              <a:solidFill>
                <a:srgbClr val="386698"/>
              </a:solidFill>
              <a:latin typeface="黑体" panose="02010609060101010101" pitchFamily="49" charset="-122"/>
              <a:ea typeface="黑体" panose="02010609060101010101" pitchFamily="49" charset="-122"/>
            </a:endParaRPr>
          </a:p>
        </p:txBody>
      </p:sp>
      <p:graphicFrame>
        <p:nvGraphicFramePr>
          <p:cNvPr id="5" name="表格 4"/>
          <p:cNvGraphicFramePr/>
          <p:nvPr/>
        </p:nvGraphicFramePr>
        <p:xfrm>
          <a:off x="1457325" y="1911350"/>
          <a:ext cx="6394450" cy="4364355"/>
        </p:xfrm>
        <a:graphic>
          <a:graphicData uri="http://schemas.openxmlformats.org/drawingml/2006/table">
            <a:tbl>
              <a:tblPr firstRow="1" bandRow="1">
                <a:tableStyleId>{5C22544A-7EE6-4342-B048-85BDC9FD1C3A}</a:tableStyleId>
              </a:tblPr>
              <a:tblGrid>
                <a:gridCol w="332105"/>
                <a:gridCol w="1014730"/>
                <a:gridCol w="615315"/>
                <a:gridCol w="656590"/>
                <a:gridCol w="621665"/>
                <a:gridCol w="596265"/>
                <a:gridCol w="639445"/>
                <a:gridCol w="639445"/>
                <a:gridCol w="639445"/>
                <a:gridCol w="639445"/>
              </a:tblGrid>
              <a:tr h="381000">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1</a:t>
                      </a:r>
                      <a:endParaRPr lang="en-US" altLang="zh-CN"/>
                    </a:p>
                  </a:txBody>
                  <a:tcPr/>
                </a:tc>
                <a:tc>
                  <a:txBody>
                    <a:bodyPr/>
                    <a:lstStyle/>
                    <a:p>
                      <a:pPr>
                        <a:buNone/>
                      </a:pPr>
                      <a:r>
                        <a:rPr lang="en-US" altLang="zh-CN"/>
                        <a:t>2</a:t>
                      </a:r>
                      <a:endParaRPr lang="en-US" altLang="zh-CN"/>
                    </a:p>
                  </a:txBody>
                  <a:tcPr/>
                </a:tc>
                <a:tc>
                  <a:txBody>
                    <a:bodyPr/>
                    <a:lstStyle/>
                    <a:p>
                      <a:pPr>
                        <a:buNone/>
                      </a:pPr>
                      <a:r>
                        <a:rPr lang="en-US" altLang="zh-CN"/>
                        <a:t>3</a:t>
                      </a:r>
                      <a:endParaRPr lang="en-US" altLang="zh-CN"/>
                    </a:p>
                  </a:txBody>
                  <a:tcPr/>
                </a:tc>
                <a:tc>
                  <a:txBody>
                    <a:bodyPr/>
                    <a:lstStyle/>
                    <a:p>
                      <a:pPr>
                        <a:buNone/>
                      </a:pPr>
                      <a:r>
                        <a:rPr lang="en-US" altLang="zh-CN"/>
                        <a:t>4</a:t>
                      </a:r>
                      <a:endParaRPr lang="en-US" altLang="zh-CN"/>
                    </a:p>
                  </a:txBody>
                  <a:tcPr/>
                </a:tc>
                <a:tc>
                  <a:txBody>
                    <a:bodyPr/>
                    <a:lstStyle/>
                    <a:p>
                      <a:pPr>
                        <a:buNone/>
                      </a:pPr>
                      <a:r>
                        <a:rPr lang="en-US" altLang="zh-CN"/>
                        <a:t>5</a:t>
                      </a:r>
                      <a:endParaRPr lang="en-US" altLang="zh-CN"/>
                    </a:p>
                  </a:txBody>
                  <a:tcPr/>
                </a:tc>
                <a:tc>
                  <a:txBody>
                    <a:bodyPr/>
                    <a:lstStyle/>
                    <a:p>
                      <a:pPr>
                        <a:buNone/>
                      </a:pPr>
                      <a:r>
                        <a:rPr lang="en-US" altLang="zh-CN"/>
                        <a:t>6</a:t>
                      </a:r>
                      <a:endParaRPr lang="en-US" altLang="zh-CN"/>
                    </a:p>
                  </a:txBody>
                  <a:tcPr/>
                </a:tc>
                <a:tc>
                  <a:txBody>
                    <a:bodyPr/>
                    <a:lstStyle/>
                    <a:p>
                      <a:pPr>
                        <a:buNone/>
                      </a:pPr>
                      <a:r>
                        <a:rPr lang="en-US" altLang="zh-CN"/>
                        <a:t>7</a:t>
                      </a:r>
                      <a:endParaRPr lang="en-US" altLang="zh-CN"/>
                    </a:p>
                  </a:txBody>
                  <a:tcPr/>
                </a:tc>
                <a:tc>
                  <a:txBody>
                    <a:bodyPr/>
                    <a:lstStyle/>
                    <a:p>
                      <a:pPr>
                        <a:buNone/>
                      </a:pPr>
                      <a:r>
                        <a:rPr lang="en-US" altLang="zh-CN"/>
                        <a:t>8</a:t>
                      </a:r>
                      <a:endParaRPr lang="en-US" altLang="zh-CN"/>
                    </a:p>
                  </a:txBody>
                  <a:tcPr/>
                </a:tc>
              </a:tr>
              <a:tr h="381000">
                <a:tc rowSpan="4">
                  <a:txBody>
                    <a:bodyPr/>
                    <a:lstStyle/>
                    <a:p>
                      <a:pPr algn="ctr">
                        <a:buNone/>
                      </a:pPr>
                      <a:endParaRPr lang="zh-CN" altLang="en-US"/>
                    </a:p>
                    <a:p>
                      <a:pPr algn="ctr">
                        <a:buNone/>
                      </a:pPr>
                      <a:r>
                        <a:rPr lang="zh-CN" altLang="en-US"/>
                        <a:t>输</a:t>
                      </a:r>
                      <a:endParaRPr lang="zh-CN" altLang="en-US"/>
                    </a:p>
                    <a:p>
                      <a:pPr algn="ctr">
                        <a:buNone/>
                      </a:pPr>
                      <a:endParaRPr lang="zh-CN" altLang="en-US"/>
                    </a:p>
                    <a:p>
                      <a:pPr algn="ctr">
                        <a:buNone/>
                      </a:pPr>
                      <a:r>
                        <a:rPr lang="zh-CN" altLang="en-US"/>
                        <a:t>入</a:t>
                      </a:r>
                      <a:endParaRPr lang="zh-CN" altLang="en-US"/>
                    </a:p>
                  </a:txBody>
                  <a:tcPr/>
                </a:tc>
                <a:tc>
                  <a:txBody>
                    <a:bodyPr/>
                    <a:lstStyle/>
                    <a:p>
                      <a:pPr indent="0" fontAlgn="auto">
                        <a:buFont typeface="+mj-ea"/>
                        <a:buNone/>
                      </a:pPr>
                      <a:r>
                        <a:rPr lang="en-US" altLang="zh-CN" sz="1200"/>
                        <a:t>1</a:t>
                      </a:r>
                      <a:r>
                        <a:rPr lang="zh-CN" altLang="en-US" sz="1200"/>
                        <a:t>、投入</a:t>
                      </a:r>
                      <a:r>
                        <a:rPr lang="en-US" altLang="zh-CN" sz="1200"/>
                        <a:t>50</a:t>
                      </a:r>
                      <a:r>
                        <a:rPr lang="zh-CN" altLang="en-US" sz="1200"/>
                        <a:t>元</a:t>
                      </a:r>
                      <a:endParaRPr lang="zh-CN" altLang="en-US" sz="1200"/>
                    </a:p>
                  </a:txBody>
                  <a:tcPr/>
                </a:tc>
                <a:tc>
                  <a:txBody>
                    <a:bodyPr/>
                    <a:lstStyle/>
                    <a:p>
                      <a:pPr>
                        <a:buNone/>
                      </a:pPr>
                      <a:r>
                        <a:rPr lang="en-US" altLang="zh-CN"/>
                        <a:t>1</a:t>
                      </a:r>
                      <a:endParaRPr lang="en-US" altLang="zh-CN"/>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r h="478155">
                <a:tc vMerge="1">
                  <a:tcPr/>
                </a:tc>
                <a:tc>
                  <a:txBody>
                    <a:bodyPr/>
                    <a:lstStyle/>
                    <a:p>
                      <a:pPr indent="0" fontAlgn="auto">
                        <a:buFont typeface="+mj-ea"/>
                        <a:buNone/>
                      </a:pPr>
                      <a:r>
                        <a:rPr lang="en-US" altLang="zh-CN" sz="1200">
                          <a:sym typeface="+mn-ea"/>
                        </a:rPr>
                        <a:t>2</a:t>
                      </a:r>
                      <a:r>
                        <a:rPr lang="zh-CN" altLang="en-US" sz="1200">
                          <a:sym typeface="+mn-ea"/>
                        </a:rPr>
                        <a:t>、投</a:t>
                      </a:r>
                      <a:r>
                        <a:rPr lang="zh-CN" sz="1200">
                          <a:sym typeface="+mn-ea"/>
                        </a:rPr>
                        <a:t>币</a:t>
                      </a:r>
                      <a:r>
                        <a:rPr lang="en-US" altLang="zh-CN" sz="1200">
                          <a:sym typeface="+mn-ea"/>
                        </a:rPr>
                        <a:t>100</a:t>
                      </a:r>
                      <a:r>
                        <a:rPr lang="zh-CN" altLang="en-US" sz="1200">
                          <a:sym typeface="+mn-ea"/>
                        </a:rPr>
                        <a:t>元</a:t>
                      </a:r>
                      <a:endParaRPr lang="zh-CN" altLang="en-US" sz="1200">
                        <a:sym typeface="+mn-ea"/>
                      </a:endParaRPr>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rgbClr val="386698"/>
                        </a:solidFill>
                      </a:endParaRPr>
                    </a:p>
                  </a:txBody>
                  <a:tcPr/>
                </a:tc>
                <a:tc>
                  <a:txBody>
                    <a:bodyPr/>
                    <a:lstStyle/>
                    <a:p>
                      <a:pPr>
                        <a:buNone/>
                      </a:pPr>
                      <a:endParaRPr lang="zh-CN" altLang="en-US"/>
                    </a:p>
                  </a:txBody>
                  <a:tcPr/>
                </a:tc>
              </a:tr>
              <a:tr h="381000">
                <a:tc vMerge="1">
                  <a:tcPr/>
                </a:tc>
                <a:tc>
                  <a:txBody>
                    <a:bodyPr/>
                    <a:lstStyle/>
                    <a:p>
                      <a:pPr indent="0" fontAlgn="auto">
                        <a:buFont typeface="+mj-ea"/>
                        <a:buNone/>
                      </a:pPr>
                      <a:r>
                        <a:rPr lang="en-US" altLang="zh-CN" sz="1200">
                          <a:sym typeface="+mn-ea"/>
                        </a:rPr>
                        <a:t>3</a:t>
                      </a:r>
                      <a:r>
                        <a:rPr lang="zh-CN" altLang="en-US" sz="1200">
                          <a:sym typeface="+mn-ea"/>
                        </a:rPr>
                        <a:t>、选择充值</a:t>
                      </a:r>
                      <a:r>
                        <a:rPr lang="en-US" altLang="zh-CN" sz="1200">
                          <a:sym typeface="+mn-ea"/>
                        </a:rPr>
                        <a:t>50</a:t>
                      </a:r>
                      <a:r>
                        <a:rPr lang="zh-CN" altLang="en-US" sz="1200">
                          <a:sym typeface="+mn-ea"/>
                        </a:rPr>
                        <a:t>元</a:t>
                      </a:r>
                      <a:endParaRPr lang="zh-CN" altLang="en-US" sz="1200">
                        <a:sym typeface="+mn-ea"/>
                      </a:endParaRPr>
                    </a:p>
                  </a:txBody>
                  <a:tcPr/>
                </a:tc>
                <a:tc>
                  <a:txBody>
                    <a:bodyPr/>
                    <a:lstStyle/>
                    <a:p>
                      <a:pPr>
                        <a:buNone/>
                      </a:pPr>
                      <a:r>
                        <a:rPr lang="en-US" altLang="zh-CN"/>
                        <a:t>1</a:t>
                      </a:r>
                      <a:endParaRPr lang="en-US" altLang="zh-CN"/>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p>
                  </a:txBody>
                  <a:tcPr/>
                </a:tc>
              </a:tr>
              <a:tr h="381000">
                <a:tc vMerge="1">
                  <a:tcPr/>
                </a:tc>
                <a:tc>
                  <a:txBody>
                    <a:bodyPr/>
                    <a:lstStyle/>
                    <a:p>
                      <a:pPr indent="0" fontAlgn="auto">
                        <a:buFont typeface="+mj-ea"/>
                        <a:buNone/>
                      </a:pPr>
                      <a:r>
                        <a:rPr lang="en-US" altLang="zh-CN" sz="1200">
                          <a:sym typeface="+mn-ea"/>
                        </a:rPr>
                        <a:t>4</a:t>
                      </a:r>
                      <a:r>
                        <a:rPr lang="zh-CN" altLang="en-US" sz="1200">
                          <a:sym typeface="+mn-ea"/>
                        </a:rPr>
                        <a:t>、选择充值</a:t>
                      </a:r>
                      <a:r>
                        <a:rPr lang="en-US" altLang="zh-CN" sz="1200">
                          <a:sym typeface="+mn-ea"/>
                        </a:rPr>
                        <a:t>100</a:t>
                      </a:r>
                      <a:r>
                        <a:rPr lang="zh-CN" altLang="en-US" sz="1200">
                          <a:sym typeface="+mn-ea"/>
                        </a:rPr>
                        <a:t>元</a:t>
                      </a:r>
                      <a:endParaRPr lang="zh-CN" altLang="en-US" sz="1200">
                        <a:sym typeface="+mn-ea"/>
                      </a:endParaRPr>
                    </a:p>
                  </a:txBody>
                  <a:tcPr/>
                </a:tc>
                <a:tc>
                  <a:txBody>
                    <a:bodyPr/>
                    <a:lstStyle/>
                    <a:p>
                      <a:pPr>
                        <a:buNone/>
                      </a:pPr>
                      <a:endParaRPr lang="zh-CN" altLang="en-US"/>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r>
                        <a:rPr lang="en-US" altLang="zh-CN">
                          <a:solidFill>
                            <a:srgbClr val="386698"/>
                          </a:solidFill>
                        </a:rPr>
                        <a:t>1</a:t>
                      </a:r>
                      <a:endParaRPr lang="en-US" altLang="zh-CN">
                        <a:solidFill>
                          <a:srgbClr val="386698"/>
                        </a:solidFill>
                      </a:endParaRPr>
                    </a:p>
                  </a:txBody>
                  <a:tcPr/>
                </a:tc>
              </a:tr>
              <a:tr h="38100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r>
              <a:tr h="381000">
                <a:tc rowSpan="4">
                  <a:txBody>
                    <a:bodyPr/>
                    <a:lstStyle/>
                    <a:p>
                      <a:pPr algn="ctr">
                        <a:buNone/>
                      </a:pPr>
                      <a:endParaRPr lang="zh-CN" altLang="en-US" sz="1800">
                        <a:sym typeface="+mn-ea"/>
                      </a:endParaRPr>
                    </a:p>
                    <a:p>
                      <a:pPr algn="ctr">
                        <a:buNone/>
                      </a:pPr>
                      <a:r>
                        <a:rPr lang="zh-CN" altLang="en-US" sz="1800">
                          <a:sym typeface="+mn-ea"/>
                        </a:rPr>
                        <a:t>输</a:t>
                      </a:r>
                      <a:endParaRPr lang="zh-CN" altLang="en-US" sz="1800">
                        <a:sym typeface="+mn-ea"/>
                      </a:endParaRPr>
                    </a:p>
                    <a:p>
                      <a:pPr algn="ctr">
                        <a:buNone/>
                      </a:pPr>
                      <a:endParaRPr lang="zh-CN" altLang="en-US" sz="1800">
                        <a:sym typeface="+mn-ea"/>
                      </a:endParaRPr>
                    </a:p>
                    <a:p>
                      <a:pPr algn="ctr">
                        <a:buNone/>
                      </a:pPr>
                      <a:r>
                        <a:rPr lang="zh-CN" altLang="en-US" sz="1800">
                          <a:sym typeface="+mn-ea"/>
                        </a:rPr>
                        <a:t>出</a:t>
                      </a:r>
                      <a:endParaRPr lang="zh-CN" altLang="en-US"/>
                    </a:p>
                  </a:txBody>
                  <a:tcPr/>
                </a:tc>
                <a:tc>
                  <a:txBody>
                    <a:bodyPr/>
                    <a:lstStyle/>
                    <a:p>
                      <a:pPr indent="0" fontAlgn="auto">
                        <a:buFont typeface="+mj-lt"/>
                        <a:buNone/>
                      </a:pPr>
                      <a:r>
                        <a:rPr lang="en-US" altLang="zh-CN" sz="1200"/>
                        <a:t>a</a:t>
                      </a:r>
                      <a:r>
                        <a:rPr lang="zh-CN" altLang="en-US" sz="1200"/>
                        <a:t>、完成充值、退卡</a:t>
                      </a:r>
                      <a:endParaRPr lang="zh-CN" altLang="en-US" sz="1200"/>
                    </a:p>
                  </a:txBody>
                  <a:tcPr/>
                </a:tc>
                <a:tc>
                  <a:txBody>
                    <a:bodyPr/>
                    <a:lstStyle/>
                    <a:p>
                      <a:pPr>
                        <a:buNone/>
                      </a:pPr>
                      <a:r>
                        <a:rPr lang="en-US" altLang="zh-CN"/>
                        <a:t>1</a:t>
                      </a:r>
                      <a:endParaRPr lang="en-US" altLang="zh-CN"/>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r>
              <a:tr h="457200">
                <a:tc vMerge="1">
                  <a:tcPr/>
                </a:tc>
                <a:tc>
                  <a:txBody>
                    <a:bodyPr/>
                    <a:lstStyle/>
                    <a:p>
                      <a:pPr indent="0" fontAlgn="auto">
                        <a:buFont typeface="+mj-lt"/>
                        <a:buNone/>
                      </a:pPr>
                      <a:r>
                        <a:rPr lang="en-US" altLang="zh-CN" sz="1200">
                          <a:sym typeface="+mn-ea"/>
                        </a:rPr>
                        <a:t>b</a:t>
                      </a:r>
                      <a:r>
                        <a:rPr lang="zh-CN" altLang="en-US" sz="1200">
                          <a:sym typeface="+mn-ea"/>
                        </a:rPr>
                        <a:t>、</a:t>
                      </a:r>
                      <a:r>
                        <a:rPr lang="zh-CN" altLang="en-US" sz="1200"/>
                        <a:t>提示充值成功</a:t>
                      </a:r>
                      <a:endParaRPr lang="zh-CN" altLang="en-US" sz="1200"/>
                    </a:p>
                  </a:txBody>
                  <a:tcPr/>
                </a:tc>
                <a:tc>
                  <a:txBody>
                    <a:bodyPr/>
                    <a:lstStyle/>
                    <a:p>
                      <a:pPr>
                        <a:buNone/>
                      </a:pPr>
                      <a:r>
                        <a:rPr lang="en-US" altLang="zh-CN"/>
                        <a:t>1</a:t>
                      </a:r>
                      <a:endParaRPr lang="en-US" altLang="zh-CN"/>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r>
              <a:tr h="381000">
                <a:tc vMerge="1">
                  <a:tcPr/>
                </a:tc>
                <a:tc>
                  <a:txBody>
                    <a:bodyPr/>
                    <a:lstStyle/>
                    <a:p>
                      <a:pPr indent="0" fontAlgn="auto">
                        <a:buFont typeface="+mj-lt"/>
                        <a:buNone/>
                      </a:pPr>
                      <a:r>
                        <a:rPr lang="en-US" altLang="zh-CN" sz="1200">
                          <a:sym typeface="+mn-ea"/>
                        </a:rPr>
                        <a:t>c</a:t>
                      </a:r>
                      <a:r>
                        <a:rPr lang="zh-CN" altLang="en-US" sz="1200">
                          <a:sym typeface="+mn-ea"/>
                        </a:rPr>
                        <a:t>、</a:t>
                      </a:r>
                      <a:r>
                        <a:rPr lang="zh-CN" altLang="en-US" sz="1200"/>
                        <a:t>找零</a:t>
                      </a:r>
                      <a:endParaRPr lang="zh-CN" altLang="en-US" sz="1200"/>
                    </a:p>
                  </a:txBody>
                  <a:tcPr/>
                </a:tc>
                <a:tc>
                  <a:txBody>
                    <a:bodyPr/>
                    <a:lstStyle/>
                    <a:p>
                      <a:pPr>
                        <a:buNone/>
                      </a:pPr>
                      <a:endParaRPr lang="zh-CN" altLang="en-US"/>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solidFill>
                          <a:schemeClr val="tx1"/>
                        </a:solidFill>
                      </a:endParaRPr>
                    </a:p>
                  </a:txBody>
                  <a:tcPr/>
                </a:tc>
                <a:tc>
                  <a:txBody>
                    <a:bodyPr/>
                    <a:lstStyle/>
                    <a:p>
                      <a:pPr>
                        <a:buNone/>
                      </a:pPr>
                      <a:endParaRPr lang="zh-CN" altLang="en-US">
                        <a:solidFill>
                          <a:srgbClr val="386698"/>
                        </a:solidFill>
                      </a:endParaRPr>
                    </a:p>
                  </a:txBody>
                  <a:tcPr/>
                </a:tc>
              </a:tr>
              <a:tr h="381000">
                <a:tc vMerge="1">
                  <a:tcPr/>
                </a:tc>
                <a:tc>
                  <a:txBody>
                    <a:bodyPr/>
                    <a:lstStyle/>
                    <a:p>
                      <a:pPr indent="0" fontAlgn="auto">
                        <a:buFont typeface="+mj-lt"/>
                        <a:buNone/>
                      </a:pPr>
                      <a:r>
                        <a:rPr lang="en-US" altLang="zh-CN" sz="1200">
                          <a:sym typeface="+mn-ea"/>
                        </a:rPr>
                        <a:t>d</a:t>
                      </a:r>
                      <a:r>
                        <a:rPr lang="zh-CN" altLang="en-US" sz="1200">
                          <a:sym typeface="+mn-ea"/>
                        </a:rPr>
                        <a:t>、</a:t>
                      </a:r>
                      <a:r>
                        <a:rPr lang="zh-CN" altLang="en-US" sz="1200"/>
                        <a:t>错误提示</a:t>
                      </a:r>
                      <a:endParaRPr lang="zh-CN" altLang="en-US" sz="1200"/>
                    </a:p>
                  </a:txBody>
                  <a:tcPr/>
                </a:tc>
                <a:tc>
                  <a:txBody>
                    <a:bodyPr/>
                    <a:lstStyle/>
                    <a:p>
                      <a:pPr>
                        <a:buNone/>
                      </a:pPr>
                      <a:endParaRPr lang="zh-CN" altLang="en-US"/>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r>
                        <a:rPr lang="en-US" altLang="zh-CN">
                          <a:solidFill>
                            <a:schemeClr val="tx1"/>
                          </a:solidFill>
                        </a:rPr>
                        <a:t>1</a:t>
                      </a:r>
                      <a:endParaRPr lang="en-US" altLang="zh-CN">
                        <a:solidFill>
                          <a:schemeClr val="tx1"/>
                        </a:solidFill>
                      </a:endParaRPr>
                    </a:p>
                  </a:txBody>
                  <a:tcPr/>
                </a:tc>
                <a:tc>
                  <a:txBody>
                    <a:bodyPr/>
                    <a:lstStyle/>
                    <a:p>
                      <a:pPr>
                        <a:buNone/>
                      </a:pPr>
                      <a:r>
                        <a:rPr lang="en-US" altLang="zh-CN">
                          <a:solidFill>
                            <a:srgbClr val="386698"/>
                          </a:solidFill>
                        </a:rPr>
                        <a:t>1</a:t>
                      </a:r>
                      <a:endParaRPr lang="en-US" altLang="zh-CN">
                        <a:solidFill>
                          <a:srgbClr val="386698"/>
                        </a:solidFill>
                      </a:endParaRPr>
                    </a:p>
                  </a:txBody>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262698"/>
            <a:ext cx="8229600" cy="114300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判定表法</a:t>
            </a:r>
            <a:endParaRPr lang="zh-CN" altLang="en-US" dirty="0"/>
          </a:p>
        </p:txBody>
      </p:sp>
      <p:sp>
        <p:nvSpPr>
          <p:cNvPr id="2" name="内容占位符 1"/>
          <p:cNvSpPr>
            <a:spLocks noGrp="1"/>
          </p:cNvSpPr>
          <p:nvPr>
            <p:ph idx="1"/>
          </p:nvPr>
        </p:nvSpPr>
        <p:spPr>
          <a:xfrm>
            <a:off x="457200" y="2588260"/>
            <a:ext cx="8229600" cy="2626995"/>
          </a:xfrm>
        </p:spPr>
        <p:txBody>
          <a:bodyPr/>
          <a:lstStyle/>
          <a:p>
            <a:pPr>
              <a:lnSpc>
                <a:spcPct val="160000"/>
              </a:lnSpc>
            </a:pPr>
            <a:r>
              <a:rPr lang="zh-CN" altLang="en-US" sz="2400">
                <a:solidFill>
                  <a:srgbClr val="386698"/>
                </a:solidFill>
                <a:latin typeface="Franklin Gothic Book" panose="020B0503020102020204" pitchFamily="34" charset="0"/>
                <a:ea typeface="黑体" panose="02010609060101010101" pitchFamily="49" charset="-122"/>
              </a:rPr>
              <a:t>因果图只是一种辅助工具，通过分析最终得到判定表，再通过判定表编写测试用例。但有时画因果图非常麻烦，影响测试效率，可以直接写判定表，进而编写测试用例。</a:t>
            </a:r>
            <a:endParaRPr lang="zh-CN" altLang="en-US" sz="2400">
              <a:solidFill>
                <a:srgbClr val="386698"/>
              </a:solidFill>
              <a:latin typeface="Franklin Gothic Book" panose="020B0503020102020204" pitchFamily="34" charset="0"/>
              <a:ea typeface="黑体" panose="02010609060101010101" pitchFamily="49" charset="-122"/>
            </a:endParaRPr>
          </a:p>
          <a:p>
            <a:endParaRPr lang="en-US" altLang="zh-CN" dirty="0"/>
          </a:p>
          <a:p>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28675"/>
            <a:ext cx="8229600" cy="65849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判定表法</a:t>
            </a:r>
            <a:endParaRPr lang="zh-CN" altLang="en-US" dirty="0"/>
          </a:p>
        </p:txBody>
      </p:sp>
      <p:sp>
        <p:nvSpPr>
          <p:cNvPr id="2" name="内容占位符 1"/>
          <p:cNvSpPr>
            <a:spLocks noGrp="1"/>
          </p:cNvSpPr>
          <p:nvPr>
            <p:ph idx="1"/>
          </p:nvPr>
        </p:nvSpPr>
        <p:spPr>
          <a:xfrm>
            <a:off x="457200" y="1770380"/>
            <a:ext cx="8229600" cy="4525963"/>
          </a:xfrm>
        </p:spPr>
        <p:txBody>
          <a:bodyPr/>
          <a:lstStyle/>
          <a:p>
            <a:r>
              <a:rPr lang="zh-CN" altLang="en-US" sz="2400" dirty="0">
                <a:solidFill>
                  <a:srgbClr val="386698"/>
                </a:solidFill>
                <a:latin typeface="Franklin Gothic Book" panose="020B0503020102020204" pitchFamily="34" charset="0"/>
                <a:ea typeface="黑体" panose="02010609060101010101" pitchFamily="49" charset="-122"/>
              </a:rPr>
              <a:t>判定表的组成</a:t>
            </a:r>
            <a:endParaRPr lang="zh-CN" altLang="en-US" sz="2400" dirty="0">
              <a:solidFill>
                <a:srgbClr val="386698"/>
              </a:solidFill>
              <a:latin typeface="Franklin Gothic Book" panose="020B0503020102020204" pitchFamily="34" charset="0"/>
              <a:ea typeface="黑体" panose="02010609060101010101" pitchFamily="49" charset="-122"/>
            </a:endParaRPr>
          </a:p>
          <a:p>
            <a:pPr lvl="1"/>
            <a:r>
              <a:rPr lang="zh-CN" sz="2000" b="1" dirty="0">
                <a:solidFill>
                  <a:srgbClr val="386698"/>
                </a:solidFill>
                <a:latin typeface="黑体" panose="02010609060101010101" pitchFamily="49" charset="-122"/>
                <a:ea typeface="黑体" panose="02010609060101010101" pitchFamily="49" charset="-122"/>
              </a:rPr>
              <a:t>条件桩</a:t>
            </a:r>
            <a:r>
              <a:rPr lang="zh-CN" sz="2000" dirty="0">
                <a:solidFill>
                  <a:srgbClr val="386698"/>
                </a:solidFill>
                <a:latin typeface="黑体" panose="02010609060101010101" pitchFamily="49" charset="-122"/>
                <a:ea typeface="黑体" panose="02010609060101010101" pitchFamily="49" charset="-122"/>
              </a:rPr>
              <a:t>：</a:t>
            </a:r>
            <a:r>
              <a:rPr lang="zh-CN" sz="2000" b="0" dirty="0">
                <a:solidFill>
                  <a:srgbClr val="386698"/>
                </a:solidFill>
                <a:latin typeface="黑体" panose="02010609060101010101" pitchFamily="49" charset="-122"/>
                <a:ea typeface="黑体" panose="02010609060101010101" pitchFamily="49" charset="-122"/>
              </a:rPr>
              <a:t>问题的所有条件</a:t>
            </a:r>
            <a:endParaRPr lang="zh-CN" sz="2000" b="0" dirty="0">
              <a:solidFill>
                <a:srgbClr val="386698"/>
              </a:solidFill>
              <a:latin typeface="黑体" panose="02010609060101010101" pitchFamily="49" charset="-122"/>
              <a:ea typeface="黑体" panose="02010609060101010101" pitchFamily="49" charset="-122"/>
            </a:endParaRPr>
          </a:p>
          <a:p>
            <a:pPr lvl="1"/>
            <a:r>
              <a:rPr lang="zh-CN" sz="2000" b="1" dirty="0">
                <a:solidFill>
                  <a:srgbClr val="386698"/>
                </a:solidFill>
                <a:latin typeface="黑体" panose="02010609060101010101" pitchFamily="49" charset="-122"/>
                <a:ea typeface="黑体" panose="02010609060101010101" pitchFamily="49" charset="-122"/>
              </a:rPr>
              <a:t>动作桩</a:t>
            </a:r>
            <a:r>
              <a:rPr lang="zh-CN" sz="2000" dirty="0">
                <a:solidFill>
                  <a:srgbClr val="386698"/>
                </a:solidFill>
                <a:latin typeface="黑体" panose="02010609060101010101" pitchFamily="49" charset="-122"/>
                <a:ea typeface="黑体" panose="02010609060101010101" pitchFamily="49" charset="-122"/>
              </a:rPr>
              <a:t>：</a:t>
            </a:r>
            <a:r>
              <a:rPr lang="zh-CN" sz="2000" b="0" dirty="0">
                <a:solidFill>
                  <a:srgbClr val="386698"/>
                </a:solidFill>
                <a:latin typeface="黑体" panose="02010609060101010101" pitchFamily="49" charset="-122"/>
                <a:ea typeface="黑体" panose="02010609060101010101" pitchFamily="49" charset="-122"/>
              </a:rPr>
              <a:t>问题的所有输出</a:t>
            </a:r>
            <a:endParaRPr lang="zh-CN" sz="2000" b="0" dirty="0">
              <a:solidFill>
                <a:srgbClr val="386698"/>
              </a:solidFill>
              <a:latin typeface="黑体" panose="02010609060101010101" pitchFamily="49" charset="-122"/>
              <a:ea typeface="黑体" panose="02010609060101010101" pitchFamily="49" charset="-122"/>
            </a:endParaRPr>
          </a:p>
          <a:p>
            <a:pPr lvl="1"/>
            <a:r>
              <a:rPr lang="zh-CN" sz="2000" b="1" dirty="0">
                <a:solidFill>
                  <a:srgbClr val="386698"/>
                </a:solidFill>
                <a:latin typeface="黑体" panose="02010609060101010101" pitchFamily="49" charset="-122"/>
                <a:ea typeface="黑体" panose="02010609060101010101" pitchFamily="49" charset="-122"/>
              </a:rPr>
              <a:t>条件项</a:t>
            </a:r>
            <a:r>
              <a:rPr lang="zh-CN" sz="2000" dirty="0">
                <a:solidFill>
                  <a:srgbClr val="386698"/>
                </a:solidFill>
                <a:latin typeface="黑体" panose="02010609060101010101" pitchFamily="49" charset="-122"/>
                <a:ea typeface="黑体" panose="02010609060101010101" pitchFamily="49" charset="-122"/>
              </a:rPr>
              <a:t>：</a:t>
            </a:r>
            <a:r>
              <a:rPr lang="zh-CN" sz="2000" b="0" dirty="0">
                <a:solidFill>
                  <a:srgbClr val="386698"/>
                </a:solidFill>
                <a:latin typeface="黑体" panose="02010609060101010101" pitchFamily="49" charset="-122"/>
                <a:ea typeface="黑体" panose="02010609060101010101" pitchFamily="49" charset="-122"/>
              </a:rPr>
              <a:t>针对条件桩的取值</a:t>
            </a:r>
            <a:endParaRPr lang="zh-CN" sz="2000" b="0" dirty="0">
              <a:solidFill>
                <a:srgbClr val="386698"/>
              </a:solidFill>
              <a:latin typeface="黑体" panose="02010609060101010101" pitchFamily="49" charset="-122"/>
              <a:ea typeface="黑体" panose="02010609060101010101" pitchFamily="49" charset="-122"/>
            </a:endParaRPr>
          </a:p>
          <a:p>
            <a:pPr lvl="1"/>
            <a:r>
              <a:rPr lang="zh-CN" sz="2000" b="1" dirty="0">
                <a:solidFill>
                  <a:srgbClr val="386698"/>
                </a:solidFill>
                <a:latin typeface="黑体" panose="02010609060101010101" pitchFamily="49" charset="-122"/>
                <a:ea typeface="黑体" panose="02010609060101010101" pitchFamily="49" charset="-122"/>
              </a:rPr>
              <a:t>动作项：</a:t>
            </a:r>
            <a:r>
              <a:rPr lang="zh-CN" sz="2000" b="0" dirty="0">
                <a:solidFill>
                  <a:srgbClr val="386698"/>
                </a:solidFill>
                <a:latin typeface="黑体" panose="02010609060101010101" pitchFamily="49" charset="-122"/>
                <a:ea typeface="黑体" panose="02010609060101010101" pitchFamily="49" charset="-122"/>
              </a:rPr>
              <a:t>条件项的各种取值情况下的输出结果</a:t>
            </a:r>
            <a:endParaRPr lang="en-US" altLang="zh-CN" sz="1385" b="0" dirty="0"/>
          </a:p>
          <a:p>
            <a:pPr lvl="1"/>
            <a:endParaRPr lang="zh-CN" altLang="en-US" sz="1385" b="0" dirty="0"/>
          </a:p>
          <a:p>
            <a:pPr marL="0" indent="0">
              <a:buNone/>
            </a:pPr>
            <a:endParaRPr lang="zh-CN" sz="2000" dirty="0">
              <a:solidFill>
                <a:srgbClr val="386698"/>
              </a:solidFill>
              <a:latin typeface="黑体" panose="02010609060101010101" pitchFamily="49" charset="-122"/>
              <a:ea typeface="黑体" panose="02010609060101010101" pitchFamily="49" charset="-122"/>
            </a:endParaRPr>
          </a:p>
          <a:p>
            <a:endParaRPr lang="zh-CN" altLang="en-US" sz="1845"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ln>
            <a:noFill/>
          </a:ln>
        </p:spPr>
        <p:txBody>
          <a:bodyPr/>
          <a:lstStyle/>
          <a:p>
            <a:r>
              <a:rPr lang="en-US" altLang="zh-CN" sz="1845" dirty="0"/>
              <a:t>1</a:t>
            </a:r>
            <a:r>
              <a:rPr lang="zh-CN" altLang="en-US" sz="1845" dirty="0"/>
              <a:t>、</a:t>
            </a:r>
            <a:r>
              <a:rPr lang="zh-CN" altLang="en-US" sz="2400" dirty="0">
                <a:solidFill>
                  <a:srgbClr val="386698"/>
                </a:solidFill>
                <a:latin typeface="Franklin Gothic Book" panose="020B0503020102020204" pitchFamily="34" charset="0"/>
                <a:ea typeface="黑体" panose="02010609060101010101" pitchFamily="49" charset="-122"/>
              </a:rPr>
              <a:t>列出所有的条件桩和动作桩。</a:t>
            </a:r>
            <a:endParaRPr lang="zh-CN" altLang="en-US" sz="2400" dirty="0">
              <a:solidFill>
                <a:srgbClr val="386698"/>
              </a:solidFill>
              <a:latin typeface="Franklin Gothic Book" panose="020B0503020102020204" pitchFamily="34" charset="0"/>
              <a:ea typeface="黑体" panose="02010609060101010101" pitchFamily="49" charset="-122"/>
            </a:endParaRPr>
          </a:p>
          <a:p>
            <a:r>
              <a:rPr lang="zh-CN" altLang="en-US" sz="2400" dirty="0">
                <a:solidFill>
                  <a:srgbClr val="386698"/>
                </a:solidFill>
                <a:latin typeface="Franklin Gothic Book" panose="020B0503020102020204" pitchFamily="34" charset="0"/>
                <a:ea typeface="黑体" panose="02010609060101010101" pitchFamily="49" charset="-122"/>
              </a:rPr>
              <a:t>2、填入条件项。</a:t>
            </a:r>
            <a:endParaRPr lang="zh-CN" altLang="en-US" sz="2400" dirty="0">
              <a:solidFill>
                <a:srgbClr val="386698"/>
              </a:solidFill>
              <a:latin typeface="Franklin Gothic Book" panose="020B0503020102020204" pitchFamily="34" charset="0"/>
              <a:ea typeface="黑体" panose="02010609060101010101" pitchFamily="49" charset="-122"/>
            </a:endParaRPr>
          </a:p>
          <a:p>
            <a:r>
              <a:rPr lang="zh-CN" altLang="en-US" sz="2400" dirty="0">
                <a:solidFill>
                  <a:srgbClr val="386698"/>
                </a:solidFill>
                <a:latin typeface="Franklin Gothic Book" panose="020B0503020102020204" pitchFamily="34" charset="0"/>
                <a:ea typeface="黑体" panose="02010609060101010101" pitchFamily="49" charset="-122"/>
              </a:rPr>
              <a:t>3、填入动作项。得到初始判定表。</a:t>
            </a:r>
            <a:endParaRPr lang="zh-CN" altLang="en-US" sz="2400" dirty="0">
              <a:solidFill>
                <a:srgbClr val="386698"/>
              </a:solidFill>
              <a:latin typeface="Franklin Gothic Book" panose="020B0503020102020204" pitchFamily="34" charset="0"/>
              <a:ea typeface="黑体" panose="02010609060101010101" pitchFamily="49" charset="-122"/>
            </a:endParaRPr>
          </a:p>
          <a:p>
            <a:r>
              <a:rPr lang="zh-CN" altLang="en-US" sz="2400" dirty="0">
                <a:solidFill>
                  <a:srgbClr val="386698"/>
                </a:solidFill>
                <a:latin typeface="Franklin Gothic Book" panose="020B0503020102020204" pitchFamily="34" charset="0"/>
                <a:ea typeface="黑体" panose="02010609060101010101" pitchFamily="49" charset="-122"/>
              </a:rPr>
              <a:t>4、简化判定表（合并相似规则（相同动作））</a:t>
            </a:r>
            <a:endParaRPr lang="zh-CN" altLang="en-US" sz="2400" dirty="0">
              <a:solidFill>
                <a:srgbClr val="386698"/>
              </a:solidFill>
              <a:latin typeface="Franklin Gothic Book" panose="020B0503020102020204" pitchFamily="34" charset="0"/>
              <a:ea typeface="黑体" panose="02010609060101010101" pitchFamily="49" charset="-122"/>
            </a:endParaRPr>
          </a:p>
        </p:txBody>
      </p:sp>
      <p:sp>
        <p:nvSpPr>
          <p:cNvPr id="4" name="标题 2"/>
          <p:cNvSpPr>
            <a:spLocks noGrp="1"/>
          </p:cNvSpPr>
          <p:nvPr/>
        </p:nvSpPr>
        <p:spPr>
          <a:xfrm>
            <a:off x="457200" y="828675"/>
            <a:ext cx="8229600" cy="65849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判定表法</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35330"/>
            <a:ext cx="8229600" cy="60769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判定表法</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a:xfrm>
            <a:off x="457200" y="1626235"/>
            <a:ext cx="8229600" cy="3376295"/>
          </a:xfrm>
        </p:spPr>
        <p:txBody>
          <a:bodyPr/>
          <a:lstStyle/>
          <a:p>
            <a:pPr>
              <a:lnSpc>
                <a:spcPct val="130000"/>
              </a:lnSpc>
            </a:pPr>
            <a:r>
              <a:rPr lang="zh-CN" altLang="en-US" sz="2400" dirty="0">
                <a:solidFill>
                  <a:srgbClr val="386698"/>
                </a:solidFill>
                <a:latin typeface="Franklin Gothic Book" panose="020B0503020102020204" pitchFamily="34" charset="0"/>
                <a:ea typeface="黑体" panose="02010609060101010101" pitchFamily="49" charset="-122"/>
              </a:rPr>
              <a:t>怎样称为一个好学生？遵纪守法的前提下，学习成绩好是一个好学生、品德高尚也是一个好学生；（只要违法乱纪就绝对不是一个好学生；成绩和品德有一项，再加遵纪守法也是好学生）</a:t>
            </a:r>
            <a:endParaRPr lang="en-US" altLang="zh-CN" sz="2400" dirty="0">
              <a:solidFill>
                <a:srgbClr val="386698"/>
              </a:solidFill>
              <a:latin typeface="Franklin Gothic Book" panose="020B0503020102020204" pitchFamily="34" charset="0"/>
              <a:ea typeface="黑体" panose="02010609060101010101" pitchFamily="49" charset="-122"/>
            </a:endParaRPr>
          </a:p>
          <a:p>
            <a:pPr>
              <a:lnSpc>
                <a:spcPct val="130000"/>
              </a:lnSpc>
            </a:pPr>
            <a:r>
              <a:rPr lang="zh-CN" altLang="en-US" sz="2400" dirty="0">
                <a:solidFill>
                  <a:srgbClr val="386698"/>
                </a:solidFill>
                <a:latin typeface="Franklin Gothic Book" panose="020B0503020102020204" pitchFamily="34" charset="0"/>
                <a:ea typeface="黑体" panose="02010609060101010101" pitchFamily="49" charset="-122"/>
              </a:rPr>
              <a:t>守法、学习成绩、</a:t>
            </a:r>
            <a:r>
              <a:rPr lang="zh-CN" altLang="en-US" sz="2400" b="1" i="1" u="sng" dirty="0">
                <a:solidFill>
                  <a:srgbClr val="386698"/>
                </a:solidFill>
                <a:latin typeface="Franklin Gothic Book" panose="020B0503020102020204" pitchFamily="34" charset="0"/>
                <a:ea typeface="黑体" panose="02010609060101010101" pitchFamily="49" charset="-122"/>
              </a:rPr>
              <a:t>品德</a:t>
            </a:r>
            <a:r>
              <a:rPr lang="zh-CN" altLang="en-US" sz="2400" dirty="0">
                <a:solidFill>
                  <a:srgbClr val="386698"/>
                </a:solidFill>
                <a:latin typeface="Franklin Gothic Book" panose="020B0503020102020204" pitchFamily="34" charset="0"/>
                <a:ea typeface="黑体" panose="02010609060101010101" pitchFamily="49" charset="-122"/>
              </a:rPr>
              <a:t>    </a:t>
            </a:r>
            <a:r>
              <a:rPr lang="en-US" altLang="zh-CN" sz="2400" dirty="0">
                <a:solidFill>
                  <a:srgbClr val="386698"/>
                </a:solidFill>
                <a:latin typeface="Franklin Gothic Book" panose="020B0503020102020204" pitchFamily="34" charset="0"/>
                <a:ea typeface="黑体" panose="02010609060101010101" pitchFamily="49" charset="-122"/>
              </a:rPr>
              <a:t>=</a:t>
            </a:r>
            <a:r>
              <a:rPr lang="en-US" altLang="zh-CN" sz="2400" dirty="0">
                <a:solidFill>
                  <a:srgbClr val="386698"/>
                </a:solidFill>
                <a:latin typeface="Franklin Gothic Book" panose="020B0503020102020204" pitchFamily="34" charset="0"/>
                <a:ea typeface="黑体" panose="02010609060101010101" pitchFamily="49" charset="-122"/>
                <a:sym typeface="Wingdings" panose="05000000000000000000" pitchFamily="2" charset="2"/>
              </a:rPr>
              <a:t> </a:t>
            </a:r>
            <a:r>
              <a:rPr lang="zh-CN" altLang="en-US" sz="2400" dirty="0">
                <a:solidFill>
                  <a:srgbClr val="386698"/>
                </a:solidFill>
                <a:latin typeface="Franklin Gothic Book" panose="020B0503020102020204" pitchFamily="34" charset="0"/>
                <a:ea typeface="黑体" panose="02010609060101010101" pitchFamily="49" charset="-122"/>
                <a:sym typeface="Wingdings" panose="05000000000000000000" pitchFamily="2" charset="2"/>
              </a:rPr>
              <a:t>好学生 坏学生</a:t>
            </a:r>
            <a:endParaRPr lang="en-US" altLang="zh-CN" sz="2400" dirty="0">
              <a:solidFill>
                <a:srgbClr val="386698"/>
              </a:solidFill>
              <a:latin typeface="Franklin Gothic Book" panose="020B0503020102020204" pitchFamily="34" charset="0"/>
              <a:ea typeface="黑体" panose="02010609060101010101" pitchFamily="49" charset="-122"/>
            </a:endParaRPr>
          </a:p>
          <a:p>
            <a:pPr>
              <a:lnSpc>
                <a:spcPct val="130000"/>
              </a:lnSpc>
            </a:pPr>
            <a:endParaRPr lang="zh-CN" altLang="en-US" sz="2400" dirty="0">
              <a:solidFill>
                <a:srgbClr val="386698"/>
              </a:solidFill>
              <a:latin typeface="Franklin Gothic Book" panose="020B0503020102020204" pitchFamily="34" charset="0"/>
              <a:ea typeface="黑体" panose="02010609060101010101" pitchFamily="49" charset="-122"/>
            </a:endParaRPr>
          </a:p>
          <a:p>
            <a:pPr>
              <a:lnSpc>
                <a:spcPct val="130000"/>
              </a:lnSpc>
            </a:pPr>
            <a:endParaRPr lang="zh-CN" altLang="en-US" sz="2400" dirty="0">
              <a:solidFill>
                <a:srgbClr val="386698"/>
              </a:solidFill>
              <a:latin typeface="Franklin Gothic Book" panose="020B0503020102020204" pitchFamily="34" charset="0"/>
              <a:ea typeface="黑体" panose="02010609060101010101" pitchFamily="49" charset="-122"/>
            </a:endParaRPr>
          </a:p>
          <a:p>
            <a:pPr>
              <a:lnSpc>
                <a:spcPct val="130000"/>
              </a:lnSpc>
            </a:pPr>
            <a:r>
              <a:rPr lang="zh-CN" altLang="en-US" sz="2400" dirty="0">
                <a:solidFill>
                  <a:srgbClr val="C00000"/>
                </a:solidFill>
                <a:latin typeface="Franklin Gothic Book" panose="020B0503020102020204" pitchFamily="34" charset="0"/>
                <a:ea typeface="黑体" panose="02010609060101010101" pitchFamily="49" charset="-122"/>
              </a:rPr>
              <a:t>合并使用“-”代表无关条件，选什么都不影响结果。</a:t>
            </a:r>
            <a:endParaRPr lang="zh-CN" altLang="en-US" sz="2400" dirty="0">
              <a:solidFill>
                <a:srgbClr val="C00000"/>
              </a:solidFill>
              <a:latin typeface="Franklin Gothic Book" panose="020B0503020102020204" pitchFamily="34" charset="0"/>
              <a:ea typeface="黑体" panose="02010609060101010101" pitchFamily="49"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076008"/>
            <a:ext cx="8229600" cy="1143000"/>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判定表法</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graphicFrame>
        <p:nvGraphicFramePr>
          <p:cNvPr id="9" name="内容占位符 8"/>
          <p:cNvGraphicFramePr>
            <a:graphicFrameLocks noGrp="1"/>
          </p:cNvGraphicFramePr>
          <p:nvPr>
            <p:ph idx="1"/>
          </p:nvPr>
        </p:nvGraphicFramePr>
        <p:xfrm>
          <a:off x="457200" y="2401570"/>
          <a:ext cx="8229600" cy="2286000"/>
        </p:xfrm>
        <a:graphic>
          <a:graphicData uri="http://schemas.openxmlformats.org/drawingml/2006/table">
            <a:tbl>
              <a:tblPr firstRow="1" bandRow="1">
                <a:tableStyleId>{5C22544A-7EE6-4342-B048-85BDC9FD1C3A}</a:tableStyleId>
              </a:tblPr>
              <a:tblGrid>
                <a:gridCol w="822960"/>
                <a:gridCol w="822960"/>
                <a:gridCol w="822960"/>
                <a:gridCol w="822960"/>
                <a:gridCol w="822960"/>
                <a:gridCol w="822960"/>
                <a:gridCol w="822960"/>
                <a:gridCol w="822960"/>
                <a:gridCol w="822960"/>
                <a:gridCol w="822960"/>
              </a:tblGrid>
              <a:tr h="381000">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4</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5</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6</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7</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8</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r>
              <a:tr h="381000">
                <a:tc rowSpan="3">
                  <a:txBody>
                    <a:bodyPr/>
                    <a:lstStyle/>
                    <a:p>
                      <a:pPr indent="0" algn="ctr">
                        <a:buNone/>
                      </a:pP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条件桩</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学习好</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r>
              <a:tr h="381000">
                <a:tc vMerge="1">
                  <a:tcPr/>
                </a:tc>
                <a:tc>
                  <a:txBody>
                    <a:bodyPr/>
                    <a:lstStyle/>
                    <a:p>
                      <a:pPr indent="0" algn="ctr">
                        <a:buNone/>
                      </a:pP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品德好</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r>
              <a:tr h="381000">
                <a:tc vMerge="1">
                  <a:tcPr/>
                </a:tc>
                <a:tc>
                  <a:txBody>
                    <a:bodyPr/>
                    <a:lstStyle/>
                    <a:p>
                      <a:pPr indent="0" algn="ctr">
                        <a:buNone/>
                      </a:pP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遵纪守法</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r>
              <a:tr h="381000">
                <a:tc rowSpan="2">
                  <a:txBody>
                    <a:bodyPr/>
                    <a:lstStyle/>
                    <a:p>
                      <a:pPr indent="0" algn="ctr">
                        <a:buNone/>
                      </a:pP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动作桩</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好学生</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r>
              <a:tr h="381000">
                <a:tc vMerge="1">
                  <a:tcPr/>
                </a:tc>
                <a:tc>
                  <a:txBody>
                    <a:bodyPr/>
                    <a:lstStyle/>
                    <a:p>
                      <a:pPr indent="0" algn="ctr">
                        <a:buNone/>
                      </a:pPr>
                      <a:r>
                        <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坏学生</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lgn="ctr">
                        <a:buNone/>
                      </a:pPr>
                      <a:r>
                        <a:rPr lang="en-US" altLang="zh-CN" sz="1100" b="0">
                          <a:solidFill>
                            <a:srgbClr val="000000"/>
                          </a:solidFill>
                          <a:latin typeface="宋体" panose="02010600030101010101" pitchFamily="2" charset="-122"/>
                          <a:ea typeface="宋体" panose="02010600030101010101" pitchFamily="2" charset="-122"/>
                          <a:cs typeface="宋体" panose="02010600030101010101" pitchFamily="2" charset="-122"/>
                        </a:rPr>
                        <a:t>Y</a:t>
                      </a: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52475"/>
            <a:ext cx="8229600" cy="5899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场景法概述</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a:xfrm>
            <a:off x="457200" y="1600200"/>
            <a:ext cx="8229600" cy="2830830"/>
          </a:xfrm>
        </p:spPr>
        <p:txBody>
          <a:bodyPr/>
          <a:lstStyle/>
          <a:p>
            <a:r>
              <a:rPr lang="en-US" altLang="zh-CN" sz="2400" dirty="0">
                <a:solidFill>
                  <a:srgbClr val="386698"/>
                </a:solidFill>
                <a:latin typeface="Franklin Gothic Book" panose="020B0503020102020204" pitchFamily="34" charset="0"/>
                <a:ea typeface="黑体" panose="02010609060101010101" pitchFamily="49" charset="-122"/>
              </a:rPr>
              <a:t>·</a:t>
            </a:r>
            <a:r>
              <a:rPr lang="zh-CN" altLang="en-US" sz="2400" dirty="0">
                <a:solidFill>
                  <a:srgbClr val="386698"/>
                </a:solidFill>
                <a:latin typeface="Franklin Gothic Book" panose="020B0503020102020204" pitchFamily="34" charset="0"/>
                <a:ea typeface="黑体" panose="02010609060101010101" pitchFamily="49" charset="-122"/>
              </a:rPr>
              <a:t>场景法就是模拟用户操作软件时的场景，主要用于测试系统的业务流程。列表页</a:t>
            </a:r>
            <a:endParaRPr lang="zh-CN" altLang="en-US" sz="2400" dirty="0">
              <a:solidFill>
                <a:srgbClr val="386698"/>
              </a:solidFill>
              <a:latin typeface="Franklin Gothic Book" panose="020B0503020102020204" pitchFamily="34" charset="0"/>
              <a:ea typeface="黑体" panose="02010609060101010101" pitchFamily="49" charset="-122"/>
            </a:endParaRPr>
          </a:p>
          <a:p>
            <a:pPr marL="0" indent="0">
              <a:buNone/>
            </a:pPr>
            <a:endParaRPr lang="zh-CN" altLang="en-US" sz="2400" dirty="0">
              <a:solidFill>
                <a:srgbClr val="386698"/>
              </a:solidFill>
              <a:latin typeface="Franklin Gothic Book" panose="020B0503020102020204" pitchFamily="34" charset="0"/>
              <a:ea typeface="黑体" panose="02010609060101010101" pitchFamily="49" charset="-122"/>
            </a:endParaRPr>
          </a:p>
          <a:p>
            <a:pPr marL="0" indent="0">
              <a:buNone/>
            </a:pPr>
            <a:endParaRPr lang="zh-CN" altLang="en-US" sz="2400" dirty="0">
              <a:solidFill>
                <a:srgbClr val="386698"/>
              </a:solidFill>
              <a:latin typeface="Franklin Gothic Book" panose="020B0503020102020204" pitchFamily="34" charset="0"/>
              <a:ea typeface="黑体" panose="02010609060101010101" pitchFamily="49" charset="-122"/>
            </a:endParaRPr>
          </a:p>
          <a:p>
            <a:pPr marL="0" indent="0">
              <a:buNone/>
            </a:pPr>
            <a:endParaRPr lang="zh-CN" altLang="en-US" sz="2400" dirty="0">
              <a:solidFill>
                <a:srgbClr val="386698"/>
              </a:solidFill>
              <a:latin typeface="Franklin Gothic Book" panose="020B0503020102020204" pitchFamily="34" charset="0"/>
              <a:ea typeface="黑体" panose="02010609060101010101" pitchFamily="49" charset="-122"/>
            </a:endParaRPr>
          </a:p>
          <a:p>
            <a:pPr marL="0" indent="0">
              <a:buNone/>
            </a:pPr>
            <a:endParaRPr lang="zh-CN" altLang="en-US" sz="2400" dirty="0">
              <a:solidFill>
                <a:srgbClr val="386698"/>
              </a:solidFill>
              <a:latin typeface="Franklin Gothic Book" panose="020B0503020102020204" pitchFamily="34" charset="0"/>
              <a:ea typeface="黑体" panose="02010609060101010101" pitchFamily="49" charset="-122"/>
            </a:endParaRPr>
          </a:p>
          <a:p>
            <a:pPr marL="0" indent="0">
              <a:buNone/>
            </a:pPr>
            <a:endParaRPr lang="zh-CN" altLang="en-US" sz="2400" dirty="0">
              <a:solidFill>
                <a:srgbClr val="386698"/>
              </a:solidFill>
              <a:latin typeface="Franklin Gothic Book" panose="020B0503020102020204" pitchFamily="34" charset="0"/>
              <a:ea typeface="黑体" panose="02010609060101010101" pitchFamily="49" charset="-122"/>
            </a:endParaRPr>
          </a:p>
          <a:p>
            <a:pPr marL="0" indent="0">
              <a:buNone/>
            </a:pPr>
            <a:endParaRPr lang="zh-CN" altLang="en-US" sz="2400" dirty="0">
              <a:solidFill>
                <a:srgbClr val="386698"/>
              </a:solidFill>
              <a:latin typeface="Franklin Gothic Book" panose="020B0503020102020204" pitchFamily="34" charset="0"/>
              <a:ea typeface="黑体" panose="02010609060101010101" pitchFamily="49" charset="-122"/>
            </a:endParaRPr>
          </a:p>
          <a:p>
            <a:r>
              <a:rPr lang="zh-CN" altLang="en-US" sz="2400" dirty="0">
                <a:solidFill>
                  <a:srgbClr val="386698"/>
                </a:solidFill>
                <a:latin typeface="Franklin Gothic Book" panose="020B0503020102020204" pitchFamily="34" charset="0"/>
                <a:ea typeface="黑体" panose="02010609060101010101" pitchFamily="49" charset="-122"/>
              </a:rPr>
              <a:t>在冒烟测试时也主要采用场景法进行测试</a:t>
            </a:r>
            <a:endParaRPr lang="zh-CN" altLang="en-US" sz="2400" dirty="0">
              <a:solidFill>
                <a:srgbClr val="386698"/>
              </a:solidFill>
              <a:latin typeface="Franklin Gothic Book" panose="020B0503020102020204" pitchFamily="34" charset="0"/>
              <a:ea typeface="黑体" panose="02010609060101010101" pitchFamily="49" charset="-122"/>
            </a:endParaRPr>
          </a:p>
        </p:txBody>
      </p:sp>
      <p:sp>
        <p:nvSpPr>
          <p:cNvPr id="4" name="矩形 3"/>
          <p:cNvSpPr/>
          <p:nvPr/>
        </p:nvSpPr>
        <p:spPr>
          <a:xfrm>
            <a:off x="740410" y="2614295"/>
            <a:ext cx="7764780" cy="221678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lvl="1" indent="-285750" algn="just" fontAlgn="base">
              <a:lnSpc>
                <a:spcPct val="120000"/>
              </a:lnSpc>
              <a:spcBef>
                <a:spcPts val="0"/>
              </a:spcBef>
              <a:spcAft>
                <a:spcPct val="0"/>
              </a:spcAft>
              <a:buClr>
                <a:srgbClr val="0070C0"/>
              </a:buClr>
              <a:buFont typeface="Wingdings" panose="05000000000000000000" pitchFamily="2" charset="2"/>
              <a:buChar char="Ø"/>
            </a:pPr>
            <a:r>
              <a:rPr lang="zh-CN" altLang="en-US" sz="1540" dirty="0">
                <a:solidFill>
                  <a:schemeClr val="tx1"/>
                </a:solidFill>
              </a:rPr>
              <a:t>当拿到一个测试任务时，我们并不是先关注某个控件的边界值、等价类是否满足要求，而是先要关注它的主要功能和业务流程是否正确实现，这就需要使用场景法来完成测试。</a:t>
            </a:r>
            <a:endParaRPr lang="en-US" altLang="zh-CN" sz="1540" dirty="0">
              <a:solidFill>
                <a:schemeClr val="tx1"/>
              </a:solidFill>
            </a:endParaRPr>
          </a:p>
          <a:p>
            <a:pPr marL="0" lvl="1" indent="-285750" algn="just" fontAlgn="base">
              <a:lnSpc>
                <a:spcPct val="120000"/>
              </a:lnSpc>
              <a:spcBef>
                <a:spcPts val="0"/>
              </a:spcBef>
              <a:spcAft>
                <a:spcPct val="0"/>
              </a:spcAft>
              <a:buClr>
                <a:srgbClr val="0070C0"/>
              </a:buClr>
              <a:buFont typeface="Wingdings" panose="05000000000000000000" pitchFamily="2" charset="2"/>
              <a:buChar char="Ø"/>
            </a:pPr>
            <a:endParaRPr lang="en-US" altLang="zh-CN" sz="1540" dirty="0">
              <a:solidFill>
                <a:schemeClr val="tx1"/>
              </a:solidFill>
            </a:endParaRPr>
          </a:p>
          <a:p>
            <a:pPr marL="0" lvl="1" indent="-285750" algn="just" fontAlgn="base">
              <a:lnSpc>
                <a:spcPct val="120000"/>
              </a:lnSpc>
              <a:spcBef>
                <a:spcPts val="0"/>
              </a:spcBef>
              <a:spcAft>
                <a:spcPct val="0"/>
              </a:spcAft>
              <a:buClr>
                <a:srgbClr val="0070C0"/>
              </a:buClr>
              <a:buFont typeface="Wingdings" panose="05000000000000000000" pitchFamily="2" charset="2"/>
              <a:buChar char="Ø"/>
            </a:pPr>
            <a:r>
              <a:rPr lang="zh-CN" altLang="en-US" sz="1540" dirty="0">
                <a:solidFill>
                  <a:schemeClr val="tx1"/>
                </a:solidFill>
              </a:rPr>
              <a:t>当业务流程测试没有问题，也就是该软件的主要功能没有问题时，我们再重点从边界值、等价类等方面对控件进行测试</a:t>
            </a:r>
            <a:endParaRPr lang="zh-CN" altLang="en-US" sz="154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7" end="7"/>
                                            </p:txEl>
                                          </p:spTgt>
                                        </p:tgtEl>
                                        <p:attrNameLst>
                                          <p:attrName>style.visibility</p:attrName>
                                        </p:attrNameLst>
                                      </p:cBhvr>
                                      <p:to>
                                        <p:strVal val="visible"/>
                                      </p:to>
                                    </p:set>
                                    <p:animEffect transition="in" filter="fade">
                                      <p:cBhvr>
                                        <p:cTn id="12" dur="500"/>
                                        <p:tgtEl>
                                          <p:spTgt spid="2">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709295"/>
            <a:ext cx="8229600" cy="5645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用例场景定义</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3" name="内容占位符 2"/>
          <p:cNvSpPr>
            <a:spLocks noGrp="1"/>
          </p:cNvSpPr>
          <p:nvPr>
            <p:ph idx="1"/>
          </p:nvPr>
        </p:nvSpPr>
        <p:spPr/>
        <p:txBody>
          <a:bodyPr/>
          <a:lstStyle/>
          <a:p>
            <a:r>
              <a:rPr lang="zh-CN" altLang="en-US" sz="2400" dirty="0">
                <a:solidFill>
                  <a:srgbClr val="386698"/>
                </a:solidFill>
                <a:latin typeface="Franklin Gothic Book" panose="020B0503020102020204" pitchFamily="34" charset="0"/>
                <a:ea typeface="黑体" panose="02010609060101010101" pitchFamily="49" charset="-122"/>
              </a:rPr>
              <a:t>场景法中两个重要的概念</a:t>
            </a:r>
            <a:endParaRPr lang="zh-CN" altLang="en-US" sz="2400" dirty="0">
              <a:solidFill>
                <a:srgbClr val="386698"/>
              </a:solidFill>
              <a:latin typeface="Franklin Gothic Book" panose="020B0503020102020204" pitchFamily="34" charset="0"/>
              <a:ea typeface="黑体" panose="02010609060101010101" pitchFamily="49" charset="-122"/>
            </a:endParaRPr>
          </a:p>
          <a:p>
            <a:endParaRPr lang="zh-CN" altLang="en-US" sz="2400" dirty="0">
              <a:solidFill>
                <a:srgbClr val="386698"/>
              </a:solidFill>
              <a:latin typeface="Franklin Gothic Book" panose="020B0503020102020204" pitchFamily="34" charset="0"/>
              <a:ea typeface="黑体" panose="02010609060101010101" pitchFamily="49" charset="-122"/>
            </a:endParaRPr>
          </a:p>
          <a:p>
            <a:pPr lvl="1"/>
            <a:r>
              <a:rPr lang="zh-CN" altLang="en-US" sz="2000" dirty="0">
                <a:solidFill>
                  <a:srgbClr val="386698"/>
                </a:solidFill>
                <a:latin typeface="Franklin Gothic Book" panose="020B0503020102020204" pitchFamily="34" charset="0"/>
                <a:ea typeface="黑体" panose="02010609060101010101" pitchFamily="49" charset="-122"/>
              </a:rPr>
              <a:t>基本流</a:t>
            </a:r>
            <a:endParaRPr lang="zh-CN" altLang="en-US" sz="2000" dirty="0">
              <a:solidFill>
                <a:srgbClr val="386698"/>
              </a:solidFill>
              <a:latin typeface="Franklin Gothic Book" panose="020B0503020102020204" pitchFamily="34" charset="0"/>
              <a:ea typeface="黑体" panose="02010609060101010101" pitchFamily="49" charset="-122"/>
            </a:endParaRPr>
          </a:p>
          <a:p>
            <a:pPr lvl="2"/>
            <a:r>
              <a:rPr lang="zh-CN" altLang="en-US" sz="2000" dirty="0">
                <a:solidFill>
                  <a:srgbClr val="386698"/>
                </a:solidFill>
                <a:latin typeface="Franklin Gothic Book" panose="020B0503020102020204" pitchFamily="34" charset="0"/>
                <a:ea typeface="黑体" panose="02010609060101010101" pitchFamily="49" charset="-122"/>
              </a:rPr>
              <a:t>按照正确的业务流程来实现的一条操作路径（模拟正确的操作流程）</a:t>
            </a:r>
            <a:endParaRPr lang="zh-CN" altLang="en-US" sz="2000" dirty="0">
              <a:solidFill>
                <a:srgbClr val="386698"/>
              </a:solidFill>
              <a:latin typeface="Franklin Gothic Book" panose="020B0503020102020204" pitchFamily="34" charset="0"/>
              <a:ea typeface="黑体" panose="02010609060101010101" pitchFamily="49" charset="-122"/>
            </a:endParaRPr>
          </a:p>
          <a:p>
            <a:pPr lvl="1"/>
            <a:r>
              <a:rPr lang="zh-CN" altLang="en-US" sz="2000" dirty="0">
                <a:solidFill>
                  <a:srgbClr val="386698"/>
                </a:solidFill>
                <a:latin typeface="Franklin Gothic Book" panose="020B0503020102020204" pitchFamily="34" charset="0"/>
                <a:ea typeface="黑体" panose="02010609060101010101" pitchFamily="49" charset="-122"/>
              </a:rPr>
              <a:t>备选流 </a:t>
            </a:r>
            <a:endParaRPr lang="zh-CN" altLang="en-US" sz="2000" dirty="0">
              <a:solidFill>
                <a:srgbClr val="386698"/>
              </a:solidFill>
              <a:latin typeface="Franklin Gothic Book" panose="020B0503020102020204" pitchFamily="34" charset="0"/>
              <a:ea typeface="黑体" panose="02010609060101010101" pitchFamily="49" charset="-122"/>
            </a:endParaRPr>
          </a:p>
          <a:p>
            <a:pPr lvl="2"/>
            <a:r>
              <a:rPr lang="zh-CN" altLang="en-US" sz="2000" dirty="0">
                <a:solidFill>
                  <a:srgbClr val="386698"/>
                </a:solidFill>
                <a:latin typeface="Franklin Gothic Book" panose="020B0503020102020204" pitchFamily="34" charset="0"/>
                <a:ea typeface="黑体" panose="02010609060101010101" pitchFamily="49" charset="-122"/>
              </a:rPr>
              <a:t>导致程序出现错误的操作流程（模拟错误的操作流程）</a:t>
            </a:r>
            <a:endParaRPr lang="zh-CN" altLang="en-US" dirty="0"/>
          </a:p>
          <a:p>
            <a:pPr marL="0" indent="0">
              <a:buNone/>
            </a:pPr>
            <a:r>
              <a:rPr lang="zh-CN" altLang="en-US" dirty="0"/>
              <a:t>       </a:t>
            </a:r>
            <a:r>
              <a:rPr lang="zh-CN" altLang="en-US" sz="2400" dirty="0">
                <a:solidFill>
                  <a:srgbClr val="386698"/>
                </a:solidFill>
                <a:latin typeface="Franklin Gothic Book" panose="020B0503020102020204" pitchFamily="34" charset="0"/>
                <a:ea typeface="黑体" panose="02010609060101010101" pitchFamily="49" charset="-122"/>
              </a:rPr>
              <a:t>用例场景是用来描述流经用例路径的过程，这个过程从开始到结束遍历用例中所有</a:t>
            </a:r>
            <a:r>
              <a:rPr lang="zh-CN" altLang="en-US" sz="2400" b="1" dirty="0">
                <a:solidFill>
                  <a:srgbClr val="386698"/>
                </a:solidFill>
                <a:latin typeface="Franklin Gothic Book" panose="020B0503020102020204" pitchFamily="34" charset="0"/>
                <a:ea typeface="黑体" panose="02010609060101010101" pitchFamily="49" charset="-122"/>
              </a:rPr>
              <a:t>基本流</a:t>
            </a:r>
            <a:r>
              <a:rPr lang="zh-CN" altLang="en-US" sz="2400" dirty="0">
                <a:solidFill>
                  <a:srgbClr val="386698"/>
                </a:solidFill>
                <a:latin typeface="Franklin Gothic Book" panose="020B0503020102020204" pitchFamily="34" charset="0"/>
                <a:ea typeface="黑体" panose="02010609060101010101" pitchFamily="49" charset="-122"/>
              </a:rPr>
              <a:t>和</a:t>
            </a:r>
            <a:r>
              <a:rPr lang="zh-CN" altLang="en-US" sz="2400" b="1" dirty="0">
                <a:solidFill>
                  <a:srgbClr val="386698"/>
                </a:solidFill>
                <a:latin typeface="Franklin Gothic Book" panose="020B0503020102020204" pitchFamily="34" charset="0"/>
                <a:ea typeface="黑体" panose="02010609060101010101" pitchFamily="49" charset="-122"/>
              </a:rPr>
              <a:t>备选流</a:t>
            </a:r>
            <a:r>
              <a:rPr lang="zh-CN" altLang="en-US" sz="2400" dirty="0">
                <a:solidFill>
                  <a:srgbClr val="386698"/>
                </a:solidFill>
                <a:latin typeface="Franklin Gothic Book" panose="020B0503020102020204" pitchFamily="34" charset="0"/>
                <a:ea typeface="黑体" panose="02010609060101010101" pitchFamily="49" charset="-122"/>
              </a:rPr>
              <a:t>。</a:t>
            </a:r>
            <a:endParaRPr lang="zh-CN" altLang="en-US" sz="2400" dirty="0">
              <a:solidFill>
                <a:srgbClr val="386698"/>
              </a:solidFill>
              <a:latin typeface="Franklin Gothic Book" panose="020B05030201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1441450"/>
            <a:ext cx="8356600" cy="829945"/>
          </a:xfrm>
          <a:prstGeom prst="rect">
            <a:avLst/>
          </a:prstGeom>
          <a:noFill/>
          <a:ln w="9525">
            <a:noFill/>
          </a:ln>
        </p:spPr>
        <p:txBody>
          <a:bodyPr wrap="square" anchor="t">
            <a:spAutoFit/>
          </a:bodyPr>
          <a:lstStyle/>
          <a:p>
            <a:pPr>
              <a:lnSpc>
                <a:spcPct val="150000"/>
              </a:lnSpc>
              <a:buFont typeface="Arial" panose="020B0604020202020204" pitchFamily="34" charset="0"/>
              <a:buNone/>
            </a:pPr>
            <a:endParaRPr lang="en-US" altLang="zh-CN" sz="1600" dirty="0"/>
          </a:p>
          <a:p>
            <a:pPr>
              <a:lnSpc>
                <a:spcPct val="150000"/>
              </a:lnSpc>
              <a:buFont typeface="Arial" panose="020B0604020202020204" pitchFamily="34" charset="0"/>
              <a:buNone/>
            </a:pPr>
            <a:endParaRPr altLang="zh-CN" sz="1600" dirty="0">
              <a:sym typeface="+mn-ea"/>
            </a:endParaRPr>
          </a:p>
        </p:txBody>
      </p:sp>
      <p:sp>
        <p:nvSpPr>
          <p:cNvPr id="33795" name="文本框 2"/>
          <p:cNvSpPr txBox="1"/>
          <p:nvPr/>
        </p:nvSpPr>
        <p:spPr>
          <a:xfrm>
            <a:off x="369888" y="574675"/>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边界值</a:t>
            </a:r>
            <a:endParaRPr lang="zh-CN" altLang="en-US" sz="4400" b="1" dirty="0">
              <a:solidFill>
                <a:srgbClr val="0E71AA"/>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内容占位符 3"/>
          <p:cNvSpPr>
            <a:spLocks noGrp="1"/>
          </p:cNvSpPr>
          <p:nvPr>
            <p:ph idx="1"/>
          </p:nvPr>
        </p:nvSpPr>
        <p:spPr/>
        <p:txBody>
          <a:bodyPr/>
          <a:lstStyle/>
          <a:p>
            <a:endParaRPr lang="zh-CN" altLang="en-US" dirty="0"/>
          </a:p>
        </p:txBody>
      </p:sp>
      <p:graphicFrame>
        <p:nvGraphicFramePr>
          <p:cNvPr id="5" name="表格 4"/>
          <p:cNvGraphicFramePr>
            <a:graphicFrameLocks noGrp="1"/>
          </p:cNvGraphicFramePr>
          <p:nvPr/>
        </p:nvGraphicFramePr>
        <p:xfrm>
          <a:off x="251951" y="1441604"/>
          <a:ext cx="8640002" cy="4389120"/>
        </p:xfrm>
        <a:graphic>
          <a:graphicData uri="http://schemas.openxmlformats.org/drawingml/2006/table">
            <a:tbl>
              <a:tblPr firstRow="1" bandRow="1">
                <a:tableStyleId>{F5AB1C69-6EDB-4FF4-983F-18BD219EF322}</a:tableStyleId>
              </a:tblPr>
              <a:tblGrid>
                <a:gridCol w="1315593"/>
                <a:gridCol w="1315593"/>
                <a:gridCol w="1502204"/>
                <a:gridCol w="1502204"/>
                <a:gridCol w="1502204"/>
                <a:gridCol w="1502204"/>
              </a:tblGrid>
              <a:tr h="139040">
                <a:tc>
                  <a:txBody>
                    <a:bodyPr/>
                    <a:lstStyle/>
                    <a:p>
                      <a:pPr algn="ctr"/>
                      <a:r>
                        <a:rPr lang="zh-CN" altLang="en-US" dirty="0"/>
                        <a:t>用例编号</a:t>
                      </a:r>
                      <a:endParaRPr lang="zh-CN" altLang="en-US" dirty="0"/>
                    </a:p>
                  </a:txBody>
                  <a:tcPr marL="118809" marR="118809" anchor="ctr"/>
                </a:tc>
                <a:tc>
                  <a:txBody>
                    <a:bodyPr/>
                    <a:lstStyle/>
                    <a:p>
                      <a:pPr algn="ctr"/>
                      <a:r>
                        <a:rPr lang="zh-CN" altLang="en-US" dirty="0"/>
                        <a:t>被测边界</a:t>
                      </a:r>
                      <a:endParaRPr lang="zh-CN" altLang="en-US" dirty="0"/>
                    </a:p>
                  </a:txBody>
                  <a:tcPr marL="118809" marR="118809" anchor="ctr"/>
                </a:tc>
                <a:tc>
                  <a:txBody>
                    <a:bodyPr/>
                    <a:lstStyle/>
                    <a:p>
                      <a:pPr algn="ctr"/>
                      <a:r>
                        <a:rPr lang="zh-CN" altLang="en-US" dirty="0"/>
                        <a:t>输入数值</a:t>
                      </a:r>
                      <a:endParaRPr lang="zh-CN" altLang="en-US" dirty="0"/>
                    </a:p>
                  </a:txBody>
                  <a:tcPr marL="118809" marR="118809" anchor="ctr"/>
                </a:tc>
                <a:tc>
                  <a:txBody>
                    <a:bodyPr/>
                    <a:lstStyle/>
                    <a:p>
                      <a:pPr algn="ctr"/>
                      <a:r>
                        <a:rPr lang="zh-CN" altLang="en-US" dirty="0"/>
                        <a:t>预期结果</a:t>
                      </a:r>
                      <a:endParaRPr lang="zh-CN" altLang="en-US" dirty="0"/>
                    </a:p>
                  </a:txBody>
                  <a:tcPr marL="118809" marR="118809" anchor="ctr"/>
                </a:tc>
                <a:tc>
                  <a:txBody>
                    <a:bodyPr/>
                    <a:lstStyle/>
                    <a:p>
                      <a:pPr algn="ctr"/>
                      <a:r>
                        <a:rPr lang="zh-CN" altLang="en-US" dirty="0"/>
                        <a:t>实际结果</a:t>
                      </a:r>
                      <a:endParaRPr lang="zh-CN" altLang="en-US" dirty="0"/>
                    </a:p>
                  </a:txBody>
                  <a:tcPr marL="118809" marR="118809" anchor="ctr"/>
                </a:tc>
                <a:tc>
                  <a:txBody>
                    <a:bodyPr/>
                    <a:lstStyle/>
                    <a:p>
                      <a:pPr algn="ctr"/>
                      <a:r>
                        <a:rPr lang="zh-CN" altLang="en-US" dirty="0"/>
                        <a:t>备注</a:t>
                      </a:r>
                      <a:endParaRPr lang="zh-CN" altLang="en-US" dirty="0"/>
                    </a:p>
                  </a:txBody>
                  <a:tcPr marL="118809" marR="118809" anchor="ctr"/>
                </a:tc>
              </a:tr>
              <a:tr h="324000">
                <a:tc>
                  <a:txBody>
                    <a:bodyPr/>
                    <a:lstStyle/>
                    <a:p>
                      <a:pPr algn="ctr"/>
                      <a:r>
                        <a:rPr lang="en-US" altLang="zh-CN" sz="1600" dirty="0"/>
                        <a:t>1</a:t>
                      </a:r>
                      <a:endParaRPr lang="zh-CN" altLang="en-US" sz="1600" dirty="0"/>
                    </a:p>
                  </a:txBody>
                  <a:tcPr marL="118809" marR="118809" anchor="ctr"/>
                </a:tc>
                <a:tc rowSpan="3">
                  <a:txBody>
                    <a:bodyPr/>
                    <a:lstStyle/>
                    <a:p>
                      <a:pPr algn="ctr"/>
                      <a:r>
                        <a:rPr lang="en-US" sz="1600" dirty="0"/>
                        <a:t>0</a:t>
                      </a:r>
                      <a:endParaRPr lang="en-US" sz="1600" dirty="0"/>
                    </a:p>
                  </a:txBody>
                  <a:tcPr marL="118809" marR="118809" anchor="ctr"/>
                </a:tc>
                <a:tc>
                  <a:txBody>
                    <a:bodyPr/>
                    <a:lstStyle/>
                    <a:p>
                      <a:pPr algn="ctr"/>
                      <a:r>
                        <a:rPr lang="en-US" altLang="zh-CN" sz="1600" b="1" dirty="0">
                          <a:solidFill>
                            <a:srgbClr val="00B050"/>
                          </a:solidFill>
                        </a:rPr>
                        <a:t>-1 </a:t>
                      </a:r>
                      <a:r>
                        <a:rPr lang="en-US" altLang="zh-CN" sz="1600" dirty="0"/>
                        <a:t>+ 10</a:t>
                      </a:r>
                      <a:endParaRPr lang="zh-CN" altLang="en-US" sz="1600" dirty="0"/>
                    </a:p>
                  </a:txBody>
                  <a:tcPr marL="118809" marR="118809" anchor="ctr"/>
                </a:tc>
                <a:tc>
                  <a:txBody>
                    <a:bodyPr/>
                    <a:lstStyle/>
                    <a:p>
                      <a:pPr algn="ctr"/>
                      <a:r>
                        <a:rPr lang="zh-CN" altLang="en-US" sz="1600" dirty="0">
                          <a:sym typeface="+mn-ea"/>
                        </a:rPr>
                        <a:t>提示错误</a:t>
                      </a:r>
                      <a:endParaRPr lang="zh-CN" altLang="en-US" sz="1600" dirty="0"/>
                    </a:p>
                  </a:txBody>
                  <a:tcPr marL="118809" marR="118809" anchor="ctr"/>
                </a:tc>
                <a:tc>
                  <a:txBody>
                    <a:bodyPr/>
                    <a:lstStyle/>
                    <a:p>
                      <a:pPr algn="ctr"/>
                      <a:r>
                        <a:rPr lang="zh-CN" altLang="en-US" sz="1600" dirty="0"/>
                        <a:t>按实际情况定</a:t>
                      </a:r>
                      <a:endParaRPr lang="zh-CN" altLang="en-US" sz="1600" dirty="0"/>
                    </a:p>
                  </a:txBody>
                  <a:tcPr marL="118809" marR="118809" anchor="ctr"/>
                </a:tc>
                <a:tc>
                  <a:txBody>
                    <a:bodyPr/>
                    <a:lstStyle/>
                    <a:p>
                      <a:pPr algn="ctr"/>
                      <a:r>
                        <a:rPr lang="zh-CN" altLang="en-US" sz="1600" dirty="0"/>
                        <a:t>是否提</a:t>
                      </a:r>
                      <a:r>
                        <a:rPr lang="en-US" altLang="zh-CN" sz="1600" dirty="0"/>
                        <a:t>bug</a:t>
                      </a:r>
                      <a:endParaRPr lang="en-US" altLang="zh-CN" sz="1600" dirty="0"/>
                    </a:p>
                  </a:txBody>
                  <a:tcPr marL="118809" marR="118809" anchor="ctr"/>
                </a:tc>
              </a:tr>
              <a:tr h="324000">
                <a:tc>
                  <a:txBody>
                    <a:bodyPr/>
                    <a:lstStyle/>
                    <a:p>
                      <a:pPr algn="ctr"/>
                      <a:r>
                        <a:rPr lang="en-US" altLang="zh-CN" sz="1600" dirty="0"/>
                        <a:t>2</a:t>
                      </a:r>
                      <a:endParaRPr lang="zh-CN" altLang="en-US" sz="1600" dirty="0"/>
                    </a:p>
                  </a:txBody>
                  <a:tcPr marL="118809" marR="118809" anchor="ctr"/>
                </a:tc>
                <a:tc vMerge="1">
                  <a:tcPr/>
                </a:tc>
                <a:tc>
                  <a:txBody>
                    <a:bodyPr/>
                    <a:lstStyle/>
                    <a:p>
                      <a:pPr algn="ctr"/>
                      <a:r>
                        <a:rPr lang="en-US" altLang="zh-CN" sz="1600" b="1" kern="1200" dirty="0">
                          <a:solidFill>
                            <a:srgbClr val="00B050"/>
                          </a:solidFill>
                          <a:latin typeface="+mn-lt"/>
                          <a:ea typeface="+mn-ea"/>
                          <a:cs typeface="+mn-cs"/>
                        </a:rPr>
                        <a:t>1 </a:t>
                      </a:r>
                      <a:r>
                        <a:rPr lang="en-US" altLang="zh-CN" sz="1600" dirty="0"/>
                        <a:t>+ 20</a:t>
                      </a:r>
                      <a:endParaRPr lang="zh-CN" altLang="en-US" sz="1600" dirty="0"/>
                    </a:p>
                  </a:txBody>
                  <a:tcPr marL="118809" marR="118809" anchor="ctr"/>
                </a:tc>
                <a:tc>
                  <a:txBody>
                    <a:bodyPr/>
                    <a:lstStyle/>
                    <a:p>
                      <a:pPr algn="ctr"/>
                      <a:r>
                        <a:rPr lang="en-US" sz="1600" dirty="0"/>
                        <a:t>21</a:t>
                      </a:r>
                      <a:endParaRPr lang="en-US" sz="1600" dirty="0"/>
                    </a:p>
                  </a:txBody>
                  <a:tcPr marL="118809" marR="118809" anchor="ctr"/>
                </a:tc>
                <a:tc>
                  <a:txBody>
                    <a:bodyPr/>
                    <a:lstStyle/>
                    <a:p>
                      <a:pPr algn="ctr"/>
                      <a:endParaRPr lang="zh-CN" altLang="en-US" sz="1600" b="1" dirty="0">
                        <a:solidFill>
                          <a:srgbClr val="C00000"/>
                        </a:solidFill>
                      </a:endParaRPr>
                    </a:p>
                  </a:txBody>
                  <a:tcPr marL="118809" marR="118809" anchor="ctr"/>
                </a:tc>
                <a:tc>
                  <a:txBody>
                    <a:bodyPr/>
                    <a:lstStyle/>
                    <a:p>
                      <a:pPr algn="ctr"/>
                      <a:endParaRPr lang="zh-CN" altLang="en-US" sz="1600" b="1" dirty="0">
                        <a:solidFill>
                          <a:srgbClr val="C00000"/>
                        </a:solidFill>
                      </a:endParaRPr>
                    </a:p>
                  </a:txBody>
                  <a:tcPr marL="118809" marR="118809" anchor="ctr"/>
                </a:tc>
              </a:tr>
              <a:tr h="324000">
                <a:tc>
                  <a:txBody>
                    <a:bodyPr/>
                    <a:lstStyle/>
                    <a:p>
                      <a:pPr algn="ctr"/>
                      <a:r>
                        <a:rPr lang="en-US" altLang="zh-CN" sz="1600" dirty="0"/>
                        <a:t>3</a:t>
                      </a:r>
                      <a:endParaRPr lang="zh-CN" altLang="en-US" sz="1600" dirty="0"/>
                    </a:p>
                  </a:txBody>
                  <a:tcPr marL="118809" marR="118809" anchor="ctr"/>
                </a:tc>
                <a:tc vMerge="1">
                  <a:tcPr/>
                </a:tc>
                <a:tc>
                  <a:txBody>
                    <a:bodyPr/>
                    <a:lstStyle/>
                    <a:p>
                      <a:pPr algn="ctr"/>
                      <a:r>
                        <a:rPr lang="en-US" altLang="zh-CN" sz="1600" b="1" kern="1200" dirty="0">
                          <a:solidFill>
                            <a:srgbClr val="00B050"/>
                          </a:solidFill>
                          <a:latin typeface="+mn-lt"/>
                          <a:ea typeface="+mn-ea"/>
                          <a:cs typeface="+mn-cs"/>
                        </a:rPr>
                        <a:t>0 </a:t>
                      </a:r>
                      <a:r>
                        <a:rPr lang="en-US" altLang="zh-CN" sz="1600" dirty="0"/>
                        <a:t>+ 30</a:t>
                      </a:r>
                      <a:endParaRPr lang="zh-CN" altLang="en-US" sz="1600" dirty="0"/>
                    </a:p>
                  </a:txBody>
                  <a:tcPr marL="118809" marR="118809" anchor="ctr"/>
                </a:tc>
                <a:tc>
                  <a:txBody>
                    <a:bodyPr/>
                    <a:lstStyle/>
                    <a:p>
                      <a:pPr algn="ctr"/>
                      <a:r>
                        <a:rPr lang="en-US" altLang="zh-CN" sz="1600" dirty="0"/>
                        <a:t>30</a:t>
                      </a:r>
                      <a:endParaRPr lang="en-US" altLang="zh-CN" sz="1600" dirty="0"/>
                    </a:p>
                  </a:txBody>
                  <a:tcPr marL="118809" marR="118809" anchor="ctr"/>
                </a:tc>
                <a:tc>
                  <a:txBody>
                    <a:bodyPr/>
                    <a:lstStyle/>
                    <a:p>
                      <a:pPr algn="ctr"/>
                      <a:endParaRPr lang="zh-CN" altLang="en-US" sz="1600" dirty="0"/>
                    </a:p>
                  </a:txBody>
                  <a:tcPr marL="118809" marR="118809" anchor="ctr"/>
                </a:tc>
                <a:tc>
                  <a:txBody>
                    <a:bodyPr/>
                    <a:lstStyle/>
                    <a:p>
                      <a:pPr algn="ctr"/>
                      <a:endParaRPr lang="zh-CN" altLang="en-US" sz="1600" dirty="0"/>
                    </a:p>
                  </a:txBody>
                  <a:tcPr marL="118809" marR="118809" anchor="ctr"/>
                </a:tc>
              </a:tr>
              <a:tr h="324000">
                <a:tc>
                  <a:txBody>
                    <a:bodyPr/>
                    <a:lstStyle/>
                    <a:p>
                      <a:pPr algn="ctr"/>
                      <a:r>
                        <a:rPr lang="en-US" altLang="zh-CN" sz="1600" dirty="0"/>
                        <a:t>4</a:t>
                      </a:r>
                      <a:endParaRPr lang="zh-CN" altLang="en-US" sz="1600" dirty="0"/>
                    </a:p>
                  </a:txBody>
                  <a:tcPr marL="118809" marR="118809" anchor="ctr"/>
                </a:tc>
                <a:tc rowSpan="3">
                  <a:txBody>
                    <a:bodyPr/>
                    <a:lstStyle/>
                    <a:p>
                      <a:pPr algn="ctr"/>
                      <a:r>
                        <a:rPr lang="en-US" sz="1600" dirty="0"/>
                        <a:t>100</a:t>
                      </a:r>
                      <a:endParaRPr lang="en-US" sz="1600" dirty="0"/>
                    </a:p>
                  </a:txBody>
                  <a:tcPr marL="118809" marR="118809" anchor="ctr"/>
                </a:tc>
                <a:tc>
                  <a:txBody>
                    <a:bodyPr/>
                    <a:lstStyle/>
                    <a:p>
                      <a:pPr algn="ctr"/>
                      <a:r>
                        <a:rPr lang="en-US" altLang="zh-CN" sz="1600" dirty="0">
                          <a:solidFill>
                            <a:srgbClr val="00B050"/>
                          </a:solidFill>
                        </a:rPr>
                        <a:t>99</a:t>
                      </a:r>
                      <a:r>
                        <a:rPr lang="en-US" altLang="zh-CN" sz="1600" dirty="0"/>
                        <a:t> + 40</a:t>
                      </a:r>
                      <a:endParaRPr lang="zh-CN" altLang="en-US" sz="1600" dirty="0"/>
                    </a:p>
                  </a:txBody>
                  <a:tcPr marL="118809" marR="118809" anchor="ctr"/>
                </a:tc>
                <a:tc>
                  <a:txBody>
                    <a:bodyPr/>
                    <a:lstStyle/>
                    <a:p>
                      <a:pPr algn="ctr"/>
                      <a:r>
                        <a:rPr lang="en-US" altLang="zh-CN" sz="1600" dirty="0"/>
                        <a:t>139</a:t>
                      </a:r>
                      <a:endParaRPr lang="zh-CN" altLang="en-US" sz="1600" dirty="0"/>
                    </a:p>
                  </a:txBody>
                  <a:tcPr marL="118809" marR="118809" anchor="ctr"/>
                </a:tc>
                <a:tc>
                  <a:txBody>
                    <a:bodyPr/>
                    <a:lstStyle/>
                    <a:p>
                      <a:pPr algn="ctr"/>
                      <a:endParaRPr lang="zh-CN" altLang="en-US" sz="1600" dirty="0"/>
                    </a:p>
                  </a:txBody>
                  <a:tcPr marL="118809" marR="118809" anchor="ctr"/>
                </a:tc>
                <a:tc>
                  <a:txBody>
                    <a:bodyPr/>
                    <a:lstStyle/>
                    <a:p>
                      <a:pPr algn="ctr"/>
                      <a:endParaRPr lang="zh-CN" altLang="en-US" sz="1600" dirty="0"/>
                    </a:p>
                  </a:txBody>
                  <a:tcPr marL="118809" marR="118809" anchor="ctr"/>
                </a:tc>
              </a:tr>
              <a:tr h="335280">
                <a:tc>
                  <a:txBody>
                    <a:bodyPr/>
                    <a:lstStyle/>
                    <a:p>
                      <a:pPr algn="ctr"/>
                      <a:r>
                        <a:rPr lang="en-US" altLang="zh-CN" sz="1600" dirty="0"/>
                        <a:t>5</a:t>
                      </a:r>
                      <a:endParaRPr lang="zh-CN" altLang="en-US" sz="1600" dirty="0"/>
                    </a:p>
                  </a:txBody>
                  <a:tcPr marL="118809" marR="118809" anchor="ctr"/>
                </a:tc>
                <a:tc vMerge="1">
                  <a:tcPr/>
                </a:tc>
                <a:tc>
                  <a:txBody>
                    <a:bodyPr/>
                    <a:lstStyle/>
                    <a:p>
                      <a:pPr algn="ctr"/>
                      <a:r>
                        <a:rPr lang="en-US" altLang="zh-CN" sz="1600" dirty="0">
                          <a:solidFill>
                            <a:srgbClr val="00B050"/>
                          </a:solidFill>
                        </a:rPr>
                        <a:t>101</a:t>
                      </a:r>
                      <a:r>
                        <a:rPr lang="en-US" altLang="zh-CN" sz="1600" dirty="0"/>
                        <a:t> + 50</a:t>
                      </a:r>
                      <a:endParaRPr lang="zh-CN" altLang="en-US" sz="1600" dirty="0"/>
                    </a:p>
                  </a:txBody>
                  <a:tcPr marL="118809" marR="118809" anchor="ctr"/>
                </a:tc>
                <a:tc>
                  <a:txBody>
                    <a:bodyPr/>
                    <a:lstStyle/>
                    <a:p>
                      <a:pPr algn="ctr"/>
                      <a:r>
                        <a:rPr lang="zh-CN" altLang="en-US" sz="1600" dirty="0">
                          <a:sym typeface="+mn-ea"/>
                        </a:rPr>
                        <a:t>提示错误</a:t>
                      </a:r>
                      <a:endParaRPr lang="zh-CN" altLang="en-US" sz="1600" dirty="0"/>
                    </a:p>
                  </a:txBody>
                  <a:tcPr marL="118809" marR="118809" anchor="ctr"/>
                </a:tc>
                <a:tc>
                  <a:txBody>
                    <a:bodyPr/>
                    <a:lstStyle/>
                    <a:p>
                      <a:pPr algn="ctr"/>
                      <a:endParaRPr lang="zh-CN" altLang="en-US" sz="1600" b="1" dirty="0">
                        <a:solidFill>
                          <a:srgbClr val="C00000"/>
                        </a:solidFill>
                      </a:endParaRPr>
                    </a:p>
                  </a:txBody>
                  <a:tcPr marL="118809" marR="118809" anchor="ctr"/>
                </a:tc>
                <a:tc>
                  <a:txBody>
                    <a:bodyPr/>
                    <a:lstStyle/>
                    <a:p>
                      <a:pPr algn="ctr"/>
                      <a:endParaRPr lang="zh-CN" altLang="en-US" sz="1600" b="1" dirty="0">
                        <a:solidFill>
                          <a:srgbClr val="C00000"/>
                        </a:solidFill>
                      </a:endParaRPr>
                    </a:p>
                  </a:txBody>
                  <a:tcPr marL="118809" marR="118809" anchor="ctr"/>
                </a:tc>
              </a:tr>
              <a:tr h="335280">
                <a:tc>
                  <a:txBody>
                    <a:bodyPr/>
                    <a:lstStyle/>
                    <a:p>
                      <a:pPr algn="ctr"/>
                      <a:r>
                        <a:rPr lang="en-US" altLang="zh-CN" sz="1600" dirty="0"/>
                        <a:t>6</a:t>
                      </a:r>
                      <a:endParaRPr lang="zh-CN" altLang="en-US" sz="1600" dirty="0"/>
                    </a:p>
                  </a:txBody>
                  <a:tcPr marL="118809" marR="118809" anchor="ctr"/>
                </a:tc>
                <a:tc vMerge="1">
                  <a:tcPr/>
                </a:tc>
                <a:tc>
                  <a:txBody>
                    <a:bodyPr/>
                    <a:lstStyle/>
                    <a:p>
                      <a:pPr algn="ctr"/>
                      <a:r>
                        <a:rPr lang="en-US" altLang="zh-CN" sz="1600" b="1" kern="1200" dirty="0">
                          <a:solidFill>
                            <a:srgbClr val="00B050"/>
                          </a:solidFill>
                          <a:latin typeface="+mn-lt"/>
                          <a:ea typeface="+mn-ea"/>
                          <a:cs typeface="+mn-cs"/>
                        </a:rPr>
                        <a:t>100</a:t>
                      </a:r>
                      <a:r>
                        <a:rPr lang="en-US" altLang="zh-CN" sz="1600" dirty="0"/>
                        <a:t> + 60</a:t>
                      </a:r>
                      <a:endParaRPr lang="zh-CN" altLang="en-US" sz="1600" dirty="0"/>
                    </a:p>
                  </a:txBody>
                  <a:tcPr marL="118809" marR="118809" anchor="ctr"/>
                </a:tc>
                <a:tc>
                  <a:txBody>
                    <a:bodyPr/>
                    <a:lstStyle/>
                    <a:p>
                      <a:pPr algn="ctr"/>
                      <a:r>
                        <a:rPr lang="en-US" altLang="zh-CN" sz="1600" dirty="0"/>
                        <a:t>160</a:t>
                      </a:r>
                      <a:endParaRPr lang="en-US" altLang="zh-CN" sz="1600" dirty="0"/>
                    </a:p>
                  </a:txBody>
                  <a:tcPr marL="118809" marR="118809" anchor="ctr"/>
                </a:tc>
                <a:tc>
                  <a:txBody>
                    <a:bodyPr/>
                    <a:lstStyle/>
                    <a:p>
                      <a:pPr algn="ctr"/>
                      <a:endParaRPr lang="zh-CN" altLang="en-US" sz="1600" dirty="0"/>
                    </a:p>
                  </a:txBody>
                  <a:tcPr marL="118809" marR="118809" anchor="ctr"/>
                </a:tc>
                <a:tc>
                  <a:txBody>
                    <a:bodyPr/>
                    <a:lstStyle/>
                    <a:p>
                      <a:pPr algn="ctr"/>
                      <a:endParaRPr lang="zh-CN" altLang="en-US" sz="1600" dirty="0"/>
                    </a:p>
                  </a:txBody>
                  <a:tcPr marL="118809" marR="118809" anchor="ctr"/>
                </a:tc>
              </a:tr>
              <a:tr h="324000">
                <a:tc>
                  <a:txBody>
                    <a:bodyPr/>
                    <a:lstStyle/>
                    <a:p>
                      <a:pPr algn="ctr"/>
                      <a:r>
                        <a:rPr lang="en-US" altLang="zh-CN" sz="1600" dirty="0"/>
                        <a:t>7</a:t>
                      </a:r>
                      <a:endParaRPr lang="zh-CN" altLang="en-US" sz="1600" dirty="0"/>
                    </a:p>
                  </a:txBody>
                  <a:tcPr marL="118809" marR="118809" anchor="ctr"/>
                </a:tc>
                <a:tc rowSpan="3">
                  <a:txBody>
                    <a:bodyPr/>
                    <a:lstStyle/>
                    <a:p>
                      <a:pPr algn="ctr"/>
                      <a:r>
                        <a:rPr lang="en-US" sz="1600" dirty="0">
                          <a:sym typeface="+mn-ea"/>
                        </a:rPr>
                        <a:t>0</a:t>
                      </a:r>
                      <a:endParaRPr lang="zh-CN" altLang="en-US" sz="1600" dirty="0"/>
                    </a:p>
                  </a:txBody>
                  <a:tcPr marL="118809" marR="118809" anchor="ctr"/>
                </a:tc>
                <a:tc>
                  <a:txBody>
                    <a:bodyPr/>
                    <a:lstStyle/>
                    <a:p>
                      <a:pPr algn="ctr"/>
                      <a:r>
                        <a:rPr lang="en-US" altLang="zh-CN" sz="1600" dirty="0">
                          <a:sym typeface="+mn-ea"/>
                        </a:rPr>
                        <a:t>10 + </a:t>
                      </a:r>
                      <a:r>
                        <a:rPr lang="en-US" altLang="zh-CN" sz="1600" b="1" dirty="0">
                          <a:solidFill>
                            <a:srgbClr val="00B050"/>
                          </a:solidFill>
                          <a:sym typeface="+mn-ea"/>
                        </a:rPr>
                        <a:t>(-1)</a:t>
                      </a:r>
                      <a:endParaRPr lang="en-US" altLang="zh-CN" sz="1600" b="1" kern="1200" dirty="0">
                        <a:solidFill>
                          <a:srgbClr val="00B050"/>
                        </a:solidFill>
                        <a:latin typeface="+mn-lt"/>
                        <a:ea typeface="+mn-ea"/>
                        <a:cs typeface="+mn-cs"/>
                        <a:sym typeface="+mn-ea"/>
                      </a:endParaRPr>
                    </a:p>
                  </a:txBody>
                  <a:tcPr marL="118809" marR="118809" anchor="ctr"/>
                </a:tc>
                <a:tc>
                  <a:txBody>
                    <a:bodyPr/>
                    <a:lstStyle/>
                    <a:p>
                      <a:pPr algn="ctr"/>
                      <a:r>
                        <a:rPr lang="zh-CN" altLang="en-US" sz="1600" dirty="0">
                          <a:sym typeface="+mn-ea"/>
                        </a:rPr>
                        <a:t>提示错误</a:t>
                      </a:r>
                      <a:endParaRPr lang="zh-CN" altLang="en-US" sz="1600" kern="1200" dirty="0">
                        <a:solidFill>
                          <a:schemeClr val="dk1"/>
                        </a:solidFill>
                        <a:latin typeface="+mn-lt"/>
                        <a:ea typeface="+mn-ea"/>
                        <a:cs typeface="+mn-cs"/>
                      </a:endParaRPr>
                    </a:p>
                  </a:txBody>
                  <a:tcPr marL="118809" marR="118809" anchor="ctr"/>
                </a:tc>
                <a:tc>
                  <a:txBody>
                    <a:bodyPr/>
                    <a:lstStyle/>
                    <a:p>
                      <a:pPr algn="ctr"/>
                      <a:endParaRPr lang="zh-CN" altLang="en-US" sz="1600" dirty="0"/>
                    </a:p>
                  </a:txBody>
                  <a:tcPr marL="118809" marR="118809" anchor="ctr"/>
                </a:tc>
                <a:tc>
                  <a:txBody>
                    <a:bodyPr/>
                    <a:lstStyle/>
                    <a:p>
                      <a:pPr algn="ctr"/>
                      <a:endParaRPr lang="zh-CN" altLang="en-US" sz="1600" dirty="0"/>
                    </a:p>
                  </a:txBody>
                  <a:tcPr marL="118809" marR="118809" anchor="ctr"/>
                </a:tc>
              </a:tr>
              <a:tr h="335280">
                <a:tc>
                  <a:txBody>
                    <a:bodyPr/>
                    <a:lstStyle/>
                    <a:p>
                      <a:pPr algn="ctr"/>
                      <a:r>
                        <a:rPr lang="en-US" altLang="zh-CN" sz="1600" dirty="0"/>
                        <a:t>8</a:t>
                      </a:r>
                      <a:endParaRPr lang="zh-CN" altLang="en-US" sz="1600" dirty="0"/>
                    </a:p>
                  </a:txBody>
                  <a:tcPr marL="118809" marR="118809" anchor="ctr"/>
                </a:tc>
                <a:tc vMerge="1">
                  <a:tcPr/>
                </a:tc>
                <a:tc>
                  <a:txBody>
                    <a:bodyPr/>
                    <a:lstStyle/>
                    <a:p>
                      <a:pPr algn="ctr"/>
                      <a:r>
                        <a:rPr lang="en-US" altLang="zh-CN" sz="1600" b="1" dirty="0">
                          <a:solidFill>
                            <a:schemeClr val="tx1"/>
                          </a:solidFill>
                          <a:sym typeface="+mn-ea"/>
                        </a:rPr>
                        <a:t>20 +</a:t>
                      </a:r>
                      <a:r>
                        <a:rPr lang="en-US" altLang="zh-CN" sz="1600" b="1" dirty="0">
                          <a:solidFill>
                            <a:srgbClr val="00B050"/>
                          </a:solidFill>
                          <a:sym typeface="+mn-ea"/>
                        </a:rPr>
                        <a:t> 1 </a:t>
                      </a:r>
                      <a:endParaRPr lang="zh-CN" altLang="en-US" sz="1600" b="1" kern="1200" dirty="0">
                        <a:solidFill>
                          <a:srgbClr val="00B050"/>
                        </a:solidFill>
                        <a:latin typeface="+mn-lt"/>
                        <a:ea typeface="+mn-ea"/>
                        <a:cs typeface="+mn-cs"/>
                      </a:endParaRPr>
                    </a:p>
                  </a:txBody>
                  <a:tcPr marL="118809" marR="118809" anchor="ctr"/>
                </a:tc>
                <a:tc>
                  <a:txBody>
                    <a:bodyPr/>
                    <a:lstStyle/>
                    <a:p>
                      <a:pPr algn="ctr"/>
                      <a:r>
                        <a:rPr lang="en-US" sz="1600" dirty="0">
                          <a:sym typeface="+mn-ea"/>
                        </a:rPr>
                        <a:t>21</a:t>
                      </a:r>
                      <a:endParaRPr lang="zh-CN" altLang="en-US" sz="1600" kern="1200" dirty="0">
                        <a:solidFill>
                          <a:schemeClr val="dk1"/>
                        </a:solidFill>
                        <a:latin typeface="+mn-lt"/>
                        <a:ea typeface="+mn-ea"/>
                        <a:cs typeface="+mn-cs"/>
                      </a:endParaRPr>
                    </a:p>
                  </a:txBody>
                  <a:tcPr marL="118809" marR="118809" anchor="ctr"/>
                </a:tc>
                <a:tc>
                  <a:txBody>
                    <a:bodyPr/>
                    <a:lstStyle/>
                    <a:p>
                      <a:pPr algn="ctr"/>
                      <a:endParaRPr lang="zh-CN" altLang="en-US" sz="1600" b="1" dirty="0">
                        <a:solidFill>
                          <a:srgbClr val="C00000"/>
                        </a:solidFill>
                      </a:endParaRPr>
                    </a:p>
                  </a:txBody>
                  <a:tcPr marL="118809" marR="118809" anchor="ctr"/>
                </a:tc>
                <a:tc>
                  <a:txBody>
                    <a:bodyPr/>
                    <a:lstStyle/>
                    <a:p>
                      <a:pPr algn="ctr"/>
                      <a:endParaRPr lang="zh-CN" altLang="en-US" sz="1600" b="1" dirty="0">
                        <a:solidFill>
                          <a:srgbClr val="C00000"/>
                        </a:solidFill>
                      </a:endParaRPr>
                    </a:p>
                  </a:txBody>
                  <a:tcPr marL="118809" marR="118809" anchor="ctr"/>
                </a:tc>
              </a:tr>
              <a:tr h="324000">
                <a:tc>
                  <a:txBody>
                    <a:bodyPr/>
                    <a:lstStyle/>
                    <a:p>
                      <a:pPr algn="ctr"/>
                      <a:r>
                        <a:rPr lang="en-US" altLang="zh-CN" sz="1600" dirty="0"/>
                        <a:t>9</a:t>
                      </a:r>
                      <a:endParaRPr lang="zh-CN" altLang="en-US" sz="1600" dirty="0"/>
                    </a:p>
                  </a:txBody>
                  <a:tcPr marL="118809" marR="118809" anchor="ctr"/>
                </a:tc>
                <a:tc vMerge="1">
                  <a:tcPr/>
                </a:tc>
                <a:tc>
                  <a:txBody>
                    <a:bodyPr/>
                    <a:lstStyle/>
                    <a:p>
                      <a:pPr algn="ctr"/>
                      <a:r>
                        <a:rPr lang="en-US" altLang="zh-CN" sz="1600" b="1" dirty="0">
                          <a:solidFill>
                            <a:schemeClr val="tx1"/>
                          </a:solidFill>
                          <a:sym typeface="+mn-ea"/>
                        </a:rPr>
                        <a:t>30 + </a:t>
                      </a:r>
                      <a:r>
                        <a:rPr lang="en-US" altLang="zh-CN" sz="1600" b="1" dirty="0">
                          <a:solidFill>
                            <a:srgbClr val="00B050"/>
                          </a:solidFill>
                          <a:sym typeface="+mn-ea"/>
                        </a:rPr>
                        <a:t>0 </a:t>
                      </a:r>
                      <a:endParaRPr lang="zh-CN" altLang="en-US" sz="1600" dirty="0"/>
                    </a:p>
                  </a:txBody>
                  <a:tcPr marL="118809" marR="118809" anchor="ctr"/>
                </a:tc>
                <a:tc>
                  <a:txBody>
                    <a:bodyPr/>
                    <a:lstStyle/>
                    <a:p>
                      <a:pPr algn="ctr"/>
                      <a:r>
                        <a:rPr lang="en-US" altLang="zh-CN" sz="1600" dirty="0">
                          <a:sym typeface="+mn-ea"/>
                        </a:rPr>
                        <a:t>30</a:t>
                      </a:r>
                      <a:endParaRPr lang="zh-CN" altLang="en-US" sz="1600" dirty="0"/>
                    </a:p>
                  </a:txBody>
                  <a:tcPr marL="118809" marR="118809" anchor="ctr"/>
                </a:tc>
                <a:tc>
                  <a:txBody>
                    <a:bodyPr/>
                    <a:lstStyle/>
                    <a:p>
                      <a:pPr algn="ctr"/>
                      <a:endParaRPr lang="zh-CN" altLang="en-US" sz="1600" dirty="0"/>
                    </a:p>
                  </a:txBody>
                  <a:tcPr marL="118809" marR="118809" anchor="ctr"/>
                </a:tc>
                <a:tc>
                  <a:txBody>
                    <a:bodyPr/>
                    <a:lstStyle/>
                    <a:p>
                      <a:pPr algn="ctr"/>
                      <a:endParaRPr lang="zh-CN" altLang="en-US" sz="1600" dirty="0"/>
                    </a:p>
                  </a:txBody>
                  <a:tcPr marL="118809" marR="118809" anchor="ctr"/>
                </a:tc>
              </a:tr>
              <a:tr h="335280">
                <a:tc>
                  <a:txBody>
                    <a:bodyPr/>
                    <a:lstStyle/>
                    <a:p>
                      <a:pPr algn="ctr"/>
                      <a:r>
                        <a:rPr lang="en-US" altLang="zh-CN" sz="1600" dirty="0"/>
                        <a:t>10</a:t>
                      </a:r>
                      <a:endParaRPr lang="zh-CN" altLang="en-US" sz="1600" dirty="0"/>
                    </a:p>
                  </a:txBody>
                  <a:tcPr marL="118809" marR="118809" anchor="ctr"/>
                </a:tc>
                <a:tc rowSpan="3">
                  <a:txBody>
                    <a:bodyPr/>
                    <a:lstStyle/>
                    <a:p>
                      <a:pPr algn="ctr"/>
                      <a:r>
                        <a:rPr lang="en-US" sz="1600" dirty="0">
                          <a:sym typeface="+mn-ea"/>
                        </a:rPr>
                        <a:t>100</a:t>
                      </a:r>
                      <a:endParaRPr lang="zh-CN" altLang="en-US" sz="1600" dirty="0"/>
                    </a:p>
                  </a:txBody>
                  <a:tcPr marL="118809" marR="118809" anchor="ctr"/>
                </a:tc>
                <a:tc>
                  <a:txBody>
                    <a:bodyPr/>
                    <a:lstStyle/>
                    <a:p>
                      <a:pPr algn="ctr"/>
                      <a:r>
                        <a:rPr lang="en-US" altLang="zh-CN" sz="1600" dirty="0"/>
                        <a:t>40 + </a:t>
                      </a:r>
                      <a:r>
                        <a:rPr lang="en-US" altLang="zh-CN" sz="1600" b="1" kern="1200" dirty="0">
                          <a:solidFill>
                            <a:srgbClr val="00B050"/>
                          </a:solidFill>
                          <a:latin typeface="+mn-lt"/>
                          <a:ea typeface="+mn-ea"/>
                          <a:cs typeface="+mn-cs"/>
                        </a:rPr>
                        <a:t>99</a:t>
                      </a:r>
                      <a:endParaRPr lang="zh-CN" altLang="en-US" sz="1600" b="1" kern="1200" dirty="0">
                        <a:solidFill>
                          <a:srgbClr val="00B050"/>
                        </a:solidFill>
                        <a:latin typeface="+mn-lt"/>
                        <a:ea typeface="+mn-ea"/>
                        <a:cs typeface="+mn-cs"/>
                      </a:endParaRPr>
                    </a:p>
                  </a:txBody>
                  <a:tcPr marL="118809" marR="118809" anchor="ctr"/>
                </a:tc>
                <a:tc>
                  <a:txBody>
                    <a:bodyPr/>
                    <a:lstStyle/>
                    <a:p>
                      <a:pPr algn="ctr"/>
                      <a:r>
                        <a:rPr lang="en-US" altLang="zh-CN" sz="1600" dirty="0">
                          <a:sym typeface="+mn-ea"/>
                        </a:rPr>
                        <a:t>139</a:t>
                      </a:r>
                      <a:endParaRPr lang="zh-CN" altLang="en-US" sz="1600" kern="1200" dirty="0">
                        <a:solidFill>
                          <a:schemeClr val="dk1"/>
                        </a:solidFill>
                        <a:latin typeface="+mn-lt"/>
                        <a:ea typeface="+mn-ea"/>
                        <a:cs typeface="+mn-cs"/>
                      </a:endParaRPr>
                    </a:p>
                  </a:txBody>
                  <a:tcPr marL="118809" marR="118809" anchor="ctr"/>
                </a:tc>
                <a:tc>
                  <a:txBody>
                    <a:bodyPr/>
                    <a:lstStyle/>
                    <a:p>
                      <a:pPr algn="ctr"/>
                      <a:endParaRPr lang="zh-CN" altLang="en-US" sz="1600" dirty="0"/>
                    </a:p>
                  </a:txBody>
                  <a:tcPr marL="118809" marR="118809" anchor="ctr"/>
                </a:tc>
                <a:tc>
                  <a:txBody>
                    <a:bodyPr/>
                    <a:lstStyle/>
                    <a:p>
                      <a:pPr algn="ctr"/>
                      <a:endParaRPr lang="zh-CN" altLang="en-US" sz="1600" dirty="0"/>
                    </a:p>
                  </a:txBody>
                  <a:tcPr marL="118809" marR="118809" anchor="ctr"/>
                </a:tc>
              </a:tr>
              <a:tr h="324000">
                <a:tc>
                  <a:txBody>
                    <a:bodyPr/>
                    <a:lstStyle/>
                    <a:p>
                      <a:pPr algn="ctr"/>
                      <a:r>
                        <a:rPr lang="en-US" altLang="zh-CN" sz="1600" dirty="0"/>
                        <a:t>11</a:t>
                      </a:r>
                      <a:endParaRPr lang="zh-CN" altLang="en-US" sz="1600" dirty="0"/>
                    </a:p>
                  </a:txBody>
                  <a:tcPr marL="118809" marR="118809" anchor="ctr"/>
                </a:tc>
                <a:tc vMerge="1">
                  <a:tcPr/>
                </a:tc>
                <a:tc>
                  <a:txBody>
                    <a:bodyPr/>
                    <a:lstStyle/>
                    <a:p>
                      <a:pPr algn="ctr"/>
                      <a:r>
                        <a:rPr lang="en-US" altLang="zh-CN" sz="1600" dirty="0"/>
                        <a:t>50 + </a:t>
                      </a:r>
                      <a:r>
                        <a:rPr lang="en-US" altLang="zh-CN" sz="1600" b="1" kern="1200" dirty="0">
                          <a:solidFill>
                            <a:srgbClr val="00B050"/>
                          </a:solidFill>
                          <a:latin typeface="+mn-lt"/>
                          <a:ea typeface="+mn-ea"/>
                          <a:cs typeface="+mn-cs"/>
                        </a:rPr>
                        <a:t>101</a:t>
                      </a:r>
                      <a:endParaRPr lang="zh-CN" altLang="en-US" sz="1600" b="1" kern="1200" dirty="0">
                        <a:solidFill>
                          <a:srgbClr val="00B050"/>
                        </a:solidFill>
                        <a:latin typeface="+mn-lt"/>
                        <a:ea typeface="+mn-ea"/>
                        <a:cs typeface="+mn-cs"/>
                      </a:endParaRPr>
                    </a:p>
                  </a:txBody>
                  <a:tcPr marL="118809" marR="118809" anchor="ctr"/>
                </a:tc>
                <a:tc>
                  <a:txBody>
                    <a:bodyPr/>
                    <a:lstStyle/>
                    <a:p>
                      <a:pPr algn="ctr"/>
                      <a:r>
                        <a:rPr lang="zh-CN" altLang="en-US" sz="1600" dirty="0">
                          <a:sym typeface="+mn-ea"/>
                        </a:rPr>
                        <a:t>提示错误</a:t>
                      </a:r>
                      <a:endParaRPr lang="zh-CN" altLang="en-US" sz="1600" kern="1200" dirty="0">
                        <a:solidFill>
                          <a:schemeClr val="dk1"/>
                        </a:solidFill>
                        <a:latin typeface="+mn-lt"/>
                        <a:ea typeface="+mn-ea"/>
                        <a:cs typeface="+mn-cs"/>
                      </a:endParaRPr>
                    </a:p>
                  </a:txBody>
                  <a:tcPr marL="118809" marR="118809" anchor="ctr"/>
                </a:tc>
                <a:tc>
                  <a:txBody>
                    <a:bodyPr/>
                    <a:lstStyle/>
                    <a:p>
                      <a:pPr algn="ctr"/>
                      <a:endParaRPr lang="zh-CN" altLang="en-US" sz="1600" b="1" dirty="0">
                        <a:solidFill>
                          <a:srgbClr val="C00000"/>
                        </a:solidFill>
                      </a:endParaRPr>
                    </a:p>
                  </a:txBody>
                  <a:tcPr marL="118809" marR="118809" anchor="ctr"/>
                </a:tc>
                <a:tc>
                  <a:txBody>
                    <a:bodyPr/>
                    <a:lstStyle/>
                    <a:p>
                      <a:pPr algn="ctr"/>
                      <a:endParaRPr lang="zh-CN" altLang="en-US" sz="1600" b="1" dirty="0">
                        <a:solidFill>
                          <a:srgbClr val="C00000"/>
                        </a:solidFill>
                      </a:endParaRPr>
                    </a:p>
                  </a:txBody>
                  <a:tcPr marL="118809" marR="118809" anchor="ctr"/>
                </a:tc>
              </a:tr>
              <a:tr h="324000">
                <a:tc>
                  <a:txBody>
                    <a:bodyPr/>
                    <a:lstStyle/>
                    <a:p>
                      <a:pPr algn="ctr"/>
                      <a:r>
                        <a:rPr lang="en-US" altLang="zh-CN" sz="1600" dirty="0"/>
                        <a:t>12</a:t>
                      </a:r>
                      <a:endParaRPr lang="zh-CN" altLang="en-US" sz="1600" dirty="0"/>
                    </a:p>
                  </a:txBody>
                  <a:tcPr marL="118809" marR="118809" anchor="ctr"/>
                </a:tc>
                <a:tc vMerge="1">
                  <a:tcPr/>
                </a:tc>
                <a:tc>
                  <a:txBody>
                    <a:bodyPr/>
                    <a:lstStyle/>
                    <a:p>
                      <a:pPr algn="ctr"/>
                      <a:r>
                        <a:rPr lang="en-US" altLang="zh-CN" sz="1600" dirty="0"/>
                        <a:t>60 + </a:t>
                      </a:r>
                      <a:r>
                        <a:rPr lang="en-US" altLang="zh-CN" sz="1600" b="1" kern="1200" dirty="0">
                          <a:solidFill>
                            <a:srgbClr val="00B050"/>
                          </a:solidFill>
                          <a:latin typeface="+mn-lt"/>
                          <a:ea typeface="+mn-ea"/>
                          <a:cs typeface="+mn-cs"/>
                        </a:rPr>
                        <a:t>100</a:t>
                      </a:r>
                      <a:endParaRPr lang="zh-CN" altLang="en-US" sz="1600" b="1" kern="1200" dirty="0">
                        <a:solidFill>
                          <a:srgbClr val="00B050"/>
                        </a:solidFill>
                        <a:latin typeface="+mn-lt"/>
                        <a:ea typeface="+mn-ea"/>
                        <a:cs typeface="+mn-cs"/>
                      </a:endParaRPr>
                    </a:p>
                  </a:txBody>
                  <a:tcPr marL="118809" marR="118809" anchor="ctr"/>
                </a:tc>
                <a:tc>
                  <a:txBody>
                    <a:bodyPr/>
                    <a:lstStyle/>
                    <a:p>
                      <a:pPr algn="ctr"/>
                      <a:r>
                        <a:rPr lang="en-US" altLang="zh-CN" sz="1600" dirty="0">
                          <a:sym typeface="+mn-ea"/>
                        </a:rPr>
                        <a:t>160</a:t>
                      </a:r>
                      <a:endParaRPr lang="zh-CN" altLang="en-US" sz="1600" dirty="0"/>
                    </a:p>
                  </a:txBody>
                  <a:tcPr marL="118809" marR="118809" anchor="ctr"/>
                </a:tc>
                <a:tc>
                  <a:txBody>
                    <a:bodyPr/>
                    <a:lstStyle/>
                    <a:p>
                      <a:pPr algn="ctr"/>
                      <a:endParaRPr lang="zh-CN" altLang="en-US" sz="1600" dirty="0"/>
                    </a:p>
                  </a:txBody>
                  <a:tcPr marL="118809" marR="118809" anchor="ctr"/>
                </a:tc>
                <a:tc>
                  <a:txBody>
                    <a:bodyPr/>
                    <a:lstStyle/>
                    <a:p>
                      <a:pPr algn="ctr"/>
                      <a:endParaRPr lang="zh-CN" altLang="en-US" sz="1600" dirty="0"/>
                    </a:p>
                  </a:txBody>
                  <a:tcPr marL="118809" marR="118809" anchor="ctr"/>
                </a:tc>
              </a:tr>
            </a:tbl>
          </a:graphicData>
        </a:graphic>
      </p:graphicFrame>
    </p:spTree>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41350"/>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用例场景产生的背景</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a:xfrm>
            <a:off x="304800" y="2562860"/>
            <a:ext cx="8632825" cy="3801745"/>
          </a:xfrm>
        </p:spPr>
        <p:txBody>
          <a:bodyPr>
            <a:normAutofit/>
          </a:bodyPr>
          <a:lstStyle/>
          <a:p>
            <a:pPr marL="0" indent="0">
              <a:buNone/>
            </a:pPr>
            <a:endParaRPr lang="en-US" altLang="zh-CN" dirty="0"/>
          </a:p>
          <a:p>
            <a:r>
              <a:rPr lang="zh-CN" altLang="en-US" sz="2400">
                <a:solidFill>
                  <a:srgbClr val="386698"/>
                </a:solidFill>
                <a:latin typeface="Franklin Gothic Book" panose="020B0503020102020204" pitchFamily="34" charset="0"/>
                <a:ea typeface="黑体" panose="02010609060101010101" pitchFamily="49" charset="-122"/>
              </a:rPr>
              <a:t>    在使用场景法设计测试用例时，需要覆盖系统用例中的</a:t>
            </a:r>
            <a:r>
              <a:rPr lang="zh-CN" altLang="en-US" sz="2400">
                <a:solidFill>
                  <a:srgbClr val="C00000"/>
                </a:solidFill>
                <a:latin typeface="Franklin Gothic Book" panose="020B0503020102020204" pitchFamily="34" charset="0"/>
                <a:ea typeface="黑体" panose="02010609060101010101" pitchFamily="49" charset="-122"/>
              </a:rPr>
              <a:t>主成功场景</a:t>
            </a:r>
            <a:r>
              <a:rPr lang="zh-CN" altLang="en-US" sz="2400">
                <a:solidFill>
                  <a:srgbClr val="386698"/>
                </a:solidFill>
                <a:latin typeface="Franklin Gothic Book" panose="020B0503020102020204" pitchFamily="34" charset="0"/>
                <a:ea typeface="黑体" panose="02010609060101010101" pitchFamily="49" charset="-122"/>
              </a:rPr>
              <a:t>和</a:t>
            </a:r>
            <a:r>
              <a:rPr lang="zh-CN" altLang="en-US" sz="2400">
                <a:solidFill>
                  <a:srgbClr val="C00000"/>
                </a:solidFill>
                <a:latin typeface="Franklin Gothic Book" panose="020B0503020102020204" pitchFamily="34" charset="0"/>
                <a:ea typeface="黑体" panose="02010609060101010101" pitchFamily="49" charset="-122"/>
              </a:rPr>
              <a:t>扩展场景</a:t>
            </a:r>
            <a:r>
              <a:rPr lang="zh-CN" altLang="en-US" sz="2400">
                <a:solidFill>
                  <a:srgbClr val="386698"/>
                </a:solidFill>
                <a:latin typeface="Franklin Gothic Book" panose="020B0503020102020204" pitchFamily="34" charset="0"/>
                <a:ea typeface="黑体" panose="02010609060101010101" pitchFamily="49" charset="-122"/>
              </a:rPr>
              <a:t>，并且需要适当补充各种正反面的测试用例和考虑出异常场景的情形。</a:t>
            </a:r>
            <a:endParaRPr lang="zh-CN" altLang="en-US" sz="2400">
              <a:solidFill>
                <a:srgbClr val="386698"/>
              </a:solidFill>
              <a:latin typeface="Franklin Gothic Book" panose="020B0503020102020204" pitchFamily="34" charset="0"/>
              <a:ea typeface="黑体" panose="02010609060101010101" pitchFamily="49" charset="-122"/>
            </a:endParaRPr>
          </a:p>
          <a:p>
            <a:pPr lvl="2"/>
            <a:endParaRPr lang="en-US" altLang="zh-CN" dirty="0"/>
          </a:p>
          <a:p>
            <a:r>
              <a:rPr lang="zh-CN" altLang="en-US" sz="2400">
                <a:solidFill>
                  <a:srgbClr val="C00000"/>
                </a:solidFill>
                <a:latin typeface="Franklin Gothic Book" panose="020B0503020102020204" pitchFamily="34" charset="0"/>
                <a:ea typeface="黑体" panose="02010609060101010101" pitchFamily="49" charset="-122"/>
              </a:rPr>
              <a:t>    当使用场景法测试程序没有问题时，可以再使用边界值、等价类方法对账号、密码进行更加细致、完整的测试。</a:t>
            </a:r>
            <a:endParaRPr lang="zh-CN" altLang="en-US" sz="2400">
              <a:solidFill>
                <a:srgbClr val="C00000"/>
              </a:solidFill>
              <a:latin typeface="Franklin Gothic Book" panose="020B0503020102020204" pitchFamily="34" charset="0"/>
              <a:ea typeface="黑体" panose="02010609060101010101" pitchFamily="49" charset="-122"/>
            </a:endParaRPr>
          </a:p>
          <a:p>
            <a:endParaRPr lang="zh-CN" altLang="en-US" sz="2400" dirty="0">
              <a:solidFill>
                <a:srgbClr val="C00000"/>
              </a:solidFill>
              <a:latin typeface="Franklin Gothic Book" panose="020B0503020102020204" pitchFamily="34" charset="0"/>
              <a:ea typeface="黑体" panose="02010609060101010101" pitchFamily="49" charset="-122"/>
            </a:endParaRPr>
          </a:p>
        </p:txBody>
      </p:sp>
      <p:sp>
        <p:nvSpPr>
          <p:cNvPr id="5" name="矩形 4"/>
          <p:cNvSpPr/>
          <p:nvPr/>
        </p:nvSpPr>
        <p:spPr>
          <a:xfrm>
            <a:off x="457200" y="1421130"/>
            <a:ext cx="8481060" cy="149606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r>
              <a:rPr lang="zh-CN" altLang="en-US" sz="1540" b="1" dirty="0"/>
              <a:t>　　现在的软件几乎都是由事件触发来控制流程的，事件触发时的情景便形成了场景。而同一事件不同的触发顺序和处理结果形成事件流。</a:t>
            </a:r>
            <a:endParaRPr lang="en-US" altLang="zh-CN" sz="1540" b="1" dirty="0"/>
          </a:p>
          <a:p>
            <a:pPr algn="just"/>
            <a:r>
              <a:rPr lang="zh-CN" altLang="en-US" sz="1540" b="1" dirty="0"/>
              <a:t>　　将这种在软件设计方面的思想引入到软件测试中，生动的描绘出事件触发时的情景，有利于测试设计者设计测试用例，同时测试用例也更容易的得到理解和执行。</a:t>
            </a:r>
            <a:endParaRPr lang="zh-CN" altLang="en-US" sz="154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p:cTn id="17" dur="2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18" dur="20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19" dur="2000"/>
                                        <p:tgtEl>
                                          <p:spTgt spid="2">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 calcmode="lin" valueType="num">
                                      <p:cBhvr>
                                        <p:cTn id="24" dur="2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25" dur="20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26"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07060"/>
            <a:ext cx="8229600" cy="54737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案例-QQ登录</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a:xfrm>
            <a:off x="124460" y="1263650"/>
            <a:ext cx="4597400" cy="4330700"/>
          </a:xfrm>
        </p:spPr>
        <p:txBody>
          <a:bodyPr/>
          <a:lstStyle/>
          <a:p>
            <a:r>
              <a:rPr lang="zh-CN" altLang="en-US" sz="2400" dirty="0">
                <a:solidFill>
                  <a:srgbClr val="386698"/>
                </a:solidFill>
                <a:latin typeface="Franklin Gothic Book" panose="020B0503020102020204" pitchFamily="34" charset="0"/>
                <a:ea typeface="黑体" panose="02010609060101010101" pitchFamily="49" charset="-122"/>
              </a:rPr>
              <a:t>使用场景法测试QQ登录功能。</a:t>
            </a:r>
            <a:endParaRPr lang="en-US" altLang="zh-CN" sz="1845" b="1" dirty="0"/>
          </a:p>
          <a:p>
            <a:pPr lvl="1"/>
            <a:r>
              <a:rPr lang="zh-CN" altLang="en-US" sz="1600" dirty="0">
                <a:solidFill>
                  <a:srgbClr val="386698"/>
                </a:solidFill>
                <a:latin typeface="Franklin Gothic Book" panose="020B0503020102020204" pitchFamily="34" charset="0"/>
                <a:ea typeface="黑体" panose="02010609060101010101" pitchFamily="49" charset="-122"/>
              </a:rPr>
              <a:t>输入正确的账号和密码后点击“登录”按钮，程序能正常登录</a:t>
            </a:r>
            <a:endParaRPr lang="zh-CN" altLang="en-US" sz="1600" dirty="0">
              <a:solidFill>
                <a:srgbClr val="386698"/>
              </a:solidFill>
              <a:latin typeface="Franklin Gothic Book" panose="020B0503020102020204" pitchFamily="34" charset="0"/>
              <a:ea typeface="黑体" panose="02010609060101010101" pitchFamily="49" charset="-122"/>
            </a:endParaRPr>
          </a:p>
          <a:p>
            <a:pPr lvl="1"/>
            <a:r>
              <a:rPr lang="zh-CN" altLang="en-US" sz="1600" dirty="0">
                <a:solidFill>
                  <a:srgbClr val="386698"/>
                </a:solidFill>
                <a:latin typeface="Franklin Gothic Book" panose="020B0503020102020204" pitchFamily="34" charset="0"/>
                <a:ea typeface="黑体" panose="02010609060101010101" pitchFamily="49" charset="-122"/>
              </a:rPr>
              <a:t>输入正确的账号，错误的密码后点击“登录”按钮，程序应给出错误提示</a:t>
            </a:r>
            <a:endParaRPr lang="zh-CN" altLang="en-US" sz="1600" dirty="0">
              <a:solidFill>
                <a:srgbClr val="386698"/>
              </a:solidFill>
              <a:latin typeface="Franklin Gothic Book" panose="020B0503020102020204" pitchFamily="34" charset="0"/>
              <a:ea typeface="黑体" panose="02010609060101010101" pitchFamily="49" charset="-122"/>
            </a:endParaRPr>
          </a:p>
          <a:p>
            <a:pPr lvl="1"/>
            <a:r>
              <a:rPr lang="zh-CN" altLang="en-US" sz="1600" dirty="0">
                <a:solidFill>
                  <a:srgbClr val="386698"/>
                </a:solidFill>
                <a:latin typeface="Franklin Gothic Book" panose="020B0503020102020204" pitchFamily="34" charset="0"/>
                <a:ea typeface="黑体" panose="02010609060101010101" pitchFamily="49" charset="-122"/>
              </a:rPr>
              <a:t>输入正确的账号，不输入密码，点击“登录”按钮，程序应给出错误提示</a:t>
            </a:r>
            <a:endParaRPr lang="zh-CN" altLang="en-US" sz="1600" dirty="0">
              <a:solidFill>
                <a:srgbClr val="386698"/>
              </a:solidFill>
              <a:latin typeface="Franklin Gothic Book" panose="020B0503020102020204" pitchFamily="34" charset="0"/>
              <a:ea typeface="黑体" panose="02010609060101010101" pitchFamily="49" charset="-122"/>
            </a:endParaRPr>
          </a:p>
          <a:p>
            <a:pPr lvl="1"/>
            <a:r>
              <a:rPr lang="zh-CN" altLang="en-US" sz="1600" dirty="0">
                <a:solidFill>
                  <a:srgbClr val="386698"/>
                </a:solidFill>
                <a:latin typeface="Franklin Gothic Book" panose="020B0503020102020204" pitchFamily="34" charset="0"/>
                <a:ea typeface="黑体" panose="02010609060101010101" pitchFamily="49" charset="-122"/>
              </a:rPr>
              <a:t>不输入账号和密码，直接点击“登录”按钮，程序给出错误提示“请您输入账号后登陆”；</a:t>
            </a:r>
            <a:endParaRPr lang="zh-CN" altLang="en-US" sz="1600" dirty="0">
              <a:solidFill>
                <a:srgbClr val="386698"/>
              </a:solidFill>
              <a:latin typeface="Franklin Gothic Book" panose="020B0503020102020204" pitchFamily="34" charset="0"/>
              <a:ea typeface="黑体" panose="02010609060101010101" pitchFamily="49" charset="-122"/>
            </a:endParaRPr>
          </a:p>
          <a:p>
            <a:pPr lvl="1"/>
            <a:r>
              <a:rPr lang="zh-CN" altLang="en-US" sz="1600" dirty="0">
                <a:solidFill>
                  <a:srgbClr val="386698"/>
                </a:solidFill>
                <a:latin typeface="Franklin Gothic Book" panose="020B0503020102020204" pitchFamily="34" charset="0"/>
                <a:ea typeface="黑体" panose="02010609060101010101" pitchFamily="49" charset="-122"/>
              </a:rPr>
              <a:t>不输入账号，输入正确的密码，点击“登录”按钮，程序应给出错误提示</a:t>
            </a:r>
            <a:endParaRPr lang="zh-CN" altLang="en-US" sz="1600" dirty="0">
              <a:solidFill>
                <a:srgbClr val="386698"/>
              </a:solidFill>
              <a:latin typeface="Franklin Gothic Book" panose="020B0503020102020204" pitchFamily="34" charset="0"/>
              <a:ea typeface="黑体" panose="02010609060101010101" pitchFamily="49" charset="-122"/>
            </a:endParaRPr>
          </a:p>
          <a:p>
            <a:pPr lvl="1"/>
            <a:r>
              <a:rPr lang="zh-CN" altLang="en-US" sz="1600" dirty="0">
                <a:solidFill>
                  <a:srgbClr val="386698"/>
                </a:solidFill>
                <a:latin typeface="Franklin Gothic Book" panose="020B0503020102020204" pitchFamily="34" charset="0"/>
                <a:ea typeface="黑体" panose="02010609060101010101" pitchFamily="49" charset="-122"/>
              </a:rPr>
              <a:t>输入错误的账号，正确的密码，点击“登录”按钮，程序应给出错误提示</a:t>
            </a:r>
            <a:endParaRPr lang="zh-CN" altLang="en-US" sz="1600" dirty="0">
              <a:solidFill>
                <a:srgbClr val="386698"/>
              </a:solidFill>
              <a:latin typeface="Franklin Gothic Book" panose="020B0503020102020204" pitchFamily="34" charset="0"/>
              <a:ea typeface="黑体" panose="02010609060101010101" pitchFamily="49" charset="-122"/>
            </a:endParaRPr>
          </a:p>
          <a:p>
            <a:pPr lvl="1"/>
            <a:r>
              <a:rPr lang="zh-CN" altLang="en-US" sz="1600" dirty="0">
                <a:solidFill>
                  <a:srgbClr val="386698"/>
                </a:solidFill>
                <a:latin typeface="Franklin Gothic Book" panose="020B0503020102020204" pitchFamily="34" charset="0"/>
                <a:ea typeface="黑体" panose="02010609060101010101" pitchFamily="49" charset="-122"/>
              </a:rPr>
              <a:t>（更多……）</a:t>
            </a:r>
            <a:endParaRPr lang="en-US" altLang="zh-CN" sz="1600" dirty="0">
              <a:solidFill>
                <a:srgbClr val="386698"/>
              </a:solidFill>
              <a:latin typeface="Franklin Gothic Book" panose="020B0503020102020204" pitchFamily="34" charset="0"/>
              <a:ea typeface="黑体" panose="02010609060101010101" pitchFamily="49" charset="-122"/>
            </a:endParaRPr>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79025" y="1263819"/>
            <a:ext cx="2533538" cy="1947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7309" y="1679426"/>
            <a:ext cx="2539403" cy="1952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9025" y="2095032"/>
            <a:ext cx="2521809" cy="1941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7309" y="2510639"/>
            <a:ext cx="2527673" cy="1935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9025" y="2926246"/>
            <a:ext cx="2521809" cy="1941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7309" y="3341852"/>
            <a:ext cx="2521809" cy="2281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 calcmode="lin" valueType="num">
                                      <p:cBhvr>
                                        <p:cTn id="12" dur="500" fill="hold"/>
                                        <p:tgtEl>
                                          <p:spTgt spid="1027"/>
                                        </p:tgtEl>
                                        <p:attrNameLst>
                                          <p:attrName>ppt_w</p:attrName>
                                        </p:attrNameLst>
                                      </p:cBhvr>
                                      <p:tavLst>
                                        <p:tav tm="0">
                                          <p:val>
                                            <p:fltVal val="0"/>
                                          </p:val>
                                        </p:tav>
                                        <p:tav tm="100000">
                                          <p:val>
                                            <p:strVal val="#ppt_w"/>
                                          </p:val>
                                        </p:tav>
                                      </p:tavLst>
                                    </p:anim>
                                    <p:anim calcmode="lin" valueType="num">
                                      <p:cBhvr>
                                        <p:cTn id="13" dur="500" fill="hold"/>
                                        <p:tgtEl>
                                          <p:spTgt spid="1027"/>
                                        </p:tgtEl>
                                        <p:attrNameLst>
                                          <p:attrName>ppt_h</p:attrName>
                                        </p:attrNameLst>
                                      </p:cBhvr>
                                      <p:tavLst>
                                        <p:tav tm="0">
                                          <p:val>
                                            <p:fltVal val="0"/>
                                          </p:val>
                                        </p:tav>
                                        <p:tav tm="100000">
                                          <p:val>
                                            <p:strVal val="#ppt_h"/>
                                          </p:val>
                                        </p:tav>
                                      </p:tavLst>
                                    </p:anim>
                                    <p:animEffect transition="in" filter="fade">
                                      <p:cBhvr>
                                        <p:cTn id="14" dur="500"/>
                                        <p:tgtEl>
                                          <p:spTgt spid="1027"/>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fade">
                                      <p:cBhvr>
                                        <p:cTn id="18" dur="500"/>
                                        <p:tgtEl>
                                          <p:spTgt spid="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fade">
                                      <p:cBhvr>
                                        <p:cTn id="27" dur="500"/>
                                        <p:tgtEl>
                                          <p:spTgt spid="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2">
                                            <p:txEl>
                                              <p:pRg st="3" end="3"/>
                                            </p:txEl>
                                          </p:spTgt>
                                        </p:tgtEl>
                                        <p:attrNameLst>
                                          <p:attrName>style.visibility</p:attrName>
                                        </p:attrNameLst>
                                      </p:cBhvr>
                                      <p:to>
                                        <p:strVal val="visible"/>
                                      </p:to>
                                    </p:set>
                                    <p:animEffect transition="in" filter="fade">
                                      <p:cBhvr>
                                        <p:cTn id="36" dur="500"/>
                                        <p:tgtEl>
                                          <p:spTgt spid="2">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2">
                                            <p:txEl>
                                              <p:pRg st="4" end="4"/>
                                            </p:txEl>
                                          </p:spTgt>
                                        </p:tgtEl>
                                        <p:attrNameLst>
                                          <p:attrName>style.visibility</p:attrName>
                                        </p:attrNameLst>
                                      </p:cBhvr>
                                      <p:to>
                                        <p:strVal val="visible"/>
                                      </p:to>
                                    </p:set>
                                    <p:animEffect transition="in" filter="fade">
                                      <p:cBhvr>
                                        <p:cTn id="45" dur="500"/>
                                        <p:tgtEl>
                                          <p:spTgt spid="2">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2">
                                            <p:txEl>
                                              <p:pRg st="5" end="5"/>
                                            </p:txEl>
                                          </p:spTgt>
                                        </p:tgtEl>
                                        <p:attrNameLst>
                                          <p:attrName>style.visibility</p:attrName>
                                        </p:attrNameLst>
                                      </p:cBhvr>
                                      <p:to>
                                        <p:strVal val="visible"/>
                                      </p:to>
                                    </p:set>
                                    <p:animEffect transition="in" filter="fade">
                                      <p:cBhvr>
                                        <p:cTn id="54" dur="500"/>
                                        <p:tgtEl>
                                          <p:spTgt spid="2">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par>
                          <p:cTn id="60" fill="hold">
                            <p:stCondLst>
                              <p:cond delay="500"/>
                            </p:stCondLst>
                            <p:childTnLst>
                              <p:par>
                                <p:cTn id="61" presetID="10" presetClass="entr" presetSubtype="0" fill="hold" nodeType="afterEffect">
                                  <p:stCondLst>
                                    <p:cond delay="0"/>
                                  </p:stCondLst>
                                  <p:childTnLst>
                                    <p:set>
                                      <p:cBhvr>
                                        <p:cTn id="62" dur="1" fill="hold">
                                          <p:stCondLst>
                                            <p:cond delay="0"/>
                                          </p:stCondLst>
                                        </p:cTn>
                                        <p:tgtEl>
                                          <p:spTgt spid="2">
                                            <p:txEl>
                                              <p:pRg st="6" end="6"/>
                                            </p:txEl>
                                          </p:spTgt>
                                        </p:tgtEl>
                                        <p:attrNameLst>
                                          <p:attrName>style.visibility</p:attrName>
                                        </p:attrNameLst>
                                      </p:cBhvr>
                                      <p:to>
                                        <p:strVal val="visible"/>
                                      </p:to>
                                    </p:set>
                                    <p:animEffect transition="in" filter="fade">
                                      <p:cBhvr>
                                        <p:cTn id="63" dur="500"/>
                                        <p:tgtEl>
                                          <p:spTgt spid="2">
                                            <p:txEl>
                                              <p:pRg st="6" end="6"/>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
                                            <p:txEl>
                                              <p:pRg st="7" end="7"/>
                                            </p:txEl>
                                          </p:spTgt>
                                        </p:tgtEl>
                                        <p:attrNameLst>
                                          <p:attrName>style.visibility</p:attrName>
                                        </p:attrNameLst>
                                      </p:cBhvr>
                                      <p:to>
                                        <p:strVal val="visible"/>
                                      </p:to>
                                    </p:set>
                                    <p:animEffect transition="in" filter="fade">
                                      <p:cBhvr>
                                        <p:cTn id="68"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760095"/>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案例-QQ登录</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5" name="内容占位符 4"/>
          <p:cNvSpPr>
            <a:spLocks noGrp="1"/>
          </p:cNvSpPr>
          <p:nvPr>
            <p:ph idx="1"/>
          </p:nvPr>
        </p:nvSpPr>
        <p:spPr/>
        <p:txBody>
          <a:bodyPr/>
          <a:lstStyle/>
          <a:p>
            <a:r>
              <a:rPr lang="zh-CN" altLang="en-US" sz="2400">
                <a:solidFill>
                  <a:srgbClr val="386698"/>
                </a:solidFill>
                <a:latin typeface="Franklin Gothic Book" panose="020B0503020102020204" pitchFamily="34" charset="0"/>
                <a:ea typeface="黑体" panose="02010609060101010101" pitchFamily="49" charset="-122"/>
              </a:rPr>
              <a:t>测试用例矩阵</a:t>
            </a:r>
            <a:endParaRPr lang="zh-CN" altLang="en-US" dirty="0"/>
          </a:p>
        </p:txBody>
      </p:sp>
      <p:graphicFrame>
        <p:nvGraphicFramePr>
          <p:cNvPr id="7" name="Group 88"/>
          <p:cNvGraphicFramePr>
            <a:graphicFrameLocks noGrp="1"/>
          </p:cNvGraphicFramePr>
          <p:nvPr/>
        </p:nvGraphicFramePr>
        <p:xfrm>
          <a:off x="1321222" y="2310297"/>
          <a:ext cx="6649085" cy="3107055"/>
        </p:xfrm>
        <a:graphic>
          <a:graphicData uri="http://schemas.openxmlformats.org/drawingml/2006/table">
            <a:tbl>
              <a:tblPr/>
              <a:tblGrid>
                <a:gridCol w="554355"/>
                <a:gridCol w="2354580"/>
                <a:gridCol w="1108075"/>
                <a:gridCol w="970280"/>
                <a:gridCol w="1661795"/>
              </a:tblGrid>
              <a:tr h="44386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用例</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编号</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场景</a:t>
                      </a: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075"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条件</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账号</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密码</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预期结果</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r>
              <a:tr h="44386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075" dirty="0"/>
                        <a:t>输入正确的账号和密码后点击“登录”按钮</a:t>
                      </a:r>
                      <a:endParaRPr lang="en-US" altLang="zh-CN" sz="1075" dirty="0"/>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程序正常登陆</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r>
              <a:tr h="44386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075" dirty="0"/>
                        <a:t>输入正确的账号，错误的密码后点击“登录”按钮</a:t>
                      </a:r>
                      <a:endParaRPr lang="zh-CN" altLang="en-US" sz="1075" dirty="0"/>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075" dirty="0"/>
                        <a:t>程序应给出错误提示</a:t>
                      </a:r>
                      <a:endParaRPr lang="zh-CN" altLang="en-US" sz="1075" dirty="0"/>
                    </a:p>
                    <a:p>
                      <a:pPr marL="0" marR="0" lvl="0" indent="0" algn="just" defTabSz="914400" rtl="0" eaLnBrk="1" fontAlgn="base" latinLnBrk="0" hangingPunct="1">
                        <a:lnSpc>
                          <a:spcPct val="100000"/>
                        </a:lnSpc>
                        <a:spcBef>
                          <a:spcPct val="0"/>
                        </a:spcBef>
                        <a:spcAft>
                          <a:spcPct val="0"/>
                        </a:spcAft>
                        <a:buClrTx/>
                        <a:buSzTx/>
                        <a:buFontTx/>
                        <a:buNone/>
                      </a:pP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r>
              <a:tr h="44386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075" dirty="0"/>
                        <a:t>不输入账号和密码，直接点击“登录”按钮</a:t>
                      </a:r>
                      <a:endParaRPr lang="en-US" altLang="zh-CN" sz="1075" dirty="0"/>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（空）</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（空）</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075" dirty="0"/>
                        <a:t>程序给出错误提示“请您输入账号后登陆”</a:t>
                      </a:r>
                      <a:endParaRPr lang="en-US" altLang="zh-CN" sz="1075" dirty="0"/>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r>
              <a:tr h="44386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075" dirty="0"/>
                        <a:t>输入正确的账号，不输入密码，点击“登录”按钮</a:t>
                      </a:r>
                      <a:endParaRPr lang="zh-CN" altLang="en-US" sz="1075" dirty="0"/>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（空）</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lang="zh-CN" altLang="en-US" sz="1075" dirty="0"/>
                        <a:t>程序应给出错误提示</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r>
              <a:tr h="44386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075" dirty="0"/>
                        <a:t>不输入账号，输入密码，点击“登录”按钮</a:t>
                      </a:r>
                      <a:endParaRPr lang="zh-CN" altLang="en-US" sz="1075" dirty="0"/>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（空）</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lang="zh-CN" altLang="en-US" sz="1075" dirty="0"/>
                        <a:t>程序应给出错误提示</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r>
              <a:tr h="44386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0"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defRPr/>
                      </a:pPr>
                      <a:r>
                        <a:rPr lang="zh-CN" altLang="en-US" sz="1075" dirty="0"/>
                        <a:t>输入错误的账号和密码，点击“登录”按钮</a:t>
                      </a:r>
                      <a:endParaRPr lang="zh-CN" altLang="en-US" sz="1075" dirty="0"/>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lang="zh-CN" altLang="en-US" sz="1075" dirty="0"/>
                        <a:t>程序应给出错误提示</a:t>
                      </a:r>
                      <a:endParaRPr kumimoji="0" lang="zh-CN" altLang="en-US" sz="1075"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35192" marB="35192" anchor="ctr" horzOverflow="overflow">
                    <a:lnL w="1" cap="flat" cmpd="sng" algn="ctr">
                      <a:solidFill>
                        <a:srgbClr val="9BBB59"/>
                      </a:solidFill>
                      <a:prstDash val="solid"/>
                      <a:round/>
                      <a:headEnd type="none" w="med" len="med"/>
                      <a:tailEnd type="none" w="med" len="med"/>
                    </a:lnL>
                    <a:lnR w="1" cap="flat" cmpd="sng" algn="ctr">
                      <a:solidFill>
                        <a:srgbClr val="9BBB59"/>
                      </a:solidFill>
                      <a:prstDash val="solid"/>
                      <a:round/>
                      <a:headEnd type="none" w="med" len="med"/>
                      <a:tailEnd type="none" w="med" len="med"/>
                    </a:lnR>
                    <a:lnT w="1" cap="flat" cmpd="sng" algn="ctr">
                      <a:solidFill>
                        <a:srgbClr val="9BBB59"/>
                      </a:solidFill>
                      <a:prstDash val="solid"/>
                      <a:round/>
                      <a:headEnd type="none" w="med" len="med"/>
                      <a:tailEnd type="none" w="med" len="med"/>
                    </a:lnT>
                    <a:lnB w="1" cap="flat" cmpd="sng" algn="ctr">
                      <a:solidFill>
                        <a:srgbClr val="9BBB59"/>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4215"/>
            <a:ext cx="8229600" cy="56451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流程分析法</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a:xfrm>
            <a:off x="118110" y="1379855"/>
            <a:ext cx="8732520" cy="2840990"/>
          </a:xfrm>
          <a:ln>
            <a:noFill/>
          </a:ln>
        </p:spPr>
        <p:style>
          <a:lnRef idx="2">
            <a:schemeClr val="accent2"/>
          </a:lnRef>
          <a:fillRef idx="1">
            <a:schemeClr val="lt1"/>
          </a:fillRef>
          <a:effectRef idx="0">
            <a:schemeClr val="accent2"/>
          </a:effectRef>
          <a:fontRef idx="minor">
            <a:schemeClr val="dk1"/>
          </a:fontRef>
        </p:style>
        <p:txBody>
          <a:bodyPr/>
          <a:lstStyle/>
          <a:p>
            <a:pPr algn="just">
              <a:lnSpc>
                <a:spcPct val="110000"/>
              </a:lnSpc>
            </a:pPr>
            <a:r>
              <a:rPr lang="zh-CN" altLang="en-US" sz="2400" b="0" dirty="0">
                <a:solidFill>
                  <a:srgbClr val="386698"/>
                </a:solidFill>
                <a:latin typeface="Franklin Gothic Book" panose="020B0503020102020204" pitchFamily="34" charset="0"/>
                <a:ea typeface="黑体" panose="02010609060101010101" pitchFamily="49" charset="-122"/>
              </a:rPr>
              <a:t>流程分析法主要是针对测试场景类型属于流程测试场景的测试项下的测试子项进行设计，是从白盒测试设计方法中的路径覆盖分析法借鉴过来的一种方法。</a:t>
            </a:r>
            <a:endParaRPr lang="zh-CN" altLang="en-US" sz="2400" b="0" dirty="0">
              <a:solidFill>
                <a:srgbClr val="386698"/>
              </a:solidFill>
              <a:latin typeface="Franklin Gothic Book" panose="020B0503020102020204" pitchFamily="34" charset="0"/>
              <a:ea typeface="黑体" panose="02010609060101010101" pitchFamily="49" charset="-122"/>
            </a:endParaRPr>
          </a:p>
          <a:p>
            <a:pPr lvl="1" algn="just">
              <a:lnSpc>
                <a:spcPct val="110000"/>
              </a:lnSpc>
            </a:pPr>
            <a:r>
              <a:rPr lang="zh-CN" altLang="en-US" sz="2000" b="0" dirty="0">
                <a:solidFill>
                  <a:srgbClr val="386698"/>
                </a:solidFill>
                <a:latin typeface="Franklin Gothic Book" panose="020B0503020102020204" pitchFamily="34" charset="0"/>
                <a:ea typeface="黑体" panose="02010609060101010101" pitchFamily="49" charset="-122"/>
              </a:rPr>
              <a:t>在白盒测试中，路径就是指函数代码的某个分支组合，路径覆盖法需要构造足够的用例覆盖函数的所有代码路径。</a:t>
            </a:r>
            <a:endParaRPr lang="zh-CN" altLang="en-US" sz="2000" b="0" dirty="0">
              <a:solidFill>
                <a:srgbClr val="386698"/>
              </a:solidFill>
              <a:latin typeface="Franklin Gothic Book" panose="020B0503020102020204" pitchFamily="34" charset="0"/>
              <a:ea typeface="黑体" panose="02010609060101010101" pitchFamily="49" charset="-122"/>
            </a:endParaRPr>
          </a:p>
          <a:p>
            <a:pPr lvl="1" algn="just">
              <a:lnSpc>
                <a:spcPct val="110000"/>
              </a:lnSpc>
            </a:pPr>
            <a:r>
              <a:rPr lang="zh-CN" altLang="en-US" sz="2000" b="0" dirty="0">
                <a:solidFill>
                  <a:srgbClr val="386698"/>
                </a:solidFill>
                <a:latin typeface="Franklin Gothic Book" panose="020B0503020102020204" pitchFamily="34" charset="0"/>
                <a:ea typeface="黑体" panose="02010609060101010101" pitchFamily="49" charset="-122"/>
              </a:rPr>
              <a:t>在黑盒测试中，若将软件系统的某个流程看成路径的话，则可以针对该路径使用路径分析的方法设计测试用例。</a:t>
            </a:r>
            <a:endParaRPr lang="zh-CN" altLang="en-US" sz="2000" b="0" dirty="0">
              <a:solidFill>
                <a:srgbClr val="386698"/>
              </a:solidFill>
              <a:latin typeface="Franklin Gothic Book" panose="020B0503020102020204" pitchFamily="34" charset="0"/>
              <a:ea typeface="黑体" panose="02010609060101010101" pitchFamily="49" charset="-122"/>
            </a:endParaRPr>
          </a:p>
        </p:txBody>
      </p:sp>
      <p:sp>
        <p:nvSpPr>
          <p:cNvPr id="4" name="内容占位符 1"/>
          <p:cNvSpPr txBox="1"/>
          <p:nvPr/>
        </p:nvSpPr>
        <p:spPr>
          <a:xfrm>
            <a:off x="201295" y="4458335"/>
            <a:ext cx="8566150" cy="1607185"/>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228600" indent="-431800" algn="just"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400" kern="1200">
                <a:solidFill>
                  <a:schemeClr val="tx1"/>
                </a:solidFill>
                <a:latin typeface="微软雅黑" panose="020B0503020204020204" pitchFamily="34" charset="-122"/>
                <a:ea typeface="微软雅黑" panose="020B0503020204020204" pitchFamily="34" charset="-122"/>
                <a:cs typeface="+mn-cs"/>
              </a:defRPr>
            </a:lvl1pPr>
            <a:lvl2pPr marL="647700" indent="-360045" algn="just" defTabSz="914400" rtl="0" eaLnBrk="1" latinLnBrk="0" hangingPunct="1">
              <a:lnSpc>
                <a:spcPct val="110000"/>
              </a:lnSpc>
              <a:spcBef>
                <a:spcPts val="600"/>
              </a:spcBef>
              <a:buClr>
                <a:srgbClr val="0070C0"/>
              </a:buClr>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30000"/>
              </a:lnSpc>
              <a:spcBef>
                <a:spcPts val="0"/>
              </a:spcBef>
              <a:buClr>
                <a:srgbClr val="0070C0"/>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1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0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45" dirty="0"/>
              <a:t>优点：</a:t>
            </a:r>
            <a:endParaRPr lang="en-US" altLang="zh-CN" sz="1845" dirty="0"/>
          </a:p>
          <a:p>
            <a:pPr lvl="1"/>
            <a:r>
              <a:rPr lang="zh-CN" altLang="en-US" sz="1540" dirty="0"/>
              <a:t>降低了测试用例设计难度，只要搞清楚各种流程，就可以设计出高质量的测试用例来，而不需要太多测试方面的经验；</a:t>
            </a:r>
            <a:endParaRPr lang="en-US" altLang="zh-CN" sz="1540" dirty="0"/>
          </a:p>
          <a:p>
            <a:pPr lvl="1"/>
            <a:r>
              <a:rPr lang="zh-CN" altLang="en-US" sz="1540" dirty="0"/>
              <a:t>在测试时间较紧迫的情况下，可以有的放矢的选择测试用例，而不用完全根据经验来取舍。</a:t>
            </a:r>
            <a:endParaRPr lang="zh-CN" altLang="en-US" sz="154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701040"/>
            <a:ext cx="8229600" cy="5391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流程分析法的步骤</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5" name="内容占位符 4"/>
          <p:cNvSpPr>
            <a:spLocks noGrp="1"/>
          </p:cNvSpPr>
          <p:nvPr>
            <p:ph idx="1"/>
          </p:nvPr>
        </p:nvSpPr>
        <p:spPr/>
        <p:txBody>
          <a:bodyPr>
            <a:normAutofit/>
          </a:bodyPr>
          <a:lstStyle/>
          <a:p>
            <a:pPr algn="just"/>
            <a:r>
              <a:rPr lang="zh-CN" altLang="en-US" sz="2400" dirty="0">
                <a:solidFill>
                  <a:srgbClr val="386698"/>
                </a:solidFill>
                <a:latin typeface="Franklin Gothic Book" panose="020B0503020102020204" pitchFamily="34" charset="0"/>
                <a:ea typeface="黑体" panose="02010609060101010101" pitchFamily="49" charset="-122"/>
              </a:rPr>
              <a:t>第一步：详细了解需求；</a:t>
            </a:r>
            <a:endParaRPr lang="zh-CN" altLang="en-US" sz="2400" dirty="0">
              <a:solidFill>
                <a:srgbClr val="386698"/>
              </a:solidFill>
              <a:latin typeface="Franklin Gothic Book" panose="020B0503020102020204" pitchFamily="34" charset="0"/>
              <a:ea typeface="黑体" panose="02010609060101010101" pitchFamily="49" charset="-122"/>
            </a:endParaRPr>
          </a:p>
          <a:p>
            <a:pPr algn="just"/>
            <a:endParaRPr lang="zh-CN" altLang="en-US" sz="2400" dirty="0">
              <a:solidFill>
                <a:srgbClr val="386698"/>
              </a:solidFill>
              <a:latin typeface="Franklin Gothic Book" panose="020B0503020102020204" pitchFamily="34" charset="0"/>
              <a:ea typeface="黑体" panose="02010609060101010101" pitchFamily="49" charset="-122"/>
            </a:endParaRPr>
          </a:p>
          <a:p>
            <a:pPr algn="just"/>
            <a:r>
              <a:rPr lang="zh-CN" altLang="en-US" sz="2400" dirty="0">
                <a:solidFill>
                  <a:srgbClr val="386698"/>
                </a:solidFill>
                <a:latin typeface="Franklin Gothic Book" panose="020B0503020102020204" pitchFamily="34" charset="0"/>
                <a:ea typeface="黑体" panose="02010609060101010101" pitchFamily="49" charset="-122"/>
              </a:rPr>
              <a:t>第二步：根据需求说明或界面原型，找出业务流程的各个页面以及各页面之间的流转关系；</a:t>
            </a:r>
            <a:endParaRPr lang="zh-CN" altLang="en-US" sz="2400" dirty="0">
              <a:solidFill>
                <a:srgbClr val="386698"/>
              </a:solidFill>
              <a:latin typeface="Franklin Gothic Book" panose="020B0503020102020204" pitchFamily="34" charset="0"/>
              <a:ea typeface="黑体" panose="02010609060101010101" pitchFamily="49" charset="-122"/>
            </a:endParaRPr>
          </a:p>
          <a:p>
            <a:pPr algn="just"/>
            <a:endParaRPr lang="zh-CN" altLang="en-US" sz="2400" dirty="0">
              <a:solidFill>
                <a:srgbClr val="386698"/>
              </a:solidFill>
              <a:latin typeface="Franklin Gothic Book" panose="020B0503020102020204" pitchFamily="34" charset="0"/>
              <a:ea typeface="黑体" panose="02010609060101010101" pitchFamily="49" charset="-122"/>
            </a:endParaRPr>
          </a:p>
          <a:p>
            <a:pPr algn="just"/>
            <a:r>
              <a:rPr lang="zh-CN" altLang="en-US" sz="2400" dirty="0">
                <a:solidFill>
                  <a:srgbClr val="92D050"/>
                </a:solidFill>
                <a:latin typeface="Franklin Gothic Book" panose="020B0503020102020204" pitchFamily="34" charset="0"/>
                <a:ea typeface="黑体" panose="02010609060101010101" pitchFamily="49" charset="-122"/>
              </a:rPr>
              <a:t>第三步：画出业务流程（产品经理使用Axure软件制作）；</a:t>
            </a:r>
            <a:endParaRPr lang="zh-CN" altLang="en-US" sz="2400" dirty="0">
              <a:solidFill>
                <a:srgbClr val="92D050"/>
              </a:solidFill>
              <a:latin typeface="Franklin Gothic Book" panose="020B0503020102020204" pitchFamily="34" charset="0"/>
              <a:ea typeface="黑体" panose="02010609060101010101" pitchFamily="49" charset="-122"/>
            </a:endParaRPr>
          </a:p>
          <a:p>
            <a:pPr algn="just"/>
            <a:endParaRPr lang="zh-CN" altLang="en-US" sz="2400" dirty="0">
              <a:solidFill>
                <a:srgbClr val="386698"/>
              </a:solidFill>
              <a:latin typeface="Franklin Gothic Book" panose="020B0503020102020204" pitchFamily="34" charset="0"/>
              <a:ea typeface="黑体" panose="02010609060101010101" pitchFamily="49" charset="-122"/>
            </a:endParaRPr>
          </a:p>
          <a:p>
            <a:pPr algn="just"/>
            <a:r>
              <a:rPr lang="zh-CN" altLang="en-US" sz="2400" dirty="0">
                <a:solidFill>
                  <a:srgbClr val="386698"/>
                </a:solidFill>
                <a:latin typeface="Franklin Gothic Book" panose="020B0503020102020204" pitchFamily="34" charset="0"/>
                <a:ea typeface="黑体" panose="02010609060101010101" pitchFamily="49" charset="-122"/>
              </a:rPr>
              <a:t>第四步：写用例，覆盖所有的路径分支。</a:t>
            </a:r>
            <a:endParaRPr lang="zh-CN" altLang="en-US" sz="2400" dirty="0">
              <a:solidFill>
                <a:srgbClr val="386698"/>
              </a:solidFill>
              <a:latin typeface="Franklin Gothic Book" panose="020B0503020102020204" pitchFamily="34" charset="0"/>
              <a:ea typeface="黑体" panose="02010609060101010101" pitchFamily="49" charset="-122"/>
            </a:endParaRPr>
          </a:p>
          <a:p>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18185"/>
            <a:ext cx="8229600" cy="57213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使用ATM机取款</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6" name="内容占位符 5"/>
          <p:cNvSpPr>
            <a:spLocks noGrp="1"/>
          </p:cNvSpPr>
          <p:nvPr>
            <p:ph idx="1"/>
          </p:nvPr>
        </p:nvSpPr>
        <p:spPr/>
        <p:txBody>
          <a:bodyPr/>
          <a:lstStyle/>
          <a:p>
            <a:pPr algn="just"/>
            <a:r>
              <a:rPr lang="zh-CN" altLang="en-US" sz="2400">
                <a:solidFill>
                  <a:srgbClr val="386698"/>
                </a:solidFill>
                <a:latin typeface="Franklin Gothic Book" panose="020B0503020102020204" pitchFamily="34" charset="0"/>
                <a:ea typeface="黑体" panose="02010609060101010101" pitchFamily="49" charset="-122"/>
              </a:rPr>
              <a:t>一、详细了解需求；</a:t>
            </a:r>
            <a:endParaRPr lang="zh-CN" altLang="en-US" sz="2400">
              <a:solidFill>
                <a:srgbClr val="386698"/>
              </a:solidFill>
              <a:latin typeface="Franklin Gothic Book" panose="020B0503020102020204" pitchFamily="34" charset="0"/>
              <a:ea typeface="黑体" panose="02010609060101010101" pitchFamily="49" charset="-122"/>
            </a:endParaRPr>
          </a:p>
          <a:p>
            <a:pPr algn="just"/>
            <a:r>
              <a:rPr lang="zh-CN" altLang="en-US" sz="2400">
                <a:solidFill>
                  <a:srgbClr val="386698"/>
                </a:solidFill>
                <a:latin typeface="Franklin Gothic Book" panose="020B0503020102020204" pitchFamily="34" charset="0"/>
                <a:ea typeface="黑体" panose="02010609060101010101" pitchFamily="49" charset="-122"/>
              </a:rPr>
              <a:t>二、找出业务流程的各个页面以及各页面之间的流转关系；</a:t>
            </a:r>
            <a:endParaRPr lang="zh-CN" altLang="en-US" sz="2400">
              <a:solidFill>
                <a:srgbClr val="386698"/>
              </a:solidFill>
              <a:latin typeface="Franklin Gothic Book" panose="020B0503020102020204" pitchFamily="34" charset="0"/>
              <a:ea typeface="黑体" panose="02010609060101010101" pitchFamily="49" charset="-122"/>
            </a:endParaRPr>
          </a:p>
        </p:txBody>
      </p:sp>
      <p:sp>
        <p:nvSpPr>
          <p:cNvPr id="7" name="内容占位符 1"/>
          <p:cNvSpPr txBox="1"/>
          <p:nvPr/>
        </p:nvSpPr>
        <p:spPr>
          <a:xfrm>
            <a:off x="1242379" y="3036304"/>
            <a:ext cx="6181545" cy="2653036"/>
          </a:xfrm>
          <a:prstGeom prst="roundRect">
            <a:avLst/>
          </a:prstGeom>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lvl1pPr marL="228600" indent="-228600" algn="just"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800" kern="1200">
                <a:solidFill>
                  <a:schemeClr val="dk1"/>
                </a:solidFill>
                <a:latin typeface="微软雅黑" panose="020B0503020204020204" pitchFamily="34" charset="-122"/>
                <a:ea typeface="微软雅黑" panose="020B0503020204020204" pitchFamily="34" charset="-122"/>
                <a:cs typeface="+mn-cs"/>
              </a:defRPr>
            </a:lvl1pPr>
            <a:lvl2pPr marL="647700" indent="-228600" algn="just" defTabSz="914400" rtl="0" eaLnBrk="1" latinLnBrk="0" hangingPunct="1">
              <a:lnSpc>
                <a:spcPct val="110000"/>
              </a:lnSpc>
              <a:spcBef>
                <a:spcPts val="600"/>
              </a:spcBef>
              <a:buClr>
                <a:srgbClr val="0070C0"/>
              </a:buClr>
              <a:buFont typeface="Wingdings" panose="05000000000000000000" pitchFamily="2" charset="2"/>
              <a:buChar char="Ø"/>
              <a:defRPr sz="2400" kern="1200">
                <a:solidFill>
                  <a:schemeClr val="dk1"/>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10000"/>
              </a:lnSpc>
              <a:spcBef>
                <a:spcPts val="0"/>
              </a:spcBef>
              <a:buClr>
                <a:srgbClr val="0070C0"/>
              </a:buClr>
              <a:buFont typeface="Wingdings" panose="05000000000000000000" pitchFamily="2" charset="2"/>
              <a:buChar char="l"/>
              <a:defRPr sz="2000" kern="1200">
                <a:solidFill>
                  <a:schemeClr val="dk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00000"/>
              </a:lnSpc>
              <a:spcBef>
                <a:spcPts val="0"/>
              </a:spcBef>
              <a:buClr>
                <a:srgbClr val="0070C0"/>
              </a:buClr>
              <a:buFont typeface="微软雅黑" panose="020B0503020204020204" pitchFamily="34" charset="-122"/>
              <a:buChar char="−"/>
              <a:defRPr sz="1800" kern="1200">
                <a:solidFill>
                  <a:schemeClr val="dk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lvl="1"/>
            <a:r>
              <a:rPr lang="en-US" altLang="zh-CN" sz="1845" dirty="0"/>
              <a:t>1</a:t>
            </a:r>
            <a:r>
              <a:rPr lang="zh-CN" altLang="en-US" sz="1845" dirty="0"/>
              <a:t>、</a:t>
            </a:r>
            <a:r>
              <a:rPr lang="zh-CN" altLang="zh-CN" sz="1845" dirty="0"/>
              <a:t>用户向</a:t>
            </a:r>
            <a:r>
              <a:rPr lang="en-US" altLang="zh-CN" sz="1845" dirty="0"/>
              <a:t>ATM</a:t>
            </a:r>
            <a:r>
              <a:rPr lang="zh-CN" altLang="zh-CN" sz="1845" dirty="0"/>
              <a:t>取款机中插入银行卡</a:t>
            </a:r>
            <a:r>
              <a:rPr lang="en-US" altLang="zh-CN" sz="1845" dirty="0"/>
              <a:t>……</a:t>
            </a:r>
            <a:endParaRPr lang="zh-CN" altLang="zh-CN" sz="1845" dirty="0"/>
          </a:p>
          <a:p>
            <a:pPr lvl="1">
              <a:lnSpc>
                <a:spcPct val="140000"/>
              </a:lnSpc>
              <a:spcBef>
                <a:spcPts val="0"/>
              </a:spcBef>
            </a:pPr>
            <a:r>
              <a:rPr lang="en-US" altLang="zh-CN" sz="1845" dirty="0"/>
              <a:t>2</a:t>
            </a:r>
            <a:r>
              <a:rPr lang="zh-CN" altLang="en-US" sz="1845" dirty="0"/>
              <a:t>、</a:t>
            </a:r>
            <a:r>
              <a:rPr lang="zh-CN" altLang="zh-CN" sz="1845" dirty="0"/>
              <a:t>用户输入银行卡密码</a:t>
            </a:r>
            <a:r>
              <a:rPr lang="en-US" altLang="zh-CN" sz="1845" dirty="0"/>
              <a:t>……</a:t>
            </a:r>
            <a:endParaRPr lang="zh-CN" altLang="zh-CN" sz="1845" dirty="0"/>
          </a:p>
          <a:p>
            <a:pPr lvl="1">
              <a:lnSpc>
                <a:spcPct val="140000"/>
              </a:lnSpc>
              <a:spcBef>
                <a:spcPts val="0"/>
              </a:spcBef>
            </a:pPr>
            <a:r>
              <a:rPr lang="en-US" altLang="zh-CN" sz="1845" dirty="0"/>
              <a:t>3</a:t>
            </a:r>
            <a:r>
              <a:rPr lang="zh-CN" altLang="en-US" sz="1845" dirty="0"/>
              <a:t>、</a:t>
            </a:r>
            <a:r>
              <a:rPr lang="zh-CN" altLang="zh-CN" sz="1845" dirty="0"/>
              <a:t>用户输入取款金额</a:t>
            </a:r>
            <a:r>
              <a:rPr lang="en-US" altLang="zh-CN" sz="1845" dirty="0"/>
              <a:t>……</a:t>
            </a:r>
            <a:endParaRPr lang="zh-CN" altLang="zh-CN" sz="1845" dirty="0"/>
          </a:p>
          <a:p>
            <a:pPr lvl="1">
              <a:lnSpc>
                <a:spcPct val="140000"/>
              </a:lnSpc>
              <a:spcBef>
                <a:spcPts val="0"/>
              </a:spcBef>
            </a:pPr>
            <a:r>
              <a:rPr lang="en-US" altLang="zh-CN" sz="1845" dirty="0"/>
              <a:t>4</a:t>
            </a:r>
            <a:r>
              <a:rPr lang="zh-CN" altLang="en-US" sz="1845" dirty="0"/>
              <a:t>、</a:t>
            </a:r>
            <a:r>
              <a:rPr lang="zh-CN" altLang="zh-CN" sz="1845" dirty="0"/>
              <a:t>系统同步银行主机，点钞票，输出给用户并减去用户卡中相应数目的存款金额</a:t>
            </a:r>
            <a:r>
              <a:rPr lang="en-US" altLang="zh-CN" sz="1845" dirty="0"/>
              <a:t>……</a:t>
            </a:r>
            <a:endParaRPr lang="en-US" altLang="zh-CN" sz="1845" dirty="0"/>
          </a:p>
          <a:p>
            <a:pPr lvl="1">
              <a:lnSpc>
                <a:spcPct val="140000"/>
              </a:lnSpc>
              <a:spcBef>
                <a:spcPts val="0"/>
              </a:spcBef>
            </a:pPr>
            <a:r>
              <a:rPr lang="en-US" altLang="zh-CN" sz="1845" dirty="0"/>
              <a:t>5</a:t>
            </a:r>
            <a:r>
              <a:rPr lang="zh-CN" altLang="en-US" sz="1845" dirty="0"/>
              <a:t>、</a:t>
            </a:r>
            <a:r>
              <a:rPr lang="zh-CN" altLang="zh-CN" sz="1845" dirty="0"/>
              <a:t>用户取款，银行卡退卡</a:t>
            </a:r>
            <a:r>
              <a:rPr lang="en-US" altLang="zh-CN" sz="1845" dirty="0"/>
              <a:t>……</a:t>
            </a:r>
            <a:endParaRPr lang="en-US" altLang="zh-CN" sz="1845" dirty="0"/>
          </a:p>
          <a:p>
            <a:pPr lvl="1">
              <a:lnSpc>
                <a:spcPct val="140000"/>
              </a:lnSpc>
              <a:spcBef>
                <a:spcPts val="0"/>
              </a:spcBef>
            </a:pPr>
            <a:r>
              <a:rPr lang="en-US" altLang="zh-CN" sz="1845" dirty="0"/>
              <a:t>6</a:t>
            </a:r>
            <a:r>
              <a:rPr lang="zh-CN" altLang="en-US" sz="1845" dirty="0"/>
              <a:t>、</a:t>
            </a:r>
            <a:r>
              <a:rPr lang="en-US" altLang="zh-CN" sz="1845" dirty="0"/>
              <a:t>……</a:t>
            </a:r>
            <a:endParaRPr lang="en-US" altLang="zh-CN" sz="1845"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500"/>
                                        <p:tgtEl>
                                          <p:spTgt spid="7">
                                            <p:bg/>
                                          </p:spTgt>
                                        </p:tgtEl>
                                      </p:cBhvr>
                                    </p:animEffect>
                                  </p:childTnLst>
                                </p:cTn>
                              </p:par>
                            </p:childTnLst>
                          </p:cTn>
                        </p:par>
                        <p:par>
                          <p:cTn id="8" fill="hold">
                            <p:stCondLst>
                              <p:cond delay="500"/>
                            </p:stCondLst>
                            <p:childTnLst>
                              <p:par>
                                <p:cTn id="9" presetID="10" presetClass="entr" presetSubtype="0" fill="hold" grpId="0" nodeType="afterEffect">
                                  <p:stCondLst>
                                    <p:cond delay="7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750"/>
                            </p:stCondLst>
                            <p:childTnLst>
                              <p:par>
                                <p:cTn id="13" presetID="10" presetClass="entr" presetSubtype="0" fill="hold" grpId="0" nodeType="afterEffect">
                                  <p:stCondLst>
                                    <p:cond delay="75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500"/>
                                        <p:tgtEl>
                                          <p:spTgt spid="7">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75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500"/>
                                        <p:tgtEl>
                                          <p:spTgt spid="7">
                                            <p:txEl>
                                              <p:pRg st="2" end="2"/>
                                            </p:txEl>
                                          </p:spTgt>
                                        </p:tgtEl>
                                      </p:cBhvr>
                                    </p:animEffect>
                                  </p:childTnLst>
                                </p:cTn>
                              </p:par>
                            </p:childTnLst>
                          </p:cTn>
                        </p:par>
                        <p:par>
                          <p:cTn id="20" fill="hold">
                            <p:stCondLst>
                              <p:cond delay="4250"/>
                            </p:stCondLst>
                            <p:childTnLst>
                              <p:par>
                                <p:cTn id="21" presetID="10" presetClass="entr" presetSubtype="0" fill="hold" grpId="0" nodeType="afterEffect">
                                  <p:stCondLst>
                                    <p:cond delay="75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fade">
                                      <p:cBhvr>
                                        <p:cTn id="23" dur="500"/>
                                        <p:tgtEl>
                                          <p:spTgt spid="7">
                                            <p:txEl>
                                              <p:pRg st="3" end="3"/>
                                            </p:txEl>
                                          </p:spTgt>
                                        </p:tgtEl>
                                      </p:cBhvr>
                                    </p:animEffect>
                                  </p:childTnLst>
                                </p:cTn>
                              </p:par>
                            </p:childTnLst>
                          </p:cTn>
                        </p:par>
                        <p:par>
                          <p:cTn id="24" fill="hold">
                            <p:stCondLst>
                              <p:cond delay="5500"/>
                            </p:stCondLst>
                            <p:childTnLst>
                              <p:par>
                                <p:cTn id="25" presetID="10" presetClass="entr" presetSubtype="0" fill="hold" grpId="0" nodeType="afterEffect">
                                  <p:stCondLst>
                                    <p:cond delay="75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par>
                          <p:cTn id="28" fill="hold">
                            <p:stCondLst>
                              <p:cond delay="6750"/>
                            </p:stCondLst>
                            <p:childTnLst>
                              <p:par>
                                <p:cTn id="29" presetID="10" presetClass="entr" presetSubtype="0" fill="hold" grpId="0" nodeType="afterEffect">
                                  <p:stCondLst>
                                    <p:cond delay="75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fade">
                                      <p:cBhvr>
                                        <p:cTn id="31"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05460" y="784860"/>
            <a:ext cx="8229600" cy="58102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使用ATM机取款正常流程</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4" name="TextBox 3"/>
          <p:cNvSpPr txBox="1"/>
          <p:nvPr/>
        </p:nvSpPr>
        <p:spPr>
          <a:xfrm>
            <a:off x="1055603" y="2235203"/>
            <a:ext cx="1065530" cy="304800"/>
          </a:xfrm>
          <a:prstGeom prst="rect">
            <a:avLst/>
          </a:prstGeom>
          <a:noFill/>
          <a:ln w="28575">
            <a:solidFill>
              <a:srgbClr val="7030A0"/>
            </a:solidFill>
          </a:ln>
        </p:spPr>
        <p:txBody>
          <a:bodyPr wrap="none" rtlCol="0">
            <a:spAutoFit/>
          </a:bodyPr>
          <a:lstStyle/>
          <a:p>
            <a:r>
              <a:rPr lang="zh-CN" altLang="en-US" sz="1385" dirty="0">
                <a:solidFill>
                  <a:srgbClr val="7030A0"/>
                </a:solidFill>
              </a:rPr>
              <a:t>插入银行卡</a:t>
            </a:r>
            <a:endParaRPr lang="zh-CN" altLang="en-US" sz="1385" dirty="0">
              <a:solidFill>
                <a:srgbClr val="7030A0"/>
              </a:solidFill>
            </a:endParaRPr>
          </a:p>
        </p:txBody>
      </p:sp>
      <p:sp>
        <p:nvSpPr>
          <p:cNvPr id="5" name="TextBox 4"/>
          <p:cNvSpPr txBox="1"/>
          <p:nvPr/>
        </p:nvSpPr>
        <p:spPr>
          <a:xfrm>
            <a:off x="1171018" y="2981727"/>
            <a:ext cx="889000" cy="304800"/>
          </a:xfrm>
          <a:prstGeom prst="rect">
            <a:avLst/>
          </a:prstGeom>
          <a:noFill/>
          <a:ln w="28575">
            <a:solidFill>
              <a:srgbClr val="7030A0"/>
            </a:solidFill>
          </a:ln>
        </p:spPr>
        <p:txBody>
          <a:bodyPr wrap="none" rtlCol="0">
            <a:spAutoFit/>
          </a:bodyPr>
          <a:lstStyle/>
          <a:p>
            <a:r>
              <a:rPr lang="zh-CN" altLang="en-US" sz="1385" dirty="0">
                <a:solidFill>
                  <a:srgbClr val="7030A0"/>
                </a:solidFill>
              </a:rPr>
              <a:t>输入密码</a:t>
            </a:r>
            <a:endParaRPr lang="zh-CN" altLang="en-US" sz="1385" dirty="0">
              <a:solidFill>
                <a:srgbClr val="7030A0"/>
              </a:solidFill>
            </a:endParaRPr>
          </a:p>
        </p:txBody>
      </p:sp>
      <p:sp>
        <p:nvSpPr>
          <p:cNvPr id="6" name="TextBox 5"/>
          <p:cNvSpPr txBox="1"/>
          <p:nvPr/>
        </p:nvSpPr>
        <p:spPr>
          <a:xfrm>
            <a:off x="3358547" y="2988099"/>
            <a:ext cx="1771650" cy="304800"/>
          </a:xfrm>
          <a:prstGeom prst="rect">
            <a:avLst/>
          </a:prstGeom>
          <a:noFill/>
          <a:ln w="28575">
            <a:solidFill>
              <a:schemeClr val="accent6">
                <a:lumMod val="75000"/>
              </a:schemeClr>
            </a:solidFill>
          </a:ln>
        </p:spPr>
        <p:txBody>
          <a:bodyPr wrap="none" rtlCol="0">
            <a:spAutoFit/>
          </a:bodyPr>
          <a:lstStyle/>
          <a:p>
            <a:r>
              <a:rPr lang="zh-CN" altLang="en-US" sz="1385" dirty="0">
                <a:solidFill>
                  <a:schemeClr val="accent6">
                    <a:lumMod val="75000"/>
                  </a:schemeClr>
                </a:solidFill>
              </a:rPr>
              <a:t>传送密码到银行主机</a:t>
            </a:r>
            <a:endParaRPr lang="zh-CN" altLang="en-US" sz="1385" dirty="0">
              <a:solidFill>
                <a:schemeClr val="accent6">
                  <a:lumMod val="75000"/>
                </a:schemeClr>
              </a:solidFill>
            </a:endParaRPr>
          </a:p>
        </p:txBody>
      </p:sp>
      <p:sp>
        <p:nvSpPr>
          <p:cNvPr id="7" name="TextBox 6"/>
          <p:cNvSpPr txBox="1"/>
          <p:nvPr/>
        </p:nvSpPr>
        <p:spPr>
          <a:xfrm>
            <a:off x="6328636" y="2841525"/>
            <a:ext cx="1778000" cy="609600"/>
          </a:xfrm>
          <a:prstGeom prst="diamond">
            <a:avLst/>
          </a:prstGeom>
          <a:noFill/>
          <a:ln w="28575">
            <a:solidFill>
              <a:srgbClr val="0070C0"/>
            </a:solidFill>
          </a:ln>
        </p:spPr>
        <p:txBody>
          <a:bodyPr wrap="none" rtlCol="0">
            <a:spAutoFit/>
          </a:bodyPr>
          <a:lstStyle/>
          <a:p>
            <a:r>
              <a:rPr lang="zh-CN" altLang="en-US" sz="1385" dirty="0">
                <a:solidFill>
                  <a:srgbClr val="0070C0"/>
                </a:solidFill>
              </a:rPr>
              <a:t>密码正确</a:t>
            </a:r>
            <a:endParaRPr lang="zh-CN" altLang="en-US" sz="1385" dirty="0">
              <a:solidFill>
                <a:srgbClr val="0070C0"/>
              </a:solidFill>
            </a:endParaRPr>
          </a:p>
        </p:txBody>
      </p:sp>
      <p:sp>
        <p:nvSpPr>
          <p:cNvPr id="9" name="TextBox 8"/>
          <p:cNvSpPr txBox="1"/>
          <p:nvPr/>
        </p:nvSpPr>
        <p:spPr>
          <a:xfrm>
            <a:off x="3820212" y="2235203"/>
            <a:ext cx="1065530" cy="304800"/>
          </a:xfrm>
          <a:prstGeom prst="rect">
            <a:avLst/>
          </a:prstGeom>
          <a:noFill/>
          <a:ln w="28575">
            <a:solidFill>
              <a:schemeClr val="accent6">
                <a:lumMod val="75000"/>
              </a:schemeClr>
            </a:solidFill>
          </a:ln>
        </p:spPr>
        <p:txBody>
          <a:bodyPr wrap="none" rtlCol="0">
            <a:spAutoFit/>
          </a:bodyPr>
          <a:lstStyle/>
          <a:p>
            <a:r>
              <a:rPr lang="zh-CN" altLang="en-US" sz="1385" dirty="0">
                <a:solidFill>
                  <a:schemeClr val="accent6">
                    <a:lumMod val="75000"/>
                  </a:schemeClr>
                </a:solidFill>
              </a:rPr>
              <a:t>验证银行卡</a:t>
            </a:r>
            <a:endParaRPr lang="zh-CN" altLang="en-US" sz="1385" dirty="0">
              <a:solidFill>
                <a:schemeClr val="accent6">
                  <a:lumMod val="75000"/>
                </a:schemeClr>
              </a:solidFill>
            </a:endParaRPr>
          </a:p>
        </p:txBody>
      </p:sp>
      <p:sp>
        <p:nvSpPr>
          <p:cNvPr id="10" name="TextBox 9"/>
          <p:cNvSpPr txBox="1"/>
          <p:nvPr/>
        </p:nvSpPr>
        <p:spPr>
          <a:xfrm>
            <a:off x="940187" y="3855131"/>
            <a:ext cx="1242060" cy="518160"/>
          </a:xfrm>
          <a:prstGeom prst="rect">
            <a:avLst/>
          </a:prstGeom>
          <a:noFill/>
          <a:ln w="28575">
            <a:solidFill>
              <a:srgbClr val="7030A0"/>
            </a:solidFill>
          </a:ln>
        </p:spPr>
        <p:txBody>
          <a:bodyPr wrap="none" rtlCol="0">
            <a:spAutoFit/>
          </a:bodyPr>
          <a:lstStyle/>
          <a:p>
            <a:r>
              <a:rPr lang="zh-CN" altLang="en-US" sz="1385" dirty="0">
                <a:solidFill>
                  <a:srgbClr val="7030A0"/>
                </a:solidFill>
              </a:rPr>
              <a:t>选择“取款”</a:t>
            </a:r>
            <a:endParaRPr lang="en-US" altLang="zh-CN" sz="1385" dirty="0">
              <a:solidFill>
                <a:srgbClr val="7030A0"/>
              </a:solidFill>
            </a:endParaRPr>
          </a:p>
          <a:p>
            <a:r>
              <a:rPr lang="zh-CN" altLang="en-US" sz="1385" dirty="0">
                <a:solidFill>
                  <a:srgbClr val="7030A0"/>
                </a:solidFill>
              </a:rPr>
              <a:t>输入取款金额</a:t>
            </a:r>
            <a:endParaRPr lang="zh-CN" altLang="en-US" sz="1385" dirty="0">
              <a:solidFill>
                <a:srgbClr val="7030A0"/>
              </a:solidFill>
            </a:endParaRPr>
          </a:p>
        </p:txBody>
      </p:sp>
      <p:sp>
        <p:nvSpPr>
          <p:cNvPr id="12" name="TextBox 11"/>
          <p:cNvSpPr txBox="1"/>
          <p:nvPr/>
        </p:nvSpPr>
        <p:spPr>
          <a:xfrm>
            <a:off x="3635759" y="4673699"/>
            <a:ext cx="1418590" cy="304800"/>
          </a:xfrm>
          <a:prstGeom prst="rect">
            <a:avLst/>
          </a:prstGeom>
          <a:noFill/>
          <a:ln w="28575">
            <a:solidFill>
              <a:schemeClr val="accent6">
                <a:lumMod val="75000"/>
              </a:schemeClr>
            </a:solidFill>
          </a:ln>
        </p:spPr>
        <p:txBody>
          <a:bodyPr wrap="none" rtlCol="0">
            <a:spAutoFit/>
          </a:bodyPr>
          <a:lstStyle/>
          <a:p>
            <a:r>
              <a:rPr lang="zh-CN" altLang="en-US" sz="1385" dirty="0">
                <a:solidFill>
                  <a:schemeClr val="accent6">
                    <a:lumMod val="75000"/>
                  </a:schemeClr>
                </a:solidFill>
              </a:rPr>
              <a:t>出钞和打印凭据</a:t>
            </a:r>
            <a:endParaRPr lang="zh-CN" altLang="en-US" sz="1385" dirty="0">
              <a:solidFill>
                <a:schemeClr val="accent6">
                  <a:lumMod val="75000"/>
                </a:schemeClr>
              </a:solidFill>
            </a:endParaRPr>
          </a:p>
        </p:txBody>
      </p:sp>
      <p:sp>
        <p:nvSpPr>
          <p:cNvPr id="14" name="TextBox 13"/>
          <p:cNvSpPr txBox="1"/>
          <p:nvPr/>
        </p:nvSpPr>
        <p:spPr>
          <a:xfrm>
            <a:off x="824769" y="4673699"/>
            <a:ext cx="1418590" cy="304800"/>
          </a:xfrm>
          <a:prstGeom prst="rect">
            <a:avLst/>
          </a:prstGeom>
          <a:noFill/>
          <a:ln w="28575">
            <a:solidFill>
              <a:srgbClr val="7030A0"/>
            </a:solidFill>
          </a:ln>
        </p:spPr>
        <p:txBody>
          <a:bodyPr wrap="none" rtlCol="0">
            <a:spAutoFit/>
          </a:bodyPr>
          <a:lstStyle/>
          <a:p>
            <a:r>
              <a:rPr lang="zh-CN" altLang="en-US" sz="1385" dirty="0">
                <a:solidFill>
                  <a:srgbClr val="7030A0"/>
                </a:solidFill>
              </a:rPr>
              <a:t>选择退出银行卡</a:t>
            </a:r>
            <a:endParaRPr lang="zh-CN" altLang="en-US" sz="1385" dirty="0">
              <a:solidFill>
                <a:srgbClr val="7030A0"/>
              </a:solidFill>
            </a:endParaRPr>
          </a:p>
        </p:txBody>
      </p:sp>
      <p:sp>
        <p:nvSpPr>
          <p:cNvPr id="15" name="TextBox 14"/>
          <p:cNvSpPr txBox="1"/>
          <p:nvPr/>
        </p:nvSpPr>
        <p:spPr>
          <a:xfrm>
            <a:off x="3866590" y="5394164"/>
            <a:ext cx="1065530" cy="304800"/>
          </a:xfrm>
          <a:prstGeom prst="rect">
            <a:avLst/>
          </a:prstGeom>
          <a:noFill/>
          <a:ln w="28575">
            <a:solidFill>
              <a:schemeClr val="accent6">
                <a:lumMod val="75000"/>
              </a:schemeClr>
            </a:solidFill>
          </a:ln>
        </p:spPr>
        <p:txBody>
          <a:bodyPr wrap="none" rtlCol="0">
            <a:spAutoFit/>
          </a:bodyPr>
          <a:lstStyle/>
          <a:p>
            <a:r>
              <a:rPr lang="zh-CN" altLang="en-US" sz="1385" dirty="0">
                <a:solidFill>
                  <a:schemeClr val="accent6">
                    <a:lumMod val="75000"/>
                  </a:schemeClr>
                </a:solidFill>
              </a:rPr>
              <a:t>返回银行卡</a:t>
            </a:r>
            <a:endParaRPr lang="zh-CN" altLang="en-US" sz="1385" dirty="0">
              <a:solidFill>
                <a:schemeClr val="accent6">
                  <a:lumMod val="75000"/>
                </a:schemeClr>
              </a:solidFill>
            </a:endParaRPr>
          </a:p>
        </p:txBody>
      </p:sp>
      <p:cxnSp>
        <p:nvCxnSpPr>
          <p:cNvPr id="17" name="肘形连接符 16"/>
          <p:cNvCxnSpPr>
            <a:stCxn id="7" idx="2"/>
            <a:endCxn id="10" idx="0"/>
          </p:cNvCxnSpPr>
          <p:nvPr/>
        </p:nvCxnSpPr>
        <p:spPr>
          <a:xfrm rot="5400000">
            <a:off x="4187508" y="896938"/>
            <a:ext cx="403860" cy="5655945"/>
          </a:xfrm>
          <a:prstGeom prst="bentConnector3">
            <a:avLst>
              <a:gd name="adj1" fmla="val 4992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5" idx="3"/>
            <a:endCxn id="6" idx="1"/>
          </p:cNvCxnSpPr>
          <p:nvPr/>
        </p:nvCxnSpPr>
        <p:spPr>
          <a:xfrm>
            <a:off x="2059952" y="3206100"/>
            <a:ext cx="1298575" cy="63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4" idx="3"/>
            <a:endCxn id="9" idx="1"/>
          </p:cNvCxnSpPr>
          <p:nvPr/>
        </p:nvCxnSpPr>
        <p:spPr>
          <a:xfrm>
            <a:off x="2121161" y="2459521"/>
            <a:ext cx="16992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肘形连接符 22"/>
          <p:cNvCxnSpPr>
            <a:stCxn id="9" idx="2"/>
            <a:endCxn id="5" idx="0"/>
          </p:cNvCxnSpPr>
          <p:nvPr/>
        </p:nvCxnSpPr>
        <p:spPr>
          <a:xfrm rot="5400000">
            <a:off x="2763203" y="1463993"/>
            <a:ext cx="441960" cy="2737485"/>
          </a:xfrm>
          <a:prstGeom prst="bentConnector3">
            <a:avLst>
              <a:gd name="adj1" fmla="val 49928"/>
            </a:avLst>
          </a:prstGeom>
          <a:ln>
            <a:tailEnd type="arrow"/>
          </a:ln>
        </p:spPr>
        <p:style>
          <a:lnRef idx="2">
            <a:schemeClr val="dk1"/>
          </a:lnRef>
          <a:fillRef idx="0">
            <a:schemeClr val="dk1"/>
          </a:fillRef>
          <a:effectRef idx="1">
            <a:schemeClr val="dk1"/>
          </a:effectRef>
          <a:fontRef idx="minor">
            <a:schemeClr val="tx1"/>
          </a:fontRef>
        </p:style>
      </p:cxnSp>
      <p:cxnSp>
        <p:nvCxnSpPr>
          <p:cNvPr id="29" name="直接箭头连接符 28"/>
          <p:cNvCxnSpPr>
            <a:stCxn id="6" idx="3"/>
            <a:endCxn id="7" idx="1"/>
          </p:cNvCxnSpPr>
          <p:nvPr/>
        </p:nvCxnSpPr>
        <p:spPr>
          <a:xfrm>
            <a:off x="5130117" y="3212275"/>
            <a:ext cx="1198245" cy="571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3752413" y="3748536"/>
            <a:ext cx="1567180" cy="731520"/>
          </a:xfrm>
          <a:prstGeom prst="rect">
            <a:avLst/>
          </a:prstGeom>
          <a:noFill/>
          <a:ln w="28575">
            <a:solidFill>
              <a:schemeClr val="accent6">
                <a:lumMod val="75000"/>
              </a:schemeClr>
            </a:solidFill>
          </a:ln>
        </p:spPr>
        <p:txBody>
          <a:bodyPr wrap="none" rtlCol="0">
            <a:spAutoFit/>
          </a:bodyPr>
          <a:lstStyle/>
          <a:p>
            <a:pPr algn="just"/>
            <a:r>
              <a:rPr lang="zh-CN" altLang="en-US" sz="1385" dirty="0">
                <a:solidFill>
                  <a:schemeClr val="accent6">
                    <a:lumMod val="75000"/>
                  </a:schemeClr>
                </a:solidFill>
              </a:rPr>
              <a:t>系统校验金额</a:t>
            </a:r>
            <a:endParaRPr lang="en-US" altLang="zh-CN" sz="1385" dirty="0">
              <a:solidFill>
                <a:schemeClr val="accent6">
                  <a:lumMod val="75000"/>
                </a:schemeClr>
              </a:solidFill>
            </a:endParaRPr>
          </a:p>
          <a:p>
            <a:pPr algn="just"/>
            <a:r>
              <a:rPr lang="zh-CN" altLang="en-US" sz="1385" dirty="0">
                <a:solidFill>
                  <a:schemeClr val="accent6">
                    <a:lumMod val="75000"/>
                  </a:schemeClr>
                </a:solidFill>
              </a:rPr>
              <a:t>是否满足</a:t>
            </a:r>
            <a:r>
              <a:rPr lang="en-US" altLang="zh-CN" sz="1385" dirty="0">
                <a:solidFill>
                  <a:schemeClr val="accent6">
                    <a:lumMod val="75000"/>
                  </a:schemeClr>
                </a:solidFill>
              </a:rPr>
              <a:t>ATM</a:t>
            </a:r>
            <a:r>
              <a:rPr lang="zh-CN" altLang="en-US" sz="1385" dirty="0">
                <a:solidFill>
                  <a:schemeClr val="accent6">
                    <a:lumMod val="75000"/>
                  </a:schemeClr>
                </a:solidFill>
              </a:rPr>
              <a:t>要求</a:t>
            </a:r>
            <a:endParaRPr lang="en-US" altLang="zh-CN" sz="1385" dirty="0">
              <a:solidFill>
                <a:schemeClr val="accent6">
                  <a:lumMod val="75000"/>
                </a:schemeClr>
              </a:solidFill>
            </a:endParaRPr>
          </a:p>
          <a:p>
            <a:pPr algn="just"/>
            <a:r>
              <a:rPr lang="zh-CN" altLang="en-US" sz="1385" dirty="0">
                <a:solidFill>
                  <a:schemeClr val="accent6">
                    <a:lumMod val="75000"/>
                  </a:schemeClr>
                </a:solidFill>
              </a:rPr>
              <a:t>并同步银行主机</a:t>
            </a:r>
            <a:endParaRPr lang="zh-CN" altLang="en-US" sz="1385" dirty="0">
              <a:solidFill>
                <a:schemeClr val="accent6">
                  <a:lumMod val="75000"/>
                </a:schemeClr>
              </a:solidFill>
            </a:endParaRPr>
          </a:p>
        </p:txBody>
      </p:sp>
      <p:sp>
        <p:nvSpPr>
          <p:cNvPr id="39" name="TextBox 38"/>
          <p:cNvSpPr txBox="1"/>
          <p:nvPr/>
        </p:nvSpPr>
        <p:spPr>
          <a:xfrm>
            <a:off x="6540131" y="3821523"/>
            <a:ext cx="1778000" cy="609600"/>
          </a:xfrm>
          <a:prstGeom prst="diamond">
            <a:avLst/>
          </a:prstGeom>
          <a:noFill/>
          <a:ln w="28575">
            <a:solidFill>
              <a:srgbClr val="0070C0"/>
            </a:solidFill>
          </a:ln>
        </p:spPr>
        <p:txBody>
          <a:bodyPr wrap="none" rtlCol="0">
            <a:spAutoFit/>
          </a:bodyPr>
          <a:lstStyle/>
          <a:p>
            <a:pPr algn="ctr"/>
            <a:r>
              <a:rPr lang="zh-CN" altLang="en-US" sz="1385" dirty="0">
                <a:solidFill>
                  <a:srgbClr val="0070C0"/>
                </a:solidFill>
              </a:rPr>
              <a:t>余额充足</a:t>
            </a:r>
            <a:endParaRPr lang="zh-CN" altLang="en-US" sz="1385" dirty="0">
              <a:solidFill>
                <a:srgbClr val="0070C0"/>
              </a:solidFill>
            </a:endParaRPr>
          </a:p>
        </p:txBody>
      </p:sp>
      <p:cxnSp>
        <p:nvCxnSpPr>
          <p:cNvPr id="40" name="直接箭头连接符 39"/>
          <p:cNvCxnSpPr>
            <a:stCxn id="10" idx="3"/>
            <a:endCxn id="38" idx="1"/>
          </p:cNvCxnSpPr>
          <p:nvPr/>
        </p:nvCxnSpPr>
        <p:spPr>
          <a:xfrm>
            <a:off x="2182711" y="4185734"/>
            <a:ext cx="156972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3" name="直接箭头连接符 42"/>
          <p:cNvCxnSpPr>
            <a:stCxn id="38" idx="3"/>
            <a:endCxn id="39" idx="1"/>
          </p:cNvCxnSpPr>
          <p:nvPr/>
        </p:nvCxnSpPr>
        <p:spPr>
          <a:xfrm>
            <a:off x="5319539" y="4185734"/>
            <a:ext cx="1220470" cy="120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6" name="直接箭头连接符 45"/>
          <p:cNvCxnSpPr>
            <a:stCxn id="12" idx="1"/>
            <a:endCxn id="14" idx="3"/>
          </p:cNvCxnSpPr>
          <p:nvPr/>
        </p:nvCxnSpPr>
        <p:spPr>
          <a:xfrm flipH="1">
            <a:off x="2243312" y="4897961"/>
            <a:ext cx="139255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8" name="肘形连接符 47"/>
          <p:cNvCxnSpPr>
            <a:stCxn id="39" idx="2"/>
            <a:endCxn id="12" idx="3"/>
          </p:cNvCxnSpPr>
          <p:nvPr/>
        </p:nvCxnSpPr>
        <p:spPr>
          <a:xfrm rot="5400000">
            <a:off x="6044248" y="3513138"/>
            <a:ext cx="394970" cy="2374265"/>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54" name="肘形连接符 53"/>
          <p:cNvCxnSpPr>
            <a:stCxn id="14" idx="2"/>
            <a:endCxn id="15" idx="0"/>
          </p:cNvCxnSpPr>
          <p:nvPr/>
        </p:nvCxnSpPr>
        <p:spPr>
          <a:xfrm rot="5400000" flipV="1">
            <a:off x="2758758" y="3825558"/>
            <a:ext cx="415925" cy="286512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2" name="圆角矩形 1"/>
          <p:cNvSpPr/>
          <p:nvPr/>
        </p:nvSpPr>
        <p:spPr>
          <a:xfrm>
            <a:off x="392721" y="1688606"/>
            <a:ext cx="2631686" cy="4100652"/>
          </a:xfrm>
          <a:prstGeom prst="roundRect">
            <a:avLst/>
          </a:prstGeom>
          <a:noFill/>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85" dirty="0">
              <a:solidFill>
                <a:srgbClr val="7030A0"/>
              </a:solidFill>
            </a:endParaRPr>
          </a:p>
        </p:txBody>
      </p:sp>
      <p:sp>
        <p:nvSpPr>
          <p:cNvPr id="27" name="圆角矩形 26"/>
          <p:cNvSpPr/>
          <p:nvPr/>
        </p:nvSpPr>
        <p:spPr>
          <a:xfrm>
            <a:off x="778334" y="1798992"/>
            <a:ext cx="1939498" cy="332522"/>
          </a:xfrm>
          <a:prstGeom prst="roundRect">
            <a:avLst/>
          </a:prstGeom>
          <a:noFill/>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385" b="1" dirty="0">
                <a:solidFill>
                  <a:srgbClr val="7030A0"/>
                </a:solidFill>
              </a:rPr>
              <a:t>用户</a:t>
            </a:r>
            <a:endParaRPr lang="zh-CN" altLang="en-US" sz="1385" b="1" dirty="0">
              <a:solidFill>
                <a:srgbClr val="7030A0"/>
              </a:solidFill>
            </a:endParaRPr>
          </a:p>
        </p:txBody>
      </p:sp>
      <p:sp>
        <p:nvSpPr>
          <p:cNvPr id="28" name="圆角矩形 27"/>
          <p:cNvSpPr/>
          <p:nvPr/>
        </p:nvSpPr>
        <p:spPr>
          <a:xfrm>
            <a:off x="3214962" y="1688606"/>
            <a:ext cx="2631686" cy="4100652"/>
          </a:xfrm>
          <a:prstGeom prst="roundRect">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85" dirty="0">
              <a:solidFill>
                <a:schemeClr val="accent6">
                  <a:lumMod val="75000"/>
                </a:schemeClr>
              </a:solidFill>
            </a:endParaRPr>
          </a:p>
        </p:txBody>
      </p:sp>
      <p:sp>
        <p:nvSpPr>
          <p:cNvPr id="30" name="圆角矩形 29"/>
          <p:cNvSpPr/>
          <p:nvPr/>
        </p:nvSpPr>
        <p:spPr>
          <a:xfrm>
            <a:off x="3600574" y="1798992"/>
            <a:ext cx="1939498" cy="332522"/>
          </a:xfrm>
          <a:prstGeom prst="roundRect">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385" b="1" dirty="0">
                <a:solidFill>
                  <a:schemeClr val="accent6">
                    <a:lumMod val="75000"/>
                  </a:schemeClr>
                </a:solidFill>
              </a:rPr>
              <a:t>ATM</a:t>
            </a:r>
            <a:r>
              <a:rPr lang="zh-CN" altLang="en-US" sz="1385" b="1" dirty="0">
                <a:solidFill>
                  <a:schemeClr val="accent6">
                    <a:lumMod val="75000"/>
                  </a:schemeClr>
                </a:solidFill>
              </a:rPr>
              <a:t>机</a:t>
            </a:r>
            <a:endParaRPr lang="zh-CN" altLang="en-US" sz="1385" b="1" dirty="0">
              <a:solidFill>
                <a:schemeClr val="accent6">
                  <a:lumMod val="75000"/>
                </a:schemeClr>
              </a:solidFill>
            </a:endParaRPr>
          </a:p>
        </p:txBody>
      </p:sp>
      <p:sp>
        <p:nvSpPr>
          <p:cNvPr id="31" name="圆角矩形 30"/>
          <p:cNvSpPr/>
          <p:nvPr/>
        </p:nvSpPr>
        <p:spPr>
          <a:xfrm>
            <a:off x="6103565" y="1688606"/>
            <a:ext cx="2631686" cy="4100652"/>
          </a:xfrm>
          <a:prstGeom prst="round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85" dirty="0">
              <a:solidFill>
                <a:srgbClr val="0070C0"/>
              </a:solidFill>
            </a:endParaRPr>
          </a:p>
        </p:txBody>
      </p:sp>
      <p:sp>
        <p:nvSpPr>
          <p:cNvPr id="32" name="圆角矩形 31"/>
          <p:cNvSpPr/>
          <p:nvPr/>
        </p:nvSpPr>
        <p:spPr>
          <a:xfrm>
            <a:off x="6489177" y="1798992"/>
            <a:ext cx="1939498" cy="332522"/>
          </a:xfrm>
          <a:prstGeom prst="round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385" b="1" dirty="0">
                <a:solidFill>
                  <a:srgbClr val="0070C0"/>
                </a:solidFill>
              </a:rPr>
              <a:t>银行主机</a:t>
            </a:r>
            <a:endParaRPr lang="zh-CN" altLang="en-US" sz="1385" b="1"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1500"/>
                            </p:stCondLst>
                            <p:childTnLst>
                              <p:par>
                                <p:cTn id="9" presetID="10" presetClass="entr" presetSubtype="0" fill="hold" nodeType="afterEffect">
                                  <p:stCondLst>
                                    <p:cond delay="100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3000"/>
                            </p:stCondLst>
                            <p:childTnLst>
                              <p:par>
                                <p:cTn id="13" presetID="10" presetClass="entr" presetSubtype="0" fill="hold" grpId="0" nodeType="afterEffect">
                                  <p:stCondLst>
                                    <p:cond delay="10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4500"/>
                            </p:stCondLst>
                            <p:childTnLst>
                              <p:par>
                                <p:cTn id="17" presetID="10" presetClass="entr" presetSubtype="0" fill="hold" nodeType="afterEffect">
                                  <p:stCondLst>
                                    <p:cond delay="100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par>
                          <p:cTn id="20" fill="hold">
                            <p:stCondLst>
                              <p:cond delay="6000"/>
                            </p:stCondLst>
                            <p:childTnLst>
                              <p:par>
                                <p:cTn id="21" presetID="10" presetClass="entr" presetSubtype="0" fill="hold" grpId="0" nodeType="afterEffect">
                                  <p:stCondLst>
                                    <p:cond delay="10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7500"/>
                            </p:stCondLst>
                            <p:childTnLst>
                              <p:par>
                                <p:cTn id="25" presetID="10" presetClass="entr" presetSubtype="0" fill="hold" nodeType="afterEffect">
                                  <p:stCondLst>
                                    <p:cond delay="100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par>
                          <p:cTn id="28" fill="hold">
                            <p:stCondLst>
                              <p:cond delay="9000"/>
                            </p:stCondLst>
                            <p:childTnLst>
                              <p:par>
                                <p:cTn id="29" presetID="10" presetClass="entr" presetSubtype="0" fill="hold" grpId="0" nodeType="afterEffect">
                                  <p:stCondLst>
                                    <p:cond delay="100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par>
                          <p:cTn id="32" fill="hold">
                            <p:stCondLst>
                              <p:cond delay="10500"/>
                            </p:stCondLst>
                            <p:childTnLst>
                              <p:par>
                                <p:cTn id="33" presetID="10" presetClass="entr" presetSubtype="0" fill="hold" nodeType="afterEffect">
                                  <p:stCondLst>
                                    <p:cond delay="100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par>
                          <p:cTn id="36" fill="hold">
                            <p:stCondLst>
                              <p:cond delay="12000"/>
                            </p:stCondLst>
                            <p:childTnLst>
                              <p:par>
                                <p:cTn id="37" presetID="10" presetClass="entr" presetSubtype="0" fill="hold" grpId="0" nodeType="afterEffect">
                                  <p:stCondLst>
                                    <p:cond delay="100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par>
                          <p:cTn id="40" fill="hold">
                            <p:stCondLst>
                              <p:cond delay="13500"/>
                            </p:stCondLst>
                            <p:childTnLst>
                              <p:par>
                                <p:cTn id="41" presetID="10" presetClass="entr" presetSubtype="0" fill="hold" nodeType="afterEffect">
                                  <p:stCondLst>
                                    <p:cond delay="10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15000"/>
                            </p:stCondLst>
                            <p:childTnLst>
                              <p:par>
                                <p:cTn id="45" presetID="10" presetClass="entr" presetSubtype="0" fill="hold" grpId="0" nodeType="afterEffect">
                                  <p:stCondLst>
                                    <p:cond delay="100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par>
                          <p:cTn id="48" fill="hold">
                            <p:stCondLst>
                              <p:cond delay="16500"/>
                            </p:stCondLst>
                            <p:childTnLst>
                              <p:par>
                                <p:cTn id="49" presetID="10" presetClass="entr" presetSubtype="0" fill="hold" nodeType="afterEffect">
                                  <p:stCondLst>
                                    <p:cond delay="1000"/>
                                  </p:stCondLst>
                                  <p:childTnLst>
                                    <p:set>
                                      <p:cBhvr>
                                        <p:cTn id="50" dur="1" fill="hold">
                                          <p:stCondLst>
                                            <p:cond delay="0"/>
                                          </p:stCondLst>
                                        </p:cTn>
                                        <p:tgtEl>
                                          <p:spTgt spid="40"/>
                                        </p:tgtEl>
                                        <p:attrNameLst>
                                          <p:attrName>style.visibility</p:attrName>
                                        </p:attrNameLst>
                                      </p:cBhvr>
                                      <p:to>
                                        <p:strVal val="visible"/>
                                      </p:to>
                                    </p:set>
                                    <p:animEffect transition="in" filter="fade">
                                      <p:cBhvr>
                                        <p:cTn id="51" dur="500"/>
                                        <p:tgtEl>
                                          <p:spTgt spid="40"/>
                                        </p:tgtEl>
                                      </p:cBhvr>
                                    </p:animEffect>
                                  </p:childTnLst>
                                </p:cTn>
                              </p:par>
                            </p:childTnLst>
                          </p:cTn>
                        </p:par>
                        <p:par>
                          <p:cTn id="52" fill="hold">
                            <p:stCondLst>
                              <p:cond delay="18000"/>
                            </p:stCondLst>
                            <p:childTnLst>
                              <p:par>
                                <p:cTn id="53" presetID="10" presetClass="entr" presetSubtype="0" fill="hold" grpId="0" nodeType="afterEffect">
                                  <p:stCondLst>
                                    <p:cond delay="100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childTnLst>
                          </p:cTn>
                        </p:par>
                        <p:par>
                          <p:cTn id="56" fill="hold">
                            <p:stCondLst>
                              <p:cond delay="19500"/>
                            </p:stCondLst>
                            <p:childTnLst>
                              <p:par>
                                <p:cTn id="57" presetID="10" presetClass="entr" presetSubtype="0" fill="hold" nodeType="afterEffect">
                                  <p:stCondLst>
                                    <p:cond delay="1000"/>
                                  </p:stCondLst>
                                  <p:childTnLst>
                                    <p:set>
                                      <p:cBhvr>
                                        <p:cTn id="58" dur="1" fill="hold">
                                          <p:stCondLst>
                                            <p:cond delay="0"/>
                                          </p:stCondLst>
                                        </p:cTn>
                                        <p:tgtEl>
                                          <p:spTgt spid="43"/>
                                        </p:tgtEl>
                                        <p:attrNameLst>
                                          <p:attrName>style.visibility</p:attrName>
                                        </p:attrNameLst>
                                      </p:cBhvr>
                                      <p:to>
                                        <p:strVal val="visible"/>
                                      </p:to>
                                    </p:set>
                                    <p:animEffect transition="in" filter="fade">
                                      <p:cBhvr>
                                        <p:cTn id="59" dur="500"/>
                                        <p:tgtEl>
                                          <p:spTgt spid="43"/>
                                        </p:tgtEl>
                                      </p:cBhvr>
                                    </p:animEffect>
                                  </p:childTnLst>
                                </p:cTn>
                              </p:par>
                            </p:childTnLst>
                          </p:cTn>
                        </p:par>
                        <p:par>
                          <p:cTn id="60" fill="hold">
                            <p:stCondLst>
                              <p:cond delay="21000"/>
                            </p:stCondLst>
                            <p:childTnLst>
                              <p:par>
                                <p:cTn id="61" presetID="10" presetClass="entr" presetSubtype="0" fill="hold" grpId="0" nodeType="afterEffect">
                                  <p:stCondLst>
                                    <p:cond delay="100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par>
                          <p:cTn id="64" fill="hold">
                            <p:stCondLst>
                              <p:cond delay="22500"/>
                            </p:stCondLst>
                            <p:childTnLst>
                              <p:par>
                                <p:cTn id="65" presetID="10" presetClass="entr" presetSubtype="0" fill="hold" nodeType="afterEffect">
                                  <p:stCondLst>
                                    <p:cond delay="1000"/>
                                  </p:stCondLst>
                                  <p:childTnLst>
                                    <p:set>
                                      <p:cBhvr>
                                        <p:cTn id="66" dur="1" fill="hold">
                                          <p:stCondLst>
                                            <p:cond delay="0"/>
                                          </p:stCondLst>
                                        </p:cTn>
                                        <p:tgtEl>
                                          <p:spTgt spid="48"/>
                                        </p:tgtEl>
                                        <p:attrNameLst>
                                          <p:attrName>style.visibility</p:attrName>
                                        </p:attrNameLst>
                                      </p:cBhvr>
                                      <p:to>
                                        <p:strVal val="visible"/>
                                      </p:to>
                                    </p:set>
                                    <p:animEffect transition="in" filter="fade">
                                      <p:cBhvr>
                                        <p:cTn id="67" dur="500"/>
                                        <p:tgtEl>
                                          <p:spTgt spid="48"/>
                                        </p:tgtEl>
                                      </p:cBhvr>
                                    </p:animEffect>
                                  </p:childTnLst>
                                </p:cTn>
                              </p:par>
                            </p:childTnLst>
                          </p:cTn>
                        </p:par>
                        <p:par>
                          <p:cTn id="68" fill="hold">
                            <p:stCondLst>
                              <p:cond delay="24000"/>
                            </p:stCondLst>
                            <p:childTnLst>
                              <p:par>
                                <p:cTn id="69" presetID="10" presetClass="entr" presetSubtype="0" fill="hold" grpId="0" nodeType="afterEffect">
                                  <p:stCondLst>
                                    <p:cond delay="1000"/>
                                  </p:stCondLst>
                                  <p:childTnLst>
                                    <p:set>
                                      <p:cBhvr>
                                        <p:cTn id="70" dur="1" fill="hold">
                                          <p:stCondLst>
                                            <p:cond delay="0"/>
                                          </p:stCondLst>
                                        </p:cTn>
                                        <p:tgtEl>
                                          <p:spTgt spid="12"/>
                                        </p:tgtEl>
                                        <p:attrNameLst>
                                          <p:attrName>style.visibility</p:attrName>
                                        </p:attrNameLst>
                                      </p:cBhvr>
                                      <p:to>
                                        <p:strVal val="visible"/>
                                      </p:to>
                                    </p:set>
                                    <p:animEffect transition="in" filter="fade">
                                      <p:cBhvr>
                                        <p:cTn id="71" dur="500"/>
                                        <p:tgtEl>
                                          <p:spTgt spid="12"/>
                                        </p:tgtEl>
                                      </p:cBhvr>
                                    </p:animEffect>
                                  </p:childTnLst>
                                </p:cTn>
                              </p:par>
                            </p:childTnLst>
                          </p:cTn>
                        </p:par>
                        <p:par>
                          <p:cTn id="72" fill="hold">
                            <p:stCondLst>
                              <p:cond delay="25500"/>
                            </p:stCondLst>
                            <p:childTnLst>
                              <p:par>
                                <p:cTn id="73" presetID="10" presetClass="entr" presetSubtype="0" fill="hold" nodeType="afterEffect">
                                  <p:stCondLst>
                                    <p:cond delay="1000"/>
                                  </p:stCondLst>
                                  <p:childTnLst>
                                    <p:set>
                                      <p:cBhvr>
                                        <p:cTn id="74" dur="1" fill="hold">
                                          <p:stCondLst>
                                            <p:cond delay="0"/>
                                          </p:stCondLst>
                                        </p:cTn>
                                        <p:tgtEl>
                                          <p:spTgt spid="46"/>
                                        </p:tgtEl>
                                        <p:attrNameLst>
                                          <p:attrName>style.visibility</p:attrName>
                                        </p:attrNameLst>
                                      </p:cBhvr>
                                      <p:to>
                                        <p:strVal val="visible"/>
                                      </p:to>
                                    </p:set>
                                    <p:animEffect transition="in" filter="fade">
                                      <p:cBhvr>
                                        <p:cTn id="75" dur="500"/>
                                        <p:tgtEl>
                                          <p:spTgt spid="46"/>
                                        </p:tgtEl>
                                      </p:cBhvr>
                                    </p:animEffect>
                                  </p:childTnLst>
                                </p:cTn>
                              </p:par>
                            </p:childTnLst>
                          </p:cTn>
                        </p:par>
                        <p:par>
                          <p:cTn id="76" fill="hold">
                            <p:stCondLst>
                              <p:cond delay="27000"/>
                            </p:stCondLst>
                            <p:childTnLst>
                              <p:par>
                                <p:cTn id="77" presetID="10" presetClass="entr" presetSubtype="0" fill="hold" grpId="0" nodeType="afterEffect">
                                  <p:stCondLst>
                                    <p:cond delay="1000"/>
                                  </p:stCondLst>
                                  <p:childTnLst>
                                    <p:set>
                                      <p:cBhvr>
                                        <p:cTn id="78" dur="1" fill="hold">
                                          <p:stCondLst>
                                            <p:cond delay="0"/>
                                          </p:stCondLst>
                                        </p:cTn>
                                        <p:tgtEl>
                                          <p:spTgt spid="14"/>
                                        </p:tgtEl>
                                        <p:attrNameLst>
                                          <p:attrName>style.visibility</p:attrName>
                                        </p:attrNameLst>
                                      </p:cBhvr>
                                      <p:to>
                                        <p:strVal val="visible"/>
                                      </p:to>
                                    </p:set>
                                    <p:animEffect transition="in" filter="fade">
                                      <p:cBhvr>
                                        <p:cTn id="79" dur="500"/>
                                        <p:tgtEl>
                                          <p:spTgt spid="14"/>
                                        </p:tgtEl>
                                      </p:cBhvr>
                                    </p:animEffect>
                                  </p:childTnLst>
                                </p:cTn>
                              </p:par>
                            </p:childTnLst>
                          </p:cTn>
                        </p:par>
                        <p:par>
                          <p:cTn id="80" fill="hold">
                            <p:stCondLst>
                              <p:cond delay="28500"/>
                            </p:stCondLst>
                            <p:childTnLst>
                              <p:par>
                                <p:cTn id="81" presetID="10" presetClass="entr" presetSubtype="0" fill="hold" nodeType="afterEffect">
                                  <p:stCondLst>
                                    <p:cond delay="1000"/>
                                  </p:stCondLst>
                                  <p:childTnLst>
                                    <p:set>
                                      <p:cBhvr>
                                        <p:cTn id="82" dur="1" fill="hold">
                                          <p:stCondLst>
                                            <p:cond delay="0"/>
                                          </p:stCondLst>
                                        </p:cTn>
                                        <p:tgtEl>
                                          <p:spTgt spid="54"/>
                                        </p:tgtEl>
                                        <p:attrNameLst>
                                          <p:attrName>style.visibility</p:attrName>
                                        </p:attrNameLst>
                                      </p:cBhvr>
                                      <p:to>
                                        <p:strVal val="visible"/>
                                      </p:to>
                                    </p:set>
                                    <p:animEffect transition="in" filter="fade">
                                      <p:cBhvr>
                                        <p:cTn id="83" dur="500"/>
                                        <p:tgtEl>
                                          <p:spTgt spid="54"/>
                                        </p:tgtEl>
                                      </p:cBhvr>
                                    </p:animEffect>
                                  </p:childTnLst>
                                </p:cTn>
                              </p:par>
                            </p:childTnLst>
                          </p:cTn>
                        </p:par>
                        <p:par>
                          <p:cTn id="84" fill="hold">
                            <p:stCondLst>
                              <p:cond delay="30000"/>
                            </p:stCondLst>
                            <p:childTnLst>
                              <p:par>
                                <p:cTn id="85" presetID="10" presetClass="entr" presetSubtype="0" fill="hold" grpId="0" nodeType="afterEffect">
                                  <p:stCondLst>
                                    <p:cond delay="1000"/>
                                  </p:stCondLst>
                                  <p:childTnLst>
                                    <p:set>
                                      <p:cBhvr>
                                        <p:cTn id="86" dur="1" fill="hold">
                                          <p:stCondLst>
                                            <p:cond delay="0"/>
                                          </p:stCondLst>
                                        </p:cTn>
                                        <p:tgtEl>
                                          <p:spTgt spid="15"/>
                                        </p:tgtEl>
                                        <p:attrNameLst>
                                          <p:attrName>style.visibility</p:attrName>
                                        </p:attrNameLst>
                                      </p:cBhvr>
                                      <p:to>
                                        <p:strVal val="visible"/>
                                      </p:to>
                                    </p:set>
                                    <p:animEffect transition="in" filter="fade">
                                      <p:cBhvr>
                                        <p:cTn id="87" dur="500"/>
                                        <p:tgtEl>
                                          <p:spTgt spid="15"/>
                                        </p:tgtEl>
                                      </p:cBhvr>
                                    </p:animEffect>
                                  </p:childTnLst>
                                </p:cTn>
                              </p:par>
                            </p:childTnLst>
                          </p:cTn>
                        </p:par>
                        <p:par>
                          <p:cTn id="88" fill="hold">
                            <p:stCondLst>
                              <p:cond delay="31500"/>
                            </p:stCondLst>
                            <p:childTnLst>
                              <p:par>
                                <p:cTn id="89" presetID="10" presetClass="entr" presetSubtype="0"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Effect transition="in" filter="fade">
                                      <p:cBhvr>
                                        <p:cTn id="91" dur="500"/>
                                        <p:tgtEl>
                                          <p:spTgt spid="28"/>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
                                        </p:tgtEl>
                                        <p:attrNameLst>
                                          <p:attrName>style.visibility</p:attrName>
                                        </p:attrNameLst>
                                      </p:cBhvr>
                                      <p:to>
                                        <p:strVal val="visible"/>
                                      </p:to>
                                    </p:set>
                                    <p:animEffect transition="in" filter="fade">
                                      <p:cBhvr>
                                        <p:cTn id="96" dur="500"/>
                                        <p:tgtEl>
                                          <p:spTgt spid="2"/>
                                        </p:tgtEl>
                                      </p:cBhvr>
                                    </p:animEffect>
                                  </p:childTnLst>
                                </p:cTn>
                              </p:par>
                            </p:childTnLst>
                          </p:cTn>
                        </p:par>
                        <p:par>
                          <p:cTn id="97" fill="hold">
                            <p:stCondLst>
                              <p:cond delay="500"/>
                            </p:stCondLst>
                            <p:childTnLst>
                              <p:par>
                                <p:cTn id="98" presetID="10" presetClass="entr" presetSubtype="0" fill="hold" grpId="0" nodeType="after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fade">
                                      <p:cBhvr>
                                        <p:cTn id="100" dur="500"/>
                                        <p:tgtEl>
                                          <p:spTgt spid="31"/>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grpId="0" nodeType="clickEffect">
                                  <p:stCondLst>
                                    <p:cond delay="0"/>
                                  </p:stCondLst>
                                  <p:childTnLst>
                                    <p:set>
                                      <p:cBhvr>
                                        <p:cTn id="104" dur="1" fill="hold">
                                          <p:stCondLst>
                                            <p:cond delay="0"/>
                                          </p:stCondLst>
                                        </p:cTn>
                                        <p:tgtEl>
                                          <p:spTgt spid="27"/>
                                        </p:tgtEl>
                                        <p:attrNameLst>
                                          <p:attrName>style.visibility</p:attrName>
                                        </p:attrNameLst>
                                      </p:cBhvr>
                                      <p:to>
                                        <p:strVal val="visible"/>
                                      </p:to>
                                    </p:set>
                                    <p:anim calcmode="lin" valueType="num">
                                      <p:cBhvr>
                                        <p:cTn id="105" dur="500" fill="hold"/>
                                        <p:tgtEl>
                                          <p:spTgt spid="27"/>
                                        </p:tgtEl>
                                        <p:attrNameLst>
                                          <p:attrName>ppt_w</p:attrName>
                                        </p:attrNameLst>
                                      </p:cBhvr>
                                      <p:tavLst>
                                        <p:tav tm="0">
                                          <p:val>
                                            <p:fltVal val="0"/>
                                          </p:val>
                                        </p:tav>
                                        <p:tav tm="100000">
                                          <p:val>
                                            <p:strVal val="#ppt_w"/>
                                          </p:val>
                                        </p:tav>
                                      </p:tavLst>
                                    </p:anim>
                                    <p:anim calcmode="lin" valueType="num">
                                      <p:cBhvr>
                                        <p:cTn id="106" dur="500" fill="hold"/>
                                        <p:tgtEl>
                                          <p:spTgt spid="27"/>
                                        </p:tgtEl>
                                        <p:attrNameLst>
                                          <p:attrName>ppt_h</p:attrName>
                                        </p:attrNameLst>
                                      </p:cBhvr>
                                      <p:tavLst>
                                        <p:tav tm="0">
                                          <p:val>
                                            <p:fltVal val="0"/>
                                          </p:val>
                                        </p:tav>
                                        <p:tav tm="100000">
                                          <p:val>
                                            <p:strVal val="#ppt_h"/>
                                          </p:val>
                                        </p:tav>
                                      </p:tavLst>
                                    </p:anim>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53" presetClass="entr" presetSubtype="16" fill="hold" grpId="0" nodeType="clickEffect">
                                  <p:stCondLst>
                                    <p:cond delay="0"/>
                                  </p:stCondLst>
                                  <p:childTnLst>
                                    <p:set>
                                      <p:cBhvr>
                                        <p:cTn id="111" dur="1" fill="hold">
                                          <p:stCondLst>
                                            <p:cond delay="0"/>
                                          </p:stCondLst>
                                        </p:cTn>
                                        <p:tgtEl>
                                          <p:spTgt spid="30"/>
                                        </p:tgtEl>
                                        <p:attrNameLst>
                                          <p:attrName>style.visibility</p:attrName>
                                        </p:attrNameLst>
                                      </p:cBhvr>
                                      <p:to>
                                        <p:strVal val="visible"/>
                                      </p:to>
                                    </p:set>
                                    <p:anim calcmode="lin" valueType="num">
                                      <p:cBhvr>
                                        <p:cTn id="112" dur="500" fill="hold"/>
                                        <p:tgtEl>
                                          <p:spTgt spid="30"/>
                                        </p:tgtEl>
                                        <p:attrNameLst>
                                          <p:attrName>ppt_w</p:attrName>
                                        </p:attrNameLst>
                                      </p:cBhvr>
                                      <p:tavLst>
                                        <p:tav tm="0">
                                          <p:val>
                                            <p:fltVal val="0"/>
                                          </p:val>
                                        </p:tav>
                                        <p:tav tm="100000">
                                          <p:val>
                                            <p:strVal val="#ppt_w"/>
                                          </p:val>
                                        </p:tav>
                                      </p:tavLst>
                                    </p:anim>
                                    <p:anim calcmode="lin" valueType="num">
                                      <p:cBhvr>
                                        <p:cTn id="113" dur="500" fill="hold"/>
                                        <p:tgtEl>
                                          <p:spTgt spid="30"/>
                                        </p:tgtEl>
                                        <p:attrNameLst>
                                          <p:attrName>ppt_h</p:attrName>
                                        </p:attrNameLst>
                                      </p:cBhvr>
                                      <p:tavLst>
                                        <p:tav tm="0">
                                          <p:val>
                                            <p:fltVal val="0"/>
                                          </p:val>
                                        </p:tav>
                                        <p:tav tm="100000">
                                          <p:val>
                                            <p:strVal val="#ppt_h"/>
                                          </p:val>
                                        </p:tav>
                                      </p:tavLst>
                                    </p:anim>
                                    <p:animEffect transition="in" filter="fade">
                                      <p:cBhvr>
                                        <p:cTn id="114" dur="500"/>
                                        <p:tgtEl>
                                          <p:spTgt spid="30"/>
                                        </p:tgtEl>
                                      </p:cBhvr>
                                    </p:animEffect>
                                  </p:childTnLst>
                                </p:cTn>
                              </p:par>
                            </p:childTnLst>
                          </p:cTn>
                        </p:par>
                      </p:childTnLst>
                    </p:cTn>
                  </p:par>
                  <p:par>
                    <p:cTn id="115" fill="hold">
                      <p:stCondLst>
                        <p:cond delay="indefinite"/>
                      </p:stCondLst>
                      <p:childTnLst>
                        <p:par>
                          <p:cTn id="116" fill="hold">
                            <p:stCondLst>
                              <p:cond delay="0"/>
                            </p:stCondLst>
                            <p:childTnLst>
                              <p:par>
                                <p:cTn id="117" presetID="53" presetClass="entr" presetSubtype="16" fill="hold" grpId="0" nodeType="clickEffect">
                                  <p:stCondLst>
                                    <p:cond delay="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500" fill="hold"/>
                                        <p:tgtEl>
                                          <p:spTgt spid="32"/>
                                        </p:tgtEl>
                                        <p:attrNameLst>
                                          <p:attrName>ppt_w</p:attrName>
                                        </p:attrNameLst>
                                      </p:cBhvr>
                                      <p:tavLst>
                                        <p:tav tm="0">
                                          <p:val>
                                            <p:fltVal val="0"/>
                                          </p:val>
                                        </p:tav>
                                        <p:tav tm="100000">
                                          <p:val>
                                            <p:strVal val="#ppt_w"/>
                                          </p:val>
                                        </p:tav>
                                      </p:tavLst>
                                    </p:anim>
                                    <p:anim calcmode="lin" valueType="num">
                                      <p:cBhvr>
                                        <p:cTn id="120" dur="500" fill="hold"/>
                                        <p:tgtEl>
                                          <p:spTgt spid="32"/>
                                        </p:tgtEl>
                                        <p:attrNameLst>
                                          <p:attrName>ppt_h</p:attrName>
                                        </p:attrNameLst>
                                      </p:cBhvr>
                                      <p:tavLst>
                                        <p:tav tm="0">
                                          <p:val>
                                            <p:fltVal val="0"/>
                                          </p:val>
                                        </p:tav>
                                        <p:tav tm="100000">
                                          <p:val>
                                            <p:strVal val="#ppt_h"/>
                                          </p:val>
                                        </p:tav>
                                      </p:tavLst>
                                    </p:anim>
                                    <p:animEffect transition="in" filter="fade">
                                      <p:cBhvr>
                                        <p:cTn id="12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9" grpId="0" bldLvl="0" animBg="1"/>
      <p:bldP spid="10" grpId="0" bldLvl="0" animBg="1"/>
      <p:bldP spid="12" grpId="0" bldLvl="0" animBg="1"/>
      <p:bldP spid="14" grpId="0" bldLvl="0" animBg="1"/>
      <p:bldP spid="15" grpId="0" bldLvl="0" animBg="1"/>
      <p:bldP spid="38" grpId="0" bldLvl="0" animBg="1"/>
      <p:bldP spid="39" grpId="0" bldLvl="0" animBg="1"/>
      <p:bldP spid="2" grpId="0" bldLvl="0" animBg="1"/>
      <p:bldP spid="27" grpId="0" bldLvl="0" animBg="1"/>
      <p:bldP spid="28" grpId="0" bldLvl="0" animBg="1"/>
      <p:bldP spid="30" grpId="0" bldLvl="0" animBg="1"/>
      <p:bldP spid="31" grpId="0" bldLvl="0" animBg="1"/>
      <p:bldP spid="32"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75005"/>
            <a:ext cx="8229600" cy="63182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使用ATM机取款</a:t>
            </a:r>
            <a:endParaRPr lang="zh-CN" altLang="en-US" dirty="0"/>
          </a:p>
        </p:txBody>
      </p:sp>
      <p:sp>
        <p:nvSpPr>
          <p:cNvPr id="2" name="内容占位符 1"/>
          <p:cNvSpPr>
            <a:spLocks noGrp="1"/>
          </p:cNvSpPr>
          <p:nvPr>
            <p:ph idx="1"/>
          </p:nvPr>
        </p:nvSpPr>
        <p:spPr/>
        <p:txBody>
          <a:bodyPr>
            <a:normAutofit/>
          </a:bodyPr>
          <a:lstStyle/>
          <a:p>
            <a:pPr algn="just"/>
            <a:r>
              <a:rPr lang="zh-CN" altLang="en-US" sz="2400">
                <a:solidFill>
                  <a:srgbClr val="386698"/>
                </a:solidFill>
                <a:latin typeface="Franklin Gothic Book" panose="020B0503020102020204" pitchFamily="34" charset="0"/>
                <a:ea typeface="黑体" panose="02010609060101010101" pitchFamily="49" charset="-122"/>
              </a:rPr>
              <a:t>第四步：用例设计写用例，覆盖所有的路径分支。</a:t>
            </a:r>
            <a:endParaRPr lang="zh-CN" altLang="en-US" sz="2400">
              <a:solidFill>
                <a:srgbClr val="386698"/>
              </a:solidFill>
              <a:latin typeface="Franklin Gothic Book" panose="020B0503020102020204" pitchFamily="34" charset="0"/>
              <a:ea typeface="黑体" panose="02010609060101010101" pitchFamily="49" charset="-122"/>
            </a:endParaRPr>
          </a:p>
          <a:p>
            <a:pPr lvl="1" algn="just">
              <a:lnSpc>
                <a:spcPct val="140000"/>
              </a:lnSpc>
            </a:pPr>
            <a:r>
              <a:rPr lang="zh-CN" altLang="en-US" sz="2000">
                <a:solidFill>
                  <a:srgbClr val="386698"/>
                </a:solidFill>
                <a:latin typeface="Franklin Gothic Book" panose="020B0503020102020204" pitchFamily="34" charset="0"/>
                <a:ea typeface="黑体" panose="02010609060101010101" pitchFamily="49" charset="-122"/>
              </a:rPr>
              <a:t>需求描述及流程图中，ATM取款机的提示信息对应于测试用例中的预期输出部分，用户的操作对应测试用例中的测试步骤部分。原则是一条有效路径使用一个测试用例覆盖。</a:t>
            </a:r>
            <a:endParaRPr lang="zh-CN" altLang="en-US" sz="2000">
              <a:solidFill>
                <a:srgbClr val="386698"/>
              </a:solidFill>
              <a:latin typeface="Franklin Gothic Book" panose="020B0503020102020204" pitchFamily="34" charset="0"/>
              <a:ea typeface="黑体" panose="02010609060101010101" pitchFamily="49" charset="-122"/>
            </a:endParaRPr>
          </a:p>
          <a:p>
            <a:pPr lvl="1" algn="just"/>
            <a:endParaRPr lang="zh-CN" altLang="en-US" sz="2000">
              <a:solidFill>
                <a:srgbClr val="386698"/>
              </a:solidFill>
              <a:latin typeface="Franklin Gothic Book" panose="020B0503020102020204" pitchFamily="34" charset="0"/>
              <a:ea typeface="黑体" panose="02010609060101010101" pitchFamily="49" charset="-122"/>
            </a:endParaRPr>
          </a:p>
        </p:txBody>
      </p:sp>
      <p:sp>
        <p:nvSpPr>
          <p:cNvPr id="4" name="内容占位符 1"/>
          <p:cNvSpPr txBox="1"/>
          <p:nvPr/>
        </p:nvSpPr>
        <p:spPr>
          <a:xfrm>
            <a:off x="1079966" y="3743192"/>
            <a:ext cx="6982967" cy="2383076"/>
          </a:xfrm>
          <a:prstGeom prst="roundRect">
            <a:avLst/>
          </a:prstGeom>
        </p:spPr>
        <p:style>
          <a:lnRef idx="1">
            <a:schemeClr val="accent1"/>
          </a:lnRef>
          <a:fillRef idx="2">
            <a:schemeClr val="accent1"/>
          </a:fillRef>
          <a:effectRef idx="1">
            <a:schemeClr val="accent1"/>
          </a:effectRef>
          <a:fontRef idx="minor">
            <a:schemeClr val="dk1"/>
          </a:fontRef>
        </p:style>
        <p:txBody>
          <a:bodyPr vert="horz" lIns="70376" tIns="35188" rIns="70376" bIns="35188" rtlCol="0">
            <a:normAutofit fontScale="55000" lnSpcReduction="20000"/>
          </a:bodyPr>
          <a:lstStyle>
            <a:lvl1pPr marL="457200" indent="-457200" algn="l" defTabSz="914400" rtl="0" eaLnBrk="1" latinLnBrk="0" hangingPunct="1">
              <a:lnSpc>
                <a:spcPct val="120000"/>
              </a:lnSpc>
              <a:spcBef>
                <a:spcPct val="20000"/>
              </a:spcBef>
              <a:buClr>
                <a:schemeClr val="accent3">
                  <a:lumMod val="75000"/>
                </a:schemeClr>
              </a:buClr>
              <a:buFont typeface="Wingdings" panose="05000000000000000000" pitchFamily="2" charset="2"/>
              <a:buChar char="l"/>
              <a:defRPr sz="2400" b="1" kern="1200">
                <a:solidFill>
                  <a:schemeClr val="tx1"/>
                </a:solidFill>
                <a:latin typeface="+mn-lt"/>
                <a:ea typeface="+mn-ea"/>
                <a:cs typeface="+mn-cs"/>
              </a:defRPr>
            </a:lvl1pPr>
            <a:lvl2pPr marL="742950" indent="-285750" algn="l" defTabSz="914400" rtl="0" eaLnBrk="1" latinLnBrk="0" hangingPunct="1">
              <a:lnSpc>
                <a:spcPct val="120000"/>
              </a:lnSpc>
              <a:spcBef>
                <a:spcPct val="20000"/>
              </a:spcBef>
              <a:buClr>
                <a:schemeClr val="accent3">
                  <a:lumMod val="75000"/>
                </a:schemeClr>
              </a:buClr>
              <a:buFont typeface="Wingdings" panose="05000000000000000000" pitchFamily="2" charset="2"/>
              <a:buChar char="Ø"/>
              <a:defRPr sz="2000" kern="1200">
                <a:solidFill>
                  <a:schemeClr val="tx1"/>
                </a:solidFill>
                <a:latin typeface="+mn-lt"/>
                <a:ea typeface="+mn-ea"/>
                <a:cs typeface="+mn-cs"/>
              </a:defRPr>
            </a:lvl2pPr>
            <a:lvl3pPr marL="1143000" indent="-228600" algn="l" defTabSz="914400" rtl="0" eaLnBrk="1" latinLnBrk="0" hangingPunct="1">
              <a:lnSpc>
                <a:spcPct val="120000"/>
              </a:lnSpc>
              <a:spcBef>
                <a:spcPct val="20000"/>
              </a:spcBef>
              <a:buClr>
                <a:schemeClr val="accent3">
                  <a:lumMod val="75000"/>
                </a:schemeClr>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fontAlgn="base">
              <a:lnSpc>
                <a:spcPct val="140000"/>
              </a:lnSpc>
              <a:spcAft>
                <a:spcPct val="0"/>
              </a:spcAft>
              <a:buClr>
                <a:srgbClr val="77933C"/>
              </a:buClr>
              <a:buNone/>
            </a:pPr>
            <a:r>
              <a:rPr lang="zh-CN" altLang="en-US" sz="3385" b="0" dirty="0"/>
              <a:t>　　依据业务流程图确定测试路径，即需要测试的业务流程。其主要包含三个方面：</a:t>
            </a:r>
            <a:endParaRPr lang="zh-CN" altLang="en-US" sz="3385" b="0" dirty="0"/>
          </a:p>
          <a:p>
            <a:pPr marL="647700" lvl="1" indent="-228600" algn="just" fontAlgn="base">
              <a:lnSpc>
                <a:spcPct val="130000"/>
              </a:lnSpc>
              <a:spcBef>
                <a:spcPts val="600"/>
              </a:spcBef>
              <a:spcAft>
                <a:spcPct val="0"/>
              </a:spcAft>
              <a:buClr>
                <a:srgbClr val="0070C0"/>
              </a:buClr>
            </a:pPr>
            <a:r>
              <a:rPr lang="en-US" altLang="zh-CN" sz="2465" dirty="0">
                <a:solidFill>
                  <a:srgbClr val="FF0000"/>
                </a:solidFill>
                <a:latin typeface="微软雅黑" panose="020B0503020204020204" pitchFamily="34" charset="-122"/>
                <a:ea typeface="微软雅黑" panose="020B0503020204020204" pitchFamily="34" charset="-122"/>
              </a:rPr>
              <a:t>a</a:t>
            </a:r>
            <a:r>
              <a:rPr lang="zh-CN" altLang="en-US" sz="2465" dirty="0">
                <a:solidFill>
                  <a:srgbClr val="FF0000"/>
                </a:solidFill>
                <a:latin typeface="微软雅黑" panose="020B0503020204020204" pitchFamily="34" charset="-122"/>
                <a:ea typeface="微软雅黑" panose="020B0503020204020204" pitchFamily="34" charset="-122"/>
              </a:rPr>
              <a:t>）正常流程，取款成功（基本流程）：对应一次性取款成功；</a:t>
            </a:r>
            <a:endParaRPr lang="zh-CN" altLang="en-US" sz="2465" dirty="0">
              <a:solidFill>
                <a:srgbClr val="FF0000"/>
              </a:solidFill>
              <a:latin typeface="微软雅黑" panose="020B0503020204020204" pitchFamily="34" charset="-122"/>
              <a:ea typeface="微软雅黑" panose="020B0503020204020204" pitchFamily="34" charset="-122"/>
            </a:endParaRPr>
          </a:p>
          <a:p>
            <a:pPr marL="647700" lvl="1" indent="-228600" algn="just" fontAlgn="base">
              <a:lnSpc>
                <a:spcPct val="130000"/>
              </a:lnSpc>
              <a:spcBef>
                <a:spcPts val="600"/>
              </a:spcBef>
              <a:spcAft>
                <a:spcPct val="0"/>
              </a:spcAft>
              <a:buClr>
                <a:srgbClr val="0070C0"/>
              </a:buClr>
            </a:pPr>
            <a:r>
              <a:rPr lang="en-US" altLang="zh-CN" sz="2465" dirty="0">
                <a:solidFill>
                  <a:srgbClr val="FF0000"/>
                </a:solidFill>
                <a:latin typeface="微软雅黑" panose="020B0503020204020204" pitchFamily="34" charset="-122"/>
                <a:ea typeface="微软雅黑" panose="020B0503020204020204" pitchFamily="34" charset="-122"/>
              </a:rPr>
              <a:t>b</a:t>
            </a:r>
            <a:r>
              <a:rPr lang="zh-CN" altLang="en-US" sz="2465" dirty="0">
                <a:solidFill>
                  <a:srgbClr val="FF0000"/>
                </a:solidFill>
                <a:latin typeface="微软雅黑" panose="020B0503020204020204" pitchFamily="34" charset="-122"/>
                <a:ea typeface="微软雅黑" panose="020B0503020204020204" pitchFamily="34" charset="-122"/>
              </a:rPr>
              <a:t>）异常流程，取款失败（分支流程）：对应取款失败，包括退卡、吞卡；</a:t>
            </a:r>
            <a:endParaRPr lang="zh-CN" altLang="en-US" sz="2465" dirty="0">
              <a:solidFill>
                <a:srgbClr val="FF0000"/>
              </a:solidFill>
              <a:latin typeface="微软雅黑" panose="020B0503020204020204" pitchFamily="34" charset="-122"/>
              <a:ea typeface="微软雅黑" panose="020B0503020204020204" pitchFamily="34" charset="-122"/>
            </a:endParaRPr>
          </a:p>
          <a:p>
            <a:pPr marL="647700" lvl="1" indent="-228600" algn="just" fontAlgn="base">
              <a:lnSpc>
                <a:spcPct val="130000"/>
              </a:lnSpc>
              <a:spcBef>
                <a:spcPts val="600"/>
              </a:spcBef>
              <a:spcAft>
                <a:spcPct val="0"/>
              </a:spcAft>
              <a:buClr>
                <a:srgbClr val="0070C0"/>
              </a:buClr>
            </a:pPr>
            <a:r>
              <a:rPr lang="en-US" altLang="zh-CN" sz="2465" dirty="0">
                <a:solidFill>
                  <a:srgbClr val="FF0000"/>
                </a:solidFill>
                <a:latin typeface="微软雅黑" panose="020B0503020204020204" pitchFamily="34" charset="-122"/>
                <a:ea typeface="微软雅黑" panose="020B0503020204020204" pitchFamily="34" charset="-122"/>
              </a:rPr>
              <a:t>c</a:t>
            </a:r>
            <a:r>
              <a:rPr lang="zh-CN" altLang="en-US" sz="2465" dirty="0">
                <a:solidFill>
                  <a:srgbClr val="FF0000"/>
                </a:solidFill>
                <a:latin typeface="微软雅黑" panose="020B0503020204020204" pitchFamily="34" charset="-122"/>
                <a:ea typeface="微软雅黑" panose="020B0503020204020204" pitchFamily="34" charset="-122"/>
              </a:rPr>
              <a:t>）异常流程，取款成功（循环流程）：对应取款中间出现意外，比如密码输入错误，但是最终成功取钱的情况</a:t>
            </a:r>
            <a:r>
              <a:rPr lang="zh-CN" altLang="en-US" sz="2465" dirty="0">
                <a:solidFill>
                  <a:srgbClr val="FF0000"/>
                </a:solidFill>
              </a:rPr>
              <a:t>。</a:t>
            </a:r>
            <a:endParaRPr lang="zh-CN" altLang="en-US" sz="2465"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fltVal val="0"/>
                                          </p:val>
                                        </p:tav>
                                        <p:tav tm="100000">
                                          <p:val>
                                            <p:strVal val="#ppt_w"/>
                                          </p:val>
                                        </p:tav>
                                      </p:tavLst>
                                    </p:anim>
                                    <p:anim calcmode="lin" valueType="num">
                                      <p:cBhvr>
                                        <p:cTn id="18" dur="1000" fill="hold"/>
                                        <p:tgtEl>
                                          <p:spTgt spid="4"/>
                                        </p:tgtEl>
                                        <p:attrNameLst>
                                          <p:attrName>ppt_h</p:attrName>
                                        </p:attrNameLst>
                                      </p:cBhvr>
                                      <p:tavLst>
                                        <p:tav tm="0">
                                          <p:val>
                                            <p:fltVal val="0"/>
                                          </p:val>
                                        </p:tav>
                                        <p:tav tm="100000">
                                          <p:val>
                                            <p:strVal val="#ppt_h"/>
                                          </p:val>
                                        </p:tav>
                                      </p:tavLst>
                                    </p:anim>
                                    <p:anim calcmode="lin" valueType="num">
                                      <p:cBhvr>
                                        <p:cTn id="19" dur="1000" fill="hold"/>
                                        <p:tgtEl>
                                          <p:spTgt spid="4"/>
                                        </p:tgtEl>
                                        <p:attrNameLst>
                                          <p:attrName>style.rotation</p:attrName>
                                        </p:attrNameLst>
                                      </p:cBhvr>
                                      <p:tavLst>
                                        <p:tav tm="0">
                                          <p:val>
                                            <p:fltVal val="90"/>
                                          </p:val>
                                        </p:tav>
                                        <p:tav tm="100000">
                                          <p:val>
                                            <p:fltVal val="0"/>
                                          </p:val>
                                        </p:tav>
                                      </p:tavLst>
                                    </p:anim>
                                    <p:animEffect transition="in" filter="fade">
                                      <p:cBhvr>
                                        <p:cTn id="20" dur="10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p:cTn id="25"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 calcmode="lin" valueType="num">
                                      <p:cBhvr>
                                        <p:cTn id="32"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4">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anim calcmode="lin" valueType="num">
                                      <p:cBhvr>
                                        <p:cTn id="39"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60095"/>
            <a:ext cx="8229600" cy="55562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操作流程</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grpSp>
        <p:nvGrpSpPr>
          <p:cNvPr id="4" name="Group 23"/>
          <p:cNvGrpSpPr/>
          <p:nvPr/>
        </p:nvGrpSpPr>
        <p:grpSpPr bwMode="auto">
          <a:xfrm>
            <a:off x="6310379" y="1315733"/>
            <a:ext cx="617538" cy="248982"/>
            <a:chOff x="1373" y="240"/>
            <a:chExt cx="720" cy="299"/>
          </a:xfrm>
        </p:grpSpPr>
        <p:sp>
          <p:nvSpPr>
            <p:cNvPr id="5" name="AutoShape 4"/>
            <p:cNvSpPr>
              <a:spLocks noChangeArrowheads="1"/>
            </p:cNvSpPr>
            <p:nvPr/>
          </p:nvSpPr>
          <p:spPr bwMode="auto">
            <a:xfrm>
              <a:off x="1373" y="240"/>
              <a:ext cx="720"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6" name="Text Box 5"/>
            <p:cNvSpPr txBox="1">
              <a:spLocks noChangeArrowheads="1"/>
            </p:cNvSpPr>
            <p:nvPr/>
          </p:nvSpPr>
          <p:spPr bwMode="auto">
            <a:xfrm>
              <a:off x="1517" y="288"/>
              <a:ext cx="54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开始</a:t>
              </a:r>
              <a:endParaRPr lang="zh-CN" altLang="en-US" sz="770"/>
            </a:p>
          </p:txBody>
        </p:sp>
      </p:grpSp>
      <p:grpSp>
        <p:nvGrpSpPr>
          <p:cNvPr id="7" name="Group 24"/>
          <p:cNvGrpSpPr/>
          <p:nvPr/>
        </p:nvGrpSpPr>
        <p:grpSpPr bwMode="auto">
          <a:xfrm>
            <a:off x="6145991" y="1716829"/>
            <a:ext cx="961456" cy="239822"/>
            <a:chOff x="1229" y="816"/>
            <a:chExt cx="1121" cy="288"/>
          </a:xfrm>
        </p:grpSpPr>
        <p:sp>
          <p:nvSpPr>
            <p:cNvPr id="8" name="AutoShape 6"/>
            <p:cNvSpPr>
              <a:spLocks noChangeArrowheads="1"/>
            </p:cNvSpPr>
            <p:nvPr/>
          </p:nvSpPr>
          <p:spPr bwMode="auto">
            <a:xfrm>
              <a:off x="1229" y="816"/>
              <a:ext cx="1056"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9" name="Text Box 7"/>
            <p:cNvSpPr txBox="1">
              <a:spLocks noChangeArrowheads="1"/>
            </p:cNvSpPr>
            <p:nvPr/>
          </p:nvSpPr>
          <p:spPr bwMode="auto">
            <a:xfrm>
              <a:off x="1325" y="825"/>
              <a:ext cx="102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插入银行卡</a:t>
              </a:r>
              <a:endParaRPr lang="zh-CN" altLang="en-US" sz="770"/>
            </a:p>
          </p:txBody>
        </p:sp>
      </p:grpSp>
      <p:grpSp>
        <p:nvGrpSpPr>
          <p:cNvPr id="10" name="Group 28"/>
          <p:cNvGrpSpPr/>
          <p:nvPr/>
        </p:nvGrpSpPr>
        <p:grpSpPr bwMode="auto">
          <a:xfrm>
            <a:off x="6062716" y="2117090"/>
            <a:ext cx="1111784" cy="401096"/>
            <a:chOff x="1085" y="2352"/>
            <a:chExt cx="1296" cy="480"/>
          </a:xfrm>
        </p:grpSpPr>
        <p:sp>
          <p:nvSpPr>
            <p:cNvPr id="11" name="AutoShape 27"/>
            <p:cNvSpPr>
              <a:spLocks noChangeArrowheads="1"/>
            </p:cNvSpPr>
            <p:nvPr/>
          </p:nvSpPr>
          <p:spPr bwMode="auto">
            <a:xfrm>
              <a:off x="1085" y="2352"/>
              <a:ext cx="1296" cy="480"/>
            </a:xfrm>
            <a:prstGeom prst="diamond">
              <a:avLst/>
            </a:prstGeom>
            <a:solidFill>
              <a:srgbClr val="A9C5ED"/>
            </a:solidFill>
            <a:ln w="9525">
              <a:solidFill>
                <a:schemeClr val="tx1"/>
              </a:solidFill>
              <a:miter lim="800000"/>
            </a:ln>
          </p:spPr>
          <p:txBody>
            <a:bodyPr wrap="none" anchor="ctr"/>
            <a:lstStyle/>
            <a:p>
              <a:endParaRPr lang="zh-CN" altLang="en-US" sz="770"/>
            </a:p>
          </p:txBody>
        </p:sp>
        <p:sp>
          <p:nvSpPr>
            <p:cNvPr id="12" name="Text Box 9"/>
            <p:cNvSpPr txBox="1">
              <a:spLocks noChangeArrowheads="1"/>
            </p:cNvSpPr>
            <p:nvPr/>
          </p:nvSpPr>
          <p:spPr bwMode="auto">
            <a:xfrm>
              <a:off x="1325" y="2448"/>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dirty="0"/>
                <a:t>验证银行卡</a:t>
              </a:r>
              <a:endParaRPr lang="zh-CN" altLang="en-US" sz="770" dirty="0"/>
            </a:p>
          </p:txBody>
        </p:sp>
      </p:grpSp>
      <p:grpSp>
        <p:nvGrpSpPr>
          <p:cNvPr id="13" name="Group 29"/>
          <p:cNvGrpSpPr/>
          <p:nvPr/>
        </p:nvGrpSpPr>
        <p:grpSpPr bwMode="auto">
          <a:xfrm>
            <a:off x="5280789" y="2478911"/>
            <a:ext cx="947396" cy="248982"/>
            <a:chOff x="4013" y="2160"/>
            <a:chExt cx="1104" cy="299"/>
          </a:xfrm>
        </p:grpSpPr>
        <p:sp>
          <p:nvSpPr>
            <p:cNvPr id="14" name="AutoShape 10"/>
            <p:cNvSpPr>
              <a:spLocks noChangeArrowheads="1"/>
            </p:cNvSpPr>
            <p:nvPr/>
          </p:nvSpPr>
          <p:spPr bwMode="auto">
            <a:xfrm>
              <a:off x="4013" y="2160"/>
              <a:ext cx="1056"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15" name="Text Box 11"/>
            <p:cNvSpPr txBox="1">
              <a:spLocks noChangeArrowheads="1"/>
            </p:cNvSpPr>
            <p:nvPr/>
          </p:nvSpPr>
          <p:spPr bwMode="auto">
            <a:xfrm>
              <a:off x="4205" y="2208"/>
              <a:ext cx="91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输入密码</a:t>
              </a:r>
              <a:endParaRPr lang="zh-CN" altLang="en-US" sz="770"/>
            </a:p>
          </p:txBody>
        </p:sp>
      </p:grpSp>
      <p:grpSp>
        <p:nvGrpSpPr>
          <p:cNvPr id="16" name="Group 42"/>
          <p:cNvGrpSpPr/>
          <p:nvPr/>
        </p:nvGrpSpPr>
        <p:grpSpPr bwMode="auto">
          <a:xfrm>
            <a:off x="4002453" y="3240159"/>
            <a:ext cx="975515" cy="249014"/>
            <a:chOff x="5645" y="3072"/>
            <a:chExt cx="1136" cy="298"/>
          </a:xfrm>
        </p:grpSpPr>
        <p:sp>
          <p:nvSpPr>
            <p:cNvPr id="17" name="AutoShape 12"/>
            <p:cNvSpPr>
              <a:spLocks noChangeArrowheads="1"/>
            </p:cNvSpPr>
            <p:nvPr/>
          </p:nvSpPr>
          <p:spPr bwMode="auto">
            <a:xfrm>
              <a:off x="5645" y="3072"/>
              <a:ext cx="1056"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18" name="Text Box 13"/>
            <p:cNvSpPr txBox="1">
              <a:spLocks noChangeArrowheads="1"/>
            </p:cNvSpPr>
            <p:nvPr/>
          </p:nvSpPr>
          <p:spPr bwMode="auto">
            <a:xfrm>
              <a:off x="5741" y="3120"/>
              <a:ext cx="10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进入主界面</a:t>
              </a:r>
              <a:endParaRPr lang="zh-CN" altLang="en-US" sz="770"/>
            </a:p>
          </p:txBody>
        </p:sp>
      </p:grpSp>
      <p:grpSp>
        <p:nvGrpSpPr>
          <p:cNvPr id="19" name="Group 56"/>
          <p:cNvGrpSpPr/>
          <p:nvPr/>
        </p:nvGrpSpPr>
        <p:grpSpPr bwMode="auto">
          <a:xfrm>
            <a:off x="3915933" y="3640419"/>
            <a:ext cx="1112866" cy="249040"/>
            <a:chOff x="4392" y="528"/>
            <a:chExt cx="1296" cy="297"/>
          </a:xfrm>
        </p:grpSpPr>
        <p:sp>
          <p:nvSpPr>
            <p:cNvPr id="20" name="AutoShape 16"/>
            <p:cNvSpPr>
              <a:spLocks noChangeArrowheads="1"/>
            </p:cNvSpPr>
            <p:nvPr/>
          </p:nvSpPr>
          <p:spPr bwMode="auto">
            <a:xfrm>
              <a:off x="4397" y="528"/>
              <a:ext cx="1200"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21" name="Text Box 17"/>
            <p:cNvSpPr txBox="1">
              <a:spLocks noChangeArrowheads="1"/>
            </p:cNvSpPr>
            <p:nvPr/>
          </p:nvSpPr>
          <p:spPr bwMode="auto">
            <a:xfrm>
              <a:off x="4392" y="576"/>
              <a:ext cx="129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选择“取款”和金额</a:t>
              </a:r>
              <a:endParaRPr lang="zh-CN" altLang="en-US" sz="770"/>
            </a:p>
          </p:txBody>
        </p:sp>
      </p:grpSp>
      <p:sp>
        <p:nvSpPr>
          <p:cNvPr id="22" name="Line 22"/>
          <p:cNvSpPr>
            <a:spLocks noChangeShapeType="1"/>
          </p:cNvSpPr>
          <p:nvPr/>
        </p:nvSpPr>
        <p:spPr bwMode="auto">
          <a:xfrm>
            <a:off x="6599141" y="1555555"/>
            <a:ext cx="0" cy="161274"/>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23" name="Line 26"/>
          <p:cNvSpPr>
            <a:spLocks noChangeShapeType="1"/>
          </p:cNvSpPr>
          <p:nvPr/>
        </p:nvSpPr>
        <p:spPr bwMode="auto">
          <a:xfrm>
            <a:off x="6599141" y="1956652"/>
            <a:ext cx="0" cy="160439"/>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grpSp>
        <p:nvGrpSpPr>
          <p:cNvPr id="24" name="Group 88"/>
          <p:cNvGrpSpPr/>
          <p:nvPr/>
        </p:nvGrpSpPr>
        <p:grpSpPr bwMode="auto">
          <a:xfrm>
            <a:off x="7875313" y="2478911"/>
            <a:ext cx="1236156" cy="248982"/>
            <a:chOff x="5261" y="1632"/>
            <a:chExt cx="1440" cy="299"/>
          </a:xfrm>
        </p:grpSpPr>
        <p:sp>
          <p:nvSpPr>
            <p:cNvPr id="25" name="AutoShape 30"/>
            <p:cNvSpPr>
              <a:spLocks noChangeArrowheads="1"/>
            </p:cNvSpPr>
            <p:nvPr/>
          </p:nvSpPr>
          <p:spPr bwMode="auto">
            <a:xfrm>
              <a:off x="5261" y="1632"/>
              <a:ext cx="1440"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26" name="Text Box 31"/>
            <p:cNvSpPr txBox="1">
              <a:spLocks noChangeArrowheads="1"/>
            </p:cNvSpPr>
            <p:nvPr/>
          </p:nvSpPr>
          <p:spPr bwMode="auto">
            <a:xfrm>
              <a:off x="5453" y="1680"/>
              <a:ext cx="120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solidFill>
                    <a:schemeClr val="hlink"/>
                  </a:solidFill>
                </a:rPr>
                <a:t>提示错误、退卡</a:t>
              </a:r>
              <a:endParaRPr lang="zh-CN" altLang="en-US" sz="770">
                <a:solidFill>
                  <a:schemeClr val="hlink"/>
                </a:solidFill>
              </a:endParaRPr>
            </a:p>
          </p:txBody>
        </p:sp>
      </p:grpSp>
      <p:grpSp>
        <p:nvGrpSpPr>
          <p:cNvPr id="27" name="Group 39"/>
          <p:cNvGrpSpPr/>
          <p:nvPr/>
        </p:nvGrpSpPr>
        <p:grpSpPr bwMode="auto">
          <a:xfrm>
            <a:off x="5197514" y="2879172"/>
            <a:ext cx="1112865" cy="401096"/>
            <a:chOff x="1085" y="2352"/>
            <a:chExt cx="1296" cy="480"/>
          </a:xfrm>
        </p:grpSpPr>
        <p:sp>
          <p:nvSpPr>
            <p:cNvPr id="28" name="AutoShape 40"/>
            <p:cNvSpPr>
              <a:spLocks noChangeArrowheads="1"/>
            </p:cNvSpPr>
            <p:nvPr/>
          </p:nvSpPr>
          <p:spPr bwMode="auto">
            <a:xfrm>
              <a:off x="1085" y="2352"/>
              <a:ext cx="1296" cy="480"/>
            </a:xfrm>
            <a:prstGeom prst="diamond">
              <a:avLst/>
            </a:prstGeom>
            <a:solidFill>
              <a:srgbClr val="A9C5ED"/>
            </a:solidFill>
            <a:ln w="9525">
              <a:solidFill>
                <a:schemeClr val="tx1"/>
              </a:solidFill>
              <a:miter lim="800000"/>
            </a:ln>
          </p:spPr>
          <p:txBody>
            <a:bodyPr wrap="none" anchor="ctr"/>
            <a:lstStyle/>
            <a:p>
              <a:endParaRPr lang="zh-CN" altLang="en-US" sz="770"/>
            </a:p>
          </p:txBody>
        </p:sp>
        <p:sp>
          <p:nvSpPr>
            <p:cNvPr id="29" name="Text Box 41"/>
            <p:cNvSpPr txBox="1">
              <a:spLocks noChangeArrowheads="1"/>
            </p:cNvSpPr>
            <p:nvPr/>
          </p:nvSpPr>
          <p:spPr bwMode="auto">
            <a:xfrm>
              <a:off x="1325" y="2448"/>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验证密码</a:t>
              </a:r>
              <a:endParaRPr lang="zh-CN" altLang="en-US" sz="770"/>
            </a:p>
          </p:txBody>
        </p:sp>
      </p:grpSp>
      <p:grpSp>
        <p:nvGrpSpPr>
          <p:cNvPr id="30" name="Group 55"/>
          <p:cNvGrpSpPr/>
          <p:nvPr/>
        </p:nvGrpSpPr>
        <p:grpSpPr bwMode="auto">
          <a:xfrm>
            <a:off x="6187088" y="3240159"/>
            <a:ext cx="905217" cy="249014"/>
            <a:chOff x="2189" y="3216"/>
            <a:chExt cx="1056" cy="298"/>
          </a:xfrm>
        </p:grpSpPr>
        <p:sp>
          <p:nvSpPr>
            <p:cNvPr id="31" name="AutoShape 43"/>
            <p:cNvSpPr>
              <a:spLocks noChangeArrowheads="1"/>
            </p:cNvSpPr>
            <p:nvPr/>
          </p:nvSpPr>
          <p:spPr bwMode="auto">
            <a:xfrm>
              <a:off x="2189" y="3216"/>
              <a:ext cx="1056"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32" name="Text Box 44"/>
            <p:cNvSpPr txBox="1">
              <a:spLocks noChangeArrowheads="1"/>
            </p:cNvSpPr>
            <p:nvPr/>
          </p:nvSpPr>
          <p:spPr bwMode="auto">
            <a:xfrm>
              <a:off x="2333" y="3264"/>
              <a:ext cx="8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solidFill>
                    <a:schemeClr val="hlink"/>
                  </a:solidFill>
                </a:rPr>
                <a:t>提示错误</a:t>
              </a:r>
              <a:endParaRPr lang="zh-CN" altLang="en-US" sz="770">
                <a:solidFill>
                  <a:schemeClr val="hlink"/>
                </a:solidFill>
              </a:endParaRPr>
            </a:p>
          </p:txBody>
        </p:sp>
      </p:grpSp>
      <p:sp>
        <p:nvSpPr>
          <p:cNvPr id="33" name="Line 45"/>
          <p:cNvSpPr>
            <a:spLocks noChangeShapeType="1"/>
          </p:cNvSpPr>
          <p:nvPr/>
        </p:nvSpPr>
        <p:spPr bwMode="auto">
          <a:xfrm>
            <a:off x="5733939" y="2317638"/>
            <a:ext cx="32877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34" name="Line 46"/>
          <p:cNvSpPr>
            <a:spLocks noChangeShapeType="1"/>
          </p:cNvSpPr>
          <p:nvPr/>
        </p:nvSpPr>
        <p:spPr bwMode="auto">
          <a:xfrm>
            <a:off x="5733939" y="2317638"/>
            <a:ext cx="0" cy="161274"/>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35" name="Line 47"/>
          <p:cNvSpPr>
            <a:spLocks noChangeShapeType="1"/>
          </p:cNvSpPr>
          <p:nvPr/>
        </p:nvSpPr>
        <p:spPr bwMode="auto">
          <a:xfrm>
            <a:off x="7174499" y="2317638"/>
            <a:ext cx="1319433" cy="0"/>
          </a:xfrm>
          <a:prstGeom prst="line">
            <a:avLst/>
          </a:prstGeom>
          <a:noFill/>
          <a:ln w="28575">
            <a:solidFill>
              <a:schemeClr val="hlink"/>
            </a:solidFill>
            <a:roun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36" name="Line 48"/>
          <p:cNvSpPr>
            <a:spLocks noChangeShapeType="1"/>
          </p:cNvSpPr>
          <p:nvPr/>
        </p:nvSpPr>
        <p:spPr bwMode="auto">
          <a:xfrm>
            <a:off x="8493932" y="2317638"/>
            <a:ext cx="0" cy="161274"/>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37" name="Line 49"/>
          <p:cNvSpPr>
            <a:spLocks noChangeShapeType="1"/>
          </p:cNvSpPr>
          <p:nvPr/>
        </p:nvSpPr>
        <p:spPr bwMode="auto">
          <a:xfrm>
            <a:off x="8493932" y="2718734"/>
            <a:ext cx="0" cy="240658"/>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38" name="Line 50"/>
          <p:cNvSpPr>
            <a:spLocks noChangeShapeType="1"/>
          </p:cNvSpPr>
          <p:nvPr/>
        </p:nvSpPr>
        <p:spPr bwMode="auto">
          <a:xfrm>
            <a:off x="5733939" y="2718734"/>
            <a:ext cx="0" cy="160439"/>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39" name="Line 51"/>
          <p:cNvSpPr>
            <a:spLocks noChangeShapeType="1"/>
          </p:cNvSpPr>
          <p:nvPr/>
        </p:nvSpPr>
        <p:spPr bwMode="auto">
          <a:xfrm>
            <a:off x="4456685" y="3079720"/>
            <a:ext cx="74083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40" name="Line 52"/>
          <p:cNvSpPr>
            <a:spLocks noChangeShapeType="1"/>
          </p:cNvSpPr>
          <p:nvPr/>
        </p:nvSpPr>
        <p:spPr bwMode="auto">
          <a:xfrm>
            <a:off x="4456685" y="3079720"/>
            <a:ext cx="0" cy="160439"/>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41" name="Line 53"/>
          <p:cNvSpPr>
            <a:spLocks noChangeShapeType="1"/>
          </p:cNvSpPr>
          <p:nvPr/>
        </p:nvSpPr>
        <p:spPr bwMode="auto">
          <a:xfrm>
            <a:off x="6310379" y="3079720"/>
            <a:ext cx="329859" cy="0"/>
          </a:xfrm>
          <a:prstGeom prst="line">
            <a:avLst/>
          </a:prstGeom>
          <a:noFill/>
          <a:ln w="28575">
            <a:solidFill>
              <a:schemeClr val="hlink"/>
            </a:solidFill>
            <a:roun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42" name="Line 54"/>
          <p:cNvSpPr>
            <a:spLocks noChangeShapeType="1"/>
          </p:cNvSpPr>
          <p:nvPr/>
        </p:nvSpPr>
        <p:spPr bwMode="auto">
          <a:xfrm>
            <a:off x="6640238" y="3079720"/>
            <a:ext cx="0" cy="160439"/>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43" name="Line 57"/>
          <p:cNvSpPr>
            <a:spLocks noChangeShapeType="1"/>
          </p:cNvSpPr>
          <p:nvPr/>
        </p:nvSpPr>
        <p:spPr bwMode="auto">
          <a:xfrm>
            <a:off x="4456685" y="3480816"/>
            <a:ext cx="0" cy="159602"/>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grpSp>
        <p:nvGrpSpPr>
          <p:cNvPr id="44" name="Group 58"/>
          <p:cNvGrpSpPr/>
          <p:nvPr/>
        </p:nvGrpSpPr>
        <p:grpSpPr bwMode="auto">
          <a:xfrm>
            <a:off x="6104893" y="3640419"/>
            <a:ext cx="1111784" cy="401096"/>
            <a:chOff x="1085" y="2352"/>
            <a:chExt cx="1296" cy="480"/>
          </a:xfrm>
        </p:grpSpPr>
        <p:sp>
          <p:nvSpPr>
            <p:cNvPr id="45" name="AutoShape 59"/>
            <p:cNvSpPr>
              <a:spLocks noChangeArrowheads="1"/>
            </p:cNvSpPr>
            <p:nvPr/>
          </p:nvSpPr>
          <p:spPr bwMode="auto">
            <a:xfrm>
              <a:off x="1085" y="2352"/>
              <a:ext cx="1296" cy="480"/>
            </a:xfrm>
            <a:prstGeom prst="diamond">
              <a:avLst/>
            </a:prstGeom>
            <a:solidFill>
              <a:srgbClr val="A9C5ED"/>
            </a:solidFill>
            <a:ln w="9525">
              <a:solidFill>
                <a:schemeClr val="tx1"/>
              </a:solidFill>
              <a:miter lim="800000"/>
            </a:ln>
          </p:spPr>
          <p:txBody>
            <a:bodyPr wrap="none" anchor="ctr"/>
            <a:lstStyle/>
            <a:p>
              <a:endParaRPr lang="zh-CN" altLang="en-US" sz="770"/>
            </a:p>
          </p:txBody>
        </p:sp>
        <p:sp>
          <p:nvSpPr>
            <p:cNvPr id="46" name="Text Box 60"/>
            <p:cNvSpPr txBox="1">
              <a:spLocks noChangeArrowheads="1"/>
            </p:cNvSpPr>
            <p:nvPr/>
          </p:nvSpPr>
          <p:spPr bwMode="auto">
            <a:xfrm>
              <a:off x="1325" y="2448"/>
              <a:ext cx="9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判断到</a:t>
              </a:r>
              <a:r>
                <a:rPr lang="en-US" altLang="zh-CN" sz="770"/>
                <a:t>3</a:t>
              </a:r>
              <a:r>
                <a:rPr lang="zh-CN" altLang="en-US" sz="770"/>
                <a:t>次</a:t>
              </a:r>
              <a:endParaRPr lang="zh-CN" altLang="en-US" sz="770"/>
            </a:p>
          </p:txBody>
        </p:sp>
      </p:grpSp>
      <p:sp>
        <p:nvSpPr>
          <p:cNvPr id="47" name="Line 61"/>
          <p:cNvSpPr>
            <a:spLocks noChangeShapeType="1"/>
          </p:cNvSpPr>
          <p:nvPr/>
        </p:nvSpPr>
        <p:spPr bwMode="auto">
          <a:xfrm>
            <a:off x="6640238" y="3480816"/>
            <a:ext cx="0" cy="159602"/>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48" name="Line 62"/>
          <p:cNvSpPr>
            <a:spLocks noChangeShapeType="1"/>
          </p:cNvSpPr>
          <p:nvPr/>
        </p:nvSpPr>
        <p:spPr bwMode="auto">
          <a:xfrm>
            <a:off x="4456684" y="3881912"/>
            <a:ext cx="18030" cy="24024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50" name="Line 66"/>
          <p:cNvSpPr>
            <a:spLocks noChangeShapeType="1"/>
          </p:cNvSpPr>
          <p:nvPr/>
        </p:nvSpPr>
        <p:spPr bwMode="auto">
          <a:xfrm>
            <a:off x="7216678" y="3840967"/>
            <a:ext cx="28768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51" name="Line 67"/>
          <p:cNvSpPr>
            <a:spLocks noChangeShapeType="1"/>
          </p:cNvSpPr>
          <p:nvPr/>
        </p:nvSpPr>
        <p:spPr bwMode="auto">
          <a:xfrm flipV="1">
            <a:off x="7504357" y="2598405"/>
            <a:ext cx="0" cy="1242561"/>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52" name="Line 68"/>
          <p:cNvSpPr>
            <a:spLocks noChangeShapeType="1"/>
          </p:cNvSpPr>
          <p:nvPr/>
        </p:nvSpPr>
        <p:spPr bwMode="auto">
          <a:xfrm flipH="1">
            <a:off x="6187088" y="2598405"/>
            <a:ext cx="131727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53" name="Line 69"/>
          <p:cNvSpPr>
            <a:spLocks noChangeShapeType="1"/>
          </p:cNvSpPr>
          <p:nvPr/>
        </p:nvSpPr>
        <p:spPr bwMode="auto">
          <a:xfrm>
            <a:off x="5947723" y="3840967"/>
            <a:ext cx="329858" cy="0"/>
          </a:xfrm>
          <a:prstGeom prst="line">
            <a:avLst/>
          </a:prstGeom>
          <a:noFill/>
          <a:ln w="28575">
            <a:solidFill>
              <a:schemeClr val="hlink"/>
            </a:solidFill>
            <a:roun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sp>
        <p:nvSpPr>
          <p:cNvPr id="54" name="Line 70"/>
          <p:cNvSpPr>
            <a:spLocks noChangeShapeType="1"/>
          </p:cNvSpPr>
          <p:nvPr/>
        </p:nvSpPr>
        <p:spPr bwMode="auto">
          <a:xfrm>
            <a:off x="5947723" y="3840967"/>
            <a:ext cx="0" cy="161275"/>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grpSp>
        <p:nvGrpSpPr>
          <p:cNvPr id="55" name="Group 71"/>
          <p:cNvGrpSpPr/>
          <p:nvPr/>
        </p:nvGrpSpPr>
        <p:grpSpPr bwMode="auto">
          <a:xfrm>
            <a:off x="5494574" y="4002241"/>
            <a:ext cx="906299" cy="248982"/>
            <a:chOff x="3629" y="1824"/>
            <a:chExt cx="1056" cy="299"/>
          </a:xfrm>
        </p:grpSpPr>
        <p:sp>
          <p:nvSpPr>
            <p:cNvPr id="56" name="AutoShape 72"/>
            <p:cNvSpPr>
              <a:spLocks noChangeArrowheads="1"/>
            </p:cNvSpPr>
            <p:nvPr/>
          </p:nvSpPr>
          <p:spPr bwMode="auto">
            <a:xfrm>
              <a:off x="3629" y="1824"/>
              <a:ext cx="1056"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57" name="Text Box 73"/>
            <p:cNvSpPr txBox="1">
              <a:spLocks noChangeArrowheads="1"/>
            </p:cNvSpPr>
            <p:nvPr/>
          </p:nvSpPr>
          <p:spPr bwMode="auto">
            <a:xfrm>
              <a:off x="3917" y="1872"/>
              <a:ext cx="62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solidFill>
                    <a:schemeClr val="hlink"/>
                  </a:solidFill>
                </a:rPr>
                <a:t>吞卡</a:t>
              </a:r>
              <a:endParaRPr lang="zh-CN" altLang="en-US" sz="770">
                <a:solidFill>
                  <a:schemeClr val="hlink"/>
                </a:solidFill>
              </a:endParaRPr>
            </a:p>
          </p:txBody>
        </p:sp>
      </p:grpSp>
      <p:sp>
        <p:nvSpPr>
          <p:cNvPr id="58" name="Text Box 75"/>
          <p:cNvSpPr txBox="1">
            <a:spLocks noChangeArrowheads="1"/>
          </p:cNvSpPr>
          <p:nvPr/>
        </p:nvSpPr>
        <p:spPr bwMode="auto">
          <a:xfrm>
            <a:off x="5692842" y="2124610"/>
            <a:ext cx="453149"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成功</a:t>
            </a:r>
            <a:endParaRPr lang="zh-CN" altLang="en-US" sz="770"/>
          </a:p>
        </p:txBody>
      </p:sp>
      <p:sp>
        <p:nvSpPr>
          <p:cNvPr id="59" name="Text Box 76"/>
          <p:cNvSpPr txBox="1">
            <a:spLocks noChangeArrowheads="1"/>
          </p:cNvSpPr>
          <p:nvPr/>
        </p:nvSpPr>
        <p:spPr bwMode="auto">
          <a:xfrm>
            <a:off x="7298872" y="2117090"/>
            <a:ext cx="617538"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solidFill>
                  <a:schemeClr val="hlink"/>
                </a:solidFill>
              </a:rPr>
              <a:t>不成功</a:t>
            </a:r>
            <a:endParaRPr lang="zh-CN" altLang="en-US" sz="770">
              <a:solidFill>
                <a:schemeClr val="hlink"/>
              </a:solidFill>
            </a:endParaRPr>
          </a:p>
        </p:txBody>
      </p:sp>
      <p:grpSp>
        <p:nvGrpSpPr>
          <p:cNvPr id="60" name="Group 77"/>
          <p:cNvGrpSpPr/>
          <p:nvPr/>
        </p:nvGrpSpPr>
        <p:grpSpPr bwMode="auto">
          <a:xfrm>
            <a:off x="8205171" y="2959391"/>
            <a:ext cx="617538" cy="249014"/>
            <a:chOff x="1373" y="240"/>
            <a:chExt cx="720" cy="298"/>
          </a:xfrm>
        </p:grpSpPr>
        <p:sp>
          <p:nvSpPr>
            <p:cNvPr id="61" name="AutoShape 78"/>
            <p:cNvSpPr>
              <a:spLocks noChangeArrowheads="1"/>
            </p:cNvSpPr>
            <p:nvPr/>
          </p:nvSpPr>
          <p:spPr bwMode="auto">
            <a:xfrm>
              <a:off x="1373" y="240"/>
              <a:ext cx="720"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62" name="Text Box 79"/>
            <p:cNvSpPr txBox="1">
              <a:spLocks noChangeArrowheads="1"/>
            </p:cNvSpPr>
            <p:nvPr/>
          </p:nvSpPr>
          <p:spPr bwMode="auto">
            <a:xfrm>
              <a:off x="1517" y="288"/>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结束</a:t>
              </a:r>
              <a:endParaRPr lang="zh-CN" altLang="en-US" sz="770"/>
            </a:p>
          </p:txBody>
        </p:sp>
      </p:grpSp>
      <p:sp>
        <p:nvSpPr>
          <p:cNvPr id="63" name="Text Box 80"/>
          <p:cNvSpPr txBox="1">
            <a:spLocks noChangeArrowheads="1"/>
          </p:cNvSpPr>
          <p:nvPr/>
        </p:nvSpPr>
        <p:spPr bwMode="auto">
          <a:xfrm>
            <a:off x="4703267" y="2879172"/>
            <a:ext cx="453150"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正确</a:t>
            </a:r>
            <a:endParaRPr lang="zh-CN" altLang="en-US" sz="770"/>
          </a:p>
        </p:txBody>
      </p:sp>
      <p:sp>
        <p:nvSpPr>
          <p:cNvPr id="64" name="Text Box 81"/>
          <p:cNvSpPr txBox="1">
            <a:spLocks noChangeArrowheads="1"/>
          </p:cNvSpPr>
          <p:nvPr/>
        </p:nvSpPr>
        <p:spPr bwMode="auto">
          <a:xfrm>
            <a:off x="6228185" y="2886692"/>
            <a:ext cx="671613"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solidFill>
                  <a:schemeClr val="hlink"/>
                </a:solidFill>
              </a:rPr>
              <a:t>不正确</a:t>
            </a:r>
            <a:endParaRPr lang="zh-CN" altLang="en-US" sz="770">
              <a:solidFill>
                <a:schemeClr val="hlink"/>
              </a:solidFill>
            </a:endParaRPr>
          </a:p>
        </p:txBody>
      </p:sp>
      <p:sp>
        <p:nvSpPr>
          <p:cNvPr id="65" name="Text Box 82"/>
          <p:cNvSpPr txBox="1">
            <a:spLocks noChangeArrowheads="1"/>
          </p:cNvSpPr>
          <p:nvPr/>
        </p:nvSpPr>
        <p:spPr bwMode="auto">
          <a:xfrm>
            <a:off x="5653908" y="3601145"/>
            <a:ext cx="492083"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solidFill>
                  <a:schemeClr val="hlink"/>
                </a:solidFill>
              </a:rPr>
              <a:t>到</a:t>
            </a:r>
            <a:r>
              <a:rPr lang="en-US" altLang="zh-CN" sz="770">
                <a:solidFill>
                  <a:schemeClr val="hlink"/>
                </a:solidFill>
              </a:rPr>
              <a:t>3</a:t>
            </a:r>
            <a:r>
              <a:rPr lang="zh-CN" altLang="en-US" sz="770">
                <a:solidFill>
                  <a:schemeClr val="hlink"/>
                </a:solidFill>
              </a:rPr>
              <a:t>次</a:t>
            </a:r>
            <a:endParaRPr lang="zh-CN" altLang="en-US" sz="770">
              <a:solidFill>
                <a:schemeClr val="hlink"/>
              </a:solidFill>
            </a:endParaRPr>
          </a:p>
        </p:txBody>
      </p:sp>
      <p:sp>
        <p:nvSpPr>
          <p:cNvPr id="66" name="Text Box 83"/>
          <p:cNvSpPr txBox="1">
            <a:spLocks noChangeArrowheads="1"/>
          </p:cNvSpPr>
          <p:nvPr/>
        </p:nvSpPr>
        <p:spPr bwMode="auto">
          <a:xfrm>
            <a:off x="7010112" y="3601145"/>
            <a:ext cx="771110"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未到</a:t>
            </a:r>
            <a:r>
              <a:rPr lang="en-US" altLang="zh-CN" sz="770"/>
              <a:t>3</a:t>
            </a:r>
            <a:r>
              <a:rPr lang="zh-CN" altLang="en-US" sz="770"/>
              <a:t>次</a:t>
            </a:r>
            <a:endParaRPr lang="zh-CN" altLang="en-US" sz="770"/>
          </a:p>
        </p:txBody>
      </p:sp>
      <p:sp>
        <p:nvSpPr>
          <p:cNvPr id="67" name="Line 84"/>
          <p:cNvSpPr>
            <a:spLocks noChangeShapeType="1"/>
          </p:cNvSpPr>
          <p:nvPr/>
        </p:nvSpPr>
        <p:spPr bwMode="auto">
          <a:xfrm>
            <a:off x="5947723" y="4242063"/>
            <a:ext cx="0" cy="160439"/>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lIns="61255" tIns="30627" rIns="61255" bIns="30627"/>
          <a:lstStyle/>
          <a:p>
            <a:endParaRPr lang="zh-CN" altLang="en-US" sz="770"/>
          </a:p>
        </p:txBody>
      </p:sp>
      <p:grpSp>
        <p:nvGrpSpPr>
          <p:cNvPr id="68" name="Group 85"/>
          <p:cNvGrpSpPr/>
          <p:nvPr/>
        </p:nvGrpSpPr>
        <p:grpSpPr bwMode="auto">
          <a:xfrm>
            <a:off x="5658962" y="4402501"/>
            <a:ext cx="634842" cy="249014"/>
            <a:chOff x="1373" y="240"/>
            <a:chExt cx="739" cy="298"/>
          </a:xfrm>
        </p:grpSpPr>
        <p:sp>
          <p:nvSpPr>
            <p:cNvPr id="69" name="AutoShape 86"/>
            <p:cNvSpPr>
              <a:spLocks noChangeArrowheads="1"/>
            </p:cNvSpPr>
            <p:nvPr/>
          </p:nvSpPr>
          <p:spPr bwMode="auto">
            <a:xfrm>
              <a:off x="1373" y="240"/>
              <a:ext cx="720" cy="288"/>
            </a:xfrm>
            <a:prstGeom prst="flowChartAlternateProcess">
              <a:avLst/>
            </a:prstGeom>
            <a:solidFill>
              <a:srgbClr val="A9C5ED"/>
            </a:solidFill>
            <a:ln w="9525">
              <a:solidFill>
                <a:schemeClr val="tx1"/>
              </a:solidFill>
              <a:miter lim="800000"/>
            </a:ln>
          </p:spPr>
          <p:txBody>
            <a:bodyPr wrap="none" anchor="ctr"/>
            <a:lstStyle/>
            <a:p>
              <a:endParaRPr lang="zh-CN" altLang="en-US" sz="770"/>
            </a:p>
          </p:txBody>
        </p:sp>
        <p:sp>
          <p:nvSpPr>
            <p:cNvPr id="70" name="Text Box 87"/>
            <p:cNvSpPr txBox="1">
              <a:spLocks noChangeArrowheads="1"/>
            </p:cNvSpPr>
            <p:nvPr/>
          </p:nvSpPr>
          <p:spPr bwMode="auto">
            <a:xfrm>
              <a:off x="1517" y="288"/>
              <a:ext cx="5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结束</a:t>
              </a:r>
              <a:endParaRPr lang="zh-CN" altLang="en-US" sz="770"/>
            </a:p>
          </p:txBody>
        </p:sp>
      </p:grpSp>
      <p:sp>
        <p:nvSpPr>
          <p:cNvPr id="73" name="AutoShape 6"/>
          <p:cNvSpPr>
            <a:spLocks noChangeArrowheads="1"/>
          </p:cNvSpPr>
          <p:nvPr/>
        </p:nvSpPr>
        <p:spPr bwMode="auto">
          <a:xfrm>
            <a:off x="3733345" y="4115244"/>
            <a:ext cx="1523891" cy="320877"/>
          </a:xfrm>
          <a:prstGeom prst="diamond">
            <a:avLst/>
          </a:prstGeom>
          <a:solidFill>
            <a:srgbClr val="A9C5ED"/>
          </a:solidFill>
          <a:ln w="9525">
            <a:solidFill>
              <a:schemeClr val="tx1"/>
            </a:solidFill>
            <a:miter lim="800000"/>
          </a:ln>
        </p:spPr>
        <p:txBody>
          <a:bodyPr wrap="none" anchor="ctr"/>
          <a:lstStyle/>
          <a:p>
            <a:pPr algn="ctr"/>
            <a:r>
              <a:rPr lang="zh-CN" altLang="en-US" sz="770" b="1" dirty="0"/>
              <a:t>验证账户余额</a:t>
            </a:r>
            <a:endParaRPr lang="zh-CN" altLang="en-US" sz="770" b="1" dirty="0"/>
          </a:p>
        </p:txBody>
      </p:sp>
      <p:sp>
        <p:nvSpPr>
          <p:cNvPr id="77" name="AutoShape 10"/>
          <p:cNvSpPr>
            <a:spLocks noChangeArrowheads="1"/>
          </p:cNvSpPr>
          <p:nvPr/>
        </p:nvSpPr>
        <p:spPr bwMode="auto">
          <a:xfrm>
            <a:off x="66116" y="5139738"/>
            <a:ext cx="1219113" cy="240658"/>
          </a:xfrm>
          <a:prstGeom prst="flowChartAlternateProcess">
            <a:avLst/>
          </a:prstGeom>
          <a:solidFill>
            <a:srgbClr val="A9C5ED"/>
          </a:solidFill>
          <a:ln w="9525">
            <a:solidFill>
              <a:schemeClr val="tx1"/>
            </a:solidFill>
            <a:miter lim="800000"/>
          </a:ln>
        </p:spPr>
        <p:txBody>
          <a:bodyPr wrap="none" anchor="ctr"/>
          <a:lstStyle/>
          <a:p>
            <a:r>
              <a:rPr lang="zh-CN" altLang="en-US" sz="770" b="1" dirty="0"/>
              <a:t>更新账户余额、出钞</a:t>
            </a:r>
            <a:endParaRPr lang="zh-CN" altLang="en-US" sz="770" b="1" dirty="0"/>
          </a:p>
        </p:txBody>
      </p:sp>
      <p:sp>
        <p:nvSpPr>
          <p:cNvPr id="82" name="AutoShape 17"/>
          <p:cNvSpPr>
            <a:spLocks noChangeArrowheads="1"/>
          </p:cNvSpPr>
          <p:nvPr/>
        </p:nvSpPr>
        <p:spPr bwMode="auto">
          <a:xfrm>
            <a:off x="332418" y="5527681"/>
            <a:ext cx="692678" cy="239822"/>
          </a:xfrm>
          <a:prstGeom prst="flowChartAlternateProcess">
            <a:avLst/>
          </a:prstGeom>
          <a:solidFill>
            <a:srgbClr val="A9C5ED"/>
          </a:solidFill>
          <a:ln w="9525">
            <a:solidFill>
              <a:schemeClr val="tx1"/>
            </a:solidFill>
            <a:miter lim="800000"/>
          </a:ln>
        </p:spPr>
        <p:txBody>
          <a:bodyPr wrap="none" anchor="ctr"/>
          <a:lstStyle/>
          <a:p>
            <a:r>
              <a:rPr lang="zh-CN" altLang="en-US" sz="770" b="1" dirty="0"/>
              <a:t>返回主界面</a:t>
            </a:r>
            <a:endParaRPr lang="zh-CN" altLang="en-US" sz="770" b="1" dirty="0"/>
          </a:p>
        </p:txBody>
      </p:sp>
      <p:sp>
        <p:nvSpPr>
          <p:cNvPr id="88" name="AutoShape 26"/>
          <p:cNvSpPr>
            <a:spLocks noChangeArrowheads="1"/>
          </p:cNvSpPr>
          <p:nvPr/>
        </p:nvSpPr>
        <p:spPr bwMode="auto">
          <a:xfrm>
            <a:off x="4867121" y="5357806"/>
            <a:ext cx="969749" cy="239822"/>
          </a:xfrm>
          <a:prstGeom prst="flowChartAlternateProcess">
            <a:avLst/>
          </a:prstGeom>
          <a:solidFill>
            <a:srgbClr val="A9C5ED"/>
          </a:solidFill>
          <a:ln w="9525">
            <a:solidFill>
              <a:schemeClr val="tx1"/>
            </a:solidFill>
            <a:miter lim="800000"/>
          </a:ln>
        </p:spPr>
        <p:txBody>
          <a:bodyPr wrap="none" anchor="ctr"/>
          <a:lstStyle/>
          <a:p>
            <a:r>
              <a:rPr lang="zh-CN" altLang="en-US" sz="770" b="1" dirty="0">
                <a:solidFill>
                  <a:schemeClr val="hlink"/>
                </a:solidFill>
              </a:rPr>
              <a:t>提示错误、退卡</a:t>
            </a:r>
            <a:endParaRPr lang="zh-CN" altLang="en-US" sz="770" b="1" dirty="0">
              <a:solidFill>
                <a:schemeClr val="hlink"/>
              </a:solidFill>
            </a:endParaRPr>
          </a:p>
        </p:txBody>
      </p:sp>
      <p:sp>
        <p:nvSpPr>
          <p:cNvPr id="91" name="AutoShape 30"/>
          <p:cNvSpPr>
            <a:spLocks noChangeArrowheads="1"/>
          </p:cNvSpPr>
          <p:nvPr/>
        </p:nvSpPr>
        <p:spPr bwMode="auto">
          <a:xfrm>
            <a:off x="2836696" y="5952068"/>
            <a:ext cx="617297" cy="240658"/>
          </a:xfrm>
          <a:prstGeom prst="flowChartAlternateProcess">
            <a:avLst/>
          </a:prstGeom>
          <a:solidFill>
            <a:srgbClr val="A9C5ED"/>
          </a:solidFill>
          <a:ln w="9525">
            <a:solidFill>
              <a:schemeClr val="tx1"/>
            </a:solidFill>
            <a:miter lim="800000"/>
          </a:ln>
        </p:spPr>
        <p:txBody>
          <a:bodyPr wrap="none" anchor="ctr"/>
          <a:lstStyle/>
          <a:p>
            <a:pPr algn="ctr"/>
            <a:r>
              <a:rPr lang="zh-CN" altLang="en-US" sz="770" b="1" dirty="0"/>
              <a:t>结束</a:t>
            </a:r>
            <a:endParaRPr lang="zh-CN" altLang="en-US" sz="770" b="1" dirty="0"/>
          </a:p>
        </p:txBody>
      </p:sp>
      <p:sp>
        <p:nvSpPr>
          <p:cNvPr id="94" name="Text Box 33"/>
          <p:cNvSpPr txBox="1">
            <a:spLocks noChangeArrowheads="1"/>
          </p:cNvSpPr>
          <p:nvPr/>
        </p:nvSpPr>
        <p:spPr bwMode="auto">
          <a:xfrm>
            <a:off x="3362390" y="4082656"/>
            <a:ext cx="453149"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满足</a:t>
            </a:r>
            <a:endParaRPr lang="zh-CN" altLang="en-US" sz="770"/>
          </a:p>
        </p:txBody>
      </p:sp>
      <p:sp>
        <p:nvSpPr>
          <p:cNvPr id="95" name="Text Box 34"/>
          <p:cNvSpPr txBox="1">
            <a:spLocks noChangeArrowheads="1"/>
          </p:cNvSpPr>
          <p:nvPr/>
        </p:nvSpPr>
        <p:spPr bwMode="auto">
          <a:xfrm>
            <a:off x="4966721" y="4032324"/>
            <a:ext cx="498728"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dirty="0">
                <a:solidFill>
                  <a:schemeClr val="hlink"/>
                </a:solidFill>
              </a:rPr>
              <a:t>不满足</a:t>
            </a:r>
            <a:endParaRPr lang="zh-CN" altLang="en-US" sz="770" dirty="0">
              <a:solidFill>
                <a:schemeClr val="hlink"/>
              </a:solidFill>
            </a:endParaRPr>
          </a:p>
        </p:txBody>
      </p:sp>
      <p:sp>
        <p:nvSpPr>
          <p:cNvPr id="100" name="AutoShape 42"/>
          <p:cNvSpPr>
            <a:spLocks noChangeArrowheads="1"/>
          </p:cNvSpPr>
          <p:nvPr/>
        </p:nvSpPr>
        <p:spPr bwMode="auto">
          <a:xfrm>
            <a:off x="1137740" y="4836382"/>
            <a:ext cx="1662427" cy="401096"/>
          </a:xfrm>
          <a:prstGeom prst="diamond">
            <a:avLst/>
          </a:prstGeom>
          <a:solidFill>
            <a:srgbClr val="A9C5ED"/>
          </a:solidFill>
          <a:ln w="9525">
            <a:solidFill>
              <a:schemeClr val="tx1"/>
            </a:solidFill>
            <a:miter lim="800000"/>
          </a:ln>
        </p:spPr>
        <p:txBody>
          <a:bodyPr wrap="none" anchor="ctr"/>
          <a:lstStyle/>
          <a:p>
            <a:pPr algn="ctr"/>
            <a:r>
              <a:rPr lang="en-US" altLang="zh-CN" sz="770" b="1" dirty="0"/>
              <a:t>ATM</a:t>
            </a:r>
            <a:r>
              <a:rPr lang="zh-CN" altLang="en-US" sz="770" b="1" dirty="0"/>
              <a:t>机余额是否够用</a:t>
            </a:r>
            <a:endParaRPr lang="zh-CN" altLang="en-US" sz="770" b="1" dirty="0"/>
          </a:p>
        </p:txBody>
      </p:sp>
      <p:sp>
        <p:nvSpPr>
          <p:cNvPr id="104" name="Text Box 46"/>
          <p:cNvSpPr txBox="1">
            <a:spLocks noChangeArrowheads="1"/>
          </p:cNvSpPr>
          <p:nvPr/>
        </p:nvSpPr>
        <p:spPr bwMode="auto">
          <a:xfrm>
            <a:off x="807882" y="4843902"/>
            <a:ext cx="453149"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够用</a:t>
            </a:r>
            <a:endParaRPr lang="zh-CN" altLang="en-US" sz="770"/>
          </a:p>
        </p:txBody>
      </p:sp>
      <p:sp>
        <p:nvSpPr>
          <p:cNvPr id="106" name="AutoShape 51"/>
          <p:cNvSpPr>
            <a:spLocks noChangeArrowheads="1"/>
          </p:cNvSpPr>
          <p:nvPr/>
        </p:nvSpPr>
        <p:spPr bwMode="auto">
          <a:xfrm>
            <a:off x="2580464" y="4475396"/>
            <a:ext cx="1523891" cy="320877"/>
          </a:xfrm>
          <a:prstGeom prst="diamond">
            <a:avLst/>
          </a:prstGeom>
          <a:solidFill>
            <a:srgbClr val="A9C5ED"/>
          </a:solidFill>
          <a:ln w="9525">
            <a:solidFill>
              <a:schemeClr val="tx1"/>
            </a:solidFill>
            <a:miter lim="800000"/>
          </a:ln>
        </p:spPr>
        <p:txBody>
          <a:bodyPr wrap="none" anchor="ctr"/>
          <a:lstStyle/>
          <a:p>
            <a:r>
              <a:rPr lang="zh-CN" altLang="en-US" sz="770" b="1" dirty="0"/>
              <a:t>验证总取款金额</a:t>
            </a:r>
            <a:endParaRPr lang="zh-CN" altLang="en-US" sz="770" b="1" dirty="0"/>
          </a:p>
        </p:txBody>
      </p:sp>
      <p:sp>
        <p:nvSpPr>
          <p:cNvPr id="110" name="Text Box 57"/>
          <p:cNvSpPr txBox="1">
            <a:spLocks noChangeArrowheads="1"/>
          </p:cNvSpPr>
          <p:nvPr/>
        </p:nvSpPr>
        <p:spPr bwMode="auto">
          <a:xfrm>
            <a:off x="2291703" y="4442806"/>
            <a:ext cx="453149"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a:t>满足</a:t>
            </a:r>
            <a:endParaRPr lang="zh-CN" altLang="en-US" sz="770"/>
          </a:p>
        </p:txBody>
      </p:sp>
      <p:sp>
        <p:nvSpPr>
          <p:cNvPr id="113" name="Text Box 60"/>
          <p:cNvSpPr txBox="1">
            <a:spLocks noChangeArrowheads="1"/>
          </p:cNvSpPr>
          <p:nvPr/>
        </p:nvSpPr>
        <p:spPr bwMode="auto">
          <a:xfrm>
            <a:off x="4161821" y="4461297"/>
            <a:ext cx="576440"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dirty="0">
                <a:solidFill>
                  <a:schemeClr val="hlink"/>
                </a:solidFill>
              </a:rPr>
              <a:t>不满足</a:t>
            </a:r>
            <a:endParaRPr lang="zh-CN" altLang="en-US" sz="770" dirty="0">
              <a:solidFill>
                <a:schemeClr val="hlink"/>
              </a:solidFill>
            </a:endParaRPr>
          </a:p>
        </p:txBody>
      </p:sp>
      <p:sp>
        <p:nvSpPr>
          <p:cNvPr id="114" name="Text Box 61"/>
          <p:cNvSpPr txBox="1">
            <a:spLocks noChangeArrowheads="1"/>
          </p:cNvSpPr>
          <p:nvPr/>
        </p:nvSpPr>
        <p:spPr bwMode="auto">
          <a:xfrm>
            <a:off x="3033614" y="4848404"/>
            <a:ext cx="601315" cy="17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255" tIns="30627" rIns="61255" bIns="30627">
            <a:spAutoFit/>
          </a:bodyPr>
          <a:lstStyle>
            <a:lvl1pPr eaLnBrk="0" hangingPunct="0">
              <a:defRPr sz="1700" b="1">
                <a:solidFill>
                  <a:schemeClr val="tx1"/>
                </a:solidFill>
                <a:latin typeface="Arial" panose="020B0604020202020204" pitchFamily="34" charset="0"/>
                <a:ea typeface="宋体" panose="02010600030101010101" pitchFamily="2" charset="-122"/>
              </a:defRPr>
            </a:lvl1pPr>
            <a:lvl2pPr marL="742950" indent="-285750" eaLnBrk="0" hangingPunct="0">
              <a:defRPr sz="1700" b="1">
                <a:solidFill>
                  <a:schemeClr val="tx1"/>
                </a:solidFill>
                <a:latin typeface="Arial" panose="020B0604020202020204" pitchFamily="34" charset="0"/>
                <a:ea typeface="宋体" panose="02010600030101010101" pitchFamily="2" charset="-122"/>
              </a:defRPr>
            </a:lvl2pPr>
            <a:lvl3pPr marL="1143000" indent="-228600" eaLnBrk="0" hangingPunct="0">
              <a:defRPr sz="1700" b="1">
                <a:solidFill>
                  <a:schemeClr val="tx1"/>
                </a:solidFill>
                <a:latin typeface="Arial" panose="020B0604020202020204" pitchFamily="34" charset="0"/>
                <a:ea typeface="宋体" panose="02010600030101010101" pitchFamily="2" charset="-122"/>
              </a:defRPr>
            </a:lvl3pPr>
            <a:lvl4pPr marL="1600200" indent="-228600" eaLnBrk="0" hangingPunct="0">
              <a:defRPr sz="1700" b="1">
                <a:solidFill>
                  <a:schemeClr val="tx1"/>
                </a:solidFill>
                <a:latin typeface="Arial" panose="020B0604020202020204" pitchFamily="34" charset="0"/>
                <a:ea typeface="宋体" panose="02010600030101010101" pitchFamily="2" charset="-122"/>
              </a:defRPr>
            </a:lvl4pPr>
            <a:lvl5pPr marL="2057400" indent="-228600" eaLnBrk="0" hangingPunct="0">
              <a:defRPr sz="17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7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770" dirty="0">
                <a:solidFill>
                  <a:schemeClr val="hlink"/>
                </a:solidFill>
              </a:rPr>
              <a:t>不够用</a:t>
            </a:r>
            <a:endParaRPr lang="zh-CN" altLang="en-US" sz="770" dirty="0">
              <a:solidFill>
                <a:schemeClr val="hlink"/>
              </a:solidFill>
            </a:endParaRPr>
          </a:p>
        </p:txBody>
      </p:sp>
      <p:cxnSp>
        <p:nvCxnSpPr>
          <p:cNvPr id="117" name="肘形连接符 116"/>
          <p:cNvCxnSpPr>
            <a:stCxn id="88" idx="2"/>
            <a:endCxn id="91" idx="0"/>
          </p:cNvCxnSpPr>
          <p:nvPr/>
        </p:nvCxnSpPr>
        <p:spPr>
          <a:xfrm rot="5400000">
            <a:off x="4071620" y="4671060"/>
            <a:ext cx="354330" cy="220726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0" name="肘形连接符 119"/>
          <p:cNvCxnSpPr>
            <a:stCxn id="82" idx="2"/>
            <a:endCxn id="91" idx="0"/>
          </p:cNvCxnSpPr>
          <p:nvPr/>
        </p:nvCxnSpPr>
        <p:spPr>
          <a:xfrm rot="5400000" flipV="1">
            <a:off x="1819910" y="4626610"/>
            <a:ext cx="184150" cy="246634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5" name="直接箭头连接符 124"/>
          <p:cNvCxnSpPr>
            <a:stCxn id="77" idx="2"/>
            <a:endCxn id="82" idx="0"/>
          </p:cNvCxnSpPr>
          <p:nvPr/>
        </p:nvCxnSpPr>
        <p:spPr>
          <a:xfrm>
            <a:off x="675672" y="5380396"/>
            <a:ext cx="3175" cy="14732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9" name="肘形连接符 128"/>
          <p:cNvCxnSpPr>
            <a:stCxn id="100" idx="1"/>
            <a:endCxn id="77" idx="0"/>
          </p:cNvCxnSpPr>
          <p:nvPr/>
        </p:nvCxnSpPr>
        <p:spPr>
          <a:xfrm rot="10800000" flipV="1">
            <a:off x="675640" y="5036820"/>
            <a:ext cx="462280" cy="102870"/>
          </a:xfrm>
          <a:prstGeom prst="bentConnector2">
            <a:avLst/>
          </a:prstGeom>
          <a:ln>
            <a:tailEnd type="arrow"/>
          </a:ln>
        </p:spPr>
        <p:style>
          <a:lnRef idx="3">
            <a:schemeClr val="dk1"/>
          </a:lnRef>
          <a:fillRef idx="0">
            <a:schemeClr val="dk1"/>
          </a:fillRef>
          <a:effectRef idx="2">
            <a:schemeClr val="dk1"/>
          </a:effectRef>
          <a:fontRef idx="minor">
            <a:schemeClr val="tx1"/>
          </a:fontRef>
        </p:style>
      </p:cxnSp>
      <p:cxnSp>
        <p:nvCxnSpPr>
          <p:cNvPr id="133" name="肘形连接符 132"/>
          <p:cNvCxnSpPr>
            <a:stCxn id="106" idx="1"/>
            <a:endCxn id="100" idx="0"/>
          </p:cNvCxnSpPr>
          <p:nvPr/>
        </p:nvCxnSpPr>
        <p:spPr>
          <a:xfrm rot="10800000" flipV="1">
            <a:off x="1969135" y="4636135"/>
            <a:ext cx="611505" cy="200025"/>
          </a:xfrm>
          <a:prstGeom prst="bentConnector2">
            <a:avLst/>
          </a:prstGeom>
          <a:ln>
            <a:tailEnd type="arrow"/>
          </a:ln>
        </p:spPr>
        <p:style>
          <a:lnRef idx="3">
            <a:schemeClr val="dk1"/>
          </a:lnRef>
          <a:fillRef idx="0">
            <a:schemeClr val="dk1"/>
          </a:fillRef>
          <a:effectRef idx="2">
            <a:schemeClr val="dk1"/>
          </a:effectRef>
          <a:fontRef idx="minor">
            <a:schemeClr val="tx1"/>
          </a:fontRef>
        </p:style>
      </p:cxnSp>
      <p:cxnSp>
        <p:nvCxnSpPr>
          <p:cNvPr id="142" name="肘形连接符 141"/>
          <p:cNvCxnSpPr>
            <a:stCxn id="73" idx="3"/>
            <a:endCxn id="88" idx="0"/>
          </p:cNvCxnSpPr>
          <p:nvPr/>
        </p:nvCxnSpPr>
        <p:spPr>
          <a:xfrm>
            <a:off x="5257165" y="4276090"/>
            <a:ext cx="95250" cy="1081405"/>
          </a:xfrm>
          <a:prstGeom prst="bentConnector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45" name="肘形连接符 144"/>
          <p:cNvCxnSpPr>
            <a:stCxn id="106" idx="3"/>
            <a:endCxn id="88" idx="0"/>
          </p:cNvCxnSpPr>
          <p:nvPr/>
        </p:nvCxnSpPr>
        <p:spPr>
          <a:xfrm>
            <a:off x="4104640" y="4636135"/>
            <a:ext cx="1247775" cy="721360"/>
          </a:xfrm>
          <a:prstGeom prst="bentConnector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49" name="肘形连接符 148"/>
          <p:cNvCxnSpPr>
            <a:stCxn id="100" idx="3"/>
            <a:endCxn id="88" idx="0"/>
          </p:cNvCxnSpPr>
          <p:nvPr/>
        </p:nvCxnSpPr>
        <p:spPr>
          <a:xfrm>
            <a:off x="2800350" y="5036820"/>
            <a:ext cx="2552065" cy="320675"/>
          </a:xfrm>
          <a:prstGeom prst="bentConnector2">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52" name="肘形连接符 151"/>
          <p:cNvCxnSpPr>
            <a:stCxn id="73" idx="1"/>
            <a:endCxn id="106" idx="0"/>
          </p:cNvCxnSpPr>
          <p:nvPr/>
        </p:nvCxnSpPr>
        <p:spPr>
          <a:xfrm rot="10800000" flipV="1">
            <a:off x="3342640" y="4276090"/>
            <a:ext cx="390525" cy="199390"/>
          </a:xfrm>
          <a:prstGeom prst="bentConnector2">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649605"/>
            <a:ext cx="8229600" cy="622935"/>
          </a:xfrm>
        </p:spPr>
        <p:txBody>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cs typeface="+mn-cs"/>
              </a:rPr>
              <a:t>流程分析法总结</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p:txBody>
          <a:bodyPr>
            <a:normAutofit/>
          </a:bodyPr>
          <a:lstStyle/>
          <a:p>
            <a:pPr algn="just"/>
            <a:r>
              <a:rPr lang="en-US" altLang="zh-CN" sz="2400">
                <a:solidFill>
                  <a:srgbClr val="386698"/>
                </a:solidFill>
                <a:latin typeface="Franklin Gothic Book" panose="020B0503020102020204" pitchFamily="34" charset="0"/>
                <a:ea typeface="黑体" panose="02010609060101010101" pitchFamily="49" charset="-122"/>
              </a:rPr>
              <a:t>    </a:t>
            </a:r>
            <a:r>
              <a:rPr lang="zh-CN" altLang="en-US" sz="2400">
                <a:solidFill>
                  <a:srgbClr val="386698"/>
                </a:solidFill>
                <a:latin typeface="Franklin Gothic Book" panose="020B0503020102020204" pitchFamily="34" charset="0"/>
                <a:ea typeface="黑体" panose="02010609060101010101" pitchFamily="49" charset="-122"/>
              </a:rPr>
              <a:t>流程分析法适用于有先后顺序的测试。常用于业务流程测试、安装流程测试等。</a:t>
            </a:r>
            <a:endParaRPr lang="zh-CN" altLang="en-US" sz="2400">
              <a:solidFill>
                <a:srgbClr val="386698"/>
              </a:solidFill>
              <a:latin typeface="Franklin Gothic Book" panose="020B0503020102020204" pitchFamily="34" charset="0"/>
              <a:ea typeface="黑体" panose="02010609060101010101" pitchFamily="49" charset="-122"/>
            </a:endParaRPr>
          </a:p>
          <a:p>
            <a:pPr lvl="2" algn="just"/>
            <a:endParaRPr lang="zh-CN" altLang="en-US">
              <a:solidFill>
                <a:srgbClr val="386698"/>
              </a:solidFill>
              <a:latin typeface="Franklin Gothic Book" panose="020B0503020102020204" pitchFamily="34" charset="0"/>
              <a:ea typeface="黑体" panose="02010609060101010101" pitchFamily="49" charset="-122"/>
            </a:endParaRPr>
          </a:p>
          <a:p>
            <a:pPr algn="just"/>
            <a:r>
              <a:rPr lang="zh-CN" altLang="en-US" sz="2400">
                <a:solidFill>
                  <a:srgbClr val="386698"/>
                </a:solidFill>
                <a:latin typeface="Franklin Gothic Book" panose="020B0503020102020204" pitchFamily="34" charset="0"/>
                <a:ea typeface="黑体" panose="02010609060101010101" pitchFamily="49" charset="-122"/>
              </a:rPr>
              <a:t>　　流程分析法重点在于测试流程。因此，一般每个流程用一个测试用例验证。</a:t>
            </a:r>
            <a:endParaRPr lang="zh-CN" altLang="en-US" sz="2400">
              <a:solidFill>
                <a:srgbClr val="386698"/>
              </a:solidFill>
              <a:latin typeface="Franklin Gothic Book" panose="020B0503020102020204" pitchFamily="34" charset="0"/>
              <a:ea typeface="黑体" panose="02010609060101010101" pitchFamily="49" charset="-122"/>
            </a:endParaRPr>
          </a:p>
          <a:p>
            <a:pPr lvl="1" algn="just"/>
            <a:endParaRPr lang="zh-CN" altLang="en-US" sz="2400">
              <a:solidFill>
                <a:srgbClr val="386698"/>
              </a:solidFill>
              <a:latin typeface="Franklin Gothic Book" panose="020B0503020102020204" pitchFamily="34" charset="0"/>
              <a:ea typeface="黑体" panose="02010609060101010101" pitchFamily="49" charset="-122"/>
            </a:endParaRPr>
          </a:p>
        </p:txBody>
      </p:sp>
      <p:sp>
        <p:nvSpPr>
          <p:cNvPr id="4" name="内容占位符 1"/>
          <p:cNvSpPr txBox="1"/>
          <p:nvPr/>
        </p:nvSpPr>
        <p:spPr>
          <a:xfrm>
            <a:off x="1039326" y="4131026"/>
            <a:ext cx="7200000" cy="1637729"/>
          </a:xfrm>
          <a:prstGeom prst="roundRect">
            <a:avLst/>
          </a:prstGeom>
        </p:spPr>
        <p:style>
          <a:lnRef idx="1">
            <a:schemeClr val="accent1"/>
          </a:lnRef>
          <a:fillRef idx="2">
            <a:schemeClr val="accent1"/>
          </a:fillRef>
          <a:effectRef idx="1">
            <a:schemeClr val="accent1"/>
          </a:effectRef>
          <a:fontRef idx="minor">
            <a:schemeClr val="dk1"/>
          </a:fontRef>
        </p:style>
        <p:txBody>
          <a:bodyPr vert="horz" wrap="square" lIns="70376" tIns="35188" rIns="70376" bIns="35188" numCol="1" rtlCol="0" anchor="t" anchorCtr="0" compatLnSpc="1">
            <a:normAutofit/>
          </a:bodyPr>
          <a:lstStyle>
            <a:lvl1pPr marL="457200" indent="-457200" algn="just" fontAlgn="base">
              <a:lnSpc>
                <a:spcPct val="120000"/>
              </a:lnSpc>
              <a:spcBef>
                <a:spcPct val="20000"/>
              </a:spcBef>
              <a:spcAft>
                <a:spcPct val="0"/>
              </a:spcAft>
              <a:buClr>
                <a:srgbClr val="77933C"/>
              </a:buClr>
              <a:buBlip>
                <a:blip r:embed="rId1"/>
              </a:buBlip>
              <a:defRPr sz="2400" b="0">
                <a:solidFill>
                  <a:schemeClr val="dk1"/>
                </a:solidFill>
              </a:defRPr>
            </a:lvl1pPr>
            <a:lvl2pPr marL="742950" lvl="1" indent="-285750" algn="just" fontAlgn="base">
              <a:lnSpc>
                <a:spcPct val="120000"/>
              </a:lnSpc>
              <a:spcBef>
                <a:spcPct val="20000"/>
              </a:spcBef>
              <a:spcAft>
                <a:spcPct val="0"/>
              </a:spcAft>
              <a:buClr>
                <a:srgbClr val="92D050"/>
              </a:buClr>
              <a:buFont typeface="Wingdings" panose="05000000000000000000" pitchFamily="2" charset="2"/>
              <a:buChar char="Ø"/>
              <a:defRPr sz="2000">
                <a:solidFill>
                  <a:schemeClr val="dk1"/>
                </a:solidFill>
              </a:defRPr>
            </a:lvl2pPr>
            <a:lvl3pPr marL="1143000" indent="-228600" algn="just" fontAlgn="base">
              <a:lnSpc>
                <a:spcPct val="120000"/>
              </a:lnSpc>
              <a:spcBef>
                <a:spcPct val="20000"/>
              </a:spcBef>
              <a:spcAft>
                <a:spcPct val="0"/>
              </a:spcAft>
              <a:buClr>
                <a:srgbClr val="92D050"/>
              </a:buClr>
              <a:buFont typeface="Arial" panose="020B0604020202020204" pitchFamily="34" charset="0"/>
              <a:buChar char="•"/>
              <a:defRPr>
                <a:solidFill>
                  <a:schemeClr val="dk1"/>
                </a:solidFill>
              </a:defRPr>
            </a:lvl3pPr>
            <a:lvl4pPr marL="1600200" indent="-228600" fontAlgn="base">
              <a:spcBef>
                <a:spcPct val="20000"/>
              </a:spcBef>
              <a:spcAft>
                <a:spcPct val="0"/>
              </a:spcAft>
              <a:buFont typeface="Arial" panose="020B0604020202020204" pitchFamily="34" charset="0"/>
              <a:buChar char="–"/>
              <a:defRPr sz="2000">
                <a:solidFill>
                  <a:schemeClr val="dk1"/>
                </a:solidFill>
              </a:defRPr>
            </a:lvl4pPr>
            <a:lvl5pPr marL="2057400" indent="-228600" fontAlgn="base">
              <a:spcBef>
                <a:spcPct val="20000"/>
              </a:spcBef>
              <a:spcAft>
                <a:spcPct val="0"/>
              </a:spcAft>
              <a:buFont typeface="Arial" panose="020B0604020202020204" pitchFamily="34" charset="0"/>
              <a:buChar char="»"/>
              <a:defRPr sz="2000">
                <a:solidFill>
                  <a:schemeClr val="dk1"/>
                </a:solidFill>
              </a:defRPr>
            </a:lvl5pPr>
            <a:lvl6pPr marL="2514600" indent="-228600">
              <a:spcBef>
                <a:spcPct val="20000"/>
              </a:spcBef>
              <a:buFont typeface="Arial" panose="020B0604020202020204" pitchFamily="34" charset="0"/>
              <a:buChar char="•"/>
              <a:defRPr sz="2000">
                <a:solidFill>
                  <a:schemeClr val="dk1"/>
                </a:solidFill>
              </a:defRPr>
            </a:lvl6pPr>
            <a:lvl7pPr marL="2971800" indent="-228600">
              <a:spcBef>
                <a:spcPct val="20000"/>
              </a:spcBef>
              <a:buFont typeface="Arial" panose="020B0604020202020204" pitchFamily="34" charset="0"/>
              <a:buChar char="•"/>
              <a:defRPr sz="2000">
                <a:solidFill>
                  <a:schemeClr val="dk1"/>
                </a:solidFill>
              </a:defRPr>
            </a:lvl7pPr>
            <a:lvl8pPr marL="3429000" indent="-228600">
              <a:spcBef>
                <a:spcPct val="20000"/>
              </a:spcBef>
              <a:buFont typeface="Arial" panose="020B0604020202020204" pitchFamily="34" charset="0"/>
              <a:buChar char="•"/>
              <a:defRPr sz="2000">
                <a:solidFill>
                  <a:schemeClr val="dk1"/>
                </a:solidFill>
              </a:defRPr>
            </a:lvl8pPr>
            <a:lvl9pPr marL="3886200" indent="-228600">
              <a:spcBef>
                <a:spcPct val="20000"/>
              </a:spcBef>
              <a:buFont typeface="Arial" panose="020B0604020202020204" pitchFamily="34" charset="0"/>
              <a:buChar char="•"/>
              <a:defRPr sz="2000">
                <a:solidFill>
                  <a:schemeClr val="dk1"/>
                </a:solidFill>
              </a:defRPr>
            </a:lvl9pPr>
          </a:lstStyle>
          <a:p>
            <a:pPr marL="0" indent="0">
              <a:buNone/>
            </a:pPr>
            <a:r>
              <a:rPr lang="zh-CN" altLang="en-US" sz="1845" dirty="0"/>
              <a:t>　　流程测试没有问题并不能说明系统功能没有问题，还需要针对每步功能进行测试。对于包含复杂流程的系统，只有功能点和处理流程都进行测试覆盖，才算是比较充分的测试。</a:t>
            </a:r>
            <a:endParaRPr lang="zh-CN" altLang="en-US" sz="1845"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fltVal val="0"/>
                                          </p:val>
                                        </p:tav>
                                        <p:tav tm="100000">
                                          <p:val>
                                            <p:strVal val="#ppt_w"/>
                                          </p:val>
                                        </p:tav>
                                      </p:tavLst>
                                    </p:anim>
                                    <p:anim calcmode="lin" valueType="num">
                                      <p:cBhvr>
                                        <p:cTn id="18" dur="1000" fill="hold"/>
                                        <p:tgtEl>
                                          <p:spTgt spid="4"/>
                                        </p:tgtEl>
                                        <p:attrNameLst>
                                          <p:attrName>ppt_h</p:attrName>
                                        </p:attrNameLst>
                                      </p:cBhvr>
                                      <p:tavLst>
                                        <p:tav tm="0">
                                          <p:val>
                                            <p:fltVal val="0"/>
                                          </p:val>
                                        </p:tav>
                                        <p:tav tm="100000">
                                          <p:val>
                                            <p:strVal val="#ppt_h"/>
                                          </p:val>
                                        </p:tav>
                                      </p:tavLst>
                                    </p:anim>
                                    <p:animEffect transition="in" filter="fade">
                                      <p:cBhvr>
                                        <p:cTn id="1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1441450"/>
            <a:ext cx="8356600" cy="829945"/>
          </a:xfrm>
          <a:prstGeom prst="rect">
            <a:avLst/>
          </a:prstGeom>
          <a:noFill/>
          <a:ln w="9525">
            <a:noFill/>
          </a:ln>
        </p:spPr>
        <p:txBody>
          <a:bodyPr wrap="square" anchor="t">
            <a:spAutoFit/>
          </a:bodyPr>
          <a:lstStyle/>
          <a:p>
            <a:pPr>
              <a:lnSpc>
                <a:spcPct val="150000"/>
              </a:lnSpc>
              <a:buFont typeface="Arial" panose="020B0604020202020204" pitchFamily="34" charset="0"/>
              <a:buNone/>
            </a:pPr>
            <a:endParaRPr lang="en-US" altLang="zh-CN" sz="1600" dirty="0"/>
          </a:p>
          <a:p>
            <a:pPr>
              <a:lnSpc>
                <a:spcPct val="150000"/>
              </a:lnSpc>
              <a:buFont typeface="Arial" panose="020B0604020202020204" pitchFamily="34" charset="0"/>
              <a:buNone/>
            </a:pPr>
            <a:endParaRPr altLang="zh-CN" sz="1600" dirty="0">
              <a:sym typeface="+mn-ea"/>
            </a:endParaRPr>
          </a:p>
        </p:txBody>
      </p:sp>
      <p:sp>
        <p:nvSpPr>
          <p:cNvPr id="33795" name="文本框 2"/>
          <p:cNvSpPr txBox="1"/>
          <p:nvPr/>
        </p:nvSpPr>
        <p:spPr>
          <a:xfrm>
            <a:off x="369888" y="574675"/>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边界值</a:t>
            </a:r>
            <a:endParaRPr lang="zh-CN" altLang="en-US" sz="4400" b="1" dirty="0">
              <a:solidFill>
                <a:srgbClr val="0E71AA"/>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内容占位符 3"/>
          <p:cNvSpPr>
            <a:spLocks noGrp="1"/>
          </p:cNvSpPr>
          <p:nvPr>
            <p:ph idx="1"/>
          </p:nvPr>
        </p:nvSpPr>
        <p:spPr>
          <a:xfrm>
            <a:off x="159385" y="1162050"/>
            <a:ext cx="8808085" cy="1692910"/>
          </a:xfrm>
        </p:spPr>
        <p:txBody>
          <a:bodyPr/>
          <a:lstStyle/>
          <a:p>
            <a:pPr algn="l"/>
            <a:r>
              <a:rPr lang="zh-CN" altLang="en-US" sz="2400">
                <a:solidFill>
                  <a:srgbClr val="386698"/>
                </a:solidFill>
                <a:latin typeface="Franklin Gothic Book" panose="020B0503020102020204" pitchFamily="34" charset="0"/>
                <a:ea typeface="黑体" panose="02010609060101010101" pitchFamily="49" charset="-122"/>
                <a:sym typeface="+mn-ea"/>
              </a:rPr>
              <a:t>确定边界情况（输入或输出等价类的边界）</a:t>
            </a:r>
            <a:endParaRPr lang="zh-CN" altLang="en-US" sz="2400">
              <a:solidFill>
                <a:srgbClr val="386698"/>
              </a:solidFill>
              <a:latin typeface="Franklin Gothic Book" panose="020B0503020102020204" pitchFamily="34" charset="0"/>
              <a:ea typeface="黑体" panose="02010609060101010101" pitchFamily="49" charset="-122"/>
            </a:endParaRPr>
          </a:p>
          <a:p>
            <a:pPr algn="l"/>
            <a:r>
              <a:rPr lang="zh-CN" altLang="en-US" sz="2400">
                <a:solidFill>
                  <a:srgbClr val="386698"/>
                </a:solidFill>
                <a:latin typeface="Franklin Gothic Book" panose="020B0503020102020204" pitchFamily="34" charset="0"/>
                <a:ea typeface="黑体" panose="02010609060101010101" pitchFamily="49" charset="-122"/>
                <a:sym typeface="+mn-ea"/>
              </a:rPr>
              <a:t>选取正好等于、刚刚好大于或刚刚好小于边界值作为测试数据</a:t>
            </a:r>
            <a:endParaRPr lang="zh-CN" altLang="en-US" sz="2400">
              <a:solidFill>
                <a:srgbClr val="386698"/>
              </a:solidFill>
              <a:latin typeface="Franklin Gothic Book" panose="020B0503020102020204" pitchFamily="34" charset="0"/>
              <a:ea typeface="黑体" panose="02010609060101010101" pitchFamily="49" charset="-122"/>
              <a:sym typeface="+mn-ea"/>
            </a:endParaRPr>
          </a:p>
          <a:p>
            <a:pPr algn="l"/>
            <a:r>
              <a:rPr lang="zh-CN" altLang="en-US" sz="2400">
                <a:solidFill>
                  <a:srgbClr val="386698"/>
                </a:solidFill>
                <a:latin typeface="Franklin Gothic Book" panose="020B0503020102020204" pitchFamily="34" charset="0"/>
                <a:ea typeface="黑体" panose="02010609060101010101" pitchFamily="49" charset="-122"/>
                <a:sym typeface="+mn-ea"/>
              </a:rPr>
              <a:t>边界值的取值依据输入范围区间不同而有所不同，但是都需要把上点值、离点值和内点值取到。</a:t>
            </a:r>
            <a:r>
              <a:rPr lang="zh-CN" altLang="en-US" sz="2400">
                <a:solidFill>
                  <a:srgbClr val="FF0000"/>
                </a:solidFill>
                <a:latin typeface="Franklin Gothic Book" panose="020B0503020102020204" pitchFamily="34" charset="0"/>
                <a:ea typeface="黑体" panose="02010609060101010101" pitchFamily="49" charset="-122"/>
                <a:sym typeface="+mn-ea"/>
              </a:rPr>
              <a:t>（闭两边、开中间）</a:t>
            </a:r>
            <a:endParaRPr lang="zh-CN" altLang="en-US" sz="2400">
              <a:solidFill>
                <a:srgbClr val="FF0000"/>
              </a:solidFill>
              <a:latin typeface="Franklin Gothic Book" panose="020B0503020102020204" pitchFamily="34" charset="0"/>
              <a:ea typeface="黑体" panose="02010609060101010101" pitchFamily="49" charset="-122"/>
              <a:sym typeface="+mn-ea"/>
            </a:endParaRPr>
          </a:p>
        </p:txBody>
      </p:sp>
      <p:sp>
        <p:nvSpPr>
          <p:cNvPr id="2" name="矩形 1"/>
          <p:cNvSpPr/>
          <p:nvPr/>
        </p:nvSpPr>
        <p:spPr>
          <a:xfrm>
            <a:off x="710893" y="2920365"/>
            <a:ext cx="3240000" cy="172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0" lvl="1" algn="just" fontAlgn="base">
              <a:lnSpc>
                <a:spcPct val="120000"/>
              </a:lnSpc>
              <a:spcBef>
                <a:spcPct val="20000"/>
              </a:spcBef>
              <a:spcAft>
                <a:spcPct val="0"/>
              </a:spcAft>
              <a:buClr>
                <a:srgbClr val="77933C"/>
              </a:buClr>
            </a:pPr>
            <a:r>
              <a:rPr lang="zh-CN" altLang="en-US" dirty="0">
                <a:solidFill>
                  <a:schemeClr val="tx1"/>
                </a:solidFill>
              </a:rPr>
              <a:t>如果是闭区间，例如</a:t>
            </a:r>
            <a:r>
              <a:rPr lang="en-US" altLang="zh-CN" dirty="0">
                <a:solidFill>
                  <a:schemeClr val="tx1"/>
                </a:solidFill>
              </a:rPr>
              <a:t>[1</a:t>
            </a:r>
            <a:r>
              <a:rPr lang="zh-CN" altLang="en-US" dirty="0">
                <a:solidFill>
                  <a:schemeClr val="tx1"/>
                </a:solidFill>
              </a:rPr>
              <a:t>，</a:t>
            </a:r>
            <a:r>
              <a:rPr lang="en-US" altLang="zh-CN" dirty="0">
                <a:solidFill>
                  <a:schemeClr val="tx1"/>
                </a:solidFill>
              </a:rPr>
              <a:t>10]</a:t>
            </a:r>
            <a:r>
              <a:rPr lang="zh-CN" altLang="en-US" dirty="0">
                <a:solidFill>
                  <a:schemeClr val="tx1"/>
                </a:solidFill>
              </a:rPr>
              <a:t>。</a:t>
            </a:r>
            <a:endParaRPr lang="en-US" altLang="zh-CN" dirty="0">
              <a:solidFill>
                <a:schemeClr val="tx1"/>
              </a:solidFill>
            </a:endParaRP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上点：</a:t>
            </a:r>
            <a:r>
              <a:rPr lang="en-US" altLang="zh-CN" sz="1600" dirty="0">
                <a:solidFill>
                  <a:schemeClr val="tx1"/>
                </a:solidFill>
              </a:rPr>
              <a:t>1</a:t>
            </a:r>
            <a:r>
              <a:rPr lang="zh-CN" altLang="en-US" sz="1600" dirty="0">
                <a:solidFill>
                  <a:schemeClr val="tx1"/>
                </a:solidFill>
              </a:rPr>
              <a:t>、</a:t>
            </a:r>
            <a:r>
              <a:rPr lang="en-US" altLang="zh-CN" sz="1600" dirty="0">
                <a:solidFill>
                  <a:schemeClr val="tx1"/>
                </a:solidFill>
              </a:rPr>
              <a:t>10</a:t>
            </a:r>
            <a:endParaRPr lang="en-US" altLang="zh-CN" sz="1600" dirty="0">
              <a:solidFill>
                <a:schemeClr val="tx1"/>
              </a:solidFill>
            </a:endParaRP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内点：</a:t>
            </a:r>
            <a:r>
              <a:rPr lang="en-US" altLang="zh-CN" sz="1600" dirty="0">
                <a:solidFill>
                  <a:schemeClr val="tx1"/>
                </a:solidFill>
              </a:rPr>
              <a:t>5</a:t>
            </a:r>
            <a:endParaRPr lang="en-US" altLang="zh-CN" sz="1600" dirty="0">
              <a:solidFill>
                <a:schemeClr val="tx1"/>
              </a:solidFill>
            </a:endParaRP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离点：</a:t>
            </a:r>
            <a:r>
              <a:rPr lang="en-US" altLang="zh-CN" sz="1600" dirty="0">
                <a:solidFill>
                  <a:schemeClr val="tx1"/>
                </a:solidFill>
              </a:rPr>
              <a:t>0</a:t>
            </a:r>
            <a:r>
              <a:rPr lang="zh-CN" altLang="en-US" sz="1600" dirty="0">
                <a:solidFill>
                  <a:schemeClr val="tx1"/>
                </a:solidFill>
              </a:rPr>
              <a:t>、</a:t>
            </a:r>
            <a:r>
              <a:rPr lang="en-US" altLang="zh-CN" sz="1600" dirty="0">
                <a:solidFill>
                  <a:schemeClr val="tx1"/>
                </a:solidFill>
              </a:rPr>
              <a:t>11</a:t>
            </a:r>
            <a:endParaRPr lang="en-US" altLang="zh-CN" sz="1600" dirty="0">
              <a:solidFill>
                <a:schemeClr val="tx1"/>
              </a:solidFill>
            </a:endParaRPr>
          </a:p>
        </p:txBody>
      </p:sp>
      <p:sp>
        <p:nvSpPr>
          <p:cNvPr id="5" name="矩形 4"/>
          <p:cNvSpPr/>
          <p:nvPr/>
        </p:nvSpPr>
        <p:spPr>
          <a:xfrm>
            <a:off x="5290607" y="2920175"/>
            <a:ext cx="3240000" cy="1728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lvl="1" algn="just" fontAlgn="base">
              <a:lnSpc>
                <a:spcPct val="120000"/>
              </a:lnSpc>
              <a:spcBef>
                <a:spcPct val="20000"/>
              </a:spcBef>
              <a:spcAft>
                <a:spcPct val="0"/>
              </a:spcAft>
              <a:buClr>
                <a:srgbClr val="77933C"/>
              </a:buClr>
            </a:pPr>
            <a:r>
              <a:rPr lang="zh-CN" altLang="en-US" dirty="0">
                <a:solidFill>
                  <a:schemeClr val="tx1"/>
                </a:solidFill>
              </a:rPr>
              <a:t>如果是开区间，例如</a:t>
            </a:r>
            <a:r>
              <a:rPr lang="en-US" altLang="zh-CN" dirty="0">
                <a:solidFill>
                  <a:schemeClr val="tx1"/>
                </a:solidFill>
              </a:rPr>
              <a:t>(1</a:t>
            </a:r>
            <a:r>
              <a:rPr lang="zh-CN" altLang="en-US" dirty="0">
                <a:solidFill>
                  <a:schemeClr val="tx1"/>
                </a:solidFill>
              </a:rPr>
              <a:t>，</a:t>
            </a:r>
            <a:r>
              <a:rPr lang="en-US" altLang="zh-CN" dirty="0">
                <a:solidFill>
                  <a:schemeClr val="tx1"/>
                </a:solidFill>
              </a:rPr>
              <a:t>10)</a:t>
            </a:r>
            <a:r>
              <a:rPr lang="zh-CN" altLang="en-US" dirty="0">
                <a:solidFill>
                  <a:schemeClr val="tx1"/>
                </a:solidFill>
              </a:rPr>
              <a:t>。</a:t>
            </a:r>
            <a:endParaRPr lang="en-US" altLang="zh-CN" dirty="0">
              <a:solidFill>
                <a:schemeClr val="tx1"/>
              </a:solidFill>
            </a:endParaRP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上点：</a:t>
            </a:r>
            <a:r>
              <a:rPr lang="en-US" altLang="zh-CN" sz="1600" dirty="0">
                <a:solidFill>
                  <a:schemeClr val="tx1"/>
                </a:solidFill>
              </a:rPr>
              <a:t>1</a:t>
            </a:r>
            <a:r>
              <a:rPr lang="zh-CN" altLang="en-US" sz="1600" dirty="0">
                <a:solidFill>
                  <a:schemeClr val="tx1"/>
                </a:solidFill>
              </a:rPr>
              <a:t>、</a:t>
            </a:r>
            <a:r>
              <a:rPr lang="en-US" altLang="zh-CN" sz="1600" dirty="0">
                <a:solidFill>
                  <a:schemeClr val="tx1"/>
                </a:solidFill>
              </a:rPr>
              <a:t>10</a:t>
            </a:r>
            <a:endParaRPr lang="en-US" altLang="zh-CN" sz="1600" dirty="0">
              <a:solidFill>
                <a:schemeClr val="tx1"/>
              </a:solidFill>
            </a:endParaRP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内点：</a:t>
            </a:r>
            <a:r>
              <a:rPr lang="en-US" altLang="zh-CN" sz="1600" dirty="0">
                <a:solidFill>
                  <a:schemeClr val="tx1"/>
                </a:solidFill>
              </a:rPr>
              <a:t>5</a:t>
            </a:r>
            <a:endParaRPr lang="en-US" altLang="zh-CN" sz="1600" dirty="0">
              <a:solidFill>
                <a:schemeClr val="tx1"/>
              </a:solidFill>
            </a:endParaRP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离点：</a:t>
            </a:r>
            <a:r>
              <a:rPr lang="en-US" altLang="zh-CN" sz="1600" dirty="0">
                <a:solidFill>
                  <a:schemeClr val="tx1"/>
                </a:solidFill>
              </a:rPr>
              <a:t>2</a:t>
            </a:r>
            <a:r>
              <a:rPr lang="zh-CN" altLang="en-US" sz="1600" dirty="0">
                <a:solidFill>
                  <a:schemeClr val="tx1"/>
                </a:solidFill>
              </a:rPr>
              <a:t>、</a:t>
            </a:r>
            <a:r>
              <a:rPr lang="en-US" altLang="zh-CN" sz="1600" dirty="0">
                <a:solidFill>
                  <a:schemeClr val="tx1"/>
                </a:solidFill>
              </a:rPr>
              <a:t>9</a:t>
            </a:r>
            <a:endParaRPr lang="zh-CN" altLang="en-US" sz="1600" dirty="0">
              <a:solidFill>
                <a:schemeClr val="tx1"/>
              </a:solidFill>
            </a:endParaRPr>
          </a:p>
        </p:txBody>
      </p:sp>
      <p:sp>
        <p:nvSpPr>
          <p:cNvPr id="6" name="矩形 5"/>
          <p:cNvSpPr/>
          <p:nvPr/>
        </p:nvSpPr>
        <p:spPr>
          <a:xfrm>
            <a:off x="2439298" y="4719755"/>
            <a:ext cx="3960000" cy="1728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lvl="1" algn="just" fontAlgn="base">
              <a:lnSpc>
                <a:spcPct val="120000"/>
              </a:lnSpc>
              <a:spcBef>
                <a:spcPct val="20000"/>
              </a:spcBef>
              <a:spcAft>
                <a:spcPct val="0"/>
              </a:spcAft>
              <a:buClr>
                <a:srgbClr val="77933C"/>
              </a:buClr>
            </a:pPr>
            <a:r>
              <a:rPr lang="zh-CN" altLang="en-US" dirty="0">
                <a:solidFill>
                  <a:schemeClr val="tx1"/>
                </a:solidFill>
              </a:rPr>
              <a:t>如果是半开半闭区间，例如</a:t>
            </a:r>
            <a:r>
              <a:rPr lang="en-US" altLang="zh-CN" dirty="0">
                <a:solidFill>
                  <a:schemeClr val="tx1"/>
                </a:solidFill>
              </a:rPr>
              <a:t>(1</a:t>
            </a:r>
            <a:r>
              <a:rPr lang="zh-CN" altLang="en-US" dirty="0">
                <a:solidFill>
                  <a:schemeClr val="tx1"/>
                </a:solidFill>
              </a:rPr>
              <a:t>，</a:t>
            </a:r>
            <a:r>
              <a:rPr lang="en-US" altLang="zh-CN" dirty="0">
                <a:solidFill>
                  <a:schemeClr val="tx1"/>
                </a:solidFill>
              </a:rPr>
              <a:t>10]</a:t>
            </a:r>
            <a:r>
              <a:rPr lang="zh-CN" altLang="en-US" dirty="0">
                <a:solidFill>
                  <a:schemeClr val="tx1"/>
                </a:solidFill>
              </a:rPr>
              <a:t>。</a:t>
            </a:r>
            <a:endParaRPr lang="en-US" altLang="zh-CN" dirty="0">
              <a:solidFill>
                <a:schemeClr val="tx1"/>
              </a:solidFill>
            </a:endParaRP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上点：</a:t>
            </a:r>
            <a:r>
              <a:rPr lang="en-US" altLang="zh-CN" sz="1600" dirty="0">
                <a:solidFill>
                  <a:schemeClr val="tx1"/>
                </a:solidFill>
              </a:rPr>
              <a:t>1</a:t>
            </a:r>
            <a:r>
              <a:rPr lang="zh-CN" altLang="en-US" sz="1600" dirty="0">
                <a:solidFill>
                  <a:schemeClr val="tx1"/>
                </a:solidFill>
              </a:rPr>
              <a:t>、</a:t>
            </a:r>
            <a:r>
              <a:rPr lang="en-US" altLang="zh-CN" sz="1600" dirty="0">
                <a:solidFill>
                  <a:schemeClr val="tx1"/>
                </a:solidFill>
              </a:rPr>
              <a:t>10</a:t>
            </a:r>
            <a:endParaRPr lang="en-US" altLang="zh-CN" sz="1600" dirty="0">
              <a:solidFill>
                <a:schemeClr val="tx1"/>
              </a:solidFill>
            </a:endParaRP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内点：</a:t>
            </a:r>
            <a:r>
              <a:rPr lang="en-US" altLang="zh-CN" sz="1600" dirty="0">
                <a:solidFill>
                  <a:schemeClr val="tx1"/>
                </a:solidFill>
              </a:rPr>
              <a:t>5</a:t>
            </a:r>
            <a:endParaRPr lang="en-US" altLang="zh-CN" sz="1600" dirty="0">
              <a:solidFill>
                <a:schemeClr val="tx1"/>
              </a:solidFill>
            </a:endParaRPr>
          </a:p>
          <a:p>
            <a:pPr marL="742950" lvl="1" indent="-285750" algn="just" fontAlgn="base">
              <a:lnSpc>
                <a:spcPct val="120000"/>
              </a:lnSpc>
              <a:spcBef>
                <a:spcPct val="20000"/>
              </a:spcBef>
              <a:spcAft>
                <a:spcPct val="0"/>
              </a:spcAft>
              <a:buClr>
                <a:srgbClr val="92D050"/>
              </a:buClr>
              <a:buFont typeface="Wingdings" panose="05000000000000000000" pitchFamily="2" charset="2"/>
              <a:buChar char="Ø"/>
            </a:pPr>
            <a:r>
              <a:rPr lang="zh-CN" altLang="en-US" sz="1600" dirty="0">
                <a:solidFill>
                  <a:schemeClr val="tx1"/>
                </a:solidFill>
              </a:rPr>
              <a:t>离点：</a:t>
            </a:r>
            <a:r>
              <a:rPr lang="en-US" altLang="zh-CN" sz="1600" dirty="0">
                <a:solidFill>
                  <a:schemeClr val="tx1"/>
                </a:solidFill>
              </a:rPr>
              <a:t>2</a:t>
            </a:r>
            <a:r>
              <a:rPr lang="zh-CN" altLang="en-US" sz="1600" dirty="0">
                <a:solidFill>
                  <a:schemeClr val="tx1"/>
                </a:solidFill>
              </a:rPr>
              <a:t>、</a:t>
            </a:r>
            <a:r>
              <a:rPr lang="en-US" altLang="zh-CN" sz="1600" dirty="0">
                <a:solidFill>
                  <a:schemeClr val="tx1"/>
                </a:solidFill>
              </a:rPr>
              <a:t>11</a:t>
            </a:r>
            <a:endParaRPr lang="zh-CN" altLang="en-US" sz="1600" dirty="0">
              <a:solidFill>
                <a:schemeClr val="tx1"/>
              </a:solidFill>
            </a:endParaRPr>
          </a:p>
        </p:txBody>
      </p:sp>
    </p:spTree>
  </p:cSld>
  <p:clrMapOvr>
    <a:masterClrMapping/>
  </p:clrMapOvr>
  <p:transition spd="slow">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10895"/>
            <a:ext cx="8229600" cy="615315"/>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错误推测法</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a:xfrm>
            <a:off x="457200" y="1600200"/>
            <a:ext cx="8229600" cy="3103880"/>
          </a:xfrm>
        </p:spPr>
        <p:txBody>
          <a:bodyPr>
            <a:normAutofit fontScale="90000"/>
          </a:bodyPr>
          <a:lstStyle/>
          <a:p>
            <a:r>
              <a:rPr lang="en-US" altLang="zh-CN" sz="2400" dirty="0">
                <a:solidFill>
                  <a:srgbClr val="386698"/>
                </a:solidFill>
                <a:latin typeface="Franklin Gothic Book" panose="020B0503020102020204" pitchFamily="34" charset="0"/>
                <a:ea typeface="黑体" panose="02010609060101010101" pitchFamily="49" charset="-122"/>
              </a:rPr>
              <a:t>    </a:t>
            </a:r>
            <a:r>
              <a:rPr lang="zh-CN" altLang="en-US" sz="2400" dirty="0">
                <a:solidFill>
                  <a:srgbClr val="386698"/>
                </a:solidFill>
                <a:latin typeface="Franklin Gothic Book" panose="020B0503020102020204" pitchFamily="34" charset="0"/>
                <a:ea typeface="黑体" panose="02010609060101010101" pitchFamily="49" charset="-122"/>
              </a:rPr>
              <a:t>错误推测法是指利用直觉和经验猜测出出错的可能类型，有针对性列举出程序中所有可能的错误和容易发生错误的情况，它是测试经验丰富的测试人员喜欢使用的一种测试用例设计方法。 </a:t>
            </a:r>
            <a:endParaRPr lang="zh-CN" altLang="en-US" sz="2400" dirty="0">
              <a:solidFill>
                <a:srgbClr val="386698"/>
              </a:solidFill>
              <a:latin typeface="Franklin Gothic Book" panose="020B0503020102020204" pitchFamily="34" charset="0"/>
              <a:ea typeface="黑体" panose="02010609060101010101" pitchFamily="49" charset="-122"/>
            </a:endParaRPr>
          </a:p>
          <a:p>
            <a:r>
              <a:rPr lang="zh-CN" altLang="en-US" sz="2400" dirty="0">
                <a:solidFill>
                  <a:srgbClr val="386698"/>
                </a:solidFill>
                <a:latin typeface="Franklin Gothic Book" panose="020B0503020102020204" pitchFamily="34" charset="0"/>
                <a:ea typeface="黑体" panose="02010609060101010101" pitchFamily="49" charset="-122"/>
              </a:rPr>
              <a:t>基本思想：</a:t>
            </a:r>
            <a:endParaRPr lang="en-US" altLang="zh-CN" b="1" dirty="0"/>
          </a:p>
          <a:p>
            <a:pPr lvl="1">
              <a:lnSpc>
                <a:spcPct val="130000"/>
              </a:lnSpc>
            </a:pPr>
            <a:r>
              <a:rPr lang="zh-CN" altLang="en-US" sz="2000" dirty="0">
                <a:solidFill>
                  <a:srgbClr val="386698"/>
                </a:solidFill>
                <a:latin typeface="黑体" panose="02010609060101010101" pitchFamily="49" charset="-122"/>
                <a:ea typeface="黑体" panose="02010609060101010101" pitchFamily="49" charset="-122"/>
              </a:rPr>
              <a:t>基本思想是列举出可能犯的错误或错误易发生的清单，然后根据清单编写测试用例；这种方法很大程度上是凭经验进行的，即凭人们对过去所作测试结果的分析，对所揭示缺陷的规律性作直觉的推测来发现缺陷。</a:t>
            </a:r>
            <a:endParaRPr lang="zh-CN" altLang="en-US" sz="2000" dirty="0">
              <a:solidFill>
                <a:srgbClr val="386698"/>
              </a:solidFill>
              <a:latin typeface="黑体" panose="02010609060101010101" pitchFamily="49" charset="-122"/>
              <a:ea typeface="黑体" panose="02010609060101010101" pitchFamily="49" charset="-122"/>
            </a:endParaRPr>
          </a:p>
          <a:p>
            <a:endParaRPr lang="zh-CN" altLang="en-US" sz="2000" dirty="0">
              <a:solidFill>
                <a:srgbClr val="386698"/>
              </a:solidFill>
              <a:latin typeface="黑体" panose="02010609060101010101" pitchFamily="49" charset="-122"/>
              <a:ea typeface="黑体" panose="02010609060101010101" pitchFamily="49" charset="-122"/>
            </a:endParaRPr>
          </a:p>
        </p:txBody>
      </p:sp>
      <p:sp>
        <p:nvSpPr>
          <p:cNvPr id="5" name="内容占位符 1"/>
          <p:cNvSpPr txBox="1"/>
          <p:nvPr/>
        </p:nvSpPr>
        <p:spPr>
          <a:xfrm>
            <a:off x="1182268" y="5002650"/>
            <a:ext cx="6539604" cy="1052987"/>
          </a:xfrm>
          <a:prstGeom prst="rect">
            <a:avLst/>
          </a:prstGeom>
        </p:spPr>
        <p:style>
          <a:lnRef idx="1">
            <a:schemeClr val="accent2"/>
          </a:lnRef>
          <a:fillRef idx="2">
            <a:schemeClr val="accent2"/>
          </a:fillRef>
          <a:effectRef idx="1">
            <a:schemeClr val="accent2"/>
          </a:effectRef>
          <a:fontRef idx="minor">
            <a:schemeClr val="dk1"/>
          </a:fontRef>
        </p:style>
        <p:txBody>
          <a:bodyPr/>
          <a:lstStyle>
            <a:lvl1pPr marL="228600" indent="-431800" algn="just" defTabSz="914400" rtl="0" eaLnBrk="1" latinLnBrk="0" hangingPunct="1">
              <a:lnSpc>
                <a:spcPct val="100000"/>
              </a:lnSpc>
              <a:spcBef>
                <a:spcPts val="600"/>
              </a:spcBef>
              <a:spcAft>
                <a:spcPts val="600"/>
              </a:spcAft>
              <a:buClr>
                <a:srgbClr val="0070C0"/>
              </a:buClr>
              <a:buFont typeface="Wingdings" panose="05000000000000000000" pitchFamily="2" charset="2"/>
              <a:buChar char="u"/>
              <a:defRPr sz="2400" kern="1200">
                <a:solidFill>
                  <a:schemeClr val="tx1"/>
                </a:solidFill>
                <a:latin typeface="微软雅黑" panose="020B0503020204020204" pitchFamily="34" charset="-122"/>
                <a:ea typeface="微软雅黑" panose="020B0503020204020204" pitchFamily="34" charset="-122"/>
                <a:cs typeface="+mn-cs"/>
              </a:defRPr>
            </a:lvl1pPr>
            <a:lvl2pPr marL="647700" indent="-360045" algn="just" defTabSz="914400" rtl="0" eaLnBrk="1" latinLnBrk="0" hangingPunct="1">
              <a:lnSpc>
                <a:spcPct val="110000"/>
              </a:lnSpc>
              <a:spcBef>
                <a:spcPts val="600"/>
              </a:spcBef>
              <a:buClr>
                <a:srgbClr val="0070C0"/>
              </a:buClr>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just" defTabSz="914400" rtl="0" eaLnBrk="1" latinLnBrk="0" hangingPunct="1">
              <a:lnSpc>
                <a:spcPct val="130000"/>
              </a:lnSpc>
              <a:spcBef>
                <a:spcPts val="0"/>
              </a:spcBef>
              <a:buClr>
                <a:srgbClr val="0070C0"/>
              </a:buClr>
              <a:buFont typeface="Wingdings" panose="05000000000000000000" pitchFamily="2" charset="2"/>
              <a:buChar char="l"/>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defTabSz="914400" rtl="0" eaLnBrk="1" latinLnBrk="0" hangingPunct="1">
              <a:lnSpc>
                <a:spcPct val="11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just" defTabSz="914400" rtl="0" eaLnBrk="1" latinLnBrk="0" hangingPunct="1">
              <a:lnSpc>
                <a:spcPct val="100000"/>
              </a:lnSpc>
              <a:spcBef>
                <a:spcPts val="0"/>
              </a:spcBef>
              <a:buClr>
                <a:srgbClr val="0070C0"/>
              </a:buClr>
              <a:buFont typeface="微软雅黑" panose="020B0503020204020204" pitchFamily="34" charset="-122"/>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540" dirty="0"/>
              <a:t>　　采用错误推测法，最重要的是要思考和分析测试对象的各个方面，多参考以前发现的</a:t>
            </a:r>
            <a:r>
              <a:rPr lang="en-US" altLang="zh-CN" sz="1540" dirty="0"/>
              <a:t>Bug</a:t>
            </a:r>
            <a:r>
              <a:rPr lang="zh-CN" altLang="en-US" sz="1540" dirty="0"/>
              <a:t>的相关数据、总结的经验，个人多考虑异常的情况、反面的情况、特殊的输入，以一个攻击者的态度对待程序，才能够设计出比较完善的测试用例</a:t>
            </a:r>
            <a:endParaRPr lang="zh-CN" altLang="en-US" sz="154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62965"/>
            <a:ext cx="8229600" cy="47879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等价类划分和边界值综合练习</a:t>
            </a:r>
            <a:endParaRPr lang="zh-CN" altLang="en-US" dirty="0"/>
          </a:p>
        </p:txBody>
      </p:sp>
      <p:sp>
        <p:nvSpPr>
          <p:cNvPr id="2" name="内容占位符 1"/>
          <p:cNvSpPr>
            <a:spLocks noGrp="1"/>
          </p:cNvSpPr>
          <p:nvPr>
            <p:ph idx="1"/>
          </p:nvPr>
        </p:nvSpPr>
        <p:spPr/>
        <p:txBody>
          <a:bodyPr/>
          <a:lstStyle/>
          <a:p>
            <a:pPr marL="342900" lvl="1" indent="-342900" algn="l">
              <a:spcBef>
                <a:spcPts val="600"/>
              </a:spcBef>
              <a:spcAft>
                <a:spcPts val="600"/>
              </a:spcAft>
              <a:buChar char="•"/>
            </a:pPr>
            <a:r>
              <a:rPr lang="zh-CN" altLang="en-US" sz="2000" b="0" dirty="0">
                <a:solidFill>
                  <a:srgbClr val="386698"/>
                </a:solidFill>
                <a:latin typeface="Franklin Gothic Book" panose="020B0503020102020204" pitchFamily="34" charset="0"/>
                <a:ea typeface="黑体" panose="02010609060101010101" pitchFamily="49" charset="-122"/>
              </a:rPr>
              <a:t>作业1：结合</a:t>
            </a:r>
            <a:r>
              <a:rPr lang="zh-CN" altLang="en-US" sz="2000" dirty="0">
                <a:solidFill>
                  <a:srgbClr val="386698"/>
                </a:solidFill>
                <a:latin typeface="Franklin Gothic Book" panose="020B0503020102020204" pitchFamily="34" charset="0"/>
                <a:ea typeface="黑体" panose="02010609060101010101" pitchFamily="49" charset="-122"/>
              </a:rPr>
              <a:t>等价类</a:t>
            </a:r>
            <a:r>
              <a:rPr lang="zh-CN" altLang="en-US" sz="2000" b="0" dirty="0">
                <a:solidFill>
                  <a:srgbClr val="386698"/>
                </a:solidFill>
                <a:latin typeface="Franklin Gothic Book" panose="020B0503020102020204" pitchFamily="34" charset="0"/>
                <a:ea typeface="黑体" panose="02010609060101010101" pitchFamily="49" charset="-122"/>
              </a:rPr>
              <a:t>划分方法和</a:t>
            </a:r>
            <a:r>
              <a:rPr lang="zh-CN" altLang="en-US" sz="2000" dirty="0">
                <a:solidFill>
                  <a:srgbClr val="386698"/>
                </a:solidFill>
                <a:latin typeface="Franklin Gothic Book" panose="020B0503020102020204" pitchFamily="34" charset="0"/>
                <a:ea typeface="黑体" panose="02010609060101010101" pitchFamily="49" charset="-122"/>
              </a:rPr>
              <a:t>边界值</a:t>
            </a:r>
            <a:r>
              <a:rPr lang="zh-CN" altLang="en-US" sz="2000" b="0" dirty="0">
                <a:solidFill>
                  <a:srgbClr val="386698"/>
                </a:solidFill>
                <a:latin typeface="Franklin Gothic Book" panose="020B0503020102020204" pitchFamily="34" charset="0"/>
                <a:ea typeface="黑体" panose="02010609060101010101" pitchFamily="49" charset="-122"/>
              </a:rPr>
              <a:t>分析的方法设计添加标题的测试用例</a:t>
            </a:r>
            <a:endParaRPr lang="zh-CN" altLang="en-US" sz="2000" b="0" dirty="0">
              <a:solidFill>
                <a:srgbClr val="386698"/>
              </a:solidFill>
              <a:latin typeface="Franklin Gothic Book" panose="020B0503020102020204" pitchFamily="34" charset="0"/>
              <a:ea typeface="黑体" panose="02010609060101010101" pitchFamily="49" charset="-122"/>
            </a:endParaRPr>
          </a:p>
          <a:p>
            <a:pPr marL="0" lvl="1" indent="0" algn="l">
              <a:spcBef>
                <a:spcPts val="600"/>
              </a:spcBef>
              <a:spcAft>
                <a:spcPts val="600"/>
              </a:spcAft>
              <a:buNone/>
            </a:pPr>
            <a:r>
              <a:rPr lang="zh-CN" altLang="en-US" sz="2000" dirty="0">
                <a:solidFill>
                  <a:srgbClr val="386698"/>
                </a:solidFill>
                <a:latin typeface="Franklin Gothic Book" panose="020B0503020102020204" pitchFamily="34" charset="0"/>
                <a:ea typeface="黑体" panose="02010609060101010101" pitchFamily="49" charset="-122"/>
              </a:rPr>
              <a:t>1&lt;=标题长度&lt;=30</a:t>
            </a:r>
            <a:endParaRPr lang="zh-CN" altLang="en-US" sz="2000" dirty="0">
              <a:solidFill>
                <a:srgbClr val="386698"/>
              </a:solidFill>
              <a:latin typeface="Franklin Gothic Book" panose="020B0503020102020204" pitchFamily="34" charset="0"/>
              <a:ea typeface="黑体" panose="02010609060101010101" pitchFamily="49" charset="-122"/>
            </a:endParaRPr>
          </a:p>
          <a:p>
            <a:pPr marL="342900" lvl="1" indent="-342900" algn="l">
              <a:spcBef>
                <a:spcPts val="600"/>
              </a:spcBef>
              <a:spcAft>
                <a:spcPts val="600"/>
              </a:spcAft>
            </a:pPr>
            <a:endParaRPr lang="zh-CN" altLang="en-US" sz="2000" dirty="0">
              <a:solidFill>
                <a:srgbClr val="386698"/>
              </a:solidFill>
              <a:latin typeface="Franklin Gothic Book" panose="020B0503020102020204" pitchFamily="34" charset="0"/>
              <a:ea typeface="黑体" panose="02010609060101010101" pitchFamily="49" charset="-122"/>
            </a:endParaRPr>
          </a:p>
          <a:p>
            <a:pPr marL="342900" lvl="1" indent="-342900" algn="l">
              <a:spcBef>
                <a:spcPts val="600"/>
              </a:spcBef>
              <a:spcAft>
                <a:spcPts val="600"/>
              </a:spcAft>
              <a:buChar char="•"/>
            </a:pPr>
            <a:r>
              <a:rPr lang="zh-CN" altLang="en-US" sz="2000" dirty="0">
                <a:solidFill>
                  <a:srgbClr val="386698"/>
                </a:solidFill>
                <a:latin typeface="Franklin Gothic Book" panose="020B0503020102020204" pitchFamily="34" charset="0"/>
                <a:ea typeface="黑体" panose="02010609060101010101" pitchFamily="49" charset="-122"/>
              </a:rPr>
              <a:t>作业2：现有一个两位整数加法计算程序：计算</a:t>
            </a:r>
            <a:r>
              <a:rPr lang="en-US" altLang="zh-CN" sz="2000" dirty="0">
                <a:solidFill>
                  <a:srgbClr val="386698"/>
                </a:solidFill>
                <a:latin typeface="Franklin Gothic Book" panose="020B0503020102020204" pitchFamily="34" charset="0"/>
                <a:ea typeface="黑体" panose="02010609060101010101" pitchFamily="49" charset="-122"/>
              </a:rPr>
              <a:t>0</a:t>
            </a:r>
            <a:r>
              <a:rPr lang="zh-CN" altLang="en-US" sz="2000" dirty="0">
                <a:solidFill>
                  <a:srgbClr val="386698"/>
                </a:solidFill>
                <a:latin typeface="Franklin Gothic Book" panose="020B0503020102020204" pitchFamily="34" charset="0"/>
                <a:ea typeface="黑体" panose="02010609060101010101" pitchFamily="49" charset="-122"/>
              </a:rPr>
              <a:t>到100（不含0和100）的和。</a:t>
            </a:r>
            <a:endParaRPr lang="zh-CN" altLang="en-US" sz="2000" dirty="0">
              <a:solidFill>
                <a:srgbClr val="386698"/>
              </a:solidFill>
              <a:latin typeface="Franklin Gothic Book" panose="020B0503020102020204" pitchFamily="34" charset="0"/>
              <a:ea typeface="黑体" panose="02010609060101010101" pitchFamily="49" charset="-122"/>
            </a:endParaRPr>
          </a:p>
          <a:p>
            <a:pPr marL="342900" lvl="1" indent="-342900" algn="l">
              <a:spcBef>
                <a:spcPts val="600"/>
              </a:spcBef>
              <a:spcAft>
                <a:spcPts val="600"/>
              </a:spcAft>
            </a:pPr>
            <a:r>
              <a:rPr lang="zh-CN" altLang="en-US" sz="2000" dirty="0">
                <a:solidFill>
                  <a:srgbClr val="386698"/>
                </a:solidFill>
                <a:latin typeface="Franklin Gothic Book" panose="020B0503020102020204" pitchFamily="34" charset="0"/>
                <a:ea typeface="黑体" panose="02010609060101010101" pitchFamily="49" charset="-122"/>
              </a:rPr>
              <a:t>结合使用等价类划分和边界值方法设计测试用例</a:t>
            </a:r>
            <a:endParaRPr lang="en-US" altLang="zh-CN" sz="1385" dirty="0"/>
          </a:p>
          <a:p>
            <a:endParaRPr lang="en-US" altLang="zh-CN" sz="1540" dirty="0"/>
          </a:p>
          <a:p>
            <a:endParaRPr lang="en-US" altLang="zh-CN" sz="1540" dirty="0"/>
          </a:p>
          <a:p>
            <a:endParaRPr lang="en-US" altLang="zh-CN" sz="1540" dirty="0"/>
          </a:p>
          <a:p>
            <a:endParaRPr lang="en-US" altLang="zh-CN" sz="1385" dirty="0"/>
          </a:p>
          <a:p>
            <a:pPr lvl="1"/>
            <a:endParaRPr lang="zh-CN" altLang="en-US" sz="1385"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930593"/>
            <a:ext cx="8229600" cy="1143000"/>
          </a:xfrm>
        </p:spPr>
        <p:txBody>
          <a:bodyPr/>
          <a:lstStyle/>
          <a:p>
            <a:pPr algn="ctr"/>
            <a:r>
              <a:rPr lang="zh-CN" altLang="en-US" sz="2800" b="1">
                <a:solidFill>
                  <a:srgbClr val="386698"/>
                </a:solidFill>
                <a:latin typeface="Franklin Gothic Medium" panose="020B0603020102020204" pitchFamily="34" charset="0"/>
                <a:ea typeface="微软雅黑" panose="020B0503020204020204" pitchFamily="34" charset="-122"/>
                <a:cs typeface="+mn-cs"/>
              </a:rPr>
              <a:t>作业</a:t>
            </a:r>
            <a:endParaRPr lang="zh-CN" altLang="en-US" sz="2800" b="1" dirty="0">
              <a:solidFill>
                <a:srgbClr val="386698"/>
              </a:solidFill>
              <a:latin typeface="Franklin Gothic Medium" panose="020B0603020102020204" pitchFamily="34" charset="0"/>
              <a:ea typeface="微软雅黑" panose="020B0503020204020204" pitchFamily="34" charset="-122"/>
              <a:cs typeface="+mn-cs"/>
            </a:endParaRPr>
          </a:p>
        </p:txBody>
      </p:sp>
      <p:sp>
        <p:nvSpPr>
          <p:cNvPr id="2" name="内容占位符 1"/>
          <p:cNvSpPr>
            <a:spLocks noGrp="1"/>
          </p:cNvSpPr>
          <p:nvPr>
            <p:ph idx="1"/>
          </p:nvPr>
        </p:nvSpPr>
        <p:spPr>
          <a:xfrm>
            <a:off x="457200" y="2256155"/>
            <a:ext cx="8229600" cy="1809115"/>
          </a:xfrm>
        </p:spPr>
        <p:txBody>
          <a:bodyPr/>
          <a:lstStyle/>
          <a:p>
            <a:r>
              <a:rPr lang="zh-CN" altLang="en-US" sz="2400" dirty="0">
                <a:solidFill>
                  <a:srgbClr val="386698"/>
                </a:solidFill>
                <a:latin typeface="Franklin Gothic Book" panose="020B0503020102020204" pitchFamily="34" charset="0"/>
                <a:ea typeface="黑体" panose="02010609060101010101" pitchFamily="49" charset="-122"/>
              </a:rPr>
              <a:t>满意的商品：外观好，质量好，自身需要。</a:t>
            </a:r>
            <a:endParaRPr lang="en-US" altLang="zh-CN" sz="2400" dirty="0">
              <a:solidFill>
                <a:srgbClr val="386698"/>
              </a:solidFill>
              <a:latin typeface="Franklin Gothic Book" panose="020B0503020102020204" pitchFamily="34" charset="0"/>
              <a:ea typeface="黑体" panose="02010609060101010101" pitchFamily="49" charset="-122"/>
            </a:endParaRPr>
          </a:p>
          <a:p>
            <a:r>
              <a:rPr lang="zh-CN" altLang="en-US" dirty="0"/>
              <a:t>外观和质量有其一再加自身需要，就是满意的商品，如果外观和质量都不好，哪怕自身需要，不是满意的</a:t>
            </a:r>
            <a:r>
              <a:rPr lang="zh-CN" altLang="en-US"/>
              <a:t>产品，自身只要不需要 其它都不管 就是不满意</a:t>
            </a:r>
            <a:endParaRPr lang="zh-CN" altLang="en-US" dirty="0"/>
          </a:p>
          <a:p>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4"/>
          <p:cNvSpPr txBox="1"/>
          <p:nvPr/>
        </p:nvSpPr>
        <p:spPr>
          <a:xfrm>
            <a:off x="393700" y="1441450"/>
            <a:ext cx="8356600" cy="829945"/>
          </a:xfrm>
          <a:prstGeom prst="rect">
            <a:avLst/>
          </a:prstGeom>
          <a:noFill/>
          <a:ln w="9525">
            <a:noFill/>
          </a:ln>
        </p:spPr>
        <p:txBody>
          <a:bodyPr wrap="square" anchor="t">
            <a:spAutoFit/>
          </a:bodyPr>
          <a:lstStyle/>
          <a:p>
            <a:pPr>
              <a:lnSpc>
                <a:spcPct val="150000"/>
              </a:lnSpc>
              <a:buFont typeface="Arial" panose="020B0604020202020204" pitchFamily="34" charset="0"/>
              <a:buNone/>
            </a:pPr>
            <a:endParaRPr lang="en-US" altLang="zh-CN" sz="1600" dirty="0"/>
          </a:p>
          <a:p>
            <a:pPr>
              <a:lnSpc>
                <a:spcPct val="150000"/>
              </a:lnSpc>
              <a:buFont typeface="Arial" panose="020B0604020202020204" pitchFamily="34" charset="0"/>
              <a:buNone/>
            </a:pPr>
            <a:endParaRPr altLang="zh-CN" sz="1600" dirty="0">
              <a:sym typeface="+mn-ea"/>
            </a:endParaRPr>
          </a:p>
        </p:txBody>
      </p:sp>
      <p:sp>
        <p:nvSpPr>
          <p:cNvPr id="33795" name="文本框 2"/>
          <p:cNvSpPr txBox="1"/>
          <p:nvPr/>
        </p:nvSpPr>
        <p:spPr>
          <a:xfrm>
            <a:off x="369888" y="919480"/>
            <a:ext cx="8224837" cy="521970"/>
          </a:xfrm>
          <a:prstGeom prst="rect">
            <a:avLst/>
          </a:prstGeom>
          <a:noFill/>
          <a:ln w="9525">
            <a:noFill/>
          </a:ln>
        </p:spPr>
        <p:txBody>
          <a:bodyPr wrap="square" anchor="t">
            <a:spAutoFit/>
          </a:bodyPr>
          <a:lstStyle/>
          <a:p>
            <a:pPr algn="ctr"/>
            <a:r>
              <a:rPr lang="zh-CN" altLang="en-US" sz="2800" b="1" dirty="0">
                <a:solidFill>
                  <a:srgbClr val="386698"/>
                </a:solidFill>
                <a:latin typeface="Franklin Gothic Medium" panose="020B0603020102020204" pitchFamily="34" charset="0"/>
                <a:ea typeface="微软雅黑" panose="020B0503020204020204" pitchFamily="34" charset="-122"/>
                <a:sym typeface="宋体" panose="02010600030101010101" pitchFamily="2" charset="-122"/>
              </a:rPr>
              <a:t>边界值</a:t>
            </a:r>
            <a:endParaRPr lang="zh-CN" altLang="en-US" sz="4400" b="1" dirty="0">
              <a:solidFill>
                <a:srgbClr val="0E71AA"/>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内容占位符 3"/>
          <p:cNvSpPr>
            <a:spLocks noGrp="1"/>
          </p:cNvSpPr>
          <p:nvPr>
            <p:ph idx="1"/>
          </p:nvPr>
        </p:nvSpPr>
        <p:spPr>
          <a:xfrm>
            <a:off x="457200" y="1736725"/>
            <a:ext cx="8229600" cy="1016635"/>
          </a:xfrm>
        </p:spPr>
        <p:txBody>
          <a:bodyPr/>
          <a:lstStyle/>
          <a:p>
            <a:pPr algn="l"/>
            <a:r>
              <a:rPr lang="zh-CN" altLang="en-US" sz="2400" dirty="0">
                <a:solidFill>
                  <a:srgbClr val="386698"/>
                </a:solidFill>
                <a:latin typeface="Franklin Gothic Book" panose="020B0503020102020204" pitchFamily="34" charset="0"/>
                <a:ea typeface="黑体" panose="02010609060101010101" pitchFamily="49" charset="-122"/>
                <a:sym typeface="+mn-ea"/>
              </a:rPr>
              <a:t>练习1：使用边界值的方法设计添加标题的测试用例</a:t>
            </a:r>
            <a:endParaRPr lang="zh-CN" altLang="en-US" sz="2400" dirty="0">
              <a:solidFill>
                <a:srgbClr val="386698"/>
              </a:solidFill>
              <a:latin typeface="Franklin Gothic Book" panose="020B0503020102020204" pitchFamily="34" charset="0"/>
              <a:ea typeface="黑体" panose="02010609060101010101" pitchFamily="49" charset="-122"/>
            </a:endParaRPr>
          </a:p>
          <a:p>
            <a:pPr marL="342900" lvl="1" indent="-342900" algn="l">
              <a:buNone/>
            </a:pPr>
            <a:r>
              <a:rPr lang="zh-CN" altLang="en-US" sz="2400" dirty="0">
                <a:solidFill>
                  <a:srgbClr val="386698"/>
                </a:solidFill>
                <a:latin typeface="Franklin Gothic Book" panose="020B0503020102020204" pitchFamily="34" charset="0"/>
                <a:ea typeface="黑体" panose="02010609060101010101" pitchFamily="49" charset="-122"/>
                <a:sym typeface="+mn-ea"/>
              </a:rPr>
              <a:t>              标题长度</a:t>
            </a:r>
            <a:r>
              <a:rPr lang="en-US" altLang="zh-CN" sz="2400" dirty="0">
                <a:solidFill>
                  <a:srgbClr val="386698"/>
                </a:solidFill>
                <a:latin typeface="Franklin Gothic Book" panose="020B0503020102020204" pitchFamily="34" charset="0"/>
                <a:ea typeface="黑体" panose="02010609060101010101" pitchFamily="49" charset="-122"/>
                <a:sym typeface="+mn-ea"/>
              </a:rPr>
              <a:t>&gt;0</a:t>
            </a:r>
            <a:r>
              <a:rPr lang="zh-CN" altLang="en-US" sz="2400" dirty="0">
                <a:solidFill>
                  <a:srgbClr val="386698"/>
                </a:solidFill>
                <a:latin typeface="Franklin Gothic Book" panose="020B0503020102020204" pitchFamily="34" charset="0"/>
                <a:ea typeface="黑体" panose="02010609060101010101" pitchFamily="49" charset="-122"/>
                <a:sym typeface="+mn-ea"/>
              </a:rPr>
              <a:t>  标题长度&lt;=30</a:t>
            </a:r>
            <a:endParaRPr lang="zh-CN" altLang="en-US" sz="2400" dirty="0">
              <a:solidFill>
                <a:srgbClr val="386698"/>
              </a:solidFill>
              <a:latin typeface="Franklin Gothic Book" panose="020B0503020102020204" pitchFamily="34" charset="0"/>
              <a:ea typeface="黑体" panose="02010609060101010101" pitchFamily="49" charset="-122"/>
            </a:endParaRPr>
          </a:p>
        </p:txBody>
      </p:sp>
      <p:graphicFrame>
        <p:nvGraphicFramePr>
          <p:cNvPr id="15" name="表格 14"/>
          <p:cNvGraphicFramePr>
            <a:graphicFrameLocks noGrp="1"/>
          </p:cNvGraphicFramePr>
          <p:nvPr/>
        </p:nvGraphicFramePr>
        <p:xfrm>
          <a:off x="252294" y="2907799"/>
          <a:ext cx="8640000" cy="2771865"/>
        </p:xfrm>
        <a:graphic>
          <a:graphicData uri="http://schemas.openxmlformats.org/drawingml/2006/table">
            <a:tbl>
              <a:tblPr firstRow="1" bandRow="1">
                <a:tableStyleId>{F5AB1C69-6EDB-4FF4-983F-18BD219EF322}</a:tableStyleId>
              </a:tblPr>
              <a:tblGrid>
                <a:gridCol w="1256727"/>
                <a:gridCol w="4634182"/>
                <a:gridCol w="1570909"/>
                <a:gridCol w="1178182"/>
              </a:tblGrid>
              <a:tr h="42672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dirty="0">
                          <a:ln>
                            <a:noFill/>
                          </a:ln>
                          <a:effectLst/>
                        </a:rPr>
                        <a:t>用例</a:t>
                      </a:r>
                      <a:r>
                        <a:rPr kumimoji="0" lang="en-US" altLang="zh-CN" sz="1800" u="none" strike="noStrike" cap="none" normalizeH="0" baseline="0" dirty="0" err="1">
                          <a:ln>
                            <a:noFill/>
                          </a:ln>
                          <a:effectLst/>
                        </a:rPr>
                        <a:t>编号</a:t>
                      </a: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dirty="0">
                          <a:ln>
                            <a:noFill/>
                          </a:ln>
                          <a:effectLst/>
                        </a:rPr>
                        <a:t>操作步骤</a:t>
                      </a:r>
                      <a:r>
                        <a:rPr kumimoji="0" lang="en-US" altLang="zh-CN" sz="1800" u="none" strike="noStrike" cap="none" normalizeH="0" baseline="0" dirty="0">
                          <a:ln>
                            <a:noFill/>
                          </a:ln>
                          <a:effectLst/>
                        </a:rPr>
                        <a:t>(</a:t>
                      </a:r>
                      <a:r>
                        <a:rPr kumimoji="0" lang="zh-CN" altLang="en-US" sz="1800" u="none" strike="noStrike" cap="none" normalizeH="0" baseline="0" dirty="0">
                          <a:ln>
                            <a:noFill/>
                          </a:ln>
                          <a:effectLst/>
                        </a:rPr>
                        <a:t>输入</a:t>
                      </a:r>
                      <a:r>
                        <a:rPr kumimoji="0" lang="en-US" altLang="zh-CN" sz="1800" u="none" strike="noStrike" cap="none" normalizeH="0" baseline="0" dirty="0">
                          <a:ln>
                            <a:noFill/>
                          </a:ln>
                          <a:effectLst/>
                        </a:rPr>
                        <a:t>)</a:t>
                      </a: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dirty="0">
                          <a:ln>
                            <a:noFill/>
                          </a:ln>
                          <a:effectLst/>
                        </a:rPr>
                        <a:t>预期输出</a:t>
                      </a: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dirty="0">
                          <a:ln>
                            <a:noFill/>
                          </a:ln>
                          <a:effectLst/>
                        </a:rPr>
                        <a:t>备注</a:t>
                      </a: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r>
              <a:tr h="39092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effectLst/>
                        </a:rPr>
                        <a:t>1</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u="none" strike="noStrike" cap="none" normalizeH="0" baseline="0" dirty="0">
                          <a:ln>
                            <a:noFill/>
                          </a:ln>
                          <a:effectLst/>
                        </a:rPr>
                        <a:t>输入：</a:t>
                      </a:r>
                      <a:r>
                        <a:rPr kumimoji="0" lang="en-US" altLang="zh-CN" sz="1600" b="1" u="none" strike="noStrike" cap="none" normalizeH="0" baseline="0" dirty="0">
                          <a:ln>
                            <a:noFill/>
                          </a:ln>
                          <a:effectLst/>
                        </a:rPr>
                        <a:t>(</a:t>
                      </a:r>
                      <a:r>
                        <a:rPr kumimoji="0" lang="zh-CN" altLang="en-US" sz="1600" b="1" u="none" strike="noStrike" cap="none" normalizeH="0" baseline="0" dirty="0">
                          <a:ln>
                            <a:noFill/>
                          </a:ln>
                          <a:effectLst/>
                        </a:rPr>
                        <a:t>空白</a:t>
                      </a:r>
                      <a:r>
                        <a:rPr kumimoji="0" lang="en-US" altLang="zh-CN" sz="1600" b="1" u="none" strike="noStrike" cap="none" normalizeH="0" baseline="0" dirty="0">
                          <a:ln>
                            <a:noFill/>
                          </a:ln>
                          <a:effectLst/>
                        </a:rPr>
                        <a:t>)</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给出错误提示</a:t>
                      </a:r>
                      <a:endParaRPr kumimoji="0" lang="zh-CN" altLang="en-US" sz="16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effectLst/>
                        </a:rPr>
                        <a:t>0</a:t>
                      </a:r>
                      <a:r>
                        <a:rPr kumimoji="0" lang="zh-CN" altLang="en-US" sz="1600" b="1" u="none" strike="noStrike" cap="none" normalizeH="0" baseline="0" dirty="0">
                          <a:ln>
                            <a:noFill/>
                          </a:ln>
                          <a:effectLst/>
                        </a:rPr>
                        <a:t>个字节</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r>
              <a:tr h="39052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effectLst/>
                        </a:rPr>
                        <a:t>2</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u="none" strike="noStrike" cap="none" normalizeH="0" baseline="0" dirty="0">
                          <a:ln>
                            <a:noFill/>
                          </a:ln>
                          <a:effectLst/>
                        </a:rPr>
                        <a:t>输入：</a:t>
                      </a:r>
                      <a:r>
                        <a:rPr kumimoji="0" lang="en-US" altLang="zh-CN" sz="1600" b="1" u="none" strike="noStrike" cap="none" normalizeH="0" baseline="0" dirty="0">
                          <a:ln>
                            <a:noFill/>
                          </a:ln>
                          <a:effectLst/>
                        </a:rPr>
                        <a:t>a</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u="none" strike="noStrike" cap="none" normalizeH="0" baseline="0" dirty="0">
                          <a:ln>
                            <a:noFill/>
                          </a:ln>
                          <a:effectLst/>
                        </a:rPr>
                        <a:t>标题正确添加</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effectLst/>
                        </a:rPr>
                        <a:t>1</a:t>
                      </a:r>
                      <a:r>
                        <a:rPr kumimoji="0" lang="zh-CN" altLang="en-US" sz="1600" b="1" u="none" strike="noStrike" cap="none" normalizeH="0" baseline="0" dirty="0">
                          <a:ln>
                            <a:noFill/>
                          </a:ln>
                          <a:effectLst/>
                        </a:rPr>
                        <a:t>个字节</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r>
              <a:tr h="39092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dirty="0">
                          <a:ln>
                            <a:noFill/>
                          </a:ln>
                          <a:effectLst/>
                        </a:rPr>
                        <a:t>3</a:t>
                      </a:r>
                      <a:endPar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u="none" strike="noStrike" cap="none" normalizeH="0" baseline="0" dirty="0">
                          <a:ln>
                            <a:noFill/>
                          </a:ln>
                          <a:effectLst/>
                        </a:rPr>
                        <a:t>输入：</a:t>
                      </a:r>
                      <a:r>
                        <a:rPr kumimoji="0" lang="en-US" altLang="zh-CN" sz="1600" b="0" u="none" strike="noStrike" cap="none" normalizeH="0" baseline="0" dirty="0">
                          <a:ln>
                            <a:noFill/>
                          </a:ln>
                          <a:effectLst/>
                        </a:rPr>
                        <a:t>ab</a:t>
                      </a:r>
                      <a:endParaRPr kumimoji="0" lang="en-US" altLang="zh-CN"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u="none" strike="noStrike" cap="none" normalizeH="0" baseline="0" dirty="0">
                          <a:ln>
                            <a:noFill/>
                          </a:ln>
                          <a:effectLst/>
                        </a:rPr>
                        <a:t>标题正确添加</a:t>
                      </a:r>
                      <a:endPar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dirty="0">
                          <a:ln>
                            <a:noFill/>
                          </a:ln>
                          <a:effectLst/>
                        </a:rPr>
                        <a:t>2</a:t>
                      </a:r>
                      <a:r>
                        <a:rPr kumimoji="0" lang="zh-CN" altLang="en-US" sz="1600" b="0" u="none" strike="noStrike" cap="none" normalizeH="0" baseline="0" dirty="0">
                          <a:ln>
                            <a:noFill/>
                          </a:ln>
                          <a:effectLst/>
                        </a:rPr>
                        <a:t>个字节</a:t>
                      </a:r>
                      <a:endPar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r>
              <a:tr h="39092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dirty="0">
                          <a:ln>
                            <a:noFill/>
                          </a:ln>
                          <a:effectLst/>
                        </a:rPr>
                        <a:t>4</a:t>
                      </a:r>
                      <a:endPar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0" u="none" strike="noStrike" cap="none" normalizeH="0" baseline="0" dirty="0">
                          <a:ln>
                            <a:noFill/>
                          </a:ln>
                          <a:effectLst/>
                        </a:rPr>
                        <a:t>输入：</a:t>
                      </a:r>
                      <a:r>
                        <a:rPr kumimoji="0" lang="en-US" altLang="zh-CN" sz="1600" b="0" u="none" strike="noStrike" cap="none" normalizeH="0" baseline="0" dirty="0">
                          <a:ln>
                            <a:noFill/>
                          </a:ln>
                          <a:effectLst/>
                        </a:rPr>
                        <a:t>abcdefghijklmnopqrstuvwxyz123</a:t>
                      </a:r>
                      <a:endPar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u="none" strike="noStrike" cap="none" normalizeH="0" baseline="0" dirty="0">
                          <a:ln>
                            <a:noFill/>
                          </a:ln>
                          <a:effectLst/>
                        </a:rPr>
                        <a:t>标题正确添加</a:t>
                      </a:r>
                      <a:endPar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dirty="0">
                          <a:ln>
                            <a:noFill/>
                          </a:ln>
                          <a:effectLst/>
                        </a:rPr>
                        <a:t>29</a:t>
                      </a:r>
                      <a:r>
                        <a:rPr kumimoji="0" lang="zh-CN" altLang="en-US" sz="1600" b="0" u="none" strike="noStrike" cap="none" normalizeH="0" baseline="0" dirty="0">
                          <a:ln>
                            <a:noFill/>
                          </a:ln>
                          <a:effectLst/>
                        </a:rPr>
                        <a:t>个字节</a:t>
                      </a:r>
                      <a:endParaRPr kumimoji="0" lang="zh-CN" altLang="en-US" sz="1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r>
              <a:tr h="39092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effectLst/>
                        </a:rPr>
                        <a:t>5</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u="none" strike="noStrike" cap="none" normalizeH="0" baseline="0" dirty="0">
                          <a:ln>
                            <a:noFill/>
                          </a:ln>
                          <a:effectLst/>
                        </a:rPr>
                        <a:t>输入：</a:t>
                      </a:r>
                      <a:r>
                        <a:rPr kumimoji="0" lang="en-US" altLang="zh-CN" sz="1600" b="1" u="none" strike="noStrike" cap="none" normalizeH="0" baseline="0" dirty="0">
                          <a:ln>
                            <a:noFill/>
                          </a:ln>
                          <a:effectLst/>
                        </a:rPr>
                        <a:t>abcdefghijklmnopqrstuvwxyz1234</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u="none" strike="noStrike" cap="none" normalizeH="0" baseline="0" dirty="0">
                          <a:ln>
                            <a:noFill/>
                          </a:ln>
                          <a:effectLst/>
                        </a:rPr>
                        <a:t>标题正确添加</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effectLst/>
                        </a:rPr>
                        <a:t>30</a:t>
                      </a:r>
                      <a:r>
                        <a:rPr kumimoji="0" lang="zh-CN" altLang="en-US" sz="1600" b="1" u="none" strike="noStrike" cap="none" normalizeH="0" baseline="0" dirty="0">
                          <a:ln>
                            <a:noFill/>
                          </a:ln>
                          <a:effectLst/>
                        </a:rPr>
                        <a:t>个字节</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r>
              <a:tr h="39092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effectLst/>
                        </a:rPr>
                        <a:t>6</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u="none" strike="noStrike" cap="none" normalizeH="0" baseline="0" dirty="0">
                          <a:ln>
                            <a:noFill/>
                          </a:ln>
                          <a:effectLst/>
                        </a:rPr>
                        <a:t>输入：</a:t>
                      </a:r>
                      <a:r>
                        <a:rPr kumimoji="0" lang="en-US" altLang="zh-CN" sz="1600" b="1" u="none" strike="noStrike" cap="none" normalizeH="0" baseline="0" dirty="0">
                          <a:ln>
                            <a:noFill/>
                          </a:ln>
                          <a:effectLst/>
                        </a:rPr>
                        <a:t>abcdefghijklmnopqrstuvwxyz12345</a:t>
                      </a:r>
                      <a:endParaRPr kumimoji="0" lang="zh-CN" altLang="en-US" sz="1600" b="1" u="none" strike="noStrike" cap="none" normalizeH="0" baseline="0" dirty="0">
                        <a:ln>
                          <a:noFill/>
                        </a:ln>
                        <a:effectLst/>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给出错误提示</a:t>
                      </a:r>
                      <a:endParaRPr kumimoji="0" lang="zh-CN" altLang="en-US" sz="16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effectLst/>
                        </a:rPr>
                        <a:t>31</a:t>
                      </a:r>
                      <a:r>
                        <a:rPr kumimoji="0" lang="zh-CN" altLang="en-US" sz="1600" b="1" u="none" strike="noStrike" cap="none" normalizeH="0" baseline="0" dirty="0">
                          <a:ln>
                            <a:noFill/>
                          </a:ln>
                          <a:effectLst/>
                        </a:rPr>
                        <a:t>个字节</a:t>
                      </a:r>
                      <a:endParaRPr kumimoji="0" lang="zh-CN" altLang="en-US" sz="16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18807" marR="118807" marT="45719" marB="45719" anchor="ctr" horzOverflow="overflow"/>
                </a:tc>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931545"/>
            <a:ext cx="8229600" cy="50419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边界值方法练习</a:t>
            </a:r>
            <a:endParaRPr lang="zh-CN" altLang="en-US" dirty="0"/>
          </a:p>
        </p:txBody>
      </p:sp>
      <p:sp>
        <p:nvSpPr>
          <p:cNvPr id="2" name="内容占位符 1"/>
          <p:cNvSpPr>
            <a:spLocks noGrp="1"/>
          </p:cNvSpPr>
          <p:nvPr>
            <p:ph idx="1"/>
          </p:nvPr>
        </p:nvSpPr>
        <p:spPr/>
        <p:txBody>
          <a:bodyPr/>
          <a:lstStyle/>
          <a:p>
            <a:pPr algn="l">
              <a:spcBef>
                <a:spcPts val="600"/>
              </a:spcBef>
              <a:spcAft>
                <a:spcPts val="600"/>
              </a:spcAft>
            </a:pPr>
            <a:r>
              <a:rPr lang="zh-CN" altLang="en-US" sz="2000" dirty="0">
                <a:solidFill>
                  <a:srgbClr val="386698"/>
                </a:solidFill>
                <a:latin typeface="Franklin Gothic Book" panose="020B0503020102020204" pitchFamily="34" charset="0"/>
                <a:ea typeface="黑体" panose="02010609060101010101" pitchFamily="49" charset="-122"/>
              </a:rPr>
              <a:t>练习2：输入一个学生成绩n，判断是否及格（</a:t>
            </a:r>
            <a:r>
              <a:rPr lang="en-US" altLang="zh-CN" sz="2000" dirty="0">
                <a:solidFill>
                  <a:srgbClr val="386698"/>
                </a:solidFill>
                <a:latin typeface="Franklin Gothic Book" panose="020B0503020102020204" pitchFamily="34" charset="0"/>
                <a:ea typeface="黑体" panose="02010609060101010101" pitchFamily="49" charset="-122"/>
              </a:rPr>
              <a:t>0</a:t>
            </a:r>
            <a:r>
              <a:rPr lang="zh-CN" altLang="en-US" sz="2000" dirty="0">
                <a:solidFill>
                  <a:srgbClr val="386698"/>
                </a:solidFill>
                <a:latin typeface="Franklin Gothic Book" panose="020B0503020102020204" pitchFamily="34" charset="0"/>
                <a:ea typeface="黑体" panose="02010609060101010101" pitchFamily="49" charset="-122"/>
              </a:rPr>
              <a:t>到</a:t>
            </a:r>
            <a:r>
              <a:rPr lang="en-US" altLang="zh-CN" sz="2000" dirty="0">
                <a:solidFill>
                  <a:srgbClr val="386698"/>
                </a:solidFill>
                <a:latin typeface="Franklin Gothic Book" panose="020B0503020102020204" pitchFamily="34" charset="0"/>
                <a:ea typeface="黑体" panose="02010609060101010101" pitchFamily="49" charset="-122"/>
              </a:rPr>
              <a:t>100</a:t>
            </a:r>
            <a:r>
              <a:rPr lang="zh-CN" altLang="en-US" sz="2000" dirty="0">
                <a:solidFill>
                  <a:srgbClr val="386698"/>
                </a:solidFill>
                <a:latin typeface="Franklin Gothic Book" panose="020B0503020102020204" pitchFamily="34" charset="0"/>
                <a:ea typeface="黑体" panose="02010609060101010101" pitchFamily="49" charset="-122"/>
              </a:rPr>
              <a:t>整数）；</a:t>
            </a:r>
            <a:endParaRPr lang="zh-CN" altLang="en-US" sz="2000" dirty="0">
              <a:solidFill>
                <a:srgbClr val="386698"/>
              </a:solidFill>
              <a:latin typeface="Franklin Gothic Book" panose="020B0503020102020204" pitchFamily="34" charset="0"/>
              <a:ea typeface="黑体" panose="02010609060101010101" pitchFamily="49" charset="-122"/>
            </a:endParaRPr>
          </a:p>
          <a:p>
            <a:pPr marL="342900" lvl="1" indent="-342900">
              <a:spcBef>
                <a:spcPts val="600"/>
              </a:spcBef>
              <a:spcAft>
                <a:spcPts val="600"/>
              </a:spcAft>
            </a:pPr>
            <a:r>
              <a:rPr lang="zh-CN" altLang="en-US" sz="2000" dirty="0">
                <a:solidFill>
                  <a:srgbClr val="386698"/>
                </a:solidFill>
                <a:latin typeface="Franklin Gothic Book" panose="020B0503020102020204" pitchFamily="34" charset="0"/>
                <a:ea typeface="黑体" panose="02010609060101010101" pitchFamily="49" charset="-122"/>
              </a:rPr>
              <a:t> (1)画流程图</a:t>
            </a:r>
            <a:r>
              <a:rPr lang="en-US" altLang="zh-CN" sz="2000" dirty="0">
                <a:solidFill>
                  <a:srgbClr val="386698"/>
                </a:solidFill>
                <a:latin typeface="Franklin Gothic Book" panose="020B0503020102020204" pitchFamily="34" charset="0"/>
                <a:ea typeface="黑体" panose="02010609060101010101" pitchFamily="49" charset="-122"/>
              </a:rPr>
              <a:t>Axure</a:t>
            </a:r>
            <a:r>
              <a:rPr lang="zh-CN" altLang="en-US" sz="2000" dirty="0">
                <a:solidFill>
                  <a:srgbClr val="386698"/>
                </a:solidFill>
                <a:latin typeface="Franklin Gothic Book" panose="020B0503020102020204" pitchFamily="34" charset="0"/>
                <a:ea typeface="黑体" panose="02010609060101010101" pitchFamily="49" charset="-122"/>
              </a:rPr>
              <a:t>（产品经理用来制作流程图的）；</a:t>
            </a:r>
            <a:r>
              <a:rPr lang="en-US" altLang="zh-CN" sz="2000" dirty="0">
                <a:solidFill>
                  <a:srgbClr val="386698"/>
                </a:solidFill>
                <a:latin typeface="Franklin Gothic Book" panose="020B0503020102020204" pitchFamily="34" charset="0"/>
                <a:ea typeface="黑体" panose="02010609060101010101" pitchFamily="49" charset="-122"/>
              </a:rPr>
              <a:t> http://www.zcool.com.cn/work/ZMTUxMjE1OTI=.html</a:t>
            </a:r>
            <a:endParaRPr lang="en-US" altLang="zh-CN" sz="2000" dirty="0">
              <a:solidFill>
                <a:srgbClr val="386698"/>
              </a:solidFill>
              <a:latin typeface="Franklin Gothic Book" panose="020B0503020102020204" pitchFamily="34" charset="0"/>
              <a:ea typeface="黑体" panose="02010609060101010101" pitchFamily="49" charset="-122"/>
            </a:endParaRPr>
          </a:p>
          <a:p>
            <a:pPr marL="342900" lvl="1" indent="-342900">
              <a:spcBef>
                <a:spcPts val="600"/>
              </a:spcBef>
              <a:spcAft>
                <a:spcPts val="600"/>
              </a:spcAft>
            </a:pPr>
            <a:r>
              <a:rPr lang="zh-CN" altLang="en-US" sz="2000" dirty="0">
                <a:solidFill>
                  <a:srgbClr val="386698"/>
                </a:solidFill>
                <a:latin typeface="Franklin Gothic Book" panose="020B0503020102020204" pitchFamily="34" charset="0"/>
                <a:ea typeface="黑体" panose="02010609060101010101" pitchFamily="49" charset="-122"/>
              </a:rPr>
              <a:t>https://biqnbz.axshare.com/#g=1&amp;p=内容页</a:t>
            </a:r>
            <a:endParaRPr lang="zh-CN" altLang="en-US" sz="2000" dirty="0">
              <a:solidFill>
                <a:srgbClr val="386698"/>
              </a:solidFill>
              <a:latin typeface="Franklin Gothic Book" panose="020B0503020102020204" pitchFamily="34" charset="0"/>
              <a:ea typeface="黑体" panose="02010609060101010101" pitchFamily="49" charset="-122"/>
            </a:endParaRPr>
          </a:p>
          <a:p>
            <a:pPr marL="342900" lvl="1" indent="-342900" algn="l">
              <a:spcBef>
                <a:spcPts val="600"/>
              </a:spcBef>
              <a:spcAft>
                <a:spcPts val="600"/>
              </a:spcAft>
            </a:pPr>
            <a:r>
              <a:rPr lang="zh-CN" altLang="en-US" sz="2000" dirty="0">
                <a:solidFill>
                  <a:srgbClr val="386698"/>
                </a:solidFill>
                <a:latin typeface="Franklin Gothic Book" panose="020B0503020102020204" pitchFamily="34" charset="0"/>
                <a:ea typeface="黑体" panose="02010609060101010101" pitchFamily="49" charset="-122"/>
              </a:rPr>
              <a:t> (2)确定有效区域和无效区域；</a:t>
            </a:r>
            <a:endParaRPr lang="zh-CN" altLang="en-US" sz="2000" dirty="0">
              <a:solidFill>
                <a:srgbClr val="386698"/>
              </a:solidFill>
              <a:latin typeface="Franklin Gothic Book" panose="020B0503020102020204" pitchFamily="34" charset="0"/>
              <a:ea typeface="黑体" panose="02010609060101010101" pitchFamily="49" charset="-122"/>
            </a:endParaRPr>
          </a:p>
          <a:p>
            <a:pPr marL="342900" lvl="1" indent="-342900" algn="l">
              <a:spcBef>
                <a:spcPts val="600"/>
              </a:spcBef>
              <a:spcAft>
                <a:spcPts val="600"/>
              </a:spcAft>
            </a:pPr>
            <a:r>
              <a:rPr lang="zh-CN" altLang="en-US" sz="2000" dirty="0">
                <a:solidFill>
                  <a:srgbClr val="386698"/>
                </a:solidFill>
                <a:latin typeface="Franklin Gothic Book" panose="020B0503020102020204" pitchFamily="34" charset="0"/>
                <a:ea typeface="黑体" panose="02010609060101010101" pitchFamily="49" charset="-122"/>
              </a:rPr>
              <a:t> (3)临界点：0、60、100；</a:t>
            </a:r>
            <a:endParaRPr lang="zh-CN" altLang="en-US" sz="2000" dirty="0">
              <a:solidFill>
                <a:srgbClr val="386698"/>
              </a:solidFill>
              <a:latin typeface="Franklin Gothic Book" panose="020B0503020102020204" pitchFamily="34" charset="0"/>
              <a:ea typeface="黑体" panose="02010609060101010101" pitchFamily="49" charset="-122"/>
            </a:endParaRPr>
          </a:p>
          <a:p>
            <a:pPr marL="342900" lvl="1" indent="-342900" algn="l">
              <a:spcBef>
                <a:spcPts val="600"/>
              </a:spcBef>
              <a:spcAft>
                <a:spcPts val="600"/>
              </a:spcAft>
            </a:pPr>
            <a:r>
              <a:rPr lang="zh-CN" altLang="en-US" sz="2000" dirty="0">
                <a:solidFill>
                  <a:srgbClr val="386698"/>
                </a:solidFill>
                <a:latin typeface="Franklin Gothic Book" panose="020B0503020102020204" pitchFamily="34" charset="0"/>
                <a:ea typeface="黑体" panose="02010609060101010101" pitchFamily="49" charset="-122"/>
              </a:rPr>
              <a:t> (4)取值：－1、0、1、59、60、6</a:t>
            </a:r>
            <a:r>
              <a:rPr lang="en-US" altLang="zh-CN" sz="2000" dirty="0">
                <a:solidFill>
                  <a:srgbClr val="386698"/>
                </a:solidFill>
                <a:latin typeface="Franklin Gothic Book" panose="020B0503020102020204" pitchFamily="34" charset="0"/>
                <a:ea typeface="黑体" panose="02010609060101010101" pitchFamily="49" charset="-122"/>
              </a:rPr>
              <a:t>1</a:t>
            </a:r>
            <a:r>
              <a:rPr lang="zh-CN" altLang="en-US" sz="2000" dirty="0">
                <a:solidFill>
                  <a:srgbClr val="386698"/>
                </a:solidFill>
                <a:latin typeface="Franklin Gothic Book" panose="020B0503020102020204" pitchFamily="34" charset="0"/>
                <a:ea typeface="黑体" panose="02010609060101010101" pitchFamily="49" charset="-122"/>
              </a:rPr>
              <a:t>、9</a:t>
            </a:r>
            <a:r>
              <a:rPr lang="en-US" altLang="zh-CN" sz="2000" dirty="0">
                <a:solidFill>
                  <a:srgbClr val="386698"/>
                </a:solidFill>
                <a:latin typeface="Franklin Gothic Book" panose="020B0503020102020204" pitchFamily="34" charset="0"/>
                <a:ea typeface="黑体" panose="02010609060101010101" pitchFamily="49" charset="-122"/>
              </a:rPr>
              <a:t>9</a:t>
            </a:r>
            <a:r>
              <a:rPr lang="zh-CN" altLang="en-US" sz="2000" dirty="0">
                <a:solidFill>
                  <a:srgbClr val="386698"/>
                </a:solidFill>
                <a:latin typeface="Franklin Gothic Book" panose="020B0503020102020204" pitchFamily="34" charset="0"/>
                <a:ea typeface="黑体" panose="02010609060101010101" pitchFamily="49" charset="-122"/>
              </a:rPr>
              <a:t>、100、10</a:t>
            </a:r>
            <a:r>
              <a:rPr lang="en-US" altLang="zh-CN" sz="2000" dirty="0">
                <a:solidFill>
                  <a:srgbClr val="386698"/>
                </a:solidFill>
                <a:latin typeface="Franklin Gothic Book" panose="020B0503020102020204" pitchFamily="34" charset="0"/>
                <a:ea typeface="黑体" panose="02010609060101010101" pitchFamily="49" charset="-122"/>
              </a:rPr>
              <a:t>1</a:t>
            </a:r>
            <a:r>
              <a:rPr lang="zh-CN" altLang="en-US" sz="2000" dirty="0">
                <a:solidFill>
                  <a:srgbClr val="386698"/>
                </a:solidFill>
                <a:latin typeface="Franklin Gothic Book" panose="020B0503020102020204" pitchFamily="34" charset="0"/>
                <a:ea typeface="黑体" panose="02010609060101010101" pitchFamily="49" charset="-122"/>
              </a:rPr>
              <a:t>；</a:t>
            </a:r>
            <a:endParaRPr lang="zh-CN" altLang="en-US" sz="2000" dirty="0">
              <a:solidFill>
                <a:srgbClr val="386698"/>
              </a:solidFill>
              <a:latin typeface="Franklin Gothic Book" panose="020B0503020102020204" pitchFamily="34" charset="0"/>
              <a:ea typeface="黑体" panose="02010609060101010101" pitchFamily="49" charset="-122"/>
            </a:endParaRPr>
          </a:p>
          <a:p>
            <a:pPr marL="342900" lvl="1" indent="-342900" algn="l">
              <a:spcBef>
                <a:spcPts val="600"/>
              </a:spcBef>
              <a:spcAft>
                <a:spcPts val="600"/>
              </a:spcAft>
            </a:pPr>
            <a:r>
              <a:rPr lang="zh-CN" altLang="en-US" sz="2000" dirty="0">
                <a:solidFill>
                  <a:srgbClr val="386698"/>
                </a:solidFill>
                <a:latin typeface="Franklin Gothic Book" panose="020B0503020102020204" pitchFamily="34" charset="0"/>
                <a:ea typeface="黑体" panose="02010609060101010101" pitchFamily="49" charset="-122"/>
              </a:rPr>
              <a:t> (5)具体测试用例；</a:t>
            </a:r>
            <a:endParaRPr lang="zh-CN" altLang="en-US" sz="2000" dirty="0">
              <a:solidFill>
                <a:srgbClr val="386698"/>
              </a:solidFill>
              <a:latin typeface="Franklin Gothic Book" panose="020B0503020102020204" pitchFamily="34" charset="0"/>
              <a:ea typeface="黑体" panose="02010609060101010101" pitchFamily="49" charset="-122"/>
            </a:endParaRPr>
          </a:p>
          <a:p>
            <a:endParaRPr lang="zh-CN" altLang="en-US" sz="2000" dirty="0"/>
          </a:p>
        </p:txBody>
      </p:sp>
      <p:grpSp>
        <p:nvGrpSpPr>
          <p:cNvPr id="4" name="组合 3"/>
          <p:cNvGrpSpPr/>
          <p:nvPr/>
        </p:nvGrpSpPr>
        <p:grpSpPr>
          <a:xfrm>
            <a:off x="3222213" y="4212874"/>
            <a:ext cx="5023492" cy="2071778"/>
            <a:chOff x="755576" y="3179375"/>
            <a:chExt cx="6092591" cy="2108635"/>
          </a:xfrm>
          <a:solidFill>
            <a:schemeClr val="accent6">
              <a:lumMod val="60000"/>
              <a:lumOff val="40000"/>
            </a:schemeClr>
          </a:solidFill>
        </p:grpSpPr>
        <p:sp>
          <p:nvSpPr>
            <p:cNvPr id="5" name="流程图: 过程 4"/>
            <p:cNvSpPr/>
            <p:nvPr/>
          </p:nvSpPr>
          <p:spPr>
            <a:xfrm>
              <a:off x="1595669" y="3179375"/>
              <a:ext cx="1008112" cy="360040"/>
            </a:xfrm>
            <a:prstGeom prst="flowChart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385" b="1" dirty="0">
                  <a:solidFill>
                    <a:schemeClr val="tx1"/>
                  </a:solidFill>
                  <a:latin typeface="微软雅黑" panose="020B0503020204020204" pitchFamily="34" charset="-122"/>
                  <a:ea typeface="微软雅黑" panose="020B0503020204020204" pitchFamily="34" charset="-122"/>
                </a:rPr>
                <a:t>输入</a:t>
              </a:r>
              <a:r>
                <a:rPr lang="en-US" altLang="zh-CN" sz="1385" b="1" dirty="0">
                  <a:solidFill>
                    <a:schemeClr val="tx1"/>
                  </a:solidFill>
                  <a:latin typeface="微软雅黑" panose="020B0503020204020204" pitchFamily="34" charset="-122"/>
                  <a:ea typeface="微软雅黑" panose="020B0503020204020204" pitchFamily="34" charset="-122"/>
                </a:rPr>
                <a:t>n</a:t>
              </a:r>
              <a:endParaRPr lang="zh-CN" altLang="en-US" sz="1385" b="1" dirty="0">
                <a:solidFill>
                  <a:schemeClr val="tx1"/>
                </a:solidFill>
                <a:latin typeface="微软雅黑" panose="020B0503020204020204" pitchFamily="34" charset="-122"/>
                <a:ea typeface="微软雅黑" panose="020B0503020204020204" pitchFamily="34" charset="-122"/>
              </a:endParaRPr>
            </a:p>
          </p:txBody>
        </p:sp>
        <p:sp>
          <p:nvSpPr>
            <p:cNvPr id="6" name="流程图: 决策 5"/>
            <p:cNvSpPr/>
            <p:nvPr/>
          </p:nvSpPr>
          <p:spPr>
            <a:xfrm>
              <a:off x="755576" y="3765037"/>
              <a:ext cx="2688299" cy="846000"/>
            </a:xfrm>
            <a:prstGeom prst="flowChartDecision">
              <a:avLst/>
            </a:prstGeom>
          </p:spPr>
          <p:style>
            <a:lnRef idx="0">
              <a:schemeClr val="accent5"/>
            </a:lnRef>
            <a:fillRef idx="3">
              <a:schemeClr val="accent5"/>
            </a:fillRef>
            <a:effectRef idx="3">
              <a:schemeClr val="accent5"/>
            </a:effectRef>
            <a:fontRef idx="minor">
              <a:schemeClr val="lt1"/>
            </a:fontRef>
          </p:style>
          <p:txBody>
            <a:bodyPr lIns="0" tIns="0" rIns="0" bIns="0" rtlCol="0" anchor="ctr"/>
            <a:lstStyle/>
            <a:p>
              <a:pPr algn="ctr"/>
              <a:r>
                <a:rPr lang="en-US" altLang="zh-CN" sz="1385" b="1" dirty="0">
                  <a:solidFill>
                    <a:schemeClr val="tx1"/>
                  </a:solidFill>
                  <a:latin typeface="微软雅黑" panose="020B0503020204020204" pitchFamily="34" charset="-122"/>
                  <a:ea typeface="微软雅黑" panose="020B0503020204020204" pitchFamily="34" charset="-122"/>
                </a:rPr>
                <a:t>0&lt;=n&lt;=100</a:t>
              </a:r>
              <a:endParaRPr lang="zh-CN" altLang="en-US" sz="1385" b="1" dirty="0">
                <a:solidFill>
                  <a:schemeClr val="tx1"/>
                </a:solidFill>
                <a:latin typeface="微软雅黑" panose="020B0503020204020204" pitchFamily="34" charset="-122"/>
                <a:ea typeface="微软雅黑" panose="020B0503020204020204" pitchFamily="34" charset="-122"/>
              </a:endParaRPr>
            </a:p>
          </p:txBody>
        </p:sp>
        <p:sp>
          <p:nvSpPr>
            <p:cNvPr id="7" name="流程图: 过程 6"/>
            <p:cNvSpPr/>
            <p:nvPr/>
          </p:nvSpPr>
          <p:spPr>
            <a:xfrm>
              <a:off x="1427651" y="4927970"/>
              <a:ext cx="1344149" cy="360040"/>
            </a:xfrm>
            <a:prstGeom prst="flowChart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385" b="1" dirty="0">
                  <a:solidFill>
                    <a:schemeClr val="tx1"/>
                  </a:solidFill>
                  <a:latin typeface="微软雅黑" panose="020B0503020204020204" pitchFamily="34" charset="-122"/>
                  <a:ea typeface="微软雅黑" panose="020B0503020204020204" pitchFamily="34" charset="-122"/>
                </a:rPr>
                <a:t>提示错误</a:t>
              </a:r>
              <a:r>
                <a:rPr lang="en-US" altLang="zh-CN" sz="1385" b="1" dirty="0">
                  <a:solidFill>
                    <a:schemeClr val="tx1"/>
                  </a:solidFill>
                  <a:latin typeface="微软雅黑" panose="020B0503020204020204" pitchFamily="34" charset="-122"/>
                  <a:ea typeface="微软雅黑" panose="020B0503020204020204" pitchFamily="34" charset="-122"/>
                </a:rPr>
                <a:t>1</a:t>
              </a:r>
              <a:endParaRPr lang="zh-CN" altLang="en-US" sz="1385" b="1" dirty="0">
                <a:solidFill>
                  <a:schemeClr val="tx1"/>
                </a:solidFill>
                <a:latin typeface="微软雅黑" panose="020B0503020204020204" pitchFamily="34" charset="-122"/>
                <a:ea typeface="微软雅黑" panose="020B0503020204020204" pitchFamily="34" charset="-122"/>
              </a:endParaRPr>
            </a:p>
          </p:txBody>
        </p:sp>
        <p:sp>
          <p:nvSpPr>
            <p:cNvPr id="8" name="流程图: 决策 7"/>
            <p:cNvSpPr/>
            <p:nvPr/>
          </p:nvSpPr>
          <p:spPr>
            <a:xfrm>
              <a:off x="3897002" y="3765036"/>
              <a:ext cx="1512168" cy="846000"/>
            </a:xfrm>
            <a:prstGeom prst="flowChartDecision">
              <a:avLst/>
            </a:prstGeom>
          </p:spPr>
          <p:style>
            <a:lnRef idx="0">
              <a:schemeClr val="accent5"/>
            </a:lnRef>
            <a:fillRef idx="3">
              <a:schemeClr val="accent5"/>
            </a:fillRef>
            <a:effectRef idx="3">
              <a:schemeClr val="accent5"/>
            </a:effectRef>
            <a:fontRef idx="minor">
              <a:schemeClr val="lt1"/>
            </a:fontRef>
          </p:style>
          <p:txBody>
            <a:bodyPr lIns="0" tIns="0" rIns="0" bIns="0" rtlCol="0" anchor="ctr"/>
            <a:lstStyle/>
            <a:p>
              <a:pPr algn="ctr"/>
              <a:r>
                <a:rPr lang="en-US" altLang="zh-CN" sz="1385" b="1" dirty="0">
                  <a:solidFill>
                    <a:schemeClr val="tx1"/>
                  </a:solidFill>
                  <a:latin typeface="微软雅黑" panose="020B0503020204020204" pitchFamily="34" charset="-122"/>
                  <a:ea typeface="微软雅黑" panose="020B0503020204020204" pitchFamily="34" charset="-122"/>
                </a:rPr>
                <a:t>n&gt;=60</a:t>
              </a:r>
              <a:endParaRPr lang="zh-CN" altLang="en-US" sz="1385" b="1" dirty="0">
                <a:solidFill>
                  <a:schemeClr val="tx1"/>
                </a:solidFill>
                <a:latin typeface="微软雅黑" panose="020B0503020204020204" pitchFamily="34" charset="-122"/>
                <a:ea typeface="微软雅黑" panose="020B0503020204020204" pitchFamily="34" charset="-122"/>
              </a:endParaRPr>
            </a:p>
          </p:txBody>
        </p:sp>
        <p:sp>
          <p:nvSpPr>
            <p:cNvPr id="9" name="流程图: 过程 8"/>
            <p:cNvSpPr/>
            <p:nvPr/>
          </p:nvSpPr>
          <p:spPr>
            <a:xfrm>
              <a:off x="5840055" y="4008015"/>
              <a:ext cx="1008112" cy="360040"/>
            </a:xfrm>
            <a:prstGeom prst="flowChart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385" b="1" dirty="0">
                  <a:solidFill>
                    <a:schemeClr val="tx1"/>
                  </a:solidFill>
                  <a:latin typeface="微软雅黑" panose="020B0503020204020204" pitchFamily="34" charset="-122"/>
                  <a:ea typeface="微软雅黑" panose="020B0503020204020204" pitchFamily="34" charset="-122"/>
                </a:rPr>
                <a:t>及格</a:t>
              </a:r>
              <a:endParaRPr lang="zh-CN" altLang="en-US" sz="1385" b="1" dirty="0">
                <a:solidFill>
                  <a:schemeClr val="tx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3443875" y="3874616"/>
              <a:ext cx="375829" cy="333489"/>
            </a:xfrm>
            <a:prstGeom prst="rect">
              <a:avLst/>
            </a:prstGeom>
            <a:noFill/>
            <a:ln>
              <a:noFill/>
            </a:ln>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altLang="zh-CN" sz="1540" b="1" dirty="0">
                  <a:solidFill>
                    <a:sysClr val="windowText" lastClr="000000"/>
                  </a:solidFill>
                  <a:latin typeface="微软雅黑" panose="020B0503020204020204" pitchFamily="34" charset="-122"/>
                  <a:ea typeface="微软雅黑" panose="020B0503020204020204" pitchFamily="34" charset="-122"/>
                </a:rPr>
                <a:t>Y</a:t>
              </a:r>
              <a:endParaRPr lang="zh-CN" altLang="en-US" sz="1540" b="1" dirty="0">
                <a:solidFill>
                  <a:sysClr val="windowText" lastClr="000000"/>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2099725" y="4611038"/>
              <a:ext cx="422807" cy="333489"/>
            </a:xfrm>
            <a:prstGeom prst="rect">
              <a:avLst/>
            </a:prstGeom>
            <a:noFill/>
            <a:ln>
              <a:noFill/>
            </a:ln>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altLang="zh-CN" sz="1540" b="1" dirty="0">
                  <a:solidFill>
                    <a:sysClr val="windowText" lastClr="000000"/>
                  </a:solidFill>
                  <a:latin typeface="微软雅黑" panose="020B0503020204020204" pitchFamily="34" charset="-122"/>
                  <a:ea typeface="微软雅黑" panose="020B0503020204020204" pitchFamily="34" charset="-122"/>
                </a:rPr>
                <a:t>N</a:t>
              </a:r>
              <a:endParaRPr lang="zh-CN" altLang="en-US" sz="1540" b="1" dirty="0">
                <a:solidFill>
                  <a:sysClr val="windowText" lastClr="000000"/>
                </a:solidFill>
                <a:latin typeface="微软雅黑" panose="020B0503020204020204" pitchFamily="34" charset="-122"/>
                <a:ea typeface="微软雅黑" panose="020B0503020204020204" pitchFamily="34" charset="-122"/>
              </a:endParaRPr>
            </a:p>
          </p:txBody>
        </p:sp>
        <p:cxnSp>
          <p:nvCxnSpPr>
            <p:cNvPr id="12" name="直接箭头连接符 11"/>
            <p:cNvCxnSpPr>
              <a:stCxn id="5" idx="2"/>
              <a:endCxn id="6" idx="0"/>
            </p:cNvCxnSpPr>
            <p:nvPr/>
          </p:nvCxnSpPr>
          <p:spPr>
            <a:xfrm>
              <a:off x="2099725" y="3539415"/>
              <a:ext cx="0" cy="225622"/>
            </a:xfrm>
            <a:prstGeom prst="straightConnector1">
              <a:avLst/>
            </a:prstGeom>
            <a:grpFill/>
            <a:ln>
              <a:tailEnd type="arrow"/>
            </a:ln>
          </p:spPr>
          <p:style>
            <a:lnRef idx="1">
              <a:schemeClr val="dk1"/>
            </a:lnRef>
            <a:fillRef idx="0">
              <a:schemeClr val="dk1"/>
            </a:fillRef>
            <a:effectRef idx="0">
              <a:schemeClr val="dk1"/>
            </a:effectRef>
            <a:fontRef idx="minor">
              <a:schemeClr val="tx1"/>
            </a:fontRef>
          </p:style>
        </p:cxnSp>
        <p:cxnSp>
          <p:nvCxnSpPr>
            <p:cNvPr id="13" name="直接箭头连接符 12"/>
            <p:cNvCxnSpPr>
              <a:stCxn id="6" idx="2"/>
              <a:endCxn id="7" idx="0"/>
            </p:cNvCxnSpPr>
            <p:nvPr/>
          </p:nvCxnSpPr>
          <p:spPr>
            <a:xfrm>
              <a:off x="2099725" y="4611038"/>
              <a:ext cx="0" cy="316932"/>
            </a:xfrm>
            <a:prstGeom prst="straightConnector1">
              <a:avLst/>
            </a:prstGeom>
            <a:grpFill/>
            <a:ln>
              <a:tailEnd type="arrow"/>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6" idx="3"/>
              <a:endCxn id="8" idx="1"/>
            </p:cNvCxnSpPr>
            <p:nvPr/>
          </p:nvCxnSpPr>
          <p:spPr>
            <a:xfrm flipV="1">
              <a:off x="3443875" y="4188036"/>
              <a:ext cx="453128" cy="1"/>
            </a:xfrm>
            <a:prstGeom prst="straightConnector1">
              <a:avLst/>
            </a:prstGeom>
            <a:grpFill/>
            <a:ln>
              <a:tailEnd type="arrow"/>
            </a:ln>
          </p:spPr>
          <p:style>
            <a:lnRef idx="1">
              <a:schemeClr val="dk1"/>
            </a:lnRef>
            <a:fillRef idx="0">
              <a:schemeClr val="dk1"/>
            </a:fillRef>
            <a:effectRef idx="0">
              <a:schemeClr val="dk1"/>
            </a:effectRef>
            <a:fontRef idx="minor">
              <a:schemeClr val="tx1"/>
            </a:fontRef>
          </p:style>
        </p:cxnSp>
        <p:cxnSp>
          <p:nvCxnSpPr>
            <p:cNvPr id="15" name="肘形连接符 14"/>
            <p:cNvCxnSpPr>
              <a:stCxn id="7" idx="1"/>
              <a:endCxn id="5" idx="1"/>
            </p:cNvCxnSpPr>
            <p:nvPr/>
          </p:nvCxnSpPr>
          <p:spPr>
            <a:xfrm rot="10800000" flipH="1">
              <a:off x="1427651" y="3359395"/>
              <a:ext cx="168019" cy="1748595"/>
            </a:xfrm>
            <a:prstGeom prst="bentConnector3">
              <a:avLst>
                <a:gd name="adj1" fmla="val -519545"/>
              </a:avLst>
            </a:prstGeom>
            <a:grpFill/>
            <a:ln>
              <a:tailEnd type="arrow"/>
            </a:ln>
          </p:spPr>
          <p:style>
            <a:lnRef idx="1">
              <a:schemeClr val="dk1"/>
            </a:lnRef>
            <a:fillRef idx="0">
              <a:schemeClr val="dk1"/>
            </a:fillRef>
            <a:effectRef idx="0">
              <a:schemeClr val="dk1"/>
            </a:effectRef>
            <a:fontRef idx="minor">
              <a:schemeClr val="tx1"/>
            </a:fontRef>
          </p:style>
        </p:cxnSp>
        <p:sp>
          <p:nvSpPr>
            <p:cNvPr id="16" name="流程图: 过程 15"/>
            <p:cNvSpPr/>
            <p:nvPr/>
          </p:nvSpPr>
          <p:spPr>
            <a:xfrm>
              <a:off x="4149030" y="4924458"/>
              <a:ext cx="1008112" cy="360040"/>
            </a:xfrm>
            <a:prstGeom prst="flowChart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385" b="1" dirty="0">
                  <a:solidFill>
                    <a:schemeClr val="tx1"/>
                  </a:solidFill>
                  <a:latin typeface="微软雅黑" panose="020B0503020204020204" pitchFamily="34" charset="-122"/>
                  <a:ea typeface="微软雅黑" panose="020B0503020204020204" pitchFamily="34" charset="-122"/>
                </a:rPr>
                <a:t>不及格</a:t>
              </a:r>
              <a:endParaRPr lang="zh-CN" altLang="en-US" sz="1385" b="1" dirty="0">
                <a:solidFill>
                  <a:schemeClr val="tx1"/>
                </a:solidFill>
                <a:latin typeface="微软雅黑" panose="020B0503020204020204" pitchFamily="34" charset="-122"/>
                <a:ea typeface="微软雅黑" panose="020B0503020204020204" pitchFamily="34" charset="-122"/>
              </a:endParaRPr>
            </a:p>
          </p:txBody>
        </p:sp>
        <p:cxnSp>
          <p:nvCxnSpPr>
            <p:cNvPr id="17" name="直接箭头连接符 16"/>
            <p:cNvCxnSpPr>
              <a:stCxn id="8" idx="2"/>
              <a:endCxn id="16" idx="0"/>
            </p:cNvCxnSpPr>
            <p:nvPr/>
          </p:nvCxnSpPr>
          <p:spPr>
            <a:xfrm>
              <a:off x="4653086" y="4611036"/>
              <a:ext cx="0" cy="313421"/>
            </a:xfrm>
            <a:prstGeom prst="straightConnector1">
              <a:avLst/>
            </a:prstGeom>
            <a:grpFill/>
            <a:ln>
              <a:tailEnd type="arrow"/>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8" idx="3"/>
              <a:endCxn id="9" idx="1"/>
            </p:cNvCxnSpPr>
            <p:nvPr/>
          </p:nvCxnSpPr>
          <p:spPr>
            <a:xfrm flipV="1">
              <a:off x="5409170" y="4188036"/>
              <a:ext cx="430885" cy="1"/>
            </a:xfrm>
            <a:prstGeom prst="straightConnector1">
              <a:avLst/>
            </a:prstGeom>
            <a:grpFill/>
            <a:ln>
              <a:tailEnd type="arrow"/>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5409170" y="3874615"/>
              <a:ext cx="375829" cy="333489"/>
            </a:xfrm>
            <a:prstGeom prst="rect">
              <a:avLst/>
            </a:prstGeom>
            <a:noFill/>
            <a:ln>
              <a:noFill/>
            </a:ln>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altLang="zh-CN" sz="1540" b="1" dirty="0">
                  <a:solidFill>
                    <a:sysClr val="windowText" lastClr="000000"/>
                  </a:solidFill>
                  <a:latin typeface="微软雅黑" panose="020B0503020204020204" pitchFamily="34" charset="-122"/>
                  <a:ea typeface="微软雅黑" panose="020B0503020204020204" pitchFamily="34" charset="-122"/>
                </a:rPr>
                <a:t>Y</a:t>
              </a:r>
              <a:endParaRPr lang="zh-CN" altLang="en-US" sz="1540" b="1" dirty="0">
                <a:solidFill>
                  <a:sysClr val="windowText" lastClr="000000"/>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4653086" y="4616049"/>
              <a:ext cx="422807" cy="333489"/>
            </a:xfrm>
            <a:prstGeom prst="rect">
              <a:avLst/>
            </a:prstGeom>
            <a:noFill/>
            <a:ln>
              <a:noFill/>
            </a:ln>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US" altLang="zh-CN" sz="1540" b="1" dirty="0">
                  <a:solidFill>
                    <a:sysClr val="windowText" lastClr="000000"/>
                  </a:solidFill>
                  <a:latin typeface="微软雅黑" panose="020B0503020204020204" pitchFamily="34" charset="-122"/>
                  <a:ea typeface="微软雅黑" panose="020B0503020204020204" pitchFamily="34" charset="-122"/>
                </a:rPr>
                <a:t>N</a:t>
              </a:r>
              <a:endParaRPr lang="zh-CN" altLang="en-US" sz="1540" b="1" dirty="0">
                <a:solidFill>
                  <a:sysClr val="windowText" lastClr="00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dissolv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931545"/>
            <a:ext cx="8229600" cy="504190"/>
          </a:xfrm>
        </p:spPr>
        <p:txBody>
          <a:bodyPr/>
          <a:lstStyle/>
          <a:p>
            <a:r>
              <a:rPr lang="zh-CN" altLang="en-US" sz="2800" b="1" dirty="0">
                <a:solidFill>
                  <a:srgbClr val="386698"/>
                </a:solidFill>
                <a:latin typeface="Franklin Gothic Medium" panose="020B0603020102020204" pitchFamily="34" charset="0"/>
                <a:ea typeface="微软雅黑" panose="020B0503020204020204" pitchFamily="34" charset="-122"/>
                <a:cs typeface="+mn-cs"/>
              </a:rPr>
              <a:t>边界值方法练习</a:t>
            </a:r>
            <a:endParaRPr lang="zh-CN" altLang="en-US" dirty="0"/>
          </a:p>
        </p:txBody>
      </p:sp>
      <p:graphicFrame>
        <p:nvGraphicFramePr>
          <p:cNvPr id="27" name="内容占位符 26"/>
          <p:cNvGraphicFramePr>
            <a:graphicFrameLocks noGrp="1"/>
          </p:cNvGraphicFramePr>
          <p:nvPr>
            <p:ph idx="1"/>
          </p:nvPr>
        </p:nvGraphicFramePr>
        <p:xfrm>
          <a:off x="1492250" y="1597660"/>
          <a:ext cx="6416675" cy="4826000"/>
        </p:xfrm>
        <a:graphic>
          <a:graphicData uri="http://schemas.openxmlformats.org/drawingml/2006/table">
            <a:tbl>
              <a:tblPr firstRow="1" bandRow="1">
                <a:tableStyleId>{5C22544A-7EE6-4342-B048-85BDC9FD1C3A}</a:tableStyleId>
              </a:tblPr>
              <a:tblGrid>
                <a:gridCol w="1283335"/>
                <a:gridCol w="1283335"/>
                <a:gridCol w="1283335"/>
                <a:gridCol w="1283335"/>
                <a:gridCol w="1283335"/>
              </a:tblGrid>
              <a:tr h="318135">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编号</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等价类</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成绩</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预期</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是否</a:t>
                      </a: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bug</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r>
              <a:tr h="318770">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有效</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0</a:t>
                      </a: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到</a:t>
                      </a: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100</a:t>
                      </a: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整数</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正确</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r>
              <a:tr h="318135">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2</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无效</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小于</a:t>
                      </a: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输入错误</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r>
              <a:tr h="318770">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3</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无效</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大于</a:t>
                      </a: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100</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输入错误</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r>
              <a:tr h="318135">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4</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不及格</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r>
              <a:tr h="318770">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5</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100</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及格</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r>
              <a:tr h="318135">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6</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输入错误</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r>
              <a:tr h="318135">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7</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不及格</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r>
              <a:tr h="318770">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8</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99</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及格</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r>
              <a:tr h="318135">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9</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60</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及格</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r>
              <a:tr h="318770">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10</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59</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不及格</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r>
              <a:tr h="318135">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11</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61</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及格</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r>
              <a:tr h="318770">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13</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101</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输入错误</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r>
              <a:tr h="318135">
                <a:tc>
                  <a:txBody>
                    <a:bodyPr/>
                    <a:lstStyle/>
                    <a:p>
                      <a:pPr indent="0">
                        <a:buNone/>
                      </a:pPr>
                      <a:r>
                        <a:rPr lang="en-US" altLang="zh-CN" sz="800" b="0">
                          <a:solidFill>
                            <a:srgbClr val="000000"/>
                          </a:solidFill>
                          <a:latin typeface="宋体" panose="02010600030101010101" pitchFamily="2" charset="-122"/>
                          <a:ea typeface="宋体" panose="02010600030101010101" pitchFamily="2" charset="-122"/>
                          <a:cs typeface="宋体" panose="02010600030101010101" pitchFamily="2" charset="-122"/>
                        </a:rPr>
                        <a:t>14</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空、空格、符号、小数</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r>
                        <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rPr>
                        <a:t>输入错误</a:t>
                      </a:r>
                      <a:endParaRPr lang="zh-CN" altLang="en-US" sz="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c>
                  <a:txBody>
                    <a:bodyPr/>
                    <a:lstStyle/>
                    <a:p>
                      <a:pPr indent="0">
                        <a:buNone/>
                      </a:pPr>
                      <a:endParaRPr lang="zh-CN"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tc>
              </a:tr>
              <a:tr h="368300">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endParaRPr lang="zh-CN" altLang="en-US"/>
                    </a:p>
                  </a:txBody>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prstDash val="sysDash"/>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9946</Words>
  <Application>WPS 演示</Application>
  <PresentationFormat>全屏显示(4:3)</PresentationFormat>
  <Paragraphs>2566</Paragraphs>
  <Slides>63</Slides>
  <Notes>41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63</vt:i4>
      </vt:variant>
    </vt:vector>
  </HeadingPairs>
  <TitlesOfParts>
    <vt:vector size="78" baseType="lpstr">
      <vt:lpstr>Arial</vt:lpstr>
      <vt:lpstr>宋体</vt:lpstr>
      <vt:lpstr>Wingdings</vt:lpstr>
      <vt:lpstr>微软雅黑</vt:lpstr>
      <vt:lpstr>Franklin Gothic Book</vt:lpstr>
      <vt:lpstr>黑体</vt:lpstr>
      <vt:lpstr>Franklin Gothic Medium</vt:lpstr>
      <vt:lpstr>Times New Roman</vt:lpstr>
      <vt:lpstr>Arial Unicode MS</vt:lpstr>
      <vt:lpstr>Calibri</vt:lpstr>
      <vt:lpstr>等线</vt:lpstr>
      <vt:lpstr>Trebuchet MS</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边界值方法练习</vt:lpstr>
      <vt:lpstr>边界值方法练习</vt:lpstr>
      <vt:lpstr>边界值方法练习</vt:lpstr>
      <vt:lpstr>边界值方法练习</vt:lpstr>
      <vt:lpstr>边界值的方法小结</vt:lpstr>
      <vt:lpstr>PowerPoint 演示文稿</vt:lpstr>
      <vt:lpstr>PowerPoint 演示文稿</vt:lpstr>
      <vt:lpstr>因果图法产生的背景</vt:lpstr>
      <vt:lpstr>因果图的核心</vt:lpstr>
      <vt:lpstr>因果图中的基本符号</vt:lpstr>
      <vt:lpstr>因果图中的基本符号</vt:lpstr>
      <vt:lpstr>因果图中的基本符号</vt:lpstr>
      <vt:lpstr>因果图中的约束条件</vt:lpstr>
      <vt:lpstr>因果图法基本步骤</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案例：交通一卡通自动充值软件系统需求</vt:lpstr>
      <vt:lpstr>判定表法</vt:lpstr>
      <vt:lpstr>判定表法</vt:lpstr>
      <vt:lpstr>PowerPoint 演示文稿</vt:lpstr>
      <vt:lpstr>判定表法</vt:lpstr>
      <vt:lpstr>判定表法</vt:lpstr>
      <vt:lpstr>场景法概述</vt:lpstr>
      <vt:lpstr>用例场景定义</vt:lpstr>
      <vt:lpstr>用例场景产生的背景</vt:lpstr>
      <vt:lpstr>案例-QQ登录</vt:lpstr>
      <vt:lpstr>案例-QQ登录</vt:lpstr>
      <vt:lpstr>流程分析法</vt:lpstr>
      <vt:lpstr>流程分析法的步骤</vt:lpstr>
      <vt:lpstr>使用ATM机取款</vt:lpstr>
      <vt:lpstr>使用ATM机取款正常流程</vt:lpstr>
      <vt:lpstr>使用ATM机取款</vt:lpstr>
      <vt:lpstr>操作流程</vt:lpstr>
      <vt:lpstr>流程分析法总结</vt:lpstr>
      <vt:lpstr>错误推测法</vt:lpstr>
      <vt:lpstr>等价类划分和边界值综合练习</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19032</cp:lastModifiedBy>
  <cp:revision>439</cp:revision>
  <dcterms:created xsi:type="dcterms:W3CDTF">2015-06-29T07:19:00Z</dcterms:created>
  <dcterms:modified xsi:type="dcterms:W3CDTF">2018-08-01T09:26:10Z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2052-10.1.0.7468</vt:lpwstr>
  </property>
</Properties>
</file>