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5" d="100"/>
          <a:sy n="125" d="100"/>
        </p:scale>
        <p:origin x="750" y="10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dcba925dc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dcba925dc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dcba925dca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dcba925dca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cba925dca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dcba925dca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dcba925dca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dcba925dca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dcba925dca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dcba925dca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dcba925dca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dcba925dca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dcba925dca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dcba925dca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Outland Adventures Solution</a:t>
            </a:r>
            <a:endParaRPr/>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lvl="0" indent="0" algn="l" rtl="0">
              <a:lnSpc>
                <a:spcPct val="80000"/>
              </a:lnSpc>
              <a:spcBef>
                <a:spcPts val="0"/>
              </a:spcBef>
              <a:spcAft>
                <a:spcPts val="0"/>
              </a:spcAft>
              <a:buSzPts val="275"/>
              <a:buNone/>
            </a:pPr>
            <a:r>
              <a:rPr lang="en" sz="825"/>
              <a:t>Vaneshiea Bell</a:t>
            </a:r>
            <a:endParaRPr sz="825"/>
          </a:p>
          <a:p>
            <a:pPr marL="0" lvl="0" indent="0" algn="l" rtl="0">
              <a:lnSpc>
                <a:spcPct val="80000"/>
              </a:lnSpc>
              <a:spcBef>
                <a:spcPts val="0"/>
              </a:spcBef>
              <a:spcAft>
                <a:spcPts val="0"/>
              </a:spcAft>
              <a:buSzPts val="275"/>
              <a:buNone/>
            </a:pPr>
            <a:r>
              <a:rPr lang="en" sz="825"/>
              <a:t>Jess Monnier</a:t>
            </a:r>
            <a:endParaRPr sz="825"/>
          </a:p>
          <a:p>
            <a:pPr marL="0" lvl="0" indent="0" algn="l" rtl="0">
              <a:lnSpc>
                <a:spcPct val="80000"/>
              </a:lnSpc>
              <a:spcBef>
                <a:spcPts val="0"/>
              </a:spcBef>
              <a:spcAft>
                <a:spcPts val="0"/>
              </a:spcAft>
              <a:buSzPts val="275"/>
              <a:buNone/>
            </a:pPr>
            <a:r>
              <a:rPr lang="en" sz="825"/>
              <a:t>DeJanae Faison</a:t>
            </a:r>
            <a:endParaRPr sz="825"/>
          </a:p>
          <a:p>
            <a:pPr marL="0" lvl="0" indent="0" algn="l" rtl="0">
              <a:lnSpc>
                <a:spcPct val="80000"/>
              </a:lnSpc>
              <a:spcBef>
                <a:spcPts val="0"/>
              </a:spcBef>
              <a:spcAft>
                <a:spcPts val="0"/>
              </a:spcAft>
              <a:buSzPts val="275"/>
              <a:buNone/>
            </a:pPr>
            <a:endParaRPr sz="82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Blue Team Introduction</a:t>
            </a:r>
            <a:endParaRPr/>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Jess: Technical Sergeant in the Air Force. Background in teaching (math) and in Korean language. Currently training into the cyber field in the Air Force.</a:t>
            </a:r>
            <a:endParaRPr/>
          </a:p>
          <a:p>
            <a:pPr marL="457200" lvl="0" indent="-342900" algn="l" rtl="0">
              <a:spcBef>
                <a:spcPts val="0"/>
              </a:spcBef>
              <a:spcAft>
                <a:spcPts val="0"/>
              </a:spcAft>
              <a:buSzPts val="1800"/>
              <a:buChar char="❖"/>
            </a:pPr>
            <a:r>
              <a:rPr lang="en"/>
              <a:t>DeJanae: Background in Front End and Gaming Development. 3D creator and currently working in Back End development.</a:t>
            </a:r>
            <a:endParaRPr/>
          </a:p>
          <a:p>
            <a:pPr marL="457200" lvl="0" indent="-342900" algn="l" rtl="0">
              <a:spcBef>
                <a:spcPts val="0"/>
              </a:spcBef>
              <a:spcAft>
                <a:spcPts val="0"/>
              </a:spcAft>
              <a:buSzPts val="1800"/>
              <a:buChar char="❖"/>
            </a:pPr>
            <a:r>
              <a:rPr lang="en"/>
              <a:t>Vee: Data Analyst at Waste Management specializing in route optimization, with a background in customer service, nail technology, and pursuing a Software Development degree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Outland Adventures Case Study</a:t>
            </a:r>
            <a:endParaRPr/>
          </a:p>
        </p:txBody>
      </p:sp>
      <p:sp>
        <p:nvSpPr>
          <p:cNvPr id="98" name="Google Shape;98;p15"/>
          <p:cNvSpPr txBox="1">
            <a:spLocks noGrp="1"/>
          </p:cNvSpPr>
          <p:nvPr>
            <p:ph type="body" idx="1"/>
          </p:nvPr>
        </p:nvSpPr>
        <p:spPr>
          <a:xfrm>
            <a:off x="311700" y="1229875"/>
            <a:ext cx="64200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Founder Blythe Timmerson and Jim Ford wanted to share their hiking and camping passion by providing guidance and equipment to a wide audience</a:t>
            </a:r>
            <a:endParaRPr dirty="0"/>
          </a:p>
          <a:p>
            <a:pPr marL="457200" lvl="0" indent="-342900" algn="l" rtl="0">
              <a:spcBef>
                <a:spcPts val="0"/>
              </a:spcBef>
              <a:spcAft>
                <a:spcPts val="0"/>
              </a:spcAft>
              <a:buSzPts val="1800"/>
              <a:buChar char="➔"/>
            </a:pPr>
            <a:r>
              <a:rPr lang="en" dirty="0"/>
              <a:t>Goals:</a:t>
            </a:r>
            <a:endParaRPr dirty="0"/>
          </a:p>
          <a:p>
            <a:pPr marL="914400" lvl="1" indent="-317500" algn="l" rtl="0">
              <a:spcBef>
                <a:spcPts val="0"/>
              </a:spcBef>
              <a:spcAft>
                <a:spcPts val="0"/>
              </a:spcAft>
              <a:buSzPts val="1400"/>
              <a:buChar char="◆"/>
            </a:pPr>
            <a:r>
              <a:rPr lang="en" dirty="0"/>
              <a:t>Introducing people to the beauty and challenges of nature</a:t>
            </a:r>
            <a:endParaRPr dirty="0"/>
          </a:p>
          <a:p>
            <a:pPr marL="914400" lvl="1" indent="-317500" algn="l" rtl="0">
              <a:spcBef>
                <a:spcPts val="0"/>
              </a:spcBef>
              <a:spcAft>
                <a:spcPts val="0"/>
              </a:spcAft>
              <a:buSzPts val="1400"/>
              <a:buChar char="◆"/>
            </a:pPr>
            <a:r>
              <a:rPr lang="en" dirty="0"/>
              <a:t>Planning and guiding trips to various exciting locations</a:t>
            </a:r>
            <a:endParaRPr dirty="0"/>
          </a:p>
          <a:p>
            <a:pPr marL="914400" lvl="1" indent="-317500" algn="l" rtl="0">
              <a:spcBef>
                <a:spcPts val="0"/>
              </a:spcBef>
              <a:spcAft>
                <a:spcPts val="0"/>
              </a:spcAft>
              <a:buSzPts val="1400"/>
              <a:buChar char="◆"/>
            </a:pPr>
            <a:r>
              <a:rPr lang="en" dirty="0"/>
              <a:t>Offering equipment for purchase or rental</a:t>
            </a:r>
            <a:endParaRPr dirty="0"/>
          </a:p>
          <a:p>
            <a:pPr marL="457200" lvl="0" indent="-342900" algn="l" rtl="0">
              <a:spcBef>
                <a:spcPts val="0"/>
              </a:spcBef>
              <a:spcAft>
                <a:spcPts val="0"/>
              </a:spcAft>
              <a:buSzPts val="1800"/>
              <a:buChar char="➔"/>
            </a:pPr>
            <a:r>
              <a:rPr lang="en" dirty="0"/>
              <a:t>Needs addressed by our project:</a:t>
            </a:r>
            <a:endParaRPr dirty="0"/>
          </a:p>
          <a:p>
            <a:pPr marL="914400" lvl="1" indent="-317500" algn="l" rtl="0">
              <a:spcBef>
                <a:spcPts val="0"/>
              </a:spcBef>
              <a:spcAft>
                <a:spcPts val="0"/>
              </a:spcAft>
              <a:buSzPts val="1400"/>
              <a:buChar char="◆"/>
            </a:pPr>
            <a:r>
              <a:rPr lang="en" dirty="0"/>
              <a:t>Comparison of equipment rentals and purchases</a:t>
            </a:r>
            <a:endParaRPr dirty="0"/>
          </a:p>
          <a:p>
            <a:pPr marL="914400" lvl="1" indent="-317500" algn="l" rtl="0">
              <a:spcBef>
                <a:spcPts val="0"/>
              </a:spcBef>
              <a:spcAft>
                <a:spcPts val="0"/>
              </a:spcAft>
              <a:buSzPts val="1400"/>
              <a:buChar char="◆"/>
            </a:pPr>
            <a:r>
              <a:rPr lang="en" dirty="0"/>
              <a:t>Trends in trip destinations over time</a:t>
            </a:r>
            <a:endParaRPr dirty="0"/>
          </a:p>
        </p:txBody>
      </p:sp>
      <p:pic>
        <p:nvPicPr>
          <p:cNvPr id="99" name="Google Shape;99;p15"/>
          <p:cNvPicPr preferRelativeResize="0"/>
          <p:nvPr/>
        </p:nvPicPr>
        <p:blipFill>
          <a:blip r:embed="rId3">
            <a:alphaModFix/>
          </a:blip>
          <a:stretch>
            <a:fillRect/>
          </a:stretch>
        </p:blipFill>
        <p:spPr>
          <a:xfrm>
            <a:off x="6731700" y="227988"/>
            <a:ext cx="2107500" cy="23437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Assumptions </a:t>
            </a:r>
            <a:endParaRPr dirty="0"/>
          </a:p>
        </p:txBody>
      </p:sp>
      <p:sp>
        <p:nvSpPr>
          <p:cNvPr id="3" name="Text Placeholder 2">
            <a:extLst>
              <a:ext uri="{FF2B5EF4-FFF2-40B4-BE49-F238E27FC236}">
                <a16:creationId xmlns:a16="http://schemas.microsoft.com/office/drawing/2014/main" id="{BF3BCF6C-58A3-5B35-29BB-0124624E0282}"/>
              </a:ext>
            </a:extLst>
          </p:cNvPr>
          <p:cNvSpPr>
            <a:spLocks noGrp="1" noChangeArrowheads="1"/>
          </p:cNvSpPr>
          <p:nvPr>
            <p:ph type="body" idx="1"/>
          </p:nvPr>
        </p:nvSpPr>
        <p:spPr bwMode="auto">
          <a:xfrm>
            <a:off x="311700" y="1485966"/>
            <a:ext cx="7692122" cy="213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Our case study focused on several key questions regarding </a:t>
            </a:r>
            <a:r>
              <a:rPr lang="en-US" sz="1050" b="1" dirty="0">
                <a:effectLst/>
                <a:latin typeface="Calibri" panose="020F0502020204030204" pitchFamily="34" charset="0"/>
                <a:ea typeface="Calibri" panose="020F0502020204030204" pitchFamily="34" charset="0"/>
                <a:cs typeface="Times New Roman" panose="02020603050405020304" pitchFamily="18" charset="0"/>
              </a:rPr>
              <a:t>Outland Adventures'</a:t>
            </a:r>
            <a:r>
              <a:rPr lang="en-US" sz="1050" dirty="0">
                <a:effectLst/>
                <a:latin typeface="Calibri" panose="020F0502020204030204" pitchFamily="34" charset="0"/>
                <a:ea typeface="Calibri" panose="020F0502020204030204" pitchFamily="34" charset="0"/>
                <a:cs typeface="Times New Roman" panose="02020603050405020304" pitchFamily="18" charset="0"/>
              </a:rPr>
              <a:t> operations, particularly examining the trends in trip sales across three target continental regions. We analyzed whether it was still viable to continue selling equipment, given potential shifts in demand, and assessed whether the equipment in stock had aged past its useful point—specifically, equipment that was over </a:t>
            </a:r>
            <a:r>
              <a:rPr lang="en-US" sz="1050" b="1" dirty="0">
                <a:effectLst/>
                <a:latin typeface="Calibri" panose="020F0502020204030204" pitchFamily="34" charset="0"/>
                <a:ea typeface="Calibri" panose="020F0502020204030204" pitchFamily="34" charset="0"/>
                <a:cs typeface="Times New Roman" panose="02020603050405020304" pitchFamily="18" charset="0"/>
              </a:rPr>
              <a:t>five years old</a:t>
            </a:r>
            <a:r>
              <a:rPr lang="en-US" sz="1050" dirty="0">
                <a:effectLst/>
                <a:latin typeface="Calibri" panose="020F0502020204030204" pitchFamily="34" charset="0"/>
                <a:ea typeface="Calibri" panose="020F0502020204030204" pitchFamily="34" charset="0"/>
                <a:cs typeface="Times New Roman" panose="02020603050405020304" pitchFamily="18" charset="0"/>
              </a:rPr>
              <a:t>. We made several important assumptions based on these factors:</a:t>
            </a:r>
          </a:p>
          <a:p>
            <a:pPr marL="0" marR="0">
              <a:lnSpc>
                <a:spcPct val="107000"/>
              </a:lnSpc>
              <a:spcAft>
                <a:spcPts val="800"/>
              </a:spcAft>
            </a:pPr>
            <a:r>
              <a:rPr lang="en-US" sz="1050" dirty="0">
                <a:effectLst/>
                <a:latin typeface="Calibri" panose="020F0502020204030204" pitchFamily="34" charset="0"/>
                <a:ea typeface="Calibri" panose="020F0502020204030204" pitchFamily="34" charset="0"/>
                <a:cs typeface="Times New Roman" panose="02020603050405020304" pitchFamily="18" charset="0"/>
              </a:rPr>
              <a:t>First, we assumed that </a:t>
            </a:r>
            <a:r>
              <a:rPr lang="en-US" sz="1050" b="1" dirty="0">
                <a:effectLst/>
                <a:latin typeface="Calibri" panose="020F0502020204030204" pitchFamily="34" charset="0"/>
                <a:ea typeface="Calibri" panose="020F0502020204030204" pitchFamily="34" charset="0"/>
                <a:cs typeface="Times New Roman" panose="02020603050405020304" pitchFamily="18" charset="0"/>
              </a:rPr>
              <a:t>the age of equipment has a greater impact on rental items than on new equipment sales</a:t>
            </a:r>
            <a:r>
              <a:rPr lang="en-US" sz="1050" dirty="0">
                <a:effectLst/>
                <a:latin typeface="Calibri" panose="020F0502020204030204" pitchFamily="34" charset="0"/>
                <a:ea typeface="Calibri" panose="020F0502020204030204" pitchFamily="34" charset="0"/>
                <a:cs typeface="Times New Roman" panose="02020603050405020304" pitchFamily="18" charset="0"/>
              </a:rPr>
              <a:t>. Rental equipment, being used regularly by customers, experiences wear and tear that significantly affects its longevity and reliability. For instance, a piece of rental equipment with </a:t>
            </a:r>
            <a:r>
              <a:rPr lang="en-US" sz="1050" b="1" dirty="0">
                <a:effectLst/>
                <a:latin typeface="Calibri" panose="020F0502020204030204" pitchFamily="34" charset="0"/>
                <a:ea typeface="Calibri" panose="020F0502020204030204" pitchFamily="34" charset="0"/>
                <a:cs typeface="Times New Roman" panose="02020603050405020304" pitchFamily="18" charset="0"/>
              </a:rPr>
              <a:t>four years of regular use</a:t>
            </a:r>
            <a:r>
              <a:rPr lang="en-US" sz="1050" dirty="0">
                <a:effectLst/>
                <a:latin typeface="Calibri" panose="020F0502020204030204" pitchFamily="34" charset="0"/>
                <a:ea typeface="Calibri" panose="020F0502020204030204" pitchFamily="34" charset="0"/>
                <a:cs typeface="Times New Roman" panose="02020603050405020304" pitchFamily="18" charset="0"/>
              </a:rPr>
              <a:t> is likely to be in worse condition compared to an item that has sat unused in packaging for the same period. This distinction helped guide our analysis of the equipment's potential for future rentals and sales, and informed our recommendations regarding inventory management and equipment replacement.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Finalized ERD</a:t>
            </a:r>
            <a:endParaRPr/>
          </a:p>
        </p:txBody>
      </p:sp>
      <p:pic>
        <p:nvPicPr>
          <p:cNvPr id="111" name="Google Shape;111;p17"/>
          <p:cNvPicPr preferRelativeResize="0"/>
          <p:nvPr/>
        </p:nvPicPr>
        <p:blipFill>
          <a:blip r:embed="rId3">
            <a:alphaModFix/>
          </a:blip>
          <a:stretch>
            <a:fillRect/>
          </a:stretch>
        </p:blipFill>
        <p:spPr>
          <a:xfrm>
            <a:off x="2526700" y="45200"/>
            <a:ext cx="5819325" cy="4834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 #1: Equipment Sales</a:t>
            </a:r>
            <a:endParaRPr/>
          </a:p>
        </p:txBody>
      </p:sp>
      <p:sp>
        <p:nvSpPr>
          <p:cNvPr id="117" name="Google Shape;117;p18"/>
          <p:cNvSpPr txBox="1">
            <a:spLocks noGrp="1"/>
          </p:cNvSpPr>
          <p:nvPr>
            <p:ph type="body" idx="1"/>
          </p:nvPr>
        </p:nvSpPr>
        <p:spPr>
          <a:xfrm>
            <a:off x="311700" y="1229875"/>
            <a:ext cx="2391300" cy="33390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0"/>
              </a:spcAft>
              <a:buNone/>
            </a:pPr>
            <a:r>
              <a:rPr lang="en"/>
              <a:t>The founders wondered whether the amount of equipment sales justified keeping new equipment on hand to sell.</a:t>
            </a:r>
            <a:endParaRPr/>
          </a:p>
          <a:p>
            <a:pPr marL="0" lvl="0" indent="0" algn="l" rtl="0">
              <a:spcBef>
                <a:spcPts val="1200"/>
              </a:spcBef>
              <a:spcAft>
                <a:spcPts val="0"/>
              </a:spcAft>
              <a:buNone/>
            </a:pPr>
            <a:r>
              <a:rPr lang="en"/>
              <a:t>To answer this question, we built a report that compared the number of items rented vs sold quarterly.</a:t>
            </a:r>
            <a:endParaRPr/>
          </a:p>
          <a:p>
            <a:pPr marL="0" lvl="0" indent="0" algn="l" rtl="0">
              <a:spcBef>
                <a:spcPts val="1200"/>
              </a:spcBef>
              <a:spcAft>
                <a:spcPts val="0"/>
              </a:spcAft>
              <a:buNone/>
            </a:pPr>
            <a:r>
              <a:rPr lang="en"/>
              <a:t>This report required some clever SQL querying:</a:t>
            </a:r>
            <a:endParaRPr/>
          </a:p>
          <a:p>
            <a:pPr marL="457200" lvl="0" indent="-300037" algn="l" rtl="0">
              <a:spcBef>
                <a:spcPts val="1200"/>
              </a:spcBef>
              <a:spcAft>
                <a:spcPts val="0"/>
              </a:spcAft>
              <a:buSzPct val="100000"/>
              <a:buChar char="●"/>
            </a:pPr>
            <a:r>
              <a:rPr lang="en"/>
              <a:t>A case to define the quarters</a:t>
            </a:r>
            <a:endParaRPr/>
          </a:p>
          <a:p>
            <a:pPr marL="457200" lvl="0" indent="-300037" algn="l" rtl="0">
              <a:spcBef>
                <a:spcPts val="0"/>
              </a:spcBef>
              <a:spcAft>
                <a:spcPts val="0"/>
              </a:spcAft>
              <a:buSzPct val="100000"/>
              <a:buChar char="●"/>
            </a:pPr>
            <a:r>
              <a:rPr lang="en"/>
              <a:t>Grouping by quarter</a:t>
            </a:r>
            <a:endParaRPr/>
          </a:p>
          <a:p>
            <a:pPr marL="457200" lvl="0" indent="-300037" algn="l" rtl="0">
              <a:spcBef>
                <a:spcPts val="0"/>
              </a:spcBef>
              <a:spcAft>
                <a:spcPts val="0"/>
              </a:spcAft>
              <a:buSzPct val="100000"/>
              <a:buChar char="●"/>
            </a:pPr>
            <a:r>
              <a:rPr lang="en"/>
              <a:t>Joining the rental and rental_history tables, as well as joining the order and order_item tables</a:t>
            </a:r>
            <a:endParaRPr/>
          </a:p>
        </p:txBody>
      </p:sp>
      <p:pic>
        <p:nvPicPr>
          <p:cNvPr id="118" name="Google Shape;118;p18"/>
          <p:cNvPicPr preferRelativeResize="0"/>
          <p:nvPr/>
        </p:nvPicPr>
        <p:blipFill>
          <a:blip r:embed="rId3">
            <a:alphaModFix/>
          </a:blip>
          <a:stretch>
            <a:fillRect/>
          </a:stretch>
        </p:blipFill>
        <p:spPr>
          <a:xfrm>
            <a:off x="2914275" y="941275"/>
            <a:ext cx="5415982" cy="382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 #2: Location Bookings</a:t>
            </a:r>
            <a:endParaRPr/>
          </a:p>
        </p:txBody>
      </p:sp>
      <p:sp>
        <p:nvSpPr>
          <p:cNvPr id="124" name="Google Shape;124;p19"/>
          <p:cNvSpPr txBox="1">
            <a:spLocks noGrp="1"/>
          </p:cNvSpPr>
          <p:nvPr>
            <p:ph type="body" idx="1"/>
          </p:nvPr>
        </p:nvSpPr>
        <p:spPr>
          <a:xfrm>
            <a:off x="311700" y="1229875"/>
            <a:ext cx="39138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SzPts val="1018"/>
              <a:buNone/>
            </a:pPr>
            <a:r>
              <a:rPr lang="en" sz="1265"/>
              <a:t>The founders of Outland Adventures are concerned that bookings to specific continental regions might be declining over time. Are there areas they should remove as options for trips?</a:t>
            </a:r>
            <a:endParaRPr sz="1265"/>
          </a:p>
          <a:p>
            <a:pPr marL="457200" lvl="0" indent="-308927" algn="l" rtl="0">
              <a:spcBef>
                <a:spcPts val="1200"/>
              </a:spcBef>
              <a:spcAft>
                <a:spcPts val="0"/>
              </a:spcAft>
              <a:buSzPts val="1265"/>
              <a:buChar char="●"/>
            </a:pPr>
            <a:r>
              <a:rPr lang="en" sz="1265"/>
              <a:t>To date, trips have been led to Africa, Asia, and Southern Europe.</a:t>
            </a:r>
            <a:endParaRPr sz="1265"/>
          </a:p>
          <a:p>
            <a:pPr marL="457200" lvl="0" indent="-308927" algn="l" rtl="0">
              <a:spcBef>
                <a:spcPts val="0"/>
              </a:spcBef>
              <a:spcAft>
                <a:spcPts val="0"/>
              </a:spcAft>
              <a:buSzPts val="1265"/>
              <a:buChar char="●"/>
            </a:pPr>
            <a:r>
              <a:rPr lang="en" sz="1265"/>
              <a:t>Would a report on trips to these areas reveal a decline in bookings over time?</a:t>
            </a:r>
            <a:endParaRPr sz="1265"/>
          </a:p>
          <a:p>
            <a:pPr marL="0" lvl="0" indent="0" algn="l" rtl="0">
              <a:spcBef>
                <a:spcPts val="1200"/>
              </a:spcBef>
              <a:spcAft>
                <a:spcPts val="0"/>
              </a:spcAft>
              <a:buNone/>
            </a:pPr>
            <a:r>
              <a:rPr lang="en" sz="1265"/>
              <a:t>Answering these questions required some interesting SQL querying:</a:t>
            </a:r>
            <a:endParaRPr sz="1265"/>
          </a:p>
          <a:p>
            <a:pPr marL="457200" lvl="0" indent="-308927" algn="l" rtl="0">
              <a:spcBef>
                <a:spcPts val="1200"/>
              </a:spcBef>
              <a:spcAft>
                <a:spcPts val="0"/>
              </a:spcAft>
              <a:buSzPts val="1265"/>
              <a:buChar char="●"/>
            </a:pPr>
            <a:r>
              <a:rPr lang="en" sz="1265"/>
              <a:t>A case to group by quarter</a:t>
            </a:r>
            <a:endParaRPr sz="1265"/>
          </a:p>
          <a:p>
            <a:pPr marL="457200" lvl="0" indent="-308927" algn="l" rtl="0">
              <a:spcBef>
                <a:spcPts val="0"/>
              </a:spcBef>
              <a:spcAft>
                <a:spcPts val="0"/>
              </a:spcAft>
              <a:buSzPts val="1265"/>
              <a:buChar char="●"/>
            </a:pPr>
            <a:r>
              <a:rPr lang="en" sz="1265"/>
              <a:t>Combining the use of substring, LIKE, and grouping to get the count of trips per continent</a:t>
            </a:r>
            <a:endParaRPr sz="1265"/>
          </a:p>
        </p:txBody>
      </p:sp>
      <p:pic>
        <p:nvPicPr>
          <p:cNvPr id="125" name="Google Shape;125;p19"/>
          <p:cNvPicPr preferRelativeResize="0"/>
          <p:nvPr/>
        </p:nvPicPr>
        <p:blipFill>
          <a:blip r:embed="rId3">
            <a:alphaModFix/>
          </a:blip>
          <a:stretch>
            <a:fillRect/>
          </a:stretch>
        </p:blipFill>
        <p:spPr>
          <a:xfrm>
            <a:off x="5280875" y="169475"/>
            <a:ext cx="3551433" cy="3820900"/>
          </a:xfrm>
          <a:prstGeom prst="rect">
            <a:avLst/>
          </a:prstGeom>
          <a:noFill/>
          <a:ln>
            <a:noFill/>
          </a:ln>
        </p:spPr>
      </p:pic>
      <p:pic>
        <p:nvPicPr>
          <p:cNvPr id="126" name="Google Shape;126;p19"/>
          <p:cNvPicPr preferRelativeResize="0"/>
          <p:nvPr/>
        </p:nvPicPr>
        <p:blipFill>
          <a:blip r:embed="rId4">
            <a:alphaModFix/>
          </a:blip>
          <a:stretch>
            <a:fillRect/>
          </a:stretch>
        </p:blipFill>
        <p:spPr>
          <a:xfrm>
            <a:off x="4456375" y="2998325"/>
            <a:ext cx="4613700" cy="18901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Report #3: Inventory Age</a:t>
            </a:r>
            <a:endParaRPr/>
          </a:p>
        </p:txBody>
      </p:sp>
      <p:sp>
        <p:nvSpPr>
          <p:cNvPr id="132" name="Google Shape;132;p20"/>
          <p:cNvSpPr txBox="1">
            <a:spLocks noGrp="1"/>
          </p:cNvSpPr>
          <p:nvPr>
            <p:ph type="body" idx="1"/>
          </p:nvPr>
        </p:nvSpPr>
        <p:spPr>
          <a:xfrm>
            <a:off x="311700" y="1229875"/>
            <a:ext cx="3356700" cy="33390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a:t>The founders were concerned about the age of their inventory</a:t>
            </a:r>
            <a:endParaRPr/>
          </a:p>
          <a:p>
            <a:pPr marL="457200" lvl="0" indent="-334327" algn="l" rtl="0">
              <a:spcBef>
                <a:spcPts val="0"/>
              </a:spcBef>
              <a:spcAft>
                <a:spcPts val="0"/>
              </a:spcAft>
              <a:buSzPct val="100000"/>
              <a:buChar char="➔"/>
            </a:pPr>
            <a:r>
              <a:rPr lang="en"/>
              <a:t>Any equipment over 5 years old should be accounted for</a:t>
            </a:r>
            <a:endParaRPr/>
          </a:p>
          <a:p>
            <a:pPr marL="457200" lvl="0" indent="-334327" algn="l" rtl="0">
              <a:spcBef>
                <a:spcPts val="0"/>
              </a:spcBef>
              <a:spcAft>
                <a:spcPts val="0"/>
              </a:spcAft>
              <a:buSzPct val="100000"/>
              <a:buChar char="➔"/>
            </a:pPr>
            <a:r>
              <a:rPr lang="en"/>
              <a:t>The query can be displayed in the table</a:t>
            </a:r>
            <a:endParaRPr/>
          </a:p>
          <a:p>
            <a:pPr marL="914400" lvl="1" indent="-310832" algn="l" rtl="0">
              <a:spcBef>
                <a:spcPts val="0"/>
              </a:spcBef>
              <a:spcAft>
                <a:spcPts val="0"/>
              </a:spcAft>
              <a:buSzPct val="100000"/>
              <a:buChar char="◆"/>
            </a:pPr>
            <a:r>
              <a:rPr lang="en"/>
              <a:t>Displaying all the inventory that is over 5 years old</a:t>
            </a:r>
            <a:endParaRPr/>
          </a:p>
          <a:p>
            <a:pPr marL="0" lvl="0" indent="0" algn="l" rtl="0">
              <a:spcBef>
                <a:spcPts val="1200"/>
              </a:spcBef>
              <a:spcAft>
                <a:spcPts val="1200"/>
              </a:spcAft>
              <a:buNone/>
            </a:pPr>
            <a:r>
              <a:rPr lang="en"/>
              <a:t>This required using SQL's INNER JOIN functionality.</a:t>
            </a:r>
            <a:endParaRPr/>
          </a:p>
        </p:txBody>
      </p:sp>
      <p:pic>
        <p:nvPicPr>
          <p:cNvPr id="133" name="Google Shape;133;p20"/>
          <p:cNvPicPr preferRelativeResize="0"/>
          <p:nvPr/>
        </p:nvPicPr>
        <p:blipFill>
          <a:blip r:embed="rId3">
            <a:alphaModFix/>
          </a:blip>
          <a:stretch>
            <a:fillRect/>
          </a:stretch>
        </p:blipFill>
        <p:spPr>
          <a:xfrm>
            <a:off x="3820800" y="1170200"/>
            <a:ext cx="2684750" cy="1733900"/>
          </a:xfrm>
          <a:prstGeom prst="rect">
            <a:avLst/>
          </a:prstGeom>
          <a:noFill/>
          <a:ln>
            <a:noFill/>
          </a:ln>
        </p:spPr>
      </p:pic>
      <p:pic>
        <p:nvPicPr>
          <p:cNvPr id="134" name="Google Shape;134;p20"/>
          <p:cNvPicPr preferRelativeResize="0"/>
          <p:nvPr/>
        </p:nvPicPr>
        <p:blipFill>
          <a:blip r:embed="rId4">
            <a:alphaModFix/>
          </a:blip>
          <a:stretch>
            <a:fillRect/>
          </a:stretch>
        </p:blipFill>
        <p:spPr>
          <a:xfrm>
            <a:off x="6580025" y="331599"/>
            <a:ext cx="2411575" cy="3407051"/>
          </a:xfrm>
          <a:prstGeom prst="rect">
            <a:avLst/>
          </a:prstGeom>
          <a:noFill/>
          <a:ln>
            <a:noFill/>
          </a:ln>
        </p:spPr>
      </p:pic>
      <p:sp>
        <p:nvSpPr>
          <p:cNvPr id="135" name="Google Shape;135;p20"/>
          <p:cNvSpPr txBox="1"/>
          <p:nvPr/>
        </p:nvSpPr>
        <p:spPr>
          <a:xfrm>
            <a:off x="3898300" y="2949900"/>
            <a:ext cx="2557500" cy="732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latin typeface="Roboto"/>
                <a:ea typeface="Roboto"/>
                <a:cs typeface="Roboto"/>
                <a:sym typeface="Roboto"/>
              </a:rPr>
              <a:t>Above: The raw Python script results</a:t>
            </a:r>
            <a:endParaRPr sz="1000">
              <a:solidFill>
                <a:schemeClr val="dk2"/>
              </a:solidFill>
              <a:latin typeface="Roboto"/>
              <a:ea typeface="Roboto"/>
              <a:cs typeface="Roboto"/>
              <a:sym typeface="Roboto"/>
            </a:endParaRPr>
          </a:p>
          <a:p>
            <a:pPr marL="0" lvl="0" indent="0" algn="l" rtl="0">
              <a:spcBef>
                <a:spcPts val="0"/>
              </a:spcBef>
              <a:spcAft>
                <a:spcPts val="0"/>
              </a:spcAft>
              <a:buNone/>
            </a:pPr>
            <a:r>
              <a:rPr lang="en" sz="1000">
                <a:solidFill>
                  <a:schemeClr val="dk2"/>
                </a:solidFill>
                <a:latin typeface="Roboto"/>
                <a:ea typeface="Roboto"/>
                <a:cs typeface="Roboto"/>
                <a:sym typeface="Roboto"/>
              </a:rPr>
              <a:t>Right: The results added to our tkinter report app</a:t>
            </a:r>
            <a:endParaRPr sz="10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E665-9DF4-F2AE-B5D5-780DBCE06993}"/>
              </a:ext>
            </a:extLst>
          </p:cNvPr>
          <p:cNvSpPr>
            <a:spLocks noGrp="1"/>
          </p:cNvSpPr>
          <p:nvPr>
            <p:ph type="title"/>
          </p:nvPr>
        </p:nvSpPr>
        <p:spPr/>
        <p:txBody>
          <a:bodyPr>
            <a:normAutofit fontScale="90000"/>
          </a:bodyPr>
          <a:lstStyle/>
          <a:p>
            <a:r>
              <a:rPr lang="en-US" dirty="0"/>
              <a:t>Conclusion </a:t>
            </a:r>
          </a:p>
        </p:txBody>
      </p:sp>
      <p:sp>
        <p:nvSpPr>
          <p:cNvPr id="3" name="Text Placeholder 2">
            <a:extLst>
              <a:ext uri="{FF2B5EF4-FFF2-40B4-BE49-F238E27FC236}">
                <a16:creationId xmlns:a16="http://schemas.microsoft.com/office/drawing/2014/main" id="{457D4D09-D725-BFFD-0BFB-ED9B4AE9E9B5}"/>
              </a:ext>
            </a:extLst>
          </p:cNvPr>
          <p:cNvSpPr>
            <a:spLocks noGrp="1"/>
          </p:cNvSpPr>
          <p:nvPr>
            <p:ph type="body" idx="1"/>
          </p:nvPr>
        </p:nvSpPr>
        <p:spPr/>
        <p:txBody>
          <a:bodyPr>
            <a:normAutofit lnSpcReduction="10000"/>
          </a:bodyPr>
          <a:lstStyle/>
          <a:p>
            <a:pPr marL="0" marR="0">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conclusion, our case study on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Outland Adventures</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provided valuable insights into their operations and inventory management. By analyzing the sales trends and rental data across different regions, we were able to assess the viability of continuing equipment sales, especially in terms of age and wear. The reports we generated helped address concerns about declining bookings in specific regions and identified equipment that needed replacement due to age. Through thoughtful SQL queries and data analysis, we delivered actionable recommendations, ensuring the founders could make informed decisions about their business strategies. Overall, this analysis highlighted the importance of data-driven decision-making in optimizing both the product offerings and the trip services provided by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Outland Adventures</a:t>
            </a:r>
            <a:r>
              <a:rPr lang="en-US" sz="1800" dirty="0">
                <a:effectLst/>
                <a:latin typeface="Calibri" panose="020F0502020204030204" pitchFamily="34" charset="0"/>
                <a:ea typeface="Calibri" panose="020F0502020204030204" pitchFamily="34" charset="0"/>
                <a:cs typeface="Times New Roman" panose="02020603050405020304" pitchFamily="18" charset="0"/>
              </a:rPr>
              <a:t>, ultimately enhancing their ability to maintain a sustainable and profitable business </a:t>
            </a:r>
            <a:r>
              <a:rPr lang="en-US" sz="1800">
                <a:effectLst/>
                <a:latin typeface="Calibri" panose="020F0502020204030204" pitchFamily="34" charset="0"/>
                <a:ea typeface="Calibri" panose="020F0502020204030204" pitchFamily="34" charset="0"/>
                <a:cs typeface="Times New Roman" panose="02020603050405020304" pitchFamily="18" charset="0"/>
              </a:rPr>
              <a:t>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372169623"/>
      </p:ext>
    </p:extLst>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738</Words>
  <Application>Microsoft Office PowerPoint</Application>
  <PresentationFormat>On-screen Show (16:9)</PresentationFormat>
  <Paragraphs>45</Paragraphs>
  <Slides>9</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Roboto</vt:lpstr>
      <vt:lpstr>Geometric</vt:lpstr>
      <vt:lpstr>Outland Adventures Solution</vt:lpstr>
      <vt:lpstr>Blue Team Introduction</vt:lpstr>
      <vt:lpstr>Outland Adventures Case Study</vt:lpstr>
      <vt:lpstr>Assumptions </vt:lpstr>
      <vt:lpstr>Finalized ERD</vt:lpstr>
      <vt:lpstr>Report #1: Equipment Sales</vt:lpstr>
      <vt:lpstr>Report #2: Location Bookings</vt:lpstr>
      <vt:lpstr>Report #3: Inventory Age</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Dejanae Faison</cp:lastModifiedBy>
  <cp:revision>2</cp:revision>
  <dcterms:modified xsi:type="dcterms:W3CDTF">2025-03-07T17:56:25Z</dcterms:modified>
</cp:coreProperties>
</file>