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4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19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6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7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6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8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0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E49D-0B7E-4340-8118-6D2D5C6BFB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6BD1-A137-490E-973B-A0D8BFE86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7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firehydrant.com/blog/best-practices-for-creating-on-call-rotations-and-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page.com/onpage-university/guide-to-facilitating-equitable-on-call-rotations/" TargetMode="External"/><Relationship Id="rId4" Type="http://schemas.openxmlformats.org/officeDocument/2006/relationships/hyperlink" Target="https://www.pagerduty.com/resources/incident-management-response/learn/call-rotations-schedu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ippingandfreightresource.com/vintage-shipping-the-way-it-was-done/pager-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0184-art-of-arctic-lone-computer-wolf-pre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robot-2015090107-157433727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network-peer-to-peer-peer-sharing-2499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B5BE-DD76-3A56-93DB-A992860B3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45153-1AD0-EDB0-BF9F-DF05087FB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  <a:p>
            <a:r>
              <a:rPr lang="en-US" dirty="0"/>
              <a:t>DeJanae Faison CSD380</a:t>
            </a:r>
          </a:p>
          <a:p>
            <a:r>
              <a:rPr lang="en-US" dirty="0"/>
              <a:t>Due 9/21/25</a:t>
            </a:r>
          </a:p>
        </p:txBody>
      </p:sp>
    </p:spTree>
    <p:extLst>
      <p:ext uri="{BB962C8B-B14F-4D97-AF65-F5344CB8AC3E}">
        <p14:creationId xmlns:p14="http://schemas.microsoft.com/office/powerpoint/2010/main" val="298059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D489-2D63-471F-5356-33D6399B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1F554-21C6-3791-A441-B1B3CE74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Team, F. (2024, August 13). Best Practices for Creating On-Call Rotations and Schedules. </a:t>
            </a:r>
            <a:r>
              <a:rPr lang="en-US" sz="2000" dirty="0" err="1"/>
              <a:t>FireHydrant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https://firehydrant.com/blog/best-practices-for-creating-on-call-rotations-and-schedules/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OpenAI. (2025). </a:t>
            </a:r>
            <a:r>
              <a:rPr lang="en-US" sz="2000" i="1" dirty="0"/>
              <a:t>ChatGPT (GPT-5)</a:t>
            </a:r>
            <a:r>
              <a:rPr lang="en-US" sz="2000" dirty="0"/>
              <a:t> [Large language model]. Retrieved September 17, 2025, from </a:t>
            </a:r>
            <a:r>
              <a:rPr lang="en-US" sz="2000" dirty="0">
                <a:hlinkClick r:id="rId3"/>
              </a:rPr>
              <a:t>https://chat.openai.com/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On-Call Rotations and Schedules. (2025, March 27). PagerDuty. </a:t>
            </a:r>
            <a:r>
              <a:rPr lang="en-US" sz="2000" dirty="0">
                <a:hlinkClick r:id="rId4"/>
              </a:rPr>
              <a:t>https://www.pagerduty.com/resources/incident-management-response/learn/call-rotations-schedules/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Collins, Z. (2023, September 12). On-Call Rotations. </a:t>
            </a:r>
            <a:r>
              <a:rPr lang="en-US" sz="2000" dirty="0" err="1"/>
              <a:t>OnPage</a:t>
            </a:r>
            <a:r>
              <a:rPr lang="en-US" sz="2000" dirty="0"/>
              <a:t>. </a:t>
            </a:r>
            <a:r>
              <a:rPr lang="en-US" sz="2000" dirty="0">
                <a:hlinkClick r:id="rId5"/>
              </a:rPr>
              <a:t>https://www.onpage.com/onpage-university/guide-to-facilitating-equitable-on-call-rotations/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244346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ACC0-6CA7-A104-B571-387C8A64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A4610-0A3B-E7F6-820F-605A51EB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8226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Pager Rotation in DevOps is the ‘emergency responders’ of DevOps</a:t>
            </a:r>
          </a:p>
          <a:p>
            <a:pPr lvl="1"/>
            <a:r>
              <a:rPr lang="en-US" dirty="0"/>
              <a:t>It refers to </a:t>
            </a:r>
            <a:r>
              <a:rPr lang="en-US" b="1" dirty="0"/>
              <a:t>the rotation of a group of engineers so someone is always available to immediately respond to incidents</a:t>
            </a:r>
          </a:p>
          <a:p>
            <a:r>
              <a:rPr lang="en-US" dirty="0"/>
              <a:t> Pager Rotation and On-Call Rotation</a:t>
            </a:r>
          </a:p>
          <a:p>
            <a:pPr lvl="1"/>
            <a:r>
              <a:rPr lang="en-US" dirty="0"/>
              <a:t>You may often see these terms in correlation with one another</a:t>
            </a:r>
          </a:p>
          <a:p>
            <a:pPr lvl="1"/>
            <a:r>
              <a:rPr lang="en-US" dirty="0"/>
              <a:t>Where some resources differentiate them as:</a:t>
            </a:r>
          </a:p>
          <a:p>
            <a:pPr lvl="2"/>
            <a:r>
              <a:rPr lang="en-US" dirty="0"/>
              <a:t>On-Call: the responsibility of the developer/engineer</a:t>
            </a:r>
          </a:p>
          <a:p>
            <a:pPr lvl="2"/>
            <a:r>
              <a:rPr lang="en-US" dirty="0"/>
              <a:t>Pager Rotation: Actual notification system for the incident</a:t>
            </a:r>
          </a:p>
          <a:p>
            <a:r>
              <a:rPr lang="en-US" dirty="0"/>
              <a:t>For all intents and purposes, </a:t>
            </a:r>
            <a:r>
              <a:rPr lang="en-US" b="1" dirty="0"/>
              <a:t>they will be used interchangeably for this presentation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7C257C-2C48-A9D0-6912-DC82C5509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997" y="2413083"/>
            <a:ext cx="2857500" cy="2352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EE38D-8462-323A-E83C-4FB307042BE2}"/>
              </a:ext>
            </a:extLst>
          </p:cNvPr>
          <p:cNvSpPr txBox="1"/>
          <p:nvPr/>
        </p:nvSpPr>
        <p:spPr>
          <a:xfrm>
            <a:off x="9142997" y="4765758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shippingandfreightresource.com/vintage-shipping-the-way-it-was-done/pager-2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361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E6D6-24CB-090E-7393-7A32143E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they actually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FFC7-3A8E-28CE-A13A-681E185F8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During their shift or rotation, they are responsible for monitoring any alerts or problems that occur. This can include:</a:t>
            </a:r>
          </a:p>
          <a:p>
            <a:pPr lvl="1"/>
            <a:r>
              <a:rPr lang="en-US" dirty="0"/>
              <a:t>Fixing broken code</a:t>
            </a:r>
          </a:p>
          <a:p>
            <a:pPr lvl="1"/>
            <a:r>
              <a:rPr lang="en-US" dirty="0"/>
              <a:t>Handling server issues</a:t>
            </a:r>
          </a:p>
          <a:p>
            <a:pPr lvl="1"/>
            <a:r>
              <a:rPr lang="en-US" dirty="0"/>
              <a:t>Even shifting over the problem to those who can fix it</a:t>
            </a:r>
          </a:p>
          <a:p>
            <a:r>
              <a:rPr lang="en-US" dirty="0"/>
              <a:t>These issues can severely impact the users and business </a:t>
            </a:r>
          </a:p>
          <a:p>
            <a:r>
              <a:rPr lang="en-US" dirty="0"/>
              <a:t>For DevOps Engineers, its to ensure the software is reliable and available at all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B120-84F9-A670-B406-8870D53D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Avoid Alert Fatigue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0D975-BF10-056C-A922-35E7511F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73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Have you heard of the story about the boy who cried wolf?</a:t>
            </a:r>
          </a:p>
          <a:p>
            <a:pPr lvl="1"/>
            <a:r>
              <a:rPr lang="en-US" dirty="0"/>
              <a:t>Same thing can occur with too many alerts</a:t>
            </a:r>
          </a:p>
          <a:p>
            <a:r>
              <a:rPr lang="en-US" dirty="0"/>
              <a:t>The alerts can diminish in value or the engineers can be overwhelmed by too many alerts</a:t>
            </a:r>
          </a:p>
          <a:p>
            <a:pPr lvl="1"/>
            <a:r>
              <a:rPr lang="en-US" dirty="0"/>
              <a:t>This is </a:t>
            </a:r>
            <a:r>
              <a:rPr lang="en-US" b="1" dirty="0"/>
              <a:t>Alert Fatigue</a:t>
            </a:r>
            <a:endParaRPr lang="en-US" dirty="0"/>
          </a:p>
          <a:p>
            <a:r>
              <a:rPr lang="en-US" dirty="0"/>
              <a:t>Identify what alerts require a Pager or what can be automated</a:t>
            </a:r>
          </a:p>
          <a:p>
            <a:r>
              <a:rPr lang="en-US" dirty="0"/>
              <a:t>Identify what is considered a middle of the night emergency and what can hold off till the morning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E1FF-8617-996D-7D5B-EAC2575F5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13377" y="1405289"/>
            <a:ext cx="4351339" cy="43513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A7B1A-F4F7-0435-EB0D-F2BB3F4EF029}"/>
              </a:ext>
            </a:extLst>
          </p:cNvPr>
          <p:cNvSpPr txBox="1"/>
          <p:nvPr/>
        </p:nvSpPr>
        <p:spPr>
          <a:xfrm>
            <a:off x="7840661" y="6577246"/>
            <a:ext cx="3184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80184-art-of-arctic-lone-computer-wolf-prey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549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4784-FE83-5F2B-B60D-EE9D3FA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Communication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2D8-EA4B-CDCB-4FAA-90C79B63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On-Call engineers need to communicate when something went wrong or the problem is too big for them to fix</a:t>
            </a:r>
          </a:p>
          <a:p>
            <a:r>
              <a:rPr lang="en-US" dirty="0"/>
              <a:t>Encourage communication without judgement or punishment</a:t>
            </a:r>
          </a:p>
          <a:p>
            <a:pPr lvl="1"/>
            <a:r>
              <a:rPr lang="en-US" dirty="0"/>
              <a:t>This reduces incidents where the on-call team feels the need to keep mistakes to themselves</a:t>
            </a:r>
          </a:p>
          <a:p>
            <a:r>
              <a:rPr lang="en-US" dirty="0"/>
              <a:t>Also forcing someone onto an on-call will hinder wellbeing and productivity</a:t>
            </a:r>
          </a:p>
          <a:p>
            <a:r>
              <a:rPr lang="en-US" dirty="0"/>
              <a:t>It is key to understand everyone’s preferences and scheduling early and often</a:t>
            </a:r>
          </a:p>
        </p:txBody>
      </p:sp>
    </p:spTree>
    <p:extLst>
      <p:ext uri="{BB962C8B-B14F-4D97-AF65-F5344CB8AC3E}">
        <p14:creationId xmlns:p14="http://schemas.microsoft.com/office/powerpoint/2010/main" val="191475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8A78-1D12-907E-B0FD-95BF11C0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Automation is 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8145-BFD1-D424-F104-C5B5E192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28284" cy="4351338"/>
          </a:xfrm>
        </p:spPr>
        <p:txBody>
          <a:bodyPr/>
          <a:lstStyle/>
          <a:p>
            <a:r>
              <a:rPr lang="en-US" dirty="0"/>
              <a:t>This is not a new concept to any developer or engineer</a:t>
            </a:r>
          </a:p>
          <a:p>
            <a:r>
              <a:rPr lang="en-US" dirty="0"/>
              <a:t>The on-call work and the even the monitoring and alert responses can be automated</a:t>
            </a:r>
          </a:p>
          <a:p>
            <a:pPr lvl="1"/>
            <a:r>
              <a:rPr lang="en-US" dirty="0"/>
              <a:t>Especially for common or minor issues</a:t>
            </a:r>
          </a:p>
          <a:p>
            <a:r>
              <a:rPr lang="en-US" dirty="0"/>
              <a:t>Automation also helps prioritize which problems need all hands-on deck or that can wait till the morning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1D40C-2062-B7C6-E9DE-BCAE728A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5222" y="1482008"/>
            <a:ext cx="4369349" cy="4369349"/>
          </a:xfrm>
          <a:prstGeom prst="rect">
            <a:avLst/>
          </a:prstGeom>
        </p:spPr>
      </p:pic>
      <p:pic>
        <p:nvPicPr>
          <p:cNvPr id="7" name="Graphic 6" descr="Crown">
            <a:extLst>
              <a:ext uri="{FF2B5EF4-FFF2-40B4-BE49-F238E27FC236}">
                <a16:creationId xmlns:a16="http://schemas.microsoft.com/office/drawing/2014/main" id="{8A4383E8-4FBD-2B66-32E1-C1F1B91B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696" y="1482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98B-35A3-2A23-2432-33909905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Tool Establishment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EC3EB-0681-291E-795B-552A1766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Pager Rotation is referring to the notification system</a:t>
            </a:r>
          </a:p>
          <a:p>
            <a:pPr lvl="1"/>
            <a:r>
              <a:rPr lang="en-US" dirty="0"/>
              <a:t>Now a days it can be an app, SMS, or email</a:t>
            </a:r>
          </a:p>
          <a:p>
            <a:r>
              <a:rPr lang="en-US" dirty="0"/>
              <a:t>Establish how to get in contact with the On Call rotation team, early and often (remember communication is key)</a:t>
            </a:r>
          </a:p>
          <a:p>
            <a:r>
              <a:rPr lang="en-US" dirty="0"/>
              <a:t>There are tools like </a:t>
            </a:r>
            <a:r>
              <a:rPr lang="en-US" b="1" dirty="0" err="1"/>
              <a:t>OnPage</a:t>
            </a:r>
            <a:r>
              <a:rPr lang="en-US" b="1" dirty="0"/>
              <a:t> </a:t>
            </a:r>
            <a:r>
              <a:rPr lang="en-US" dirty="0"/>
              <a:t>that offer:</a:t>
            </a:r>
          </a:p>
          <a:p>
            <a:pPr lvl="1"/>
            <a:r>
              <a:rPr lang="en-US" dirty="0"/>
              <a:t>Prioritized Alerts</a:t>
            </a:r>
          </a:p>
          <a:p>
            <a:pPr lvl="1"/>
            <a:r>
              <a:rPr lang="en-US" dirty="0"/>
              <a:t>Loud distinguishable alerts that can even bypass DND</a:t>
            </a:r>
          </a:p>
          <a:p>
            <a:pPr lvl="1"/>
            <a:r>
              <a:rPr lang="en-US" dirty="0"/>
              <a:t>Escalation policies</a:t>
            </a:r>
          </a:p>
          <a:p>
            <a:pPr lvl="1"/>
            <a:r>
              <a:rPr lang="en-US" dirty="0"/>
              <a:t>Role-Based Messaging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3F7D-BFE4-00FE-F579-84A62216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Practice: Responsibility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D4CA-4B99-CF6B-F7CB-E64FFE5C4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6789" cy="4351338"/>
          </a:xfrm>
        </p:spPr>
        <p:txBody>
          <a:bodyPr/>
          <a:lstStyle/>
          <a:p>
            <a:r>
              <a:rPr lang="en-US" dirty="0"/>
              <a:t>Establish who is responsible for what</a:t>
            </a:r>
          </a:p>
          <a:p>
            <a:r>
              <a:rPr lang="en-US" dirty="0"/>
              <a:t>Split duties across different teams</a:t>
            </a:r>
          </a:p>
          <a:p>
            <a:r>
              <a:rPr lang="en-US" dirty="0"/>
              <a:t>Perhaps the problem is more suited for IT or the DevOps engineer</a:t>
            </a:r>
          </a:p>
          <a:p>
            <a:pPr lvl="1"/>
            <a:r>
              <a:rPr lang="en-US" dirty="0"/>
              <a:t>Having the responsibilities split across different teams help ensure the burden does no weight on one singular team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6FF88-D9EC-4DB9-5F0C-0041E3CD8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34989" y="1556084"/>
            <a:ext cx="4171003" cy="41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C341-ACA3-F61F-9DAF-6A2ABE04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Conclude…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0443-E66A-C717-C9A2-99FB2E8E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Pager Rotation is in charge of being on call and monitoring the software and being ready when an error occurs</a:t>
            </a:r>
          </a:p>
          <a:p>
            <a:r>
              <a:rPr lang="en-US" dirty="0"/>
              <a:t>Best Practices include:</a:t>
            </a:r>
          </a:p>
          <a:p>
            <a:pPr lvl="1"/>
            <a:r>
              <a:rPr lang="en-US" dirty="0"/>
              <a:t>Avoid Alert Fatigue</a:t>
            </a:r>
          </a:p>
          <a:p>
            <a:pPr lvl="1"/>
            <a:r>
              <a:rPr lang="en-US" dirty="0"/>
              <a:t>Communication is key</a:t>
            </a:r>
          </a:p>
          <a:p>
            <a:pPr lvl="1"/>
            <a:r>
              <a:rPr lang="en-US" dirty="0"/>
              <a:t>Automation is key</a:t>
            </a:r>
          </a:p>
          <a:p>
            <a:pPr lvl="1"/>
            <a:r>
              <a:rPr lang="en-US" dirty="0"/>
              <a:t>Tool Establishment</a:t>
            </a:r>
          </a:p>
          <a:p>
            <a:pPr lvl="1"/>
            <a:r>
              <a:rPr lang="en-US" dirty="0"/>
              <a:t>Responsibilities should be distributed</a:t>
            </a:r>
          </a:p>
        </p:txBody>
      </p:sp>
    </p:spTree>
    <p:extLst>
      <p:ext uri="{BB962C8B-B14F-4D97-AF65-F5344CB8AC3E}">
        <p14:creationId xmlns:p14="http://schemas.microsoft.com/office/powerpoint/2010/main" val="217124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1244</TotalTime>
  <Words>665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Pager Rotation Duties</vt:lpstr>
      <vt:lpstr>Pager Rotation</vt:lpstr>
      <vt:lpstr>What do they actually do?</vt:lpstr>
      <vt:lpstr>Best Practices: Avoid Alert Fatigue </vt:lpstr>
      <vt:lpstr>Best Practice: Communication is key</vt:lpstr>
      <vt:lpstr>Best Practice: Automation is king</vt:lpstr>
      <vt:lpstr>Best Practice: Tool Establishment </vt:lpstr>
      <vt:lpstr>Best Practice: Responsibility Distribution</vt:lpstr>
      <vt:lpstr>To Conclude…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34</cp:revision>
  <dcterms:created xsi:type="dcterms:W3CDTF">2025-09-16T18:40:57Z</dcterms:created>
  <dcterms:modified xsi:type="dcterms:W3CDTF">2025-09-19T17:41:23Z</dcterms:modified>
</cp:coreProperties>
</file>