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56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870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84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6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2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27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9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9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7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s/secret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photos/bank-repo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using-mike.blogspot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inside-vault-mits-new-protocol-that-can-power-cryptocurrencies-99-more-efficient-than-bitcoin-7b58aafd28a0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privacy-policy-keyboard-security-510731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best-practices-for-dependency-management" TargetMode="External"/><Relationship Id="rId2" Type="http://schemas.openxmlformats.org/officeDocument/2006/relationships/hyperlink" Target="https://docs.github.com/en/repositories/configuring-branches-and-merges-in-your-repository/managing-protected-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atsheetseries.owasp.org/cheatsheets/Secrets_Management_Cheat_Sheet.html?utm_source=chatgpt.com" TargetMode="External"/><Relationship Id="rId4" Type="http://schemas.openxmlformats.org/officeDocument/2006/relationships/hyperlink" Target="https://chat.openai.com/ch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724-A318-2A96-EAE3-A098E0C0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CB79-0528-DBBA-D09D-328E31FE7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Due 10/5/2025</a:t>
            </a:r>
          </a:p>
          <a:p>
            <a:r>
              <a:rPr lang="en-US" dirty="0"/>
              <a:t>M11.2</a:t>
            </a:r>
          </a:p>
        </p:txBody>
      </p:sp>
    </p:spTree>
    <p:extLst>
      <p:ext uri="{BB962C8B-B14F-4D97-AF65-F5344CB8AC3E}">
        <p14:creationId xmlns:p14="http://schemas.microsoft.com/office/powerpoint/2010/main" val="12748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0B8-AC69-12D7-F9BF-94299291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Repositories Importance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D19EA39-5EC2-C3F9-A721-175F107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35639"/>
            <a:ext cx="5643563" cy="3710642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A32413-D0FC-3F35-C162-B8A7B53D7F0B}"/>
              </a:ext>
            </a:extLst>
          </p:cNvPr>
          <p:cNvSpPr txBox="1">
            <a:spLocks/>
          </p:cNvSpPr>
          <p:nvPr/>
        </p:nvSpPr>
        <p:spPr>
          <a:xfrm>
            <a:off x="6481011" y="1735639"/>
            <a:ext cx="5642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3AEAF-AE5F-333C-761F-5C0C444B71D9}"/>
              </a:ext>
            </a:extLst>
          </p:cNvPr>
          <p:cNvSpPr txBox="1"/>
          <p:nvPr/>
        </p:nvSpPr>
        <p:spPr>
          <a:xfrm>
            <a:off x="6096000" y="5446281"/>
            <a:ext cx="564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icpedia.org/chalkboard/s/secre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556DB-CA3F-EAFA-EFF8-03AE83783696}"/>
              </a:ext>
            </a:extLst>
          </p:cNvPr>
          <p:cNvSpPr txBox="1"/>
          <p:nvPr/>
        </p:nvSpPr>
        <p:spPr>
          <a:xfrm>
            <a:off x="625643" y="1856846"/>
            <a:ext cx="5277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Repositories hold the single point of truth: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Code(Open and Private)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structure like supply chains, banking information </a:t>
            </a:r>
            <a:r>
              <a:rPr lang="en-US" dirty="0" err="1"/>
              <a:t>etc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Compromised Repositories can lead to code tampering, leaked credentials and supply chain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more it is shared the more of a wider ‘target’ the repository can become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2B9-4C89-07B2-A5AE-7860248E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 Security Controls for Dev and 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D3AA-5E5F-6C6E-A3AB-08E8798C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6368" cy="4351338"/>
          </a:xfrm>
        </p:spPr>
        <p:txBody>
          <a:bodyPr/>
          <a:lstStyle/>
          <a:p>
            <a:r>
              <a:rPr lang="en-US" dirty="0"/>
              <a:t>These elements can create a and use the repository in a more secure state:</a:t>
            </a:r>
          </a:p>
          <a:p>
            <a:pPr lvl="1"/>
            <a:r>
              <a:rPr lang="en-US" dirty="0"/>
              <a:t>Code libraries and Configurations</a:t>
            </a:r>
          </a:p>
          <a:p>
            <a:pPr lvl="2"/>
            <a:r>
              <a:rPr lang="en-US" dirty="0"/>
              <a:t>Two factor authentication and password hashing</a:t>
            </a:r>
          </a:p>
          <a:p>
            <a:pPr lvl="1"/>
            <a:r>
              <a:rPr lang="en-US" dirty="0"/>
              <a:t>Secret Management </a:t>
            </a:r>
          </a:p>
          <a:p>
            <a:pPr lvl="2"/>
            <a:r>
              <a:rPr lang="en-US" dirty="0"/>
              <a:t>Access and Authentication</a:t>
            </a:r>
          </a:p>
          <a:p>
            <a:pPr lvl="1"/>
            <a:r>
              <a:rPr lang="en-US" dirty="0"/>
              <a:t>OS packages and builds</a:t>
            </a:r>
          </a:p>
          <a:p>
            <a:pPr lvl="1"/>
            <a:r>
              <a:rPr lang="en-US" dirty="0"/>
              <a:t>Branch protection</a:t>
            </a:r>
          </a:p>
          <a:p>
            <a:pPr lvl="1"/>
            <a:r>
              <a:rPr lang="en-US" dirty="0"/>
              <a:t>Automation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BE7BA-D040-E4A4-65F2-047384F1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05011" y="2380167"/>
            <a:ext cx="3146498" cy="209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2732B-EB66-83B0-3E6C-6AEF7239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and Authentication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943D-DF28-6E85-1556-4EED200A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5989" cy="4351338"/>
          </a:xfrm>
        </p:spPr>
        <p:txBody>
          <a:bodyPr/>
          <a:lstStyle/>
          <a:p>
            <a:r>
              <a:rPr lang="en-US" dirty="0"/>
              <a:t>Using 2FA libraries</a:t>
            </a:r>
          </a:p>
          <a:p>
            <a:r>
              <a:rPr lang="en-US" dirty="0"/>
              <a:t>Applying the Principle of Least Privilege</a:t>
            </a:r>
          </a:p>
          <a:p>
            <a:pPr lvl="1"/>
            <a:r>
              <a:rPr lang="en-US" dirty="0"/>
              <a:t>In larger teams especially, everyone does not need access to everything</a:t>
            </a:r>
          </a:p>
          <a:p>
            <a:pPr lvl="1"/>
            <a:r>
              <a:rPr lang="en-US" dirty="0"/>
              <a:t>Roles provide security points in which people with privilege can stop unwanted pushing or merging</a:t>
            </a:r>
          </a:p>
          <a:p>
            <a:r>
              <a:rPr lang="en-US" dirty="0"/>
              <a:t>Use of tokens and cookies</a:t>
            </a:r>
          </a:p>
          <a:p>
            <a:r>
              <a:rPr lang="en-US" dirty="0"/>
              <a:t>Short-lived credentials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263D6-02BE-C286-0915-38635A740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4189" y="1825625"/>
            <a:ext cx="3054015" cy="3496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93E8F8-CAC5-9005-B26B-1E06B75DC96C}"/>
              </a:ext>
            </a:extLst>
          </p:cNvPr>
          <p:cNvSpPr txBox="1"/>
          <p:nvPr/>
        </p:nvSpPr>
        <p:spPr>
          <a:xfrm>
            <a:off x="8454189" y="5179145"/>
            <a:ext cx="30540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musing-mike.blogspot.com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49411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F58B-6821-F731-E1CD-2DED766E2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Protection and Workflow Controls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3A3C-4F87-9E7F-26C8-44F1AAFFD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stated previously, least privilege provides branch protection</a:t>
            </a:r>
          </a:p>
          <a:p>
            <a:pPr lvl="1"/>
            <a:r>
              <a:rPr lang="en-US" dirty="0"/>
              <a:t>Restricting who can push to protected branches</a:t>
            </a:r>
          </a:p>
          <a:p>
            <a:r>
              <a:rPr lang="en-US" dirty="0"/>
              <a:t>Use of labeling, codes or other methods to provide priority</a:t>
            </a:r>
          </a:p>
          <a:p>
            <a:pPr lvl="1"/>
            <a:r>
              <a:rPr lang="en-US" dirty="0"/>
              <a:t>Can aid in what changes can wait and what needs to be done ASAP</a:t>
            </a:r>
          </a:p>
          <a:p>
            <a:pPr lvl="1"/>
            <a:r>
              <a:rPr lang="en-US" dirty="0"/>
              <a:t>Image you are the Release Manager or Project Manager to 50 engineers. That is a lot of changes that need to be reviewed and the important ones can be lost in a sea of requests</a:t>
            </a:r>
          </a:p>
        </p:txBody>
      </p:sp>
    </p:spTree>
    <p:extLst>
      <p:ext uri="{BB962C8B-B14F-4D97-AF65-F5344CB8AC3E}">
        <p14:creationId xmlns:p14="http://schemas.microsoft.com/office/powerpoint/2010/main" val="224796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67B5-14A1-33B3-A9B8-AFCFE9B9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Data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6C30-0BA0-C308-1E46-EF77DBFA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2579" cy="4351338"/>
          </a:xfrm>
        </p:spPr>
        <p:txBody>
          <a:bodyPr/>
          <a:lstStyle/>
          <a:p>
            <a:r>
              <a:rPr lang="en-US" dirty="0"/>
              <a:t>Never hard code secrets in repos</a:t>
            </a:r>
          </a:p>
          <a:p>
            <a:pPr lvl="1"/>
            <a:r>
              <a:rPr lang="en-US" dirty="0"/>
              <a:t>For instance, you may need to reference keys in the code</a:t>
            </a:r>
          </a:p>
          <a:p>
            <a:r>
              <a:rPr lang="en-US" dirty="0"/>
              <a:t>Use centralized secret managers</a:t>
            </a:r>
          </a:p>
          <a:p>
            <a:pPr lvl="1"/>
            <a:r>
              <a:rPr lang="en-US" dirty="0"/>
              <a:t>Like AWS Secrets Manager</a:t>
            </a:r>
          </a:p>
          <a:p>
            <a:r>
              <a:rPr lang="en-US" dirty="0"/>
              <a:t>Automated Systems that detect secret or data leakage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81344-A28E-8C0B-9E69-B70FE84C0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37319" y="1451810"/>
            <a:ext cx="5931569" cy="395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D22E-349C-6017-C90F-7B279BCD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27EB-1709-1CEC-2FEE-C16A12AFC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Automated Scanning and Monitoring should cover:</a:t>
            </a:r>
          </a:p>
          <a:p>
            <a:pPr lvl="1"/>
            <a:r>
              <a:rPr lang="en-US" dirty="0"/>
              <a:t>Log ins</a:t>
            </a:r>
          </a:p>
          <a:p>
            <a:pPr lvl="1"/>
            <a:r>
              <a:rPr lang="en-US" dirty="0"/>
              <a:t>Credential leaks</a:t>
            </a:r>
          </a:p>
          <a:p>
            <a:pPr lvl="1"/>
            <a:r>
              <a:rPr lang="en-US" dirty="0"/>
              <a:t>Changes in authorization and authentications</a:t>
            </a:r>
          </a:p>
          <a:p>
            <a:pPr lvl="1"/>
            <a:r>
              <a:rPr lang="en-US" dirty="0"/>
              <a:t>Strange activity:</a:t>
            </a:r>
          </a:p>
          <a:p>
            <a:pPr lvl="2"/>
            <a:r>
              <a:rPr lang="en-US" dirty="0"/>
              <a:t>Too many pushes or merging</a:t>
            </a:r>
          </a:p>
          <a:p>
            <a:pPr lvl="2"/>
            <a:r>
              <a:rPr lang="en-US" dirty="0"/>
              <a:t>Log in attempts</a:t>
            </a:r>
          </a:p>
          <a:p>
            <a:pPr lvl="2"/>
            <a:r>
              <a:rPr lang="en-US" dirty="0"/>
              <a:t>Attempts in access beyond users' credentials</a:t>
            </a:r>
          </a:p>
          <a:p>
            <a:r>
              <a:rPr lang="en-US" dirty="0"/>
              <a:t>It is important to monitor and run security scans early and often</a:t>
            </a:r>
          </a:p>
        </p:txBody>
      </p:sp>
    </p:spTree>
    <p:extLst>
      <p:ext uri="{BB962C8B-B14F-4D97-AF65-F5344CB8AC3E}">
        <p14:creationId xmlns:p14="http://schemas.microsoft.com/office/powerpoint/2010/main" val="314274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411D-F0C1-8144-4ED7-30C9005A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2B05-160A-CB89-C04E-55D53F06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3863" cy="4351338"/>
          </a:xfrm>
        </p:spPr>
        <p:txBody>
          <a:bodyPr/>
          <a:lstStyle/>
          <a:p>
            <a:r>
              <a:rPr lang="en-US" dirty="0"/>
              <a:t>The shared repository is highly important to everyone involved</a:t>
            </a:r>
          </a:p>
          <a:p>
            <a:r>
              <a:rPr lang="en-US" dirty="0"/>
              <a:t>Monitoring and ensuring secure repositories practices help the source code keep its integrity </a:t>
            </a:r>
          </a:p>
          <a:p>
            <a:r>
              <a:rPr lang="en-US" dirty="0"/>
              <a:t>Saves time in needing to debug and fix mistakes</a:t>
            </a:r>
          </a:p>
          <a:p>
            <a:r>
              <a:rPr lang="en-US" dirty="0"/>
              <a:t>Helps keep data and secret information confidential thus boosting the developer's credibility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5F1D2-F818-81C6-27CE-7B1FD03CD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02905" y="17145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3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091-A622-E73E-57B9-8F57E77E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2DC1-93B6-BBE3-3D7F-6B02E132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Cybersecurity and Infrastructure Security Agency (CISA). (2021). </a:t>
            </a:r>
            <a:r>
              <a:rPr lang="en-US" i="1" dirty="0"/>
              <a:t>Securing the software supply chain: Recommended practices for developers</a:t>
            </a:r>
            <a:r>
              <a:rPr lang="en-US" dirty="0"/>
              <a:t>. U.S. Department of Homeland Security. Retrieved October 2, 2025, from https://www.cisa.gov/resources-tools/resources/securing-software-supply-chain</a:t>
            </a:r>
          </a:p>
          <a:p>
            <a:r>
              <a:rPr lang="en-US" dirty="0"/>
              <a:t>GitHub. (n.d.). </a:t>
            </a:r>
            <a:r>
              <a:rPr lang="en-US" i="1" dirty="0"/>
              <a:t>About secret scanning</a:t>
            </a:r>
            <a:r>
              <a:rPr lang="en-US" dirty="0"/>
              <a:t>. GitHub Docs. Retrieved October 2, 2025, from https://docs.github.com/en/code-security/secret-scanning/about-secret-scanning</a:t>
            </a:r>
          </a:p>
          <a:p>
            <a:r>
              <a:rPr lang="en-US" dirty="0"/>
              <a:t>GitHub. (n.d.). </a:t>
            </a:r>
            <a:r>
              <a:rPr lang="en-US" i="1" dirty="0"/>
              <a:t>Protecting branches in your repository</a:t>
            </a:r>
            <a:r>
              <a:rPr lang="en-US" dirty="0"/>
              <a:t>. GitHub Docs. Retrieved October 2, 2025, from </a:t>
            </a:r>
            <a:r>
              <a:rPr lang="en-US" dirty="0">
                <a:hlinkClick r:id="rId2"/>
              </a:rPr>
              <a:t>https://docs.github.com/en/repositories/configuring-branches-and-merges-in-your-repository/managing-protected-branches</a:t>
            </a:r>
            <a:endParaRPr lang="en-US" dirty="0"/>
          </a:p>
          <a:p>
            <a:r>
              <a:rPr lang="en-US" dirty="0"/>
              <a:t>Google Cloud. (2023). </a:t>
            </a:r>
            <a:r>
              <a:rPr lang="en-US" i="1" dirty="0"/>
              <a:t>Best practices for managing dependencies</a:t>
            </a:r>
            <a:r>
              <a:rPr lang="en-US" dirty="0"/>
              <a:t>. Google Cloud Docs. Retrieved October 2, 2025, from </a:t>
            </a:r>
            <a:r>
              <a:rPr lang="en-US" dirty="0">
                <a:hlinkClick r:id="rId3"/>
              </a:rPr>
              <a:t>https://cloud.google.com/architecture/best-practices-for-dependency-management</a:t>
            </a:r>
            <a:endParaRPr lang="en-US" dirty="0"/>
          </a:p>
          <a:p>
            <a:r>
              <a:rPr lang="en-US" dirty="0"/>
              <a:t>Kim, G., Debois, P., Willis, J., Jez Humble, &amp; </a:t>
            </a:r>
            <a:r>
              <a:rPr lang="en-US" dirty="0" err="1"/>
              <a:t>Allspaw</a:t>
            </a:r>
            <a:r>
              <a:rPr lang="en-US" dirty="0"/>
              <a:t>, J. (2021). The DevOps handbook : how to create world-class agility, reliability, &amp; security in technology organizations. It Revolution Press, </a:t>
            </a:r>
            <a:r>
              <a:rPr lang="en-US" dirty="0" err="1"/>
              <a:t>Llc</a:t>
            </a:r>
            <a:r>
              <a:rPr lang="en-US" dirty="0"/>
              <a:t>.</a:t>
            </a:r>
          </a:p>
          <a:p>
            <a:r>
              <a:rPr lang="fr-FR" dirty="0" err="1"/>
              <a:t>OpenAI</a:t>
            </a:r>
            <a:r>
              <a:rPr lang="fr-FR" dirty="0"/>
              <a:t>. (2023). </a:t>
            </a:r>
            <a:r>
              <a:rPr lang="fr-FR" i="1" dirty="0" err="1"/>
              <a:t>ChatGPT</a:t>
            </a:r>
            <a:r>
              <a:rPr lang="fr-FR" dirty="0"/>
              <a:t> (Mar 14 version) [Large </a:t>
            </a:r>
            <a:r>
              <a:rPr lang="fr-FR" dirty="0" err="1"/>
              <a:t>language</a:t>
            </a:r>
            <a:r>
              <a:rPr lang="fr-FR" dirty="0"/>
              <a:t> model]. </a:t>
            </a:r>
            <a:r>
              <a:rPr lang="fr-FR" u="sng" dirty="0">
                <a:hlinkClick r:id="rId4"/>
              </a:rPr>
              <a:t>https://chat.openai.com/chat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Secrets management</a:t>
            </a:r>
            <a:r>
              <a:rPr lang="en-US" dirty="0"/>
              <a:t>. OWASP Cheat Sheet Series. Retrieved October 2, 2025, from </a:t>
            </a:r>
            <a:r>
              <a:rPr lang="en-US" dirty="0">
                <a:hlinkClick r:id="rId5"/>
              </a:rPr>
              <a:t>https://cheatsheetseries.owasp.org/cheatsheets/Secrets_Management_Cheat_Sheet.html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Secure coding practices checklist</a:t>
            </a:r>
            <a:r>
              <a:rPr lang="en-US" dirty="0"/>
              <a:t>. OWASP Foundation. Retrieved October 2, 2025, from https://owasp.org/www-project-secure-coding-practices-quick-reference-guide/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03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284</TotalTime>
  <Words>705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Security Controls in Shared Source Code Repositories</vt:lpstr>
      <vt:lpstr>Security in Repositories Importance</vt:lpstr>
      <vt:lpstr>Repo Security Controls for Dev and Ops</vt:lpstr>
      <vt:lpstr>Access and Authentication </vt:lpstr>
      <vt:lpstr>Branch Protection and Workflow Controls </vt:lpstr>
      <vt:lpstr>Sensitive Data Handling</vt:lpstr>
      <vt:lpstr>Automation </vt:lpstr>
      <vt:lpstr>Overall…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21</cp:revision>
  <dcterms:created xsi:type="dcterms:W3CDTF">2025-10-01T19:27:49Z</dcterms:created>
  <dcterms:modified xsi:type="dcterms:W3CDTF">2025-10-02T23:22:04Z</dcterms:modified>
</cp:coreProperties>
</file>