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8156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9970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30859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541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104926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58914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76293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86704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87226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7391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87521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0839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263FE-CC41-4A93-815E-5F9A811EE412}" type="datetimeFigureOut">
              <a:rPr lang="en-US" smtClean="0"/>
              <a:t>9/27/2025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75359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7897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48187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21685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1332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8263FE-CC41-4A93-815E-5F9A811EE412}" type="datetimeFigureOut">
              <a:rPr lang="en-US" smtClean="0"/>
              <a:t>9/27/2025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16E3B2-24CE-4E52-AEB1-462D30C42BFA}" type="slidenum">
              <a:rPr lang="en-US" smtClean="0"/>
              <a:t>‹#›</a:t>
            </a:fld>
            <a:endParaRPr lang="en-US"/>
          </a:p>
        </p:txBody>
      </p:sp>
    </p:spTree>
    <p:extLst>
      <p:ext uri="{BB962C8B-B14F-4D97-AF65-F5344CB8AC3E}">
        <p14:creationId xmlns:p14="http://schemas.microsoft.com/office/powerpoint/2010/main" val="230016657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stculture.hqa.ca/overcoming-barriers-to-a-just-culture/" TargetMode="External"/><Relationship Id="rId2" Type="http://schemas.openxmlformats.org/officeDocument/2006/relationships/hyperlink" Target="https://doi.org/10.1097/pts.0000000000001012" TargetMode="External"/><Relationship Id="rId1" Type="http://schemas.openxmlformats.org/officeDocument/2006/relationships/slideLayout" Target="../slideLayouts/slideLayout2.xml"/><Relationship Id="rId5" Type="http://schemas.openxmlformats.org/officeDocument/2006/relationships/hyperlink" Target="https://www.torbenrick.eu/blog/culture/corporate-culture-at-amazon-hit-by-iceberg-symptom/" TargetMode="External"/><Relationship Id="rId4" Type="http://schemas.openxmlformats.org/officeDocument/2006/relationships/hyperlink" Target="https://trailhead.salesforce.com/content/learn/modules/continuous-innovation-with-copado/understand-the-role-of-culture-and-resil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A8A4-3B7A-B75E-BAC5-DDCBAB7C1026}"/>
              </a:ext>
            </a:extLst>
          </p:cNvPr>
          <p:cNvSpPr>
            <a:spLocks noGrp="1"/>
          </p:cNvSpPr>
          <p:nvPr>
            <p:ph type="ctrTitle"/>
          </p:nvPr>
        </p:nvSpPr>
        <p:spPr/>
        <p:txBody>
          <a:bodyPr>
            <a:normAutofit fontScale="90000"/>
          </a:bodyPr>
          <a:lstStyle/>
          <a:p>
            <a:r>
              <a:rPr lang="en-US" dirty="0"/>
              <a:t>Barriers and Challenges to Implementing a Just Culture</a:t>
            </a:r>
          </a:p>
        </p:txBody>
      </p:sp>
      <p:sp>
        <p:nvSpPr>
          <p:cNvPr id="3" name="Subtitle 2">
            <a:extLst>
              <a:ext uri="{FF2B5EF4-FFF2-40B4-BE49-F238E27FC236}">
                <a16:creationId xmlns:a16="http://schemas.microsoft.com/office/drawing/2014/main" id="{87D52966-68B1-68E0-8E37-98B3E039C112}"/>
              </a:ext>
            </a:extLst>
          </p:cNvPr>
          <p:cNvSpPr>
            <a:spLocks noGrp="1"/>
          </p:cNvSpPr>
          <p:nvPr>
            <p:ph type="subTitle" idx="1"/>
          </p:nvPr>
        </p:nvSpPr>
        <p:spPr/>
        <p:txBody>
          <a:bodyPr>
            <a:normAutofit fontScale="70000" lnSpcReduction="20000"/>
          </a:bodyPr>
          <a:lstStyle/>
          <a:p>
            <a:r>
              <a:rPr lang="en-US" dirty="0"/>
              <a:t>DeJanae Faison</a:t>
            </a:r>
          </a:p>
          <a:p>
            <a:r>
              <a:rPr lang="en-US" dirty="0"/>
              <a:t>M9-Establishing a Just, Learning Culture</a:t>
            </a:r>
          </a:p>
          <a:p>
            <a:r>
              <a:rPr lang="en-US" dirty="0"/>
              <a:t>Due 9.28.25</a:t>
            </a:r>
          </a:p>
        </p:txBody>
      </p:sp>
    </p:spTree>
    <p:extLst>
      <p:ext uri="{BB962C8B-B14F-4D97-AF65-F5344CB8AC3E}">
        <p14:creationId xmlns:p14="http://schemas.microsoft.com/office/powerpoint/2010/main" val="335544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9A88-D865-F571-8A2D-B3756E187CB3}"/>
              </a:ext>
            </a:extLst>
          </p:cNvPr>
          <p:cNvSpPr>
            <a:spLocks noGrp="1"/>
          </p:cNvSpPr>
          <p:nvPr>
            <p:ph type="title"/>
          </p:nvPr>
        </p:nvSpPr>
        <p:spPr/>
        <p:txBody>
          <a:bodyPr/>
          <a:lstStyle/>
          <a:p>
            <a:r>
              <a:rPr lang="en-US" dirty="0"/>
              <a:t>What is Just Culture?</a:t>
            </a:r>
          </a:p>
        </p:txBody>
      </p:sp>
      <p:sp>
        <p:nvSpPr>
          <p:cNvPr id="3" name="Content Placeholder 2">
            <a:extLst>
              <a:ext uri="{FF2B5EF4-FFF2-40B4-BE49-F238E27FC236}">
                <a16:creationId xmlns:a16="http://schemas.microsoft.com/office/drawing/2014/main" id="{1637CB8F-E832-F489-5D21-FE07298CE99C}"/>
              </a:ext>
            </a:extLst>
          </p:cNvPr>
          <p:cNvSpPr>
            <a:spLocks noGrp="1"/>
          </p:cNvSpPr>
          <p:nvPr>
            <p:ph idx="1"/>
          </p:nvPr>
        </p:nvSpPr>
        <p:spPr>
          <a:xfrm>
            <a:off x="1684421" y="1556084"/>
            <a:ext cx="9820191" cy="5117432"/>
          </a:xfrm>
        </p:spPr>
        <p:txBody>
          <a:bodyPr>
            <a:normAutofit/>
          </a:bodyPr>
          <a:lstStyle/>
          <a:p>
            <a:r>
              <a:rPr lang="en-US" sz="2000" dirty="0"/>
              <a:t>It is an environment where accountability is held, mistakes are not shameful and learning is encouraged</a:t>
            </a:r>
          </a:p>
          <a:p>
            <a:pPr marL="0" indent="0">
              <a:buNone/>
            </a:pPr>
            <a:endParaRPr lang="en-US" sz="2000" dirty="0"/>
          </a:p>
          <a:p>
            <a:pPr marL="0" indent="0" algn="ctr">
              <a:buNone/>
            </a:pPr>
            <a:r>
              <a:rPr lang="en-US" sz="2000" i="1" dirty="0"/>
              <a:t>“When engineers make mistakes and feel safe when giving details about it, they are not only willing to be held accountable, but also enthusiastic in helping the rest of the company avoid the same error in the future. This is what creates organizational learning.”</a:t>
            </a:r>
          </a:p>
          <a:p>
            <a:pPr marL="0" indent="0" algn="ctr">
              <a:buNone/>
            </a:pPr>
            <a:endParaRPr lang="en-US" sz="2000" i="1" dirty="0"/>
          </a:p>
          <a:p>
            <a:r>
              <a:rPr lang="en-US" sz="2000" dirty="0"/>
              <a:t>It is a cultivation of a tradition based on behaving according to what is morally right and fair </a:t>
            </a:r>
          </a:p>
        </p:txBody>
      </p:sp>
    </p:spTree>
    <p:extLst>
      <p:ext uri="{BB962C8B-B14F-4D97-AF65-F5344CB8AC3E}">
        <p14:creationId xmlns:p14="http://schemas.microsoft.com/office/powerpoint/2010/main" val="24927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B0C8A9-F7BB-EA43-D010-9C6F0D43B9D6}"/>
              </a:ext>
            </a:extLst>
          </p:cNvPr>
          <p:cNvPicPr>
            <a:picLocks noChangeAspect="1"/>
          </p:cNvPicPr>
          <p:nvPr/>
        </p:nvPicPr>
        <p:blipFill>
          <a:blip r:embed="rId2"/>
          <a:stretch>
            <a:fillRect/>
          </a:stretch>
        </p:blipFill>
        <p:spPr>
          <a:xfrm>
            <a:off x="3810000" y="0"/>
            <a:ext cx="4572000" cy="6858000"/>
          </a:xfrm>
          <a:prstGeom prst="rect">
            <a:avLst/>
          </a:prstGeom>
        </p:spPr>
      </p:pic>
      <p:sp>
        <p:nvSpPr>
          <p:cNvPr id="3" name="TextBox 2">
            <a:extLst>
              <a:ext uri="{FF2B5EF4-FFF2-40B4-BE49-F238E27FC236}">
                <a16:creationId xmlns:a16="http://schemas.microsoft.com/office/drawing/2014/main" id="{A3741564-3434-B124-70EA-EBCC25F283C7}"/>
              </a:ext>
            </a:extLst>
          </p:cNvPr>
          <p:cNvSpPr txBox="1"/>
          <p:nvPr/>
        </p:nvSpPr>
        <p:spPr>
          <a:xfrm>
            <a:off x="593557" y="657726"/>
            <a:ext cx="2727159" cy="646331"/>
          </a:xfrm>
          <a:prstGeom prst="rect">
            <a:avLst/>
          </a:prstGeom>
          <a:noFill/>
        </p:spPr>
        <p:txBody>
          <a:bodyPr wrap="square" rtlCol="0">
            <a:spAutoFit/>
          </a:bodyPr>
          <a:lstStyle/>
          <a:p>
            <a:r>
              <a:rPr lang="en-US" dirty="0"/>
              <a:t>How Work Culture is more than it seems:</a:t>
            </a:r>
          </a:p>
        </p:txBody>
      </p:sp>
    </p:spTree>
    <p:extLst>
      <p:ext uri="{BB962C8B-B14F-4D97-AF65-F5344CB8AC3E}">
        <p14:creationId xmlns:p14="http://schemas.microsoft.com/office/powerpoint/2010/main" val="24590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A3E-CC1B-A78D-BF60-E7DBEB02C94E}"/>
              </a:ext>
            </a:extLst>
          </p:cNvPr>
          <p:cNvSpPr>
            <a:spLocks noGrp="1"/>
          </p:cNvSpPr>
          <p:nvPr>
            <p:ph type="title"/>
          </p:nvPr>
        </p:nvSpPr>
        <p:spPr/>
        <p:txBody>
          <a:bodyPr/>
          <a:lstStyle/>
          <a:p>
            <a:r>
              <a:rPr lang="en-US" dirty="0"/>
              <a:t>Benefits of a Just Culture</a:t>
            </a:r>
          </a:p>
        </p:txBody>
      </p:sp>
      <p:sp>
        <p:nvSpPr>
          <p:cNvPr id="3" name="Content Placeholder 2">
            <a:extLst>
              <a:ext uri="{FF2B5EF4-FFF2-40B4-BE49-F238E27FC236}">
                <a16:creationId xmlns:a16="http://schemas.microsoft.com/office/drawing/2014/main" id="{E6C8F814-06F0-8670-95CA-CF2751C52E17}"/>
              </a:ext>
            </a:extLst>
          </p:cNvPr>
          <p:cNvSpPr>
            <a:spLocks noGrp="1"/>
          </p:cNvSpPr>
          <p:nvPr>
            <p:ph idx="1"/>
          </p:nvPr>
        </p:nvSpPr>
        <p:spPr/>
        <p:txBody>
          <a:bodyPr/>
          <a:lstStyle/>
          <a:p>
            <a:r>
              <a:rPr lang="en-US" dirty="0"/>
              <a:t>Increases incident and near miss reporting</a:t>
            </a:r>
          </a:p>
          <a:p>
            <a:r>
              <a:rPr lang="en-US" dirty="0"/>
              <a:t>Improves organizational learning and system thinking</a:t>
            </a:r>
          </a:p>
          <a:p>
            <a:pPr lvl="1"/>
            <a:r>
              <a:rPr lang="en-US" dirty="0"/>
              <a:t>Creates a resilient organization</a:t>
            </a:r>
          </a:p>
          <a:p>
            <a:pPr lvl="1"/>
            <a:r>
              <a:rPr lang="en-US" dirty="0"/>
              <a:t>Though a system will experience pitfalls, how to rebound from them will reflect on how the team runs</a:t>
            </a:r>
          </a:p>
          <a:p>
            <a:r>
              <a:rPr lang="en-US" dirty="0"/>
              <a:t>Strengthens staff trust and safety culture</a:t>
            </a:r>
          </a:p>
          <a:p>
            <a:pPr lvl="1"/>
            <a:r>
              <a:rPr lang="en-US" dirty="0"/>
              <a:t>When an incident occurs and not one individual is pinned, it creates a culture of safety</a:t>
            </a:r>
          </a:p>
        </p:txBody>
      </p:sp>
    </p:spTree>
    <p:extLst>
      <p:ext uri="{BB962C8B-B14F-4D97-AF65-F5344CB8AC3E}">
        <p14:creationId xmlns:p14="http://schemas.microsoft.com/office/powerpoint/2010/main" val="270656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F20E-9ECF-C70F-8727-9B775146FA94}"/>
              </a:ext>
            </a:extLst>
          </p:cNvPr>
          <p:cNvSpPr>
            <a:spLocks noGrp="1"/>
          </p:cNvSpPr>
          <p:nvPr>
            <p:ph type="title"/>
          </p:nvPr>
        </p:nvSpPr>
        <p:spPr/>
        <p:txBody>
          <a:bodyPr/>
          <a:lstStyle/>
          <a:p>
            <a:r>
              <a:rPr lang="en-US" dirty="0"/>
              <a:t>Barriers &amp; Challenges: Part 1</a:t>
            </a:r>
          </a:p>
        </p:txBody>
      </p:sp>
      <p:sp>
        <p:nvSpPr>
          <p:cNvPr id="3" name="Content Placeholder 2">
            <a:extLst>
              <a:ext uri="{FF2B5EF4-FFF2-40B4-BE49-F238E27FC236}">
                <a16:creationId xmlns:a16="http://schemas.microsoft.com/office/drawing/2014/main" id="{E99BCE9D-3E52-E8C0-D2A0-F89A3DD6C5DD}"/>
              </a:ext>
            </a:extLst>
          </p:cNvPr>
          <p:cNvSpPr>
            <a:spLocks noGrp="1"/>
          </p:cNvSpPr>
          <p:nvPr>
            <p:ph idx="1"/>
          </p:nvPr>
        </p:nvSpPr>
        <p:spPr/>
        <p:txBody>
          <a:bodyPr/>
          <a:lstStyle/>
          <a:p>
            <a:r>
              <a:rPr lang="en-US" b="1" dirty="0"/>
              <a:t>Fear of punishment and blame</a:t>
            </a:r>
          </a:p>
          <a:p>
            <a:pPr lvl="1"/>
            <a:r>
              <a:rPr lang="en-US" dirty="0"/>
              <a:t>A research study in Health Care workers was done to understand the challenges of a Just Culture</a:t>
            </a:r>
          </a:p>
          <a:p>
            <a:pPr lvl="1"/>
            <a:r>
              <a:rPr lang="en-US" dirty="0"/>
              <a:t>“Factors such as a lack of confidence in clinical skills, more fear of shame/blame by less experienced workers, and knowledge of the existing error reporting system will influence a person’s trust in error reporting (experience)”</a:t>
            </a:r>
          </a:p>
          <a:p>
            <a:pPr lvl="1"/>
            <a:r>
              <a:rPr lang="en-US" dirty="0"/>
              <a:t>This feeling can be universal whether it is in a personal setting or any professional environment</a:t>
            </a:r>
          </a:p>
          <a:p>
            <a:pPr lvl="1"/>
            <a:r>
              <a:rPr lang="en-US" dirty="0"/>
              <a:t>But it is a natural need to shift blame </a:t>
            </a:r>
            <a:r>
              <a:rPr lang="en-US"/>
              <a:t>to people</a:t>
            </a:r>
            <a:endParaRPr lang="en-US" dirty="0"/>
          </a:p>
          <a:p>
            <a:r>
              <a:rPr lang="en-US" dirty="0"/>
              <a:t>This can lead to </a:t>
            </a:r>
            <a:r>
              <a:rPr lang="en-US" b="1" dirty="0"/>
              <a:t>Lack of Trust and Psychological Safety</a:t>
            </a:r>
            <a:endParaRPr lang="en-US" dirty="0"/>
          </a:p>
        </p:txBody>
      </p:sp>
    </p:spTree>
    <p:extLst>
      <p:ext uri="{BB962C8B-B14F-4D97-AF65-F5344CB8AC3E}">
        <p14:creationId xmlns:p14="http://schemas.microsoft.com/office/powerpoint/2010/main" val="287612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1650-057E-C882-EEF1-A108A4B824ED}"/>
              </a:ext>
            </a:extLst>
          </p:cNvPr>
          <p:cNvSpPr>
            <a:spLocks noGrp="1"/>
          </p:cNvSpPr>
          <p:nvPr>
            <p:ph type="title"/>
          </p:nvPr>
        </p:nvSpPr>
        <p:spPr/>
        <p:txBody>
          <a:bodyPr/>
          <a:lstStyle/>
          <a:p>
            <a:r>
              <a:rPr lang="en-US"/>
              <a:t>Barriers &amp; </a:t>
            </a:r>
            <a:r>
              <a:rPr lang="en-US" dirty="0"/>
              <a:t>Challenges: Part 2</a:t>
            </a:r>
          </a:p>
        </p:txBody>
      </p:sp>
      <p:sp>
        <p:nvSpPr>
          <p:cNvPr id="3" name="Content Placeholder 2">
            <a:extLst>
              <a:ext uri="{FF2B5EF4-FFF2-40B4-BE49-F238E27FC236}">
                <a16:creationId xmlns:a16="http://schemas.microsoft.com/office/drawing/2014/main" id="{7BBEA1BA-5D8E-DEC3-2C48-79BD476BDCBE}"/>
              </a:ext>
            </a:extLst>
          </p:cNvPr>
          <p:cNvSpPr>
            <a:spLocks noGrp="1"/>
          </p:cNvSpPr>
          <p:nvPr>
            <p:ph idx="1"/>
          </p:nvPr>
        </p:nvSpPr>
        <p:spPr/>
        <p:txBody>
          <a:bodyPr/>
          <a:lstStyle/>
          <a:p>
            <a:r>
              <a:rPr lang="en-US" dirty="0"/>
              <a:t>Resource Constraints</a:t>
            </a:r>
          </a:p>
          <a:p>
            <a:pPr lvl="1"/>
            <a:r>
              <a:rPr lang="en-US" dirty="0"/>
              <a:t>Having limited time, spending, or any resource it can be easy for a team to shift their values </a:t>
            </a:r>
          </a:p>
          <a:p>
            <a:pPr lvl="1"/>
            <a:r>
              <a:rPr lang="en-US" dirty="0"/>
              <a:t>Where the team may know what is just however can not adhere to them because of the restraints </a:t>
            </a:r>
          </a:p>
          <a:p>
            <a:pPr lvl="1"/>
            <a:r>
              <a:rPr lang="en-US" dirty="0"/>
              <a:t>On the other end of the process, if there is something that goes wrong, they may not have time to reflect and learn from those events</a:t>
            </a:r>
          </a:p>
        </p:txBody>
      </p:sp>
    </p:spTree>
    <p:extLst>
      <p:ext uri="{BB962C8B-B14F-4D97-AF65-F5344CB8AC3E}">
        <p14:creationId xmlns:p14="http://schemas.microsoft.com/office/powerpoint/2010/main" val="344121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5ADD-C1F1-8A75-67BD-BE68E11A69BA}"/>
              </a:ext>
            </a:extLst>
          </p:cNvPr>
          <p:cNvSpPr>
            <a:spLocks noGrp="1"/>
          </p:cNvSpPr>
          <p:nvPr>
            <p:ph type="title"/>
          </p:nvPr>
        </p:nvSpPr>
        <p:spPr/>
        <p:txBody>
          <a:bodyPr/>
          <a:lstStyle/>
          <a:p>
            <a:r>
              <a:rPr lang="en-US" dirty="0"/>
              <a:t>Overcoming the challenges</a:t>
            </a:r>
          </a:p>
        </p:txBody>
      </p:sp>
      <p:sp>
        <p:nvSpPr>
          <p:cNvPr id="3" name="Content Placeholder 2">
            <a:extLst>
              <a:ext uri="{FF2B5EF4-FFF2-40B4-BE49-F238E27FC236}">
                <a16:creationId xmlns:a16="http://schemas.microsoft.com/office/drawing/2014/main" id="{37F8AF61-5DA2-FB92-CE72-D663F3494B2B}"/>
              </a:ext>
            </a:extLst>
          </p:cNvPr>
          <p:cNvSpPr>
            <a:spLocks noGrp="1"/>
          </p:cNvSpPr>
          <p:nvPr>
            <p:ph idx="1"/>
          </p:nvPr>
        </p:nvSpPr>
        <p:spPr/>
        <p:txBody>
          <a:bodyPr/>
          <a:lstStyle/>
          <a:p>
            <a:r>
              <a:rPr lang="en-US" dirty="0"/>
              <a:t>Blame</a:t>
            </a:r>
          </a:p>
          <a:p>
            <a:pPr lvl="1"/>
            <a:r>
              <a:rPr lang="en-US" dirty="0"/>
              <a:t>Avoid snappy and quick judgements</a:t>
            </a:r>
          </a:p>
          <a:p>
            <a:pPr lvl="1"/>
            <a:r>
              <a:rPr lang="en-US" dirty="0"/>
              <a:t>Identify areas of weakness rather than problems of people</a:t>
            </a:r>
          </a:p>
          <a:p>
            <a:r>
              <a:rPr lang="en-US" dirty="0"/>
              <a:t>Lack of Openness</a:t>
            </a:r>
          </a:p>
          <a:p>
            <a:pPr lvl="1"/>
            <a:r>
              <a:rPr lang="en-US" dirty="0"/>
              <a:t>Make it available to team how to make an appropriate response if something goes bad</a:t>
            </a:r>
          </a:p>
          <a:p>
            <a:pPr lvl="1"/>
            <a:r>
              <a:rPr lang="en-US" dirty="0"/>
              <a:t>Establish leadership, communication methods and other forms of structure from the start</a:t>
            </a:r>
          </a:p>
        </p:txBody>
      </p:sp>
    </p:spTree>
    <p:extLst>
      <p:ext uri="{BB962C8B-B14F-4D97-AF65-F5344CB8AC3E}">
        <p14:creationId xmlns:p14="http://schemas.microsoft.com/office/powerpoint/2010/main" val="61399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409E-F4ED-09B4-F576-1BB23918A16E}"/>
              </a:ext>
            </a:extLst>
          </p:cNvPr>
          <p:cNvSpPr>
            <a:spLocks noGrp="1"/>
          </p:cNvSpPr>
          <p:nvPr>
            <p:ph type="title"/>
          </p:nvPr>
        </p:nvSpPr>
        <p:spPr/>
        <p:txBody>
          <a:bodyPr/>
          <a:lstStyle/>
          <a:p>
            <a:r>
              <a:rPr lang="en-US" dirty="0"/>
              <a:t>Key Take Aways</a:t>
            </a:r>
          </a:p>
        </p:txBody>
      </p:sp>
      <p:sp>
        <p:nvSpPr>
          <p:cNvPr id="3" name="Content Placeholder 2">
            <a:extLst>
              <a:ext uri="{FF2B5EF4-FFF2-40B4-BE49-F238E27FC236}">
                <a16:creationId xmlns:a16="http://schemas.microsoft.com/office/drawing/2014/main" id="{4215E42D-2A27-6166-BA8A-04D79377A927}"/>
              </a:ext>
            </a:extLst>
          </p:cNvPr>
          <p:cNvSpPr>
            <a:spLocks noGrp="1"/>
          </p:cNvSpPr>
          <p:nvPr>
            <p:ph idx="1"/>
          </p:nvPr>
        </p:nvSpPr>
        <p:spPr/>
        <p:txBody>
          <a:bodyPr/>
          <a:lstStyle/>
          <a:p>
            <a:r>
              <a:rPr lang="en-US" dirty="0"/>
              <a:t>DevOps is more than its technical knowledge and dense know how</a:t>
            </a:r>
          </a:p>
          <a:p>
            <a:r>
              <a:rPr lang="en-US" dirty="0"/>
              <a:t>It requires a cultural shift within the organization</a:t>
            </a:r>
          </a:p>
          <a:p>
            <a:r>
              <a:rPr lang="en-US" dirty="0"/>
              <a:t>Openness is key</a:t>
            </a:r>
          </a:p>
          <a:p>
            <a:r>
              <a:rPr lang="en-US" dirty="0"/>
              <a:t>The culture is how the status quo is changed</a:t>
            </a:r>
          </a:p>
        </p:txBody>
      </p:sp>
    </p:spTree>
    <p:extLst>
      <p:ext uri="{BB962C8B-B14F-4D97-AF65-F5344CB8AC3E}">
        <p14:creationId xmlns:p14="http://schemas.microsoft.com/office/powerpoint/2010/main" val="162421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696-FAF9-718B-A0E2-C481196C9BC8}"/>
              </a:ext>
            </a:extLst>
          </p:cNvPr>
          <p:cNvSpPr>
            <a:spLocks noGrp="1"/>
          </p:cNvSpPr>
          <p:nvPr>
            <p:ph type="title"/>
          </p:nvPr>
        </p:nvSpPr>
        <p:spPr/>
        <p:txBody>
          <a:bodyPr/>
          <a:lstStyle/>
          <a:p>
            <a:r>
              <a:rPr lang="en-US" dirty="0"/>
              <a:t>Resources:</a:t>
            </a:r>
            <a:br>
              <a:rPr lang="en-US" dirty="0"/>
            </a:br>
            <a:r>
              <a:rPr lang="en-US" dirty="0"/>
              <a:t>	</a:t>
            </a:r>
          </a:p>
        </p:txBody>
      </p:sp>
      <p:sp>
        <p:nvSpPr>
          <p:cNvPr id="3" name="Content Placeholder 2">
            <a:extLst>
              <a:ext uri="{FF2B5EF4-FFF2-40B4-BE49-F238E27FC236}">
                <a16:creationId xmlns:a16="http://schemas.microsoft.com/office/drawing/2014/main" id="{84432EAE-8C76-095B-5489-089B39DECB65}"/>
              </a:ext>
            </a:extLst>
          </p:cNvPr>
          <p:cNvSpPr>
            <a:spLocks noGrp="1"/>
          </p:cNvSpPr>
          <p:nvPr>
            <p:ph idx="1"/>
          </p:nvPr>
        </p:nvSpPr>
        <p:spPr/>
        <p:txBody>
          <a:bodyPr>
            <a:normAutofit fontScale="70000" lnSpcReduction="20000"/>
          </a:bodyPr>
          <a:lstStyle/>
          <a:p>
            <a:pPr marL="0" indent="0">
              <a:buNone/>
            </a:pPr>
            <a:r>
              <a:rPr lang="en-US" sz="1600" dirty="0"/>
              <a:t>Kim, G., Debois, P., Willis, J., Humble, J., &amp; </a:t>
            </a:r>
            <a:r>
              <a:rPr lang="en-US" sz="1600" dirty="0" err="1"/>
              <a:t>Allspaw</a:t>
            </a:r>
            <a:r>
              <a:rPr lang="en-US" sz="1600" dirty="0"/>
              <a:t>, J. (2017). </a:t>
            </a:r>
            <a:r>
              <a:rPr lang="en-US" sz="1600" i="1" dirty="0"/>
              <a:t>The DevOps handbook : how to create world-class agility, reliability, and security in technology organizations</a:t>
            </a:r>
            <a:r>
              <a:rPr lang="en-US" sz="1600" dirty="0"/>
              <a:t>. It Revolution Press, </a:t>
            </a:r>
            <a:r>
              <a:rPr lang="en-US" sz="1600" dirty="0" err="1"/>
              <a:t>Llc</a:t>
            </a:r>
            <a:r>
              <a:rPr lang="en-US" sz="1600" dirty="0"/>
              <a:t>.</a:t>
            </a:r>
          </a:p>
          <a:p>
            <a:pPr marL="0" indent="0">
              <a:buNone/>
            </a:pPr>
            <a:endParaRPr lang="en-US" sz="1600" dirty="0"/>
          </a:p>
          <a:p>
            <a:pPr marL="0" indent="0">
              <a:buNone/>
            </a:pPr>
            <a:r>
              <a:rPr lang="en-US" sz="1600" dirty="0"/>
              <a:t>‌van Marum, S., Verhoeven, D., &amp; de Rooy, D. (2022). The Barriers and Enhancers to Trust in a Just Culture in Hospital Settings: A Systematic Review. Journal of Patient Safety, Publish Ahead of Print(7). </a:t>
            </a:r>
            <a:r>
              <a:rPr lang="en-US" sz="1600" dirty="0">
                <a:hlinkClick r:id="rId2"/>
              </a:rPr>
              <a:t>https://doi.org/10.1097/pts.0000000000001012</a:t>
            </a:r>
            <a:endParaRPr lang="en-US" sz="1600" dirty="0"/>
          </a:p>
          <a:p>
            <a:pPr marL="0" indent="0">
              <a:buNone/>
            </a:pPr>
            <a:endParaRPr lang="en-US" sz="1600" dirty="0"/>
          </a:p>
          <a:p>
            <a:pPr marL="0" indent="0">
              <a:buNone/>
            </a:pPr>
            <a:r>
              <a:rPr lang="en-US" sz="1600" dirty="0"/>
              <a:t>‌Overcoming Barriers to a Just Culture – Health Quality Alberta- Just Culture. (2025). Justculture.hqa.ca. </a:t>
            </a:r>
            <a:r>
              <a:rPr lang="en-US" sz="1600" dirty="0">
                <a:hlinkClick r:id="rId3"/>
              </a:rPr>
              <a:t>https://justculture.hqa.ca/overcoming-barriers-to-a-just-culture/</a:t>
            </a:r>
            <a:endParaRPr lang="en-US" sz="1600" dirty="0"/>
          </a:p>
          <a:p>
            <a:pPr marL="0" indent="0">
              <a:buNone/>
            </a:pPr>
            <a:endParaRPr lang="en-US" sz="1600" dirty="0"/>
          </a:p>
          <a:p>
            <a:pPr marL="0" indent="0">
              <a:buNone/>
            </a:pPr>
            <a:r>
              <a:rPr lang="en-US" sz="1600" dirty="0"/>
              <a:t>Understand the Role of Culture and Resilience. (2025). Trailhead. </a:t>
            </a:r>
            <a:r>
              <a:rPr lang="en-US" sz="1600" dirty="0">
                <a:hlinkClick r:id="rId4"/>
              </a:rPr>
              <a:t>https://trailhead.salesforce.com/content/learn/modules/continuous-innovation-with-copado/understand-the-role-of-culture-and-resilience</a:t>
            </a:r>
            <a:endParaRPr lang="en-US" sz="1600" dirty="0"/>
          </a:p>
          <a:p>
            <a:pPr marL="0" indent="0">
              <a:buNone/>
            </a:pPr>
            <a:r>
              <a:rPr lang="en-US" sz="1600" dirty="0"/>
              <a:t>Rick, T. (2015, August 23). Corporate culture at Amazon hit by iceberg symptom. Torben Rick. </a:t>
            </a:r>
            <a:r>
              <a:rPr lang="en-US" sz="1600" dirty="0">
                <a:hlinkClick r:id="rId5"/>
              </a:rPr>
              <a:t>https://www.torbenrick.eu/blog/culture/corporate-culture-at-amazon-hit-by-iceberg-symptom/</a:t>
            </a:r>
            <a:endParaRPr lang="en-US" sz="1600" dirty="0"/>
          </a:p>
          <a:p>
            <a:pPr marL="0" indent="0">
              <a:buNone/>
            </a:pPr>
            <a:endParaRPr lang="en-US" sz="1600" dirty="0"/>
          </a:p>
          <a:p>
            <a:pPr marL="0" indent="0">
              <a:buNone/>
            </a:pPr>
            <a:r>
              <a:rPr lang="en-US" sz="1600" dirty="0"/>
              <a:t>Yuson, I. G. (2024, April 12). DevOps: not a role, but a culture - Ingenuity - Medium. Medium; Ingenuity. https://medium.com/ingenuity-ph/devops-not-a-role-but-a-culture-5fe016b3626f</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2200943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203</TotalTime>
  <Words>692</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Ion</vt:lpstr>
      <vt:lpstr>Barriers and Challenges to Implementing a Just Culture</vt:lpstr>
      <vt:lpstr>What is Just Culture?</vt:lpstr>
      <vt:lpstr>PowerPoint Presentation</vt:lpstr>
      <vt:lpstr>Benefits of a Just Culture</vt:lpstr>
      <vt:lpstr>Barriers &amp; Challenges: Part 1</vt:lpstr>
      <vt:lpstr>Barriers &amp; Challenges: Part 2</vt:lpstr>
      <vt:lpstr>Overcoming the challenges</vt:lpstr>
      <vt:lpstr>Key Take Aways</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Dejanae Faison</dc:creator>
  <cp:lastModifiedBy>Dejanae Faison</cp:lastModifiedBy>
  <cp:revision>28</cp:revision>
  <dcterms:created xsi:type="dcterms:W3CDTF">2025-09-23T22:39:28Z</dcterms:created>
  <dcterms:modified xsi:type="dcterms:W3CDTF">2025-09-28T00:57:02Z</dcterms:modified>
</cp:coreProperties>
</file>