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1887200" cy="11887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8" autoAdjust="0"/>
    <p:restoredTop sz="94201" autoAdjust="0"/>
  </p:normalViewPr>
  <p:slideViewPr>
    <p:cSldViewPr snapToGrid="0">
      <p:cViewPr>
        <p:scale>
          <a:sx n="50" d="100"/>
          <a:sy n="50" d="100"/>
        </p:scale>
        <p:origin x="774" y="-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1540" y="1945429"/>
            <a:ext cx="10104120" cy="4138507"/>
          </a:xfrm>
        </p:spPr>
        <p:txBody>
          <a:bodyPr anchor="b"/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85900" y="6243533"/>
            <a:ext cx="8915400" cy="2869987"/>
          </a:xfrm>
        </p:spPr>
        <p:txBody>
          <a:bodyPr/>
          <a:lstStyle>
            <a:lvl1pPr marL="0" indent="0" algn="ctr">
              <a:buNone/>
              <a:defRPr sz="3120"/>
            </a:lvl1pPr>
            <a:lvl2pPr marL="594360" indent="0" algn="ctr">
              <a:buNone/>
              <a:defRPr sz="2600"/>
            </a:lvl2pPr>
            <a:lvl3pPr marL="1188720" indent="0" algn="ctr">
              <a:buNone/>
              <a:defRPr sz="2340"/>
            </a:lvl3pPr>
            <a:lvl4pPr marL="1783080" indent="0" algn="ctr">
              <a:buNone/>
              <a:defRPr sz="2080"/>
            </a:lvl4pPr>
            <a:lvl5pPr marL="2377440" indent="0" algn="ctr">
              <a:buNone/>
              <a:defRPr sz="2080"/>
            </a:lvl5pPr>
            <a:lvl6pPr marL="2971800" indent="0" algn="ctr">
              <a:buNone/>
              <a:defRPr sz="2080"/>
            </a:lvl6pPr>
            <a:lvl7pPr marL="3566160" indent="0" algn="ctr">
              <a:buNone/>
              <a:defRPr sz="2080"/>
            </a:lvl7pPr>
            <a:lvl8pPr marL="4160520" indent="0" algn="ctr">
              <a:buNone/>
              <a:defRPr sz="2080"/>
            </a:lvl8pPr>
            <a:lvl9pPr marL="4754880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229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267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06778" y="632883"/>
            <a:ext cx="2563178" cy="1007385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7245" y="632883"/>
            <a:ext cx="7540943" cy="1007385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8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18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1054" y="2963549"/>
            <a:ext cx="10252710" cy="4944744"/>
          </a:xfrm>
        </p:spPr>
        <p:txBody>
          <a:bodyPr anchor="b"/>
          <a:lstStyle>
            <a:lvl1pPr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1054" y="7955072"/>
            <a:ext cx="10252710" cy="2600324"/>
          </a:xfrm>
        </p:spPr>
        <p:txBody>
          <a:bodyPr/>
          <a:lstStyle>
            <a:lvl1pPr marL="0" indent="0">
              <a:buNone/>
              <a:defRPr sz="3120">
                <a:solidFill>
                  <a:schemeClr val="tx1"/>
                </a:solidFill>
              </a:defRPr>
            </a:lvl1pPr>
            <a:lvl2pPr marL="59436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188720" indent="0">
              <a:buNone/>
              <a:defRPr sz="2340">
                <a:solidFill>
                  <a:schemeClr val="tx1">
                    <a:tint val="75000"/>
                  </a:schemeClr>
                </a:solidFill>
              </a:defRPr>
            </a:lvl3pPr>
            <a:lvl4pPr marL="17830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744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80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61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6052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488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718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7245" y="3164417"/>
            <a:ext cx="505206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7895" y="3164417"/>
            <a:ext cx="5052060" cy="7542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88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3" y="632886"/>
            <a:ext cx="10252710" cy="22976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8795" y="2914016"/>
            <a:ext cx="5028842" cy="142811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8795" y="4342130"/>
            <a:ext cx="5028842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17896" y="2914016"/>
            <a:ext cx="5053608" cy="1428114"/>
          </a:xfrm>
        </p:spPr>
        <p:txBody>
          <a:bodyPr anchor="b"/>
          <a:lstStyle>
            <a:lvl1pPr marL="0" indent="0">
              <a:buNone/>
              <a:defRPr sz="3120" b="1"/>
            </a:lvl1pPr>
            <a:lvl2pPr marL="594360" indent="0">
              <a:buNone/>
              <a:defRPr sz="2600" b="1"/>
            </a:lvl2pPr>
            <a:lvl3pPr marL="1188720" indent="0">
              <a:buNone/>
              <a:defRPr sz="2340" b="1"/>
            </a:lvl3pPr>
            <a:lvl4pPr marL="1783080" indent="0">
              <a:buNone/>
              <a:defRPr sz="2080" b="1"/>
            </a:lvl4pPr>
            <a:lvl5pPr marL="2377440" indent="0">
              <a:buNone/>
              <a:defRPr sz="2080" b="1"/>
            </a:lvl5pPr>
            <a:lvl6pPr marL="2971800" indent="0">
              <a:buNone/>
              <a:defRPr sz="2080" b="1"/>
            </a:lvl6pPr>
            <a:lvl7pPr marL="3566160" indent="0">
              <a:buNone/>
              <a:defRPr sz="2080" b="1"/>
            </a:lvl7pPr>
            <a:lvl8pPr marL="4160520" indent="0">
              <a:buNone/>
              <a:defRPr sz="2080" b="1"/>
            </a:lvl8pPr>
            <a:lvl9pPr marL="4754880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17896" y="4342130"/>
            <a:ext cx="5053608" cy="63866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80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88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792480"/>
            <a:ext cx="3833931" cy="277368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3608" y="1711539"/>
            <a:ext cx="6017895" cy="8447617"/>
          </a:xfrm>
        </p:spPr>
        <p:txBody>
          <a:bodyPr/>
          <a:lstStyle>
            <a:lvl1pPr>
              <a:defRPr sz="4160"/>
            </a:lvl1pPr>
            <a:lvl2pPr>
              <a:defRPr sz="3640"/>
            </a:lvl2pPr>
            <a:lvl3pPr>
              <a:defRPr sz="312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566160"/>
            <a:ext cx="3833931" cy="6606753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96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794" y="792480"/>
            <a:ext cx="3833931" cy="2773680"/>
          </a:xfrm>
        </p:spPr>
        <p:txBody>
          <a:bodyPr anchor="b"/>
          <a:lstStyle>
            <a:lvl1pPr>
              <a:defRPr sz="4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53608" y="1711539"/>
            <a:ext cx="6017895" cy="8447617"/>
          </a:xfrm>
        </p:spPr>
        <p:txBody>
          <a:bodyPr anchor="t"/>
          <a:lstStyle>
            <a:lvl1pPr marL="0" indent="0">
              <a:buNone/>
              <a:defRPr sz="4160"/>
            </a:lvl1pPr>
            <a:lvl2pPr marL="594360" indent="0">
              <a:buNone/>
              <a:defRPr sz="3640"/>
            </a:lvl2pPr>
            <a:lvl3pPr marL="1188720" indent="0">
              <a:buNone/>
              <a:defRPr sz="3120"/>
            </a:lvl3pPr>
            <a:lvl4pPr marL="1783080" indent="0">
              <a:buNone/>
              <a:defRPr sz="2600"/>
            </a:lvl4pPr>
            <a:lvl5pPr marL="2377440" indent="0">
              <a:buNone/>
              <a:defRPr sz="2600"/>
            </a:lvl5pPr>
            <a:lvl6pPr marL="2971800" indent="0">
              <a:buNone/>
              <a:defRPr sz="2600"/>
            </a:lvl6pPr>
            <a:lvl7pPr marL="3566160" indent="0">
              <a:buNone/>
              <a:defRPr sz="2600"/>
            </a:lvl7pPr>
            <a:lvl8pPr marL="4160520" indent="0">
              <a:buNone/>
              <a:defRPr sz="2600"/>
            </a:lvl8pPr>
            <a:lvl9pPr marL="4754880" indent="0">
              <a:buNone/>
              <a:defRPr sz="2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8794" y="3566160"/>
            <a:ext cx="3833931" cy="6606753"/>
          </a:xfrm>
        </p:spPr>
        <p:txBody>
          <a:bodyPr/>
          <a:lstStyle>
            <a:lvl1pPr marL="0" indent="0">
              <a:buNone/>
              <a:defRPr sz="2080"/>
            </a:lvl1pPr>
            <a:lvl2pPr marL="594360" indent="0">
              <a:buNone/>
              <a:defRPr sz="1820"/>
            </a:lvl2pPr>
            <a:lvl3pPr marL="1188720" indent="0">
              <a:buNone/>
              <a:defRPr sz="1560"/>
            </a:lvl3pPr>
            <a:lvl4pPr marL="1783080" indent="0">
              <a:buNone/>
              <a:defRPr sz="1300"/>
            </a:lvl4pPr>
            <a:lvl5pPr marL="2377440" indent="0">
              <a:buNone/>
              <a:defRPr sz="1300"/>
            </a:lvl5pPr>
            <a:lvl6pPr marL="2971800" indent="0">
              <a:buNone/>
              <a:defRPr sz="1300"/>
            </a:lvl6pPr>
            <a:lvl7pPr marL="3566160" indent="0">
              <a:buNone/>
              <a:defRPr sz="1300"/>
            </a:lvl7pPr>
            <a:lvl8pPr marL="4160520" indent="0">
              <a:buNone/>
              <a:defRPr sz="1300"/>
            </a:lvl8pPr>
            <a:lvl9pPr marL="4754880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5FBE8-0AE7-4F39-8C28-C05E193A1F1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5793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7245" y="632886"/>
            <a:ext cx="10252710" cy="22976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7245" y="3164417"/>
            <a:ext cx="10252710" cy="75423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17245" y="11017676"/>
            <a:ext cx="26746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5FBE8-0AE7-4F39-8C28-C05E193A1F1F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37635" y="11017676"/>
            <a:ext cx="401193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95335" y="11017676"/>
            <a:ext cx="2674620" cy="6328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A8EE4-E1D0-4B4D-B4CF-4F45F44033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8720" rtl="0" eaLnBrk="1" latinLnBrk="0" hangingPunct="1">
        <a:lnSpc>
          <a:spcPct val="90000"/>
        </a:lnSpc>
        <a:spcBef>
          <a:spcPct val="0"/>
        </a:spcBef>
        <a:buNone/>
        <a:defRPr sz="57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80" indent="-297180" algn="l" defTabSz="1188720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40" kern="1200">
          <a:solidFill>
            <a:schemeClr val="tx1"/>
          </a:solidFill>
          <a:latin typeface="+mn-lt"/>
          <a:ea typeface="+mn-ea"/>
          <a:cs typeface="+mn-cs"/>
        </a:defRPr>
      </a:lvl1pPr>
      <a:lvl2pPr marL="8915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20" kern="1200">
          <a:solidFill>
            <a:schemeClr val="tx1"/>
          </a:solidFill>
          <a:latin typeface="+mn-lt"/>
          <a:ea typeface="+mn-ea"/>
          <a:cs typeface="+mn-cs"/>
        </a:defRPr>
      </a:lvl2pPr>
      <a:lvl3pPr marL="14859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20802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67462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326898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86334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45770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5052060" indent="-297180" algn="l" defTabSz="118872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2pPr>
      <a:lvl3pPr marL="11887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3pPr>
      <a:lvl4pPr marL="17830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4pPr>
      <a:lvl5pPr marL="237744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5pPr>
      <a:lvl6pPr marL="297180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7pPr>
      <a:lvl8pPr marL="416052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8pPr>
      <a:lvl9pPr marL="4754880" algn="l" defTabSz="1188720" rtl="0" eaLnBrk="1" latinLnBrk="0" hangingPunct="1">
        <a:defRPr sz="2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19BDB3-0830-7A76-7C48-8529EA34CF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342" y="4309942"/>
            <a:ext cx="4017612" cy="10120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4FFD3B-5842-4C31-53E6-B359BC6B2217}"/>
              </a:ext>
            </a:extLst>
          </p:cNvPr>
          <p:cNvSpPr txBox="1"/>
          <p:nvPr/>
        </p:nvSpPr>
        <p:spPr>
          <a:xfrm>
            <a:off x="1346342" y="6279485"/>
            <a:ext cx="989055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Reference:</a:t>
            </a:r>
          </a:p>
          <a:p>
            <a:r>
              <a:rPr lang="en-US" dirty="0"/>
              <a:t>Knight, L. (2020, October 29). </a:t>
            </a:r>
            <a:r>
              <a:rPr lang="en-US" i="1" dirty="0"/>
              <a:t>3 Easy Steps for Using VSM in Everyday Life - </a:t>
            </a:r>
            <a:r>
              <a:rPr lang="en-US" i="1" dirty="0" err="1"/>
              <a:t>ConnectALL</a:t>
            </a:r>
            <a:r>
              <a:rPr lang="en-US" dirty="0"/>
              <a:t>. </a:t>
            </a:r>
            <a:r>
              <a:rPr lang="en-US" dirty="0" err="1"/>
              <a:t>ConnectALL</a:t>
            </a:r>
            <a:r>
              <a:rPr lang="en-US" dirty="0"/>
              <a:t> - 3 Easy Steps for Using </a:t>
            </a:r>
            <a:r>
              <a:rPr lang="en-US" dirty="0" err="1"/>
              <a:t>vsm</a:t>
            </a:r>
            <a:r>
              <a:rPr lang="en-US" dirty="0"/>
              <a:t> in Everyday Life. https://www.connectall.com/3-easy-steps-for-using-vsm-in-everyday-life/</a:t>
            </a:r>
          </a:p>
          <a:p>
            <a:r>
              <a:rPr lang="en-US" dirty="0"/>
              <a:t>‌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009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0D145E-D0F3-FD6E-0F93-077B31917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09678"/>
              </p:ext>
            </p:extLst>
          </p:nvPr>
        </p:nvGraphicFramePr>
        <p:xfrm>
          <a:off x="2393111" y="6048226"/>
          <a:ext cx="7924800" cy="181737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3962400">
                  <a:extLst>
                    <a:ext uri="{9D8B030D-6E8A-4147-A177-3AD203B41FA5}">
                      <a16:colId xmlns:a16="http://schemas.microsoft.com/office/drawing/2014/main" val="1085840512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936613637"/>
                    </a:ext>
                  </a:extLst>
                </a:gridCol>
              </a:tblGrid>
              <a:tr h="361569">
                <a:tc>
                  <a:txBody>
                    <a:bodyPr/>
                    <a:lstStyle/>
                    <a:p>
                      <a:r>
                        <a:rPr lang="en-US" sz="1800" dirty="0"/>
                        <a:t>Planning</a:t>
                      </a:r>
                    </a:p>
                  </a:txBody>
                  <a:tcPr marL="89154" marR="89154" marT="44577" marB="44577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1 day</a:t>
                      </a:r>
                    </a:p>
                  </a:txBody>
                  <a:tcPr marL="89154" marR="89154" marT="44577" marB="44577"/>
                </a:tc>
                <a:extLst>
                  <a:ext uri="{0D108BD9-81ED-4DB2-BD59-A6C34878D82A}">
                    <a16:rowId xmlns:a16="http://schemas.microsoft.com/office/drawing/2014/main" val="1393726237"/>
                  </a:ext>
                </a:extLst>
              </a:tr>
              <a:tr h="361569">
                <a:tc>
                  <a:txBody>
                    <a:bodyPr/>
                    <a:lstStyle/>
                    <a:p>
                      <a:r>
                        <a:rPr lang="en-US" sz="1800" b="1" dirty="0"/>
                        <a:t>Set up</a:t>
                      </a:r>
                    </a:p>
                  </a:txBody>
                  <a:tcPr marL="89154" marR="89154" marT="44577" marB="44577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30 min</a:t>
                      </a:r>
                    </a:p>
                  </a:txBody>
                  <a:tcPr marL="89154" marR="89154" marT="44577" marB="44577"/>
                </a:tc>
                <a:extLst>
                  <a:ext uri="{0D108BD9-81ED-4DB2-BD59-A6C34878D82A}">
                    <a16:rowId xmlns:a16="http://schemas.microsoft.com/office/drawing/2014/main" val="1234792166"/>
                  </a:ext>
                </a:extLst>
              </a:tr>
              <a:tr h="361569">
                <a:tc>
                  <a:txBody>
                    <a:bodyPr/>
                    <a:lstStyle/>
                    <a:p>
                      <a:r>
                        <a:rPr lang="en-US" sz="1800" b="1" dirty="0"/>
                        <a:t>Design</a:t>
                      </a:r>
                    </a:p>
                  </a:txBody>
                  <a:tcPr marL="89154" marR="89154" marT="44577" marB="44577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9 days</a:t>
                      </a:r>
                    </a:p>
                  </a:txBody>
                  <a:tcPr marL="89154" marR="89154" marT="44577" marB="44577"/>
                </a:tc>
                <a:extLst>
                  <a:ext uri="{0D108BD9-81ED-4DB2-BD59-A6C34878D82A}">
                    <a16:rowId xmlns:a16="http://schemas.microsoft.com/office/drawing/2014/main" val="1920015134"/>
                  </a:ext>
                </a:extLst>
              </a:tr>
              <a:tr h="361569">
                <a:tc>
                  <a:txBody>
                    <a:bodyPr/>
                    <a:lstStyle/>
                    <a:p>
                      <a:r>
                        <a:rPr lang="en-US" sz="1800" b="1" dirty="0"/>
                        <a:t>Environment</a:t>
                      </a:r>
                    </a:p>
                  </a:txBody>
                  <a:tcPr marL="89154" marR="89154" marT="44577" marB="44577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2 days</a:t>
                      </a:r>
                    </a:p>
                  </a:txBody>
                  <a:tcPr marL="89154" marR="89154" marT="44577" marB="44577"/>
                </a:tc>
                <a:extLst>
                  <a:ext uri="{0D108BD9-81ED-4DB2-BD59-A6C34878D82A}">
                    <a16:rowId xmlns:a16="http://schemas.microsoft.com/office/drawing/2014/main" val="433325941"/>
                  </a:ext>
                </a:extLst>
              </a:tr>
              <a:tr h="361569">
                <a:tc>
                  <a:txBody>
                    <a:bodyPr/>
                    <a:lstStyle/>
                    <a:p>
                      <a:r>
                        <a:rPr lang="en-US" sz="1800" b="1" dirty="0"/>
                        <a:t>Render</a:t>
                      </a:r>
                    </a:p>
                  </a:txBody>
                  <a:tcPr marL="89154" marR="89154" marT="44577" marB="44577"/>
                </a:tc>
                <a:tc>
                  <a:txBody>
                    <a:bodyPr/>
                    <a:lstStyle/>
                    <a:p>
                      <a:r>
                        <a:rPr lang="en-US" sz="1800" b="0" dirty="0"/>
                        <a:t>2 days</a:t>
                      </a:r>
                    </a:p>
                  </a:txBody>
                  <a:tcPr marL="89154" marR="89154" marT="44577" marB="44577"/>
                </a:tc>
                <a:extLst>
                  <a:ext uri="{0D108BD9-81ED-4DB2-BD59-A6C34878D82A}">
                    <a16:rowId xmlns:a16="http://schemas.microsoft.com/office/drawing/2014/main" val="1798990098"/>
                  </a:ext>
                </a:extLst>
              </a:tr>
            </a:tbl>
          </a:graphicData>
        </a:graphic>
      </p:graphicFrame>
      <p:grpSp>
        <p:nvGrpSpPr>
          <p:cNvPr id="47" name="Group 46">
            <a:extLst>
              <a:ext uri="{FF2B5EF4-FFF2-40B4-BE49-F238E27FC236}">
                <a16:creationId xmlns:a16="http://schemas.microsoft.com/office/drawing/2014/main" id="{FDE509DB-4708-3DBE-A551-CD51B762B32A}"/>
              </a:ext>
            </a:extLst>
          </p:cNvPr>
          <p:cNvGrpSpPr/>
          <p:nvPr/>
        </p:nvGrpSpPr>
        <p:grpSpPr>
          <a:xfrm>
            <a:off x="972969" y="647901"/>
            <a:ext cx="1781372" cy="4645392"/>
            <a:chOff x="972969" y="647901"/>
            <a:chExt cx="1781372" cy="464539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B9EB801-1733-7680-6057-D71C3F19A903}"/>
                </a:ext>
              </a:extLst>
            </p:cNvPr>
            <p:cNvGrpSpPr/>
            <p:nvPr/>
          </p:nvGrpSpPr>
          <p:grpSpPr>
            <a:xfrm>
              <a:off x="972969" y="647901"/>
              <a:ext cx="1781372" cy="4645392"/>
              <a:chOff x="504497" y="84221"/>
              <a:chExt cx="1827048" cy="4764505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57D14328-F561-30CA-017A-61E6DF7FFA95}"/>
                  </a:ext>
                </a:extLst>
              </p:cNvPr>
              <p:cNvSpPr/>
              <p:nvPr/>
            </p:nvSpPr>
            <p:spPr>
              <a:xfrm>
                <a:off x="504497" y="84221"/>
                <a:ext cx="1827048" cy="4764505"/>
              </a:xfrm>
              <a:prstGeom prst="roundRect">
                <a:avLst>
                  <a:gd name="adj" fmla="val 4155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C8FF2D9-87E8-0879-3705-2E9D30AA1EDD}"/>
                  </a:ext>
                </a:extLst>
              </p:cNvPr>
              <p:cNvSpPr txBox="1"/>
              <p:nvPr/>
            </p:nvSpPr>
            <p:spPr>
              <a:xfrm>
                <a:off x="774331" y="4479394"/>
                <a:ext cx="1287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55" b="1" dirty="0">
                    <a:solidFill>
                      <a:schemeClr val="bg1"/>
                    </a:solidFill>
                  </a:rPr>
                  <a:t>Planning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66C252A-3EB8-09E4-CFFD-E63C0151D332}"/>
                </a:ext>
              </a:extLst>
            </p:cNvPr>
            <p:cNvSpPr txBox="1"/>
            <p:nvPr/>
          </p:nvSpPr>
          <p:spPr>
            <a:xfrm>
              <a:off x="1057901" y="800678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Write down what needs to be made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A5D8B08-4C0C-F89B-41BA-D4101960DA1B}"/>
                </a:ext>
              </a:extLst>
            </p:cNvPr>
            <p:cNvSpPr txBox="1"/>
            <p:nvPr/>
          </p:nvSpPr>
          <p:spPr>
            <a:xfrm>
              <a:off x="1057900" y="1651118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Find a theme or common mood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38C1657-CAA8-F709-86B5-7415E92FBBD5}"/>
                </a:ext>
              </a:extLst>
            </p:cNvPr>
            <p:cNvSpPr txBox="1"/>
            <p:nvPr/>
          </p:nvSpPr>
          <p:spPr>
            <a:xfrm>
              <a:off x="1057899" y="2406185"/>
              <a:ext cx="1611506" cy="332006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Find a color palette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8C15E0-877F-B64F-994A-AD83F2CEEF9D}"/>
                </a:ext>
              </a:extLst>
            </p:cNvPr>
            <p:cNvSpPr txBox="1"/>
            <p:nvPr/>
          </p:nvSpPr>
          <p:spPr>
            <a:xfrm>
              <a:off x="1057898" y="2981023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Find reference photos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320DBF-574B-2526-4090-E9E3E720F0A5}"/>
                </a:ext>
              </a:extLst>
            </p:cNvPr>
            <p:cNvSpPr txBox="1"/>
            <p:nvPr/>
          </p:nvSpPr>
          <p:spPr>
            <a:xfrm>
              <a:off x="1057898" y="3746518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Sketch any hashed out ideas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9A2F6AE-7551-0679-4855-6733DACB09B7}"/>
              </a:ext>
            </a:extLst>
          </p:cNvPr>
          <p:cNvGrpSpPr/>
          <p:nvPr/>
        </p:nvGrpSpPr>
        <p:grpSpPr>
          <a:xfrm>
            <a:off x="3139255" y="647900"/>
            <a:ext cx="1781372" cy="4645392"/>
            <a:chOff x="3139255" y="647900"/>
            <a:chExt cx="1781372" cy="464539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0821AF7-0B21-6939-87F8-6548C9199904}"/>
                </a:ext>
              </a:extLst>
            </p:cNvPr>
            <p:cNvGrpSpPr/>
            <p:nvPr/>
          </p:nvGrpSpPr>
          <p:grpSpPr>
            <a:xfrm>
              <a:off x="3139255" y="647900"/>
              <a:ext cx="1781372" cy="4645392"/>
              <a:chOff x="504497" y="84221"/>
              <a:chExt cx="1827048" cy="4764505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9DD3226A-C89A-DE31-45D2-82984E033413}"/>
                  </a:ext>
                </a:extLst>
              </p:cNvPr>
              <p:cNvSpPr/>
              <p:nvPr/>
            </p:nvSpPr>
            <p:spPr>
              <a:xfrm>
                <a:off x="504497" y="84221"/>
                <a:ext cx="1827048" cy="4764505"/>
              </a:xfrm>
              <a:prstGeom prst="roundRect">
                <a:avLst>
                  <a:gd name="adj" fmla="val 4155"/>
                </a:avLst>
              </a:prstGeom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0D21818-17CF-F194-4288-EC2C4FDCAA8C}"/>
                  </a:ext>
                </a:extLst>
              </p:cNvPr>
              <p:cNvSpPr txBox="1"/>
              <p:nvPr/>
            </p:nvSpPr>
            <p:spPr>
              <a:xfrm>
                <a:off x="774331" y="4479394"/>
                <a:ext cx="1287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55" b="1" dirty="0">
                    <a:solidFill>
                      <a:schemeClr val="bg1"/>
                    </a:solidFill>
                  </a:rPr>
                  <a:t>Set Up</a:t>
                </a: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466F640-8798-C1AC-278D-5AB9265F7B0D}"/>
                </a:ext>
              </a:extLst>
            </p:cNvPr>
            <p:cNvSpPr txBox="1"/>
            <p:nvPr/>
          </p:nvSpPr>
          <p:spPr>
            <a:xfrm>
              <a:off x="3224188" y="800678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Set up project folder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F681B62-2AE8-816F-84D2-38C456C54567}"/>
                </a:ext>
              </a:extLst>
            </p:cNvPr>
            <p:cNvSpPr txBox="1"/>
            <p:nvPr/>
          </p:nvSpPr>
          <p:spPr>
            <a:xfrm>
              <a:off x="3224187" y="2604341"/>
              <a:ext cx="1611506" cy="796814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Pull together all reference photos into file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6868AAF-3B8E-5F8B-05DC-93D8E10C12C4}"/>
                </a:ext>
              </a:extLst>
            </p:cNvPr>
            <p:cNvSpPr txBox="1"/>
            <p:nvPr/>
          </p:nvSpPr>
          <p:spPr>
            <a:xfrm>
              <a:off x="3224187" y="1742322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Open program and set up file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85663F7-8325-9859-3543-B3C4EC83CA4D}"/>
                </a:ext>
              </a:extLst>
            </p:cNvPr>
            <p:cNvSpPr txBox="1"/>
            <p:nvPr/>
          </p:nvSpPr>
          <p:spPr>
            <a:xfrm>
              <a:off x="3224187" y="3630316"/>
              <a:ext cx="1611506" cy="332006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Check plug-ins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046BEA4-B9C0-2C8A-19C9-105580A3BAC9}"/>
              </a:ext>
            </a:extLst>
          </p:cNvPr>
          <p:cNvGrpSpPr/>
          <p:nvPr/>
        </p:nvGrpSpPr>
        <p:grpSpPr>
          <a:xfrm>
            <a:off x="5305541" y="647900"/>
            <a:ext cx="1781372" cy="4645392"/>
            <a:chOff x="5305541" y="647900"/>
            <a:chExt cx="1781372" cy="464539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4A177F5-18D2-7231-6BB8-3FFB2FA6AF11}"/>
                </a:ext>
              </a:extLst>
            </p:cNvPr>
            <p:cNvGrpSpPr/>
            <p:nvPr/>
          </p:nvGrpSpPr>
          <p:grpSpPr>
            <a:xfrm>
              <a:off x="5305541" y="647900"/>
              <a:ext cx="1781372" cy="4645392"/>
              <a:chOff x="504497" y="84221"/>
              <a:chExt cx="1827048" cy="476450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7898B1DF-EB45-2EC6-B957-1432D64B210F}"/>
                  </a:ext>
                </a:extLst>
              </p:cNvPr>
              <p:cNvSpPr/>
              <p:nvPr/>
            </p:nvSpPr>
            <p:spPr>
              <a:xfrm>
                <a:off x="504497" y="84221"/>
                <a:ext cx="1827048" cy="4764505"/>
              </a:xfrm>
              <a:prstGeom prst="roundRect">
                <a:avLst>
                  <a:gd name="adj" fmla="val 4155"/>
                </a:avLst>
              </a:prstGeom>
            </p:spPr>
            <p:style>
              <a:lnRef idx="2">
                <a:schemeClr val="accent3">
                  <a:shade val="15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327243-3541-1BB0-023D-819787601F5C}"/>
                  </a:ext>
                </a:extLst>
              </p:cNvPr>
              <p:cNvSpPr txBox="1"/>
              <p:nvPr/>
            </p:nvSpPr>
            <p:spPr>
              <a:xfrm>
                <a:off x="774331" y="4479394"/>
                <a:ext cx="1287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55" b="1" dirty="0">
                    <a:solidFill>
                      <a:schemeClr val="bg1"/>
                    </a:solidFill>
                  </a:rPr>
                  <a:t>Design</a:t>
                </a:r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3D0E9CE-9166-A2F2-04D0-BB4F28B9FFF7}"/>
                </a:ext>
              </a:extLst>
            </p:cNvPr>
            <p:cNvSpPr txBox="1"/>
            <p:nvPr/>
          </p:nvSpPr>
          <p:spPr>
            <a:xfrm>
              <a:off x="5390474" y="800678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Block out overall asset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E12F1C4-C1E4-C4CE-1FC0-1F816E583ACA}"/>
                </a:ext>
              </a:extLst>
            </p:cNvPr>
            <p:cNvSpPr txBox="1"/>
            <p:nvPr/>
          </p:nvSpPr>
          <p:spPr>
            <a:xfrm>
              <a:off x="5390474" y="1651119"/>
              <a:ext cx="1611506" cy="332006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Build off block out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F4F609D7-A4E6-941C-88B3-80E8D65E611C}"/>
                </a:ext>
              </a:extLst>
            </p:cNvPr>
            <p:cNvSpPr txBox="1"/>
            <p:nvPr/>
          </p:nvSpPr>
          <p:spPr>
            <a:xfrm>
              <a:off x="5390473" y="2388584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Create and apply texture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5BEF121-6301-82B8-A21A-D3FB9A5D9DDB}"/>
                </a:ext>
              </a:extLst>
            </p:cNvPr>
            <p:cNvSpPr txBox="1"/>
            <p:nvPr/>
          </p:nvSpPr>
          <p:spPr>
            <a:xfrm>
              <a:off x="5390472" y="3231909"/>
              <a:ext cx="1611506" cy="332006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Check normal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A847E44-5D88-0025-F1B3-1F73A4B33833}"/>
                </a:ext>
              </a:extLst>
            </p:cNvPr>
            <p:cNvSpPr txBox="1"/>
            <p:nvPr/>
          </p:nvSpPr>
          <p:spPr>
            <a:xfrm>
              <a:off x="5390471" y="3907970"/>
              <a:ext cx="1611506" cy="796814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Apply rotations, scales and transformations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C3C952-D2AB-376B-08DE-F87BBB62E92B}"/>
              </a:ext>
            </a:extLst>
          </p:cNvPr>
          <p:cNvGrpSpPr/>
          <p:nvPr/>
        </p:nvGrpSpPr>
        <p:grpSpPr>
          <a:xfrm>
            <a:off x="7471827" y="647900"/>
            <a:ext cx="1781372" cy="4645392"/>
            <a:chOff x="7471827" y="647900"/>
            <a:chExt cx="1781372" cy="4645392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915E5F5-BD68-9D12-E5B9-67766B1633CB}"/>
                </a:ext>
              </a:extLst>
            </p:cNvPr>
            <p:cNvGrpSpPr/>
            <p:nvPr/>
          </p:nvGrpSpPr>
          <p:grpSpPr>
            <a:xfrm>
              <a:off x="7471827" y="647900"/>
              <a:ext cx="1781372" cy="4645392"/>
              <a:chOff x="504497" y="84221"/>
              <a:chExt cx="1827048" cy="4764505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171AFBF8-F229-AFBA-26CA-6C5E4C0EBAFC}"/>
                  </a:ext>
                </a:extLst>
              </p:cNvPr>
              <p:cNvSpPr/>
              <p:nvPr/>
            </p:nvSpPr>
            <p:spPr>
              <a:xfrm>
                <a:off x="504497" y="84221"/>
                <a:ext cx="1827048" cy="4764505"/>
              </a:xfrm>
              <a:prstGeom prst="roundRect">
                <a:avLst>
                  <a:gd name="adj" fmla="val 4155"/>
                </a:avLst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D3C3BFA-0381-70F3-A9F5-79C2FA28C8EA}"/>
                  </a:ext>
                </a:extLst>
              </p:cNvPr>
              <p:cNvSpPr txBox="1"/>
              <p:nvPr/>
            </p:nvSpPr>
            <p:spPr>
              <a:xfrm>
                <a:off x="639414" y="4468674"/>
                <a:ext cx="1557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55" b="1" dirty="0">
                    <a:solidFill>
                      <a:schemeClr val="bg1"/>
                    </a:solidFill>
                  </a:rPr>
                  <a:t>Environment</a:t>
                </a:r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E28C87A-A107-61BD-CF18-E1CA14ED8239}"/>
                </a:ext>
              </a:extLst>
            </p:cNvPr>
            <p:cNvSpPr txBox="1"/>
            <p:nvPr/>
          </p:nvSpPr>
          <p:spPr>
            <a:xfrm>
              <a:off x="7556760" y="800678"/>
              <a:ext cx="1611506" cy="332006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Change world color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831494D-0912-429D-12BD-98B2C4DDFBD3}"/>
                </a:ext>
              </a:extLst>
            </p:cNvPr>
            <p:cNvSpPr txBox="1"/>
            <p:nvPr/>
          </p:nvSpPr>
          <p:spPr>
            <a:xfrm>
              <a:off x="7556759" y="1369617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Set world volume lighting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95D3389-D1AD-FAEE-24E6-82F20D3BF7C7}"/>
                </a:ext>
              </a:extLst>
            </p:cNvPr>
            <p:cNvSpPr txBox="1"/>
            <p:nvPr/>
          </p:nvSpPr>
          <p:spPr>
            <a:xfrm>
              <a:off x="7556759" y="2170961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Set world volume lighting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E317E41-EF32-D41A-6215-C0EDA3FBD536}"/>
                </a:ext>
              </a:extLst>
            </p:cNvPr>
            <p:cNvSpPr txBox="1"/>
            <p:nvPr/>
          </p:nvSpPr>
          <p:spPr>
            <a:xfrm>
              <a:off x="7556759" y="2972305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Determine and set camera angle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B674EDE8-FC7A-6018-72EE-F49418413EE5}"/>
              </a:ext>
            </a:extLst>
          </p:cNvPr>
          <p:cNvSpPr txBox="1"/>
          <p:nvPr/>
        </p:nvSpPr>
        <p:spPr>
          <a:xfrm>
            <a:off x="4684798" y="5649783"/>
            <a:ext cx="3022851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Estimated Average Flow Time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7ABEBFF-6F31-84E8-60C4-C5E26A57494C}"/>
              </a:ext>
            </a:extLst>
          </p:cNvPr>
          <p:cNvSpPr txBox="1"/>
          <p:nvPr/>
        </p:nvSpPr>
        <p:spPr>
          <a:xfrm>
            <a:off x="348658" y="5430352"/>
            <a:ext cx="2405683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Analyzing Lean Metrics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A59E012-7ADC-1F97-76FE-6F94C89E378B}"/>
              </a:ext>
            </a:extLst>
          </p:cNvPr>
          <p:cNvGrpSpPr/>
          <p:nvPr/>
        </p:nvGrpSpPr>
        <p:grpSpPr>
          <a:xfrm>
            <a:off x="9638113" y="647900"/>
            <a:ext cx="1781372" cy="4645392"/>
            <a:chOff x="9638113" y="647900"/>
            <a:chExt cx="1781372" cy="464539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D7DC6C4-98CF-51F0-58AD-5A0D661B74B7}"/>
                </a:ext>
              </a:extLst>
            </p:cNvPr>
            <p:cNvGrpSpPr/>
            <p:nvPr/>
          </p:nvGrpSpPr>
          <p:grpSpPr>
            <a:xfrm>
              <a:off x="9638113" y="647900"/>
              <a:ext cx="1781372" cy="4645392"/>
              <a:chOff x="504497" y="84221"/>
              <a:chExt cx="1827048" cy="4764505"/>
            </a:xfrm>
          </p:grpSpPr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6A7A3C2-51CE-6576-D49E-9ADCFB51BEA3}"/>
                  </a:ext>
                </a:extLst>
              </p:cNvPr>
              <p:cNvSpPr/>
              <p:nvPr/>
            </p:nvSpPr>
            <p:spPr>
              <a:xfrm>
                <a:off x="504497" y="84221"/>
                <a:ext cx="1827048" cy="4764505"/>
              </a:xfrm>
              <a:prstGeom prst="roundRect">
                <a:avLst>
                  <a:gd name="adj" fmla="val 4155"/>
                </a:avLst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755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92C422F-D410-71C2-EA59-E0EA9A48E35A}"/>
                  </a:ext>
                </a:extLst>
              </p:cNvPr>
              <p:cNvSpPr txBox="1"/>
              <p:nvPr/>
            </p:nvSpPr>
            <p:spPr>
              <a:xfrm>
                <a:off x="639414" y="4468674"/>
                <a:ext cx="155721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755" b="1" dirty="0">
                    <a:solidFill>
                      <a:schemeClr val="bg1"/>
                    </a:solidFill>
                  </a:rPr>
                  <a:t>Render</a:t>
                </a:r>
              </a:p>
            </p:txBody>
          </p: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F9080BB-6FAE-9E48-5DF9-A8984238C425}"/>
                </a:ext>
              </a:extLst>
            </p:cNvPr>
            <p:cNvSpPr txBox="1"/>
            <p:nvPr/>
          </p:nvSpPr>
          <p:spPr>
            <a:xfrm>
              <a:off x="9723046" y="800678"/>
              <a:ext cx="1611506" cy="332006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Set camera aspects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F60827A-51B4-271F-E038-4DD251461CA7}"/>
                </a:ext>
              </a:extLst>
            </p:cNvPr>
            <p:cNvSpPr txBox="1"/>
            <p:nvPr/>
          </p:nvSpPr>
          <p:spPr>
            <a:xfrm>
              <a:off x="9723045" y="1386393"/>
              <a:ext cx="1611506" cy="796814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Set file path to previously made file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8146170-0DDF-4269-8731-594D3E55DA63}"/>
                </a:ext>
              </a:extLst>
            </p:cNvPr>
            <p:cNvSpPr txBox="1"/>
            <p:nvPr/>
          </p:nvSpPr>
          <p:spPr>
            <a:xfrm>
              <a:off x="9723045" y="2315948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Ensure its set to correct file format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3673D77-DC25-7F6C-3112-306A7F97E916}"/>
                </a:ext>
              </a:extLst>
            </p:cNvPr>
            <p:cNvSpPr txBox="1"/>
            <p:nvPr/>
          </p:nvSpPr>
          <p:spPr>
            <a:xfrm>
              <a:off x="9723044" y="3065906"/>
              <a:ext cx="1611506" cy="332006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Set render rate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F8F4BB0-A002-B0E7-FB8B-C05A75EF65C4}"/>
                </a:ext>
              </a:extLst>
            </p:cNvPr>
            <p:cNvSpPr txBox="1"/>
            <p:nvPr/>
          </p:nvSpPr>
          <p:spPr>
            <a:xfrm>
              <a:off x="9723043" y="3621637"/>
              <a:ext cx="1611506" cy="56441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Render image or movie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CCBB5CF-D675-BC87-6529-D075CE146290}"/>
                </a:ext>
              </a:extLst>
            </p:cNvPr>
            <p:cNvSpPr txBox="1"/>
            <p:nvPr/>
          </p:nvSpPr>
          <p:spPr>
            <a:xfrm>
              <a:off x="9723043" y="4437905"/>
              <a:ext cx="1611506" cy="334560"/>
            </a:xfrm>
            <a:prstGeom prst="roundRect">
              <a:avLst/>
            </a:prstGeom>
            <a:ln/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365" dirty="0"/>
                <a:t>Edit output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F6F99072-73FA-60E0-7F8B-E02E49916330}"/>
              </a:ext>
            </a:extLst>
          </p:cNvPr>
          <p:cNvSpPr txBox="1"/>
          <p:nvPr/>
        </p:nvSpPr>
        <p:spPr>
          <a:xfrm>
            <a:off x="201336" y="7881287"/>
            <a:ext cx="2297760" cy="408623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Estimated Cycle Time: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B4B6B4B-9C18-B15E-1D62-C8B57760E83C}"/>
              </a:ext>
            </a:extLst>
          </p:cNvPr>
          <p:cNvSpPr txBox="1"/>
          <p:nvPr/>
        </p:nvSpPr>
        <p:spPr>
          <a:xfrm>
            <a:off x="1551499" y="8742947"/>
            <a:ext cx="8891912" cy="258532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/>
              <a:t>Optimizing My Process</a:t>
            </a:r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/>
              <a:t>Eliminating Waste</a:t>
            </a:r>
            <a:r>
              <a:rPr lang="en-US" dirty="0"/>
              <a:t> – I can eliminate 1 hour from finding references and themes by using already saved ones from previous projects. I can use hot keys to snap my camera to my view to take off about an hour from setting up the camera.</a:t>
            </a:r>
            <a:endParaRPr lang="en-US" b="1" dirty="0"/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/>
              <a:t>Workflow Orchestration</a:t>
            </a:r>
            <a:r>
              <a:rPr lang="en-US" dirty="0"/>
              <a:t> – I can shave off time off the planning phase if I can commission someone to sketch out the design for me.</a:t>
            </a:r>
            <a:endParaRPr lang="en-US" b="1" dirty="0"/>
          </a:p>
          <a:p>
            <a:pPr marL="285750" indent="-285750"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v"/>
            </a:pPr>
            <a:r>
              <a:rPr lang="en-US" b="1" dirty="0"/>
              <a:t>Governance Models- </a:t>
            </a:r>
            <a:r>
              <a:rPr lang="en-US" dirty="0"/>
              <a:t>Ensure autosaving is on just in case software crashes. Creating archives of models through out the process helps shave time off if you have to completely restart modeling an asset </a:t>
            </a:r>
            <a:r>
              <a:rPr lang="en-US"/>
              <a:t>from scratch.</a:t>
            </a:r>
            <a:endParaRPr lang="en-US" b="1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FC801AC-B79E-F087-AB2B-B92C5D61E750}"/>
              </a:ext>
            </a:extLst>
          </p:cNvPr>
          <p:cNvCxnSpPr>
            <a:stCxn id="19" idx="2"/>
            <a:endCxn id="20" idx="0"/>
          </p:cNvCxnSpPr>
          <p:nvPr/>
        </p:nvCxnSpPr>
        <p:spPr>
          <a:xfrm flipH="1">
            <a:off x="1863653" y="1365088"/>
            <a:ext cx="1" cy="286030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B78E31A-613F-A180-5647-200F8B09E0EA}"/>
              </a:ext>
            </a:extLst>
          </p:cNvPr>
          <p:cNvCxnSpPr>
            <a:cxnSpLocks/>
          </p:cNvCxnSpPr>
          <p:nvPr/>
        </p:nvCxnSpPr>
        <p:spPr>
          <a:xfrm flipH="1">
            <a:off x="1863651" y="2220619"/>
            <a:ext cx="1" cy="190657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CDBBB50-B514-7E92-D5B2-AD3CDED6065E}"/>
              </a:ext>
            </a:extLst>
          </p:cNvPr>
          <p:cNvCxnSpPr>
            <a:stCxn id="21" idx="2"/>
            <a:endCxn id="22" idx="0"/>
          </p:cNvCxnSpPr>
          <p:nvPr/>
        </p:nvCxnSpPr>
        <p:spPr>
          <a:xfrm flipH="1">
            <a:off x="1863651" y="2738191"/>
            <a:ext cx="1" cy="242832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D943A38B-6A82-CDF6-352C-0D1F82581A34}"/>
              </a:ext>
            </a:extLst>
          </p:cNvPr>
          <p:cNvCxnSpPr>
            <a:stCxn id="22" idx="2"/>
            <a:endCxn id="24" idx="0"/>
          </p:cNvCxnSpPr>
          <p:nvPr/>
        </p:nvCxnSpPr>
        <p:spPr>
          <a:xfrm>
            <a:off x="1863651" y="3545433"/>
            <a:ext cx="0" cy="201085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0E4932C9-940F-8632-57DD-67E03C8F13BC}"/>
              </a:ext>
            </a:extLst>
          </p:cNvPr>
          <p:cNvCxnSpPr>
            <a:stCxn id="24" idx="3"/>
            <a:endCxn id="23" idx="1"/>
          </p:cNvCxnSpPr>
          <p:nvPr/>
        </p:nvCxnSpPr>
        <p:spPr>
          <a:xfrm flipV="1">
            <a:off x="2669404" y="1082883"/>
            <a:ext cx="554784" cy="2945840"/>
          </a:xfrm>
          <a:prstGeom prst="bentConnector3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A78CFDB-816B-DD72-0EAE-4A4A082899BC}"/>
              </a:ext>
            </a:extLst>
          </p:cNvPr>
          <p:cNvCxnSpPr>
            <a:stCxn id="23" idx="2"/>
            <a:endCxn id="26" idx="0"/>
          </p:cNvCxnSpPr>
          <p:nvPr/>
        </p:nvCxnSpPr>
        <p:spPr>
          <a:xfrm flipH="1">
            <a:off x="4029940" y="1365088"/>
            <a:ext cx="1" cy="377234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4C4868E-AE16-EB4B-C7F8-12EA852C11A1}"/>
              </a:ext>
            </a:extLst>
          </p:cNvPr>
          <p:cNvCxnSpPr>
            <a:stCxn id="26" idx="2"/>
            <a:endCxn id="25" idx="0"/>
          </p:cNvCxnSpPr>
          <p:nvPr/>
        </p:nvCxnSpPr>
        <p:spPr>
          <a:xfrm>
            <a:off x="4029940" y="2306732"/>
            <a:ext cx="0" cy="297609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13906F6F-6A70-AB99-3D4E-C2C593404CBF}"/>
              </a:ext>
            </a:extLst>
          </p:cNvPr>
          <p:cNvCxnSpPr>
            <a:stCxn id="25" idx="2"/>
            <a:endCxn id="27" idx="0"/>
          </p:cNvCxnSpPr>
          <p:nvPr/>
        </p:nvCxnSpPr>
        <p:spPr>
          <a:xfrm>
            <a:off x="4029940" y="3401155"/>
            <a:ext cx="0" cy="229161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68BCCFF4-38EA-1C96-0B66-2449D0A2061E}"/>
              </a:ext>
            </a:extLst>
          </p:cNvPr>
          <p:cNvCxnSpPr>
            <a:stCxn id="27" idx="3"/>
            <a:endCxn id="28" idx="1"/>
          </p:cNvCxnSpPr>
          <p:nvPr/>
        </p:nvCxnSpPr>
        <p:spPr>
          <a:xfrm flipV="1">
            <a:off x="4835693" y="1082883"/>
            <a:ext cx="554781" cy="2713436"/>
          </a:xfrm>
          <a:prstGeom prst="bentConnector3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64F3E84-A107-CBC8-B423-DE447B1034D6}"/>
              </a:ext>
            </a:extLst>
          </p:cNvPr>
          <p:cNvCxnSpPr>
            <a:stCxn id="28" idx="2"/>
            <a:endCxn id="29" idx="0"/>
          </p:cNvCxnSpPr>
          <p:nvPr/>
        </p:nvCxnSpPr>
        <p:spPr>
          <a:xfrm>
            <a:off x="6196227" y="1365088"/>
            <a:ext cx="0" cy="286031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2F6063BE-512C-7E7F-D867-CF83EB18CE59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 flipH="1">
            <a:off x="6196226" y="1983125"/>
            <a:ext cx="1" cy="405459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563BF28-D131-11BF-97C4-90DA22BD49DC}"/>
              </a:ext>
            </a:extLst>
          </p:cNvPr>
          <p:cNvCxnSpPr>
            <a:stCxn id="30" idx="2"/>
            <a:endCxn id="31" idx="0"/>
          </p:cNvCxnSpPr>
          <p:nvPr/>
        </p:nvCxnSpPr>
        <p:spPr>
          <a:xfrm flipH="1">
            <a:off x="6196225" y="2952994"/>
            <a:ext cx="1" cy="278915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98B3681-D580-76A8-A783-1B69E0E73EF6}"/>
              </a:ext>
            </a:extLst>
          </p:cNvPr>
          <p:cNvCxnSpPr>
            <a:stCxn id="31" idx="2"/>
            <a:endCxn id="32" idx="0"/>
          </p:cNvCxnSpPr>
          <p:nvPr/>
        </p:nvCxnSpPr>
        <p:spPr>
          <a:xfrm flipH="1">
            <a:off x="6196224" y="3563915"/>
            <a:ext cx="1" cy="344055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62DED440-D007-FFF6-7FA7-A23355ABA494}"/>
              </a:ext>
            </a:extLst>
          </p:cNvPr>
          <p:cNvCxnSpPr>
            <a:stCxn id="32" idx="3"/>
            <a:endCxn id="33" idx="1"/>
          </p:cNvCxnSpPr>
          <p:nvPr/>
        </p:nvCxnSpPr>
        <p:spPr>
          <a:xfrm flipV="1">
            <a:off x="7001977" y="966681"/>
            <a:ext cx="554783" cy="3339696"/>
          </a:xfrm>
          <a:prstGeom prst="bentConnector3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7C07D74-A97D-5778-5900-5F6061D42F52}"/>
              </a:ext>
            </a:extLst>
          </p:cNvPr>
          <p:cNvCxnSpPr>
            <a:stCxn id="33" idx="2"/>
            <a:endCxn id="34" idx="0"/>
          </p:cNvCxnSpPr>
          <p:nvPr/>
        </p:nvCxnSpPr>
        <p:spPr>
          <a:xfrm flipH="1">
            <a:off x="8362512" y="1132684"/>
            <a:ext cx="1" cy="236933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0706FFCD-87EF-AC0A-4737-B3018C509E77}"/>
              </a:ext>
            </a:extLst>
          </p:cNvPr>
          <p:cNvCxnSpPr>
            <a:stCxn id="34" idx="2"/>
            <a:endCxn id="35" idx="0"/>
          </p:cNvCxnSpPr>
          <p:nvPr/>
        </p:nvCxnSpPr>
        <p:spPr>
          <a:xfrm>
            <a:off x="8362512" y="1934027"/>
            <a:ext cx="0" cy="236934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78984AE-06BE-8B65-1E40-BB52ECF3C9D1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8362512" y="2735371"/>
            <a:ext cx="0" cy="236934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6E1A607-1F1C-7C0C-FD94-19C4BB0F731E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flipH="1">
            <a:off x="10528798" y="1132684"/>
            <a:ext cx="1" cy="253709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8A5D1A7-8E39-11F9-2E20-755921EFF55F}"/>
              </a:ext>
            </a:extLst>
          </p:cNvPr>
          <p:cNvCxnSpPr>
            <a:stCxn id="38" idx="2"/>
            <a:endCxn id="39" idx="0"/>
          </p:cNvCxnSpPr>
          <p:nvPr/>
        </p:nvCxnSpPr>
        <p:spPr>
          <a:xfrm>
            <a:off x="10528798" y="2183207"/>
            <a:ext cx="0" cy="132741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E9F209E6-DB2D-AEF8-E5A0-962B1D9D01E3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10528797" y="2880358"/>
            <a:ext cx="1" cy="185548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B5D9913C-17FC-B5B3-0068-41481CCF86F0}"/>
              </a:ext>
            </a:extLst>
          </p:cNvPr>
          <p:cNvCxnSpPr>
            <a:stCxn id="40" idx="2"/>
            <a:endCxn id="41" idx="0"/>
          </p:cNvCxnSpPr>
          <p:nvPr/>
        </p:nvCxnSpPr>
        <p:spPr>
          <a:xfrm flipH="1">
            <a:off x="10528796" y="3397912"/>
            <a:ext cx="1" cy="223725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E4C7923D-066D-5FF6-256D-3C69CE84D412}"/>
              </a:ext>
            </a:extLst>
          </p:cNvPr>
          <p:cNvCxnSpPr>
            <a:stCxn id="41" idx="2"/>
            <a:endCxn id="44" idx="0"/>
          </p:cNvCxnSpPr>
          <p:nvPr/>
        </p:nvCxnSpPr>
        <p:spPr>
          <a:xfrm>
            <a:off x="10528796" y="4186047"/>
            <a:ext cx="0" cy="251858"/>
          </a:xfrm>
          <a:prstGeom prst="straightConnector1">
            <a:avLst/>
          </a:prstGeom>
          <a:ln w="28575">
            <a:solidFill>
              <a:schemeClr val="accent3">
                <a:lumMod val="20000"/>
                <a:lumOff val="80000"/>
              </a:schemeClr>
            </a:solidFill>
            <a:headEnd type="none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D2198938-1655-406B-A9A6-63802D6FFE5F}"/>
              </a:ext>
            </a:extLst>
          </p:cNvPr>
          <p:cNvCxnSpPr>
            <a:stCxn id="36" idx="3"/>
            <a:endCxn id="37" idx="1"/>
          </p:cNvCxnSpPr>
          <p:nvPr/>
        </p:nvCxnSpPr>
        <p:spPr>
          <a:xfrm flipV="1">
            <a:off x="9168265" y="966681"/>
            <a:ext cx="554781" cy="2287829"/>
          </a:xfrm>
          <a:prstGeom prst="bentConnector3">
            <a:avLst/>
          </a:prstGeom>
          <a:ln w="3810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BE88FC3-3751-D15B-9B95-1698CEE20DC0}"/>
              </a:ext>
            </a:extLst>
          </p:cNvPr>
          <p:cNvSpPr/>
          <p:nvPr/>
        </p:nvSpPr>
        <p:spPr>
          <a:xfrm>
            <a:off x="-543352" y="-9484"/>
            <a:ext cx="5656435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4000" b="1" cap="none" spc="0" dirty="0">
                <a:ln/>
                <a:solidFill>
                  <a:schemeClr val="accent3"/>
                </a:solidFill>
                <a:effectLst/>
              </a:rPr>
              <a:t>3D Modeling Flow</a:t>
            </a:r>
          </a:p>
        </p:txBody>
      </p:sp>
    </p:spTree>
    <p:extLst>
      <p:ext uri="{BB962C8B-B14F-4D97-AF65-F5344CB8AC3E}">
        <p14:creationId xmlns:p14="http://schemas.microsoft.com/office/powerpoint/2010/main" val="2675665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191</TotalTime>
  <Words>299</Words>
  <Application>Microsoft Office PowerPoint</Application>
  <PresentationFormat>Custom</PresentationFormat>
  <Paragraphs>50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Dejanae Faison</dc:creator>
  <cp:lastModifiedBy>Dejanae Faison</cp:lastModifiedBy>
  <cp:revision>20</cp:revision>
  <dcterms:created xsi:type="dcterms:W3CDTF">2025-09-09T23:21:13Z</dcterms:created>
  <dcterms:modified xsi:type="dcterms:W3CDTF">2025-09-13T18:25:18Z</dcterms:modified>
</cp:coreProperties>
</file>