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A6A8D5-F15E-4CEC-AE1A-19785531FC5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nature-landscapes/waterfalls/nature-water-landscape-river-stream-waterfall-wood-mo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grammer&amp;page=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rnanpc/7175577368/in/photolist-bW5Hab-zyb9fK-ea9uvR-fbYyMc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binhughes/27448514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spb.org/your-meeting-checklist-21-ways-to-get-the-most-out-of-plant-biology-2016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2F-E0CA-74E6-2905-C3A76B28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4990-94DF-282C-B89C-6CF1BB4C2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Module 1.2 Assignment</a:t>
            </a:r>
          </a:p>
          <a:p>
            <a:r>
              <a:rPr lang="en-US" dirty="0"/>
              <a:t>Due 8.17.25</a:t>
            </a:r>
          </a:p>
        </p:txBody>
      </p:sp>
    </p:spTree>
    <p:extLst>
      <p:ext uri="{BB962C8B-B14F-4D97-AF65-F5344CB8AC3E}">
        <p14:creationId xmlns:p14="http://schemas.microsoft.com/office/powerpoint/2010/main" val="225624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033-1D22-E72A-4E84-650A0D41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574379" cy="146304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65720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642F-F849-DFCF-F526-5DEA35B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AD09-167C-B74B-105D-FDFFCD0C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OpenAI. (2023). ChatGPT (Feb 13 version) [Large language model]. https://chat.openai.com</a:t>
            </a:r>
          </a:p>
          <a:p>
            <a:pPr marL="0" indent="0">
              <a:buNone/>
            </a:pPr>
            <a:r>
              <a:rPr lang="en-US" sz="1800" dirty="0"/>
              <a:t>‌Kim, G., Debois, P., Willis, J., Jez Humble, &amp; </a:t>
            </a:r>
            <a:r>
              <a:rPr lang="en-US" sz="1800" dirty="0" err="1"/>
              <a:t>Allspaw</a:t>
            </a:r>
            <a:r>
              <a:rPr lang="en-US" sz="1800" dirty="0"/>
              <a:t>, J. (2021). The DevOps handbook : how to create world-class agility, reliability, &amp; security in technology organizations. It Revolution Press, </a:t>
            </a:r>
            <a:r>
              <a:rPr lang="en-US" sz="1800" dirty="0" err="1"/>
              <a:t>Llc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Kenton, W. (2024, June 5). What is Lead Time? Investopedia. https://www.investopedia.com/terms/l/leadtime.asp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‌What Is Software Deployment? (2023, June 26). PagerDuty. https://www.pagerduty.com/resources/continuous-integration-delivery/learn/what-is-software-deployment/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43398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5DD9-EE87-85BD-263C-B65FA39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9493-90D6-D666-E003-CF21A5F4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9856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Process of turning a business hypothesis into a product or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Product or Service delivers a value to the customer or stakeholder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Work flow that starts as an idea, planned, implemented in code, deployed and given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 is on the work itself and the flow of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 create something ‘tangible’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Ensuring a fast flow without causing disruptions, and if they do occur the flow will continue smoothly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BD0A-F16A-CB98-FD76-CE82DDBD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7306" y="2084832"/>
            <a:ext cx="3465094" cy="4224528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828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EAB6-7DE3-7098-9564-DFF73CB7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Stream, Value Stream Management and Value Stream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A4D1E-6B9F-52F0-96A9-D5BA9D3F5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75250"/>
              </p:ext>
            </p:extLst>
          </p:nvPr>
        </p:nvGraphicFramePr>
        <p:xfrm>
          <a:off x="1024127" y="2687319"/>
          <a:ext cx="96926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414862907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279003518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12574866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1810130731"/>
                    </a:ext>
                  </a:extLst>
                </a:gridCol>
              </a:tblGrid>
              <a:tr h="8098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Stream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94527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flow of work delivering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Practice of measuring and improving the value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diagram of value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52804"/>
                  </a:ext>
                </a:extLst>
              </a:tr>
              <a:tr h="772305">
                <a:tc>
                  <a:txBody>
                    <a:bodyPr/>
                    <a:lstStyle/>
                    <a:p>
                      <a:r>
                        <a:rPr lang="en-US" b="1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Ongoing, the actual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operational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Periodically done time-bound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18192"/>
                  </a:ext>
                </a:extLst>
              </a:tr>
              <a:tr h="1037723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Product/Service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 or improvements made from product 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46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1CD7D-8653-B0B5-96A8-EB3D60E09E11}"/>
              </a:ext>
            </a:extLst>
          </p:cNvPr>
          <p:cNvSpPr txBox="1"/>
          <p:nvPr/>
        </p:nvSpPr>
        <p:spPr>
          <a:xfrm>
            <a:off x="1024128" y="2084832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quick breakdown:</a:t>
            </a:r>
          </a:p>
        </p:txBody>
      </p:sp>
    </p:spTree>
    <p:extLst>
      <p:ext uri="{BB962C8B-B14F-4D97-AF65-F5344CB8AC3E}">
        <p14:creationId xmlns:p14="http://schemas.microsoft.com/office/powerpoint/2010/main" val="15099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086-4A58-375F-9E41-7EA9F651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C58A-1EB6-E71C-780F-725B521E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F9DDB-6FC3-834E-A5DA-AAC000ADE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4606651" cy="3783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Lead Time </a:t>
            </a:r>
            <a:r>
              <a:rPr lang="en-US" dirty="0"/>
              <a:t>is the overall timeline that sandwiches when a request is made and when the request has been completed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request can include updates or new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the customer experiences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Shorter lead time = happier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F9C01-56AA-B968-54B6-3326F5E7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9" y="1871170"/>
            <a:ext cx="6400080" cy="3241241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DC351A-AB9D-C339-F9DC-5B9B5793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4" y="5394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97BBF-EDE1-03C1-28D3-B36FA027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298-C64F-8D0B-D2D2-3C8603E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B78-0CC3-4DD5-CF8F-CA2674DF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284" y="1703350"/>
            <a:ext cx="4754880" cy="822960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12C7-93C8-A0B0-F918-B72FD01B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26310"/>
            <a:ext cx="5071872" cy="3783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Portion within the lead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 it </a:t>
            </a:r>
            <a:r>
              <a:rPr lang="en-US" b="1" dirty="0"/>
              <a:t>takes actually working </a:t>
            </a:r>
            <a:r>
              <a:rPr lang="en-US" dirty="0"/>
              <a:t>on the request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From start to finish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does not include waiting and queue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2428A-2668-4FF6-4431-32D12379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03350"/>
            <a:ext cx="5449347" cy="4054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31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451-AF04-30F8-6D89-BDD8B448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Deployments taking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7F1D-6235-23A1-9D35-440F442E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286000"/>
            <a:ext cx="65110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Sometimes, </a:t>
            </a:r>
            <a:r>
              <a:rPr lang="en-US" b="1" dirty="0"/>
              <a:t>Deployments can need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Deployment can mean updates, patches, or overall, all making the software available for its audience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takes months when organizations are complex, scarce resources or tightly coupled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Result: changes sit in queues, integration occurs rarely, releases become risky and slow — lead time measured in weeks to months. Business impact: slower feedback loops, reduced agility, higher risk on each release.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can slow down the Technology Value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67082-0EA5-F8DB-A262-BA130D3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901" y="2084832"/>
            <a:ext cx="3948977" cy="3915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1B25E-6624-F623-E05E-4DFCC2053484}"/>
              </a:ext>
            </a:extLst>
          </p:cNvPr>
          <p:cNvSpPr txBox="1"/>
          <p:nvPr/>
        </p:nvSpPr>
        <p:spPr>
          <a:xfrm>
            <a:off x="1024128" y="6000446"/>
            <a:ext cx="32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at a snail’s pace</a:t>
            </a:r>
          </a:p>
        </p:txBody>
      </p:sp>
    </p:spTree>
    <p:extLst>
      <p:ext uri="{BB962C8B-B14F-4D97-AF65-F5344CB8AC3E}">
        <p14:creationId xmlns:p14="http://schemas.microsoft.com/office/powerpoint/2010/main" val="29101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D8F5-9DC8-9B90-9582-7729AFA2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0DE8-96FE-C544-4499-8A65091E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445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a perfect world, fast constant feedback allows for fast implantation and integration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can be achieved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Integration of automation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Continuously checking small changes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Exploratory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Modular architecture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Loosely coupled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Well 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50F87-6993-5F03-34AD-C6F30872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71297" y="2315664"/>
            <a:ext cx="4762500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CB233-3807-C09E-4180-933C60ABE1CA}"/>
              </a:ext>
            </a:extLst>
          </p:cNvPr>
          <p:cNvSpPr txBox="1"/>
          <p:nvPr/>
        </p:nvSpPr>
        <p:spPr>
          <a:xfrm>
            <a:off x="6971297" y="497090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robinhughes/27448514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108CD-20EA-947C-D10B-E975A42A419F}"/>
              </a:ext>
            </a:extLst>
          </p:cNvPr>
          <p:cNvSpPr txBox="1"/>
          <p:nvPr/>
        </p:nvSpPr>
        <p:spPr>
          <a:xfrm>
            <a:off x="7691002" y="5201739"/>
            <a:ext cx="332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as fast as a swordfish</a:t>
            </a:r>
          </a:p>
        </p:txBody>
      </p:sp>
    </p:spTree>
    <p:extLst>
      <p:ext uri="{BB962C8B-B14F-4D97-AF65-F5344CB8AC3E}">
        <p14:creationId xmlns:p14="http://schemas.microsoft.com/office/powerpoint/2010/main" val="323074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A2DD-3A43-D3C2-DB9C-022116A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to track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24AA-F11F-B82B-70B8-683E2352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87294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do we keep track of the stream? Here is a number of things to help create a sense of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work items completed in a set time period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Helps when understanding of the pacing of the project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proportion between work items worked on at the time and how much time has passed (in other words tracking how long it takes to complete the work item)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Change failure rate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08A4-1A34-8338-97F5-152B52B8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465-8641-C51C-9520-4DA6DC7C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6648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Map your technology value stream end-to-end (visualize queues &amp; handoffs).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Measure current lead time and processing time separately.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largest queue(s) and risky handoffs.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Pilot small-batch CI/CD flow on one product/team.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Track metrics and iterate (aim for incremental reductions).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54AB-C226-5020-8C39-19601438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8126" y="1552074"/>
            <a:ext cx="4086726" cy="40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1851</TotalTime>
  <Words>676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Technology Value Stream</vt:lpstr>
      <vt:lpstr>What is the Technology Value Stream?</vt:lpstr>
      <vt:lpstr>Value Stream, Value Stream Management and Value Stream Mapping</vt:lpstr>
      <vt:lpstr>Lead Time vs Processing Time</vt:lpstr>
      <vt:lpstr>Lead Time vs Processing Time</vt:lpstr>
      <vt:lpstr>The Common Scenario: Deployments taking Months</vt:lpstr>
      <vt:lpstr>Our DevOPS Ideal: Deployment Lead times of Minutes</vt:lpstr>
      <vt:lpstr>Metrics to track </vt:lpstr>
      <vt:lpstr>Next Steps…</vt:lpstr>
      <vt:lpstr>Thank you for your time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48</cp:revision>
  <dcterms:created xsi:type="dcterms:W3CDTF">2025-08-12T20:48:47Z</dcterms:created>
  <dcterms:modified xsi:type="dcterms:W3CDTF">2025-08-15T23:53:51Z</dcterms:modified>
</cp:coreProperties>
</file>