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84" d="100"/>
          <a:sy n="184" d="100"/>
        </p:scale>
        <p:origin x="275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28E64-A167-402C-9629-E55A90966D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CIS 7 – Discrete Structures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958E99-D29B-4E60-8200-2D2B03F6C5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7: Induction</a:t>
            </a:r>
          </a:p>
        </p:txBody>
      </p:sp>
    </p:spTree>
    <p:extLst>
      <p:ext uri="{BB962C8B-B14F-4D97-AF65-F5344CB8AC3E}">
        <p14:creationId xmlns:p14="http://schemas.microsoft.com/office/powerpoint/2010/main" val="4277640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31774-A0BE-4C8D-AD0E-C92BC02F1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induction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8D7A8-FA21-4A66-B7B8-BCE933356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necessarily a proof method, but a tool</a:t>
            </a:r>
          </a:p>
          <a:p>
            <a:r>
              <a:rPr lang="en-US" dirty="0"/>
              <a:t>3 Steps</a:t>
            </a:r>
          </a:p>
          <a:p>
            <a:pPr lvl="1"/>
            <a:r>
              <a:rPr lang="en-US" dirty="0"/>
              <a:t>Base Case: The first case can be proven true</a:t>
            </a:r>
          </a:p>
          <a:p>
            <a:pPr lvl="1"/>
            <a:r>
              <a:rPr lang="en-US" dirty="0"/>
              <a:t>Inductive Hypothesis: Assuming it’s true for k, show k + 1 is true</a:t>
            </a:r>
          </a:p>
          <a:p>
            <a:pPr lvl="1"/>
            <a:r>
              <a:rPr lang="en-US" dirty="0"/>
              <a:t>Conclusion: Every n is true</a:t>
            </a:r>
          </a:p>
          <a:p>
            <a:r>
              <a:rPr lang="en-US" dirty="0"/>
              <a:t>Personally, it makes more logical sense to think of it by the second step first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59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31774-A0BE-4C8D-AD0E-C92BC02F1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induction Example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8D7A8-FA21-4A66-B7B8-BCE933356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1 + 2 + … + n = (n(n+1))/2</a:t>
            </a:r>
          </a:p>
          <a:p>
            <a:r>
              <a:rPr lang="en-US" dirty="0"/>
              <a:t>Base Case: Assume n = 1</a:t>
            </a:r>
          </a:p>
          <a:p>
            <a:pPr lvl="1"/>
            <a:r>
              <a:rPr lang="en-US" dirty="0"/>
              <a:t>1 = (1(1+1))/2</a:t>
            </a:r>
          </a:p>
          <a:p>
            <a:pPr lvl="1"/>
            <a:r>
              <a:rPr lang="en-US" dirty="0"/>
              <a:t>1 = 2/2</a:t>
            </a:r>
          </a:p>
          <a:p>
            <a:pPr lvl="1"/>
            <a:r>
              <a:rPr lang="en-US" dirty="0"/>
              <a:t>1 = 1  Base Case is true!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01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31774-A0BE-4C8D-AD0E-C92BC02F1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induction Example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8D7A8-FA21-4A66-B7B8-BCE933356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97831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Inductive Hypothesis: Assume true for k</a:t>
            </a:r>
          </a:p>
          <a:p>
            <a:pPr lvl="1"/>
            <a:r>
              <a:rPr lang="en-US" dirty="0"/>
              <a:t>Show k + 1 is true</a:t>
            </a:r>
          </a:p>
          <a:p>
            <a:r>
              <a:rPr lang="en-US" dirty="0"/>
              <a:t>1 + 2 + … + k + (k+1) = [(k+1)((k+1)+1)] / 2</a:t>
            </a:r>
          </a:p>
          <a:p>
            <a:r>
              <a:rPr lang="en-US" dirty="0"/>
              <a:t>If we assume that it is true for (1 + 2 +…+k) then we can plug it in:</a:t>
            </a:r>
          </a:p>
          <a:p>
            <a:pPr lvl="1"/>
            <a:r>
              <a:rPr lang="en-US" dirty="0"/>
              <a:t>[k(k+1)]/2 + (k +1) = [(k+1)((k+2))] / 2</a:t>
            </a:r>
          </a:p>
          <a:p>
            <a:pPr lvl="1"/>
            <a:r>
              <a:rPr lang="en-US" dirty="0"/>
              <a:t>([k</a:t>
            </a:r>
            <a:r>
              <a:rPr lang="en-US" baseline="30000" dirty="0"/>
              <a:t>2</a:t>
            </a:r>
            <a:r>
              <a:rPr lang="en-US" dirty="0"/>
              <a:t> + k]/2) + ([2k +2]/2) = [k</a:t>
            </a:r>
            <a:r>
              <a:rPr lang="en-US" baseline="30000" dirty="0"/>
              <a:t>2</a:t>
            </a:r>
            <a:r>
              <a:rPr lang="en-US" dirty="0"/>
              <a:t> +3k + 2] / 2</a:t>
            </a:r>
          </a:p>
          <a:p>
            <a:pPr lvl="1"/>
            <a:r>
              <a:rPr lang="en-US" dirty="0"/>
              <a:t>(k</a:t>
            </a:r>
            <a:r>
              <a:rPr lang="en-US" baseline="30000" dirty="0"/>
              <a:t>2 </a:t>
            </a:r>
            <a:r>
              <a:rPr lang="en-US" dirty="0"/>
              <a:t>+ 3k + 2) / 2 = (k</a:t>
            </a:r>
            <a:r>
              <a:rPr lang="en-US" baseline="30000" dirty="0"/>
              <a:t>2 </a:t>
            </a:r>
            <a:r>
              <a:rPr lang="en-US" dirty="0"/>
              <a:t>+ 3k + 2) / 2</a:t>
            </a:r>
          </a:p>
          <a:p>
            <a:r>
              <a:rPr lang="en-US" dirty="0"/>
              <a:t>We have proven that, if k is true, then k+1 is true (k -&gt; k+1)</a:t>
            </a:r>
          </a:p>
          <a:p>
            <a:r>
              <a:rPr lang="en-US" dirty="0"/>
              <a:t>Furthermore we’ve proven that it is true when k = 1</a:t>
            </a:r>
          </a:p>
          <a:p>
            <a:r>
              <a:rPr lang="en-US" dirty="0"/>
              <a:t>Therefore we can prove for 1, 2 … n</a:t>
            </a:r>
          </a:p>
        </p:txBody>
      </p:sp>
    </p:spTree>
    <p:extLst>
      <p:ext uri="{BB962C8B-B14F-4D97-AF65-F5344CB8AC3E}">
        <p14:creationId xmlns:p14="http://schemas.microsoft.com/office/powerpoint/2010/main" val="377323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31774-A0BE-4C8D-AD0E-C92BC02F1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induction Example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8D7A8-FA21-4A66-B7B8-BCE933356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1 + 3 + 6 + … + [n(n+1)]/2 = [n(n+1)(n + 2)] / 6</a:t>
            </a:r>
          </a:p>
          <a:p>
            <a:r>
              <a:rPr lang="en-US" dirty="0"/>
              <a:t>Base Case: Assume n = 1</a:t>
            </a:r>
          </a:p>
          <a:p>
            <a:pPr lvl="1"/>
            <a:r>
              <a:rPr lang="en-US" dirty="0"/>
              <a:t>1 = [n(n+1)(n + 2)] / 6</a:t>
            </a:r>
          </a:p>
          <a:p>
            <a:pPr lvl="1"/>
            <a:r>
              <a:rPr lang="en-US" dirty="0"/>
              <a:t>1 = [1(1+1)(1+2)] / 6</a:t>
            </a:r>
          </a:p>
          <a:p>
            <a:pPr lvl="1"/>
            <a:r>
              <a:rPr lang="en-US" dirty="0"/>
              <a:t>1 = 1(2)(3) / 6</a:t>
            </a:r>
          </a:p>
          <a:p>
            <a:pPr lvl="1"/>
            <a:r>
              <a:rPr lang="en-US" dirty="0"/>
              <a:t>1 = 6 / 6</a:t>
            </a:r>
          </a:p>
          <a:p>
            <a:pPr lvl="1"/>
            <a:r>
              <a:rPr lang="en-US" dirty="0"/>
              <a:t>1 = 1  Base Case is true!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754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31774-A0BE-4C8D-AD0E-C92BC02F1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induction Example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8D7A8-FA21-4A66-B7B8-BCE933356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97831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Inductive Hypothesis: Assume true for k</a:t>
            </a:r>
          </a:p>
          <a:p>
            <a:pPr lvl="1"/>
            <a:r>
              <a:rPr lang="en-US" dirty="0"/>
              <a:t>Show k + 1 is true</a:t>
            </a:r>
          </a:p>
          <a:p>
            <a:r>
              <a:rPr lang="en-US" dirty="0"/>
              <a:t>1 + 3 + 6 + … + [k(k+1)]/2 + [(k+1)((k+1)+1)]/2 = [k(k+1)(k + 2)] / 6</a:t>
            </a:r>
          </a:p>
          <a:p>
            <a:r>
              <a:rPr lang="en-US" dirty="0"/>
              <a:t>If we assume that it is true for (1 + 3 + 6 …+k) then we can plug it in:</a:t>
            </a:r>
          </a:p>
          <a:p>
            <a:pPr lvl="1"/>
            <a:r>
              <a:rPr lang="en-US" dirty="0"/>
              <a:t>[[k(k+1)(k + 2)] / 6] + [[(k+1)((k+1)+1)]/2] = [(k+1)((k+1)+1))((k+1) + 2)] / 6</a:t>
            </a:r>
          </a:p>
          <a:p>
            <a:pPr lvl="1"/>
            <a:r>
              <a:rPr lang="en-US" dirty="0"/>
              <a:t>([(k</a:t>
            </a:r>
            <a:r>
              <a:rPr lang="en-US" baseline="30000" dirty="0"/>
              <a:t>2</a:t>
            </a:r>
            <a:r>
              <a:rPr lang="en-US" dirty="0"/>
              <a:t> + k)(k+2)] / 6) + [((k+1)(k+2))/2] = [(k+1)(k+2)(k+3)] / 6</a:t>
            </a:r>
          </a:p>
          <a:p>
            <a:pPr lvl="1"/>
            <a:r>
              <a:rPr lang="en-US" dirty="0"/>
              <a:t>([k</a:t>
            </a:r>
            <a:r>
              <a:rPr lang="en-US" baseline="30000" dirty="0"/>
              <a:t>3</a:t>
            </a:r>
            <a:r>
              <a:rPr lang="en-US" dirty="0"/>
              <a:t> + 2k</a:t>
            </a:r>
            <a:r>
              <a:rPr lang="en-US" baseline="30000" dirty="0"/>
              <a:t>2</a:t>
            </a:r>
            <a:r>
              <a:rPr lang="en-US" dirty="0"/>
              <a:t> + k</a:t>
            </a:r>
            <a:r>
              <a:rPr lang="en-US" baseline="30000" dirty="0"/>
              <a:t>2</a:t>
            </a:r>
            <a:r>
              <a:rPr lang="en-US" dirty="0"/>
              <a:t> + 2k] / 6) + 3[k</a:t>
            </a:r>
            <a:r>
              <a:rPr lang="en-US" baseline="30000" dirty="0"/>
              <a:t>2 </a:t>
            </a:r>
            <a:r>
              <a:rPr lang="en-US" dirty="0"/>
              <a:t>+ 3k+2] = [(k</a:t>
            </a:r>
            <a:r>
              <a:rPr lang="en-US" baseline="30000" dirty="0"/>
              <a:t>2</a:t>
            </a:r>
            <a:r>
              <a:rPr lang="en-US" dirty="0"/>
              <a:t> + 3k + 2)(k+3)] / 6</a:t>
            </a:r>
          </a:p>
          <a:p>
            <a:pPr lvl="1"/>
            <a:r>
              <a:rPr lang="en-US" dirty="0"/>
              <a:t>([k</a:t>
            </a:r>
            <a:r>
              <a:rPr lang="en-US" baseline="30000" dirty="0"/>
              <a:t>3</a:t>
            </a:r>
            <a:r>
              <a:rPr lang="en-US" dirty="0"/>
              <a:t> + 2k</a:t>
            </a:r>
            <a:r>
              <a:rPr lang="en-US" baseline="30000" dirty="0"/>
              <a:t>2</a:t>
            </a:r>
            <a:r>
              <a:rPr lang="en-US" dirty="0"/>
              <a:t> + k</a:t>
            </a:r>
            <a:r>
              <a:rPr lang="en-US" baseline="30000" dirty="0"/>
              <a:t>2</a:t>
            </a:r>
            <a:r>
              <a:rPr lang="en-US" dirty="0"/>
              <a:t> + 2k] / 6) + (3k</a:t>
            </a:r>
            <a:r>
              <a:rPr lang="en-US" baseline="30000" dirty="0"/>
              <a:t>2 </a:t>
            </a:r>
            <a:r>
              <a:rPr lang="en-US" dirty="0"/>
              <a:t>+ 9k+6)/6 = [k</a:t>
            </a:r>
            <a:r>
              <a:rPr lang="en-US" sz="2100" baseline="30000" dirty="0"/>
              <a:t>3</a:t>
            </a:r>
            <a:r>
              <a:rPr lang="en-US" dirty="0"/>
              <a:t> + 3k</a:t>
            </a:r>
            <a:r>
              <a:rPr lang="en-US" sz="2100" baseline="30000" dirty="0"/>
              <a:t>2</a:t>
            </a:r>
            <a:r>
              <a:rPr lang="en-US" dirty="0"/>
              <a:t> + 2k + 3k</a:t>
            </a:r>
            <a:r>
              <a:rPr lang="en-US" sz="2100" baseline="30000" dirty="0"/>
              <a:t>2</a:t>
            </a:r>
            <a:r>
              <a:rPr lang="en-US" dirty="0"/>
              <a:t> + 9k + 6] / 6</a:t>
            </a:r>
          </a:p>
          <a:p>
            <a:pPr lvl="1"/>
            <a:r>
              <a:rPr lang="en-US" dirty="0"/>
              <a:t>(k</a:t>
            </a:r>
            <a:r>
              <a:rPr lang="en-US" sz="2100" baseline="30000" dirty="0"/>
              <a:t>3</a:t>
            </a:r>
            <a:r>
              <a:rPr lang="en-US" dirty="0"/>
              <a:t> + 6k</a:t>
            </a:r>
            <a:r>
              <a:rPr lang="en-US" sz="2100" baseline="30000" dirty="0"/>
              <a:t>2</a:t>
            </a:r>
            <a:r>
              <a:rPr lang="en-US" dirty="0"/>
              <a:t> + 11k + 6) / 6 = (k</a:t>
            </a:r>
            <a:r>
              <a:rPr lang="en-US" sz="2100" baseline="30000" dirty="0"/>
              <a:t>3</a:t>
            </a:r>
            <a:r>
              <a:rPr lang="en-US" dirty="0"/>
              <a:t> + 6k</a:t>
            </a:r>
            <a:r>
              <a:rPr lang="en-US" sz="2100" baseline="30000" dirty="0"/>
              <a:t>2</a:t>
            </a:r>
            <a:r>
              <a:rPr lang="en-US" dirty="0"/>
              <a:t> + 11k + 6) / 6</a:t>
            </a:r>
          </a:p>
          <a:p>
            <a:r>
              <a:rPr lang="en-US" dirty="0"/>
              <a:t>We have proven that, if k is true, then k+1 is true (k -&gt; k+1)</a:t>
            </a:r>
          </a:p>
          <a:p>
            <a:r>
              <a:rPr lang="en-US" dirty="0"/>
              <a:t>Furthermore we’ve proven that it is true when k = 1</a:t>
            </a:r>
          </a:p>
          <a:p>
            <a:r>
              <a:rPr lang="en-US" dirty="0"/>
              <a:t>Therefore we can prove for any n</a:t>
            </a:r>
          </a:p>
        </p:txBody>
      </p:sp>
    </p:spTree>
    <p:extLst>
      <p:ext uri="{BB962C8B-B14F-4D97-AF65-F5344CB8AC3E}">
        <p14:creationId xmlns:p14="http://schemas.microsoft.com/office/powerpoint/2010/main" val="280074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247</TotalTime>
  <Words>694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CIS 7 – Discrete Structures </vt:lpstr>
      <vt:lpstr>Mathematical induction</vt:lpstr>
      <vt:lpstr>Mathematical induction Example #1</vt:lpstr>
      <vt:lpstr>Mathematical induction Example #1</vt:lpstr>
      <vt:lpstr>Mathematical induction Example #2</vt:lpstr>
      <vt:lpstr>Mathematical induction Example #2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7 – Discrete Structures</dc:title>
  <dc:creator>James Wilson</dc:creator>
  <cp:lastModifiedBy>James Wilson</cp:lastModifiedBy>
  <cp:revision>29</cp:revision>
  <dcterms:created xsi:type="dcterms:W3CDTF">2017-09-16T23:56:02Z</dcterms:created>
  <dcterms:modified xsi:type="dcterms:W3CDTF">2018-09-26T20:52:57Z</dcterms:modified>
</cp:coreProperties>
</file>