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27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8E64-A167-402C-9629-E55A90966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7 – Discrete Structures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58E99-D29B-4E60-8200-2D2B03F6C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6: Proofs</a:t>
            </a:r>
          </a:p>
        </p:txBody>
      </p:sp>
    </p:spTree>
    <p:extLst>
      <p:ext uri="{BB962C8B-B14F-4D97-AF65-F5344CB8AC3E}">
        <p14:creationId xmlns:p14="http://schemas.microsoft.com/office/powerpoint/2010/main" val="427764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5ECE-BA10-4605-8C14-82A70D0A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3E9D-EC26-4638-8A64-E0CC67CC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prove some statement P, we can try and prove that P’ is a logical contradiction</a:t>
            </a:r>
          </a:p>
          <a:p>
            <a:r>
              <a:rPr lang="en-US" dirty="0"/>
              <a:t>Assume P’</a:t>
            </a:r>
          </a:p>
          <a:p>
            <a:r>
              <a:rPr lang="en-US" dirty="0"/>
              <a:t>Find contradiction P ^ P’</a:t>
            </a:r>
          </a:p>
          <a:p>
            <a:r>
              <a:rPr lang="en-US" dirty="0"/>
              <a:t>Claim P’’</a:t>
            </a:r>
          </a:p>
          <a:p>
            <a:r>
              <a:rPr lang="en-US" dirty="0"/>
              <a:t>P is true by double negation</a:t>
            </a:r>
          </a:p>
        </p:txBody>
      </p:sp>
    </p:spTree>
    <p:extLst>
      <p:ext uri="{BB962C8B-B14F-4D97-AF65-F5344CB8AC3E}">
        <p14:creationId xmlns:p14="http://schemas.microsoft.com/office/powerpoint/2010/main" val="425367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5ECE-BA10-4605-8C14-82A70D0A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3E9D-EC26-4638-8A64-E0CC67CCB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6400"/>
            <a:ext cx="9905999" cy="45271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product of 2 odd integers is not even (</a:t>
            </a:r>
            <a:r>
              <a:rPr lang="en-US" dirty="0" err="1"/>
              <a:t>pq</a:t>
            </a:r>
            <a:r>
              <a:rPr lang="en-US" dirty="0"/>
              <a:t> is not even)</a:t>
            </a:r>
          </a:p>
          <a:p>
            <a:r>
              <a:rPr lang="en-US" dirty="0"/>
              <a:t>Assume statement E: p and q are odd and </a:t>
            </a:r>
            <a:r>
              <a:rPr lang="en-US" dirty="0" err="1"/>
              <a:t>pq</a:t>
            </a:r>
            <a:r>
              <a:rPr lang="en-US" dirty="0"/>
              <a:t> is even</a:t>
            </a:r>
          </a:p>
          <a:p>
            <a:r>
              <a:rPr lang="en-US" dirty="0"/>
              <a:t>Let p = 2k+1 and q = 2m+1</a:t>
            </a:r>
          </a:p>
          <a:p>
            <a:r>
              <a:rPr lang="en-US" dirty="0"/>
              <a:t>(2k+1)(2m + 1) is even</a:t>
            </a:r>
          </a:p>
          <a:p>
            <a:r>
              <a:rPr lang="en-US" dirty="0"/>
              <a:t> 4km + 2m +2k + 1 is even</a:t>
            </a:r>
          </a:p>
          <a:p>
            <a:r>
              <a:rPr lang="en-US" dirty="0"/>
              <a:t>2(2km + m + k) + 1 is even</a:t>
            </a:r>
          </a:p>
          <a:p>
            <a:r>
              <a:rPr lang="en-US" dirty="0"/>
              <a:t>2km + m + k is an integer so let it be equal to n</a:t>
            </a:r>
          </a:p>
          <a:p>
            <a:r>
              <a:rPr lang="en-US" dirty="0"/>
              <a:t>2n + 1 is even</a:t>
            </a:r>
          </a:p>
          <a:p>
            <a:r>
              <a:rPr lang="en-US" dirty="0"/>
              <a:t>By definition, 2n is even (divisible by two) and 2n + 1 is odd by definition</a:t>
            </a:r>
          </a:p>
          <a:p>
            <a:r>
              <a:rPr lang="en-US" dirty="0"/>
              <a:t>odd is even   &lt;- Contradiction</a:t>
            </a:r>
          </a:p>
          <a:p>
            <a:r>
              <a:rPr lang="en-US" dirty="0"/>
              <a:t>If E’ is false then E’’ is true</a:t>
            </a:r>
          </a:p>
          <a:p>
            <a:r>
              <a:rPr lang="en-US" dirty="0"/>
              <a:t>E is true by double negation</a:t>
            </a:r>
          </a:p>
        </p:txBody>
      </p:sp>
    </p:spTree>
    <p:extLst>
      <p:ext uri="{BB962C8B-B14F-4D97-AF65-F5344CB8AC3E}">
        <p14:creationId xmlns:p14="http://schemas.microsoft.com/office/powerpoint/2010/main" val="242075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1774-A0BE-4C8D-AD0E-C92BC02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Disproof By Counter-example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D7A8-FA21-4A66-B7B8-BCE93335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proofs can be extremely complicated (Induction, Deduction, Contraposition, </a:t>
            </a:r>
            <a:r>
              <a:rPr lang="en-US" dirty="0" err="1"/>
              <a:t>etc</a:t>
            </a:r>
            <a:r>
              <a:rPr lang="en-US" dirty="0"/>
              <a:t>), disproof is easiest done by counter-example</a:t>
            </a:r>
          </a:p>
          <a:p>
            <a:r>
              <a:rPr lang="en-US" dirty="0"/>
              <a:t>When theorems claim to be universal (always true), all you have to do is find one counter-example.</a:t>
            </a:r>
          </a:p>
          <a:p>
            <a:r>
              <a:rPr lang="en-US" dirty="0"/>
              <a:t>Should be obvious</a:t>
            </a:r>
          </a:p>
          <a:p>
            <a:r>
              <a:rPr lang="en-US" dirty="0"/>
              <a:t>“There are no even prime numbers”</a:t>
            </a:r>
          </a:p>
          <a:p>
            <a:pPr lvl="1"/>
            <a:r>
              <a:rPr lang="en-US" dirty="0"/>
              <a:t>2!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DB74-9F27-446C-86D6-EBF79D4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Disproof by counter-example  ∀ 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C049-D7B1-4969-83D1-B19B510F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∀</a:t>
            </a:r>
            <a:r>
              <a:rPr lang="en-US" dirty="0" err="1"/>
              <a:t>x∀y</a:t>
            </a:r>
            <a:r>
              <a:rPr lang="en-US" dirty="0"/>
              <a:t>[b</a:t>
            </a:r>
            <a:r>
              <a:rPr lang="en-US" baseline="30000" dirty="0"/>
              <a:t>2</a:t>
            </a:r>
            <a:r>
              <a:rPr lang="en-US" dirty="0"/>
              <a:t> &gt; a</a:t>
            </a:r>
            <a:r>
              <a:rPr lang="en-US" baseline="30000" dirty="0"/>
              <a:t>2</a:t>
            </a:r>
            <a:r>
              <a:rPr lang="en-US" dirty="0"/>
              <a:t> -&gt; b &gt; a]</a:t>
            </a:r>
          </a:p>
          <a:p>
            <a:pPr lvl="1"/>
            <a:r>
              <a:rPr lang="en-US" dirty="0"/>
              <a:t>b = -6, a = 5</a:t>
            </a:r>
          </a:p>
          <a:p>
            <a:pPr lvl="1"/>
            <a:r>
              <a:rPr lang="en-US" dirty="0"/>
              <a:t>-6</a:t>
            </a:r>
            <a:r>
              <a:rPr lang="en-US" baseline="30000" dirty="0"/>
              <a:t>2</a:t>
            </a:r>
            <a:r>
              <a:rPr lang="en-US" dirty="0"/>
              <a:t> &gt; 5</a:t>
            </a:r>
            <a:r>
              <a:rPr lang="en-US" baseline="30000" dirty="0"/>
              <a:t>2</a:t>
            </a:r>
            <a:r>
              <a:rPr lang="en-US" dirty="0"/>
              <a:t> -&gt; -6 &gt; 5</a:t>
            </a:r>
          </a:p>
          <a:p>
            <a:pPr lvl="1"/>
            <a:r>
              <a:rPr lang="en-US" dirty="0"/>
              <a:t>False!  (P -&gt; Q: P is true but Q is false)</a:t>
            </a:r>
          </a:p>
          <a:p>
            <a:r>
              <a:rPr lang="en-US" dirty="0"/>
              <a:t>∀</a:t>
            </a:r>
            <a:r>
              <a:rPr lang="en-US" dirty="0" err="1"/>
              <a:t>x∀y∀z</a:t>
            </a:r>
            <a:r>
              <a:rPr lang="en-US" dirty="0"/>
              <a:t>[(x &gt; y) -&gt; (</a:t>
            </a:r>
            <a:r>
              <a:rPr lang="en-US" dirty="0" err="1"/>
              <a:t>xz</a:t>
            </a:r>
            <a:r>
              <a:rPr lang="en-US" dirty="0"/>
              <a:t> &gt; </a:t>
            </a:r>
            <a:r>
              <a:rPr lang="en-US" dirty="0" err="1"/>
              <a:t>yz</a:t>
            </a:r>
            <a:r>
              <a:rPr lang="en-US" dirty="0"/>
              <a:t>)]</a:t>
            </a:r>
          </a:p>
          <a:p>
            <a:pPr lvl="1"/>
            <a:r>
              <a:rPr lang="en-US" dirty="0"/>
              <a:t>x = 5, y = -5, z = -1</a:t>
            </a:r>
          </a:p>
          <a:p>
            <a:pPr lvl="1"/>
            <a:r>
              <a:rPr lang="en-US" dirty="0"/>
              <a:t>(5 &gt; -5) -&gt; (5*-1 &gt; -5 * -1)</a:t>
            </a:r>
          </a:p>
          <a:p>
            <a:pPr lvl="1"/>
            <a:r>
              <a:rPr lang="en-US" dirty="0"/>
              <a:t>False! (P -&gt; Q: P is true but Q is false)</a:t>
            </a:r>
          </a:p>
        </p:txBody>
      </p:sp>
    </p:spTree>
    <p:extLst>
      <p:ext uri="{BB962C8B-B14F-4D97-AF65-F5344CB8AC3E}">
        <p14:creationId xmlns:p14="http://schemas.microsoft.com/office/powerpoint/2010/main" val="298979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8475-DED3-4E8B-AB50-93555001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Proofs ∀ 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ECDD-09B7-45D7-B379-2E4101C1E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domain is small enough, proof by exhaustion is sometimes preferable.</a:t>
            </a:r>
          </a:p>
          <a:p>
            <a:r>
              <a:rPr lang="en-US" dirty="0"/>
              <a:t>The students in this classroom have black hair</a:t>
            </a:r>
          </a:p>
          <a:p>
            <a:r>
              <a:rPr lang="en-US" dirty="0"/>
              <a:t>For all positive numbers less than 3, x is even -&gt; x = 2</a:t>
            </a:r>
          </a:p>
          <a:p>
            <a:r>
              <a:rPr lang="en-US" dirty="0"/>
              <a:t>1? 2? 3?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C28C-4C88-43BF-9738-133A428E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proof (Assuming the antecedent)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52B0-1EE5-4731-B272-FB779F75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361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 -&gt; Q</a:t>
            </a:r>
          </a:p>
          <a:p>
            <a:r>
              <a:rPr lang="en-US" dirty="0"/>
              <a:t>When exhaustion is not feasible, use a direct proof</a:t>
            </a:r>
          </a:p>
          <a:p>
            <a:r>
              <a:rPr lang="en-US" dirty="0"/>
              <a:t>Assume P and deduce Q</a:t>
            </a:r>
          </a:p>
          <a:p>
            <a:r>
              <a:rPr lang="en-US" dirty="0"/>
              <a:t>Prove: If x and y are odd, then </a:t>
            </a:r>
            <a:r>
              <a:rPr lang="en-US" dirty="0" err="1"/>
              <a:t>xy</a:t>
            </a:r>
            <a:r>
              <a:rPr lang="en-US" dirty="0"/>
              <a:t> is odd</a:t>
            </a:r>
          </a:p>
          <a:p>
            <a:r>
              <a:rPr lang="en-US" dirty="0"/>
              <a:t>Let x = 2n + 1, y = 2m + 1 by definition of an odd integer</a:t>
            </a:r>
          </a:p>
          <a:p>
            <a:r>
              <a:rPr lang="en-US" dirty="0" err="1"/>
              <a:t>xy</a:t>
            </a:r>
            <a:r>
              <a:rPr lang="en-US" dirty="0"/>
              <a:t> = 4nm + 2m + 2n + 1</a:t>
            </a:r>
          </a:p>
          <a:p>
            <a:r>
              <a:rPr lang="en-US" dirty="0" err="1"/>
              <a:t>xy</a:t>
            </a:r>
            <a:r>
              <a:rPr lang="en-US" dirty="0"/>
              <a:t> = 2(nm + m + n) + 1</a:t>
            </a:r>
          </a:p>
          <a:p>
            <a:r>
              <a:rPr lang="en-US" dirty="0"/>
              <a:t>Let k = nm + m + n</a:t>
            </a:r>
          </a:p>
          <a:p>
            <a:r>
              <a:rPr lang="en-US" dirty="0" err="1"/>
              <a:t>xy</a:t>
            </a:r>
            <a:r>
              <a:rPr lang="en-US" dirty="0"/>
              <a:t> = 2k + 1 </a:t>
            </a:r>
          </a:p>
          <a:p>
            <a:r>
              <a:rPr lang="en-US" dirty="0" err="1"/>
              <a:t>xy</a:t>
            </a:r>
            <a:r>
              <a:rPr lang="en-US" dirty="0"/>
              <a:t> is odd by definition of an odd integer</a:t>
            </a:r>
          </a:p>
        </p:txBody>
      </p:sp>
    </p:spTree>
    <p:extLst>
      <p:ext uri="{BB962C8B-B14F-4D97-AF65-F5344CB8AC3E}">
        <p14:creationId xmlns:p14="http://schemas.microsoft.com/office/powerpoint/2010/main" val="404950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6B8C-2918-49AE-80AD-CA9F3E3F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48FD-F829-4EFD-BF52-C001CB81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644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n is even, then n</a:t>
            </a:r>
            <a:r>
              <a:rPr lang="en-US" baseline="30000" dirty="0"/>
              <a:t>2</a:t>
            </a:r>
            <a:r>
              <a:rPr lang="en-US" dirty="0"/>
              <a:t> – 1 is odd</a:t>
            </a:r>
          </a:p>
          <a:p>
            <a:r>
              <a:rPr lang="en-US" dirty="0"/>
              <a:t>Assume n is even</a:t>
            </a:r>
          </a:p>
          <a:p>
            <a:r>
              <a:rPr lang="en-US" dirty="0"/>
              <a:t>Let n = 2k</a:t>
            </a:r>
          </a:p>
          <a:p>
            <a:r>
              <a:rPr lang="en-US" dirty="0"/>
              <a:t>(2k)(2k) -1</a:t>
            </a:r>
          </a:p>
          <a:p>
            <a:r>
              <a:rPr lang="en-US" dirty="0"/>
              <a:t>2(2k*k) – 1</a:t>
            </a:r>
          </a:p>
          <a:p>
            <a:r>
              <a:rPr lang="en-US" dirty="0"/>
              <a:t>Let m = 2k*k</a:t>
            </a:r>
          </a:p>
          <a:p>
            <a:r>
              <a:rPr lang="en-US" dirty="0"/>
              <a:t>2m – 1</a:t>
            </a:r>
          </a:p>
          <a:p>
            <a:r>
              <a:rPr lang="en-US" dirty="0"/>
              <a:t>2m is even by definition of an even integer</a:t>
            </a:r>
          </a:p>
          <a:p>
            <a:r>
              <a:rPr lang="en-US" dirty="0"/>
              <a:t>2m – 1 is odd by definition of an odd integer</a:t>
            </a:r>
          </a:p>
        </p:txBody>
      </p:sp>
    </p:spTree>
    <p:extLst>
      <p:ext uri="{BB962C8B-B14F-4D97-AF65-F5344CB8AC3E}">
        <p14:creationId xmlns:p14="http://schemas.microsoft.com/office/powerpoint/2010/main" val="611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78CE-E877-4CF0-BC5A-C514BAA6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7121-53E9-4292-8794-53CA5286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-&gt; Q </a:t>
            </a:r>
            <a:r>
              <a:rPr lang="en-US" dirty="0">
                <a:sym typeface="Wingdings" panose="05000000000000000000" pitchFamily="2" charset="2"/>
              </a:rPr>
              <a:t> Q’ -&gt; P’  Contrapositive Law</a:t>
            </a:r>
          </a:p>
          <a:p>
            <a:r>
              <a:rPr lang="en-US" dirty="0">
                <a:sym typeface="Wingdings" panose="05000000000000000000" pitchFamily="2" charset="2"/>
              </a:rPr>
              <a:t>Extra Credit: Prove this on the board</a:t>
            </a:r>
          </a:p>
          <a:p>
            <a:r>
              <a:rPr lang="en-US" dirty="0">
                <a:sym typeface="Wingdings" panose="05000000000000000000" pitchFamily="2" charset="2"/>
              </a:rPr>
              <a:t>If we can’t do a direct proof of P -&gt; Q, but we can do a proof of the contrapositive, then by the contrapositive law, we have proven P-&gt;Q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1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B579-BB60-4EA9-BCA0-5DD6013C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58AC-0DA5-41D2-B2DD-C99F47DB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 is positive, so is x + 1</a:t>
            </a:r>
          </a:p>
          <a:p>
            <a:r>
              <a:rPr lang="en-US" dirty="0"/>
              <a:t>If x + 1 is not positive, then x is not positive</a:t>
            </a:r>
          </a:p>
          <a:p>
            <a:r>
              <a:rPr lang="en-US" dirty="0"/>
              <a:t>x + 1 &lt;= 0 -&gt; x &lt;= 0</a:t>
            </a:r>
          </a:p>
          <a:p>
            <a:r>
              <a:rPr lang="en-US" dirty="0"/>
              <a:t>x &lt;= -1</a:t>
            </a:r>
          </a:p>
          <a:p>
            <a:r>
              <a:rPr lang="en-US" dirty="0"/>
              <a:t>-1 &lt; 0 therefore, x &lt;= -1 &lt; 0, therefore x &lt; 0</a:t>
            </a:r>
          </a:p>
        </p:txBody>
      </p:sp>
    </p:spTree>
    <p:extLst>
      <p:ext uri="{BB962C8B-B14F-4D97-AF65-F5344CB8AC3E}">
        <p14:creationId xmlns:p14="http://schemas.microsoft.com/office/powerpoint/2010/main" val="117914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B579-BB60-4EA9-BCA0-5DD6013C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758AC-0DA5-41D2-B2DD-C99F47DB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product of 2 integers is NOT divisible by an integer n, then neither integer is divisible by n</a:t>
            </a:r>
          </a:p>
          <a:p>
            <a:r>
              <a:rPr lang="en-US" dirty="0"/>
              <a:t>If either of 2 integers is divisible by n, then the product of those 2 integers is divisible by n</a:t>
            </a:r>
          </a:p>
          <a:p>
            <a:r>
              <a:rPr lang="en-US" dirty="0"/>
              <a:t>p and q, let p be divisible by n so p = </a:t>
            </a:r>
            <a:r>
              <a:rPr lang="en-US" dirty="0" err="1"/>
              <a:t>kn</a:t>
            </a:r>
            <a:r>
              <a:rPr lang="en-US" dirty="0"/>
              <a:t> for some integer k</a:t>
            </a:r>
          </a:p>
          <a:p>
            <a:r>
              <a:rPr lang="en-US" dirty="0" err="1"/>
              <a:t>pq</a:t>
            </a:r>
            <a:r>
              <a:rPr lang="en-US" dirty="0"/>
              <a:t> = (</a:t>
            </a:r>
            <a:r>
              <a:rPr lang="en-US" dirty="0" err="1"/>
              <a:t>kn</a:t>
            </a:r>
            <a:r>
              <a:rPr lang="en-US" dirty="0"/>
              <a:t>)q</a:t>
            </a:r>
          </a:p>
          <a:p>
            <a:r>
              <a:rPr lang="en-US" dirty="0" err="1"/>
              <a:t>pq</a:t>
            </a:r>
            <a:r>
              <a:rPr lang="en-US" dirty="0"/>
              <a:t> = (</a:t>
            </a:r>
            <a:r>
              <a:rPr lang="en-US" dirty="0" err="1"/>
              <a:t>kq</a:t>
            </a:r>
            <a:r>
              <a:rPr lang="en-US" dirty="0"/>
              <a:t>)n by commutative law</a:t>
            </a:r>
          </a:p>
          <a:p>
            <a:r>
              <a:rPr lang="en-US" dirty="0" err="1"/>
              <a:t>pq</a:t>
            </a:r>
            <a:r>
              <a:rPr lang="en-US" dirty="0"/>
              <a:t> is therefore divisible by n</a:t>
            </a:r>
          </a:p>
        </p:txBody>
      </p:sp>
    </p:spTree>
    <p:extLst>
      <p:ext uri="{BB962C8B-B14F-4D97-AF65-F5344CB8AC3E}">
        <p14:creationId xmlns:p14="http://schemas.microsoft.com/office/powerpoint/2010/main" val="25883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160</TotalTime>
  <Words>750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CIS 7 – Discrete Structures </vt:lpstr>
      <vt:lpstr>Disproof By Counter-example</vt:lpstr>
      <vt:lpstr>Disproof by counter-example  ∀ ∃</vt:lpstr>
      <vt:lpstr>Exhaustive Proofs ∀ ∃</vt:lpstr>
      <vt:lpstr>Direct proof (Assuming the antecedent)</vt:lpstr>
      <vt:lpstr>Direct proof</vt:lpstr>
      <vt:lpstr>Contraposition</vt:lpstr>
      <vt:lpstr>Contraposition</vt:lpstr>
      <vt:lpstr>Contraposition</vt:lpstr>
      <vt:lpstr>Contradiction</vt:lpstr>
      <vt:lpstr>Contradiction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 – Discrete Structures</dc:title>
  <dc:creator>James Wilson</dc:creator>
  <cp:lastModifiedBy>James Wilson</cp:lastModifiedBy>
  <cp:revision>18</cp:revision>
  <dcterms:created xsi:type="dcterms:W3CDTF">2017-09-16T23:56:02Z</dcterms:created>
  <dcterms:modified xsi:type="dcterms:W3CDTF">2018-09-26T20:51:55Z</dcterms:modified>
</cp:coreProperties>
</file>