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Patrick Hand"/>
      <p:regular r:id="rId15"/>
    </p:embeddedFont>
    <p:embeddedFont>
      <p:font typeface="Patrick Hand"/>
      <p:regular r:id="rId16"/>
    </p:embeddedFont>
    <p:embeddedFont>
      <p:font typeface="Patrick Hand"/>
      <p:regular r:id="rId17"/>
    </p:embeddedFont>
    <p:embeddedFont>
      <p:font typeface="Patrick Hand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452473" y="2724507"/>
            <a:ext cx="6564630" cy="690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Bank Customer Churn Prediction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6452473" y="3828574"/>
            <a:ext cx="7211854" cy="882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450"/>
              </a:lnSpc>
              <a:buNone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Presented by Denis Githaka. This project predicts bank customer churn using machine learning.</a:t>
            </a:r>
            <a:endParaRPr lang="en-US" sz="2150" dirty="0"/>
          </a:p>
        </p:txBody>
      </p:sp>
      <p:sp>
        <p:nvSpPr>
          <p:cNvPr id="5" name="Shape 2"/>
          <p:cNvSpPr/>
          <p:nvPr/>
        </p:nvSpPr>
        <p:spPr>
          <a:xfrm>
            <a:off x="6452473" y="5042773"/>
            <a:ext cx="441603" cy="441603"/>
          </a:xfrm>
          <a:prstGeom prst="roundRect">
            <a:avLst>
              <a:gd name="adj" fmla="val 20704310"/>
            </a:avLst>
          </a:prstGeom>
          <a:solidFill>
            <a:srgbClr val="7855C6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6626662" y="5214818"/>
            <a:ext cx="93226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Patrick Hand Medium" pitchFamily="34" charset="0"/>
                <a:ea typeface="Patrick Hand Medium" pitchFamily="34" charset="-122"/>
                <a:cs typeface="Patrick Hand Medium" pitchFamily="34" charset="-120"/>
              </a:rPr>
              <a:t>DG</a:t>
            </a: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7032069" y="5022056"/>
            <a:ext cx="2033707" cy="483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00"/>
              </a:lnSpc>
              <a:buNone/>
            </a:pPr>
            <a:r>
              <a:rPr lang="en-US" sz="2700" b="1" dirty="0">
                <a:solidFill>
                  <a:srgbClr val="383838"/>
                </a:solidFill>
                <a:latin typeface="Patrick Hand Bold" pitchFamily="34" charset="0"/>
                <a:ea typeface="Patrick Hand Bold" pitchFamily="34" charset="-122"/>
                <a:cs typeface="Patrick Hand Bold" pitchFamily="34" charset="-120"/>
              </a:rPr>
              <a:t>by Denis Githaka</a:t>
            </a:r>
            <a:endParaRPr lang="en-US" sz="2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34505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66073" y="4300061"/>
            <a:ext cx="5520809" cy="690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Project Overview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966073" y="5404128"/>
            <a:ext cx="4048720" cy="1975961"/>
          </a:xfrm>
          <a:prstGeom prst="roundRect">
            <a:avLst>
              <a:gd name="adj" fmla="val 5867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257300" y="5695355"/>
            <a:ext cx="2855357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Understand Customer Churn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1257300" y="6205895"/>
            <a:ext cx="3466267" cy="882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450"/>
              </a:lnSpc>
              <a:buNone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Analyze factors driving customer turnover.</a:t>
            </a:r>
            <a:endParaRPr lang="en-US" sz="2150" dirty="0"/>
          </a:p>
        </p:txBody>
      </p:sp>
      <p:sp>
        <p:nvSpPr>
          <p:cNvPr id="7" name="Shape 4"/>
          <p:cNvSpPr/>
          <p:nvPr/>
        </p:nvSpPr>
        <p:spPr>
          <a:xfrm>
            <a:off x="5290780" y="5404128"/>
            <a:ext cx="4048720" cy="1975961"/>
          </a:xfrm>
          <a:prstGeom prst="roundRect">
            <a:avLst>
              <a:gd name="adj" fmla="val 5867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582007" y="5695355"/>
            <a:ext cx="2760345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Predict Churn Using ML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5582007" y="6205895"/>
            <a:ext cx="3466267" cy="882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450"/>
              </a:lnSpc>
              <a:buNone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Use multiple algorithms to estimate churn risk.</a:t>
            </a:r>
            <a:endParaRPr lang="en-US" sz="2150" dirty="0"/>
          </a:p>
        </p:txBody>
      </p:sp>
      <p:sp>
        <p:nvSpPr>
          <p:cNvPr id="10" name="Shape 7"/>
          <p:cNvSpPr/>
          <p:nvPr/>
        </p:nvSpPr>
        <p:spPr>
          <a:xfrm>
            <a:off x="9615488" y="5404128"/>
            <a:ext cx="4048720" cy="1975961"/>
          </a:xfrm>
          <a:prstGeom prst="roundRect">
            <a:avLst>
              <a:gd name="adj" fmla="val 5867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906714" y="5695355"/>
            <a:ext cx="2760345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Deploy Insights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9906714" y="6205895"/>
            <a:ext cx="3466267" cy="882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450"/>
              </a:lnSpc>
              <a:buNone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Present predictions via an interactive Streamlit app.</a:t>
            </a:r>
            <a:endParaRPr lang="en-US" sz="21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6073" y="2038231"/>
            <a:ext cx="5520809" cy="690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Dataset &amp; Structure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966073" y="3418284"/>
            <a:ext cx="2760345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Dataset Details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966073" y="4039195"/>
            <a:ext cx="6012418" cy="441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450"/>
              </a:lnSpc>
              <a:buSzPct val="100000"/>
              <a:buChar char="•"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10,000 customers without missing data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966073" y="4577239"/>
            <a:ext cx="6012418" cy="441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450"/>
              </a:lnSpc>
              <a:buSzPct val="100000"/>
              <a:buChar char="•"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Features: CreditScore, Age, Balance, Products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966073" y="5115282"/>
            <a:ext cx="6012418" cy="441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450"/>
              </a:lnSpc>
              <a:buSzPct val="100000"/>
              <a:buChar char="•"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Target: Churn status (Exited)</a:t>
            </a:r>
            <a:endParaRPr lang="en-US" sz="2150" dirty="0"/>
          </a:p>
        </p:txBody>
      </p:sp>
      <p:sp>
        <p:nvSpPr>
          <p:cNvPr id="7" name="Text 5"/>
          <p:cNvSpPr/>
          <p:nvPr/>
        </p:nvSpPr>
        <p:spPr>
          <a:xfrm>
            <a:off x="7659529" y="3418284"/>
            <a:ext cx="2760345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Project Components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7659529" y="4039195"/>
            <a:ext cx="6012418" cy="441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450"/>
              </a:lnSpc>
              <a:buSzPct val="100000"/>
              <a:buChar char="•"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Data and notebooks</a:t>
            </a:r>
            <a:endParaRPr lang="en-US" sz="2150" dirty="0"/>
          </a:p>
        </p:txBody>
      </p:sp>
      <p:sp>
        <p:nvSpPr>
          <p:cNvPr id="9" name="Text 7"/>
          <p:cNvSpPr/>
          <p:nvPr/>
        </p:nvSpPr>
        <p:spPr>
          <a:xfrm>
            <a:off x="7659529" y="4577239"/>
            <a:ext cx="6012418" cy="441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450"/>
              </a:lnSpc>
              <a:buSzPct val="100000"/>
              <a:buChar char="•"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Streamlit app for predictions</a:t>
            </a:r>
            <a:endParaRPr lang="en-US" sz="2150" dirty="0"/>
          </a:p>
        </p:txBody>
      </p:sp>
      <p:sp>
        <p:nvSpPr>
          <p:cNvPr id="10" name="Text 8"/>
          <p:cNvSpPr/>
          <p:nvPr/>
        </p:nvSpPr>
        <p:spPr>
          <a:xfrm>
            <a:off x="7659529" y="5115282"/>
            <a:ext cx="6012418" cy="441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450"/>
              </a:lnSpc>
              <a:buSzPct val="100000"/>
              <a:buChar char="•"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Saved ML models</a:t>
            </a:r>
            <a:endParaRPr lang="en-US" sz="2150" dirty="0"/>
          </a:p>
        </p:txBody>
      </p:sp>
      <p:sp>
        <p:nvSpPr>
          <p:cNvPr id="11" name="Text 9"/>
          <p:cNvSpPr/>
          <p:nvPr/>
        </p:nvSpPr>
        <p:spPr>
          <a:xfrm>
            <a:off x="7659529" y="5653326"/>
            <a:ext cx="6012418" cy="441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450"/>
              </a:lnSpc>
              <a:buSzPct val="100000"/>
              <a:buChar char="•"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Documentation files</a:t>
            </a:r>
            <a:endParaRPr lang="en-US" sz="21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66073" y="1577697"/>
            <a:ext cx="5520809" cy="690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Exploratory Data Analysis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966073" y="2681764"/>
            <a:ext cx="621030" cy="621030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863090" y="2776538"/>
            <a:ext cx="2536388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Churn Proportion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1863090" y="3287077"/>
            <a:ext cx="2536388" cy="13244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450"/>
              </a:lnSpc>
              <a:buNone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About 20% customers churn; dataset imbalanced.</a:t>
            </a:r>
            <a:endParaRPr lang="en-US" sz="2150" dirty="0"/>
          </a:p>
        </p:txBody>
      </p:sp>
      <p:sp>
        <p:nvSpPr>
          <p:cNvPr id="7" name="Shape 4"/>
          <p:cNvSpPr/>
          <p:nvPr/>
        </p:nvSpPr>
        <p:spPr>
          <a:xfrm>
            <a:off x="4744522" y="2681764"/>
            <a:ext cx="621030" cy="621030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641538" y="2776538"/>
            <a:ext cx="2536388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Categorical Trends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5641538" y="3287077"/>
            <a:ext cx="2536388" cy="17659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450"/>
              </a:lnSpc>
              <a:buNone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Higher churn among Germany &amp; Spain customers, females, inactive members.</a:t>
            </a:r>
            <a:endParaRPr lang="en-US" sz="2150" dirty="0"/>
          </a:p>
        </p:txBody>
      </p:sp>
      <p:sp>
        <p:nvSpPr>
          <p:cNvPr id="10" name="Shape 7"/>
          <p:cNvSpPr/>
          <p:nvPr/>
        </p:nvSpPr>
        <p:spPr>
          <a:xfrm>
            <a:off x="966073" y="5604986"/>
            <a:ext cx="621030" cy="621030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863090" y="5699760"/>
            <a:ext cx="2760345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Continuous Variables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1863090" y="6210300"/>
            <a:ext cx="6314837" cy="441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50"/>
              </a:lnSpc>
              <a:buNone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Age, balance, and product count impact churn; salary less so.</a:t>
            </a:r>
            <a:endParaRPr lang="en-US" sz="21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6073" y="2038231"/>
            <a:ext cx="7388781" cy="690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Feature Engineering &amp; Preprocessing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966073" y="3418284"/>
            <a:ext cx="2760345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Feature Engineering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966073" y="4039195"/>
            <a:ext cx="6012418" cy="441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450"/>
              </a:lnSpc>
              <a:buSzPct val="100000"/>
              <a:buChar char="•"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BalanceSalaryRatio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966073" y="4577239"/>
            <a:ext cx="6012418" cy="441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450"/>
              </a:lnSpc>
              <a:buSzPct val="100000"/>
              <a:buChar char="•"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TenureByAge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966073" y="5115282"/>
            <a:ext cx="6012418" cy="441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450"/>
              </a:lnSpc>
              <a:buSzPct val="100000"/>
              <a:buChar char="•"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CreditScoreGivenAge</a:t>
            </a:r>
            <a:endParaRPr lang="en-US" sz="2150" dirty="0"/>
          </a:p>
        </p:txBody>
      </p:sp>
      <p:sp>
        <p:nvSpPr>
          <p:cNvPr id="7" name="Text 5"/>
          <p:cNvSpPr/>
          <p:nvPr/>
        </p:nvSpPr>
        <p:spPr>
          <a:xfrm>
            <a:off x="7659529" y="3418284"/>
            <a:ext cx="2760345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Data Preprocessing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7659529" y="4039195"/>
            <a:ext cx="6012418" cy="441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450"/>
              </a:lnSpc>
              <a:buSzPct val="100000"/>
              <a:buChar char="•"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Dropped customer IDs</a:t>
            </a:r>
            <a:endParaRPr lang="en-US" sz="2150" dirty="0"/>
          </a:p>
        </p:txBody>
      </p:sp>
      <p:sp>
        <p:nvSpPr>
          <p:cNvPr id="9" name="Text 7"/>
          <p:cNvSpPr/>
          <p:nvPr/>
        </p:nvSpPr>
        <p:spPr>
          <a:xfrm>
            <a:off x="7659529" y="4577239"/>
            <a:ext cx="6012418" cy="441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450"/>
              </a:lnSpc>
              <a:buSzPct val="100000"/>
              <a:buChar char="•"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One-Hot Encoding for categorical data</a:t>
            </a:r>
            <a:endParaRPr lang="en-US" sz="2150" dirty="0"/>
          </a:p>
        </p:txBody>
      </p:sp>
      <p:sp>
        <p:nvSpPr>
          <p:cNvPr id="10" name="Text 8"/>
          <p:cNvSpPr/>
          <p:nvPr/>
        </p:nvSpPr>
        <p:spPr>
          <a:xfrm>
            <a:off x="7659529" y="5115282"/>
            <a:ext cx="6012418" cy="441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450"/>
              </a:lnSpc>
              <a:buSzPct val="100000"/>
              <a:buChar char="•"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Min-Max scaling for numeric features</a:t>
            </a:r>
            <a:endParaRPr lang="en-US" sz="2150" dirty="0"/>
          </a:p>
        </p:txBody>
      </p:sp>
      <p:sp>
        <p:nvSpPr>
          <p:cNvPr id="11" name="Text 9"/>
          <p:cNvSpPr/>
          <p:nvPr/>
        </p:nvSpPr>
        <p:spPr>
          <a:xfrm>
            <a:off x="7659529" y="5653326"/>
            <a:ext cx="6012418" cy="441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450"/>
              </a:lnSpc>
              <a:buSzPct val="100000"/>
              <a:buChar char="•"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Custom pipeline for deployment</a:t>
            </a:r>
            <a:endParaRPr lang="en-US" sz="21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58782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66073" y="3359348"/>
            <a:ext cx="4271963" cy="517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050"/>
              </a:lnSpc>
              <a:buNone/>
            </a:pPr>
            <a:r>
              <a:rPr lang="en-US" sz="32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Model Selection &amp; Evaluation</a:t>
            </a:r>
            <a:endParaRPr lang="en-US" sz="32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73" y="4187428"/>
            <a:ext cx="6349127" cy="82808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173004" y="5326023"/>
            <a:ext cx="2070259" cy="258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Models Explored</a:t>
            </a:r>
            <a:endParaRPr lang="en-US" sz="1600" dirty="0"/>
          </a:p>
        </p:txBody>
      </p:sp>
      <p:sp>
        <p:nvSpPr>
          <p:cNvPr id="6" name="Text 2"/>
          <p:cNvSpPr/>
          <p:nvPr/>
        </p:nvSpPr>
        <p:spPr>
          <a:xfrm>
            <a:off x="1173004" y="5708928"/>
            <a:ext cx="5935266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Logistic Regression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1173004" y="6112550"/>
            <a:ext cx="5935266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SVM with RBF and Polynomial kernels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1173004" y="6516172"/>
            <a:ext cx="5935266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Random Forest</a:t>
            </a:r>
            <a:endParaRPr lang="en-US" sz="1600" dirty="0"/>
          </a:p>
        </p:txBody>
      </p:sp>
      <p:sp>
        <p:nvSpPr>
          <p:cNvPr id="9" name="Text 5"/>
          <p:cNvSpPr/>
          <p:nvPr/>
        </p:nvSpPr>
        <p:spPr>
          <a:xfrm>
            <a:off x="1173004" y="6919793"/>
            <a:ext cx="5935266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XGBoost</a:t>
            </a:r>
            <a:endParaRPr lang="en-US" sz="160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4187428"/>
            <a:ext cx="6349127" cy="82808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522131" y="5326023"/>
            <a:ext cx="2070259" cy="258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Evaluation Metrics</a:t>
            </a:r>
            <a:endParaRPr lang="en-US" sz="1600" dirty="0"/>
          </a:p>
        </p:txBody>
      </p:sp>
      <p:sp>
        <p:nvSpPr>
          <p:cNvPr id="12" name="Text 7"/>
          <p:cNvSpPr/>
          <p:nvPr/>
        </p:nvSpPr>
        <p:spPr>
          <a:xfrm>
            <a:off x="7522131" y="5708928"/>
            <a:ext cx="5935266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Recall to catch all churn cases</a:t>
            </a:r>
            <a:endParaRPr lang="en-US" sz="1600" dirty="0"/>
          </a:p>
        </p:txBody>
      </p:sp>
      <p:sp>
        <p:nvSpPr>
          <p:cNvPr id="13" name="Text 8"/>
          <p:cNvSpPr/>
          <p:nvPr/>
        </p:nvSpPr>
        <p:spPr>
          <a:xfrm>
            <a:off x="7522131" y="6112550"/>
            <a:ext cx="5935266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Precision for targeting churn correctly</a:t>
            </a:r>
            <a:endParaRPr lang="en-US" sz="1600" dirty="0"/>
          </a:p>
        </p:txBody>
      </p:sp>
      <p:sp>
        <p:nvSpPr>
          <p:cNvPr id="14" name="Text 9"/>
          <p:cNvSpPr/>
          <p:nvPr/>
        </p:nvSpPr>
        <p:spPr>
          <a:xfrm>
            <a:off x="7522131" y="6516172"/>
            <a:ext cx="5935266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F1-score and ROC AUC balance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6073" y="2038231"/>
            <a:ext cx="5520809" cy="690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Best Model &amp; Streamlit App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966073" y="3418284"/>
            <a:ext cx="2826663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Random Forest Performance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966073" y="4039195"/>
            <a:ext cx="6012418" cy="441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450"/>
              </a:lnSpc>
              <a:buSzPct val="100000"/>
              <a:buChar char="•"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Precision: 0.88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966073" y="4577239"/>
            <a:ext cx="6012418" cy="441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450"/>
              </a:lnSpc>
              <a:buSzPct val="100000"/>
              <a:buChar char="•"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Recall: 0.53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966073" y="5115282"/>
            <a:ext cx="6012418" cy="441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450"/>
              </a:lnSpc>
              <a:buSzPct val="100000"/>
              <a:buChar char="•"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F1-score: 0.66</a:t>
            </a:r>
            <a:endParaRPr lang="en-US" sz="2150" dirty="0"/>
          </a:p>
        </p:txBody>
      </p:sp>
      <p:sp>
        <p:nvSpPr>
          <p:cNvPr id="7" name="Text 5"/>
          <p:cNvSpPr/>
          <p:nvPr/>
        </p:nvSpPr>
        <p:spPr>
          <a:xfrm>
            <a:off x="966073" y="5653326"/>
            <a:ext cx="6012418" cy="441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450"/>
              </a:lnSpc>
              <a:buSzPct val="100000"/>
              <a:buChar char="•"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Accuracy: 0.95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7659529" y="3418284"/>
            <a:ext cx="2760345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App Features</a:t>
            </a:r>
            <a:endParaRPr lang="en-US" sz="2150" dirty="0"/>
          </a:p>
        </p:txBody>
      </p:sp>
      <p:sp>
        <p:nvSpPr>
          <p:cNvPr id="9" name="Text 7"/>
          <p:cNvSpPr/>
          <p:nvPr/>
        </p:nvSpPr>
        <p:spPr>
          <a:xfrm>
            <a:off x="7659529" y="4039195"/>
            <a:ext cx="6012418" cy="441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450"/>
              </a:lnSpc>
              <a:buSzPct val="100000"/>
              <a:buChar char="•"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Single and batch predictions</a:t>
            </a:r>
            <a:endParaRPr lang="en-US" sz="2150" dirty="0"/>
          </a:p>
        </p:txBody>
      </p:sp>
      <p:sp>
        <p:nvSpPr>
          <p:cNvPr id="10" name="Text 8"/>
          <p:cNvSpPr/>
          <p:nvPr/>
        </p:nvSpPr>
        <p:spPr>
          <a:xfrm>
            <a:off x="7659529" y="4577239"/>
            <a:ext cx="6012418" cy="441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450"/>
              </a:lnSpc>
              <a:buSzPct val="100000"/>
              <a:buChar char="•"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Form input or CSV upload</a:t>
            </a:r>
            <a:endParaRPr lang="en-US" sz="2150" dirty="0"/>
          </a:p>
        </p:txBody>
      </p:sp>
      <p:sp>
        <p:nvSpPr>
          <p:cNvPr id="11" name="Text 9"/>
          <p:cNvSpPr/>
          <p:nvPr/>
        </p:nvSpPr>
        <p:spPr>
          <a:xfrm>
            <a:off x="7659529" y="5115282"/>
            <a:ext cx="6012418" cy="441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450"/>
              </a:lnSpc>
              <a:buSzPct val="100000"/>
              <a:buChar char="•"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Feature importance visualization</a:t>
            </a:r>
            <a:endParaRPr lang="en-US" sz="2150" dirty="0"/>
          </a:p>
        </p:txBody>
      </p:sp>
      <p:sp>
        <p:nvSpPr>
          <p:cNvPr id="12" name="Text 10"/>
          <p:cNvSpPr/>
          <p:nvPr/>
        </p:nvSpPr>
        <p:spPr>
          <a:xfrm>
            <a:off x="7659529" y="5653326"/>
            <a:ext cx="6012418" cy="441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450"/>
              </a:lnSpc>
              <a:buSzPct val="100000"/>
              <a:buChar char="•"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Interactive exploratory data analysis</a:t>
            </a:r>
            <a:endParaRPr lang="en-US" sz="21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452473" y="1422440"/>
            <a:ext cx="5520809" cy="690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Future Work &amp; Closing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6452473" y="2526506"/>
            <a:ext cx="621030" cy="621030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349490" y="2621280"/>
            <a:ext cx="2536388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Next Steps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7349490" y="3131820"/>
            <a:ext cx="2536388" cy="882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450"/>
              </a:lnSpc>
              <a:buNone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Add SHAP/LIME for model explainability.</a:t>
            </a:r>
            <a:endParaRPr lang="en-US" sz="2150" dirty="0"/>
          </a:p>
        </p:txBody>
      </p:sp>
      <p:sp>
        <p:nvSpPr>
          <p:cNvPr id="7" name="Shape 4"/>
          <p:cNvSpPr/>
          <p:nvPr/>
        </p:nvSpPr>
        <p:spPr>
          <a:xfrm>
            <a:off x="10230922" y="2526506"/>
            <a:ext cx="621030" cy="621030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1127938" y="2621280"/>
            <a:ext cx="2536388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Improvements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11127938" y="3131820"/>
            <a:ext cx="2536388" cy="13244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450"/>
              </a:lnSpc>
              <a:buNone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Address class imbalance with SMOTE; deploy via Docker.</a:t>
            </a:r>
            <a:endParaRPr lang="en-US" sz="2150" dirty="0"/>
          </a:p>
        </p:txBody>
      </p:sp>
      <p:sp>
        <p:nvSpPr>
          <p:cNvPr id="10" name="Shape 7"/>
          <p:cNvSpPr/>
          <p:nvPr/>
        </p:nvSpPr>
        <p:spPr>
          <a:xfrm>
            <a:off x="6452473" y="5008245"/>
            <a:ext cx="621030" cy="621030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349490" y="5103019"/>
            <a:ext cx="2760345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Automation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7349490" y="5613559"/>
            <a:ext cx="6314837" cy="441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50"/>
              </a:lnSpc>
              <a:buNone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Incorporate CI/CD pipelines for continuous integration.</a:t>
            </a:r>
            <a:endParaRPr lang="en-US" sz="2150" dirty="0"/>
          </a:p>
        </p:txBody>
      </p:sp>
      <p:sp>
        <p:nvSpPr>
          <p:cNvPr id="13" name="Text 10"/>
          <p:cNvSpPr/>
          <p:nvPr/>
        </p:nvSpPr>
        <p:spPr>
          <a:xfrm>
            <a:off x="6452473" y="6365558"/>
            <a:ext cx="7211854" cy="441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50"/>
              </a:lnSpc>
              <a:buNone/>
            </a:pPr>
            <a:r>
              <a:rPr lang="en-US" sz="21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Thank you! Questions welcome. See GitHub and Kaggle for code and data.</a:t>
            </a:r>
            <a:endParaRPr lang="en-US" sz="21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2025-05-26T17:15:23Z</dcterms:created>
  <dcterms:modified xsi:type="dcterms:W3CDTF">2025-05-26T17:15:23Z</dcterms:modified>
</cp:coreProperties>
</file>