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4" roundtripDataSignature="AMtx7mgZsXoNFWpRxRjzIICYn5RBk/M4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C1D5A5-70E4-4181-8FE1-F3D9297F91E9}">
  <a:tblStyle styleId="{84C1D5A5-70E4-4181-8FE1-F3D9297F91E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8409bb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8409bb9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86f7e02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386f7e029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86f7e029b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386f7e029b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86f7e029b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386f7e029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86f7e029b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386f7e029b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7542b04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17542b045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86f7e029b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386f7e029b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49337a4fb8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49337a4fb8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9337a4fb8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49337a4fb8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f6efa7478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f6efa747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86f7e029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1386f7e029b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86f7e029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386f7e029b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7542b04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17542b045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4b0ed2676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4b0ed2676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b0ed2676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4b0ed2676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86f7e029b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1386f7e029b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6efa74786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1f6efa74786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4886726b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4886726b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4886726b5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4886726b5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17542b04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17542b045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88a3f0b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388a3f0b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86f7e029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386f7e029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b0ed2676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14b0ed2676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386f7e029b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1386f7e029b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88a3f0bd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388a3f0bd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88a3f0bd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1388a3f0bd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86f7e029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386f7e029b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17cab5f7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17cab5f76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86f7e029b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386f7e029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86f7e029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386f7e029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86f7e029b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386f7e029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86f7e029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386f7e029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9337a4fb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49337a4fb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86f7e029b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386f7e029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1"/>
          <p:cNvGrpSpPr/>
          <p:nvPr/>
        </p:nvGrpSpPr>
        <p:grpSpPr>
          <a:xfrm>
            <a:off x="830392" y="1191256"/>
            <a:ext cx="745763" cy="45826"/>
            <a:chOff x="4580561" y="2589004"/>
            <a:chExt cx="1064464" cy="25200"/>
          </a:xfrm>
        </p:grpSpPr>
        <p:sp>
          <p:nvSpPr>
            <p:cNvPr id="27" name="Google Shape;27;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2"/>
          <p:cNvGrpSpPr/>
          <p:nvPr/>
        </p:nvGrpSpPr>
        <p:grpSpPr>
          <a:xfrm>
            <a:off x="830392" y="1191256"/>
            <a:ext cx="745763" cy="45826"/>
            <a:chOff x="4580561" y="2589004"/>
            <a:chExt cx="1064464" cy="25200"/>
          </a:xfrm>
        </p:grpSpPr>
        <p:sp>
          <p:nvSpPr>
            <p:cNvPr id="34" name="Google Shape;34;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3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3"/>
          <p:cNvGrpSpPr/>
          <p:nvPr/>
        </p:nvGrpSpPr>
        <p:grpSpPr>
          <a:xfrm>
            <a:off x="830392" y="1191256"/>
            <a:ext cx="745763" cy="45826"/>
            <a:chOff x="4580561" y="2589004"/>
            <a:chExt cx="1064464" cy="25200"/>
          </a:xfrm>
        </p:grpSpPr>
        <p:sp>
          <p:nvSpPr>
            <p:cNvPr id="43" name="Google Shape;4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3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uanignaciocavalieri@gmail.com" TargetMode="External"/><Relationship Id="rId4" Type="http://schemas.openxmlformats.org/officeDocument/2006/relationships/hyperlink" Target="mailto:juanignaciocornet@gmail.com" TargetMode="External"/><Relationship Id="rId5" Type="http://schemas.openxmlformats.org/officeDocument/2006/relationships/hyperlink" Target="mailto:khodadad.pakdaman@gmail.com" TargetMode="External"/><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towardsdatascience.com/illustrated-10-cnn-architectures-95d78ace614d" TargetMode="External"/><Relationship Id="rId5" Type="http://schemas.openxmlformats.org/officeDocument/2006/relationships/image" Target="../media/image8.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rxiv.org/pdf/1512.00567.pdf" TargetMode="External"/><Relationship Id="rId4" Type="http://schemas.openxmlformats.org/officeDocument/2006/relationships/hyperlink" Target="https://arxiv.org/pdf/1602.07261.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arxiv.org/pdf/1512.03385.pdf" TargetMode="Externa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hyperlink" Target="https://towardsdatascience.com/illustrated-10-cnn-architectures-95d78ace614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colab.research.google.com/drive/1wwqK7Gtn6Muqw7eVp9mjDMXBTzT7B10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hyperlink" Target="https://arxiv.org/pdf/1704.04861.pdf" TargetMode="External"/><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rxiv.org/pdf/1608.06993.pdf" TargetMode="External"/><Relationship Id="rId4" Type="http://schemas.openxmlformats.org/officeDocument/2006/relationships/image" Target="../media/image18.png"/><Relationship Id="rId5"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rxiv.org/pdf/1610.02357.pdf" TargetMode="External"/><Relationship Id="rId4" Type="http://schemas.openxmlformats.org/officeDocument/2006/relationships/hyperlink" Target="https://arxiv.org/pdf/1801.04381.pdf" TargetMode="External"/><Relationship Id="rId5" Type="http://schemas.openxmlformats.org/officeDocument/2006/relationships/hyperlink" Target="https://arxiv.org/pdf/1905.02244.pdf" TargetMode="External"/><Relationship Id="rId6" Type="http://schemas.openxmlformats.org/officeDocument/2006/relationships/hyperlink" Target="https://arxiv.org/pdf/1611.05431.pdf" TargetMode="External"/><Relationship Id="rId7" Type="http://schemas.openxmlformats.org/officeDocument/2006/relationships/hyperlink" Target="https://arxiv.org/pdf/1905.11946.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arxiv.org/pdf/1911.02685.pdf" TargetMode="Externa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researchgate.net/publication/337794654_A_Survey_of_Transfer_Learning_for_Convolutional_Neural_Network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arxiv.org/pdf/1409.4842.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openaccess.thecvf.com/content_CVPR_2019/papers/Wang_Characterizing_and_Avoiding_Negative_Transfer_CVPR_2019_paper.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neptune.ai/blog/understanding-few-shot-learning-in-computer-vision" TargetMode="External"/><Relationship Id="rId4" Type="http://schemas.openxmlformats.org/officeDocument/2006/relationships/hyperlink" Target="https://www.v7labs.com/blog/few-shot-learning-guide#h1" TargetMode="External"/><Relationship Id="rId5" Type="http://schemas.openxmlformats.org/officeDocument/2006/relationships/hyperlink" Target="https://www.sicara.fr/blog-technique/2019-07-30-image-classification-few-shot-meta-learn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colab.research.google.com/drive/15RKIfgV0h_BPIHy8qCHgHpGbTBwCJr85?usp=sharing" TargetMode="External"/><Relationship Id="rId4" Type="http://schemas.openxmlformats.org/officeDocument/2006/relationships/hyperlink" Target="https://colab.research.google.com/drive/1nVEAIIPxjo4ROGTFs0CUO1xmHWFylUo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colab.research.google.com/drive/1AWAyrnvaYMJNaB6A70KG6mfUrmu1ZONz#scrollTo=1xSRmSFTLn7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f8409bb954_0_0"/>
          <p:cNvSpPr txBox="1"/>
          <p:nvPr/>
        </p:nvSpPr>
        <p:spPr>
          <a:xfrm>
            <a:off x="396150" y="1332700"/>
            <a:ext cx="8530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Montserrat"/>
                <a:ea typeface="Montserrat"/>
                <a:cs typeface="Montserrat"/>
                <a:sym typeface="Montserrat"/>
              </a:rPr>
              <a:t>Visión por Computadora II - CEAI - FIUBA</a:t>
            </a:r>
            <a:endParaRPr b="1" i="0" sz="2200" u="none" cap="none" strike="noStrike">
              <a:solidFill>
                <a:srgbClr val="000000"/>
              </a:solidFill>
              <a:latin typeface="Montserrat"/>
              <a:ea typeface="Montserrat"/>
              <a:cs typeface="Montserrat"/>
              <a:sym typeface="Montserrat"/>
            </a:endParaRPr>
          </a:p>
        </p:txBody>
      </p:sp>
      <p:sp>
        <p:nvSpPr>
          <p:cNvPr id="87" name="Google Shape;87;gf8409bb954_0_0"/>
          <p:cNvSpPr txBox="1"/>
          <p:nvPr/>
        </p:nvSpPr>
        <p:spPr>
          <a:xfrm>
            <a:off x="396150" y="3722100"/>
            <a:ext cx="8108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Montserrat"/>
                <a:ea typeface="Montserrat"/>
                <a:cs typeface="Montserrat"/>
                <a:sym typeface="Montserrat"/>
              </a:rPr>
              <a:t>Profesores:</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Cavalieri Juan Ignacio - </a:t>
            </a:r>
            <a:r>
              <a:rPr b="0" i="0" lang="es" sz="17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juanignaciocavalieri@gmail.com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Cornet Juan Ignacio - </a:t>
            </a:r>
            <a:r>
              <a:rPr b="0" i="0" lang="es" sz="17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juanignaciocornet@gmail.com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Seyed Pakdaman - </a:t>
            </a:r>
            <a:r>
              <a:rPr b="0" i="0" lang="es" sz="17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khodadad.pakdaman@gmail.com</a:t>
            </a:r>
            <a:endParaRPr b="0" i="0" sz="1700" u="none" cap="none" strike="noStrike">
              <a:solidFill>
                <a:srgbClr val="000000"/>
              </a:solidFill>
              <a:latin typeface="Montserrat"/>
              <a:ea typeface="Montserrat"/>
              <a:cs typeface="Montserrat"/>
              <a:sym typeface="Montserrat"/>
            </a:endParaRPr>
          </a:p>
        </p:txBody>
      </p:sp>
      <p:pic>
        <p:nvPicPr>
          <p:cNvPr id="88" name="Google Shape;88;gf8409bb954_0_0"/>
          <p:cNvPicPr preferRelativeResize="0"/>
          <p:nvPr/>
        </p:nvPicPr>
        <p:blipFill rotWithShape="1">
          <a:blip r:embed="rId6">
            <a:alphaModFix/>
          </a:blip>
          <a:srcRect b="0" l="0" r="0" t="0"/>
          <a:stretch/>
        </p:blipFill>
        <p:spPr>
          <a:xfrm>
            <a:off x="3128025" y="2193875"/>
            <a:ext cx="3067050" cy="14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1386f7e029b_0_60"/>
          <p:cNvPicPr preferRelativeResize="0"/>
          <p:nvPr/>
        </p:nvPicPr>
        <p:blipFill rotWithShape="1">
          <a:blip r:embed="rId3">
            <a:alphaModFix/>
          </a:blip>
          <a:srcRect b="0" l="0" r="0" t="2959"/>
          <a:stretch/>
        </p:blipFill>
        <p:spPr>
          <a:xfrm>
            <a:off x="779388" y="1284748"/>
            <a:ext cx="7254325" cy="2945800"/>
          </a:xfrm>
          <a:prstGeom prst="rect">
            <a:avLst/>
          </a:prstGeom>
          <a:noFill/>
          <a:ln>
            <a:noFill/>
          </a:ln>
        </p:spPr>
      </p:pic>
      <p:sp>
        <p:nvSpPr>
          <p:cNvPr id="188" name="Google Shape;188;g1386f7e029b_0_60"/>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sp>
        <p:nvSpPr>
          <p:cNvPr id="189" name="Google Shape;189;g1386f7e029b_0_60"/>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190" name="Google Shape;190;g1386f7e029b_0_60"/>
          <p:cNvPicPr preferRelativeResize="0"/>
          <p:nvPr/>
        </p:nvPicPr>
        <p:blipFill rotWithShape="1">
          <a:blip r:embed="rId5">
            <a:alphaModFix/>
          </a:blip>
          <a:srcRect b="0" l="0" r="0" t="0"/>
          <a:stretch/>
        </p:blipFill>
        <p:spPr>
          <a:xfrm>
            <a:off x="219375" y="3856125"/>
            <a:ext cx="3542900" cy="747800"/>
          </a:xfrm>
          <a:prstGeom prst="rect">
            <a:avLst/>
          </a:prstGeom>
          <a:noFill/>
          <a:ln>
            <a:noFill/>
          </a:ln>
        </p:spPr>
      </p:pic>
      <p:cxnSp>
        <p:nvCxnSpPr>
          <p:cNvPr id="191" name="Google Shape;191;g1386f7e029b_0_60"/>
          <p:cNvCxnSpPr/>
          <p:nvPr/>
        </p:nvCxnSpPr>
        <p:spPr>
          <a:xfrm flipH="1">
            <a:off x="1680225" y="2964225"/>
            <a:ext cx="3300" cy="891000"/>
          </a:xfrm>
          <a:prstGeom prst="straightConnector1">
            <a:avLst/>
          </a:prstGeom>
          <a:noFill/>
          <a:ln cap="flat" cmpd="sng" w="9525">
            <a:solidFill>
              <a:schemeClr val="dk2"/>
            </a:solidFill>
            <a:prstDash val="solid"/>
            <a:round/>
            <a:headEnd len="sm" w="sm" type="none"/>
            <a:tailEnd len="med" w="med" type="triangle"/>
          </a:ln>
        </p:spPr>
      </p:cxnSp>
      <p:pic>
        <p:nvPicPr>
          <p:cNvPr id="192" name="Google Shape;192;g1386f7e029b_0_60"/>
          <p:cNvPicPr preferRelativeResize="0"/>
          <p:nvPr/>
        </p:nvPicPr>
        <p:blipFill rotWithShape="1">
          <a:blip r:embed="rId6">
            <a:alphaModFix/>
          </a:blip>
          <a:srcRect b="0" l="0" r="0" t="0"/>
          <a:stretch/>
        </p:blipFill>
        <p:spPr>
          <a:xfrm>
            <a:off x="6244275" y="3305348"/>
            <a:ext cx="2857350" cy="1849350"/>
          </a:xfrm>
          <a:prstGeom prst="rect">
            <a:avLst/>
          </a:prstGeom>
          <a:noFill/>
          <a:ln>
            <a:noFill/>
          </a:ln>
        </p:spPr>
      </p:pic>
      <p:cxnSp>
        <p:nvCxnSpPr>
          <p:cNvPr id="193" name="Google Shape;193;g1386f7e029b_0_60"/>
          <p:cNvCxnSpPr/>
          <p:nvPr/>
        </p:nvCxnSpPr>
        <p:spPr>
          <a:xfrm>
            <a:off x="6413875" y="3098500"/>
            <a:ext cx="378900" cy="272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386f7e029b_0_70"/>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graphicFrame>
        <p:nvGraphicFramePr>
          <p:cNvPr id="199" name="Google Shape;199;g1386f7e029b_0_70"/>
          <p:cNvGraphicFramePr/>
          <p:nvPr/>
        </p:nvGraphicFramePr>
        <p:xfrm>
          <a:off x="1351650" y="1263467"/>
          <a:ext cx="3000000" cy="3000000"/>
        </p:xfrm>
        <a:graphic>
          <a:graphicData uri="http://schemas.openxmlformats.org/drawingml/2006/table">
            <a:tbl>
              <a:tblPr bandRow="1" firstRow="1">
                <a:noFill/>
                <a:tableStyleId>{84C1D5A5-70E4-4181-8FE1-F3D9297F91E9}</a:tableStyleId>
              </a:tblPr>
              <a:tblGrid>
                <a:gridCol w="428275"/>
                <a:gridCol w="692600"/>
                <a:gridCol w="902950"/>
                <a:gridCol w="561100"/>
                <a:gridCol w="381000"/>
                <a:gridCol w="353300"/>
                <a:gridCol w="685800"/>
                <a:gridCol w="415625"/>
                <a:gridCol w="706575"/>
                <a:gridCol w="450275"/>
                <a:gridCol w="863175"/>
              </a:tblGrid>
              <a:tr h="189525">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Layers</a:t>
                      </a:r>
                      <a:endParaRPr b="1" sz="700" u="none" cap="none" strike="noStrike">
                        <a:latin typeface="Montserrat"/>
                        <a:ea typeface="Montserrat"/>
                        <a:cs typeface="Montserrat"/>
                        <a:sym typeface="Montserrat"/>
                      </a:endParaRPr>
                    </a:p>
                  </a:txBody>
                  <a:tcPr marT="0" marB="0" marR="0" marL="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Activation Size</a:t>
                      </a:r>
                      <a:endParaRPr b="1" sz="700" u="none" cap="none" strike="noStrike">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Filter Size</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Stride</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1x1</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5x5</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5x5</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Reduced Pooling</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r>
              <a:tr h="209175">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224x224x3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112x112x64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7</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56x56x64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2, 3</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x1</a:t>
                      </a:r>
                      <a:r>
                        <a:rPr lang="es" sz="800" u="none" cap="none" strike="noStrike">
                          <a:latin typeface="Montserrat"/>
                          <a:ea typeface="Montserrat"/>
                          <a:cs typeface="Montserrat"/>
                          <a:sym typeface="Montserrat"/>
                        </a:rPr>
                        <a:t>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28x28x192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4, 5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28x28x256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6, 7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28x28x480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14x14x480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8, 9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208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10, 11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12, 13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14, 15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144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288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16, 17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18, 19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20, 21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7x7x1024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Avg-Pool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1x1x1024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7x7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386f7e029b_0_75"/>
          <p:cNvSpPr txBox="1"/>
          <p:nvPr>
            <p:ph type="title"/>
          </p:nvPr>
        </p:nvSpPr>
        <p:spPr>
          <a:xfrm>
            <a:off x="413125" y="604525"/>
            <a:ext cx="86550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 Inception: Clasificadores Auxiliares</a:t>
            </a:r>
            <a:endParaRPr>
              <a:latin typeface="Montserrat"/>
              <a:ea typeface="Montserrat"/>
              <a:cs typeface="Montserrat"/>
              <a:sym typeface="Montserrat"/>
            </a:endParaRPr>
          </a:p>
        </p:txBody>
      </p:sp>
      <p:sp>
        <p:nvSpPr>
          <p:cNvPr id="205" name="Google Shape;205;g1386f7e029b_0_75"/>
          <p:cNvSpPr txBox="1"/>
          <p:nvPr/>
        </p:nvSpPr>
        <p:spPr>
          <a:xfrm>
            <a:off x="764300" y="1404650"/>
            <a:ext cx="80871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Dada la gran profundidad que adquiere la red neuronal, se presenta el problema de que, a medida que transcurre el entrenamiento, los gradientes que llegan a las capas intermedias de la red se “apaguen” (vanishing gradient) ralentizando o, incluso, anulando su entrenamiento.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compensar esta situación, se le agregaron a la red, dos ramificaciones con clasificadores, las cuales influyen en el cómputo del error total en cada forward pass y, por lo tanto, reforzarán las señales de los gradientes provenientes de la salida original.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computar el error total de la red se suman los valores de las 3 salidas, ponderando a los clasificadores auxiliares por 0,3. Luego, cuando se infiere sobre la red ya entrenada, estos clasificadores auxiliares no son tenidos en cuenta.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386f7e029b_0_80"/>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Nuevas versiones de Inception</a:t>
            </a:r>
            <a:endParaRPr>
              <a:latin typeface="Montserrat"/>
              <a:ea typeface="Montserrat"/>
              <a:cs typeface="Montserrat"/>
              <a:sym typeface="Montserrat"/>
            </a:endParaRPr>
          </a:p>
        </p:txBody>
      </p:sp>
      <p:sp>
        <p:nvSpPr>
          <p:cNvPr id="211" name="Google Shape;211;g1386f7e029b_0_80"/>
          <p:cNvSpPr txBox="1"/>
          <p:nvPr/>
        </p:nvSpPr>
        <p:spPr>
          <a:xfrm>
            <a:off x="764300" y="1404650"/>
            <a:ext cx="80871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Luego de esta primera versión, el equipo de Google continuó trabajando y mejorando la performance del modelo, por lo que posteriormente publicaron papers con nuevas versiones de la red. Entre estas, las más destacadas son: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V3</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3"/>
              </a:rPr>
              <a:t>Link 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Agregaron Batch Normalization</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Factorizaron ciertas convoluciones de </a:t>
            </a:r>
            <a:r>
              <a:rPr b="0" i="1" lang="es" sz="1400" u="none" cap="none" strike="noStrike">
                <a:solidFill>
                  <a:srgbClr val="000000"/>
                </a:solidFill>
                <a:latin typeface="Cambria"/>
                <a:ea typeface="Cambria"/>
                <a:cs typeface="Cambria"/>
                <a:sym typeface="Cambria"/>
              </a:rPr>
              <a:t>n x n</a:t>
            </a:r>
            <a:r>
              <a:rPr b="0" i="0" lang="es" sz="1400" u="none" cap="none" strike="noStrike">
                <a:solidFill>
                  <a:srgbClr val="000000"/>
                </a:solidFill>
                <a:latin typeface="Montserrat"/>
                <a:ea typeface="Montserrat"/>
                <a:cs typeface="Montserrat"/>
                <a:sym typeface="Montserrat"/>
              </a:rPr>
              <a:t> en convoluciones asimétricas de </a:t>
            </a:r>
            <a:r>
              <a:rPr b="0" i="1" lang="es" sz="1400" u="none" cap="none" strike="noStrike">
                <a:solidFill>
                  <a:srgbClr val="000000"/>
                </a:solidFill>
                <a:latin typeface="Cambria"/>
                <a:ea typeface="Cambria"/>
                <a:cs typeface="Cambria"/>
                <a:sym typeface="Cambria"/>
              </a:rPr>
              <a:t>1 x n</a:t>
            </a:r>
            <a:r>
              <a:rPr b="0" i="0" lang="es" sz="1400" u="none" cap="none" strike="noStrike">
                <a:solidFill>
                  <a:srgbClr val="000000"/>
                </a:solidFill>
                <a:latin typeface="Montserrat"/>
                <a:ea typeface="Montserrat"/>
                <a:cs typeface="Montserrat"/>
                <a:sym typeface="Montserrat"/>
              </a:rPr>
              <a:t> y </a:t>
            </a:r>
            <a:r>
              <a:rPr b="0" i="1" lang="es" sz="1400" u="none" cap="none" strike="noStrike">
                <a:solidFill>
                  <a:srgbClr val="000000"/>
                </a:solidFill>
                <a:latin typeface="Cambria"/>
                <a:ea typeface="Cambria"/>
                <a:cs typeface="Cambria"/>
                <a:sym typeface="Cambria"/>
              </a:rPr>
              <a:t>n x 1.</a:t>
            </a:r>
            <a:endParaRPr b="0" i="1" sz="1400" u="none" cap="none" strike="noStrike">
              <a:solidFill>
                <a:srgbClr val="000000"/>
              </a:solidFill>
              <a:latin typeface="Cambria"/>
              <a:ea typeface="Cambria"/>
              <a:cs typeface="Cambria"/>
              <a:sym typeface="Cambria"/>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Redujeron el tamaño de los filtros de varias convoluciones, concatenando capas donde fuera necesario.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utilizaron 3 formatos de bloques inception diferentes.</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25 M de parámetros.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V4</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4"/>
              </a:rPr>
              <a:t>Link Paper</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introdujeron “reduction blocks”, es decir, bloques de tipo inception que reducen las dimensiones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43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217542b0458_0_0"/>
          <p:cNvPicPr preferRelativeResize="0"/>
          <p:nvPr/>
        </p:nvPicPr>
        <p:blipFill rotWithShape="1">
          <a:blip r:embed="rId3">
            <a:alphaModFix/>
          </a:blip>
          <a:srcRect b="0" l="0" r="0" t="0"/>
          <a:stretch/>
        </p:blipFill>
        <p:spPr>
          <a:xfrm>
            <a:off x="2133600" y="2013550"/>
            <a:ext cx="4876800" cy="2524125"/>
          </a:xfrm>
          <a:prstGeom prst="rect">
            <a:avLst/>
          </a:prstGeom>
          <a:noFill/>
          <a:ln>
            <a:noFill/>
          </a:ln>
        </p:spPr>
      </p:pic>
      <p:sp>
        <p:nvSpPr>
          <p:cNvPr id="217" name="Google Shape;217;g217542b0458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386f7e029b_0_16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
        <p:nvSpPr>
          <p:cNvPr id="223" name="Google Shape;223;g1386f7e029b_0_162"/>
          <p:cNvSpPr txBox="1"/>
          <p:nvPr/>
        </p:nvSpPr>
        <p:spPr>
          <a:xfrm>
            <a:off x="783375" y="1340000"/>
            <a:ext cx="77409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2015 agregar más capas a una red convolucional ya no garantizaba un modelo más preciso. Ese año un equipo de Microsoft introdujo las conexiones residuales en una red neuronal convolucional a través de las redes ResNet y obtuvo el primer lugar en la competencia ImageNet. En su paper se presentan redes de </a:t>
            </a:r>
            <a:r>
              <a:rPr b="1" i="0" lang="es" sz="1400" u="none" cap="none" strike="noStrike">
                <a:solidFill>
                  <a:srgbClr val="000000"/>
                </a:solidFill>
                <a:latin typeface="Montserrat"/>
                <a:ea typeface="Montserrat"/>
                <a:cs typeface="Montserrat"/>
                <a:sym typeface="Montserrat"/>
              </a:rPr>
              <a:t>hasta 150 capas</a:t>
            </a:r>
            <a:r>
              <a:rPr b="0" i="0" lang="es" sz="1400" u="none" cap="none" strike="noStrike">
                <a:solidFill>
                  <a:srgbClr val="000000"/>
                </a:solidFill>
                <a:latin typeface="Montserrat"/>
                <a:ea typeface="Montserrat"/>
                <a:cs typeface="Montserrat"/>
                <a:sym typeface="Montserrat"/>
              </a:rPr>
              <a:t> que mejoran en las métricas de error a cualquiera de las anteriores.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Las conexiones residuales son, hoy en día, uno de los conceptos que se siguen aplicando en el desarrollo de redes neuronales y que marcaron un antes y un después en su desempeño.</a:t>
            </a:r>
            <a:endParaRPr b="0" i="0" sz="1400" u="none" cap="none" strike="noStrike">
              <a:solidFill>
                <a:srgbClr val="000000"/>
              </a:solidFill>
              <a:latin typeface="Montserrat"/>
              <a:ea typeface="Montserrat"/>
              <a:cs typeface="Montserrat"/>
              <a:sym typeface="Montserrat"/>
            </a:endParaRPr>
          </a:p>
        </p:txBody>
      </p:sp>
      <p:sp>
        <p:nvSpPr>
          <p:cNvPr id="224" name="Google Shape;224;g1386f7e029b_0_162"/>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He, et al., 2015. Deep Residual Learning for Image Recognition.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25" name="Google Shape;225;g1386f7e029b_0_162"/>
          <p:cNvPicPr preferRelativeResize="0"/>
          <p:nvPr/>
        </p:nvPicPr>
        <p:blipFill rotWithShape="1">
          <a:blip r:embed="rId4">
            <a:alphaModFix/>
          </a:blip>
          <a:srcRect b="0" l="0" r="0" t="0"/>
          <a:stretch/>
        </p:blipFill>
        <p:spPr>
          <a:xfrm>
            <a:off x="3699525" y="3296200"/>
            <a:ext cx="2857500" cy="16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49337a4fb8_0_41"/>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31" name="Google Shape;231;g149337a4fb8_0_41"/>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Un comportamiento contraintuitivo ocurre cuando se le agregan más capas a una red neuronal profunda, llegando al punto que el error sobre cualquiera de los conjuntos de datos no disminuye o, incluso, en algunos casos aumenta luego de varias iteraciones. Esto, claramente, no es debido a un </a:t>
            </a:r>
            <a:r>
              <a:rPr b="1" i="0" lang="es" sz="1400" u="none" cap="none" strike="noStrike">
                <a:solidFill>
                  <a:srgbClr val="000000"/>
                </a:solidFill>
                <a:latin typeface="Montserrat"/>
                <a:ea typeface="Montserrat"/>
                <a:cs typeface="Montserrat"/>
                <a:sym typeface="Montserrat"/>
              </a:rPr>
              <a:t>sobreentrenamiento </a:t>
            </a:r>
            <a:r>
              <a:rPr b="0" i="0" lang="es" sz="1400" u="none" cap="none" strike="noStrike">
                <a:solidFill>
                  <a:srgbClr val="000000"/>
                </a:solidFill>
                <a:latin typeface="Montserrat"/>
                <a:ea typeface="Montserrat"/>
                <a:cs typeface="Montserrat"/>
                <a:sym typeface="Montserrat"/>
              </a:rPr>
              <a:t>del modelo y tampoco estaría completamente relacionado a los </a:t>
            </a:r>
            <a:r>
              <a:rPr b="1" i="0" lang="es" sz="1400" u="none" cap="none" strike="noStrike">
                <a:solidFill>
                  <a:srgbClr val="000000"/>
                </a:solidFill>
                <a:latin typeface="Montserrat"/>
                <a:ea typeface="Montserrat"/>
                <a:cs typeface="Montserrat"/>
                <a:sym typeface="Montserrat"/>
              </a:rPr>
              <a:t>vanishing/exploding gradients</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232" name="Google Shape;232;g149337a4fb8_0_41"/>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49337a4fb8_0_4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38" name="Google Shape;238;g149337a4fb8_0_47"/>
          <p:cNvSpPr txBox="1"/>
          <p:nvPr/>
        </p:nvSpPr>
        <p:spPr>
          <a:xfrm>
            <a:off x="783375" y="1340000"/>
            <a:ext cx="77409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este comportamiento se lo denomina </a:t>
            </a:r>
            <a:r>
              <a:rPr b="1" i="0" lang="es" sz="1400" u="none" cap="none" strike="noStrike">
                <a:solidFill>
                  <a:srgbClr val="000000"/>
                </a:solidFill>
                <a:latin typeface="Montserrat"/>
                <a:ea typeface="Montserrat"/>
                <a:cs typeface="Montserrat"/>
                <a:sym typeface="Montserrat"/>
              </a:rPr>
              <a:t>degradation problem</a:t>
            </a:r>
            <a:r>
              <a:rPr b="0" i="0" lang="es" sz="1400" u="none" cap="none" strike="noStrike">
                <a:solidFill>
                  <a:srgbClr val="000000"/>
                </a:solidFill>
                <a:latin typeface="Montserrat"/>
                <a:ea typeface="Montserrat"/>
                <a:cs typeface="Montserrat"/>
                <a:sym typeface="Montserrat"/>
              </a:rPr>
              <a:t>. A medida que la profundidad de la red crece, el accuracy que esta puede alcanzar se “satura”, lo cual se puede interpretar como que la red aprende todo lo que puede antes de llegar a la última capa y luego comienza a empeorar a medida que su profundidad aumenta. A este problema se lo considera un problema de optimización.</a:t>
            </a:r>
            <a:endParaRPr b="0" i="0" sz="1400" u="none" cap="none" strike="noStrike">
              <a:solidFill>
                <a:srgbClr val="000000"/>
              </a:solidFill>
              <a:latin typeface="Montserrat"/>
              <a:ea typeface="Montserrat"/>
              <a:cs typeface="Montserrat"/>
              <a:sym typeface="Montserrat"/>
            </a:endParaRPr>
          </a:p>
        </p:txBody>
      </p:sp>
      <p:pic>
        <p:nvPicPr>
          <p:cNvPr id="239" name="Google Shape;239;g149337a4fb8_0_47"/>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f6efa74786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latin typeface="Montserrat"/>
              <a:ea typeface="Montserrat"/>
              <a:cs typeface="Montserrat"/>
              <a:sym typeface="Montserrat"/>
            </a:endParaRPr>
          </a:p>
        </p:txBody>
      </p:sp>
      <p:sp>
        <p:nvSpPr>
          <p:cNvPr id="245" name="Google Shape;245;g1f6efa74786_0_0"/>
          <p:cNvSpPr txBox="1"/>
          <p:nvPr/>
        </p:nvSpPr>
        <p:spPr>
          <a:xfrm>
            <a:off x="729450" y="1260775"/>
            <a:ext cx="77409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solución propuesta es, entonces, utilizar las conexiones residuales de forma tal que la información fluya a través de la red, lo que reduce la cantidad de capas que deben aprender la misma información.</a:t>
            </a:r>
            <a:endParaRPr b="0" i="0" sz="1400" u="none" cap="none" strike="noStrike">
              <a:solidFill>
                <a:srgbClr val="000000"/>
              </a:solidFill>
              <a:latin typeface="Montserrat"/>
              <a:ea typeface="Montserrat"/>
              <a:cs typeface="Montserrat"/>
              <a:sym typeface="Montserrat"/>
            </a:endParaRPr>
          </a:p>
        </p:txBody>
      </p:sp>
      <p:sp>
        <p:nvSpPr>
          <p:cNvPr id="246" name="Google Shape;246;g1f6efa74786_0_0"/>
          <p:cNvSpPr/>
          <p:nvPr/>
        </p:nvSpPr>
        <p:spPr>
          <a:xfrm>
            <a:off x="1051888"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47" name="Google Shape;247;g1f6efa74786_0_0"/>
          <p:cNvCxnSpPr>
            <a:endCxn id="246" idx="0"/>
          </p:cNvCxnSpPr>
          <p:nvPr/>
        </p:nvCxnSpPr>
        <p:spPr>
          <a:xfrm flipH="1">
            <a:off x="1510738"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48" name="Google Shape;248;g1f6efa74786_0_0"/>
          <p:cNvSpPr txBox="1"/>
          <p:nvPr/>
        </p:nvSpPr>
        <p:spPr>
          <a:xfrm>
            <a:off x="1330763"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49" name="Google Shape;249;g1f6efa74786_0_0"/>
          <p:cNvCxnSpPr/>
          <p:nvPr/>
        </p:nvCxnSpPr>
        <p:spPr>
          <a:xfrm flipH="1">
            <a:off x="1510763"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0" name="Google Shape;250;g1f6efa74786_0_0"/>
          <p:cNvSpPr txBox="1"/>
          <p:nvPr/>
        </p:nvSpPr>
        <p:spPr>
          <a:xfrm>
            <a:off x="1243288" y="409904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a:t>
            </a:r>
            <a:endParaRPr b="0" i="0" sz="1300" u="none" cap="none" strike="noStrike">
              <a:solidFill>
                <a:srgbClr val="000000"/>
              </a:solidFill>
              <a:latin typeface="Cambria"/>
              <a:ea typeface="Cambria"/>
              <a:cs typeface="Cambria"/>
              <a:sym typeface="Cambria"/>
            </a:endParaRPr>
          </a:p>
        </p:txBody>
      </p:sp>
      <p:sp>
        <p:nvSpPr>
          <p:cNvPr id="251" name="Google Shape;251;g1f6efa74786_0_0"/>
          <p:cNvSpPr/>
          <p:nvPr/>
        </p:nvSpPr>
        <p:spPr>
          <a:xfrm>
            <a:off x="1053563"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2" name="Google Shape;252;g1f6efa74786_0_0"/>
          <p:cNvCxnSpPr/>
          <p:nvPr/>
        </p:nvCxnSpPr>
        <p:spPr>
          <a:xfrm flipH="1">
            <a:off x="1512438" y="37623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3" name="Google Shape;253;g1f6efa74786_0_0"/>
          <p:cNvSpPr txBox="1"/>
          <p:nvPr/>
        </p:nvSpPr>
        <p:spPr>
          <a:xfrm>
            <a:off x="1403926"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54" name="Google Shape;254;g1f6efa74786_0_0"/>
          <p:cNvSpPr/>
          <p:nvPr/>
        </p:nvSpPr>
        <p:spPr>
          <a:xfrm>
            <a:off x="3656050"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55" name="Google Shape;255;g1f6efa74786_0_0"/>
          <p:cNvCxnSpPr>
            <a:endCxn id="254" idx="0"/>
          </p:cNvCxnSpPr>
          <p:nvPr/>
        </p:nvCxnSpPr>
        <p:spPr>
          <a:xfrm flipH="1">
            <a:off x="4114900" y="2639963"/>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6" name="Google Shape;256;g1f6efa74786_0_0"/>
          <p:cNvSpPr txBox="1"/>
          <p:nvPr/>
        </p:nvSpPr>
        <p:spPr>
          <a:xfrm>
            <a:off x="3934925" y="2346038"/>
            <a:ext cx="363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x</a:t>
            </a:r>
            <a:endParaRPr b="0" i="0" sz="1300" u="none" cap="none" strike="noStrike">
              <a:solidFill>
                <a:srgbClr val="000000"/>
              </a:solidFill>
              <a:latin typeface="Cambria"/>
              <a:ea typeface="Cambria"/>
              <a:cs typeface="Cambria"/>
              <a:sym typeface="Cambria"/>
            </a:endParaRPr>
          </a:p>
        </p:txBody>
      </p:sp>
      <p:cxnSp>
        <p:nvCxnSpPr>
          <p:cNvPr id="257" name="Google Shape;257;g1f6efa74786_0_0"/>
          <p:cNvCxnSpPr/>
          <p:nvPr/>
        </p:nvCxnSpPr>
        <p:spPr>
          <a:xfrm flipH="1">
            <a:off x="4114925" y="320108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58" name="Google Shape;258;g1f6efa74786_0_0"/>
          <p:cNvSpPr txBox="1"/>
          <p:nvPr/>
        </p:nvSpPr>
        <p:spPr>
          <a:xfrm>
            <a:off x="3461689" y="4437050"/>
            <a:ext cx="1309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H(x) = F(x) + x</a:t>
            </a:r>
            <a:endParaRPr b="0" i="0" sz="1300" u="none" cap="none" strike="noStrike">
              <a:solidFill>
                <a:srgbClr val="000000"/>
              </a:solidFill>
              <a:latin typeface="Cambria"/>
              <a:ea typeface="Cambria"/>
              <a:cs typeface="Cambria"/>
              <a:sym typeface="Cambria"/>
            </a:endParaRPr>
          </a:p>
        </p:txBody>
      </p:sp>
      <p:sp>
        <p:nvSpPr>
          <p:cNvPr id="259" name="Google Shape;259;g1f6efa74786_0_0"/>
          <p:cNvSpPr/>
          <p:nvPr/>
        </p:nvSpPr>
        <p:spPr>
          <a:xfrm>
            <a:off x="3657725"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conv</a:t>
            </a:r>
            <a:endParaRPr b="0" i="0" sz="1400" u="none" cap="none" strike="noStrike">
              <a:solidFill>
                <a:srgbClr val="000000"/>
              </a:solidFill>
              <a:latin typeface="Arial"/>
              <a:ea typeface="Arial"/>
              <a:cs typeface="Arial"/>
              <a:sym typeface="Arial"/>
            </a:endParaRPr>
          </a:p>
        </p:txBody>
      </p:sp>
      <p:cxnSp>
        <p:nvCxnSpPr>
          <p:cNvPr id="260" name="Google Shape;260;g1f6efa74786_0_0"/>
          <p:cNvCxnSpPr/>
          <p:nvPr/>
        </p:nvCxnSpPr>
        <p:spPr>
          <a:xfrm flipH="1">
            <a:off x="4113250" y="4099038"/>
            <a:ext cx="3300" cy="283800"/>
          </a:xfrm>
          <a:prstGeom prst="straightConnector1">
            <a:avLst/>
          </a:prstGeom>
          <a:noFill/>
          <a:ln cap="flat" cmpd="sng" w="9525">
            <a:solidFill>
              <a:schemeClr val="dk2"/>
            </a:solidFill>
            <a:prstDash val="solid"/>
            <a:round/>
            <a:headEnd len="sm" w="sm" type="none"/>
            <a:tailEnd len="med" w="med" type="triangle"/>
          </a:ln>
        </p:spPr>
      </p:cxnSp>
      <p:sp>
        <p:nvSpPr>
          <p:cNvPr id="261" name="Google Shape;261;g1f6efa74786_0_0"/>
          <p:cNvSpPr txBox="1"/>
          <p:nvPr/>
        </p:nvSpPr>
        <p:spPr>
          <a:xfrm>
            <a:off x="4008088" y="3150550"/>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62" name="Google Shape;262;g1f6efa74786_0_0"/>
          <p:cNvSpPr/>
          <p:nvPr/>
        </p:nvSpPr>
        <p:spPr>
          <a:xfrm>
            <a:off x="4035713" y="3908200"/>
            <a:ext cx="158400" cy="1848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3" name="Google Shape;263;g1f6efa74786_0_0"/>
          <p:cNvCxnSpPr>
            <a:endCxn id="262" idx="0"/>
          </p:cNvCxnSpPr>
          <p:nvPr/>
        </p:nvCxnSpPr>
        <p:spPr>
          <a:xfrm flipH="1">
            <a:off x="4114913" y="3757000"/>
            <a:ext cx="600" cy="151200"/>
          </a:xfrm>
          <a:prstGeom prst="straightConnector1">
            <a:avLst/>
          </a:prstGeom>
          <a:noFill/>
          <a:ln cap="flat" cmpd="sng" w="9525">
            <a:solidFill>
              <a:schemeClr val="dk2"/>
            </a:solidFill>
            <a:prstDash val="solid"/>
            <a:round/>
            <a:headEnd len="sm" w="sm" type="none"/>
            <a:tailEnd len="sm" w="sm" type="none"/>
          </a:ln>
        </p:spPr>
      </p:cxnSp>
      <p:cxnSp>
        <p:nvCxnSpPr>
          <p:cNvPr id="264" name="Google Shape;264;g1f6efa74786_0_0"/>
          <p:cNvCxnSpPr>
            <a:stCxn id="256" idx="2"/>
            <a:endCxn id="262" idx="2"/>
          </p:cNvCxnSpPr>
          <p:nvPr/>
        </p:nvCxnSpPr>
        <p:spPr>
          <a:xfrm rot="5400000">
            <a:off x="3441275" y="3325238"/>
            <a:ext cx="1269600" cy="81000"/>
          </a:xfrm>
          <a:prstGeom prst="curvedConnector4">
            <a:avLst>
              <a:gd fmla="val 9043" name="adj1"/>
              <a:gd fmla="val 1118071" name="adj2"/>
            </a:avLst>
          </a:prstGeom>
          <a:noFill/>
          <a:ln cap="flat" cmpd="sng" w="9525">
            <a:solidFill>
              <a:schemeClr val="dk2"/>
            </a:solidFill>
            <a:prstDash val="solid"/>
            <a:round/>
            <a:headEnd len="sm" w="sm" type="none"/>
            <a:tailEnd len="sm" w="sm" type="none"/>
          </a:ln>
        </p:spPr>
      </p:cxnSp>
      <p:cxnSp>
        <p:nvCxnSpPr>
          <p:cNvPr id="265" name="Google Shape;265;g1f6efa74786_0_0"/>
          <p:cNvCxnSpPr/>
          <p:nvPr/>
        </p:nvCxnSpPr>
        <p:spPr>
          <a:xfrm>
            <a:off x="3908527" y="3992280"/>
            <a:ext cx="46200" cy="6600"/>
          </a:xfrm>
          <a:prstGeom prst="straightConnector1">
            <a:avLst/>
          </a:prstGeom>
          <a:noFill/>
          <a:ln cap="flat" cmpd="sng" w="9525">
            <a:solidFill>
              <a:schemeClr val="dk2"/>
            </a:solidFill>
            <a:prstDash val="solid"/>
            <a:round/>
            <a:headEnd len="sm" w="sm" type="none"/>
            <a:tailEnd len="med" w="med" type="triangle"/>
          </a:ln>
        </p:spPr>
      </p:cxnSp>
      <p:sp>
        <p:nvSpPr>
          <p:cNvPr id="266" name="Google Shape;266;g1f6efa74786_0_0"/>
          <p:cNvSpPr txBox="1"/>
          <p:nvPr/>
        </p:nvSpPr>
        <p:spPr>
          <a:xfrm>
            <a:off x="3962417" y="3980184"/>
            <a:ext cx="67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relu</a:t>
            </a:r>
            <a:endParaRPr b="0" i="0" sz="1300" u="none" cap="none" strike="noStrike">
              <a:solidFill>
                <a:srgbClr val="000000"/>
              </a:solidFill>
              <a:latin typeface="Cambria"/>
              <a:ea typeface="Cambria"/>
              <a:cs typeface="Cambria"/>
              <a:sym typeface="Cambria"/>
            </a:endParaRPr>
          </a:p>
        </p:txBody>
      </p:sp>
      <p:sp>
        <p:nvSpPr>
          <p:cNvPr id="267" name="Google Shape;267;g1f6efa74786_0_0"/>
          <p:cNvSpPr txBox="1"/>
          <p:nvPr/>
        </p:nvSpPr>
        <p:spPr>
          <a:xfrm>
            <a:off x="4716300" y="3201094"/>
            <a:ext cx="534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mbria"/>
                <a:ea typeface="Cambria"/>
                <a:cs typeface="Cambria"/>
                <a:sym typeface="Cambria"/>
              </a:rPr>
              <a:t>F(x)</a:t>
            </a:r>
            <a:endParaRPr b="0" i="0" sz="1300" u="none" cap="none" strike="noStrike">
              <a:solidFill>
                <a:srgbClr val="000000"/>
              </a:solidFill>
              <a:latin typeface="Cambria"/>
              <a:ea typeface="Cambria"/>
              <a:cs typeface="Cambria"/>
              <a:sym typeface="Cambria"/>
            </a:endParaRPr>
          </a:p>
        </p:txBody>
      </p:sp>
      <p:sp>
        <p:nvSpPr>
          <p:cNvPr id="268" name="Google Shape;268;g1f6efa74786_0_0"/>
          <p:cNvSpPr txBox="1"/>
          <p:nvPr/>
        </p:nvSpPr>
        <p:spPr>
          <a:xfrm>
            <a:off x="859188" y="2146113"/>
            <a:ext cx="1309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“plana”</a:t>
            </a:r>
            <a:endParaRPr b="0" i="0" sz="1400" u="none" cap="none" strike="noStrike">
              <a:solidFill>
                <a:srgbClr val="000000"/>
              </a:solidFill>
              <a:latin typeface="Montserrat"/>
              <a:ea typeface="Montserrat"/>
              <a:cs typeface="Montserrat"/>
              <a:sym typeface="Montserrat"/>
            </a:endParaRPr>
          </a:p>
        </p:txBody>
      </p:sp>
      <p:sp>
        <p:nvSpPr>
          <p:cNvPr id="269" name="Google Shape;269;g1f6efa74786_0_0"/>
          <p:cNvSpPr txBox="1"/>
          <p:nvPr/>
        </p:nvSpPr>
        <p:spPr>
          <a:xfrm>
            <a:off x="3304338" y="2146113"/>
            <a:ext cx="1624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Red “residual”</a:t>
            </a:r>
            <a:endParaRPr b="0" i="0" sz="1400" u="none" cap="none" strike="noStrike">
              <a:solidFill>
                <a:srgbClr val="000000"/>
              </a:solidFill>
              <a:latin typeface="Montserrat"/>
              <a:ea typeface="Montserrat"/>
              <a:cs typeface="Montserrat"/>
              <a:sym typeface="Montserrat"/>
            </a:endParaRPr>
          </a:p>
        </p:txBody>
      </p:sp>
      <p:sp>
        <p:nvSpPr>
          <p:cNvPr id="270" name="Google Shape;270;g1f6efa74786_0_0"/>
          <p:cNvSpPr txBox="1"/>
          <p:nvPr/>
        </p:nvSpPr>
        <p:spPr>
          <a:xfrm>
            <a:off x="5460425" y="2277925"/>
            <a:ext cx="3327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las conexiones residuales también ayudan a estabilizar el entrenamiento de la red, lo que permite que la red converja más rápidamente y con mayor precisión.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g1386f7e029b_0_188"/>
          <p:cNvPicPr preferRelativeResize="0"/>
          <p:nvPr/>
        </p:nvPicPr>
        <p:blipFill rotWithShape="1">
          <a:blip r:embed="rId3">
            <a:alphaModFix/>
          </a:blip>
          <a:srcRect b="0" l="0" r="0" t="0"/>
          <a:stretch/>
        </p:blipFill>
        <p:spPr>
          <a:xfrm>
            <a:off x="20725" y="1630200"/>
            <a:ext cx="9102550" cy="2603331"/>
          </a:xfrm>
          <a:prstGeom prst="rect">
            <a:avLst/>
          </a:prstGeom>
          <a:noFill/>
          <a:ln>
            <a:noFill/>
          </a:ln>
        </p:spPr>
      </p:pic>
      <p:sp>
        <p:nvSpPr>
          <p:cNvPr id="276" name="Google Shape;276;g1386f7e029b_0_188"/>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ResNet-50</a:t>
            </a:r>
            <a:endParaRPr>
              <a:latin typeface="Montserrat"/>
              <a:ea typeface="Montserrat"/>
              <a:cs typeface="Montserrat"/>
              <a:sym typeface="Montserrat"/>
            </a:endParaRPr>
          </a:p>
        </p:txBody>
      </p:sp>
      <p:sp>
        <p:nvSpPr>
          <p:cNvPr id="277" name="Google Shape;277;g1386f7e029b_0_188"/>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Segunda clase:</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94" name="Google Shape;94;p2"/>
          <p:cNvSpPr txBox="1"/>
          <p:nvPr>
            <p:ph idx="1" type="body"/>
          </p:nvPr>
        </p:nvSpPr>
        <p:spPr>
          <a:xfrm>
            <a:off x="511200" y="1348450"/>
            <a:ext cx="7688700" cy="361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Arquitecturas clásicas:</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Inception</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ResNet</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Otras..</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Implementación en PyTorch</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Residual Network</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Presentación TP Integrador</a:t>
            </a:r>
            <a:endParaRPr sz="1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386f7e029b_0_194"/>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pic>
        <p:nvPicPr>
          <p:cNvPr id="283" name="Google Shape;283;g1386f7e029b_0_194"/>
          <p:cNvPicPr preferRelativeResize="0"/>
          <p:nvPr/>
        </p:nvPicPr>
        <p:blipFill rotWithShape="1">
          <a:blip r:embed="rId3">
            <a:alphaModFix/>
          </a:blip>
          <a:srcRect b="0" l="0" r="0" t="0"/>
          <a:stretch/>
        </p:blipFill>
        <p:spPr>
          <a:xfrm>
            <a:off x="348325" y="1259800"/>
            <a:ext cx="8447344" cy="371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17542b0458_0_21"/>
          <p:cNvSpPr txBox="1"/>
          <p:nvPr>
            <p:ph idx="1" type="body"/>
          </p:nvPr>
        </p:nvSpPr>
        <p:spPr>
          <a:xfrm>
            <a:off x="727650" y="1441200"/>
            <a:ext cx="7947000" cy="226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400"/>
              <a:buFont typeface="Arial"/>
              <a:buNone/>
            </a:pPr>
            <a:r>
              <a:rPr lang="es" sz="1400">
                <a:solidFill>
                  <a:srgbClr val="000000"/>
                </a:solidFill>
                <a:latin typeface="Montserrat"/>
                <a:ea typeface="Montserrat"/>
                <a:cs typeface="Montserrat"/>
                <a:sym typeface="Montserrat"/>
              </a:rPr>
              <a:t>Demostración de funcionamiento de redes profundas con y sin conexiones residuales.</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400"/>
              <a:buFont typeface="Arial"/>
              <a:buNone/>
            </a:pPr>
            <a:r>
              <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400"/>
              <a:buFont typeface="Arial"/>
              <a:buNone/>
            </a:pPr>
            <a:r>
              <a:rPr b="1" lang="es" sz="1400" u="sng">
                <a:solidFill>
                  <a:schemeClr val="hlink"/>
                </a:solidFill>
                <a:latin typeface="Montserrat"/>
                <a:ea typeface="Montserrat"/>
                <a:cs typeface="Montserrat"/>
                <a:sym typeface="Montserrat"/>
                <a:hlinkClick r:id="rId3"/>
              </a:rPr>
              <a:t>Colab ResNet</a:t>
            </a:r>
            <a:r>
              <a:rPr b="1" lang="es" sz="1400">
                <a:solidFill>
                  <a:srgbClr val="000000"/>
                </a:solidFill>
                <a:latin typeface="Montserrat"/>
                <a:ea typeface="Montserrat"/>
                <a:cs typeface="Montserrat"/>
                <a:sym typeface="Montserrat"/>
              </a:rPr>
              <a:t> </a:t>
            </a:r>
            <a:endParaRPr b="1"/>
          </a:p>
        </p:txBody>
      </p:sp>
      <p:sp>
        <p:nvSpPr>
          <p:cNvPr id="289" name="Google Shape;289;g217542b0458_0_21"/>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g14b0ed2676f_0_16"/>
          <p:cNvPicPr preferRelativeResize="0"/>
          <p:nvPr/>
        </p:nvPicPr>
        <p:blipFill rotWithShape="1">
          <a:blip r:embed="rId3">
            <a:alphaModFix/>
          </a:blip>
          <a:srcRect b="0" l="0" r="0" t="0"/>
          <a:stretch/>
        </p:blipFill>
        <p:spPr>
          <a:xfrm>
            <a:off x="5058175" y="2237850"/>
            <a:ext cx="3670574" cy="2620000"/>
          </a:xfrm>
          <a:prstGeom prst="rect">
            <a:avLst/>
          </a:prstGeom>
          <a:noFill/>
          <a:ln>
            <a:noFill/>
          </a:ln>
        </p:spPr>
      </p:pic>
      <p:sp>
        <p:nvSpPr>
          <p:cNvPr id="295" name="Google Shape;295;g14b0ed2676f_0_1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MobileNet</a:t>
            </a:r>
            <a:endParaRPr sz="900">
              <a:latin typeface="Montserrat"/>
              <a:ea typeface="Montserrat"/>
              <a:cs typeface="Montserrat"/>
              <a:sym typeface="Montserrat"/>
            </a:endParaRPr>
          </a:p>
        </p:txBody>
      </p:sp>
      <p:sp>
        <p:nvSpPr>
          <p:cNvPr id="296" name="Google Shape;296;g14b0ed2676f_0_16"/>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Publicada por un equipo de Google en el 2017. Buscaba optimizar al máximo el costo computacional y la memoria requerida para correr una red convolucional sin degradar las métricas de la misma. Para ello reemplazaron las convoluciones convencionales por </a:t>
            </a:r>
            <a:r>
              <a:rPr b="1" i="0" lang="es" sz="1400" u="none" cap="none" strike="noStrike">
                <a:solidFill>
                  <a:srgbClr val="000000"/>
                </a:solidFill>
                <a:latin typeface="Montserrat"/>
                <a:ea typeface="Montserrat"/>
                <a:cs typeface="Montserrat"/>
                <a:sym typeface="Montserrat"/>
              </a:rPr>
              <a:t>depthwise separable convolution</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97" name="Google Shape;297;g14b0ed2676f_0_16"/>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Howard, et al., 2017. MobileNets: Efficient Convolutional Neural Networks for Mobile Vision Applications.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98" name="Google Shape;298;g14b0ed2676f_0_16"/>
          <p:cNvPicPr preferRelativeResize="0"/>
          <p:nvPr/>
        </p:nvPicPr>
        <p:blipFill rotWithShape="1">
          <a:blip r:embed="rId5">
            <a:alphaModFix/>
          </a:blip>
          <a:srcRect b="0" l="0" r="0" t="0"/>
          <a:stretch/>
        </p:blipFill>
        <p:spPr>
          <a:xfrm>
            <a:off x="917822" y="2817497"/>
            <a:ext cx="3770275" cy="131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4b0ed2676f_0_2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DenseNet</a:t>
            </a:r>
            <a:endParaRPr sz="900">
              <a:latin typeface="Montserrat"/>
              <a:ea typeface="Montserrat"/>
              <a:cs typeface="Montserrat"/>
              <a:sym typeface="Montserrat"/>
            </a:endParaRPr>
          </a:p>
        </p:txBody>
      </p:sp>
      <p:sp>
        <p:nvSpPr>
          <p:cNvPr id="304" name="Google Shape;304;g14b0ed2676f_0_27"/>
          <p:cNvSpPr txBox="1"/>
          <p:nvPr/>
        </p:nvSpPr>
        <p:spPr>
          <a:xfrm>
            <a:off x="264100" y="1340000"/>
            <a:ext cx="82602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Esta arquitectura lleva el concepto de conexión residual un paso más allá. Está formada por </a:t>
            </a:r>
            <a:r>
              <a:rPr b="1" i="0" lang="es" sz="1400" u="none" cap="none" strike="noStrike">
                <a:solidFill>
                  <a:srgbClr val="000000"/>
                </a:solidFill>
                <a:latin typeface="Montserrat"/>
                <a:ea typeface="Montserrat"/>
                <a:cs typeface="Montserrat"/>
                <a:sym typeface="Montserrat"/>
              </a:rPr>
              <a:t>bloques densos</a:t>
            </a:r>
            <a:r>
              <a:rPr b="0" i="0" lang="es" sz="1400" u="none" cap="none" strike="noStrike">
                <a:solidFill>
                  <a:srgbClr val="000000"/>
                </a:solidFill>
                <a:latin typeface="Montserrat"/>
                <a:ea typeface="Montserrat"/>
                <a:cs typeface="Montserrat"/>
                <a:sym typeface="Montserrat"/>
              </a:rPr>
              <a:t>, en los cuales, la salida de cada capa convolucional es trasladada a la entrada de todas las capas posteriores y concatenada con los resultados de la última.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05" name="Google Shape;305;g14b0ed2676f_0_27"/>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Huang, et al., 2018. Densely Connected Convolutional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06" name="Google Shape;306;g14b0ed2676f_0_27"/>
          <p:cNvPicPr preferRelativeResize="0"/>
          <p:nvPr/>
        </p:nvPicPr>
        <p:blipFill rotWithShape="1">
          <a:blip r:embed="rId4">
            <a:alphaModFix/>
          </a:blip>
          <a:srcRect b="0" l="0" r="0" t="0"/>
          <a:stretch/>
        </p:blipFill>
        <p:spPr>
          <a:xfrm>
            <a:off x="4701400" y="2050700"/>
            <a:ext cx="3822901" cy="1602679"/>
          </a:xfrm>
          <a:prstGeom prst="rect">
            <a:avLst/>
          </a:prstGeom>
          <a:noFill/>
          <a:ln>
            <a:noFill/>
          </a:ln>
        </p:spPr>
      </p:pic>
      <p:sp>
        <p:nvSpPr>
          <p:cNvPr id="307" name="Google Shape;307;g14b0ed2676f_0_27"/>
          <p:cNvSpPr txBox="1"/>
          <p:nvPr/>
        </p:nvSpPr>
        <p:spPr>
          <a:xfrm>
            <a:off x="290525" y="2139275"/>
            <a:ext cx="3822900" cy="21240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Mejora el flujo de los gradientes dentro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 que las capas tomen como entradas features más diversas.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Mantiene presentes las features de más bajo nivel, lo cual, hace que la red performe mejor cuando hay poca cantidad de datos para entrenar.</a:t>
            </a:r>
            <a:endParaRPr b="0" i="0" sz="1400" u="none" cap="none" strike="noStrike">
              <a:solidFill>
                <a:srgbClr val="000000"/>
              </a:solidFill>
              <a:latin typeface="Montserrat"/>
              <a:ea typeface="Montserrat"/>
              <a:cs typeface="Montserrat"/>
              <a:sym typeface="Montserrat"/>
            </a:endParaRPr>
          </a:p>
        </p:txBody>
      </p:sp>
      <p:pic>
        <p:nvPicPr>
          <p:cNvPr id="308" name="Google Shape;308;g14b0ed2676f_0_27"/>
          <p:cNvPicPr preferRelativeResize="0"/>
          <p:nvPr/>
        </p:nvPicPr>
        <p:blipFill rotWithShape="1">
          <a:blip r:embed="rId5">
            <a:alphaModFix/>
          </a:blip>
          <a:srcRect b="0" l="0" r="0" t="0"/>
          <a:stretch/>
        </p:blipFill>
        <p:spPr>
          <a:xfrm>
            <a:off x="4417748" y="3332848"/>
            <a:ext cx="4183775" cy="1548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386f7e029b_0_276"/>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a:t>
            </a:r>
            <a:endParaRPr>
              <a:latin typeface="Montserrat"/>
              <a:ea typeface="Montserrat"/>
              <a:cs typeface="Montserrat"/>
              <a:sym typeface="Montserrat"/>
            </a:endParaRPr>
          </a:p>
        </p:txBody>
      </p:sp>
      <p:sp>
        <p:nvSpPr>
          <p:cNvPr id="314" name="Google Shape;314;g1386f7e029b_0_276"/>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15" name="Google Shape;315;g1386f7e029b_0_276"/>
          <p:cNvSpPr txBox="1"/>
          <p:nvPr/>
        </p:nvSpPr>
        <p:spPr>
          <a:xfrm>
            <a:off x="826275" y="1425300"/>
            <a:ext cx="76224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de las que vimos hasta ahora, existen otras arquitecturas, por lo general más nuevas, basadas en capas convolucionales, que se desarrollaron para problemas de clasificación. Entre ellas están: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Xception: </a:t>
            </a:r>
            <a:r>
              <a:rPr b="0" i="0" lang="es" sz="1400" u="sng" cap="none" strike="noStrike">
                <a:solidFill>
                  <a:schemeClr val="hlink"/>
                </a:solidFill>
                <a:latin typeface="Montserrat"/>
                <a:ea typeface="Montserrat"/>
                <a:cs typeface="Montserrat"/>
                <a:sym typeface="Montserrat"/>
                <a:hlinkClick r:id="rId3"/>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v2: </a:t>
            </a:r>
            <a:r>
              <a:rPr b="0" i="0" lang="es" sz="1400" u="sng" cap="none" strike="noStrike">
                <a:solidFill>
                  <a:schemeClr val="hlink"/>
                </a:solidFill>
                <a:latin typeface="Montserrat"/>
                <a:ea typeface="Montserrat"/>
                <a:cs typeface="Montserrat"/>
                <a:sym typeface="Montserrat"/>
                <a:hlinkClick r:id="rId4"/>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v3: </a:t>
            </a:r>
            <a:r>
              <a:rPr b="0" i="0" lang="es" sz="1400" u="sng" cap="none" strike="noStrike">
                <a:solidFill>
                  <a:schemeClr val="hlink"/>
                </a:solidFill>
                <a:latin typeface="Montserrat"/>
                <a:ea typeface="Montserrat"/>
                <a:cs typeface="Montserrat"/>
                <a:sym typeface="Montserrat"/>
                <a:hlinkClick r:id="rId5"/>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ResNeXt: </a:t>
            </a:r>
            <a:r>
              <a:rPr b="0" i="0" lang="es" sz="1400" u="sng" cap="none" strike="noStrike">
                <a:solidFill>
                  <a:schemeClr val="hlink"/>
                </a:solidFill>
                <a:latin typeface="Montserrat"/>
                <a:ea typeface="Montserrat"/>
                <a:cs typeface="Montserrat"/>
                <a:sym typeface="Montserrat"/>
                <a:hlinkClick r:id="rId6"/>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EfficientNet: </a:t>
            </a:r>
            <a:r>
              <a:rPr b="0" i="0" lang="es" sz="1400" u="sng" cap="none" strike="noStrike">
                <a:solidFill>
                  <a:schemeClr val="hlink"/>
                </a:solidFill>
                <a:latin typeface="Montserrat"/>
                <a:ea typeface="Montserrat"/>
                <a:cs typeface="Montserrat"/>
                <a:sym typeface="Montserrat"/>
                <a:hlinkClick r:id="rId7"/>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Y muchas otras más… este campo sigue siendo estudiado activamente por lo que siempre hay papers con propuestas nuevas.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f6efa74786_0_33"/>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Resumen</a:t>
            </a:r>
            <a:endParaRPr>
              <a:latin typeface="Montserrat"/>
              <a:ea typeface="Montserrat"/>
              <a:cs typeface="Montserrat"/>
              <a:sym typeface="Montserrat"/>
            </a:endParaRPr>
          </a:p>
        </p:txBody>
      </p:sp>
      <p:sp>
        <p:nvSpPr>
          <p:cNvPr id="321" name="Google Shape;321;g1f6efa74786_0_33"/>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22" name="Google Shape;322;g1f6efa74786_0_33"/>
          <p:cNvSpPr txBox="1"/>
          <p:nvPr/>
        </p:nvSpPr>
        <p:spPr>
          <a:xfrm>
            <a:off x="826275" y="1425300"/>
            <a:ext cx="7622400" cy="25551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AlexNet</a:t>
            </a:r>
            <a:r>
              <a:rPr b="0" i="0" lang="es" sz="1400" u="none" cap="none" strike="noStrike">
                <a:solidFill>
                  <a:srgbClr val="000000"/>
                </a:solidFill>
                <a:latin typeface="Montserrat"/>
                <a:ea typeface="Montserrat"/>
                <a:cs typeface="Montserrat"/>
                <a:sym typeface="Montserrat"/>
              </a:rPr>
              <a:t>: Nos mostró que las CNN son la mejor opción para el procesamiento de imágenes.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VGGNet</a:t>
            </a:r>
            <a:r>
              <a:rPr b="0" i="0" lang="es" sz="1400" u="none" cap="none" strike="noStrike">
                <a:solidFill>
                  <a:srgbClr val="000000"/>
                </a:solidFill>
                <a:latin typeface="Montserrat"/>
                <a:ea typeface="Montserrat"/>
                <a:cs typeface="Montserrat"/>
                <a:sym typeface="Montserrat"/>
              </a:rPr>
              <a:t>: Nos mostró que modelos más grandes funcionan mejor.</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a:t>
            </a:r>
            <a:r>
              <a:rPr b="0" i="0" lang="es" sz="1400" u="none" cap="none" strike="noStrike">
                <a:solidFill>
                  <a:srgbClr val="000000"/>
                </a:solidFill>
                <a:latin typeface="Montserrat"/>
                <a:ea typeface="Montserrat"/>
                <a:cs typeface="Montserrat"/>
                <a:sym typeface="Montserrat"/>
              </a:rPr>
              <a:t>: Nos mostró cómo podemos optimizar la performance de las redes neuronales en cuanto a cómputo realizado, sin prescindir de los resultados en métricas.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ResNet</a:t>
            </a:r>
            <a:r>
              <a:rPr b="0" i="0" lang="es" sz="1400" u="none" cap="none" strike="noStrike">
                <a:solidFill>
                  <a:srgbClr val="000000"/>
                </a:solidFill>
                <a:latin typeface="Montserrat"/>
                <a:ea typeface="Montserrat"/>
                <a:cs typeface="Montserrat"/>
                <a:sym typeface="Montserrat"/>
              </a:rPr>
              <a:t>: Nos mostró cómo entrenar redes cada vez más grandes y que el beneficio disminuye a medida que las red crece.</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4886726b53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28" name="Google Shape;328;g14886726b53_0_0"/>
          <p:cNvSpPr txBox="1"/>
          <p:nvPr/>
        </p:nvSpPr>
        <p:spPr>
          <a:xfrm>
            <a:off x="643475" y="1352875"/>
            <a:ext cx="80871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¿Qué es?</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transferencia de conocimiento (transfer learning) consiste en mejorar la performance de un modelo objetivo sobre un dominio objetivo a partir de reutilizar el conocimiento ya aprendido por otro modelo sobre un dominio distinto, pero que guarda cierta relación con el primero. Este concepto está derivado de la psicología humana relacionada al aprendizaje.</a:t>
            </a:r>
            <a:endParaRPr b="0" i="0" sz="1400" u="none" cap="none" strike="noStrike">
              <a:solidFill>
                <a:srgbClr val="000000"/>
              </a:solidFill>
              <a:latin typeface="Montserrat"/>
              <a:ea typeface="Montserrat"/>
              <a:cs typeface="Montserrat"/>
              <a:sym typeface="Montserrat"/>
            </a:endParaRPr>
          </a:p>
        </p:txBody>
      </p:sp>
      <p:sp>
        <p:nvSpPr>
          <p:cNvPr id="329" name="Google Shape;329;g14886726b53_0_0"/>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Zhuang, et al., 2020. A Comprehensive Survey on Transfer Learning.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30" name="Google Shape;330;g14886726b53_0_0"/>
          <p:cNvPicPr preferRelativeResize="0"/>
          <p:nvPr/>
        </p:nvPicPr>
        <p:blipFill rotWithShape="1">
          <a:blip r:embed="rId4">
            <a:alphaModFix/>
          </a:blip>
          <a:srcRect b="0" l="0" r="0" t="0"/>
          <a:stretch/>
        </p:blipFill>
        <p:spPr>
          <a:xfrm>
            <a:off x="2470213" y="2767375"/>
            <a:ext cx="4433618" cy="1898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4886726b53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36" name="Google Shape;336;g14886726b53_0_7"/>
          <p:cNvSpPr txBox="1"/>
          <p:nvPr/>
        </p:nvSpPr>
        <p:spPr>
          <a:xfrm>
            <a:off x="643475" y="1352875"/>
            <a:ext cx="8087100" cy="2555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trata de redes neuronales profundas aplicadas a problemas de visión, </a:t>
            </a:r>
            <a:r>
              <a:rPr b="1" i="0" lang="es" sz="1400" u="none" cap="none" strike="noStrike">
                <a:solidFill>
                  <a:srgbClr val="000000"/>
                </a:solidFill>
                <a:latin typeface="Montserrat"/>
                <a:ea typeface="Montserrat"/>
                <a:cs typeface="Montserrat"/>
                <a:sym typeface="Montserrat"/>
              </a:rPr>
              <a:t>es necesario contar con una enorme cantidad de datos etiquetados</a:t>
            </a:r>
            <a:r>
              <a:rPr b="0" i="0" lang="es" sz="1400" u="none" cap="none" strike="noStrike">
                <a:solidFill>
                  <a:srgbClr val="000000"/>
                </a:solidFill>
                <a:latin typeface="Montserrat"/>
                <a:ea typeface="Montserrat"/>
                <a:cs typeface="Montserrat"/>
                <a:sym typeface="Montserrat"/>
              </a:rPr>
              <a:t> para lograr un entrenamiento satisfactorio y que el modelo pueda resolver la tarea en cuestión.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Sin embargo, en la mayoría de los casos, conformar un dataset con la cantidad suficiente de datos etiquetados y que estos tengan una distribución similar a los datos de testeo, </a:t>
            </a:r>
            <a:r>
              <a:rPr b="1" i="0" lang="es" sz="1400" u="none" cap="none" strike="noStrike">
                <a:solidFill>
                  <a:srgbClr val="000000"/>
                </a:solidFill>
                <a:latin typeface="Montserrat"/>
                <a:ea typeface="Montserrat"/>
                <a:cs typeface="Montserrat"/>
                <a:sym typeface="Montserrat"/>
              </a:rPr>
              <a:t>resulta bastante complicado y costoso</a:t>
            </a:r>
            <a:r>
              <a:rPr b="0" i="0" lang="es" sz="1400" u="none" cap="none" strike="noStrike">
                <a:solidFill>
                  <a:srgbClr val="000000"/>
                </a:solidFill>
                <a:latin typeface="Montserrat"/>
                <a:ea typeface="Montserrat"/>
                <a:cs typeface="Montserrat"/>
                <a:sym typeface="Montserrat"/>
              </a:rPr>
              <a:t>. Incluso, a veces, el simple hecho de conseguir los datos sin las etiquetas es todo un desafío.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estas razones, en la práctica, es muy común utilizar este tipo de técnicas para lograr modelos que resuelvan la tarea específica que nosotros requerimos.</a:t>
            </a:r>
            <a:endParaRPr b="0" i="0" sz="1400" u="none" cap="none" strike="noStrike">
              <a:solidFill>
                <a:srgbClr val="000000"/>
              </a:solidFill>
              <a:latin typeface="Montserrat"/>
              <a:ea typeface="Montserrat"/>
              <a:cs typeface="Montserrat"/>
              <a:sym typeface="Montserrat"/>
            </a:endParaRPr>
          </a:p>
        </p:txBody>
      </p:sp>
      <p:sp>
        <p:nvSpPr>
          <p:cNvPr id="337" name="Google Shape;337;g14886726b53_0_7"/>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Ribani, et al., 2019. A Survey of Transfer Learning for Convolutional Neural Networks.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g217542b0458_0_7"/>
          <p:cNvPicPr preferRelativeResize="0"/>
          <p:nvPr/>
        </p:nvPicPr>
        <p:blipFill rotWithShape="1">
          <a:blip r:embed="rId3">
            <a:alphaModFix/>
          </a:blip>
          <a:srcRect b="0" l="0" r="0" t="0"/>
          <a:stretch/>
        </p:blipFill>
        <p:spPr>
          <a:xfrm>
            <a:off x="2517238" y="1291275"/>
            <a:ext cx="4109519" cy="3750100"/>
          </a:xfrm>
          <a:prstGeom prst="rect">
            <a:avLst/>
          </a:prstGeom>
          <a:noFill/>
          <a:ln>
            <a:noFill/>
          </a:ln>
        </p:spPr>
      </p:pic>
      <p:sp>
        <p:nvSpPr>
          <p:cNvPr id="343" name="Google Shape;343;g217542b0458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388a3f0bda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49" name="Google Shape;349;g1388a3f0bda_0_0"/>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trabaja con imágenes, existen dos estrategias ampliamente utilizadas a la hora de realizar transfer learning:</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Feature extraction</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Consiste en tomar un modelo ya preentrenado en algún dataset lo suficientemente genérico (Ej: ImageNet) y eliminar la última o últimas capas. Luego la nueva salida de la red se utiliza como vector de features para alimentar un nuevo algoritmo que realice la clasificación del problema objetivo.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Fine Tuning</a:t>
            </a:r>
            <a:endParaRPr b="1"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este caso no solo se reemplaza la última o últimas capas de la red sino que el proceso de entrenamiento se realiza, también, sobre una porción de las capas ya pre entrenadas.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386f7e029b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0" name="Google Shape;100;g1386f7e029b_0_0"/>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2014 un equipo de Google presentó la primera versión de la serie de redes Inception en la competencia ImageNet, ganando en la tarea de clasificación. Como en todos los casos, la motivación principal estaba en obtener redes cada vez más profundas (más capas y más neuronas), que puedan mejorar las métricas actuales. Sin embargo, esto implicaba más probabilidad de sobreentrenamiento y más costo computacional.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Bajo estas premisas se creó lo que se conoce como un bloque Inception:</a:t>
            </a:r>
            <a:endParaRPr b="0" i="0" sz="1400" u="none" cap="none" strike="noStrike">
              <a:solidFill>
                <a:srgbClr val="000000"/>
              </a:solidFill>
              <a:latin typeface="Montserrat"/>
              <a:ea typeface="Montserrat"/>
              <a:cs typeface="Montserrat"/>
              <a:sym typeface="Montserrat"/>
            </a:endParaRPr>
          </a:p>
        </p:txBody>
      </p:sp>
      <p:pic>
        <p:nvPicPr>
          <p:cNvPr id="101" name="Google Shape;101;g1386f7e029b_0_0"/>
          <p:cNvPicPr preferRelativeResize="0"/>
          <p:nvPr/>
        </p:nvPicPr>
        <p:blipFill rotWithShape="1">
          <a:blip r:embed="rId3">
            <a:alphaModFix/>
          </a:blip>
          <a:srcRect b="12808" l="0" r="0" t="0"/>
          <a:stretch/>
        </p:blipFill>
        <p:spPr>
          <a:xfrm>
            <a:off x="2661850" y="3130275"/>
            <a:ext cx="3820300" cy="1848325"/>
          </a:xfrm>
          <a:prstGeom prst="rect">
            <a:avLst/>
          </a:prstGeom>
          <a:noFill/>
          <a:ln>
            <a:noFill/>
          </a:ln>
        </p:spPr>
      </p:pic>
      <p:sp>
        <p:nvSpPr>
          <p:cNvPr id="102" name="Google Shape;102;g1386f7e029b_0_0"/>
          <p:cNvSpPr txBox="1"/>
          <p:nvPr/>
        </p:nvSpPr>
        <p:spPr>
          <a:xfrm>
            <a:off x="382150" y="4864625"/>
            <a:ext cx="8252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Szegedy, et al., 2014. Going deeper with convolutions.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4b0ed2676f_0_11"/>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55" name="Google Shape;355;g14b0ed2676f_0_11"/>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términos generales las situaciones se pueden resumir en: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similares:</a:t>
            </a:r>
            <a:r>
              <a:rPr b="0" i="0" lang="es" sz="1400" u="none" cap="none" strike="noStrike">
                <a:solidFill>
                  <a:srgbClr val="000000"/>
                </a:solidFill>
                <a:latin typeface="Montserrat"/>
                <a:ea typeface="Montserrat"/>
                <a:cs typeface="Montserrat"/>
                <a:sym typeface="Montserrat"/>
              </a:rPr>
              <a:t> No es conveniente realizar fine tuning dado el riesgo de sobreentrenamiento por los pocos datos. Por lo general, se entrena un clasificador basado en las features extraídas de una de las últimas capas.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pequeño y con datos distintos:</a:t>
            </a:r>
            <a:r>
              <a:rPr b="0" i="0" lang="es" sz="1400" u="none" cap="none" strike="noStrike">
                <a:solidFill>
                  <a:srgbClr val="000000"/>
                </a:solidFill>
                <a:latin typeface="Montserrat"/>
                <a:ea typeface="Montserrat"/>
                <a:cs typeface="Montserrat"/>
                <a:sym typeface="Montserrat"/>
              </a:rPr>
              <a:t> Al igual que en el caso anterior, no es conveniente realizar fine tuning. Además, tampoco es recomendable extraer las features de alguna de las últimas capas dado que estas han aprendido características más específicas del dominio original.</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similares:</a:t>
            </a:r>
            <a:r>
              <a:rPr b="0" i="0" lang="es" sz="1400" u="none" cap="none" strike="noStrike">
                <a:solidFill>
                  <a:srgbClr val="000000"/>
                </a:solidFill>
                <a:latin typeface="Montserrat"/>
                <a:ea typeface="Montserrat"/>
                <a:cs typeface="Montserrat"/>
                <a:sym typeface="Montserrat"/>
              </a:rPr>
              <a:t> Dado que hay mayor cantidad de datos podemos analizar el uso de fine tuning sin riesgo de caer en sobreentrenamiento.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AutoNum type="arabicPeriod"/>
            </a:pPr>
            <a:r>
              <a:rPr b="1" i="0" lang="es" sz="1400" u="none" cap="none" strike="noStrike">
                <a:solidFill>
                  <a:srgbClr val="000000"/>
                </a:solidFill>
                <a:latin typeface="Montserrat"/>
                <a:ea typeface="Montserrat"/>
                <a:cs typeface="Montserrat"/>
                <a:sym typeface="Montserrat"/>
              </a:rPr>
              <a:t>Dataset grande y con datos distintos:</a:t>
            </a:r>
            <a:r>
              <a:rPr b="0" i="0" lang="es" sz="1400" u="none" cap="none" strike="noStrike">
                <a:solidFill>
                  <a:srgbClr val="000000"/>
                </a:solidFill>
                <a:latin typeface="Montserrat"/>
                <a:ea typeface="Montserrat"/>
                <a:cs typeface="Montserrat"/>
                <a:sym typeface="Montserrat"/>
              </a:rPr>
              <a:t> En este caso, el fine tuning se puede realizar reentrenando aún más capas. También se podría analizar realizar un entrenamiento con parámetros inicializados aleatoriamente.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386f7e029b_0_293"/>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61" name="Google Shape;361;g1386f7e029b_0_293"/>
          <p:cNvSpPr txBox="1"/>
          <p:nvPr/>
        </p:nvSpPr>
        <p:spPr>
          <a:xfrm>
            <a:off x="814200" y="1414025"/>
            <a:ext cx="79263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Precauciones a tener en cuenta para su implementación</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Cuando se realiza transfer learning, </a:t>
            </a:r>
            <a:r>
              <a:rPr b="1" i="0" lang="es" sz="1400" u="none" cap="none" strike="noStrike">
                <a:solidFill>
                  <a:srgbClr val="000000"/>
                </a:solidFill>
                <a:latin typeface="Montserrat"/>
                <a:ea typeface="Montserrat"/>
                <a:cs typeface="Montserrat"/>
                <a:sym typeface="Montserrat"/>
              </a:rPr>
              <a:t>el learning rate suele configurarse en valores más bajos</a:t>
            </a:r>
            <a:r>
              <a:rPr b="0" i="0" lang="es" sz="1400" u="none" cap="none" strike="noStrike">
                <a:solidFill>
                  <a:srgbClr val="000000"/>
                </a:solidFill>
                <a:latin typeface="Montserrat"/>
                <a:ea typeface="Montserrat"/>
                <a:cs typeface="Montserrat"/>
                <a:sym typeface="Montserrat"/>
              </a:rPr>
              <a:t> comparados a los que se utilizan para entrenar desde cero el mismo modelo. Esto para evitar que los pesos de la red ya entrenados se modifiquen mucho.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Hay que tomar precauciones con los </a:t>
            </a:r>
            <a:r>
              <a:rPr b="1" i="0" lang="es" sz="1400" u="none" cap="none" strike="noStrike">
                <a:solidFill>
                  <a:srgbClr val="000000"/>
                </a:solidFill>
                <a:latin typeface="Montserrat"/>
                <a:ea typeface="Montserrat"/>
                <a:cs typeface="Montserrat"/>
                <a:sym typeface="Montserrat"/>
              </a:rPr>
              <a:t>tamaños de imágenes</a:t>
            </a:r>
            <a:r>
              <a:rPr b="0" i="0" lang="es" sz="1400" u="none" cap="none" strike="noStrike">
                <a:solidFill>
                  <a:srgbClr val="000000"/>
                </a:solidFill>
                <a:latin typeface="Montserrat"/>
                <a:ea typeface="Montserrat"/>
                <a:cs typeface="Montserrat"/>
                <a:sym typeface="Montserrat"/>
              </a:rPr>
              <a:t> que se usan para entrenar, teniendo en cuenta el tamaño de imagen que se utilizó para pre-entrenar el modelo: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Dependiendo de la variación puede ser necesario </a:t>
            </a:r>
            <a:r>
              <a:rPr b="1" i="0" lang="es" sz="1400" u="none" cap="none" strike="noStrike">
                <a:solidFill>
                  <a:srgbClr val="000000"/>
                </a:solidFill>
                <a:latin typeface="Montserrat"/>
                <a:ea typeface="Montserrat"/>
                <a:cs typeface="Montserrat"/>
                <a:sym typeface="Montserrat"/>
              </a:rPr>
              <a:t>reemplazar una determinada cantidad de capas</a:t>
            </a:r>
            <a:r>
              <a:rPr b="0" i="0" lang="es" sz="1400" u="none" cap="none" strike="noStrike">
                <a:solidFill>
                  <a:srgbClr val="000000"/>
                </a:solidFill>
                <a:latin typeface="Montserrat"/>
                <a:ea typeface="Montserrat"/>
                <a:cs typeface="Montserrat"/>
                <a:sym typeface="Montserrat"/>
              </a:rPr>
              <a:t>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Dependiendo de la variación puede que las </a:t>
            </a:r>
            <a:r>
              <a:rPr b="1" i="0" lang="es" sz="1400" u="none" cap="none" strike="noStrike">
                <a:solidFill>
                  <a:srgbClr val="000000"/>
                </a:solidFill>
                <a:latin typeface="Montserrat"/>
                <a:ea typeface="Montserrat"/>
                <a:cs typeface="Montserrat"/>
                <a:sym typeface="Montserrat"/>
              </a:rPr>
              <a:t>features aprendidas</a:t>
            </a:r>
            <a:r>
              <a:rPr b="0" i="0" lang="es" sz="1400" u="none" cap="none" strike="noStrike">
                <a:solidFill>
                  <a:srgbClr val="000000"/>
                </a:solidFill>
                <a:latin typeface="Montserrat"/>
                <a:ea typeface="Montserrat"/>
                <a:cs typeface="Montserrat"/>
                <a:sym typeface="Montserrat"/>
              </a:rPr>
              <a:t> por las primeras capas convolucionales correspondan a una escala de imagen diferente.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388a3f0bda_0_6"/>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67" name="Google Shape;367;g1388a3f0bda_0_6"/>
          <p:cNvSpPr txBox="1"/>
          <p:nvPr/>
        </p:nvSpPr>
        <p:spPr>
          <a:xfrm>
            <a:off x="643475" y="1352875"/>
            <a:ext cx="80871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1" lang="es" sz="1400" u="none" cap="none" strike="noStrike">
                <a:solidFill>
                  <a:srgbClr val="000000"/>
                </a:solidFill>
                <a:latin typeface="Montserrat"/>
                <a:ea typeface="Montserrat"/>
                <a:cs typeface="Montserrat"/>
                <a:sym typeface="Montserrat"/>
              </a:rPr>
              <a:t>Negative Transfer</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El Negative Transfer hace referencia a las ocasiones en las que el proceso de transfer learning lleva a una disminución de la performance del modelo sobre la tarea objetivo, en comparación con las tareas originales para las que fue entrenado.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Esto ocurre porque el conocimiento que ya se tiene puede interferir con las nuevas tareas que se intentan aprender o porque la forma en la que se realiza el transfer learning hace que dicho conocimiento no se transfiera correctamente.</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ejemplo, supongamos que se tiene una red pre-entrenada para clasificar imágenes de perros y gatos y se quiere usarla para clasificar imágenes de plantas. Es posible que las características aprendidas por la red pre-entrenada no sean relevantes para la tarea de clasificación de plantas y que, en cambio, obstaculicen el rendimiento del modelo.</a:t>
            </a:r>
            <a:endParaRPr b="0" i="0" sz="1400" u="none" cap="none" strike="noStrike">
              <a:solidFill>
                <a:srgbClr val="000000"/>
              </a:solidFill>
              <a:latin typeface="Montserrat"/>
              <a:ea typeface="Montserrat"/>
              <a:cs typeface="Montserrat"/>
              <a:sym typeface="Montserrat"/>
            </a:endParaRPr>
          </a:p>
        </p:txBody>
      </p:sp>
      <p:sp>
        <p:nvSpPr>
          <p:cNvPr id="368" name="Google Shape;368;g1388a3f0bda_0_6"/>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Wang, et al., 2019. Characterizing and Avoiding Negative Transfer.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388a3f0bda_0_12"/>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Few Shot Learning</a:t>
            </a:r>
            <a:endParaRPr>
              <a:latin typeface="Montserrat"/>
              <a:ea typeface="Montserrat"/>
              <a:cs typeface="Montserrat"/>
              <a:sym typeface="Montserrat"/>
            </a:endParaRPr>
          </a:p>
        </p:txBody>
      </p:sp>
      <p:sp>
        <p:nvSpPr>
          <p:cNvPr id="374" name="Google Shape;374;g1388a3f0bda_0_12"/>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se cuenta con muy pocos datos de entrenamiento las técnicas tradiciones de Transfer Learning ya no nos sirven. Una forma de resolver este tipo de problemas es utilizar Few Shot Learning (FSL).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Algunos casos especiales, dentro de las técnicas de este estilo son </a:t>
            </a:r>
            <a:r>
              <a:rPr b="1" i="0" lang="es" sz="1400" u="none" cap="none" strike="noStrike">
                <a:solidFill>
                  <a:srgbClr val="000000"/>
                </a:solidFill>
                <a:latin typeface="Montserrat"/>
                <a:ea typeface="Montserrat"/>
                <a:cs typeface="Montserrat"/>
                <a:sym typeface="Montserrat"/>
              </a:rPr>
              <a:t>One Shot Learning</a:t>
            </a:r>
            <a:r>
              <a:rPr b="0" i="0" lang="es" sz="1400" u="none" cap="none" strike="noStrike">
                <a:solidFill>
                  <a:srgbClr val="000000"/>
                </a:solidFill>
                <a:latin typeface="Montserrat"/>
                <a:ea typeface="Montserrat"/>
                <a:cs typeface="Montserrat"/>
                <a:sym typeface="Montserrat"/>
              </a:rPr>
              <a:t>, referido a cuando solo tenemos un ejemplo etiquetado de cada clase que queremos clasificar, y </a:t>
            </a:r>
            <a:r>
              <a:rPr b="1" i="0" lang="es" sz="1400" u="none" cap="none" strike="noStrike">
                <a:solidFill>
                  <a:srgbClr val="000000"/>
                </a:solidFill>
                <a:latin typeface="Montserrat"/>
                <a:ea typeface="Montserrat"/>
                <a:cs typeface="Montserrat"/>
                <a:sym typeface="Montserrat"/>
              </a:rPr>
              <a:t>Zero Shot Learning</a:t>
            </a:r>
            <a:r>
              <a:rPr b="0" i="0" lang="es" sz="1400" u="none" cap="none" strike="noStrike">
                <a:solidFill>
                  <a:srgbClr val="000000"/>
                </a:solidFill>
                <a:latin typeface="Montserrat"/>
                <a:ea typeface="Montserrat"/>
                <a:cs typeface="Montserrat"/>
                <a:sym typeface="Montserrat"/>
              </a:rPr>
              <a:t> para cuando no contamos con ningún dato etiquetado para que nuestro modelo aprenda.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diferencia de un problema tradicional, en donde intentamos que el modelo aprenda a clasificar a partir de los datos, en un problema de FSL vamos a buscar que el modelo aprenda a clasificar a partir de soluciones de tareas similares en donde los datos etiquetados son escasos. Este tipo de aprendizaje se lo denomina </a:t>
            </a:r>
            <a:r>
              <a:rPr b="1" i="0" lang="es" sz="1400" u="none" cap="none" strike="noStrike">
                <a:solidFill>
                  <a:srgbClr val="000000"/>
                </a:solidFill>
                <a:latin typeface="Montserrat"/>
                <a:ea typeface="Montserrat"/>
                <a:cs typeface="Montserrat"/>
                <a:sym typeface="Montserrat"/>
              </a:rPr>
              <a:t>Meta Learning</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75" name="Google Shape;375;g1388a3f0bda_0_12"/>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Links de utilidad: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y </a:t>
            </a:r>
            <a:r>
              <a:rPr b="0" i="0" lang="es" sz="1000" u="sng" cap="none" strike="noStrike">
                <a:solidFill>
                  <a:schemeClr val="hlink"/>
                </a:solidFill>
                <a:latin typeface="Montserrat"/>
                <a:ea typeface="Montserrat"/>
                <a:cs typeface="Montserrat"/>
                <a:sym typeface="Montserrat"/>
                <a:hlinkClick r:id="rId5"/>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386f7e029b_0_298"/>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 name="Google Shape;381;g1386f7e029b_0_298"/>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Ejemplos prácticos</a:t>
            </a:r>
            <a:endParaRPr b="1" i="0" sz="2800" u="none" cap="none" strike="noStrike">
              <a:solidFill>
                <a:srgbClr val="1A1A1A"/>
              </a:solidFill>
              <a:latin typeface="Montserrat"/>
              <a:ea typeface="Montserrat"/>
              <a:cs typeface="Montserrat"/>
              <a:sym typeface="Montserrat"/>
            </a:endParaRPr>
          </a:p>
        </p:txBody>
      </p:sp>
      <p:sp>
        <p:nvSpPr>
          <p:cNvPr id="382" name="Google Shape;382;g1386f7e029b_0_298"/>
          <p:cNvSpPr txBox="1"/>
          <p:nvPr/>
        </p:nvSpPr>
        <p:spPr>
          <a:xfrm>
            <a:off x="703200" y="1384425"/>
            <a:ext cx="8044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 con VGG19 sobre dataset de perros y gatos.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3"/>
              </a:rPr>
              <a:t>Colab Transfer Learning VGG19</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 con ResNet18 sobre dataset CIFAR10.</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4"/>
              </a:rPr>
              <a:t>Colab Transfer Learning ResNet18</a:t>
            </a:r>
            <a:r>
              <a:rPr b="1" i="0" lang="es" sz="1400" u="none" cap="none" strike="noStrike">
                <a:solidFill>
                  <a:srgbClr val="000000"/>
                </a:solidFill>
                <a:latin typeface="Montserrat"/>
                <a:ea typeface="Montserrat"/>
                <a:cs typeface="Montserrat"/>
                <a:sym typeface="Montserrat"/>
              </a:rPr>
              <a:t> </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17cab5f764_0_0"/>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8" name="Google Shape;388;g217cab5f764_0_0"/>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Ejercicio</a:t>
            </a:r>
            <a:endParaRPr b="1" i="0" sz="2800" u="none" cap="none" strike="noStrike">
              <a:solidFill>
                <a:srgbClr val="1A1A1A"/>
              </a:solidFill>
              <a:latin typeface="Montserrat"/>
              <a:ea typeface="Montserrat"/>
              <a:cs typeface="Montserrat"/>
              <a:sym typeface="Montserrat"/>
            </a:endParaRPr>
          </a:p>
        </p:txBody>
      </p:sp>
      <p:sp>
        <p:nvSpPr>
          <p:cNvPr id="389" name="Google Shape;389;g217cab5f764_0_0"/>
          <p:cNvSpPr txBox="1"/>
          <p:nvPr/>
        </p:nvSpPr>
        <p:spPr>
          <a:xfrm>
            <a:off x="703200" y="1384425"/>
            <a:ext cx="8044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Ejemplo de Negative Transfer</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sng" cap="none" strike="noStrike">
                <a:solidFill>
                  <a:schemeClr val="hlink"/>
                </a:solidFill>
                <a:latin typeface="Montserrat"/>
                <a:ea typeface="Montserrat"/>
                <a:cs typeface="Montserrat"/>
                <a:sym typeface="Montserrat"/>
                <a:hlinkClick r:id="rId3"/>
              </a:rPr>
              <a:t>Colab Negative Transfer</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386f7e029b_0_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8" name="Google Shape;108;g1386f7e029b_0_7"/>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Características principales: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Introducción del bloque Inception: conexiones más esparsas, con diferentes tamaños de filtros para captar mejor features de múltiples tamaños.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Bottleneck layers basadas en convoluciones 1x1 para reducir la cantidad de operaciones necesarias para el cómputo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Clasificadores auxiliares en capas tempranas para mejorar el 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22 capas con solo 6,7 M de parámetros.</a:t>
            </a:r>
            <a:endParaRPr b="0" i="0" sz="1400" u="none" cap="none" strike="noStrike">
              <a:solidFill>
                <a:srgbClr val="000000"/>
              </a:solidFill>
              <a:latin typeface="Montserrat"/>
              <a:ea typeface="Montserrat"/>
              <a:cs typeface="Montserrat"/>
              <a:sym typeface="Montserrat"/>
            </a:endParaRPr>
          </a:p>
        </p:txBody>
      </p:sp>
      <p:pic>
        <p:nvPicPr>
          <p:cNvPr id="109" name="Google Shape;109;g1386f7e029b_0_7"/>
          <p:cNvPicPr preferRelativeResize="0"/>
          <p:nvPr/>
        </p:nvPicPr>
        <p:blipFill>
          <a:blip r:embed="rId3">
            <a:alphaModFix/>
          </a:blip>
          <a:stretch>
            <a:fillRect/>
          </a:stretch>
        </p:blipFill>
        <p:spPr>
          <a:xfrm>
            <a:off x="2030300" y="3283150"/>
            <a:ext cx="5087000" cy="165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386f7e029b_0_1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a:t>
            </a:r>
            <a:endParaRPr sz="900">
              <a:latin typeface="Montserrat"/>
              <a:ea typeface="Montserrat"/>
              <a:cs typeface="Montserrat"/>
              <a:sym typeface="Montserrat"/>
            </a:endParaRPr>
          </a:p>
        </p:txBody>
      </p:sp>
      <p:sp>
        <p:nvSpPr>
          <p:cNvPr id="115" name="Google Shape;115;g1386f7e029b_0_12"/>
          <p:cNvSpPr txBox="1"/>
          <p:nvPr/>
        </p:nvSpPr>
        <p:spPr>
          <a:xfrm>
            <a:off x="175575" y="1435625"/>
            <a:ext cx="5148000" cy="35094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 red cuenta con 9 bloques Inception separados por capas de Max-Pooling en algunos lugares..</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Estos bloques no modifican el ancho y alto de los volúmenes, solo la cantidad de canales. Por lo tanto, cada una de las operaciones dentro de cada bloque debe utilizar el padding necesario para que esto ocurra.</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Las salidas de cada una de las operaciones se concatenan para formar la entrada de la próxima capa.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Sin embargo, este esquema tiene un gran costo computacional debido a la cantidad de convoluciones involucradas y, por otro lado, la capa de pooling fuerza a la salida a tener más cantidad de canales que la entrada.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1x1: </a:t>
            </a:r>
            <a:r>
              <a:rPr b="1" i="0" lang="es" sz="1200" u="none" cap="none" strike="noStrike">
                <a:solidFill>
                  <a:srgbClr val="000000"/>
                </a:solidFill>
                <a:latin typeface="Cambria"/>
                <a:ea typeface="Cambria"/>
                <a:cs typeface="Cambria"/>
                <a:sym typeface="Cambria"/>
              </a:rPr>
              <a:t>1x1x128x28x28x100 = 10M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3x3: </a:t>
            </a:r>
            <a:r>
              <a:rPr b="1" i="0" lang="es" sz="1200" u="none" cap="none" strike="noStrike">
                <a:solidFill>
                  <a:srgbClr val="000000"/>
                </a:solidFill>
                <a:latin typeface="Cambria"/>
                <a:ea typeface="Cambria"/>
                <a:cs typeface="Cambria"/>
                <a:sym typeface="Cambria"/>
              </a:rPr>
              <a:t>3x3x192x28x28x100 = 135,4M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5x5: </a:t>
            </a:r>
            <a:r>
              <a:rPr b="1" i="0" lang="es" sz="1200" u="none" cap="none" strike="noStrike">
                <a:solidFill>
                  <a:srgbClr val="000000"/>
                </a:solidFill>
                <a:latin typeface="Cambria"/>
                <a:ea typeface="Cambria"/>
                <a:cs typeface="Cambria"/>
                <a:sym typeface="Cambria"/>
              </a:rPr>
              <a:t>5x5x96x28x28x100 = 188,1M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Total: 333,5M operaciones</a:t>
            </a:r>
            <a:endParaRPr b="1" i="0" sz="1200" u="none" cap="none" strike="noStrike">
              <a:solidFill>
                <a:srgbClr val="000000"/>
              </a:solidFill>
              <a:latin typeface="Montserrat"/>
              <a:ea typeface="Montserrat"/>
              <a:cs typeface="Montserrat"/>
              <a:sym typeface="Montserrat"/>
            </a:endParaRPr>
          </a:p>
        </p:txBody>
      </p:sp>
      <p:pic>
        <p:nvPicPr>
          <p:cNvPr id="116" name="Google Shape;116;g1386f7e029b_0_12"/>
          <p:cNvPicPr preferRelativeResize="0"/>
          <p:nvPr/>
        </p:nvPicPr>
        <p:blipFill rotWithShape="1">
          <a:blip r:embed="rId3">
            <a:alphaModFix/>
          </a:blip>
          <a:srcRect b="0" l="0" r="0" t="0"/>
          <a:stretch/>
        </p:blipFill>
        <p:spPr>
          <a:xfrm>
            <a:off x="5323575" y="1541940"/>
            <a:ext cx="3820425" cy="1634472"/>
          </a:xfrm>
          <a:prstGeom prst="rect">
            <a:avLst/>
          </a:prstGeom>
          <a:noFill/>
          <a:ln>
            <a:noFill/>
          </a:ln>
        </p:spPr>
      </p:pic>
      <p:sp>
        <p:nvSpPr>
          <p:cNvPr id="117" name="Google Shape;117;g1386f7e029b_0_12"/>
          <p:cNvSpPr txBox="1"/>
          <p:nvPr/>
        </p:nvSpPr>
        <p:spPr>
          <a:xfrm>
            <a:off x="6961300" y="3036500"/>
            <a:ext cx="841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28x28x100</a:t>
            </a:r>
            <a:endParaRPr b="0" i="0" sz="1000" u="none" cap="none" strike="noStrike">
              <a:solidFill>
                <a:srgbClr val="000000"/>
              </a:solidFill>
              <a:latin typeface="Cambria"/>
              <a:ea typeface="Cambria"/>
              <a:cs typeface="Cambria"/>
              <a:sym typeface="Cambria"/>
            </a:endParaRPr>
          </a:p>
        </p:txBody>
      </p:sp>
      <p:sp>
        <p:nvSpPr>
          <p:cNvPr id="118" name="Google Shape;118;g1386f7e029b_0_12"/>
          <p:cNvSpPr txBox="1"/>
          <p:nvPr/>
        </p:nvSpPr>
        <p:spPr>
          <a:xfrm>
            <a:off x="6517175" y="1137550"/>
            <a:ext cx="177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28x28x(128+192+96+100)</a:t>
            </a:r>
            <a:endParaRPr b="0" i="0" sz="1000" u="none" cap="none" strike="noStrike">
              <a:solidFill>
                <a:srgbClr val="00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28x28x516</a:t>
            </a:r>
            <a:endParaRPr b="0" i="0" sz="1000" u="none" cap="none" strike="noStrik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386f7e029b_0_2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24" name="Google Shape;124;g1386f7e029b_0_20"/>
          <p:cNvSpPr txBox="1"/>
          <p:nvPr/>
        </p:nvSpPr>
        <p:spPr>
          <a:xfrm>
            <a:off x="857250" y="1353000"/>
            <a:ext cx="798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analizamos el caso de la convolución de 5x5:</a:t>
            </a:r>
            <a:endParaRPr b="0" i="0" sz="1400" u="none" cap="none" strike="noStrike">
              <a:solidFill>
                <a:srgbClr val="000000"/>
              </a:solidFill>
              <a:latin typeface="Montserrat"/>
              <a:ea typeface="Montserrat"/>
              <a:cs typeface="Montserrat"/>
              <a:sym typeface="Montserrat"/>
            </a:endParaRPr>
          </a:p>
        </p:txBody>
      </p:sp>
      <p:sp>
        <p:nvSpPr>
          <p:cNvPr id="125" name="Google Shape;125;g1386f7e029b_0_20"/>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386f7e029b_0_20"/>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 name="Google Shape;127;g1386f7e029b_0_20"/>
          <p:cNvCxnSpPr/>
          <p:nvPr/>
        </p:nvCxnSpPr>
        <p:spPr>
          <a:xfrm>
            <a:off x="3102600" y="2710900"/>
            <a:ext cx="1989300" cy="0"/>
          </a:xfrm>
          <a:prstGeom prst="straightConnector1">
            <a:avLst/>
          </a:prstGeom>
          <a:noFill/>
          <a:ln cap="flat" cmpd="sng" w="9525">
            <a:solidFill>
              <a:schemeClr val="dk2"/>
            </a:solidFill>
            <a:prstDash val="solid"/>
            <a:round/>
            <a:headEnd len="sm" w="sm" type="none"/>
            <a:tailEnd len="med" w="med" type="triangle"/>
          </a:ln>
        </p:spPr>
      </p:cxnSp>
      <p:sp>
        <p:nvSpPr>
          <p:cNvPr id="128" name="Google Shape;128;g1386f7e029b_0_20"/>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sp>
        <p:nvSpPr>
          <p:cNvPr id="129" name="Google Shape;129;g1386f7e029b_0_20"/>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sp>
        <p:nvSpPr>
          <p:cNvPr id="130" name="Google Shape;130;g1386f7e029b_0_20"/>
          <p:cNvSpPr txBox="1"/>
          <p:nvPr/>
        </p:nvSpPr>
        <p:spPr>
          <a:xfrm>
            <a:off x="3432388" y="27889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31" name="Google Shape;131;g1386f7e029b_0_20"/>
          <p:cNvSpPr txBox="1"/>
          <p:nvPr/>
        </p:nvSpPr>
        <p:spPr>
          <a:xfrm>
            <a:off x="3432388" y="23107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32" name="Google Shape;132;g1386f7e029b_0_20"/>
          <p:cNvSpPr txBox="1"/>
          <p:nvPr/>
        </p:nvSpPr>
        <p:spPr>
          <a:xfrm>
            <a:off x="587525" y="3855050"/>
            <a:ext cx="8040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un valor de la salida: 5 x 5 x 100 = 2500 ops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todos los valores de la salida: 2500 x 28 x 28 x 96 = </a:t>
            </a:r>
            <a:r>
              <a:rPr b="1" i="0" lang="es" sz="1400" u="none" cap="none" strike="noStrike">
                <a:solidFill>
                  <a:srgbClr val="000000"/>
                </a:solidFill>
                <a:latin typeface="Montserrat"/>
                <a:ea typeface="Montserrat"/>
                <a:cs typeface="Montserrat"/>
                <a:sym typeface="Montserrat"/>
              </a:rPr>
              <a:t>188,16 M ops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386f7e029b_0_3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38" name="Google Shape;138;g1386f7e029b_0_33"/>
          <p:cNvSpPr txBox="1"/>
          <p:nvPr/>
        </p:nvSpPr>
        <p:spPr>
          <a:xfrm>
            <a:off x="857250" y="1353000"/>
            <a:ext cx="798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en cambio, se antepone una convolución 1x1 para reducir la dimensionalidad antes de la convolución de 5x5:</a:t>
            </a:r>
            <a:endParaRPr b="0" i="0" sz="1400" u="none" cap="none" strike="noStrike">
              <a:solidFill>
                <a:srgbClr val="000000"/>
              </a:solidFill>
              <a:latin typeface="Montserrat"/>
              <a:ea typeface="Montserrat"/>
              <a:cs typeface="Montserrat"/>
              <a:sym typeface="Montserrat"/>
            </a:endParaRPr>
          </a:p>
        </p:txBody>
      </p:sp>
      <p:cxnSp>
        <p:nvCxnSpPr>
          <p:cNvPr id="139" name="Google Shape;139;g1386f7e029b_0_33"/>
          <p:cNvCxnSpPr/>
          <p:nvPr/>
        </p:nvCxnSpPr>
        <p:spPr>
          <a:xfrm>
            <a:off x="5308425" y="2700600"/>
            <a:ext cx="1391700" cy="300"/>
          </a:xfrm>
          <a:prstGeom prst="straightConnector1">
            <a:avLst/>
          </a:prstGeom>
          <a:noFill/>
          <a:ln cap="flat" cmpd="sng" w="9525">
            <a:solidFill>
              <a:schemeClr val="dk2"/>
            </a:solidFill>
            <a:prstDash val="solid"/>
            <a:round/>
            <a:headEnd len="sm" w="sm" type="none"/>
            <a:tailEnd len="med" w="med" type="triangle"/>
          </a:ln>
        </p:spPr>
      </p:cxnSp>
      <p:grpSp>
        <p:nvGrpSpPr>
          <p:cNvPr id="140" name="Google Shape;140;g1386f7e029b_0_33"/>
          <p:cNvGrpSpPr/>
          <p:nvPr/>
        </p:nvGrpSpPr>
        <p:grpSpPr>
          <a:xfrm>
            <a:off x="793675" y="2231688"/>
            <a:ext cx="1257600" cy="1514675"/>
            <a:chOff x="1597675" y="2245800"/>
            <a:chExt cx="1257600" cy="1514675"/>
          </a:xfrm>
        </p:grpSpPr>
        <p:sp>
          <p:nvSpPr>
            <p:cNvPr id="141" name="Google Shape;141;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grpSp>
        <p:nvGrpSpPr>
          <p:cNvPr id="143" name="Google Shape;143;g1386f7e029b_0_33"/>
          <p:cNvGrpSpPr/>
          <p:nvPr/>
        </p:nvGrpSpPr>
        <p:grpSpPr>
          <a:xfrm>
            <a:off x="6844250" y="1897800"/>
            <a:ext cx="1484400" cy="1892700"/>
            <a:chOff x="5318725" y="1897800"/>
            <a:chExt cx="1484400" cy="1892700"/>
          </a:xfrm>
        </p:grpSpPr>
        <p:sp>
          <p:nvSpPr>
            <p:cNvPr id="144" name="Google Shape;144;g1386f7e029b_0_33"/>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386f7e029b_0_33"/>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grpSp>
      <p:sp>
        <p:nvSpPr>
          <p:cNvPr id="146" name="Google Shape;146;g1386f7e029b_0_33"/>
          <p:cNvSpPr txBox="1"/>
          <p:nvPr/>
        </p:nvSpPr>
        <p:spPr>
          <a:xfrm>
            <a:off x="5365038" y="27786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47" name="Google Shape;147;g1386f7e029b_0_33"/>
          <p:cNvSpPr txBox="1"/>
          <p:nvPr/>
        </p:nvSpPr>
        <p:spPr>
          <a:xfrm>
            <a:off x="5365038"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48" name="Google Shape;148;g1386f7e029b_0_33"/>
          <p:cNvSpPr txBox="1"/>
          <p:nvPr/>
        </p:nvSpPr>
        <p:spPr>
          <a:xfrm>
            <a:off x="587525" y="3855050"/>
            <a:ext cx="8040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1x1: 1 x 1 x 100 x 28 x 28 x 64 = </a:t>
            </a:r>
            <a:r>
              <a:rPr b="1" i="0" lang="es" sz="1400" u="none" cap="none" strike="noStrike">
                <a:solidFill>
                  <a:srgbClr val="000000"/>
                </a:solidFill>
                <a:latin typeface="Montserrat"/>
                <a:ea typeface="Montserrat"/>
                <a:cs typeface="Montserrat"/>
                <a:sym typeface="Montserrat"/>
              </a:rPr>
              <a:t>5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5x5: 5 x 5 x 64 x 28 x 28 x 96 = </a:t>
            </a:r>
            <a:r>
              <a:rPr b="1" i="0" lang="es" sz="1400" u="none" cap="none" strike="noStrike">
                <a:solidFill>
                  <a:srgbClr val="000000"/>
                </a:solidFill>
                <a:latin typeface="Montserrat"/>
                <a:ea typeface="Montserrat"/>
                <a:cs typeface="Montserrat"/>
                <a:sym typeface="Montserrat"/>
              </a:rPr>
              <a:t>120,4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Total: 125,4 M ops</a:t>
            </a:r>
            <a:endParaRPr b="1" i="0" sz="1400" u="none" cap="none" strike="noStrike">
              <a:solidFill>
                <a:srgbClr val="000000"/>
              </a:solidFill>
              <a:latin typeface="Montserrat"/>
              <a:ea typeface="Montserrat"/>
              <a:cs typeface="Montserrat"/>
              <a:sym typeface="Montserrat"/>
            </a:endParaRPr>
          </a:p>
        </p:txBody>
      </p:sp>
      <p:cxnSp>
        <p:nvCxnSpPr>
          <p:cNvPr id="149" name="Google Shape;149;g1386f7e029b_0_33"/>
          <p:cNvCxnSpPr/>
          <p:nvPr/>
        </p:nvCxnSpPr>
        <p:spPr>
          <a:xfrm>
            <a:off x="2203313" y="2695650"/>
            <a:ext cx="1391400" cy="10200"/>
          </a:xfrm>
          <a:prstGeom prst="straightConnector1">
            <a:avLst/>
          </a:prstGeom>
          <a:noFill/>
          <a:ln cap="flat" cmpd="sng" w="9525">
            <a:solidFill>
              <a:schemeClr val="dk2"/>
            </a:solidFill>
            <a:prstDash val="solid"/>
            <a:round/>
            <a:headEnd len="sm" w="sm" type="none"/>
            <a:tailEnd len="med" w="med" type="triangle"/>
          </a:ln>
        </p:spPr>
      </p:cxnSp>
      <p:grpSp>
        <p:nvGrpSpPr>
          <p:cNvPr id="150" name="Google Shape;150;g1386f7e029b_0_33"/>
          <p:cNvGrpSpPr/>
          <p:nvPr/>
        </p:nvGrpSpPr>
        <p:grpSpPr>
          <a:xfrm>
            <a:off x="3746750" y="2154475"/>
            <a:ext cx="1257600" cy="1514675"/>
            <a:chOff x="1597675" y="2245800"/>
            <a:chExt cx="1257600" cy="1514675"/>
          </a:xfrm>
        </p:grpSpPr>
        <p:sp>
          <p:nvSpPr>
            <p:cNvPr id="151" name="Google Shape;151;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53" name="Google Shape;153;g1386f7e029b_0_33"/>
          <p:cNvSpPr txBox="1"/>
          <p:nvPr/>
        </p:nvSpPr>
        <p:spPr>
          <a:xfrm>
            <a:off x="2270200"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54" name="Google Shape;154;g1386f7e029b_0_33"/>
          <p:cNvSpPr txBox="1"/>
          <p:nvPr/>
        </p:nvSpPr>
        <p:spPr>
          <a:xfrm>
            <a:off x="2270200" y="28382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49337a4fb8_0_1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60" name="Google Shape;160;g149337a4fb8_0_14"/>
          <p:cNvSpPr txBox="1"/>
          <p:nvPr/>
        </p:nvSpPr>
        <p:spPr>
          <a:xfrm>
            <a:off x="727500" y="1294825"/>
            <a:ext cx="79839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convolución de cada filtro de 1x1 se puede interpretar como aplicar la misma capa FC a cada píxel de entrada. Estas convoluciones preservan las dimensiones horizontal y vertical pero reducen la dimensionalidad en profundidad combinando las features extraídas anteriormente.</a:t>
            </a:r>
            <a:endParaRPr b="0" i="0" sz="1400" u="none" cap="none" strike="noStrike">
              <a:solidFill>
                <a:srgbClr val="000000"/>
              </a:solidFill>
              <a:latin typeface="Montserrat"/>
              <a:ea typeface="Montserrat"/>
              <a:cs typeface="Montserrat"/>
              <a:sym typeface="Montserrat"/>
            </a:endParaRPr>
          </a:p>
        </p:txBody>
      </p:sp>
      <p:grpSp>
        <p:nvGrpSpPr>
          <p:cNvPr id="161" name="Google Shape;161;g149337a4fb8_0_14"/>
          <p:cNvGrpSpPr/>
          <p:nvPr/>
        </p:nvGrpSpPr>
        <p:grpSpPr>
          <a:xfrm>
            <a:off x="1390663" y="3146305"/>
            <a:ext cx="1545891" cy="1932658"/>
            <a:chOff x="1597675" y="1827817"/>
            <a:chExt cx="1545891" cy="1932658"/>
          </a:xfrm>
        </p:grpSpPr>
        <p:sp>
          <p:nvSpPr>
            <p:cNvPr id="162" name="Google Shape;162;g149337a4fb8_0_14"/>
            <p:cNvSpPr/>
            <p:nvPr/>
          </p:nvSpPr>
          <p:spPr>
            <a:xfrm>
              <a:off x="1680166" y="1827817"/>
              <a:ext cx="1463400" cy="1417800"/>
            </a:xfrm>
            <a:prstGeom prst="cube">
              <a:avLst>
                <a:gd fmla="val 4566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cxnSp>
        <p:nvCxnSpPr>
          <p:cNvPr id="164" name="Google Shape;164;g149337a4fb8_0_14"/>
          <p:cNvCxnSpPr/>
          <p:nvPr/>
        </p:nvCxnSpPr>
        <p:spPr>
          <a:xfrm>
            <a:off x="3048600" y="4303075"/>
            <a:ext cx="3052500" cy="18300"/>
          </a:xfrm>
          <a:prstGeom prst="straightConnector1">
            <a:avLst/>
          </a:prstGeom>
          <a:noFill/>
          <a:ln cap="flat" cmpd="sng" w="9525">
            <a:solidFill>
              <a:schemeClr val="dk2"/>
            </a:solidFill>
            <a:prstDash val="solid"/>
            <a:round/>
            <a:headEnd len="sm" w="sm" type="none"/>
            <a:tailEnd len="med" w="med" type="triangle"/>
          </a:ln>
        </p:spPr>
      </p:cxnSp>
      <p:grpSp>
        <p:nvGrpSpPr>
          <p:cNvPr id="165" name="Google Shape;165;g149337a4fb8_0_14"/>
          <p:cNvGrpSpPr/>
          <p:nvPr/>
        </p:nvGrpSpPr>
        <p:grpSpPr>
          <a:xfrm>
            <a:off x="6276988" y="3355300"/>
            <a:ext cx="1257600" cy="1514675"/>
            <a:chOff x="1597675" y="2245800"/>
            <a:chExt cx="1257600" cy="1514675"/>
          </a:xfrm>
        </p:grpSpPr>
        <p:sp>
          <p:nvSpPr>
            <p:cNvPr id="166" name="Google Shape;166;g149337a4fb8_0_14"/>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68" name="Google Shape;168;g149337a4fb8_0_14"/>
          <p:cNvSpPr txBox="1"/>
          <p:nvPr/>
        </p:nvSpPr>
        <p:spPr>
          <a:xfrm>
            <a:off x="3906713" y="3836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69" name="Google Shape;169;g149337a4fb8_0_14"/>
          <p:cNvSpPr txBox="1"/>
          <p:nvPr/>
        </p:nvSpPr>
        <p:spPr>
          <a:xfrm>
            <a:off x="3906713" y="44418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
        <p:nvSpPr>
          <p:cNvPr id="170" name="Google Shape;170;g149337a4fb8_0_14"/>
          <p:cNvSpPr/>
          <p:nvPr/>
        </p:nvSpPr>
        <p:spPr>
          <a:xfrm>
            <a:off x="3593825" y="2176113"/>
            <a:ext cx="617700" cy="615600"/>
          </a:xfrm>
          <a:prstGeom prst="cube">
            <a:avLst>
              <a:gd fmla="val 8355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49337a4fb8_0_14"/>
          <p:cNvSpPr/>
          <p:nvPr/>
        </p:nvSpPr>
        <p:spPr>
          <a:xfrm>
            <a:off x="5453025" y="2388646"/>
            <a:ext cx="398100" cy="400200"/>
          </a:xfrm>
          <a:prstGeom prst="cube">
            <a:avLst>
              <a:gd fmla="val 7119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49337a4fb8_0_14"/>
          <p:cNvSpPr txBox="1"/>
          <p:nvPr/>
        </p:nvSpPr>
        <p:spPr>
          <a:xfrm>
            <a:off x="3093413" y="2862438"/>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1x1x100</a:t>
            </a:r>
            <a:endParaRPr b="0" i="0" sz="1400" u="none" cap="none" strike="noStrike">
              <a:solidFill>
                <a:srgbClr val="000000"/>
              </a:solidFill>
              <a:latin typeface="Cambria"/>
              <a:ea typeface="Cambria"/>
              <a:cs typeface="Cambria"/>
              <a:sym typeface="Cambria"/>
            </a:endParaRPr>
          </a:p>
        </p:txBody>
      </p:sp>
      <p:sp>
        <p:nvSpPr>
          <p:cNvPr id="173" name="Google Shape;173;g149337a4fb8_0_14"/>
          <p:cNvSpPr txBox="1"/>
          <p:nvPr/>
        </p:nvSpPr>
        <p:spPr>
          <a:xfrm>
            <a:off x="4915513" y="2862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1x1x64</a:t>
            </a:r>
            <a:endParaRPr b="0" i="0" sz="1400" u="none" cap="none" strike="noStrike">
              <a:solidFill>
                <a:srgbClr val="000000"/>
              </a:solidFill>
              <a:latin typeface="Cambria"/>
              <a:ea typeface="Cambria"/>
              <a:cs typeface="Cambria"/>
              <a:sym typeface="Cambria"/>
            </a:endParaRPr>
          </a:p>
        </p:txBody>
      </p:sp>
      <p:cxnSp>
        <p:nvCxnSpPr>
          <p:cNvPr id="174" name="Google Shape;174;g149337a4fb8_0_14"/>
          <p:cNvCxnSpPr/>
          <p:nvPr/>
        </p:nvCxnSpPr>
        <p:spPr>
          <a:xfrm>
            <a:off x="4286250" y="2635600"/>
            <a:ext cx="866400" cy="0"/>
          </a:xfrm>
          <a:prstGeom prst="straightConnector1">
            <a:avLst/>
          </a:prstGeom>
          <a:noFill/>
          <a:ln cap="flat" cmpd="sng" w="9525">
            <a:solidFill>
              <a:schemeClr val="dk2"/>
            </a:solidFill>
            <a:prstDash val="solid"/>
            <a:round/>
            <a:headEnd len="sm" w="sm" type="none"/>
            <a:tailEnd len="med" w="med" type="triangle"/>
          </a:ln>
        </p:spPr>
      </p:cxnSp>
      <p:sp>
        <p:nvSpPr>
          <p:cNvPr id="175" name="Google Shape;175;g149337a4fb8_0_14"/>
          <p:cNvSpPr txBox="1"/>
          <p:nvPr/>
        </p:nvSpPr>
        <p:spPr>
          <a:xfrm>
            <a:off x="4090638" y="21704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FC</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1386f7e029b_0_54"/>
          <p:cNvPicPr preferRelativeResize="0"/>
          <p:nvPr/>
        </p:nvPicPr>
        <p:blipFill rotWithShape="1">
          <a:blip r:embed="rId3">
            <a:alphaModFix/>
          </a:blip>
          <a:srcRect b="0" l="0" r="0" t="0"/>
          <a:stretch/>
        </p:blipFill>
        <p:spPr>
          <a:xfrm>
            <a:off x="2416725" y="2923775"/>
            <a:ext cx="4227014" cy="1989625"/>
          </a:xfrm>
          <a:prstGeom prst="rect">
            <a:avLst/>
          </a:prstGeom>
          <a:noFill/>
          <a:ln>
            <a:noFill/>
          </a:ln>
        </p:spPr>
      </p:pic>
      <p:sp>
        <p:nvSpPr>
          <p:cNvPr id="181" name="Google Shape;181;g1386f7e029b_0_5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Bottleneck layer</a:t>
            </a:r>
            <a:endParaRPr sz="900">
              <a:latin typeface="Montserrat"/>
              <a:ea typeface="Montserrat"/>
              <a:cs typeface="Montserrat"/>
              <a:sym typeface="Montserrat"/>
            </a:endParaRPr>
          </a:p>
        </p:txBody>
      </p:sp>
      <p:sp>
        <p:nvSpPr>
          <p:cNvPr id="182" name="Google Shape;182;g1386f7e029b_0_54"/>
          <p:cNvSpPr txBox="1"/>
          <p:nvPr/>
        </p:nvSpPr>
        <p:spPr>
          <a:xfrm>
            <a:off x="729450" y="1435625"/>
            <a:ext cx="7877400" cy="1446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Permiten reducir la cantidad de canales luego de la capa de Max-Pooling.</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dimensionalidad antes de las convoluciones de 3x3 y 5x5 para mejorar los tiempos de cómputo.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cantidad de parámetros dentro del bloque Inception.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Utilizan funciones de activación ReLU por lo que agregan no-linealidad.</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