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.fntdata"/><Relationship Id="rId6" Type="http://schemas.openxmlformats.org/officeDocument/2006/relationships/slide" Target="slides/slide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91e6a50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2191e6a50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91e6a50a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91e6a50a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91e6a50a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191e6a50a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91e6a50a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191e6a50a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91e6a50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2191e6a50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91e6a50a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2191e6a50a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91e6a50a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191e6a50a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91e6a50a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2191e6a50a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91e6a50a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2191e6a50a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91e6a50a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2191e6a50a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91e6a50a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191e6a50a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91e6a50a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91e6a50a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competitions/flower-classification-with-tpus/overview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" sz="2800">
                <a:latin typeface="Montserrat"/>
                <a:ea typeface="Montserrat"/>
                <a:cs typeface="Montserrat"/>
                <a:sym typeface="Montserrat"/>
              </a:rPr>
              <a:t>Trabajo Práctico Integrador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729450" y="1367000"/>
            <a:ext cx="7688700" cy="29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2222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El Trabajo práctico debe contener los siguientes apartados: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257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2222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Descripción del problema. (para la clase 4 - 19/05/2023)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257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2222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Análisis exploratorio del conjunto de datos. (para la clase 4 - 19/05/2023)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257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2222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Tarea de visión por computadora a resolver. (para la clase 4 - 19/05/2023)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257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2222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Entrenamientos a realizar. (para la clase 5 - 26/05/2023)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257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2222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Resultados y conclusiones.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2222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Fecha de presentación: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23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/06/2023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2222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Duración de las presentaciones: ~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15 min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72222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Entregables: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 diapositivas, conjunto de datos, notebooks con desarrollo y resultados.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</a:t>
            </a:r>
            <a:r>
              <a:rPr lang="es"/>
              <a:t> exploratorio de datos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4477000" y="1152475"/>
            <a:ext cx="43554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Datos: [id, imagen, </a:t>
            </a:r>
            <a:r>
              <a:rPr lang="es"/>
              <a:t>condición</a:t>
            </a:r>
            <a:r>
              <a:rPr lang="es"/>
              <a:t>, </a:t>
            </a:r>
            <a:r>
              <a:rPr lang="es"/>
              <a:t>género</a:t>
            </a:r>
            <a:r>
              <a:rPr lang="es"/>
              <a:t>, edad, fumador/a, altura, peso, …]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Distribución de diferentes atributos.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Clases elegida para el problema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Distribución de los datos.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Estrategias para balanceo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375" y="1244174"/>
            <a:ext cx="4037375" cy="202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Entrenamientos a realizar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Arquitectura/s elegida/s.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VGG16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ResNet18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Inception v3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CCT (Compact Convolutional Transformer)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Estrategias de </a:t>
            </a:r>
            <a:r>
              <a:rPr lang="es"/>
              <a:t>aumentación</a:t>
            </a:r>
            <a:r>
              <a:rPr lang="es"/>
              <a:t> de datos y justificaciones.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Random shift de matiz y luminosidad -&gt; variaciones en colores de placas.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Random gaussian blur -&gt; </a:t>
            </a:r>
            <a:r>
              <a:rPr lang="es"/>
              <a:t>variación</a:t>
            </a:r>
            <a:r>
              <a:rPr lang="es"/>
              <a:t> en </a:t>
            </a:r>
            <a:r>
              <a:rPr lang="es"/>
              <a:t>definición</a:t>
            </a:r>
            <a:r>
              <a:rPr lang="es"/>
              <a:t> de la imagen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Evitar crop -&gt; las zonas donde se evidencia la enfermedad pueden quedar fuera de la imagen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Criterios de </a:t>
            </a:r>
            <a:r>
              <a:rPr lang="es"/>
              <a:t>explicabilidad</a:t>
            </a:r>
            <a:r>
              <a:rPr lang="es"/>
              <a:t> [opcional]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Usar gradcam para explicar los resultados </a:t>
            </a:r>
            <a:r>
              <a:rPr lang="es"/>
              <a:t>erróneos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Recomendación</a:t>
            </a:r>
            <a:r>
              <a:rPr lang="es"/>
              <a:t> Final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Empiecen ya!!! El tiempo pasa volando, y las GPU se toman su tiempo.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Trabajen con datasets ya etiquetados, no se pongan a etiquetar ustedes!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Una </a:t>
            </a:r>
            <a:r>
              <a:rPr lang="es"/>
              <a:t>recomendación</a:t>
            </a:r>
            <a:r>
              <a:rPr lang="es"/>
              <a:t> para validar </a:t>
            </a:r>
            <a:r>
              <a:rPr lang="es"/>
              <a:t>rápidamente</a:t>
            </a:r>
            <a:r>
              <a:rPr lang="es"/>
              <a:t> algunos experimentos, pueden utilizarse datasets reducidos al momento de hacer un ajuste de hiperparametros y luego sobre las combinaciones </a:t>
            </a:r>
            <a:r>
              <a:rPr lang="es"/>
              <a:t>más</a:t>
            </a:r>
            <a:r>
              <a:rPr lang="es"/>
              <a:t> prometedoras hacer un entrenamiento con el dataset completo.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Envíenos</a:t>
            </a:r>
            <a:r>
              <a:rPr lang="es"/>
              <a:t> resultados parciales tanto de los experimentos como del estado de la </a:t>
            </a:r>
            <a:r>
              <a:rPr lang="es"/>
              <a:t>presentación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Ejemplo: Descripción del problema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729450" y="1265675"/>
            <a:ext cx="7688700" cy="3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En el mundo hay una asombrosa diversidad de flores, llegando a superar el número de 400000 especies diferentes.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Se desean identificar diferentes especies de flores en base a imágenes posiblemente capturadas con diferentes fuentes.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Se toma como ejemplo el desafio de Kaggle:</a:t>
            </a:r>
            <a:r>
              <a:rPr lang="e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s" sz="1800" u="sng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https://www.kaggle.com/competitions/flower-classification-with-tpus/overview</a:t>
            </a:r>
            <a:r>
              <a:rPr lang="e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Salida esperada: nombre de la flor presente en la imagen.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Ejemplo: Conjunto de datos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577050" y="1361100"/>
            <a:ext cx="3222300" cy="3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2222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El dataset está compuesto por imágenes RGB cuadradas con flores en diferentes entornos.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3287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Posee 100 clases, entre las cuales podemos encontrar: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{'pink_primrose',    'hard-leaved pocket orchid', ‘canterbury bells', 'sweet_pea', 'wild_geranium', 'tiger_lily', 'moon_orchid',              'bird_of_paradise', 'monkshood',        'globe_thistle', …}</a:t>
            </a:r>
            <a:endParaRPr b="1" sz="1050"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2222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Resolución de las imágenes: 224x224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2222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El conjunto de datos está dividido en: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72222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train:12753 img, test: 3712img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9450" y="1277250"/>
            <a:ext cx="4694900" cy="371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Ejemplo: Solución propuesta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729450" y="1411250"/>
            <a:ext cx="7688700" cy="30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Entrenar un clasificador de imágenes multiclase, que debiera poder generalizar para imágenes con diferentes orígenes.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Para salvar los pequeños desbalances que presenta el dataset, la métrica que se utilizará para evaluar la performance del modelo entrenado será </a:t>
            </a:r>
            <a:r>
              <a:rPr b="1" lang="es" sz="1800">
                <a:latin typeface="Montserrat"/>
                <a:ea typeface="Montserrat"/>
                <a:cs typeface="Montserrat"/>
                <a:sym typeface="Montserrat"/>
              </a:rPr>
              <a:t>Balanced Accuracy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La solución deberá devolver el nombre de la clase correspondiente para cada imagen de entrada.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Requerimiento: que haya una sola especie de flor presente en la imagen.</a:t>
            </a:r>
            <a:r>
              <a:rPr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Ejemplo: Modelos a entrenar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808250" y="1475700"/>
            <a:ext cx="3310800" cy="3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8077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Listado de modelos a entrenar: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644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2222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VGG16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644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2222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ResNet50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644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2222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InceptionV3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644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2222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CCT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8077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8077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Data Augmentation: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644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2222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Random Rotation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644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2222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Width Shift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644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2222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Height Shift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644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2222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Random Zoom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644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2222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Horizontal Flip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78077"/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4963425" y="1475700"/>
            <a:ext cx="3310800" cy="3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Manejo del conjunto de datos. Codificaciones.</a:t>
            </a:r>
            <a:endParaRPr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Preprocesamiento de las imágenes.</a:t>
            </a:r>
            <a:endParaRPr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Optimización de hiperparametros.</a:t>
            </a:r>
            <a:endParaRPr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Transfer Learning</a:t>
            </a:r>
            <a:endParaRPr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Deployment.</a:t>
            </a:r>
            <a:endParaRPr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7150" y="550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Ejemplo: Entrenamiento ResNet50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7150" y="2919050"/>
            <a:ext cx="5610300" cy="1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8077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Se entrenó el modelo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ResNet50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con y sin data augmentation.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8077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En primer lugar se entrenó partiendo de un pre entrenamiento en ImageNet, haciendo transfer learning para el problema que abordamos.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8077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En segundo lugar se entrenó partiendo de un estado inicial random.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78077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Para ayudar a la convergencia del entrenamiento se utilizó un scheduler para disminuir exponencialmente el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 learning rate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durante el entrenamiento.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150" y="1225175"/>
            <a:ext cx="5256151" cy="169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9850" y="787050"/>
            <a:ext cx="2568949" cy="1638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79850" y="2872545"/>
            <a:ext cx="2568948" cy="166135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6282525" y="2515725"/>
            <a:ext cx="2277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Entrenamiento sin DA</a:t>
            </a:r>
            <a:endParaRPr b="0" i="0" sz="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6191350" y="4591900"/>
            <a:ext cx="2277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Entrenamiento con DA</a:t>
            </a:r>
            <a:endParaRPr b="0" i="0" sz="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729450" y="5853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Ejemplo: Conclusiones y resultados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29450" y="1316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2222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El transfer learning realizado ha logrado disminuir en gran medida el tiempo de entrenamiento necesario.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2222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El modelo CCT tiene una muy buena relación de accuracy alcanzado en función de la cantidad de parámetros totales del modelo.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2222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El data augmentation produjo mejoras solamente en algunos de los modelos. Posiblemente se deba a una escasa duración del entrenamiento.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72222"/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900" y="3296325"/>
            <a:ext cx="5558751" cy="11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4625" y="4792675"/>
            <a:ext cx="22764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 rotWithShape="1">
          <a:blip r:embed="rId5">
            <a:alphaModFix/>
          </a:blip>
          <a:srcRect b="0" l="2553" r="0" t="0"/>
          <a:stretch/>
        </p:blipFill>
        <p:spPr>
          <a:xfrm>
            <a:off x="6655025" y="2778050"/>
            <a:ext cx="1915675" cy="19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Diagnosticar enfermedades respiratorias, e.g. COVID19 a partir de </a:t>
            </a:r>
            <a:r>
              <a:rPr lang="es"/>
              <a:t>radiografías</a:t>
            </a:r>
            <a:r>
              <a:rPr lang="es"/>
              <a:t> de </a:t>
            </a:r>
            <a:r>
              <a:rPr lang="es"/>
              <a:t>tórax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Salida esperada: si fuera el caso que enfermedad sufre el paciente.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Tarea a resolver -&gt; </a:t>
            </a:r>
            <a:r>
              <a:rPr lang="es"/>
              <a:t>Clasificación</a:t>
            </a:r>
            <a:r>
              <a:rPr lang="es"/>
              <a:t> de </a:t>
            </a:r>
            <a:r>
              <a:rPr lang="es"/>
              <a:t>imágenes</a:t>
            </a:r>
            <a:r>
              <a:rPr lang="es"/>
              <a:t> de </a:t>
            </a:r>
            <a:r>
              <a:rPr lang="es"/>
              <a:t>radiografías</a:t>
            </a:r>
            <a:r>
              <a:rPr lang="es"/>
              <a:t> de </a:t>
            </a:r>
            <a:r>
              <a:rPr lang="es"/>
              <a:t>tórax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Métricas</a:t>
            </a:r>
            <a:r>
              <a:rPr lang="es"/>
              <a:t> de </a:t>
            </a:r>
            <a:r>
              <a:rPr lang="es"/>
              <a:t>desempeño</a:t>
            </a:r>
            <a:r>
              <a:rPr lang="es"/>
              <a:t>: bAcc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875" y="3400413"/>
            <a:ext cx="5314950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311700" y="3698925"/>
            <a:ext cx="310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2"/>
                </a:solidFill>
              </a:rPr>
              <a:t>¡Me interesan</a:t>
            </a:r>
            <a:r>
              <a:rPr b="1" lang="es" sz="1700">
                <a:solidFill>
                  <a:schemeClr val="dk2"/>
                </a:solidFill>
              </a:rPr>
              <a:t> los falsos negativos!</a:t>
            </a:r>
            <a:endParaRPr b="1"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Localización</a:t>
            </a:r>
            <a:r>
              <a:rPr lang="es"/>
              <a:t> de tumores y </a:t>
            </a:r>
            <a:r>
              <a:rPr lang="es"/>
              <a:t>estimación</a:t>
            </a:r>
            <a:r>
              <a:rPr lang="es"/>
              <a:t> de </a:t>
            </a:r>
            <a:r>
              <a:rPr lang="es"/>
              <a:t>tamaño</a:t>
            </a:r>
            <a:r>
              <a:rPr lang="es"/>
              <a:t> en </a:t>
            </a:r>
            <a:r>
              <a:rPr lang="es"/>
              <a:t>imágenes</a:t>
            </a:r>
            <a:r>
              <a:rPr lang="es"/>
              <a:t> de resonancias </a:t>
            </a:r>
            <a:r>
              <a:rPr lang="es"/>
              <a:t>magnéticas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Salida esperada: </a:t>
            </a:r>
            <a:r>
              <a:rPr lang="es"/>
              <a:t>posición</a:t>
            </a:r>
            <a:r>
              <a:rPr lang="es"/>
              <a:t> (x,y) del centroide del tumor, y </a:t>
            </a:r>
            <a:r>
              <a:rPr lang="es"/>
              <a:t>tamaño</a:t>
            </a:r>
            <a:r>
              <a:rPr lang="es"/>
              <a:t> en mm de su/s </a:t>
            </a:r>
            <a:r>
              <a:rPr lang="es"/>
              <a:t>diámetro</a:t>
            </a:r>
            <a:r>
              <a:rPr lang="es"/>
              <a:t>/s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Tarea a resolver -&gt; </a:t>
            </a:r>
            <a:r>
              <a:rPr lang="es"/>
              <a:t>segmentación</a:t>
            </a:r>
            <a:r>
              <a:rPr lang="es"/>
              <a:t> de </a:t>
            </a:r>
            <a:r>
              <a:rPr lang="es"/>
              <a:t>imágenes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Métricas</a:t>
            </a:r>
            <a:r>
              <a:rPr lang="es"/>
              <a:t> de </a:t>
            </a:r>
            <a:r>
              <a:rPr lang="es"/>
              <a:t>desempeño</a:t>
            </a:r>
            <a:r>
              <a:rPr lang="es"/>
              <a:t>: IoU, bAcc, …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6300" y="3079050"/>
            <a:ext cx="3981874" cy="191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920625" y="3860875"/>
            <a:ext cx="310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2"/>
                </a:solidFill>
              </a:rPr>
              <a:t>¡Me interesan los falsos negativos!</a:t>
            </a:r>
            <a:endParaRPr b="1"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