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
      <p:font typeface="Montserra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jPNwNZR6RVENa0JL9gh1I5mGfV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05A3A1-8085-4AFC-B7E7-2CEB022B0035}">
  <a:tblStyle styleId="{4D05A3A1-8085-4AFC-B7E7-2CEB022B003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337a4fb8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49337a4fb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9337a4fb8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49337a4fb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77c77533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77c775338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77c77533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77c775338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7c77533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77c775338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77c77533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77c775338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77c77533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177c775338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77c77533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77c7753381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77c77533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77c775338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4b0ed267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4b0ed2676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3.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pdf/1512.03385.pdf"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hyperlink" Target="https://arxiv.org/pdf/1704.04861.pdf" TargetMode="External"/><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rxiv.org/pdf/1608.06993.pdf" TargetMode="External"/><Relationship Id="rId4" Type="http://schemas.openxmlformats.org/officeDocument/2006/relationships/image" Target="../media/image10.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905.11946.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911.02685.pdf"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researchgate.net/publication/337794654_A_Survey_of_Transfer_Learning_for_Convolutional_Neural_Network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colab.research.google.com/drive/1h9QOyKEyQuLdWko18oc8EJ_3Kf3Sh5T7?usp=sharing" TargetMode="External"/><Relationship Id="rId4" Type="http://schemas.openxmlformats.org/officeDocument/2006/relationships/hyperlink" Target="https://colab.research.google.com/drive/15RKIfgV0h_BPIHy8qCHgHpGbTBwCJr85?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kaggle.com/competitions/flower-classification-with-tpus/overvie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ocs.google.com/forms/d/e/1FAIpQLSfft_6uKg4g7DuKFp6WpEY4KCkab74CwTH_rxveGGpW1zIy1Q/view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7" name="Google Shape;187;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8" name="Google Shape;188;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89" name="Google Shape;189;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0" name="Google Shape;190;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1" name="Google Shape;191;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2" name="Google Shape;192;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8" name="Google Shape;198;g1386f7e029b_0_70"/>
          <p:cNvGraphicFramePr/>
          <p:nvPr/>
        </p:nvGraphicFramePr>
        <p:xfrm>
          <a:off x="1351650" y="1263467"/>
          <a:ext cx="3000000" cy="3000000"/>
        </p:xfrm>
        <a:graphic>
          <a:graphicData uri="http://schemas.openxmlformats.org/drawingml/2006/table">
            <a:tbl>
              <a:tblPr bandRow="1" firstRow="1">
                <a:noFill/>
                <a:tableStyleId>{4D05A3A1-8085-4AFC-B7E7-2CEB022B0035}</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4" name="Google Shape;204;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0" name="Google Shape;210;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16" name="Google Shape;216;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hasta 150 capas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17" name="Google Shape;217;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18" name="Google Shape;218;g1386f7e029b_0_162"/>
          <p:cNvPicPr preferRelativeResize="0"/>
          <p:nvPr/>
        </p:nvPicPr>
        <p:blipFill rotWithShape="1">
          <a:blip r:embed="rId4">
            <a:alphaModFix/>
          </a:blip>
          <a:srcRect b="0" l="0" r="0" t="0"/>
          <a:stretch/>
        </p:blipFill>
        <p:spPr>
          <a:xfrm>
            <a:off x="3145050" y="3296200"/>
            <a:ext cx="28575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24" name="Google Shape;224;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25" name="Google Shape;225;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1" name="Google Shape;231;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32" name="Google Shape;232;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9337a4fb8_0_5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38" name="Google Shape;238;g149337a4fb8_0_53"/>
          <p:cNvSpPr txBox="1"/>
          <p:nvPr/>
        </p:nvSpPr>
        <p:spPr>
          <a:xfrm>
            <a:off x="729450" y="1260775"/>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Se parte del hecho que los modelos más profundos tienen mayor capacidad de representación. También, se toma como hipótesis que el problema está relacionado con la optimización.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Entonces, ¿Qué debería aprender un modelo más profundo para ser, al menos, tan bueno como uno menos profundo?</a:t>
            </a:r>
            <a:endParaRPr b="0" i="0" sz="1400" u="none" cap="none" strike="noStrike">
              <a:solidFill>
                <a:srgbClr val="000000"/>
              </a:solidFill>
              <a:latin typeface="Montserrat"/>
              <a:ea typeface="Montserrat"/>
              <a:cs typeface="Montserrat"/>
              <a:sym typeface="Montserrat"/>
            </a:endParaRPr>
          </a:p>
        </p:txBody>
      </p:sp>
      <p:sp>
        <p:nvSpPr>
          <p:cNvPr id="239" name="Google Shape;239;g149337a4fb8_0_53"/>
          <p:cNvSpPr/>
          <p:nvPr/>
        </p:nvSpPr>
        <p:spPr>
          <a:xfrm>
            <a:off x="838575" y="3623638"/>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0" name="Google Shape;240;g149337a4fb8_0_53"/>
          <p:cNvCxnSpPr>
            <a:endCxn id="239" idx="0"/>
          </p:cNvCxnSpPr>
          <p:nvPr/>
        </p:nvCxnSpPr>
        <p:spPr>
          <a:xfrm flipH="1">
            <a:off x="1297425" y="33398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1" name="Google Shape;241;g149337a4fb8_0_53"/>
          <p:cNvSpPr txBox="1"/>
          <p:nvPr/>
        </p:nvSpPr>
        <p:spPr>
          <a:xfrm>
            <a:off x="1117450" y="3045913"/>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2" name="Google Shape;242;g149337a4fb8_0_53"/>
          <p:cNvCxnSpPr/>
          <p:nvPr/>
        </p:nvCxnSpPr>
        <p:spPr>
          <a:xfrm flipH="1">
            <a:off x="1297450" y="3900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3" name="Google Shape;243;g149337a4fb8_0_53"/>
          <p:cNvSpPr txBox="1"/>
          <p:nvPr/>
        </p:nvSpPr>
        <p:spPr>
          <a:xfrm>
            <a:off x="1016825" y="4184888"/>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44" name="Google Shape;244;g149337a4fb8_0_53"/>
          <p:cNvSpPr/>
          <p:nvPr/>
        </p:nvSpPr>
        <p:spPr>
          <a:xfrm>
            <a:off x="2463375" y="3388625"/>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5" name="Google Shape;245;g149337a4fb8_0_53"/>
          <p:cNvCxnSpPr>
            <a:endCxn id="244" idx="0"/>
          </p:cNvCxnSpPr>
          <p:nvPr/>
        </p:nvCxnSpPr>
        <p:spPr>
          <a:xfrm flipH="1">
            <a:off x="2922225" y="3104825"/>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6" name="Google Shape;246;g149337a4fb8_0_53"/>
          <p:cNvSpPr txBox="1"/>
          <p:nvPr/>
        </p:nvSpPr>
        <p:spPr>
          <a:xfrm>
            <a:off x="2742250" y="2810900"/>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7" name="Google Shape;247;g149337a4fb8_0_53"/>
          <p:cNvCxnSpPr/>
          <p:nvPr/>
        </p:nvCxnSpPr>
        <p:spPr>
          <a:xfrm flipH="1">
            <a:off x="2922250" y="3665950"/>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g149337a4fb8_0_53"/>
          <p:cNvSpPr txBox="1"/>
          <p:nvPr/>
        </p:nvSpPr>
        <p:spPr>
          <a:xfrm>
            <a:off x="2654775" y="4419900"/>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49" name="Google Shape;249;g149337a4fb8_0_53"/>
          <p:cNvSpPr/>
          <p:nvPr/>
        </p:nvSpPr>
        <p:spPr>
          <a:xfrm>
            <a:off x="2463375" y="3949750"/>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identidad</a:t>
            </a:r>
            <a:endParaRPr b="0" i="0" sz="1400" u="none" cap="none" strike="noStrike">
              <a:solidFill>
                <a:srgbClr val="000000"/>
              </a:solidFill>
              <a:latin typeface="Arial"/>
              <a:ea typeface="Arial"/>
              <a:cs typeface="Arial"/>
              <a:sym typeface="Arial"/>
            </a:endParaRPr>
          </a:p>
        </p:txBody>
      </p:sp>
      <p:cxnSp>
        <p:nvCxnSpPr>
          <p:cNvPr id="250" name="Google Shape;250;g149337a4fb8_0_53"/>
          <p:cNvCxnSpPr/>
          <p:nvPr/>
        </p:nvCxnSpPr>
        <p:spPr>
          <a:xfrm flipH="1">
            <a:off x="2922250" y="4226774"/>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1" name="Google Shape;251;g149337a4fb8_0_53"/>
          <p:cNvSpPr txBox="1"/>
          <p:nvPr/>
        </p:nvSpPr>
        <p:spPr>
          <a:xfrm>
            <a:off x="3624875" y="2861500"/>
            <a:ext cx="52095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Una solución forzada sería copiar las capas ya aprendidas del modelo menos profundo y agregarle capas que mapean la identidad.</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esto, en la práctica, resulta una tarea complicada para el optimizador.</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9337a4fb8_0_7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57" name="Google Shape;257;g149337a4fb8_0_72"/>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las capas de la red deban mapear los residuos </a:t>
            </a:r>
            <a:r>
              <a:rPr b="0" i="0" lang="es" sz="1400" u="none" cap="none" strike="noStrike">
                <a:solidFill>
                  <a:srgbClr val="000000"/>
                </a:solidFill>
                <a:latin typeface="Cambria"/>
                <a:ea typeface="Cambria"/>
                <a:cs typeface="Cambria"/>
                <a:sym typeface="Cambria"/>
              </a:rPr>
              <a:t>F(x)</a:t>
            </a:r>
            <a:r>
              <a:rPr b="0" i="0" lang="es" sz="1400" u="none" cap="none" strike="noStrike">
                <a:solidFill>
                  <a:srgbClr val="000000"/>
                </a:solidFill>
                <a:latin typeface="Montserrat"/>
                <a:ea typeface="Montserrat"/>
                <a:cs typeface="Montserrat"/>
                <a:sym typeface="Montserrat"/>
              </a:rPr>
              <a:t> en lugar de intentar mapear el </a:t>
            </a:r>
            <a:r>
              <a:rPr b="0" i="0" lang="es" sz="1400" u="none" cap="none" strike="noStrike">
                <a:solidFill>
                  <a:srgbClr val="000000"/>
                </a:solidFill>
                <a:latin typeface="Cambria"/>
                <a:ea typeface="Cambria"/>
                <a:cs typeface="Cambria"/>
                <a:sym typeface="Cambria"/>
              </a:rPr>
              <a:t>H(x)</a:t>
            </a:r>
            <a:r>
              <a:rPr b="0" i="0" lang="es" sz="1400" u="none" cap="none" strike="noStrike">
                <a:solidFill>
                  <a:srgbClr val="000000"/>
                </a:solidFill>
                <a:latin typeface="Montserrat"/>
                <a:ea typeface="Montserrat"/>
                <a:cs typeface="Montserrat"/>
                <a:sym typeface="Montserrat"/>
              </a:rPr>
              <a:t> original. </a:t>
            </a:r>
            <a:endParaRPr b="0" i="0" sz="1400" u="none" cap="none" strike="noStrike">
              <a:solidFill>
                <a:srgbClr val="000000"/>
              </a:solidFill>
              <a:latin typeface="Montserrat"/>
              <a:ea typeface="Montserrat"/>
              <a:cs typeface="Montserrat"/>
              <a:sym typeface="Montserrat"/>
            </a:endParaRPr>
          </a:p>
        </p:txBody>
      </p:sp>
      <p:sp>
        <p:nvSpPr>
          <p:cNvPr id="258" name="Google Shape;258;g149337a4fb8_0_72"/>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9" name="Google Shape;259;g149337a4fb8_0_72"/>
          <p:cNvCxnSpPr>
            <a:endCxn id="258"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0" name="Google Shape;260;g149337a4fb8_0_72"/>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61" name="Google Shape;261;g149337a4fb8_0_72"/>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2" name="Google Shape;262;g149337a4fb8_0_72"/>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63" name="Google Shape;263;g149337a4fb8_0_72"/>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4" name="Google Shape;264;g149337a4fb8_0_72"/>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5" name="Google Shape;265;g149337a4fb8_0_72"/>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6" name="Google Shape;266;g149337a4fb8_0_72"/>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7" name="Google Shape;267;g149337a4fb8_0_72"/>
          <p:cNvCxnSpPr>
            <a:endCxn id="266"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8" name="Google Shape;268;g149337a4fb8_0_72"/>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69" name="Google Shape;269;g149337a4fb8_0_72"/>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70" name="Google Shape;270;g149337a4fb8_0_72"/>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71" name="Google Shape;271;g149337a4fb8_0_72"/>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72" name="Google Shape;272;g149337a4fb8_0_72"/>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73" name="Google Shape;273;g149337a4fb8_0_72"/>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74" name="Google Shape;274;g149337a4fb8_0_72"/>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5" name="Google Shape;275;g149337a4fb8_0_72"/>
          <p:cNvCxnSpPr>
            <a:endCxn id="274"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76" name="Google Shape;276;g149337a4fb8_0_72"/>
          <p:cNvCxnSpPr>
            <a:stCxn id="268" idx="2"/>
            <a:endCxn id="274"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77" name="Google Shape;277;g149337a4fb8_0_72"/>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78" name="Google Shape;278;g149337a4fb8_0_72"/>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79" name="Google Shape;279;g149337a4fb8_0_72"/>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80" name="Google Shape;280;g149337a4fb8_0_72"/>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81" name="Google Shape;281;g149337a4fb8_0_72"/>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82" name="Google Shape;282;g149337a4fb8_0_72"/>
          <p:cNvSpPr txBox="1"/>
          <p:nvPr/>
        </p:nvSpPr>
        <p:spPr>
          <a:xfrm>
            <a:off x="5460425" y="2277925"/>
            <a:ext cx="3327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intuición detrás de las conexiones residuales consiste en que es más sencillo para la red hacer tender a </a:t>
            </a:r>
            <a:r>
              <a:rPr b="0" i="0" lang="es" sz="1400" u="none" cap="none" strike="noStrike">
                <a:solidFill>
                  <a:srgbClr val="000000"/>
                </a:solidFill>
                <a:latin typeface="Cambria"/>
                <a:ea typeface="Cambria"/>
                <a:cs typeface="Cambria"/>
                <a:sym typeface="Cambria"/>
              </a:rPr>
              <a:t>F(x)</a:t>
            </a:r>
            <a:r>
              <a:rPr b="0" i="0" lang="es" sz="1400" u="none" cap="none" strike="noStrike">
                <a:solidFill>
                  <a:srgbClr val="000000"/>
                </a:solidFill>
                <a:latin typeface="Montserrat"/>
                <a:ea typeface="Montserrat"/>
                <a:cs typeface="Montserrat"/>
                <a:sym typeface="Montserrat"/>
              </a:rPr>
              <a:t> a 0 (logrando que </a:t>
            </a:r>
            <a:r>
              <a:rPr b="0" i="0" lang="es" sz="1400" u="none" cap="none" strike="noStrike">
                <a:solidFill>
                  <a:srgbClr val="000000"/>
                </a:solidFill>
                <a:latin typeface="Cambria"/>
                <a:ea typeface="Cambria"/>
                <a:cs typeface="Cambria"/>
                <a:sym typeface="Cambria"/>
              </a:rPr>
              <a:t>H(x)</a:t>
            </a:r>
            <a:r>
              <a:rPr b="0" i="0" lang="es" sz="1400" u="none" cap="none" strike="noStrike">
                <a:solidFill>
                  <a:srgbClr val="000000"/>
                </a:solidFill>
                <a:latin typeface="Montserrat"/>
                <a:ea typeface="Montserrat"/>
                <a:cs typeface="Montserrat"/>
                <a:sym typeface="Montserrat"/>
              </a:rPr>
              <a:t> sea la identidad), en lugar de lograr que un bloque “plano” se comporte como una función identidad.</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88" name="Google Shape;288;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89" name="Google Shape;289;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95" name="Google Shape;295;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301" name="Google Shape;301;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302" name="Google Shape;302;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3" name="Google Shape;303;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4" name="Google Shape;304;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10" name="Google Shape;310;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1" name="Google Shape;311;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12" name="Google Shape;312;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13" name="Google Shape;313;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14" name="Google Shape;314;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20" name="Google Shape;320;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1" name="Google Shape;321;g1386f7e029b_0_276"/>
          <p:cNvSpPr txBox="1"/>
          <p:nvPr/>
        </p:nvSpPr>
        <p:spPr>
          <a:xfrm>
            <a:off x="826275" y="1425300"/>
            <a:ext cx="76224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7" name="Google Shape;327;g14886726b53_0_0"/>
          <p:cNvSpPr txBox="1"/>
          <p:nvPr/>
        </p:nvSpPr>
        <p:spPr>
          <a:xfrm>
            <a:off x="643475" y="1352875"/>
            <a:ext cx="80871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28" name="Google Shape;328;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29" name="Google Shape;329;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5" name="Google Shape;335;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es necesario contar con una enorme cantidad de datos etiquetados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resulta bastante complicado y costoso.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36" name="Google Shape;336;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2" name="Google Shape;342;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8" name="Google Shape;348;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4" name="Google Shape;354;g1386f7e029b_0_293"/>
          <p:cNvSpPr txBox="1"/>
          <p:nvPr/>
        </p:nvSpPr>
        <p:spPr>
          <a:xfrm>
            <a:off x="814200" y="1414025"/>
            <a:ext cx="79263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Tips a tener en cuenta para su implementación: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el learning rate suele configurarse en valores más bajos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respecto a la arquitectura de la red que se pretende usar sobre el nuevo dataset. Por ejemplo, ante un cambio en el tamaño de las imágenes de entrada, las capas convolucionales o de pooling no presentan mayores inconvenientes para adaptarse. Sin embargo, las capas densas, probablemente, deban ser reestructuradas en nuevas capas convolucionales.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También se debe tener en cuenta las dimensiones de las imágenes utilizadas durante el transfer learning para que la última capa convolucional o de pooling no devuelva dimensiones inválidas.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60" name="Google Shape;360;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61" name="Google Shape;361;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7" name="Google Shape;367;g1388a3f0bda_0_6"/>
          <p:cNvSpPr txBox="1"/>
          <p:nvPr/>
        </p:nvSpPr>
        <p:spPr>
          <a:xfrm>
            <a:off x="643475" y="1352875"/>
            <a:ext cx="80871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Aparte de la dificultad de decidir cómo y cuánto transfer learning realizar, existe un fenómeno con el que debemos tener cuidado. El </a:t>
            </a:r>
            <a:r>
              <a:rPr b="1" i="0" lang="es" sz="1400" u="none" cap="none" strike="noStrike">
                <a:solidFill>
                  <a:srgbClr val="000000"/>
                </a:solidFill>
                <a:latin typeface="Montserrat"/>
                <a:ea typeface="Montserrat"/>
                <a:cs typeface="Montserrat"/>
                <a:sym typeface="Montserrat"/>
              </a:rPr>
              <a:t>Negative Transfer</a:t>
            </a:r>
            <a:r>
              <a:rPr b="0" i="0" lang="es" sz="1400" u="none" cap="none" strike="noStrike">
                <a:solidFill>
                  <a:srgbClr val="000000"/>
                </a:solidFill>
                <a:latin typeface="Montserrat"/>
                <a:ea typeface="Montserrat"/>
                <a:cs typeface="Montserrat"/>
                <a:sym typeface="Montserrat"/>
              </a:rPr>
              <a:t> hace referencia a las ocasiones en las que el proceso de transfer learning lleva a una disminución de la performance del modelo sobre la tarea objetivo, en comparación con las tareas originales para las que fue entrenado. 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68" name="Google Shape;368;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4" name="Google Shape;374;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75" name="Google Shape;375;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Demostración de funcionamiento de redes profundas con y sin conexiones residuales.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3"/>
              </a:rPr>
              <a:t>Colab ResNet</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4"/>
              </a:rPr>
              <a:t>Colab Transfer Learning</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77c7753381_0_0"/>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es" sz="2800">
                <a:latin typeface="Montserrat"/>
                <a:ea typeface="Montserrat"/>
                <a:cs typeface="Montserrat"/>
                <a:sym typeface="Montserrat"/>
              </a:rPr>
              <a:t>Trabajo Práctico Integrador</a:t>
            </a:r>
            <a:endParaRPr sz="2800">
              <a:latin typeface="Montserrat"/>
              <a:ea typeface="Montserrat"/>
              <a:cs typeface="Montserrat"/>
              <a:sym typeface="Montserrat"/>
            </a:endParaRPr>
          </a:p>
          <a:p>
            <a:pPr indent="0" lvl="0" marL="0" rtl="0" algn="l">
              <a:lnSpc>
                <a:spcPct val="100000"/>
              </a:lnSpc>
              <a:spcBef>
                <a:spcPts val="0"/>
              </a:spcBef>
              <a:spcAft>
                <a:spcPts val="0"/>
              </a:spcAft>
              <a:buSzPct val="111111"/>
              <a:buNone/>
            </a:pPr>
            <a:r>
              <a:t/>
            </a:r>
            <a:endParaRPr/>
          </a:p>
        </p:txBody>
      </p:sp>
      <p:sp>
        <p:nvSpPr>
          <p:cNvPr id="381" name="Google Shape;381;g177c7753381_0_0"/>
          <p:cNvSpPr txBox="1"/>
          <p:nvPr>
            <p:ph idx="1" type="body"/>
          </p:nvPr>
        </p:nvSpPr>
        <p:spPr>
          <a:xfrm>
            <a:off x="729450" y="1367000"/>
            <a:ext cx="7688700" cy="2973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a:latin typeface="Montserrat"/>
                <a:ea typeface="Montserrat"/>
                <a:cs typeface="Montserrat"/>
                <a:sym typeface="Montserrat"/>
              </a:rPr>
              <a:t>El Trabajo práctico debe contener los siguientes apartados:</a:t>
            </a:r>
            <a:endParaRPr>
              <a:latin typeface="Montserrat"/>
              <a:ea typeface="Montserrat"/>
              <a:cs typeface="Montserrat"/>
              <a:sym typeface="Montserrat"/>
            </a:endParaRPr>
          </a:p>
          <a:p>
            <a:pPr indent="-311150" lvl="0" marL="457200" rtl="0" algn="l">
              <a:lnSpc>
                <a:spcPct val="115000"/>
              </a:lnSpc>
              <a:spcBef>
                <a:spcPts val="1200"/>
              </a:spcBef>
              <a:spcAft>
                <a:spcPts val="0"/>
              </a:spcAft>
              <a:buSzPts val="1300"/>
              <a:buFont typeface="Montserrat"/>
              <a:buChar char="●"/>
            </a:pPr>
            <a:r>
              <a:rPr lang="es">
                <a:latin typeface="Montserrat"/>
                <a:ea typeface="Montserrat"/>
                <a:cs typeface="Montserrat"/>
                <a:sym typeface="Montserrat"/>
              </a:rPr>
              <a:t>Descripción del problema. (para la clase 4 - 11/11/2022)</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Análisis exploratorio del conjunto de datos. (para la clase 4 - 11/11/2022)</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Tarea de visión por computadora a resolver. (para la clase 4 - 11/11/2022)</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Experimentos a realizar. (para la clase 5 - 18/11/2022)</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Resultados y conclusiones.</a:t>
            </a:r>
            <a:endParaRPr>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a:latin typeface="Montserrat"/>
                <a:ea typeface="Montserrat"/>
                <a:cs typeface="Montserrat"/>
                <a:sym typeface="Montserrat"/>
              </a:rPr>
              <a:t>Fecha de presentación: </a:t>
            </a:r>
            <a:r>
              <a:rPr b="1" lang="es">
                <a:latin typeface="Montserrat"/>
                <a:ea typeface="Montserrat"/>
                <a:cs typeface="Montserrat"/>
                <a:sym typeface="Montserrat"/>
              </a:rPr>
              <a:t>09</a:t>
            </a:r>
            <a:r>
              <a:rPr b="1" lang="es">
                <a:latin typeface="Montserrat"/>
                <a:ea typeface="Montserrat"/>
                <a:cs typeface="Montserrat"/>
                <a:sym typeface="Montserrat"/>
              </a:rPr>
              <a:t>/12/2022</a:t>
            </a:r>
            <a:endParaRPr b="1">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a:latin typeface="Montserrat"/>
                <a:ea typeface="Montserrat"/>
                <a:cs typeface="Montserrat"/>
                <a:sym typeface="Montserrat"/>
              </a:rPr>
              <a:t>Duración de las presentaciones: ~</a:t>
            </a:r>
            <a:r>
              <a:rPr b="1" lang="es">
                <a:latin typeface="Montserrat"/>
                <a:ea typeface="Montserrat"/>
                <a:cs typeface="Montserrat"/>
                <a:sym typeface="Montserrat"/>
              </a:rPr>
              <a:t>15 min</a:t>
            </a:r>
            <a:endParaRPr b="1">
              <a:latin typeface="Montserrat"/>
              <a:ea typeface="Montserrat"/>
              <a:cs typeface="Montserrat"/>
              <a:sym typeface="Montserrat"/>
            </a:endParaRPr>
          </a:p>
          <a:p>
            <a:pPr indent="0" lvl="0" marL="0" rtl="0" algn="l">
              <a:lnSpc>
                <a:spcPct val="115000"/>
              </a:lnSpc>
              <a:spcBef>
                <a:spcPts val="1200"/>
              </a:spcBef>
              <a:spcAft>
                <a:spcPts val="1200"/>
              </a:spcAft>
              <a:buSzPts val="1300"/>
              <a:buNone/>
            </a:pPr>
            <a:r>
              <a:rPr lang="es">
                <a:latin typeface="Montserrat"/>
                <a:ea typeface="Montserrat"/>
                <a:cs typeface="Montserrat"/>
                <a:sym typeface="Montserrat"/>
              </a:rPr>
              <a:t>Entregables:</a:t>
            </a:r>
            <a:r>
              <a:rPr b="1" lang="es">
                <a:latin typeface="Montserrat"/>
                <a:ea typeface="Montserrat"/>
                <a:cs typeface="Montserrat"/>
                <a:sym typeface="Montserrat"/>
              </a:rPr>
              <a:t> diapositivas, conjunto de datos, notebooks con desarrollo y resultados.</a:t>
            </a:r>
            <a:endParaRPr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77c7753381_0_5"/>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Montserrat"/>
                <a:ea typeface="Montserrat"/>
                <a:cs typeface="Montserrat"/>
                <a:sym typeface="Montserrat"/>
              </a:rPr>
              <a:t>Ejemplo: </a:t>
            </a:r>
            <a:r>
              <a:rPr lang="es">
                <a:latin typeface="Montserrat"/>
                <a:ea typeface="Montserrat"/>
                <a:cs typeface="Montserrat"/>
                <a:sym typeface="Montserrat"/>
              </a:rPr>
              <a:t>Descripción del problema</a:t>
            </a:r>
            <a:endParaRPr>
              <a:latin typeface="Montserrat"/>
              <a:ea typeface="Montserrat"/>
              <a:cs typeface="Montserrat"/>
              <a:sym typeface="Montserrat"/>
            </a:endParaRPr>
          </a:p>
        </p:txBody>
      </p:sp>
      <p:sp>
        <p:nvSpPr>
          <p:cNvPr id="387" name="Google Shape;387;g177c7753381_0_5"/>
          <p:cNvSpPr txBox="1"/>
          <p:nvPr>
            <p:ph idx="1" type="body"/>
          </p:nvPr>
        </p:nvSpPr>
        <p:spPr>
          <a:xfrm>
            <a:off x="729450" y="1625600"/>
            <a:ext cx="7688700" cy="2261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s" sz="1800">
                <a:latin typeface="Montserrat"/>
                <a:ea typeface="Montserrat"/>
                <a:cs typeface="Montserrat"/>
                <a:sym typeface="Montserrat"/>
              </a:rPr>
              <a:t>En el mundo hay una asombrosa diversidad de flores, llegando a superar el número de 400000 especies diferentes.</a:t>
            </a:r>
            <a:endParaRPr sz="1800">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sz="1800">
                <a:latin typeface="Montserrat"/>
                <a:ea typeface="Montserrat"/>
                <a:cs typeface="Montserrat"/>
                <a:sym typeface="Montserrat"/>
              </a:rPr>
              <a:t>Se desean identificar diferentes especies de flores en base a imágenes posiblemente capturadas con diferentes fuentes. </a:t>
            </a:r>
            <a:endParaRPr sz="1800">
              <a:latin typeface="Montserrat"/>
              <a:ea typeface="Montserrat"/>
              <a:cs typeface="Montserrat"/>
              <a:sym typeface="Montserrat"/>
            </a:endParaRPr>
          </a:p>
          <a:p>
            <a:pPr indent="0" lvl="0" marL="0" rtl="0" algn="l">
              <a:lnSpc>
                <a:spcPct val="100000"/>
              </a:lnSpc>
              <a:spcBef>
                <a:spcPts val="1200"/>
              </a:spcBef>
              <a:spcAft>
                <a:spcPts val="0"/>
              </a:spcAft>
              <a:buNone/>
            </a:pPr>
            <a:r>
              <a:rPr lang="es" sz="1800">
                <a:latin typeface="Montserrat"/>
                <a:ea typeface="Montserrat"/>
                <a:cs typeface="Montserrat"/>
                <a:sym typeface="Montserrat"/>
              </a:rPr>
              <a:t>Se toma como ejemplo el desafio de Kaggle:</a:t>
            </a:r>
            <a:r>
              <a:rPr lang="es" sz="1800">
                <a:solidFill>
                  <a:srgbClr val="000000"/>
                </a:solidFill>
                <a:latin typeface="Montserrat"/>
                <a:ea typeface="Montserrat"/>
                <a:cs typeface="Montserrat"/>
                <a:sym typeface="Montserrat"/>
              </a:rPr>
              <a:t>  </a:t>
            </a:r>
            <a:r>
              <a:rPr lang="es" sz="1800" u="sng">
                <a:solidFill>
                  <a:schemeClr val="accent5"/>
                </a:solidFill>
                <a:latin typeface="Montserrat"/>
                <a:ea typeface="Montserrat"/>
                <a:cs typeface="Montserrat"/>
                <a:sym typeface="Montserrat"/>
                <a:hlinkClick r:id="rId3">
                  <a:extLst>
                    <a:ext uri="{A12FA001-AC4F-418D-AE19-62706E023703}">
                      <ahyp:hlinkClr val="tx"/>
                    </a:ext>
                  </a:extLst>
                </a:hlinkClick>
              </a:rPr>
              <a:t>https://www.kaggle.com/competitions/flower-classification-with-tpus/overview</a:t>
            </a:r>
            <a:r>
              <a:rPr lang="es" sz="1800">
                <a:solidFill>
                  <a:srgbClr val="000000"/>
                </a:solidFill>
                <a:latin typeface="Montserrat"/>
                <a:ea typeface="Montserrat"/>
                <a:cs typeface="Montserrat"/>
                <a:sym typeface="Montserrat"/>
              </a:rPr>
              <a:t> </a:t>
            </a:r>
            <a:endParaRPr sz="18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77c7753381_0_11"/>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Montserrat"/>
                <a:ea typeface="Montserrat"/>
                <a:cs typeface="Montserrat"/>
                <a:sym typeface="Montserrat"/>
              </a:rPr>
              <a:t>Ejemplo: </a:t>
            </a:r>
            <a:r>
              <a:rPr lang="es">
                <a:latin typeface="Montserrat"/>
                <a:ea typeface="Montserrat"/>
                <a:cs typeface="Montserrat"/>
                <a:sym typeface="Montserrat"/>
              </a:rPr>
              <a:t>Conjunto de datos</a:t>
            </a:r>
            <a:endParaRPr>
              <a:latin typeface="Montserrat"/>
              <a:ea typeface="Montserrat"/>
              <a:cs typeface="Montserrat"/>
              <a:sym typeface="Montserrat"/>
            </a:endParaRPr>
          </a:p>
        </p:txBody>
      </p:sp>
      <p:sp>
        <p:nvSpPr>
          <p:cNvPr id="393" name="Google Shape;393;g177c7753381_0_11"/>
          <p:cNvSpPr txBox="1"/>
          <p:nvPr>
            <p:ph idx="1" type="body"/>
          </p:nvPr>
        </p:nvSpPr>
        <p:spPr>
          <a:xfrm>
            <a:off x="577050" y="1361100"/>
            <a:ext cx="3222300" cy="36321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lang="es">
                <a:latin typeface="Montserrat"/>
                <a:ea typeface="Montserrat"/>
                <a:cs typeface="Montserrat"/>
                <a:sym typeface="Montserrat"/>
              </a:rPr>
              <a:t>El dataset está compuesto por imágenes RGB cuadradas con flores en diferentes entornos.</a:t>
            </a:r>
            <a:endParaRPr>
              <a:latin typeface="Montserrat"/>
              <a:ea typeface="Montserrat"/>
              <a:cs typeface="Montserrat"/>
              <a:sym typeface="Montserrat"/>
            </a:endParaRPr>
          </a:p>
          <a:p>
            <a:pPr indent="0" lvl="0" marL="0" marR="0" rtl="0" algn="l">
              <a:lnSpc>
                <a:spcPct val="115000"/>
              </a:lnSpc>
              <a:spcBef>
                <a:spcPts val="1200"/>
              </a:spcBef>
              <a:spcAft>
                <a:spcPts val="0"/>
              </a:spcAft>
              <a:buSzPct val="123809"/>
              <a:buNone/>
            </a:pPr>
            <a:r>
              <a:rPr lang="es">
                <a:latin typeface="Montserrat"/>
                <a:ea typeface="Montserrat"/>
                <a:cs typeface="Montserrat"/>
                <a:sym typeface="Montserrat"/>
              </a:rPr>
              <a:t>Posee 100 clases, entre las cuales podemos encontrar: </a:t>
            </a:r>
            <a:r>
              <a:rPr b="1" lang="es">
                <a:latin typeface="Montserrat"/>
                <a:ea typeface="Montserrat"/>
                <a:cs typeface="Montserrat"/>
                <a:sym typeface="Montserrat"/>
              </a:rPr>
              <a:t>{'pink_primrose',    'hard-leaved pocket orchid', ‘canterbury bells', 'sweet_pea', 'wild_geranium', 'tiger_lily', 'moon_orchid',              'bird_of_paradise', 'monkshood',        'globe_thistle', …}</a:t>
            </a:r>
            <a:endParaRPr b="1" sz="1050">
              <a:solidFill>
                <a:srgbClr val="D4D4D4"/>
              </a:solidFill>
              <a:highlight>
                <a:srgbClr val="1E1E1E"/>
              </a:highlight>
              <a:latin typeface="Montserrat"/>
              <a:ea typeface="Montserrat"/>
              <a:cs typeface="Montserrat"/>
              <a:sym typeface="Montserrat"/>
            </a:endParaRPr>
          </a:p>
          <a:p>
            <a:pPr indent="0" lvl="0" marL="0" rtl="0" algn="l">
              <a:lnSpc>
                <a:spcPct val="115000"/>
              </a:lnSpc>
              <a:spcBef>
                <a:spcPts val="1200"/>
              </a:spcBef>
              <a:spcAft>
                <a:spcPts val="0"/>
              </a:spcAft>
              <a:buSzPct val="100000"/>
              <a:buNone/>
            </a:pPr>
            <a:r>
              <a:rPr lang="es">
                <a:latin typeface="Montserrat"/>
                <a:ea typeface="Montserrat"/>
                <a:cs typeface="Montserrat"/>
                <a:sym typeface="Montserrat"/>
              </a:rPr>
              <a:t>Resolución de las imágenes: 224x224</a:t>
            </a:r>
            <a:endParaRPr>
              <a:latin typeface="Montserrat"/>
              <a:ea typeface="Montserrat"/>
              <a:cs typeface="Montserrat"/>
              <a:sym typeface="Montserrat"/>
            </a:endParaRPr>
          </a:p>
          <a:p>
            <a:pPr indent="0" lvl="0" marL="0" rtl="0" algn="l">
              <a:lnSpc>
                <a:spcPct val="115000"/>
              </a:lnSpc>
              <a:spcBef>
                <a:spcPts val="1200"/>
              </a:spcBef>
              <a:spcAft>
                <a:spcPts val="0"/>
              </a:spcAft>
              <a:buSzPct val="100000"/>
              <a:buNone/>
            </a:pPr>
            <a:r>
              <a:rPr lang="es">
                <a:latin typeface="Montserrat"/>
                <a:ea typeface="Montserrat"/>
                <a:cs typeface="Montserrat"/>
                <a:sym typeface="Montserrat"/>
              </a:rPr>
              <a:t>El conjunto de datos está dividido en:</a:t>
            </a:r>
            <a:endParaRPr>
              <a:latin typeface="Montserrat"/>
              <a:ea typeface="Montserrat"/>
              <a:cs typeface="Montserrat"/>
              <a:sym typeface="Montserrat"/>
            </a:endParaRPr>
          </a:p>
          <a:p>
            <a:pPr indent="0" lvl="0" marL="0" rtl="0" algn="l">
              <a:lnSpc>
                <a:spcPct val="115000"/>
              </a:lnSpc>
              <a:spcBef>
                <a:spcPts val="1200"/>
              </a:spcBef>
              <a:spcAft>
                <a:spcPts val="1200"/>
              </a:spcAft>
              <a:buSzPct val="100000"/>
              <a:buNone/>
            </a:pPr>
            <a:r>
              <a:rPr lang="es">
                <a:latin typeface="Montserrat"/>
                <a:ea typeface="Montserrat"/>
                <a:cs typeface="Montserrat"/>
                <a:sym typeface="Montserrat"/>
              </a:rPr>
              <a:t>train:12753 img, test: 3712img</a:t>
            </a:r>
            <a:endParaRPr>
              <a:latin typeface="Montserrat"/>
              <a:ea typeface="Montserrat"/>
              <a:cs typeface="Montserrat"/>
              <a:sym typeface="Montserrat"/>
            </a:endParaRPr>
          </a:p>
        </p:txBody>
      </p:sp>
      <p:pic>
        <p:nvPicPr>
          <p:cNvPr id="394" name="Google Shape;394;g177c7753381_0_11"/>
          <p:cNvPicPr preferRelativeResize="0"/>
          <p:nvPr/>
        </p:nvPicPr>
        <p:blipFill rotWithShape="1">
          <a:blip r:embed="rId3">
            <a:alphaModFix/>
          </a:blip>
          <a:srcRect b="0" l="0" r="0" t="0"/>
          <a:stretch/>
        </p:blipFill>
        <p:spPr>
          <a:xfrm>
            <a:off x="3799450" y="1277250"/>
            <a:ext cx="4694900" cy="3715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77c7753381_0_17"/>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Montserrat"/>
                <a:ea typeface="Montserrat"/>
                <a:cs typeface="Montserrat"/>
                <a:sym typeface="Montserrat"/>
              </a:rPr>
              <a:t>Ejemplo: </a:t>
            </a:r>
            <a:r>
              <a:rPr lang="es">
                <a:latin typeface="Montserrat"/>
                <a:ea typeface="Montserrat"/>
                <a:cs typeface="Montserrat"/>
                <a:sym typeface="Montserrat"/>
              </a:rPr>
              <a:t>Solución propuesta</a:t>
            </a:r>
            <a:endParaRPr>
              <a:latin typeface="Montserrat"/>
              <a:ea typeface="Montserrat"/>
              <a:cs typeface="Montserrat"/>
              <a:sym typeface="Montserrat"/>
            </a:endParaRPr>
          </a:p>
        </p:txBody>
      </p:sp>
      <p:sp>
        <p:nvSpPr>
          <p:cNvPr id="400" name="Google Shape;400;g177c7753381_0_17"/>
          <p:cNvSpPr txBox="1"/>
          <p:nvPr>
            <p:ph idx="1" type="body"/>
          </p:nvPr>
        </p:nvSpPr>
        <p:spPr>
          <a:xfrm>
            <a:off x="729450" y="1411250"/>
            <a:ext cx="7688700" cy="292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latin typeface="Montserrat"/>
                <a:ea typeface="Montserrat"/>
                <a:cs typeface="Montserrat"/>
                <a:sym typeface="Montserrat"/>
              </a:rPr>
              <a:t>Entrenar un clasificador de imágenes multiclase, que debiera poder generalizar para imágenes con diferentes orígenes.</a:t>
            </a:r>
            <a:endParaRPr sz="1800">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sz="1800">
                <a:latin typeface="Montserrat"/>
                <a:ea typeface="Montserrat"/>
                <a:cs typeface="Montserrat"/>
                <a:sym typeface="Montserrat"/>
              </a:rPr>
              <a:t>Para salvar los pequeños desbalances que presenta el dataset, la métrica que se utilizará para evaluar la performance del modelo entrenado será </a:t>
            </a:r>
            <a:r>
              <a:rPr b="1" lang="es" sz="1800">
                <a:latin typeface="Montserrat"/>
                <a:ea typeface="Montserrat"/>
                <a:cs typeface="Montserrat"/>
                <a:sym typeface="Montserrat"/>
              </a:rPr>
              <a:t>Balanced Accuracy</a:t>
            </a:r>
            <a:r>
              <a:rPr lang="es" sz="1800">
                <a:latin typeface="Montserrat"/>
                <a:ea typeface="Montserrat"/>
                <a:cs typeface="Montserrat"/>
                <a:sym typeface="Montserrat"/>
              </a:rPr>
              <a:t>.</a:t>
            </a:r>
            <a:endParaRPr sz="1800">
              <a:latin typeface="Montserrat"/>
              <a:ea typeface="Montserrat"/>
              <a:cs typeface="Montserrat"/>
              <a:sym typeface="Montserrat"/>
            </a:endParaRPr>
          </a:p>
          <a:p>
            <a:pPr indent="0" lvl="0" marL="0" rtl="0" algn="l">
              <a:lnSpc>
                <a:spcPct val="115000"/>
              </a:lnSpc>
              <a:spcBef>
                <a:spcPts val="1200"/>
              </a:spcBef>
              <a:spcAft>
                <a:spcPts val="1200"/>
              </a:spcAft>
              <a:buSzPts val="1300"/>
              <a:buNone/>
            </a:pPr>
            <a:r>
              <a:rPr lang="es" sz="1800">
                <a:latin typeface="Montserrat"/>
                <a:ea typeface="Montserrat"/>
                <a:cs typeface="Montserrat"/>
                <a:sym typeface="Montserrat"/>
              </a:rPr>
              <a:t>La solución deberá devolver el nombre de la clase correspondiente para cada imagen de entrada.</a:t>
            </a:r>
            <a:endParaRPr sz="1800">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77c7753381_0_22"/>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Montserrat"/>
                <a:ea typeface="Montserrat"/>
                <a:cs typeface="Montserrat"/>
                <a:sym typeface="Montserrat"/>
              </a:rPr>
              <a:t>Ejemplo: </a:t>
            </a:r>
            <a:r>
              <a:rPr lang="es">
                <a:latin typeface="Montserrat"/>
                <a:ea typeface="Montserrat"/>
                <a:cs typeface="Montserrat"/>
                <a:sym typeface="Montserrat"/>
              </a:rPr>
              <a:t>Modelos a entrenar</a:t>
            </a:r>
            <a:endParaRPr>
              <a:latin typeface="Montserrat"/>
              <a:ea typeface="Montserrat"/>
              <a:cs typeface="Montserrat"/>
              <a:sym typeface="Montserrat"/>
            </a:endParaRPr>
          </a:p>
        </p:txBody>
      </p:sp>
      <p:sp>
        <p:nvSpPr>
          <p:cNvPr id="406" name="Google Shape;406;g177c7753381_0_22"/>
          <p:cNvSpPr txBox="1"/>
          <p:nvPr>
            <p:ph idx="1" type="body"/>
          </p:nvPr>
        </p:nvSpPr>
        <p:spPr>
          <a:xfrm>
            <a:off x="808250" y="1475700"/>
            <a:ext cx="3310800" cy="3345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s">
                <a:latin typeface="Montserrat"/>
                <a:ea typeface="Montserrat"/>
                <a:cs typeface="Montserrat"/>
                <a:sym typeface="Montserrat"/>
              </a:rPr>
              <a:t>Listado de modelos a entrenar:</a:t>
            </a:r>
            <a:endParaRPr>
              <a:latin typeface="Montserrat"/>
              <a:ea typeface="Montserrat"/>
              <a:cs typeface="Montserrat"/>
              <a:sym typeface="Montserrat"/>
            </a:endParaRPr>
          </a:p>
          <a:p>
            <a:pPr indent="-304989" lvl="0" marL="457200" rtl="0" algn="l">
              <a:lnSpc>
                <a:spcPct val="115000"/>
              </a:lnSpc>
              <a:spcBef>
                <a:spcPts val="1200"/>
              </a:spcBef>
              <a:spcAft>
                <a:spcPts val="0"/>
              </a:spcAft>
              <a:buSzPct val="100000"/>
              <a:buFont typeface="Montserrat"/>
              <a:buChar char="●"/>
            </a:pPr>
            <a:r>
              <a:rPr lang="es">
                <a:latin typeface="Montserrat"/>
                <a:ea typeface="Montserrat"/>
                <a:cs typeface="Montserrat"/>
                <a:sym typeface="Montserrat"/>
              </a:rPr>
              <a:t>VGG16</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ResNet50</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InceptionV3</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CCT</a:t>
            </a:r>
            <a:endParaRPr>
              <a:latin typeface="Montserrat"/>
              <a:ea typeface="Montserrat"/>
              <a:cs typeface="Montserrat"/>
              <a:sym typeface="Montserrat"/>
            </a:endParaRPr>
          </a:p>
          <a:p>
            <a:pPr indent="0" lvl="0" marL="0" rtl="0" algn="l">
              <a:lnSpc>
                <a:spcPct val="115000"/>
              </a:lnSpc>
              <a:spcBef>
                <a:spcPts val="1200"/>
              </a:spcBef>
              <a:spcAft>
                <a:spcPts val="0"/>
              </a:spcAft>
              <a:buSzPct val="108108"/>
              <a:buNone/>
            </a:pPr>
            <a:r>
              <a:t/>
            </a:r>
            <a:endParaRPr>
              <a:latin typeface="Montserrat"/>
              <a:ea typeface="Montserrat"/>
              <a:cs typeface="Montserrat"/>
              <a:sym typeface="Montserrat"/>
            </a:endParaRPr>
          </a:p>
          <a:p>
            <a:pPr indent="0" lvl="0" marL="0" rtl="0" algn="l">
              <a:lnSpc>
                <a:spcPct val="115000"/>
              </a:lnSpc>
              <a:spcBef>
                <a:spcPts val="1200"/>
              </a:spcBef>
              <a:spcAft>
                <a:spcPts val="0"/>
              </a:spcAft>
              <a:buSzPct val="108108"/>
              <a:buNone/>
            </a:pPr>
            <a:r>
              <a:rPr lang="es">
                <a:latin typeface="Montserrat"/>
                <a:ea typeface="Montserrat"/>
                <a:cs typeface="Montserrat"/>
                <a:sym typeface="Montserrat"/>
              </a:rPr>
              <a:t>Data Augmentation:</a:t>
            </a:r>
            <a:endParaRPr>
              <a:latin typeface="Montserrat"/>
              <a:ea typeface="Montserrat"/>
              <a:cs typeface="Montserrat"/>
              <a:sym typeface="Montserrat"/>
            </a:endParaRPr>
          </a:p>
          <a:p>
            <a:pPr indent="-304989" lvl="0" marL="457200" rtl="0" algn="l">
              <a:lnSpc>
                <a:spcPct val="115000"/>
              </a:lnSpc>
              <a:spcBef>
                <a:spcPts val="1200"/>
              </a:spcBef>
              <a:spcAft>
                <a:spcPts val="0"/>
              </a:spcAft>
              <a:buSzPct val="100000"/>
              <a:buFont typeface="Montserrat"/>
              <a:buChar char="●"/>
            </a:pPr>
            <a:r>
              <a:rPr lang="es">
                <a:latin typeface="Montserrat"/>
                <a:ea typeface="Montserrat"/>
                <a:cs typeface="Montserrat"/>
                <a:sym typeface="Montserrat"/>
              </a:rPr>
              <a:t>Random Rotation</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Width Shift</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Height Shift</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Random Zoom</a:t>
            </a:r>
            <a:endParaRPr>
              <a:latin typeface="Montserrat"/>
              <a:ea typeface="Montserrat"/>
              <a:cs typeface="Montserrat"/>
              <a:sym typeface="Montserrat"/>
            </a:endParaRPr>
          </a:p>
          <a:p>
            <a:pPr indent="-304989" lvl="0" marL="457200" rtl="0" algn="l">
              <a:lnSpc>
                <a:spcPct val="115000"/>
              </a:lnSpc>
              <a:spcBef>
                <a:spcPts val="0"/>
              </a:spcBef>
              <a:spcAft>
                <a:spcPts val="0"/>
              </a:spcAft>
              <a:buSzPct val="100000"/>
              <a:buFont typeface="Montserrat"/>
              <a:buChar char="●"/>
            </a:pPr>
            <a:r>
              <a:rPr lang="es">
                <a:latin typeface="Montserrat"/>
                <a:ea typeface="Montserrat"/>
                <a:cs typeface="Montserrat"/>
                <a:sym typeface="Montserrat"/>
              </a:rPr>
              <a:t>Horizontal Flip</a:t>
            </a:r>
            <a:endParaRPr>
              <a:latin typeface="Montserrat"/>
              <a:ea typeface="Montserrat"/>
              <a:cs typeface="Montserrat"/>
              <a:sym typeface="Montserrat"/>
            </a:endParaRPr>
          </a:p>
          <a:p>
            <a:pPr indent="0" lvl="0" marL="0" rtl="0" algn="l">
              <a:lnSpc>
                <a:spcPct val="115000"/>
              </a:lnSpc>
              <a:spcBef>
                <a:spcPts val="1200"/>
              </a:spcBef>
              <a:spcAft>
                <a:spcPts val="1200"/>
              </a:spcAft>
              <a:buSzPct val="108108"/>
              <a:buNone/>
            </a:pPr>
            <a:r>
              <a:t/>
            </a:r>
            <a:endParaRPr/>
          </a:p>
        </p:txBody>
      </p:sp>
      <p:sp>
        <p:nvSpPr>
          <p:cNvPr id="407" name="Google Shape;407;g177c7753381_0_22"/>
          <p:cNvSpPr txBox="1"/>
          <p:nvPr>
            <p:ph idx="1" type="body"/>
          </p:nvPr>
        </p:nvSpPr>
        <p:spPr>
          <a:xfrm>
            <a:off x="4963425" y="1475700"/>
            <a:ext cx="3310800" cy="334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a:solidFill>
                  <a:srgbClr val="FF0000"/>
                </a:solidFill>
                <a:latin typeface="Montserrat"/>
                <a:ea typeface="Montserrat"/>
                <a:cs typeface="Montserrat"/>
                <a:sym typeface="Montserrat"/>
              </a:rPr>
              <a:t>Manejo del conjunto de datos. Codificaciones.</a:t>
            </a:r>
            <a:endParaRPr>
              <a:solidFill>
                <a:srgbClr val="FF0000"/>
              </a:solidFill>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a:solidFill>
                  <a:srgbClr val="FF0000"/>
                </a:solidFill>
                <a:latin typeface="Montserrat"/>
                <a:ea typeface="Montserrat"/>
                <a:cs typeface="Montserrat"/>
                <a:sym typeface="Montserrat"/>
              </a:rPr>
              <a:t>Preprocesamiento de las imágenes.</a:t>
            </a:r>
            <a:endParaRPr>
              <a:solidFill>
                <a:srgbClr val="FF0000"/>
              </a:solidFill>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a:solidFill>
                  <a:srgbClr val="FF0000"/>
                </a:solidFill>
                <a:latin typeface="Montserrat"/>
                <a:ea typeface="Montserrat"/>
                <a:cs typeface="Montserrat"/>
                <a:sym typeface="Montserrat"/>
              </a:rPr>
              <a:t>Optimización de hiperparametros.</a:t>
            </a:r>
            <a:endParaRPr>
              <a:solidFill>
                <a:srgbClr val="FF0000"/>
              </a:solidFill>
              <a:latin typeface="Montserrat"/>
              <a:ea typeface="Montserrat"/>
              <a:cs typeface="Montserrat"/>
              <a:sym typeface="Montserrat"/>
            </a:endParaRPr>
          </a:p>
          <a:p>
            <a:pPr indent="0" lvl="0" marL="0" rtl="0" algn="l">
              <a:lnSpc>
                <a:spcPct val="115000"/>
              </a:lnSpc>
              <a:spcBef>
                <a:spcPts val="1200"/>
              </a:spcBef>
              <a:spcAft>
                <a:spcPts val="0"/>
              </a:spcAft>
              <a:buSzPts val="1300"/>
              <a:buNone/>
            </a:pPr>
            <a:r>
              <a:rPr lang="es">
                <a:solidFill>
                  <a:srgbClr val="FF0000"/>
                </a:solidFill>
                <a:latin typeface="Montserrat"/>
                <a:ea typeface="Montserrat"/>
                <a:cs typeface="Montserrat"/>
                <a:sym typeface="Montserrat"/>
              </a:rPr>
              <a:t>Deployment.</a:t>
            </a:r>
            <a:endParaRPr>
              <a:solidFill>
                <a:srgbClr val="FF0000"/>
              </a:solidFill>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a:solidFill>
                <a:srgbClr val="FF0000"/>
              </a:solidFill>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77c7753381_0_28"/>
          <p:cNvSpPr txBox="1"/>
          <p:nvPr>
            <p:ph type="title"/>
          </p:nvPr>
        </p:nvSpPr>
        <p:spPr>
          <a:xfrm>
            <a:off x="729450" y="632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Montserrat"/>
                <a:ea typeface="Montserrat"/>
                <a:cs typeface="Montserrat"/>
                <a:sym typeface="Montserrat"/>
              </a:rPr>
              <a:t>Ejemplo: </a:t>
            </a:r>
            <a:r>
              <a:rPr lang="es">
                <a:latin typeface="Montserrat"/>
                <a:ea typeface="Montserrat"/>
                <a:cs typeface="Montserrat"/>
                <a:sym typeface="Montserrat"/>
              </a:rPr>
              <a:t>Entrenamiento ResNet50</a:t>
            </a:r>
            <a:endParaRPr>
              <a:latin typeface="Montserrat"/>
              <a:ea typeface="Montserrat"/>
              <a:cs typeface="Montserrat"/>
              <a:sym typeface="Montserrat"/>
            </a:endParaRPr>
          </a:p>
        </p:txBody>
      </p:sp>
      <p:sp>
        <p:nvSpPr>
          <p:cNvPr id="413" name="Google Shape;413;g177c7753381_0_28"/>
          <p:cNvSpPr txBox="1"/>
          <p:nvPr>
            <p:ph idx="1" type="body"/>
          </p:nvPr>
        </p:nvSpPr>
        <p:spPr>
          <a:xfrm>
            <a:off x="317150" y="2919050"/>
            <a:ext cx="5610300" cy="18948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108108"/>
              <a:buNone/>
            </a:pPr>
            <a:r>
              <a:rPr lang="es">
                <a:latin typeface="Montserrat"/>
                <a:ea typeface="Montserrat"/>
                <a:cs typeface="Montserrat"/>
                <a:sym typeface="Montserrat"/>
              </a:rPr>
              <a:t>Se entrenó el modelo </a:t>
            </a:r>
            <a:r>
              <a:rPr b="1" lang="es">
                <a:latin typeface="Montserrat"/>
                <a:ea typeface="Montserrat"/>
                <a:cs typeface="Montserrat"/>
                <a:sym typeface="Montserrat"/>
              </a:rPr>
              <a:t>ResNet50</a:t>
            </a:r>
            <a:r>
              <a:rPr lang="es">
                <a:latin typeface="Montserrat"/>
                <a:ea typeface="Montserrat"/>
                <a:cs typeface="Montserrat"/>
                <a:sym typeface="Montserrat"/>
              </a:rPr>
              <a:t> con y sin data augmentation.</a:t>
            </a:r>
            <a:endParaRPr>
              <a:latin typeface="Montserrat"/>
              <a:ea typeface="Montserrat"/>
              <a:cs typeface="Montserrat"/>
              <a:sym typeface="Montserrat"/>
            </a:endParaRPr>
          </a:p>
          <a:p>
            <a:pPr indent="0" lvl="0" marL="0" rtl="0" algn="l">
              <a:lnSpc>
                <a:spcPct val="115000"/>
              </a:lnSpc>
              <a:spcBef>
                <a:spcPts val="1200"/>
              </a:spcBef>
              <a:spcAft>
                <a:spcPts val="0"/>
              </a:spcAft>
              <a:buSzPct val="108108"/>
              <a:buNone/>
            </a:pPr>
            <a:r>
              <a:rPr lang="es">
                <a:latin typeface="Montserrat"/>
                <a:ea typeface="Montserrat"/>
                <a:cs typeface="Montserrat"/>
                <a:sym typeface="Montserrat"/>
              </a:rPr>
              <a:t>En primer lugar se entrenó partiendo de un pre entrenamiento en ImageNet, haciendo transfer learning para el problema que abordamos.</a:t>
            </a:r>
            <a:endParaRPr>
              <a:latin typeface="Montserrat"/>
              <a:ea typeface="Montserrat"/>
              <a:cs typeface="Montserrat"/>
              <a:sym typeface="Montserrat"/>
            </a:endParaRPr>
          </a:p>
          <a:p>
            <a:pPr indent="0" lvl="0" marL="0" rtl="0" algn="l">
              <a:lnSpc>
                <a:spcPct val="115000"/>
              </a:lnSpc>
              <a:spcBef>
                <a:spcPts val="1200"/>
              </a:spcBef>
              <a:spcAft>
                <a:spcPts val="0"/>
              </a:spcAft>
              <a:buSzPct val="108108"/>
              <a:buNone/>
            </a:pPr>
            <a:r>
              <a:rPr lang="es">
                <a:latin typeface="Montserrat"/>
                <a:ea typeface="Montserrat"/>
                <a:cs typeface="Montserrat"/>
                <a:sym typeface="Montserrat"/>
              </a:rPr>
              <a:t>En segundo lugar se entrenó partiendo de un estado inicial random.</a:t>
            </a:r>
            <a:endParaRPr>
              <a:latin typeface="Montserrat"/>
              <a:ea typeface="Montserrat"/>
              <a:cs typeface="Montserrat"/>
              <a:sym typeface="Montserrat"/>
            </a:endParaRPr>
          </a:p>
          <a:p>
            <a:pPr indent="0" lvl="0" marL="0" rtl="0" algn="l">
              <a:lnSpc>
                <a:spcPct val="115000"/>
              </a:lnSpc>
              <a:spcBef>
                <a:spcPts val="1200"/>
              </a:spcBef>
              <a:spcAft>
                <a:spcPts val="1200"/>
              </a:spcAft>
              <a:buSzPct val="108108"/>
              <a:buNone/>
            </a:pPr>
            <a:r>
              <a:rPr lang="es">
                <a:latin typeface="Montserrat"/>
                <a:ea typeface="Montserrat"/>
                <a:cs typeface="Montserrat"/>
                <a:sym typeface="Montserrat"/>
              </a:rPr>
              <a:t>Para ayudar a la convergencia del entrenamiento se utilizó un scheduler para disminuir exponencialmente el</a:t>
            </a:r>
            <a:r>
              <a:rPr b="1" lang="es">
                <a:latin typeface="Montserrat"/>
                <a:ea typeface="Montserrat"/>
                <a:cs typeface="Montserrat"/>
                <a:sym typeface="Montserrat"/>
              </a:rPr>
              <a:t> learning rate</a:t>
            </a:r>
            <a:r>
              <a:rPr lang="es">
                <a:latin typeface="Montserrat"/>
                <a:ea typeface="Montserrat"/>
                <a:cs typeface="Montserrat"/>
                <a:sym typeface="Montserrat"/>
              </a:rPr>
              <a:t> durante el entrenamiento.</a:t>
            </a:r>
            <a:endParaRPr>
              <a:latin typeface="Montserrat"/>
              <a:ea typeface="Montserrat"/>
              <a:cs typeface="Montserrat"/>
              <a:sym typeface="Montserrat"/>
            </a:endParaRPr>
          </a:p>
        </p:txBody>
      </p:sp>
      <p:pic>
        <p:nvPicPr>
          <p:cNvPr id="414" name="Google Shape;414;g177c7753381_0_28"/>
          <p:cNvPicPr preferRelativeResize="0"/>
          <p:nvPr/>
        </p:nvPicPr>
        <p:blipFill rotWithShape="1">
          <a:blip r:embed="rId3">
            <a:alphaModFix/>
          </a:blip>
          <a:srcRect b="0" l="0" r="0" t="0"/>
          <a:stretch/>
        </p:blipFill>
        <p:spPr>
          <a:xfrm>
            <a:off x="317150" y="1225175"/>
            <a:ext cx="5256151" cy="1693875"/>
          </a:xfrm>
          <a:prstGeom prst="rect">
            <a:avLst/>
          </a:prstGeom>
          <a:noFill/>
          <a:ln>
            <a:noFill/>
          </a:ln>
        </p:spPr>
      </p:pic>
      <p:pic>
        <p:nvPicPr>
          <p:cNvPr id="415" name="Google Shape;415;g177c7753381_0_28"/>
          <p:cNvPicPr preferRelativeResize="0"/>
          <p:nvPr/>
        </p:nvPicPr>
        <p:blipFill rotWithShape="1">
          <a:blip r:embed="rId4">
            <a:alphaModFix/>
          </a:blip>
          <a:srcRect b="0" l="0" r="0" t="0"/>
          <a:stretch/>
        </p:blipFill>
        <p:spPr>
          <a:xfrm>
            <a:off x="6079850" y="787050"/>
            <a:ext cx="2568949" cy="1638287"/>
          </a:xfrm>
          <a:prstGeom prst="rect">
            <a:avLst/>
          </a:prstGeom>
          <a:noFill/>
          <a:ln>
            <a:noFill/>
          </a:ln>
        </p:spPr>
      </p:pic>
      <p:pic>
        <p:nvPicPr>
          <p:cNvPr id="416" name="Google Shape;416;g177c7753381_0_28"/>
          <p:cNvPicPr preferRelativeResize="0"/>
          <p:nvPr/>
        </p:nvPicPr>
        <p:blipFill rotWithShape="1">
          <a:blip r:embed="rId5">
            <a:alphaModFix/>
          </a:blip>
          <a:srcRect b="0" l="0" r="0" t="0"/>
          <a:stretch/>
        </p:blipFill>
        <p:spPr>
          <a:xfrm>
            <a:off x="6079850" y="2872545"/>
            <a:ext cx="2568948" cy="1661355"/>
          </a:xfrm>
          <a:prstGeom prst="rect">
            <a:avLst/>
          </a:prstGeom>
          <a:noFill/>
          <a:ln>
            <a:noFill/>
          </a:ln>
        </p:spPr>
      </p:pic>
      <p:sp>
        <p:nvSpPr>
          <p:cNvPr id="417" name="Google Shape;417;g177c7753381_0_28"/>
          <p:cNvSpPr txBox="1"/>
          <p:nvPr/>
        </p:nvSpPr>
        <p:spPr>
          <a:xfrm>
            <a:off x="6282525" y="2515725"/>
            <a:ext cx="22779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i="0" lang="es" sz="900" u="none" cap="none" strike="noStrike">
                <a:solidFill>
                  <a:srgbClr val="000000"/>
                </a:solidFill>
                <a:latin typeface="Montserrat"/>
                <a:ea typeface="Montserrat"/>
                <a:cs typeface="Montserrat"/>
                <a:sym typeface="Montserrat"/>
              </a:rPr>
              <a:t>Entrenamiento sin DA</a:t>
            </a:r>
            <a:endParaRPr i="0" sz="900" u="none" cap="none" strike="noStrike">
              <a:solidFill>
                <a:srgbClr val="000000"/>
              </a:solidFill>
              <a:latin typeface="Montserrat"/>
              <a:ea typeface="Montserrat"/>
              <a:cs typeface="Montserrat"/>
              <a:sym typeface="Montserrat"/>
            </a:endParaRPr>
          </a:p>
        </p:txBody>
      </p:sp>
      <p:sp>
        <p:nvSpPr>
          <p:cNvPr id="418" name="Google Shape;418;g177c7753381_0_28"/>
          <p:cNvSpPr txBox="1"/>
          <p:nvPr/>
        </p:nvSpPr>
        <p:spPr>
          <a:xfrm>
            <a:off x="6191350" y="4591900"/>
            <a:ext cx="22779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i="0" lang="es" sz="900" u="none" cap="none" strike="noStrike">
                <a:solidFill>
                  <a:srgbClr val="000000"/>
                </a:solidFill>
                <a:latin typeface="Montserrat"/>
                <a:ea typeface="Montserrat"/>
                <a:cs typeface="Montserrat"/>
                <a:sym typeface="Montserrat"/>
              </a:rPr>
              <a:t>Entrenamiento con DA</a:t>
            </a:r>
            <a:endParaRPr i="0" sz="9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77c7753381_0_43"/>
          <p:cNvSpPr txBox="1"/>
          <p:nvPr>
            <p:ph type="title"/>
          </p:nvPr>
        </p:nvSpPr>
        <p:spPr>
          <a:xfrm>
            <a:off x="729450" y="5853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Montserrat"/>
                <a:ea typeface="Montserrat"/>
                <a:cs typeface="Montserrat"/>
                <a:sym typeface="Montserrat"/>
              </a:rPr>
              <a:t>Ejemplo: </a:t>
            </a:r>
            <a:r>
              <a:rPr lang="es">
                <a:latin typeface="Montserrat"/>
                <a:ea typeface="Montserrat"/>
                <a:cs typeface="Montserrat"/>
                <a:sym typeface="Montserrat"/>
              </a:rPr>
              <a:t>Conclusiones y resultados</a:t>
            </a:r>
            <a:endParaRPr>
              <a:latin typeface="Montserrat"/>
              <a:ea typeface="Montserrat"/>
              <a:cs typeface="Montserrat"/>
              <a:sym typeface="Montserrat"/>
            </a:endParaRPr>
          </a:p>
        </p:txBody>
      </p:sp>
      <p:sp>
        <p:nvSpPr>
          <p:cNvPr id="424" name="Google Shape;424;g177c7753381_0_43"/>
          <p:cNvSpPr txBox="1"/>
          <p:nvPr>
            <p:ph idx="1" type="body"/>
          </p:nvPr>
        </p:nvSpPr>
        <p:spPr>
          <a:xfrm>
            <a:off x="729450" y="1316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El transfer learning realizado ha logrado disminuir en gran medida el tiempo de entrenamiento necesario.</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El modelo CCT tiene una muy buena relación de accuracy alcanzado en función de la cantidad de parámetros totales del modelo.</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s">
                <a:latin typeface="Montserrat"/>
                <a:ea typeface="Montserrat"/>
                <a:cs typeface="Montserrat"/>
                <a:sym typeface="Montserrat"/>
              </a:rPr>
              <a:t>El data augmentation produjo mejoras solamente en algunos de los modelos. Posiblemente se deba a una escasa duración del entrenamiento.</a:t>
            </a:r>
            <a:endParaRPr>
              <a:latin typeface="Montserrat"/>
              <a:ea typeface="Montserrat"/>
              <a:cs typeface="Montserrat"/>
              <a:sym typeface="Montserrat"/>
            </a:endParaRPr>
          </a:p>
          <a:p>
            <a:pPr indent="0" lvl="0" marL="457200" rtl="0" algn="l">
              <a:lnSpc>
                <a:spcPct val="115000"/>
              </a:lnSpc>
              <a:spcBef>
                <a:spcPts val="1200"/>
              </a:spcBef>
              <a:spcAft>
                <a:spcPts val="1200"/>
              </a:spcAft>
              <a:buSzPts val="1300"/>
              <a:buNone/>
            </a:pPr>
            <a:r>
              <a:t/>
            </a:r>
            <a:endParaRPr/>
          </a:p>
        </p:txBody>
      </p:sp>
      <p:pic>
        <p:nvPicPr>
          <p:cNvPr id="425" name="Google Shape;425;g177c7753381_0_43"/>
          <p:cNvPicPr preferRelativeResize="0"/>
          <p:nvPr/>
        </p:nvPicPr>
        <p:blipFill rotWithShape="1">
          <a:blip r:embed="rId3">
            <a:alphaModFix/>
          </a:blip>
          <a:srcRect b="0" l="0" r="0" t="0"/>
          <a:stretch/>
        </p:blipFill>
        <p:spPr>
          <a:xfrm>
            <a:off x="422900" y="3296325"/>
            <a:ext cx="5558751" cy="1154900"/>
          </a:xfrm>
          <a:prstGeom prst="rect">
            <a:avLst/>
          </a:prstGeom>
          <a:noFill/>
          <a:ln>
            <a:noFill/>
          </a:ln>
        </p:spPr>
      </p:pic>
      <p:pic>
        <p:nvPicPr>
          <p:cNvPr id="426" name="Google Shape;426;g177c7753381_0_43"/>
          <p:cNvPicPr preferRelativeResize="0"/>
          <p:nvPr/>
        </p:nvPicPr>
        <p:blipFill rotWithShape="1">
          <a:blip r:embed="rId4">
            <a:alphaModFix/>
          </a:blip>
          <a:srcRect b="0" l="0" r="0" t="0"/>
          <a:stretch/>
        </p:blipFill>
        <p:spPr>
          <a:xfrm>
            <a:off x="6474625" y="4792675"/>
            <a:ext cx="2276475" cy="190500"/>
          </a:xfrm>
          <a:prstGeom prst="rect">
            <a:avLst/>
          </a:prstGeom>
          <a:noFill/>
          <a:ln>
            <a:noFill/>
          </a:ln>
        </p:spPr>
      </p:pic>
      <p:pic>
        <p:nvPicPr>
          <p:cNvPr id="427" name="Google Shape;427;g177c7753381_0_43"/>
          <p:cNvPicPr preferRelativeResize="0"/>
          <p:nvPr/>
        </p:nvPicPr>
        <p:blipFill rotWithShape="1">
          <a:blip r:embed="rId5">
            <a:alphaModFix/>
          </a:blip>
          <a:srcRect b="0" l="2553" r="0" t="0"/>
          <a:stretch/>
        </p:blipFill>
        <p:spPr>
          <a:xfrm>
            <a:off x="6655025" y="2778050"/>
            <a:ext cx="1915675" cy="1919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4b0ed2676f_0_43"/>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33" name="Google Shape;433;g14b0ed2676f_0_43"/>
          <p:cNvSpPr txBox="1"/>
          <p:nvPr/>
        </p:nvSpPr>
        <p:spPr>
          <a:xfrm>
            <a:off x="675748" y="596050"/>
            <a:ext cx="6452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Encuesta de clase</a:t>
            </a:r>
            <a:endParaRPr b="1" i="0" sz="2800" u="none" cap="none" strike="noStrike">
              <a:solidFill>
                <a:srgbClr val="1A1A1A"/>
              </a:solidFill>
              <a:latin typeface="Montserrat"/>
              <a:ea typeface="Montserrat"/>
              <a:cs typeface="Montserrat"/>
              <a:sym typeface="Montserrat"/>
            </a:endParaRPr>
          </a:p>
        </p:txBody>
      </p:sp>
      <p:sp>
        <p:nvSpPr>
          <p:cNvPr id="434" name="Google Shape;434;g14b0ed2676f_0_43"/>
          <p:cNvSpPr txBox="1"/>
          <p:nvPr/>
        </p:nvSpPr>
        <p:spPr>
          <a:xfrm>
            <a:off x="703200" y="1384425"/>
            <a:ext cx="804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435" name="Google Shape;435;g14b0ed2676f_0_43"/>
          <p:cNvSpPr txBox="1"/>
          <p:nvPr/>
        </p:nvSpPr>
        <p:spPr>
          <a:xfrm>
            <a:off x="752700" y="1492200"/>
            <a:ext cx="618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rgbClr val="1A1A1A"/>
                </a:solidFill>
                <a:latin typeface="Montserrat"/>
                <a:ea typeface="Montserrat"/>
                <a:cs typeface="Montserrat"/>
                <a:sym typeface="Montserrat"/>
                <a:hlinkClick r:id="rId3">
                  <a:extLst>
                    <a:ext uri="{A12FA001-AC4F-418D-AE19-62706E023703}">
                      <ahyp:hlinkClr val="tx"/>
                    </a:ext>
                  </a:extLst>
                </a:hlinkClick>
              </a:rPr>
              <a:t>link</a:t>
            </a:r>
            <a:r>
              <a:rPr b="0" i="0" lang="es" sz="1400" u="none" cap="none" strike="noStrike">
                <a:solidFill>
                  <a:srgbClr val="1A1A1A"/>
                </a:solidFill>
                <a:latin typeface="Montserrat"/>
                <a:ea typeface="Montserrat"/>
                <a:cs typeface="Montserrat"/>
                <a:sym typeface="Montserrat"/>
              </a:rPr>
              <a:t> </a:t>
            </a:r>
            <a:endParaRPr b="0" i="0" sz="1400" u="none" cap="none" strike="noStrike">
              <a:solidFill>
                <a:srgbClr val="1A1A1A"/>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4" name="Google Shape;114;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5" name="Google Shape;115;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6" name="Google Shape;116;g1386f7e029b_0_12"/>
          <p:cNvSpPr txBox="1"/>
          <p:nvPr/>
        </p:nvSpPr>
        <p:spPr>
          <a:xfrm>
            <a:off x="6961300" y="3036500"/>
            <a:ext cx="785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7" name="Google Shape;117;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3" name="Google Shape;123;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4" name="Google Shape;124;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7" name="Google Shape;127;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8" name="Google Shape;128;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7" name="Google Shape;137;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8" name="Google Shape;138;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39" name="Google Shape;139;g1386f7e029b_0_33"/>
          <p:cNvGrpSpPr/>
          <p:nvPr/>
        </p:nvGrpSpPr>
        <p:grpSpPr>
          <a:xfrm>
            <a:off x="793675" y="2231688"/>
            <a:ext cx="1257600" cy="1514675"/>
            <a:chOff x="1597675" y="2245800"/>
            <a:chExt cx="1257600" cy="1514675"/>
          </a:xfrm>
        </p:grpSpPr>
        <p:sp>
          <p:nvSpPr>
            <p:cNvPr id="140" name="Google Shape;140;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2" name="Google Shape;142;g1386f7e029b_0_33"/>
          <p:cNvGrpSpPr/>
          <p:nvPr/>
        </p:nvGrpSpPr>
        <p:grpSpPr>
          <a:xfrm>
            <a:off x="6844250" y="1897800"/>
            <a:ext cx="1484400" cy="1892700"/>
            <a:chOff x="5318725" y="1897800"/>
            <a:chExt cx="1484400" cy="1892700"/>
          </a:xfrm>
        </p:grpSpPr>
        <p:sp>
          <p:nvSpPr>
            <p:cNvPr id="143" name="Google Shape;143;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5" name="Google Shape;145;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6" name="Google Shape;146;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8" name="Google Shape;148;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49" name="Google Shape;149;g1386f7e029b_0_33"/>
          <p:cNvGrpSpPr/>
          <p:nvPr/>
        </p:nvGrpSpPr>
        <p:grpSpPr>
          <a:xfrm>
            <a:off x="3746750" y="2154475"/>
            <a:ext cx="1257600" cy="1514675"/>
            <a:chOff x="1597675" y="2245800"/>
            <a:chExt cx="1257600" cy="1514675"/>
          </a:xfrm>
        </p:grpSpPr>
        <p:sp>
          <p:nvSpPr>
            <p:cNvPr id="150" name="Google Shape;150;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2" name="Google Shape;152;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3" name="Google Shape;153;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59" name="Google Shape;159;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0" name="Google Shape;160;g149337a4fb8_0_14"/>
          <p:cNvGrpSpPr/>
          <p:nvPr/>
        </p:nvGrpSpPr>
        <p:grpSpPr>
          <a:xfrm>
            <a:off x="1390663" y="3146305"/>
            <a:ext cx="1545891" cy="1932658"/>
            <a:chOff x="1597675" y="1827817"/>
            <a:chExt cx="1545891" cy="1932658"/>
          </a:xfrm>
        </p:grpSpPr>
        <p:sp>
          <p:nvSpPr>
            <p:cNvPr id="161" name="Google Shape;161;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3" name="Google Shape;163;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4" name="Google Shape;164;g149337a4fb8_0_14"/>
          <p:cNvGrpSpPr/>
          <p:nvPr/>
        </p:nvGrpSpPr>
        <p:grpSpPr>
          <a:xfrm>
            <a:off x="6276988" y="3355300"/>
            <a:ext cx="1257600" cy="1514675"/>
            <a:chOff x="1597675" y="2245800"/>
            <a:chExt cx="1257600" cy="1514675"/>
          </a:xfrm>
        </p:grpSpPr>
        <p:sp>
          <p:nvSpPr>
            <p:cNvPr id="165" name="Google Shape;165;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7" name="Google Shape;167;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8" name="Google Shape;168;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2" name="Google Shape;172;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73" name="Google Shape;173;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74" name="Google Shape;174;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0" name="Google Shape;180;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1" name="Google Shape;181;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