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Montserra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gYO9ZEsIoODoJ13q0XW/4gll8F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7498A-3FD5-4BEA-A2FB-6693E178834E}">
  <a:tblStyle styleId="{7FB7498A-3FD5-4BEA-A2FB-6693E178834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B9DDEFA-0828-4BC7-B8F1-4B955D95BB7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Montserrat-bold.fntdata"/><Relationship Id="rId21" Type="http://schemas.openxmlformats.org/officeDocument/2006/relationships/slide" Target="slides/slide15.xml"/><Relationship Id="rId43" Type="http://schemas.openxmlformats.org/officeDocument/2006/relationships/font" Target="fonts/Montserrat-regular.fntdata"/><Relationship Id="rId24" Type="http://schemas.openxmlformats.org/officeDocument/2006/relationships/slide" Target="slides/slide18.xml"/><Relationship Id="rId46" Type="http://schemas.openxmlformats.org/officeDocument/2006/relationships/font" Target="fonts/Montserrat-boldItalic.fntdata"/><Relationship Id="rId23" Type="http://schemas.openxmlformats.org/officeDocument/2006/relationships/slide" Target="slides/slide17.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409bb9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f8409bb95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d2720fd9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fd2720fd9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b7c9021aa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cb7c9021aa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b7c9021aa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cb7c9021aa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b81ab64c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cb81ab64c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81ab64c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cb81ab64c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b81ab64c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cb81ab64c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b81ab64cb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cb81ab64cb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b81ab64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cb81ab64c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b81ab64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cb81ab64cb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b81ab64c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cb81ab64c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b81ab64cb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cb81ab64c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b81ab64cb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cb81ab64cb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b7c9021aa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cb7c9021aa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b7c9021aa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cb7c9021aa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b81ab64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cb81ab64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b81ab64c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cb81ab64c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0534e0d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00534e0d9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08f31aed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08f31ae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08f31aed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008f31aed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08f31aed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008f31ae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7c9021aa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cb7c9021aa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b7c9021aa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cb7c9021aa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towardsdatascience.com/illustrated-10-cnn-architectures-95d78ace614d" TargetMode="External"/><Relationship Id="rId5" Type="http://schemas.openxmlformats.org/officeDocument/2006/relationships/image" Target="../media/image3.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rxiv.org/pdf/1512.00567.pdf" TargetMode="External"/><Relationship Id="rId4" Type="http://schemas.openxmlformats.org/officeDocument/2006/relationships/hyperlink" Target="https://arxiv.org/pdf/1602.07261.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pdf/1512.03385.pdf"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towardsdatascience.com/illustrated-10-cnn-architectures-95d78ace614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pdf/1502.03167.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pdf/1610.02357.pdf" TargetMode="External"/><Relationship Id="rId4" Type="http://schemas.openxmlformats.org/officeDocument/2006/relationships/hyperlink" Target="https://arxiv.org/pdf/1704.04861.pdf" TargetMode="External"/><Relationship Id="rId5" Type="http://schemas.openxmlformats.org/officeDocument/2006/relationships/hyperlink" Target="https://arxiv.org/pdf/1801.04381.pdf" TargetMode="External"/><Relationship Id="rId6" Type="http://schemas.openxmlformats.org/officeDocument/2006/relationships/hyperlink" Target="https://arxiv.org/pdf/1905.02244.pdf" TargetMode="External"/><Relationship Id="rId7" Type="http://schemas.openxmlformats.org/officeDocument/2006/relationships/hyperlink" Target="https://arxiv.org/pdf/1608.06993.pdf" TargetMode="External"/><Relationship Id="rId8" Type="http://schemas.openxmlformats.org/officeDocument/2006/relationships/hyperlink" Target="https://arxiv.org/pdf/1905.1194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pdf/1911.02685.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colab.research.google.com/drive/1PsXgtNyVwlgbxLw97xe9QbSNyw31pbXS?usp=sharing" TargetMode="External"/><Relationship Id="rId4" Type="http://schemas.openxmlformats.org/officeDocument/2006/relationships/hyperlink" Target="https://colab.research.google.com/drive/1tG3TsRkTnOPpPAjVDTZUeOzVbPDsIIuL?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arxiv.org/pdf/1409.484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Khodadad 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f8409bb954_0_91"/>
          <p:cNvPicPr preferRelativeResize="0"/>
          <p:nvPr/>
        </p:nvPicPr>
        <p:blipFill rotWithShape="1">
          <a:blip r:embed="rId3">
            <a:alphaModFix/>
          </a:blip>
          <a:srcRect b="0" l="0" r="0" t="2959"/>
          <a:stretch/>
        </p:blipFill>
        <p:spPr>
          <a:xfrm>
            <a:off x="779388" y="1284748"/>
            <a:ext cx="7254325" cy="2945800"/>
          </a:xfrm>
          <a:prstGeom prst="rect">
            <a:avLst/>
          </a:prstGeom>
          <a:noFill/>
          <a:ln>
            <a:noFill/>
          </a:ln>
        </p:spPr>
      </p:pic>
      <p:sp>
        <p:nvSpPr>
          <p:cNvPr id="171" name="Google Shape;171;gf8409bb954_0_9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sp>
        <p:nvSpPr>
          <p:cNvPr id="172" name="Google Shape;172;gf8409bb954_0_91"/>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173" name="Google Shape;173;gf8409bb954_0_91"/>
          <p:cNvPicPr preferRelativeResize="0"/>
          <p:nvPr/>
        </p:nvPicPr>
        <p:blipFill rotWithShape="1">
          <a:blip r:embed="rId5">
            <a:alphaModFix/>
          </a:blip>
          <a:srcRect b="0" l="0" r="0" t="0"/>
          <a:stretch/>
        </p:blipFill>
        <p:spPr>
          <a:xfrm>
            <a:off x="219375" y="3856125"/>
            <a:ext cx="3542900" cy="747800"/>
          </a:xfrm>
          <a:prstGeom prst="rect">
            <a:avLst/>
          </a:prstGeom>
          <a:noFill/>
          <a:ln>
            <a:noFill/>
          </a:ln>
        </p:spPr>
      </p:pic>
      <p:cxnSp>
        <p:nvCxnSpPr>
          <p:cNvPr id="174" name="Google Shape;174;gf8409bb954_0_91"/>
          <p:cNvCxnSpPr/>
          <p:nvPr/>
        </p:nvCxnSpPr>
        <p:spPr>
          <a:xfrm flipH="1">
            <a:off x="1680225" y="2964225"/>
            <a:ext cx="3300" cy="891000"/>
          </a:xfrm>
          <a:prstGeom prst="straightConnector1">
            <a:avLst/>
          </a:prstGeom>
          <a:noFill/>
          <a:ln cap="flat" cmpd="sng" w="9525">
            <a:solidFill>
              <a:schemeClr val="dk2"/>
            </a:solidFill>
            <a:prstDash val="solid"/>
            <a:round/>
            <a:headEnd len="sm" w="sm" type="none"/>
            <a:tailEnd len="med" w="med" type="triangle"/>
          </a:ln>
        </p:spPr>
      </p:cxnSp>
      <p:pic>
        <p:nvPicPr>
          <p:cNvPr id="175" name="Google Shape;175;gf8409bb954_0_91"/>
          <p:cNvPicPr preferRelativeResize="0"/>
          <p:nvPr/>
        </p:nvPicPr>
        <p:blipFill rotWithShape="1">
          <a:blip r:embed="rId6">
            <a:alphaModFix/>
          </a:blip>
          <a:srcRect b="0" l="0" r="0" t="0"/>
          <a:stretch/>
        </p:blipFill>
        <p:spPr>
          <a:xfrm>
            <a:off x="6244275" y="3305348"/>
            <a:ext cx="2857350" cy="1849350"/>
          </a:xfrm>
          <a:prstGeom prst="rect">
            <a:avLst/>
          </a:prstGeom>
          <a:noFill/>
          <a:ln>
            <a:noFill/>
          </a:ln>
        </p:spPr>
      </p:pic>
      <p:cxnSp>
        <p:nvCxnSpPr>
          <p:cNvPr id="176" name="Google Shape;176;gf8409bb954_0_91"/>
          <p:cNvCxnSpPr/>
          <p:nvPr/>
        </p:nvCxnSpPr>
        <p:spPr>
          <a:xfrm>
            <a:off x="6413875" y="3098500"/>
            <a:ext cx="378900" cy="272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d2720fd9d_0_4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Inception V1</a:t>
            </a:r>
            <a:endParaRPr>
              <a:latin typeface="Montserrat"/>
              <a:ea typeface="Montserrat"/>
              <a:cs typeface="Montserrat"/>
              <a:sym typeface="Montserrat"/>
            </a:endParaRPr>
          </a:p>
        </p:txBody>
      </p:sp>
      <p:graphicFrame>
        <p:nvGraphicFramePr>
          <p:cNvPr id="182" name="Google Shape;182;gfd2720fd9d_0_40"/>
          <p:cNvGraphicFramePr/>
          <p:nvPr/>
        </p:nvGraphicFramePr>
        <p:xfrm>
          <a:off x="1351650" y="1263467"/>
          <a:ext cx="3000000" cy="3000000"/>
        </p:xfrm>
        <a:graphic>
          <a:graphicData uri="http://schemas.openxmlformats.org/drawingml/2006/table">
            <a:tbl>
              <a:tblPr bandRow="1" firstRow="1">
                <a:noFill/>
                <a:tableStyleId>{7FB7498A-3FD5-4BEA-A2FB-6693E178834E}</a:tableStyleId>
              </a:tblPr>
              <a:tblGrid>
                <a:gridCol w="428275"/>
                <a:gridCol w="692600"/>
                <a:gridCol w="902950"/>
                <a:gridCol w="561100"/>
                <a:gridCol w="381000"/>
                <a:gridCol w="353300"/>
                <a:gridCol w="685800"/>
                <a:gridCol w="415625"/>
                <a:gridCol w="706575"/>
                <a:gridCol w="450275"/>
                <a:gridCol w="863175"/>
              </a:tblGrid>
              <a:tr h="18952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Layers</a:t>
                      </a:r>
                      <a:endParaRPr b="1" sz="700" u="none" cap="none" strike="noStrike">
                        <a:latin typeface="Montserrat"/>
                        <a:ea typeface="Montserrat"/>
                        <a:cs typeface="Montserrat"/>
                        <a:sym typeface="Montserrat"/>
                      </a:endParaRPr>
                    </a:p>
                  </a:txBody>
                  <a:tcPr marT="0" marB="0" marR="0" marL="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Activation Size</a:t>
                      </a:r>
                      <a:endParaRPr b="1" sz="700" u="none" cap="none" strike="noStrike">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Filter Size</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700" u="none" cap="none" strike="noStrike">
                          <a:solidFill>
                            <a:srgbClr val="000000"/>
                          </a:solidFill>
                          <a:latin typeface="Montserrat"/>
                          <a:ea typeface="Montserrat"/>
                          <a:cs typeface="Montserrat"/>
                          <a:sym typeface="Montserrat"/>
                        </a:rPr>
                        <a:t>Stride</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1x1</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3x3</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Reduced 5x5</a:t>
                      </a:r>
                      <a:endParaRPr b="1" i="0" sz="700" u="none" cap="none" strike="noStrike">
                        <a:solidFill>
                          <a:srgbClr val="000000"/>
                        </a:solidFill>
                        <a:latin typeface="Montserrat"/>
                        <a:ea typeface="Montserrat"/>
                        <a:cs typeface="Montserrat"/>
                        <a:sym typeface="Montserrat"/>
                      </a:endParaRPr>
                    </a:p>
                  </a:txBody>
                  <a:tcPr marT="0" marB="0" marR="0" marL="0" anchor="ctr">
                    <a:solidFill>
                      <a:srgbClr val="BCBCBC"/>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s" sz="700" u="none" cap="none" strike="noStrike">
                          <a:latin typeface="Montserrat"/>
                          <a:ea typeface="Montserrat"/>
                          <a:cs typeface="Montserrat"/>
                          <a:sym typeface="Montserrat"/>
                        </a:rPr>
                        <a:t>5x5</a:t>
                      </a:r>
                      <a:endParaRPr b="1" i="0" sz="7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700" u="none" cap="none" strike="noStrike">
                          <a:latin typeface="Montserrat"/>
                          <a:ea typeface="Montserrat"/>
                          <a:cs typeface="Montserrat"/>
                          <a:sym typeface="Montserrat"/>
                        </a:rPr>
                        <a:t>Reduced Pooling</a:t>
                      </a:r>
                      <a:endParaRPr b="1" i="0" sz="7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CBCBC"/>
                    </a:solidFill>
                  </a:tcPr>
                </a:tc>
              </a:tr>
              <a:tr h="209175">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7</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56x56x64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2, 3</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56</a:t>
                      </a:r>
                      <a:r>
                        <a:rPr b="0" i="0" lang="es" sz="800" u="none" cap="none" strike="noStrike">
                          <a:solidFill>
                            <a:srgbClr val="000000"/>
                          </a:solidFill>
                          <a:latin typeface="Montserrat"/>
                          <a:ea typeface="Montserrat"/>
                          <a:cs typeface="Montserrat"/>
                          <a:sym typeface="Montserrat"/>
                        </a:rPr>
                        <a:t>x1</a:t>
                      </a:r>
                      <a:r>
                        <a:rPr lang="es" sz="800" u="none" cap="none" strike="noStrike">
                          <a:latin typeface="Montserrat"/>
                          <a:ea typeface="Montserrat"/>
                          <a:cs typeface="Montserrat"/>
                          <a:sym typeface="Montserrat"/>
                        </a:rPr>
                        <a:t>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28x28x192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a:t>
                      </a:r>
                      <a:r>
                        <a:rPr b="0" i="0" lang="es" sz="800" u="none" cap="none" strike="noStrike">
                          <a:solidFill>
                            <a:srgbClr val="000000"/>
                          </a:solidFill>
                          <a:latin typeface="Montserrat"/>
                          <a:ea typeface="Montserrat"/>
                          <a:cs typeface="Montserrat"/>
                          <a:sym typeface="Montserrat"/>
                        </a:rPr>
                        <a:t>x</a:t>
                      </a:r>
                      <a:r>
                        <a:rPr lang="es" sz="800" u="none" cap="none" strike="noStrike">
                          <a:latin typeface="Montserrat"/>
                          <a:ea typeface="Montserrat"/>
                          <a:cs typeface="Montserrat"/>
                          <a:sym typeface="Montserrat"/>
                        </a:rPr>
                        <a:t>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4, 5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28x28x256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32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6, 7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Inception</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28x28x480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Max-Pool</a:t>
                      </a:r>
                      <a:endParaRPr sz="1200" u="none" cap="none" strike="noStrike"/>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14x14x480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800" u="none" cap="none" strike="noStrike">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96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208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10, 11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12, 13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14x14x512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24</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14x14x528</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144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288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64</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16, 17</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14x14x832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18, 19</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7x7x832</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256</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160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320</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32</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20, 21</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Inception</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7x7x1024</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192</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384</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48</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128</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Avg-Pool</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1x1x1024</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7x7</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1901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23</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0" marB="0" marR="0" marL="0"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cb7c9021aa_2_45"/>
          <p:cNvSpPr txBox="1"/>
          <p:nvPr>
            <p:ph type="title"/>
          </p:nvPr>
        </p:nvSpPr>
        <p:spPr>
          <a:xfrm>
            <a:off x="413125" y="604525"/>
            <a:ext cx="8655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 </a:t>
            </a:r>
            <a:r>
              <a:rPr lang="es">
                <a:latin typeface="Montserrat"/>
                <a:ea typeface="Montserrat"/>
                <a:cs typeface="Montserrat"/>
                <a:sym typeface="Montserrat"/>
              </a:rPr>
              <a:t>Inception: Clasificadores Auxiliares</a:t>
            </a:r>
            <a:endParaRPr>
              <a:latin typeface="Montserrat"/>
              <a:ea typeface="Montserrat"/>
              <a:cs typeface="Montserrat"/>
              <a:sym typeface="Montserrat"/>
            </a:endParaRPr>
          </a:p>
        </p:txBody>
      </p:sp>
      <p:sp>
        <p:nvSpPr>
          <p:cNvPr id="188" name="Google Shape;188;gcb7c9021aa_2_45"/>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Dada la gran profundidad que adquiere la red neuronal, se presenta el problema de que, a medida que transcurre el entrenamiento, los gradientes que llegan a las capas intermedias de la red se “apaguen” (vanishing gradient) </a:t>
            </a:r>
            <a:r>
              <a:rPr lang="es">
                <a:latin typeface="Montserrat"/>
                <a:ea typeface="Montserrat"/>
                <a:cs typeface="Montserrat"/>
                <a:sym typeface="Montserrat"/>
              </a:rPr>
              <a:t>ralentizando</a:t>
            </a:r>
            <a:r>
              <a:rPr lang="es">
                <a:latin typeface="Montserrat"/>
                <a:ea typeface="Montserrat"/>
                <a:cs typeface="Montserrat"/>
                <a:sym typeface="Montserrat"/>
              </a:rPr>
              <a:t> o, incluso, anulando su entrenamiento.</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s">
                <a:latin typeface="Montserrat"/>
                <a:ea typeface="Montserrat"/>
                <a:cs typeface="Montserrat"/>
                <a:sym typeface="Montserrat"/>
              </a:rPr>
              <a:t>Para compensar esta </a:t>
            </a:r>
            <a:r>
              <a:rPr lang="es">
                <a:latin typeface="Montserrat"/>
                <a:ea typeface="Montserrat"/>
                <a:cs typeface="Montserrat"/>
                <a:sym typeface="Montserrat"/>
              </a:rPr>
              <a:t>situación</a:t>
            </a:r>
            <a:r>
              <a:rPr lang="es">
                <a:latin typeface="Montserrat"/>
                <a:ea typeface="Montserrat"/>
                <a:cs typeface="Montserrat"/>
                <a:sym typeface="Montserrat"/>
              </a:rPr>
              <a:t>, se le agregaron a la red, dos ramificaciones con clasificadores, las cuales </a:t>
            </a:r>
            <a:r>
              <a:rPr lang="es">
                <a:latin typeface="Montserrat"/>
                <a:ea typeface="Montserrat"/>
                <a:cs typeface="Montserrat"/>
                <a:sym typeface="Montserrat"/>
              </a:rPr>
              <a:t>influyen</a:t>
            </a:r>
            <a:r>
              <a:rPr lang="es">
                <a:latin typeface="Montserrat"/>
                <a:ea typeface="Montserrat"/>
                <a:cs typeface="Montserrat"/>
                <a:sym typeface="Montserrat"/>
              </a:rPr>
              <a:t> en el </a:t>
            </a:r>
            <a:r>
              <a:rPr lang="es">
                <a:latin typeface="Montserrat"/>
                <a:ea typeface="Montserrat"/>
                <a:cs typeface="Montserrat"/>
                <a:sym typeface="Montserrat"/>
              </a:rPr>
              <a:t>cómputo</a:t>
            </a:r>
            <a:r>
              <a:rPr lang="es">
                <a:latin typeface="Montserrat"/>
                <a:ea typeface="Montserrat"/>
                <a:cs typeface="Montserrat"/>
                <a:sym typeface="Montserrat"/>
              </a:rPr>
              <a:t> del error total en cada forward pass y, por lo tanto, </a:t>
            </a:r>
            <a:r>
              <a:rPr lang="es">
                <a:latin typeface="Montserrat"/>
                <a:ea typeface="Montserrat"/>
                <a:cs typeface="Montserrat"/>
                <a:sym typeface="Montserrat"/>
              </a:rPr>
              <a:t>reforzarán</a:t>
            </a:r>
            <a:r>
              <a:rPr lang="es">
                <a:latin typeface="Montserrat"/>
                <a:ea typeface="Montserrat"/>
                <a:cs typeface="Montserrat"/>
                <a:sym typeface="Montserrat"/>
              </a:rPr>
              <a:t> las señales de los gradientes provenientes de la salida original.</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s">
                <a:latin typeface="Montserrat"/>
                <a:ea typeface="Montserrat"/>
                <a:cs typeface="Montserrat"/>
                <a:sym typeface="Montserrat"/>
              </a:rPr>
              <a:t>Para computar el error total de la red se suman los valores de las 3 salidas, ponderando a los clasificadores auxiliares por 0,3. Luego, cuando se infiere sobre la red ya entrenada, estos clasificadores auxiliares no son tenidos en cuenta.</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b7c9021aa_2_51"/>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Nuevas versiones de Inception</a:t>
            </a:r>
            <a:endParaRPr>
              <a:latin typeface="Montserrat"/>
              <a:ea typeface="Montserrat"/>
              <a:cs typeface="Montserrat"/>
              <a:sym typeface="Montserrat"/>
            </a:endParaRPr>
          </a:p>
        </p:txBody>
      </p:sp>
      <p:sp>
        <p:nvSpPr>
          <p:cNvPr id="194" name="Google Shape;194;gcb7c9021aa_2_51"/>
          <p:cNvSpPr txBox="1"/>
          <p:nvPr/>
        </p:nvSpPr>
        <p:spPr>
          <a:xfrm>
            <a:off x="764300" y="1404650"/>
            <a:ext cx="80871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Luego de esta primera </a:t>
            </a:r>
            <a:r>
              <a:rPr lang="es">
                <a:latin typeface="Montserrat"/>
                <a:ea typeface="Montserrat"/>
                <a:cs typeface="Montserrat"/>
                <a:sym typeface="Montserrat"/>
              </a:rPr>
              <a:t>versión</a:t>
            </a:r>
            <a:r>
              <a:rPr lang="es">
                <a:latin typeface="Montserrat"/>
                <a:ea typeface="Montserrat"/>
                <a:cs typeface="Montserrat"/>
                <a:sym typeface="Montserrat"/>
              </a:rPr>
              <a:t>, el equipo de Google </a:t>
            </a:r>
            <a:r>
              <a:rPr lang="es">
                <a:latin typeface="Montserrat"/>
                <a:ea typeface="Montserrat"/>
                <a:cs typeface="Montserrat"/>
                <a:sym typeface="Montserrat"/>
              </a:rPr>
              <a:t>continuó</a:t>
            </a:r>
            <a:r>
              <a:rPr lang="es">
                <a:latin typeface="Montserrat"/>
                <a:ea typeface="Montserrat"/>
                <a:cs typeface="Montserrat"/>
                <a:sym typeface="Montserrat"/>
              </a:rPr>
              <a:t> trabajando y mejorando la performance del modelo, por lo que posteriormente publicaron papers con nuevas versiones de la red. Entre estas, las </a:t>
            </a:r>
            <a:r>
              <a:rPr lang="es">
                <a:latin typeface="Montserrat"/>
                <a:ea typeface="Montserrat"/>
                <a:cs typeface="Montserrat"/>
                <a:sym typeface="Montserrat"/>
              </a:rPr>
              <a:t>más</a:t>
            </a:r>
            <a:r>
              <a:rPr lang="es">
                <a:latin typeface="Montserrat"/>
                <a:ea typeface="Montserrat"/>
                <a:cs typeface="Montserrat"/>
                <a:sym typeface="Montserrat"/>
              </a:rPr>
              <a:t> destacadas son:</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a:latin typeface="Montserrat"/>
                <a:ea typeface="Montserrat"/>
                <a:cs typeface="Montserrat"/>
                <a:sym typeface="Montserrat"/>
              </a:rPr>
              <a:t>Inception V3</a:t>
            </a:r>
            <a:r>
              <a:rPr lang="es">
                <a:latin typeface="Montserrat"/>
                <a:ea typeface="Montserrat"/>
                <a:cs typeface="Montserrat"/>
                <a:sym typeface="Montserrat"/>
              </a:rPr>
              <a:t> (</a:t>
            </a:r>
            <a:r>
              <a:rPr lang="es" u="sng">
                <a:solidFill>
                  <a:schemeClr val="hlink"/>
                </a:solidFill>
                <a:latin typeface="Montserrat"/>
                <a:ea typeface="Montserrat"/>
                <a:cs typeface="Montserrat"/>
                <a:sym typeface="Montserrat"/>
                <a:hlinkClick r:id="rId3"/>
              </a:rPr>
              <a:t>Link Paper</a:t>
            </a:r>
            <a:r>
              <a:rPr lang="es">
                <a:latin typeface="Montserrat"/>
                <a:ea typeface="Montserrat"/>
                <a:cs typeface="Montserrat"/>
                <a:sym typeface="Montserrat"/>
              </a:rPr>
              <a:t>): </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Agregaron Batch Normalization</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Factorizaron ciertas </a:t>
            </a:r>
            <a:r>
              <a:rPr lang="es">
                <a:latin typeface="Montserrat"/>
                <a:ea typeface="Montserrat"/>
                <a:cs typeface="Montserrat"/>
                <a:sym typeface="Montserrat"/>
              </a:rPr>
              <a:t>convoluciones</a:t>
            </a:r>
            <a:r>
              <a:rPr lang="es">
                <a:latin typeface="Montserrat"/>
                <a:ea typeface="Montserrat"/>
                <a:cs typeface="Montserrat"/>
                <a:sym typeface="Montserrat"/>
              </a:rPr>
              <a:t> de </a:t>
            </a:r>
            <a:r>
              <a:rPr i="1" lang="es">
                <a:latin typeface="Cambria"/>
                <a:ea typeface="Cambria"/>
                <a:cs typeface="Cambria"/>
                <a:sym typeface="Cambria"/>
              </a:rPr>
              <a:t>n x n</a:t>
            </a:r>
            <a:r>
              <a:rPr lang="es">
                <a:latin typeface="Montserrat"/>
                <a:ea typeface="Montserrat"/>
                <a:cs typeface="Montserrat"/>
                <a:sym typeface="Montserrat"/>
              </a:rPr>
              <a:t> en convoluciones </a:t>
            </a:r>
            <a:r>
              <a:rPr lang="es">
                <a:latin typeface="Montserrat"/>
                <a:ea typeface="Montserrat"/>
                <a:cs typeface="Montserrat"/>
                <a:sym typeface="Montserrat"/>
              </a:rPr>
              <a:t>asimétricas</a:t>
            </a:r>
            <a:r>
              <a:rPr lang="es">
                <a:latin typeface="Montserrat"/>
                <a:ea typeface="Montserrat"/>
                <a:cs typeface="Montserrat"/>
                <a:sym typeface="Montserrat"/>
              </a:rPr>
              <a:t> de </a:t>
            </a:r>
            <a:r>
              <a:rPr i="1" lang="es">
                <a:latin typeface="Cambria"/>
                <a:ea typeface="Cambria"/>
                <a:cs typeface="Cambria"/>
                <a:sym typeface="Cambria"/>
              </a:rPr>
              <a:t>1 x n</a:t>
            </a:r>
            <a:r>
              <a:rPr lang="es">
                <a:latin typeface="Montserrat"/>
                <a:ea typeface="Montserrat"/>
                <a:cs typeface="Montserrat"/>
                <a:sym typeface="Montserrat"/>
              </a:rPr>
              <a:t> y </a:t>
            </a:r>
            <a:r>
              <a:rPr i="1" lang="es">
                <a:latin typeface="Cambria"/>
                <a:ea typeface="Cambria"/>
                <a:cs typeface="Cambria"/>
                <a:sym typeface="Cambria"/>
              </a:rPr>
              <a:t>n x 1.</a:t>
            </a:r>
            <a:endParaRPr i="1">
              <a:latin typeface="Cambria"/>
              <a:ea typeface="Cambria"/>
              <a:cs typeface="Cambria"/>
              <a:sym typeface="Cambria"/>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Redujeron el tamaño de los filtros de varias convoluciones, concatenando capas donde fuera necesario.</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Se utilizaron 3 formatos de bloques inception diferentes.</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Aumentaron a 25 M de </a:t>
            </a:r>
            <a:r>
              <a:rPr lang="es">
                <a:latin typeface="Montserrat"/>
                <a:ea typeface="Montserrat"/>
                <a:cs typeface="Montserrat"/>
                <a:sym typeface="Montserrat"/>
              </a:rPr>
              <a:t>parámetros</a:t>
            </a:r>
            <a:r>
              <a:rPr lang="es">
                <a:latin typeface="Montserrat"/>
                <a:ea typeface="Montserrat"/>
                <a:cs typeface="Montserrat"/>
                <a:sym typeface="Montserrat"/>
              </a:rPr>
              <a:t>.</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a:latin typeface="Montserrat"/>
                <a:ea typeface="Montserrat"/>
                <a:cs typeface="Montserrat"/>
                <a:sym typeface="Montserrat"/>
              </a:rPr>
              <a:t>Inception V4</a:t>
            </a:r>
            <a:r>
              <a:rPr lang="es">
                <a:latin typeface="Montserrat"/>
                <a:ea typeface="Montserrat"/>
                <a:cs typeface="Montserrat"/>
                <a:sym typeface="Montserrat"/>
              </a:rPr>
              <a:t> (</a:t>
            </a:r>
            <a:r>
              <a:rPr lang="es" u="sng">
                <a:solidFill>
                  <a:schemeClr val="hlink"/>
                </a:solidFill>
                <a:latin typeface="Montserrat"/>
                <a:ea typeface="Montserrat"/>
                <a:cs typeface="Montserrat"/>
                <a:sym typeface="Montserrat"/>
                <a:hlinkClick r:id="rId4"/>
              </a:rPr>
              <a:t>Link Paper</a:t>
            </a:r>
            <a:r>
              <a:rPr lang="es">
                <a:latin typeface="Montserrat"/>
                <a:ea typeface="Montserrat"/>
                <a:cs typeface="Montserrat"/>
                <a:sym typeface="Montserrat"/>
              </a:rPr>
              <a:t>):</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Se introdujeron “reduction blocks”, es decir, bloques de tipo inception que reducen las dimensiones de la red.</a:t>
            </a:r>
            <a:endParaRPr>
              <a:latin typeface="Montserrat"/>
              <a:ea typeface="Montserrat"/>
              <a:cs typeface="Montserrat"/>
              <a:sym typeface="Montserrat"/>
            </a:endParaRPr>
          </a:p>
          <a:p>
            <a:pPr indent="-317500" lvl="1" marL="914400" rtl="0" algn="just">
              <a:spcBef>
                <a:spcPts val="0"/>
              </a:spcBef>
              <a:spcAft>
                <a:spcPts val="0"/>
              </a:spcAft>
              <a:buSzPts val="1400"/>
              <a:buFont typeface="Montserrat"/>
              <a:buChar char="○"/>
            </a:pPr>
            <a:r>
              <a:rPr lang="es">
                <a:latin typeface="Montserrat"/>
                <a:ea typeface="Montserrat"/>
                <a:cs typeface="Montserrat"/>
                <a:sym typeface="Montserrat"/>
              </a:rPr>
              <a:t>Aumentaron a 43 M de </a:t>
            </a:r>
            <a:r>
              <a:rPr lang="es">
                <a:latin typeface="Montserrat"/>
                <a:ea typeface="Montserrat"/>
                <a:cs typeface="Montserrat"/>
                <a:sym typeface="Montserrat"/>
              </a:rPr>
              <a:t>parámetros</a:t>
            </a:r>
            <a:r>
              <a:rPr lang="es">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cb81ab64cb_0_28"/>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ResNet</a:t>
            </a:r>
            <a:endParaRPr sz="900">
              <a:latin typeface="Montserrat"/>
              <a:ea typeface="Montserrat"/>
              <a:cs typeface="Montserrat"/>
              <a:sym typeface="Montserrat"/>
            </a:endParaRPr>
          </a:p>
        </p:txBody>
      </p:sp>
      <p:sp>
        <p:nvSpPr>
          <p:cNvPr id="200" name="Google Shape;200;gcb81ab64cb_0_28"/>
          <p:cNvSpPr txBox="1"/>
          <p:nvPr/>
        </p:nvSpPr>
        <p:spPr>
          <a:xfrm>
            <a:off x="783375" y="1340000"/>
            <a:ext cx="77409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Para 2015 agregar </a:t>
            </a:r>
            <a:r>
              <a:rPr lang="es">
                <a:latin typeface="Montserrat"/>
                <a:ea typeface="Montserrat"/>
                <a:cs typeface="Montserrat"/>
                <a:sym typeface="Montserrat"/>
              </a:rPr>
              <a:t>más</a:t>
            </a:r>
            <a:r>
              <a:rPr lang="es">
                <a:latin typeface="Montserrat"/>
                <a:ea typeface="Montserrat"/>
                <a:cs typeface="Montserrat"/>
                <a:sym typeface="Montserrat"/>
              </a:rPr>
              <a:t> capas a una red convolucional ya no garantizaba un modelo </a:t>
            </a:r>
            <a:r>
              <a:rPr lang="es">
                <a:latin typeface="Montserrat"/>
                <a:ea typeface="Montserrat"/>
                <a:cs typeface="Montserrat"/>
                <a:sym typeface="Montserrat"/>
              </a:rPr>
              <a:t>más</a:t>
            </a:r>
            <a:r>
              <a:rPr lang="es">
                <a:latin typeface="Montserrat"/>
                <a:ea typeface="Montserrat"/>
                <a:cs typeface="Montserrat"/>
                <a:sym typeface="Montserrat"/>
              </a:rPr>
              <a:t> preciso. Ese año un equipo de Microsoft introdujo las conexiones residuales en una red neuronal convolucional a traves de las redes ResNet y obtuvo el primer lugar en la competencia ImageNet. En su paper se presentan redes de hasta 150 capas que mejoran en las </a:t>
            </a:r>
            <a:r>
              <a:rPr lang="es">
                <a:latin typeface="Montserrat"/>
                <a:ea typeface="Montserrat"/>
                <a:cs typeface="Montserrat"/>
                <a:sym typeface="Montserrat"/>
              </a:rPr>
              <a:t>métricas</a:t>
            </a:r>
            <a:r>
              <a:rPr lang="es">
                <a:latin typeface="Montserrat"/>
                <a:ea typeface="Montserrat"/>
                <a:cs typeface="Montserrat"/>
                <a:sym typeface="Montserrat"/>
              </a:rPr>
              <a:t> de error a cualquiera de las anteriores.</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Las conexiones residuales son, hoy en </a:t>
            </a:r>
            <a:r>
              <a:rPr lang="es">
                <a:latin typeface="Montserrat"/>
                <a:ea typeface="Montserrat"/>
                <a:cs typeface="Montserrat"/>
                <a:sym typeface="Montserrat"/>
              </a:rPr>
              <a:t>día</a:t>
            </a:r>
            <a:r>
              <a:rPr lang="es">
                <a:latin typeface="Montserrat"/>
                <a:ea typeface="Montserrat"/>
                <a:cs typeface="Montserrat"/>
                <a:sym typeface="Montserrat"/>
              </a:rPr>
              <a:t>, uno de los conceptos que se siguen aplicando en el desarrollo de redes neuronales y que marcaron un antes y un </a:t>
            </a:r>
            <a:r>
              <a:rPr lang="es">
                <a:latin typeface="Montserrat"/>
                <a:ea typeface="Montserrat"/>
                <a:cs typeface="Montserrat"/>
                <a:sym typeface="Montserrat"/>
              </a:rPr>
              <a:t>después</a:t>
            </a:r>
            <a:r>
              <a:rPr lang="es">
                <a:latin typeface="Montserrat"/>
                <a:ea typeface="Montserrat"/>
                <a:cs typeface="Montserrat"/>
                <a:sym typeface="Montserrat"/>
              </a:rPr>
              <a:t> en su desempeño.</a:t>
            </a:r>
            <a:endParaRPr b="0" i="0" sz="1400" u="none" cap="none" strike="noStrike">
              <a:solidFill>
                <a:srgbClr val="000000"/>
              </a:solidFill>
              <a:latin typeface="Montserrat"/>
              <a:ea typeface="Montserrat"/>
              <a:cs typeface="Montserrat"/>
              <a:sym typeface="Montserrat"/>
            </a:endParaRPr>
          </a:p>
        </p:txBody>
      </p:sp>
      <p:sp>
        <p:nvSpPr>
          <p:cNvPr id="201" name="Google Shape;201;gcb81ab64cb_0_28"/>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He</a:t>
            </a:r>
            <a:r>
              <a:rPr b="0" i="0" lang="es" sz="1000" u="none" cap="none" strike="noStrike">
                <a:solidFill>
                  <a:srgbClr val="000000"/>
                </a:solidFill>
                <a:latin typeface="Montserrat"/>
                <a:ea typeface="Montserrat"/>
                <a:cs typeface="Montserrat"/>
                <a:sym typeface="Montserrat"/>
              </a:rPr>
              <a:t>, et al., 201</a:t>
            </a:r>
            <a:r>
              <a:rPr lang="es" sz="1000">
                <a:latin typeface="Montserrat"/>
                <a:ea typeface="Montserrat"/>
                <a:cs typeface="Montserrat"/>
                <a:sym typeface="Montserrat"/>
              </a:rPr>
              <a:t>5</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Deep Residual Learning for Image Recognition</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02" name="Google Shape;202;gcb81ab64cb_0_28"/>
          <p:cNvPicPr preferRelativeResize="0"/>
          <p:nvPr/>
        </p:nvPicPr>
        <p:blipFill>
          <a:blip r:embed="rId4">
            <a:alphaModFix/>
          </a:blip>
          <a:stretch>
            <a:fillRect/>
          </a:stretch>
        </p:blipFill>
        <p:spPr>
          <a:xfrm>
            <a:off x="3145050" y="3296200"/>
            <a:ext cx="28575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cb81ab64cb_0_48"/>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Vanishing and Exploding Gradients</a:t>
            </a:r>
            <a:endParaRPr sz="900">
              <a:latin typeface="Montserrat"/>
              <a:ea typeface="Montserrat"/>
              <a:cs typeface="Montserrat"/>
              <a:sym typeface="Montserrat"/>
            </a:endParaRPr>
          </a:p>
        </p:txBody>
      </p:sp>
      <p:sp>
        <p:nvSpPr>
          <p:cNvPr id="208" name="Google Shape;208;gcb81ab64cb_0_48"/>
          <p:cNvSpPr txBox="1"/>
          <p:nvPr/>
        </p:nvSpPr>
        <p:spPr>
          <a:xfrm>
            <a:off x="783375" y="1340000"/>
            <a:ext cx="77409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a:latin typeface="Montserrat"/>
                <a:ea typeface="Montserrat"/>
                <a:cs typeface="Montserrat"/>
                <a:sym typeface="Montserrat"/>
              </a:rPr>
              <a:t>Cuando las redes neuronales son muy profundas pueden ocurrir ciertos comportamientos con los valores que toman los gradientes durante el proceso de backpropagation, que impidan que esta mejore en su entrenamiento como </a:t>
            </a:r>
            <a:r>
              <a:rPr lang="es">
                <a:latin typeface="Montserrat"/>
                <a:ea typeface="Montserrat"/>
                <a:cs typeface="Montserrat"/>
                <a:sym typeface="Montserrat"/>
              </a:rPr>
              <a:t>sería</a:t>
            </a:r>
            <a:r>
              <a:rPr lang="es">
                <a:latin typeface="Montserrat"/>
                <a:ea typeface="Montserrat"/>
                <a:cs typeface="Montserrat"/>
                <a:sym typeface="Montserrat"/>
              </a:rPr>
              <a:t> de esperar.</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Si los gradientes toman valores muy grandes, el proceso de </a:t>
            </a:r>
            <a:r>
              <a:rPr lang="es">
                <a:latin typeface="Montserrat"/>
                <a:ea typeface="Montserrat"/>
                <a:cs typeface="Montserrat"/>
                <a:sym typeface="Montserrat"/>
              </a:rPr>
              <a:t>actualización</a:t>
            </a:r>
            <a:r>
              <a:rPr lang="es">
                <a:latin typeface="Montserrat"/>
                <a:ea typeface="Montserrat"/>
                <a:cs typeface="Montserrat"/>
                <a:sym typeface="Montserrat"/>
              </a:rPr>
              <a:t> de los pesos </a:t>
            </a:r>
            <a:r>
              <a:rPr lang="es">
                <a:latin typeface="Montserrat"/>
                <a:ea typeface="Montserrat"/>
                <a:cs typeface="Montserrat"/>
                <a:sym typeface="Montserrat"/>
              </a:rPr>
              <a:t>hará</a:t>
            </a:r>
            <a:r>
              <a:rPr lang="es">
                <a:latin typeface="Montserrat"/>
                <a:ea typeface="Montserrat"/>
                <a:cs typeface="Montserrat"/>
                <a:sym typeface="Montserrat"/>
              </a:rPr>
              <a:t> que estos cambien de valor bruscamente luego de cada </a:t>
            </a:r>
            <a:r>
              <a:rPr lang="es">
                <a:latin typeface="Montserrat"/>
                <a:ea typeface="Montserrat"/>
                <a:cs typeface="Montserrat"/>
                <a:sym typeface="Montserrat"/>
              </a:rPr>
              <a:t>iteración</a:t>
            </a:r>
            <a:r>
              <a:rPr lang="es">
                <a:latin typeface="Montserrat"/>
                <a:ea typeface="Montserrat"/>
                <a:cs typeface="Montserrat"/>
                <a:sym typeface="Montserrat"/>
              </a:rPr>
              <a:t>, generando inestabilidad. Esto es lo que se conoce como </a:t>
            </a:r>
            <a:r>
              <a:rPr b="1" lang="es">
                <a:latin typeface="Montserrat"/>
                <a:ea typeface="Montserrat"/>
                <a:cs typeface="Montserrat"/>
                <a:sym typeface="Montserrat"/>
              </a:rPr>
              <a:t>Exploding Gradients</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Por otro lado, si los gradientes adquieren valores chicos, los </a:t>
            </a:r>
            <a:r>
              <a:rPr lang="es">
                <a:latin typeface="Montserrat"/>
                <a:ea typeface="Montserrat"/>
                <a:cs typeface="Montserrat"/>
                <a:sym typeface="Montserrat"/>
              </a:rPr>
              <a:t>parámetros</a:t>
            </a:r>
            <a:r>
              <a:rPr lang="es">
                <a:latin typeface="Montserrat"/>
                <a:ea typeface="Montserrat"/>
                <a:cs typeface="Montserrat"/>
                <a:sym typeface="Montserrat"/>
              </a:rPr>
              <a:t> de las capas (sobre todo de las </a:t>
            </a:r>
            <a:r>
              <a:rPr lang="es">
                <a:latin typeface="Montserrat"/>
                <a:ea typeface="Montserrat"/>
                <a:cs typeface="Montserrat"/>
                <a:sym typeface="Montserrat"/>
              </a:rPr>
              <a:t>más</a:t>
            </a:r>
            <a:r>
              <a:rPr lang="es">
                <a:latin typeface="Montserrat"/>
                <a:ea typeface="Montserrat"/>
                <a:cs typeface="Montserrat"/>
                <a:sym typeface="Montserrat"/>
              </a:rPr>
              <a:t> cercanas a la entrada) </a:t>
            </a:r>
            <a:r>
              <a:rPr lang="es">
                <a:latin typeface="Montserrat"/>
                <a:ea typeface="Montserrat"/>
                <a:cs typeface="Montserrat"/>
                <a:sym typeface="Montserrat"/>
              </a:rPr>
              <a:t>prácticamente</a:t>
            </a:r>
            <a:r>
              <a:rPr lang="es">
                <a:latin typeface="Montserrat"/>
                <a:ea typeface="Montserrat"/>
                <a:cs typeface="Montserrat"/>
                <a:sym typeface="Montserrat"/>
              </a:rPr>
              <a:t> no se </a:t>
            </a:r>
            <a:r>
              <a:rPr lang="es">
                <a:latin typeface="Montserrat"/>
                <a:ea typeface="Montserrat"/>
                <a:cs typeface="Montserrat"/>
                <a:sym typeface="Montserrat"/>
              </a:rPr>
              <a:t>modificarán</a:t>
            </a:r>
            <a:r>
              <a:rPr lang="es">
                <a:latin typeface="Montserrat"/>
                <a:ea typeface="Montserrat"/>
                <a:cs typeface="Montserrat"/>
                <a:sym typeface="Montserrat"/>
              </a:rPr>
              <a:t>, lo cual se traduce en que la red no logra aprender. A esta </a:t>
            </a:r>
            <a:r>
              <a:rPr lang="es">
                <a:latin typeface="Montserrat"/>
                <a:ea typeface="Montserrat"/>
                <a:cs typeface="Montserrat"/>
                <a:sym typeface="Montserrat"/>
              </a:rPr>
              <a:t>situación</a:t>
            </a:r>
            <a:r>
              <a:rPr lang="es">
                <a:latin typeface="Montserrat"/>
                <a:ea typeface="Montserrat"/>
                <a:cs typeface="Montserrat"/>
                <a:sym typeface="Montserrat"/>
              </a:rPr>
              <a:t> se la llama </a:t>
            </a:r>
            <a:r>
              <a:rPr b="1" lang="es">
                <a:latin typeface="Montserrat"/>
                <a:ea typeface="Montserrat"/>
                <a:cs typeface="Montserrat"/>
                <a:sym typeface="Montserrat"/>
              </a:rPr>
              <a:t>Vanishing Gradients</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Existen diversas maneras de contrarrestar estos </a:t>
            </a:r>
            <a:r>
              <a:rPr lang="es">
                <a:latin typeface="Montserrat"/>
                <a:ea typeface="Montserrat"/>
                <a:cs typeface="Montserrat"/>
                <a:sym typeface="Montserrat"/>
              </a:rPr>
              <a:t>fenómenos</a:t>
            </a:r>
            <a:r>
              <a:rPr lang="es">
                <a:latin typeface="Montserrat"/>
                <a:ea typeface="Montserrat"/>
                <a:cs typeface="Montserrat"/>
                <a:sym typeface="Montserrat"/>
              </a:rPr>
              <a:t>, entre las que se pueden mencionar: quitarle capas a la red, utilizar gradient clipping, mejorar la </a:t>
            </a:r>
            <a:r>
              <a:rPr lang="es">
                <a:latin typeface="Montserrat"/>
                <a:ea typeface="Montserrat"/>
                <a:cs typeface="Montserrat"/>
                <a:sym typeface="Montserrat"/>
              </a:rPr>
              <a:t>inicialización</a:t>
            </a:r>
            <a:r>
              <a:rPr lang="es">
                <a:latin typeface="Montserrat"/>
                <a:ea typeface="Montserrat"/>
                <a:cs typeface="Montserrat"/>
                <a:sym typeface="Montserrat"/>
              </a:rPr>
              <a:t> de los </a:t>
            </a:r>
            <a:r>
              <a:rPr lang="es">
                <a:latin typeface="Montserrat"/>
                <a:ea typeface="Montserrat"/>
                <a:cs typeface="Montserrat"/>
                <a:sym typeface="Montserrat"/>
              </a:rPr>
              <a:t>parámetros</a:t>
            </a:r>
            <a:r>
              <a:rPr lang="es">
                <a:latin typeface="Montserrat"/>
                <a:ea typeface="Montserrat"/>
                <a:cs typeface="Montserrat"/>
                <a:sym typeface="Montserrat"/>
              </a:rPr>
              <a:t>.</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cb81ab64cb_0_5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p:txBody>
      </p:sp>
      <p:sp>
        <p:nvSpPr>
          <p:cNvPr id="214" name="Google Shape;214;gcb81ab64cb_0_53"/>
          <p:cNvSpPr txBox="1"/>
          <p:nvPr/>
        </p:nvSpPr>
        <p:spPr>
          <a:xfrm>
            <a:off x="783375" y="1340000"/>
            <a:ext cx="77409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a:latin typeface="Montserrat"/>
                <a:ea typeface="Montserrat"/>
                <a:cs typeface="Montserrat"/>
                <a:sym typeface="Montserrat"/>
              </a:rPr>
              <a:t>Un comportamiento contraintuitivo ocurre cuando se le agregan </a:t>
            </a:r>
            <a:r>
              <a:rPr lang="es">
                <a:latin typeface="Montserrat"/>
                <a:ea typeface="Montserrat"/>
                <a:cs typeface="Montserrat"/>
                <a:sym typeface="Montserrat"/>
              </a:rPr>
              <a:t>más</a:t>
            </a:r>
            <a:r>
              <a:rPr lang="es">
                <a:latin typeface="Montserrat"/>
                <a:ea typeface="Montserrat"/>
                <a:cs typeface="Montserrat"/>
                <a:sym typeface="Montserrat"/>
              </a:rPr>
              <a:t> capas a una red neuronal profunda, llegando al punto que el error sobre cualquiera de los conjuntos de datos no disminuye o, incluso, en algunos casos aumenta luego de varias iteraciones. Esto, claramente, no es debido a un sobreentrenamiento del modelo sino que, se considera que existe un problema en el proceso de </a:t>
            </a:r>
            <a:r>
              <a:rPr lang="es">
                <a:latin typeface="Montserrat"/>
                <a:ea typeface="Montserrat"/>
                <a:cs typeface="Montserrat"/>
                <a:sym typeface="Montserrat"/>
              </a:rPr>
              <a:t>optimización</a:t>
            </a:r>
            <a:r>
              <a:rPr lang="es">
                <a:latin typeface="Montserrat"/>
                <a:ea typeface="Montserrat"/>
                <a:cs typeface="Montserrat"/>
                <a:sym typeface="Montserrat"/>
              </a:rPr>
              <a:t>.</a:t>
            </a:r>
            <a:endParaRPr>
              <a:latin typeface="Montserrat"/>
              <a:ea typeface="Montserrat"/>
              <a:cs typeface="Montserrat"/>
              <a:sym typeface="Montserrat"/>
            </a:endParaRPr>
          </a:p>
        </p:txBody>
      </p:sp>
      <p:pic>
        <p:nvPicPr>
          <p:cNvPr id="215" name="Google Shape;215;gcb81ab64cb_0_53"/>
          <p:cNvPicPr preferRelativeResize="0"/>
          <p:nvPr/>
        </p:nvPicPr>
        <p:blipFill>
          <a:blip r:embed="rId3">
            <a:alphaModFix/>
          </a:blip>
          <a:stretch>
            <a:fillRect/>
          </a:stretch>
        </p:blipFill>
        <p:spPr>
          <a:xfrm>
            <a:off x="1387175" y="2730600"/>
            <a:ext cx="6533300" cy="22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cb81ab64cb_0_59"/>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Conexiones Residuales</a:t>
            </a:r>
            <a:endParaRPr sz="900">
              <a:latin typeface="Montserrat"/>
              <a:ea typeface="Montserrat"/>
              <a:cs typeface="Montserrat"/>
              <a:sym typeface="Montserrat"/>
            </a:endParaRPr>
          </a:p>
        </p:txBody>
      </p:sp>
      <p:sp>
        <p:nvSpPr>
          <p:cNvPr id="221" name="Google Shape;221;gcb81ab64cb_0_59"/>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a:latin typeface="Montserrat"/>
                <a:ea typeface="Montserrat"/>
                <a:cs typeface="Montserrat"/>
                <a:sym typeface="Montserrat"/>
              </a:rPr>
              <a:t>Se parte del hecho que agregarle a una red profunda capas que sean la identidad no puede, bajo ningun termino, </a:t>
            </a:r>
            <a:r>
              <a:rPr lang="es">
                <a:latin typeface="Montserrat"/>
                <a:ea typeface="Montserrat"/>
                <a:cs typeface="Montserrat"/>
                <a:sym typeface="Montserrat"/>
              </a:rPr>
              <a:t>empeorar</a:t>
            </a:r>
            <a:r>
              <a:rPr lang="es">
                <a:latin typeface="Montserrat"/>
                <a:ea typeface="Montserrat"/>
                <a:cs typeface="Montserrat"/>
                <a:sym typeface="Montserrat"/>
              </a:rPr>
              <a:t> el error obtenido por ese modelo. Por lo que el simple hecho de agregar capas no </a:t>
            </a:r>
            <a:r>
              <a:rPr lang="es">
                <a:latin typeface="Montserrat"/>
                <a:ea typeface="Montserrat"/>
                <a:cs typeface="Montserrat"/>
                <a:sym typeface="Montserrat"/>
              </a:rPr>
              <a:t>está</a:t>
            </a:r>
            <a:r>
              <a:rPr lang="es">
                <a:latin typeface="Montserrat"/>
                <a:ea typeface="Montserrat"/>
                <a:cs typeface="Montserrat"/>
                <a:sym typeface="Montserrat"/>
              </a:rPr>
              <a:t> causando el problema.</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En el paper se propone utilizar conexiones residuales, bajo el supuesto que, al agregar nuevas capas a la red, </a:t>
            </a:r>
            <a:r>
              <a:rPr lang="es">
                <a:latin typeface="Montserrat"/>
                <a:ea typeface="Montserrat"/>
                <a:cs typeface="Montserrat"/>
                <a:sym typeface="Montserrat"/>
              </a:rPr>
              <a:t>será</a:t>
            </a:r>
            <a:r>
              <a:rPr lang="es">
                <a:latin typeface="Montserrat"/>
                <a:ea typeface="Montserrat"/>
                <a:cs typeface="Montserrat"/>
                <a:sym typeface="Montserrat"/>
              </a:rPr>
              <a:t> </a:t>
            </a:r>
            <a:r>
              <a:rPr lang="es">
                <a:latin typeface="Montserrat"/>
                <a:ea typeface="Montserrat"/>
                <a:cs typeface="Montserrat"/>
                <a:sym typeface="Montserrat"/>
              </a:rPr>
              <a:t>más</a:t>
            </a:r>
            <a:r>
              <a:rPr lang="es">
                <a:latin typeface="Montserrat"/>
                <a:ea typeface="Montserrat"/>
                <a:cs typeface="Montserrat"/>
                <a:sym typeface="Montserrat"/>
              </a:rPr>
              <a:t> sencillo para esta aprender como dicho residuo mapea la entrada con la salida, en </a:t>
            </a:r>
            <a:r>
              <a:rPr lang="es">
                <a:latin typeface="Montserrat"/>
                <a:ea typeface="Montserrat"/>
                <a:cs typeface="Montserrat"/>
                <a:sym typeface="Montserrat"/>
              </a:rPr>
              <a:t>comparación</a:t>
            </a:r>
            <a:r>
              <a:rPr lang="es">
                <a:latin typeface="Montserrat"/>
                <a:ea typeface="Montserrat"/>
                <a:cs typeface="Montserrat"/>
                <a:sym typeface="Montserrat"/>
              </a:rPr>
              <a:t> con la estructura de capas apiladas.</a:t>
            </a:r>
            <a:endParaRPr>
              <a:latin typeface="Montserrat"/>
              <a:ea typeface="Montserrat"/>
              <a:cs typeface="Montserrat"/>
              <a:sym typeface="Montserrat"/>
            </a:endParaRPr>
          </a:p>
        </p:txBody>
      </p:sp>
      <p:pic>
        <p:nvPicPr>
          <p:cNvPr id="222" name="Google Shape;222;gcb81ab64cb_0_59"/>
          <p:cNvPicPr preferRelativeResize="0"/>
          <p:nvPr/>
        </p:nvPicPr>
        <p:blipFill>
          <a:blip r:embed="rId3">
            <a:alphaModFix/>
          </a:blip>
          <a:stretch>
            <a:fillRect/>
          </a:stretch>
        </p:blipFill>
        <p:spPr>
          <a:xfrm>
            <a:off x="6209925" y="3388800"/>
            <a:ext cx="2934075" cy="1754700"/>
          </a:xfrm>
          <a:prstGeom prst="rect">
            <a:avLst/>
          </a:prstGeom>
          <a:noFill/>
          <a:ln>
            <a:noFill/>
          </a:ln>
        </p:spPr>
      </p:pic>
      <p:sp>
        <p:nvSpPr>
          <p:cNvPr id="223" name="Google Shape;223;gcb81ab64cb_0_59"/>
          <p:cNvSpPr txBox="1"/>
          <p:nvPr/>
        </p:nvSpPr>
        <p:spPr>
          <a:xfrm>
            <a:off x="6802900" y="3059250"/>
            <a:ext cx="1381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Cambria"/>
                <a:ea typeface="Cambria"/>
                <a:cs typeface="Cambria"/>
                <a:sym typeface="Cambria"/>
              </a:rPr>
              <a:t>F(x) = H(x) - x</a:t>
            </a:r>
            <a:endParaRPr>
              <a:latin typeface="Cambria"/>
              <a:ea typeface="Cambria"/>
              <a:cs typeface="Cambria"/>
              <a:sym typeface="Cambria"/>
            </a:endParaRPr>
          </a:p>
        </p:txBody>
      </p:sp>
      <p:sp>
        <p:nvSpPr>
          <p:cNvPr id="224" name="Google Shape;224;gcb81ab64cb_0_59"/>
          <p:cNvSpPr txBox="1"/>
          <p:nvPr/>
        </p:nvSpPr>
        <p:spPr>
          <a:xfrm>
            <a:off x="783375" y="3203300"/>
            <a:ext cx="54267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Esto implica que, al existir esta </a:t>
            </a:r>
            <a:r>
              <a:rPr lang="es">
                <a:latin typeface="Montserrat"/>
                <a:ea typeface="Montserrat"/>
                <a:cs typeface="Montserrat"/>
                <a:sym typeface="Montserrat"/>
              </a:rPr>
              <a:t>conexión</a:t>
            </a:r>
            <a:r>
              <a:rPr lang="es">
                <a:latin typeface="Montserrat"/>
                <a:ea typeface="Montserrat"/>
                <a:cs typeface="Montserrat"/>
                <a:sym typeface="Montserrat"/>
              </a:rPr>
              <a:t> residual, en el peor de los casos, el optimizador </a:t>
            </a:r>
            <a:r>
              <a:rPr lang="es">
                <a:latin typeface="Montserrat"/>
                <a:ea typeface="Montserrat"/>
                <a:cs typeface="Montserrat"/>
                <a:sym typeface="Montserrat"/>
              </a:rPr>
              <a:t>podría</a:t>
            </a:r>
            <a:r>
              <a:rPr lang="es">
                <a:latin typeface="Montserrat"/>
                <a:ea typeface="Montserrat"/>
                <a:cs typeface="Montserrat"/>
                <a:sym typeface="Montserrat"/>
              </a:rPr>
              <a:t> llevar los pesos de esas capas a cero, transformando estas nuevas capas en una identidad, lo cual, no empeora la performance de la red.</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cb81ab64cb_0_37"/>
          <p:cNvPicPr preferRelativeResize="0"/>
          <p:nvPr/>
        </p:nvPicPr>
        <p:blipFill>
          <a:blip r:embed="rId3">
            <a:alphaModFix/>
          </a:blip>
          <a:stretch>
            <a:fillRect/>
          </a:stretch>
        </p:blipFill>
        <p:spPr>
          <a:xfrm>
            <a:off x="20725" y="1630200"/>
            <a:ext cx="9102550" cy="2603331"/>
          </a:xfrm>
          <a:prstGeom prst="rect">
            <a:avLst/>
          </a:prstGeom>
          <a:noFill/>
          <a:ln>
            <a:noFill/>
          </a:ln>
        </p:spPr>
      </p:pic>
      <p:sp>
        <p:nvSpPr>
          <p:cNvPr id="230" name="Google Shape;230;gcb81ab64cb_0_37"/>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sp>
        <p:nvSpPr>
          <p:cNvPr id="231" name="Google Shape;231;gcb81ab64cb_0_37"/>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cb81ab64cb_0_89"/>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ResNet-50</a:t>
            </a:r>
            <a:endParaRPr>
              <a:latin typeface="Montserrat"/>
              <a:ea typeface="Montserrat"/>
              <a:cs typeface="Montserrat"/>
              <a:sym typeface="Montserrat"/>
            </a:endParaRPr>
          </a:p>
        </p:txBody>
      </p:sp>
      <p:pic>
        <p:nvPicPr>
          <p:cNvPr id="237" name="Google Shape;237;gcb81ab64cb_0_89"/>
          <p:cNvPicPr preferRelativeResize="0"/>
          <p:nvPr/>
        </p:nvPicPr>
        <p:blipFill>
          <a:blip r:embed="rId3">
            <a:alphaModFix/>
          </a:blip>
          <a:stretch>
            <a:fillRect/>
          </a:stretch>
        </p:blipFill>
        <p:spPr>
          <a:xfrm>
            <a:off x="348325" y="1259800"/>
            <a:ext cx="8447344" cy="371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Kahoot de redes convolucionales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cb81ab64cb_0_6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43" name="Google Shape;243;gcb81ab64cb_0_67"/>
          <p:cNvSpPr txBox="1"/>
          <p:nvPr/>
        </p:nvSpPr>
        <p:spPr>
          <a:xfrm>
            <a:off x="761175" y="1243775"/>
            <a:ext cx="7740900" cy="3632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a:latin typeface="Montserrat"/>
                <a:ea typeface="Montserrat"/>
                <a:cs typeface="Montserrat"/>
                <a:sym typeface="Montserrat"/>
              </a:rPr>
              <a:t>El propio proceso de entrenamiento de una red neuronal provoca que </a:t>
            </a:r>
            <a:r>
              <a:rPr lang="es">
                <a:latin typeface="Montserrat"/>
                <a:ea typeface="Montserrat"/>
                <a:cs typeface="Montserrat"/>
                <a:sym typeface="Montserrat"/>
              </a:rPr>
              <a:t>época</a:t>
            </a:r>
            <a:r>
              <a:rPr lang="es">
                <a:latin typeface="Montserrat"/>
                <a:ea typeface="Montserrat"/>
                <a:cs typeface="Montserrat"/>
                <a:sym typeface="Montserrat"/>
              </a:rPr>
              <a:t> tras </a:t>
            </a:r>
            <a:r>
              <a:rPr lang="es">
                <a:latin typeface="Montserrat"/>
                <a:ea typeface="Montserrat"/>
                <a:cs typeface="Montserrat"/>
                <a:sym typeface="Montserrat"/>
              </a:rPr>
              <a:t>época</a:t>
            </a:r>
            <a:r>
              <a:rPr lang="es">
                <a:latin typeface="Montserrat"/>
                <a:ea typeface="Montserrat"/>
                <a:cs typeface="Montserrat"/>
                <a:sym typeface="Montserrat"/>
              </a:rPr>
              <a:t> la </a:t>
            </a:r>
            <a:r>
              <a:rPr lang="es">
                <a:latin typeface="Montserrat"/>
                <a:ea typeface="Montserrat"/>
                <a:cs typeface="Montserrat"/>
                <a:sym typeface="Montserrat"/>
              </a:rPr>
              <a:t>distribución</a:t>
            </a:r>
            <a:r>
              <a:rPr lang="es">
                <a:latin typeface="Montserrat"/>
                <a:ea typeface="Montserrat"/>
                <a:cs typeface="Montserrat"/>
                <a:sym typeface="Montserrat"/>
              </a:rPr>
              <a:t> de valores de entrada de cada capa se modifique, debido a la </a:t>
            </a:r>
            <a:r>
              <a:rPr lang="es">
                <a:latin typeface="Montserrat"/>
                <a:ea typeface="Montserrat"/>
                <a:cs typeface="Montserrat"/>
                <a:sym typeface="Montserrat"/>
              </a:rPr>
              <a:t>variación</a:t>
            </a:r>
            <a:r>
              <a:rPr lang="es">
                <a:latin typeface="Montserrat"/>
                <a:ea typeface="Montserrat"/>
                <a:cs typeface="Montserrat"/>
                <a:sym typeface="Montserrat"/>
              </a:rPr>
              <a:t> de los valores de los pesos dentro de la red. Cuando en la red hay muchas capas, estas pequeñas modificaciones se concatenan incrementando el efecto en las </a:t>
            </a:r>
            <a:r>
              <a:rPr lang="es">
                <a:latin typeface="Montserrat"/>
                <a:ea typeface="Montserrat"/>
                <a:cs typeface="Montserrat"/>
                <a:sym typeface="Montserrat"/>
              </a:rPr>
              <a:t>últimas</a:t>
            </a:r>
            <a:r>
              <a:rPr lang="es">
                <a:latin typeface="Montserrat"/>
                <a:ea typeface="Montserrat"/>
                <a:cs typeface="Montserrat"/>
                <a:sym typeface="Montserrat"/>
              </a:rPr>
              <a:t> capas. Todo esto se traduce en que los </a:t>
            </a:r>
            <a:r>
              <a:rPr lang="es">
                <a:latin typeface="Montserrat"/>
                <a:ea typeface="Montserrat"/>
                <a:cs typeface="Montserrat"/>
                <a:sym typeface="Montserrat"/>
              </a:rPr>
              <a:t>parámetros</a:t>
            </a:r>
            <a:r>
              <a:rPr lang="es">
                <a:latin typeface="Montserrat"/>
                <a:ea typeface="Montserrat"/>
                <a:cs typeface="Montserrat"/>
                <a:sym typeface="Montserrat"/>
              </a:rPr>
              <a:t> deben estar continuamente </a:t>
            </a:r>
            <a:r>
              <a:rPr lang="es">
                <a:latin typeface="Montserrat"/>
                <a:ea typeface="Montserrat"/>
                <a:cs typeface="Montserrat"/>
                <a:sym typeface="Montserrat"/>
              </a:rPr>
              <a:t>adaptándose</a:t>
            </a:r>
            <a:r>
              <a:rPr lang="es">
                <a:latin typeface="Montserrat"/>
                <a:ea typeface="Montserrat"/>
                <a:cs typeface="Montserrat"/>
                <a:sym typeface="Montserrat"/>
              </a:rPr>
              <a:t> a estos cambios durante el proceso de entrenamiento, lo cual </a:t>
            </a:r>
            <a:r>
              <a:rPr lang="es">
                <a:latin typeface="Montserrat"/>
                <a:ea typeface="Montserrat"/>
                <a:cs typeface="Montserrat"/>
                <a:sym typeface="Montserrat"/>
              </a:rPr>
              <a:t>ralentiza</a:t>
            </a:r>
            <a:r>
              <a:rPr lang="es">
                <a:latin typeface="Montserrat"/>
                <a:ea typeface="Montserrat"/>
                <a:cs typeface="Montserrat"/>
                <a:sym typeface="Montserrat"/>
              </a:rPr>
              <a:t> mucho su convergencia. A este </a:t>
            </a:r>
            <a:r>
              <a:rPr lang="es">
                <a:latin typeface="Montserrat"/>
                <a:ea typeface="Montserrat"/>
                <a:cs typeface="Montserrat"/>
                <a:sym typeface="Montserrat"/>
              </a:rPr>
              <a:t>fenómeno</a:t>
            </a:r>
            <a:r>
              <a:rPr lang="es">
                <a:latin typeface="Montserrat"/>
                <a:ea typeface="Montserrat"/>
                <a:cs typeface="Montserrat"/>
                <a:sym typeface="Montserrat"/>
              </a:rPr>
              <a:t> se lo conoce como “internal covariate shift”.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Por lo tanto, lo ideal </a:t>
            </a:r>
            <a:r>
              <a:rPr lang="es">
                <a:latin typeface="Montserrat"/>
                <a:ea typeface="Montserrat"/>
                <a:cs typeface="Montserrat"/>
                <a:sym typeface="Montserrat"/>
              </a:rPr>
              <a:t>sería</a:t>
            </a:r>
            <a:r>
              <a:rPr lang="es">
                <a:latin typeface="Montserrat"/>
                <a:ea typeface="Montserrat"/>
                <a:cs typeface="Montserrat"/>
                <a:sym typeface="Montserrat"/>
              </a:rPr>
              <a:t> poder normalizar las entradas de cada capa durante el entrenamiento, al igual que se hace con las </a:t>
            </a:r>
            <a:r>
              <a:rPr lang="es">
                <a:latin typeface="Montserrat"/>
                <a:ea typeface="Montserrat"/>
                <a:cs typeface="Montserrat"/>
                <a:sym typeface="Montserrat"/>
              </a:rPr>
              <a:t>imágenes</a:t>
            </a:r>
            <a:r>
              <a:rPr lang="es">
                <a:latin typeface="Montserrat"/>
                <a:ea typeface="Montserrat"/>
                <a:cs typeface="Montserrat"/>
                <a:sym typeface="Montserrat"/>
              </a:rPr>
              <a:t> del dataset a la entrada de la red.</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Batch Normalization no es algo exclusivo de redes convolucionales, sin embargo, en el paper de ResNet fue una herramienta novedosa utilizada para acelerar el entrenamiento. </a:t>
            </a:r>
            <a:endParaRPr>
              <a:latin typeface="Montserrat"/>
              <a:ea typeface="Montserrat"/>
              <a:cs typeface="Montserrat"/>
              <a:sym typeface="Montserrat"/>
            </a:endParaRPr>
          </a:p>
        </p:txBody>
      </p:sp>
      <p:sp>
        <p:nvSpPr>
          <p:cNvPr id="244" name="Google Shape;244;gcb81ab64cb_0_67"/>
          <p:cNvSpPr txBox="1"/>
          <p:nvPr/>
        </p:nvSpPr>
        <p:spPr>
          <a:xfrm>
            <a:off x="917825" y="4804800"/>
            <a:ext cx="778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1000">
                <a:latin typeface="Montserrat"/>
                <a:ea typeface="Montserrat"/>
                <a:cs typeface="Montserrat"/>
                <a:sym typeface="Montserrat"/>
              </a:rPr>
              <a:t>Ioffe</a:t>
            </a:r>
            <a:r>
              <a:rPr b="0" i="0" lang="es" sz="1000" u="none" cap="none" strike="noStrike">
                <a:solidFill>
                  <a:srgbClr val="000000"/>
                </a:solidFill>
                <a:latin typeface="Montserrat"/>
                <a:ea typeface="Montserrat"/>
                <a:cs typeface="Montserrat"/>
                <a:sym typeface="Montserrat"/>
              </a:rPr>
              <a:t>, et al., 201</a:t>
            </a:r>
            <a:r>
              <a:rPr lang="es" sz="1000">
                <a:latin typeface="Montserrat"/>
                <a:ea typeface="Montserrat"/>
                <a:cs typeface="Montserrat"/>
                <a:sym typeface="Montserrat"/>
              </a:rPr>
              <a:t>5</a:t>
            </a:r>
            <a:r>
              <a:rPr b="0" i="0" lang="es" sz="1000" u="none" cap="none" strike="noStrike">
                <a:solidFill>
                  <a:srgbClr val="000000"/>
                </a:solidFill>
                <a:latin typeface="Montserrat"/>
                <a:ea typeface="Montserrat"/>
                <a:cs typeface="Montserrat"/>
                <a:sym typeface="Montserrat"/>
              </a:rPr>
              <a:t>. </a:t>
            </a:r>
            <a:r>
              <a:rPr lang="es" sz="1000">
                <a:latin typeface="Montserrat"/>
                <a:ea typeface="Montserrat"/>
                <a:cs typeface="Montserrat"/>
                <a:sym typeface="Montserrat"/>
              </a:rPr>
              <a:t>Batch Normalization: Accelerating Deep Network Training by Reducing Internal Covariate Shift</a:t>
            </a:r>
            <a:r>
              <a:rPr b="0" i="0" lang="es" sz="1000" u="none" cap="none" strike="noStrike">
                <a:solidFill>
                  <a:srgbClr val="000000"/>
                </a:solidFill>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cb81ab64cb_0_7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50" name="Google Shape;250;gcb81ab64cb_0_76"/>
          <p:cNvSpPr txBox="1"/>
          <p:nvPr/>
        </p:nvSpPr>
        <p:spPr>
          <a:xfrm>
            <a:off x="761175" y="1243775"/>
            <a:ext cx="7740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p:txBody>
      </p:sp>
      <p:pic>
        <p:nvPicPr>
          <p:cNvPr id="251" name="Google Shape;251;gcb81ab64cb_0_76"/>
          <p:cNvPicPr preferRelativeResize="0"/>
          <p:nvPr/>
        </p:nvPicPr>
        <p:blipFill rotWithShape="1">
          <a:blip r:embed="rId3">
            <a:alphaModFix/>
          </a:blip>
          <a:srcRect b="0" l="0" r="0" t="0"/>
          <a:stretch/>
        </p:blipFill>
        <p:spPr>
          <a:xfrm>
            <a:off x="2281375" y="1594425"/>
            <a:ext cx="4584850" cy="3282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b81ab64cb_0_83"/>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Batch Normalization</a:t>
            </a:r>
            <a:endParaRPr sz="900">
              <a:latin typeface="Montserrat"/>
              <a:ea typeface="Montserrat"/>
              <a:cs typeface="Montserrat"/>
              <a:sym typeface="Montserrat"/>
            </a:endParaRPr>
          </a:p>
        </p:txBody>
      </p:sp>
      <p:sp>
        <p:nvSpPr>
          <p:cNvPr id="257" name="Google Shape;257;gcb81ab64cb_0_83"/>
          <p:cNvSpPr txBox="1"/>
          <p:nvPr/>
        </p:nvSpPr>
        <p:spPr>
          <a:xfrm>
            <a:off x="761175" y="1243775"/>
            <a:ext cx="7740900" cy="3201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s">
                <a:latin typeface="Montserrat"/>
                <a:ea typeface="Montserrat"/>
                <a:cs typeface="Montserrat"/>
                <a:sym typeface="Montserrat"/>
              </a:rPr>
              <a:t>Tips para su </a:t>
            </a:r>
            <a:r>
              <a:rPr lang="es">
                <a:latin typeface="Montserrat"/>
                <a:ea typeface="Montserrat"/>
                <a:cs typeface="Montserrat"/>
                <a:sym typeface="Montserrat"/>
              </a:rPr>
              <a:t>implementación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La capa de Batch Normalization se coloca antes del </a:t>
            </a:r>
            <a:r>
              <a:rPr lang="es">
                <a:latin typeface="Montserrat"/>
                <a:ea typeface="Montserrat"/>
                <a:cs typeface="Montserrat"/>
                <a:sym typeface="Montserrat"/>
              </a:rPr>
              <a:t>cómputo</a:t>
            </a:r>
            <a:r>
              <a:rPr lang="es">
                <a:latin typeface="Montserrat"/>
                <a:ea typeface="Montserrat"/>
                <a:cs typeface="Montserrat"/>
                <a:sym typeface="Montserrat"/>
              </a:rPr>
              <a:t> de la </a:t>
            </a:r>
            <a:r>
              <a:rPr lang="es">
                <a:latin typeface="Montserrat"/>
                <a:ea typeface="Montserrat"/>
                <a:cs typeface="Montserrat"/>
                <a:sym typeface="Montserrat"/>
              </a:rPr>
              <a:t>activación.</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Agrega dos nuevos parámetros entrenables por cada capa (𝛾 y 𝛽).</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Permite utilizar learning rate más grandes.</a:t>
            </a:r>
            <a:endParaRPr>
              <a:latin typeface="Montserrat"/>
              <a:ea typeface="Montserrat"/>
              <a:cs typeface="Montserrat"/>
              <a:sym typeface="Montserrat"/>
            </a:endParaRPr>
          </a:p>
          <a:p>
            <a:pPr indent="-317500" lvl="0" marL="457200" marR="0" rtl="0" algn="just">
              <a:lnSpc>
                <a:spcPct val="100000"/>
              </a:lnSpc>
              <a:spcBef>
                <a:spcPts val="0"/>
              </a:spcBef>
              <a:spcAft>
                <a:spcPts val="0"/>
              </a:spcAft>
              <a:buSzPts val="1400"/>
              <a:buFont typeface="Montserrat"/>
              <a:buChar char="●"/>
            </a:pPr>
            <a:r>
              <a:rPr lang="es">
                <a:latin typeface="Montserrat"/>
                <a:ea typeface="Montserrat"/>
                <a:cs typeface="Montserrat"/>
                <a:sym typeface="Montserrat"/>
              </a:rPr>
              <a:t>No es recomendable utilizarla junto con Dropout.</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Durante el entrenamiento, los valores de media y desviación estándar se calculan a partir de las muestras dentro del batch y los valores de 𝛾 y 𝛽 se entrenan mediante backpropagation.</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t/>
            </a:r>
            <a:endParaRPr>
              <a:latin typeface="Montserrat"/>
              <a:ea typeface="Montserrat"/>
              <a:cs typeface="Montserrat"/>
              <a:sym typeface="Montserrat"/>
            </a:endParaRPr>
          </a:p>
          <a:p>
            <a:pPr indent="0" lvl="0" marL="0" marR="0" rtl="0" algn="just">
              <a:lnSpc>
                <a:spcPct val="100000"/>
              </a:lnSpc>
              <a:spcBef>
                <a:spcPts val="0"/>
              </a:spcBef>
              <a:spcAft>
                <a:spcPts val="0"/>
              </a:spcAft>
              <a:buNone/>
            </a:pPr>
            <a:r>
              <a:rPr lang="es">
                <a:latin typeface="Montserrat"/>
                <a:ea typeface="Montserrat"/>
                <a:cs typeface="Montserrat"/>
                <a:sym typeface="Montserrat"/>
              </a:rPr>
              <a:t>Durante la inferencia, los valores de media y desviación estándar utilizados suelen ser una media de los encontrados a lo largo del entrenamiento, mientras que 𝛾 y 𝛽 tendrán los valores entrenados.</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b7c9021aa_2_56"/>
          <p:cNvSpPr txBox="1"/>
          <p:nvPr>
            <p:ph type="title"/>
          </p:nvPr>
        </p:nvSpPr>
        <p:spPr>
          <a:xfrm>
            <a:off x="826275"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Otras arquitecturas</a:t>
            </a:r>
            <a:endParaRPr>
              <a:latin typeface="Montserrat"/>
              <a:ea typeface="Montserrat"/>
              <a:cs typeface="Montserrat"/>
              <a:sym typeface="Montserrat"/>
            </a:endParaRPr>
          </a:p>
        </p:txBody>
      </p:sp>
      <p:sp>
        <p:nvSpPr>
          <p:cNvPr id="263" name="Google Shape;263;gcb7c9021aa_2_56"/>
          <p:cNvSpPr txBox="1"/>
          <p:nvPr/>
        </p:nvSpPr>
        <p:spPr>
          <a:xfrm>
            <a:off x="764300" y="1404650"/>
            <a:ext cx="80871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Montserrat"/>
              <a:ea typeface="Montserrat"/>
              <a:cs typeface="Montserrat"/>
              <a:sym typeface="Montserrat"/>
            </a:endParaRPr>
          </a:p>
        </p:txBody>
      </p:sp>
      <p:sp>
        <p:nvSpPr>
          <p:cNvPr id="264" name="Google Shape;264;gcb7c9021aa_2_56"/>
          <p:cNvSpPr txBox="1"/>
          <p:nvPr/>
        </p:nvSpPr>
        <p:spPr>
          <a:xfrm>
            <a:off x="826275" y="1425300"/>
            <a:ext cx="76224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Además</a:t>
            </a:r>
            <a:r>
              <a:rPr lang="es">
                <a:latin typeface="Montserrat"/>
                <a:ea typeface="Montserrat"/>
                <a:cs typeface="Montserrat"/>
                <a:sym typeface="Montserrat"/>
              </a:rPr>
              <a:t> de las que vimos hasta ahora, existen otras arquitecturas, por lo general </a:t>
            </a:r>
            <a:r>
              <a:rPr lang="es">
                <a:latin typeface="Montserrat"/>
                <a:ea typeface="Montserrat"/>
                <a:cs typeface="Montserrat"/>
                <a:sym typeface="Montserrat"/>
              </a:rPr>
              <a:t>más</a:t>
            </a:r>
            <a:r>
              <a:rPr lang="es">
                <a:latin typeface="Montserrat"/>
                <a:ea typeface="Montserrat"/>
                <a:cs typeface="Montserrat"/>
                <a:sym typeface="Montserrat"/>
              </a:rPr>
              <a:t> nuevas, basadas en capas convolucionales, que se desarrollaron para problemas de </a:t>
            </a:r>
            <a:r>
              <a:rPr lang="es">
                <a:latin typeface="Montserrat"/>
                <a:ea typeface="Montserrat"/>
                <a:cs typeface="Montserrat"/>
                <a:sym typeface="Montserrat"/>
              </a:rPr>
              <a:t>clasificación</a:t>
            </a:r>
            <a:r>
              <a:rPr lang="es">
                <a:latin typeface="Montserrat"/>
                <a:ea typeface="Montserrat"/>
                <a:cs typeface="Montserrat"/>
                <a:sym typeface="Montserrat"/>
              </a:rPr>
              <a:t>. Entre ellas </a:t>
            </a:r>
            <a:r>
              <a:rPr lang="es">
                <a:latin typeface="Montserrat"/>
                <a:ea typeface="Montserrat"/>
                <a:cs typeface="Montserrat"/>
                <a:sym typeface="Montserrat"/>
              </a:rPr>
              <a:t>están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Xception: </a:t>
            </a:r>
            <a:r>
              <a:rPr lang="es" u="sng">
                <a:solidFill>
                  <a:schemeClr val="hlink"/>
                </a:solidFill>
                <a:latin typeface="Montserrat"/>
                <a:ea typeface="Montserrat"/>
                <a:cs typeface="Montserrat"/>
                <a:sym typeface="Montserrat"/>
                <a:hlinkClick r:id="rId3"/>
              </a:rPr>
              <a:t>Paper</a:t>
            </a:r>
            <a:r>
              <a:rPr lang="es">
                <a:latin typeface="Montserrat"/>
                <a:ea typeface="Montserrat"/>
                <a:cs typeface="Montserrat"/>
                <a:sym typeface="Montserrat"/>
              </a:rPr>
              <a:t>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MobileNet v1: </a:t>
            </a:r>
            <a:r>
              <a:rPr lang="es" u="sng">
                <a:solidFill>
                  <a:schemeClr val="hlink"/>
                </a:solidFill>
                <a:latin typeface="Montserrat"/>
                <a:ea typeface="Montserrat"/>
                <a:cs typeface="Montserrat"/>
                <a:sym typeface="Montserrat"/>
                <a:hlinkClick r:id="rId4"/>
              </a:rPr>
              <a:t>Paper</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MobileNet v2: </a:t>
            </a:r>
            <a:r>
              <a:rPr lang="es" u="sng">
                <a:solidFill>
                  <a:schemeClr val="hlink"/>
                </a:solidFill>
                <a:latin typeface="Montserrat"/>
                <a:ea typeface="Montserrat"/>
                <a:cs typeface="Montserrat"/>
                <a:sym typeface="Montserrat"/>
                <a:hlinkClick r:id="rId5"/>
              </a:rPr>
              <a:t>Paper</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MobileNet v3: </a:t>
            </a:r>
            <a:r>
              <a:rPr lang="es" u="sng">
                <a:solidFill>
                  <a:schemeClr val="hlink"/>
                </a:solidFill>
                <a:latin typeface="Montserrat"/>
                <a:ea typeface="Montserrat"/>
                <a:cs typeface="Montserrat"/>
                <a:sym typeface="Montserrat"/>
                <a:hlinkClick r:id="rId6"/>
              </a:rPr>
              <a:t>Paper</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DenseNet: </a:t>
            </a:r>
            <a:r>
              <a:rPr lang="es" u="sng">
                <a:solidFill>
                  <a:schemeClr val="hlink"/>
                </a:solidFill>
                <a:latin typeface="Montserrat"/>
                <a:ea typeface="Montserrat"/>
                <a:cs typeface="Montserrat"/>
                <a:sym typeface="Montserrat"/>
                <a:hlinkClick r:id="rId7"/>
              </a:rPr>
              <a:t>Paper</a:t>
            </a:r>
            <a:r>
              <a:rPr lang="es">
                <a:latin typeface="Montserrat"/>
                <a:ea typeface="Montserrat"/>
                <a:cs typeface="Montserrat"/>
                <a:sym typeface="Montserrat"/>
              </a:rPr>
              <a:t>   </a:t>
            </a:r>
            <a:r>
              <a:rPr lang="es">
                <a:latin typeface="Montserrat"/>
                <a:ea typeface="Montserrat"/>
                <a:cs typeface="Montserrat"/>
                <a:sym typeface="Montserrat"/>
              </a:rPr>
              <a:t>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EfficientNet: </a:t>
            </a:r>
            <a:r>
              <a:rPr lang="es" u="sng">
                <a:solidFill>
                  <a:schemeClr val="hlink"/>
                </a:solidFill>
                <a:latin typeface="Montserrat"/>
                <a:ea typeface="Montserrat"/>
                <a:cs typeface="Montserrat"/>
                <a:sym typeface="Montserrat"/>
                <a:hlinkClick r:id="rId8"/>
              </a:rPr>
              <a:t>Paper</a:t>
            </a:r>
            <a:r>
              <a:rPr lang="es">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cb7c9021aa_2_68"/>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270" name="Google Shape;270;gcb7c9021aa_2_68"/>
          <p:cNvSpPr txBox="1"/>
          <p:nvPr/>
        </p:nvSpPr>
        <p:spPr>
          <a:xfrm>
            <a:off x="764300" y="1404650"/>
            <a:ext cx="80871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En la </a:t>
            </a:r>
            <a:r>
              <a:rPr lang="es">
                <a:latin typeface="Montserrat"/>
                <a:ea typeface="Montserrat"/>
                <a:cs typeface="Montserrat"/>
                <a:sym typeface="Montserrat"/>
              </a:rPr>
              <a:t>práctica</a:t>
            </a:r>
            <a:r>
              <a:rPr lang="es">
                <a:latin typeface="Montserrat"/>
                <a:ea typeface="Montserrat"/>
                <a:cs typeface="Montserrat"/>
                <a:sym typeface="Montserrat"/>
              </a:rPr>
              <a:t>, pocas veces se entrena una red convolucional profunda desde cero, con sus </a:t>
            </a:r>
            <a:r>
              <a:rPr lang="es">
                <a:latin typeface="Montserrat"/>
                <a:ea typeface="Montserrat"/>
                <a:cs typeface="Montserrat"/>
                <a:sym typeface="Montserrat"/>
              </a:rPr>
              <a:t>parámetros</a:t>
            </a:r>
            <a:r>
              <a:rPr lang="es">
                <a:latin typeface="Montserrat"/>
                <a:ea typeface="Montserrat"/>
                <a:cs typeface="Montserrat"/>
                <a:sym typeface="Montserrat"/>
              </a:rPr>
              <a:t> inicializados de forma aleatoria, dado que el dataset necesario para lograr esto </a:t>
            </a:r>
            <a:r>
              <a:rPr lang="es">
                <a:latin typeface="Montserrat"/>
                <a:ea typeface="Montserrat"/>
                <a:cs typeface="Montserrat"/>
                <a:sym typeface="Montserrat"/>
              </a:rPr>
              <a:t>debería</a:t>
            </a:r>
            <a:r>
              <a:rPr lang="es">
                <a:latin typeface="Montserrat"/>
                <a:ea typeface="Montserrat"/>
                <a:cs typeface="Montserrat"/>
                <a:sym typeface="Montserrat"/>
              </a:rPr>
              <a:t> ser enorme. Por lo tanto, generalmente, se toma un modelo ya preentrenado en un dataset generico (como ImageNet) como punto de partida, aprovechando las features ya aprendidas en dicho entrenamiento y se lo ajusta al dataset propio.</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0" lvl="0" marL="0" rtl="0" algn="just">
              <a:spcBef>
                <a:spcPts val="0"/>
              </a:spcBef>
              <a:spcAft>
                <a:spcPts val="0"/>
              </a:spcAft>
              <a:buNone/>
            </a:pPr>
            <a:r>
              <a:rPr lang="es">
                <a:latin typeface="Montserrat"/>
                <a:ea typeface="Montserrat"/>
                <a:cs typeface="Montserrat"/>
                <a:sym typeface="Montserrat"/>
              </a:rPr>
              <a:t>Dependiendo de la cantidad de datos con los que se cuenta en el dataset propio y de lo diferentes que son las </a:t>
            </a:r>
            <a:r>
              <a:rPr lang="es">
                <a:latin typeface="Montserrat"/>
                <a:ea typeface="Montserrat"/>
                <a:cs typeface="Montserrat"/>
                <a:sym typeface="Montserrat"/>
              </a:rPr>
              <a:t>imágenes</a:t>
            </a:r>
            <a:r>
              <a:rPr lang="es">
                <a:latin typeface="Montserrat"/>
                <a:ea typeface="Montserrat"/>
                <a:cs typeface="Montserrat"/>
                <a:sym typeface="Montserrat"/>
              </a:rPr>
              <a:t> de este dataset respecto a las </a:t>
            </a:r>
            <a:r>
              <a:rPr lang="es">
                <a:latin typeface="Montserrat"/>
                <a:ea typeface="Montserrat"/>
                <a:cs typeface="Montserrat"/>
                <a:sym typeface="Montserrat"/>
              </a:rPr>
              <a:t>utilizadas</a:t>
            </a:r>
            <a:r>
              <a:rPr lang="es">
                <a:latin typeface="Montserrat"/>
                <a:ea typeface="Montserrat"/>
                <a:cs typeface="Montserrat"/>
                <a:sym typeface="Montserrat"/>
              </a:rPr>
              <a:t> para entrenar el modelo en primera instancia, el proceso de transfer learning se </a:t>
            </a:r>
            <a:r>
              <a:rPr lang="es">
                <a:latin typeface="Montserrat"/>
                <a:ea typeface="Montserrat"/>
                <a:cs typeface="Montserrat"/>
                <a:sym typeface="Montserrat"/>
              </a:rPr>
              <a:t>llevará</a:t>
            </a:r>
            <a:r>
              <a:rPr lang="es">
                <a:latin typeface="Montserrat"/>
                <a:ea typeface="Montserrat"/>
                <a:cs typeface="Montserrat"/>
                <a:sym typeface="Montserrat"/>
              </a:rPr>
              <a:t> a cabo de diferentes formas y en diferentes escalas.</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p:txBody>
      </p:sp>
      <p:sp>
        <p:nvSpPr>
          <p:cNvPr id="271" name="Google Shape;271;gcb7c9021aa_2_68"/>
          <p:cNvSpPr txBox="1"/>
          <p:nvPr/>
        </p:nvSpPr>
        <p:spPr>
          <a:xfrm>
            <a:off x="806800" y="4818350"/>
            <a:ext cx="806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latin typeface="Montserrat"/>
                <a:ea typeface="Montserrat"/>
                <a:cs typeface="Montserrat"/>
                <a:sym typeface="Montserrat"/>
              </a:rPr>
              <a:t>Zhuang, et al., 2020. A Comprehensive Survey on Transfer Learning. </a:t>
            </a:r>
            <a:r>
              <a:rPr lang="es" sz="1000" u="sng">
                <a:solidFill>
                  <a:schemeClr val="hlink"/>
                </a:solidFill>
                <a:latin typeface="Montserrat"/>
                <a:ea typeface="Montserrat"/>
                <a:cs typeface="Montserrat"/>
                <a:sym typeface="Montserrat"/>
                <a:hlinkClick r:id="rId3"/>
              </a:rPr>
              <a:t>Link</a:t>
            </a:r>
            <a:r>
              <a:rPr lang="es" sz="1000">
                <a:latin typeface="Montserrat"/>
                <a:ea typeface="Montserrat"/>
                <a:cs typeface="Montserrat"/>
                <a:sym typeface="Montserrat"/>
              </a:rPr>
              <a:t> </a:t>
            </a:r>
            <a:endParaRPr sz="1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b81ab64cb_0_0"/>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graphicFrame>
        <p:nvGraphicFramePr>
          <p:cNvPr id="277" name="Google Shape;277;gcb81ab64cb_0_0"/>
          <p:cNvGraphicFramePr/>
          <p:nvPr/>
        </p:nvGraphicFramePr>
        <p:xfrm>
          <a:off x="952500" y="1567790"/>
          <a:ext cx="3000000" cy="3000000"/>
        </p:xfrm>
        <a:graphic>
          <a:graphicData uri="http://schemas.openxmlformats.org/drawingml/2006/table">
            <a:tbl>
              <a:tblPr>
                <a:noFill/>
                <a:tableStyleId>{4B9DDEFA-0828-4BC7-B8F1-4B955D95BB74}</a:tableStyleId>
              </a:tblPr>
              <a:tblGrid>
                <a:gridCol w="2413000"/>
                <a:gridCol w="2413000"/>
                <a:gridCol w="2413000"/>
              </a:tblGrid>
              <a:tr h="724575">
                <a:tc>
                  <a:txBody>
                    <a:bodyPr/>
                    <a:lstStyle/>
                    <a:p>
                      <a:pPr indent="0" lvl="0" marL="0" rtl="0" algn="ctr">
                        <a:spcBef>
                          <a:spcPts val="0"/>
                        </a:spcBef>
                        <a:spcAft>
                          <a:spcPts val="0"/>
                        </a:spcAft>
                        <a:buNone/>
                      </a:pPr>
                      <a:r>
                        <a:t/>
                      </a:r>
                      <a:endParaRPr>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s">
                          <a:latin typeface="Montserrat"/>
                          <a:ea typeface="Montserrat"/>
                          <a:cs typeface="Montserrat"/>
                          <a:sym typeface="Montserrat"/>
                        </a:rPr>
                        <a:t>Dataset similar</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b="1" lang="es">
                          <a:latin typeface="Montserrat"/>
                          <a:ea typeface="Montserrat"/>
                          <a:cs typeface="Montserrat"/>
                          <a:sym typeface="Montserrat"/>
                        </a:rPr>
                        <a:t>Dataset muy distinto</a:t>
                      </a:r>
                      <a:endParaRPr b="1">
                        <a:latin typeface="Montserrat"/>
                        <a:ea typeface="Montserrat"/>
                        <a:cs typeface="Montserrat"/>
                        <a:sym typeface="Montserrat"/>
                      </a:endParaRPr>
                    </a:p>
                  </a:txBody>
                  <a:tcPr marT="91425" marB="91425" marR="91425" marL="91425" anchor="ctr"/>
                </a:tc>
              </a:tr>
              <a:tr h="1114750">
                <a:tc>
                  <a:txBody>
                    <a:bodyPr/>
                    <a:lstStyle/>
                    <a:p>
                      <a:pPr indent="0" lvl="0" marL="0" rtl="0" algn="ctr">
                        <a:spcBef>
                          <a:spcPts val="0"/>
                        </a:spcBef>
                        <a:spcAft>
                          <a:spcPts val="0"/>
                        </a:spcAft>
                        <a:buNone/>
                      </a:pPr>
                      <a:r>
                        <a:rPr b="1" lang="es">
                          <a:latin typeface="Montserrat"/>
                          <a:ea typeface="Montserrat"/>
                          <a:cs typeface="Montserrat"/>
                          <a:sym typeface="Montserrat"/>
                        </a:rPr>
                        <a:t>Pocos datos</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lang="es">
                          <a:latin typeface="Montserrat"/>
                          <a:ea typeface="Montserrat"/>
                          <a:cs typeface="Montserrat"/>
                          <a:sym typeface="Montserrat"/>
                        </a:rPr>
                        <a:t>Usar clasificador lineal en la </a:t>
                      </a:r>
                      <a:r>
                        <a:rPr lang="es">
                          <a:latin typeface="Montserrat"/>
                          <a:ea typeface="Montserrat"/>
                          <a:cs typeface="Montserrat"/>
                          <a:sym typeface="Montserrat"/>
                        </a:rPr>
                        <a:t>última</a:t>
                      </a:r>
                      <a:r>
                        <a:rPr lang="es">
                          <a:latin typeface="Montserrat"/>
                          <a:ea typeface="Montserrat"/>
                          <a:cs typeface="Montserrat"/>
                          <a:sym typeface="Montserrat"/>
                        </a:rPr>
                        <a:t> capa</a:t>
                      </a:r>
                      <a:endParaRPr>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lang="es">
                          <a:solidFill>
                            <a:srgbClr val="FF0000"/>
                          </a:solidFill>
                          <a:latin typeface="Montserrat"/>
                          <a:ea typeface="Montserrat"/>
                          <a:cs typeface="Montserrat"/>
                          <a:sym typeface="Montserrat"/>
                        </a:rPr>
                        <a:t>Problema!</a:t>
                      </a:r>
                      <a:endParaRPr>
                        <a:solidFill>
                          <a:srgbClr val="FF0000"/>
                        </a:solidFill>
                        <a:latin typeface="Montserrat"/>
                        <a:ea typeface="Montserrat"/>
                        <a:cs typeface="Montserrat"/>
                        <a:sym typeface="Montserrat"/>
                      </a:endParaRPr>
                    </a:p>
                  </a:txBody>
                  <a:tcPr marT="91425" marB="91425" marR="91425" marL="91425" anchor="ctr"/>
                </a:tc>
              </a:tr>
              <a:tr h="724575">
                <a:tc>
                  <a:txBody>
                    <a:bodyPr/>
                    <a:lstStyle/>
                    <a:p>
                      <a:pPr indent="0" lvl="0" marL="0" rtl="0" algn="ctr">
                        <a:spcBef>
                          <a:spcPts val="0"/>
                        </a:spcBef>
                        <a:spcAft>
                          <a:spcPts val="0"/>
                        </a:spcAft>
                        <a:buNone/>
                      </a:pPr>
                      <a:r>
                        <a:rPr b="1" lang="es">
                          <a:latin typeface="Montserrat"/>
                          <a:ea typeface="Montserrat"/>
                          <a:cs typeface="Montserrat"/>
                          <a:sym typeface="Montserrat"/>
                        </a:rPr>
                        <a:t>Muchos datos</a:t>
                      </a:r>
                      <a:endParaRPr b="1">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lang="es">
                          <a:latin typeface="Montserrat"/>
                          <a:ea typeface="Montserrat"/>
                          <a:cs typeface="Montserrat"/>
                          <a:sym typeface="Montserrat"/>
                        </a:rPr>
                        <a:t>Fine-Tune pocas capas</a:t>
                      </a:r>
                      <a:endParaRPr>
                        <a:latin typeface="Montserrat"/>
                        <a:ea typeface="Montserrat"/>
                        <a:cs typeface="Montserrat"/>
                        <a:sym typeface="Montserrat"/>
                      </a:endParaRPr>
                    </a:p>
                  </a:txBody>
                  <a:tcPr marT="91425" marB="91425" marR="91425" marL="91425" anchor="ctr"/>
                </a:tc>
                <a:tc>
                  <a:txBody>
                    <a:bodyPr/>
                    <a:lstStyle/>
                    <a:p>
                      <a:pPr indent="0" lvl="0" marL="0" rtl="0" algn="ctr">
                        <a:spcBef>
                          <a:spcPts val="0"/>
                        </a:spcBef>
                        <a:spcAft>
                          <a:spcPts val="0"/>
                        </a:spcAft>
                        <a:buNone/>
                      </a:pPr>
                      <a:r>
                        <a:rPr lang="es">
                          <a:latin typeface="Montserrat"/>
                          <a:ea typeface="Montserrat"/>
                          <a:cs typeface="Montserrat"/>
                          <a:sym typeface="Montserrat"/>
                        </a:rPr>
                        <a:t>Fine-Tune varias capas</a:t>
                      </a:r>
                      <a:endParaRPr>
                        <a:latin typeface="Montserrat"/>
                        <a:ea typeface="Montserrat"/>
                        <a:cs typeface="Montserrat"/>
                        <a:sym typeface="Montserrat"/>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cb81ab64cb_0_6"/>
          <p:cNvSpPr txBox="1"/>
          <p:nvPr>
            <p:ph type="title"/>
          </p:nvPr>
        </p:nvSpPr>
        <p:spPr>
          <a:xfrm>
            <a:off x="764300" y="604525"/>
            <a:ext cx="8241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Transfer Learning</a:t>
            </a:r>
            <a:endParaRPr>
              <a:latin typeface="Montserrat"/>
              <a:ea typeface="Montserrat"/>
              <a:cs typeface="Montserrat"/>
              <a:sym typeface="Montserrat"/>
            </a:endParaRPr>
          </a:p>
        </p:txBody>
      </p:sp>
      <p:sp>
        <p:nvSpPr>
          <p:cNvPr id="283" name="Google Shape;283;gcb81ab64cb_0_6"/>
          <p:cNvSpPr txBox="1"/>
          <p:nvPr/>
        </p:nvSpPr>
        <p:spPr>
          <a:xfrm>
            <a:off x="814200" y="1414025"/>
            <a:ext cx="79263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Tips a tener en cuenta para su </a:t>
            </a:r>
            <a:r>
              <a:rPr lang="es">
                <a:latin typeface="Montserrat"/>
                <a:ea typeface="Montserrat"/>
                <a:cs typeface="Montserrat"/>
                <a:sym typeface="Montserrat"/>
              </a:rPr>
              <a:t>implementación</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rtl="0" algn="just">
              <a:spcBef>
                <a:spcPts val="0"/>
              </a:spcBef>
              <a:spcAft>
                <a:spcPts val="0"/>
              </a:spcAft>
              <a:buNone/>
            </a:pPr>
            <a:r>
              <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Una </a:t>
            </a:r>
            <a:r>
              <a:rPr lang="es">
                <a:latin typeface="Montserrat"/>
                <a:ea typeface="Montserrat"/>
                <a:cs typeface="Montserrat"/>
                <a:sym typeface="Montserrat"/>
              </a:rPr>
              <a:t>opción</a:t>
            </a:r>
            <a:r>
              <a:rPr lang="es">
                <a:latin typeface="Montserrat"/>
                <a:ea typeface="Montserrat"/>
                <a:cs typeface="Montserrat"/>
                <a:sym typeface="Montserrat"/>
              </a:rPr>
              <a:t> para acelerar el proceso </a:t>
            </a:r>
            <a:r>
              <a:rPr lang="es">
                <a:latin typeface="Montserrat"/>
                <a:ea typeface="Montserrat"/>
                <a:cs typeface="Montserrat"/>
                <a:sym typeface="Montserrat"/>
              </a:rPr>
              <a:t>sería</a:t>
            </a:r>
            <a:r>
              <a:rPr lang="es">
                <a:latin typeface="Montserrat"/>
                <a:ea typeface="Montserrat"/>
                <a:cs typeface="Montserrat"/>
                <a:sym typeface="Montserrat"/>
              </a:rPr>
              <a:t> correr las capas que vamos a dejar congeladas utilizando los nuevos datos, guardar las salidas </a:t>
            </a:r>
            <a:r>
              <a:rPr lang="es">
                <a:latin typeface="Montserrat"/>
                <a:ea typeface="Montserrat"/>
                <a:cs typeface="Montserrat"/>
                <a:sym typeface="Montserrat"/>
              </a:rPr>
              <a:t>generadas</a:t>
            </a:r>
            <a:r>
              <a:rPr lang="es">
                <a:latin typeface="Montserrat"/>
                <a:ea typeface="Montserrat"/>
                <a:cs typeface="Montserrat"/>
                <a:sym typeface="Montserrat"/>
              </a:rPr>
              <a:t> y luego utilizarlas como entradas para entrenar el nuevo clasificador.</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Cuando se realiza transfer learning, el learning rate suele configurarse en valores </a:t>
            </a:r>
            <a:r>
              <a:rPr lang="es">
                <a:latin typeface="Montserrat"/>
                <a:ea typeface="Montserrat"/>
                <a:cs typeface="Montserrat"/>
                <a:sym typeface="Montserrat"/>
              </a:rPr>
              <a:t>más</a:t>
            </a:r>
            <a:r>
              <a:rPr lang="es">
                <a:latin typeface="Montserrat"/>
                <a:ea typeface="Montserrat"/>
                <a:cs typeface="Montserrat"/>
                <a:sym typeface="Montserrat"/>
              </a:rPr>
              <a:t> bajos comparados a los que se utilizan para entrenar desde cero el mismo modelo. Esto para evitar que los pesos de la red ya entrenados se modifiquen mucho.</a:t>
            </a:r>
            <a:endParaRPr>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lang="es">
                <a:latin typeface="Montserrat"/>
                <a:ea typeface="Montserrat"/>
                <a:cs typeface="Montserrat"/>
                <a:sym typeface="Montserrat"/>
              </a:rPr>
              <a:t>Hay que tomar precauciones con respecto a la arquitectura de la red que se pretende usar sobre el nuevo dataset. Por ejemplo, ante un cambio en el tamaño de las </a:t>
            </a:r>
            <a:r>
              <a:rPr lang="es">
                <a:latin typeface="Montserrat"/>
                <a:ea typeface="Montserrat"/>
                <a:cs typeface="Montserrat"/>
                <a:sym typeface="Montserrat"/>
              </a:rPr>
              <a:t>imágenes</a:t>
            </a:r>
            <a:r>
              <a:rPr lang="es">
                <a:latin typeface="Montserrat"/>
                <a:ea typeface="Montserrat"/>
                <a:cs typeface="Montserrat"/>
                <a:sym typeface="Montserrat"/>
              </a:rPr>
              <a:t> de entrada, las capas convolucionales o de pooling no presentan mayores inconvenientes para adaptarse. Sin embargo, las capas densas, probablemente, deban ser reestructuradas en nuevas capas convolucionales.</a:t>
            </a:r>
            <a:endParaRPr>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0534e0d99_0_1"/>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9" name="Google Shape;289;g100534e0d99_0_1"/>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290" name="Google Shape;290;g100534e0d99_0_1"/>
          <p:cNvSpPr txBox="1"/>
          <p:nvPr/>
        </p:nvSpPr>
        <p:spPr>
          <a:xfrm>
            <a:off x="703200" y="1384425"/>
            <a:ext cx="8044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Demostración</a:t>
            </a:r>
            <a:r>
              <a:rPr lang="es">
                <a:latin typeface="Montserrat"/>
                <a:ea typeface="Montserrat"/>
                <a:cs typeface="Montserrat"/>
                <a:sym typeface="Montserrat"/>
              </a:rPr>
              <a:t> de funcionamiento de redes profundas con y sin conexiones residuales</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s" u="sng">
                <a:solidFill>
                  <a:schemeClr val="hlink"/>
                </a:solidFill>
                <a:latin typeface="Montserrat"/>
                <a:ea typeface="Montserrat"/>
                <a:cs typeface="Montserrat"/>
                <a:sym typeface="Montserrat"/>
                <a:hlinkClick r:id="rId3"/>
              </a:rPr>
              <a:t>Colab ResNet</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a:t>
            </a:r>
            <a:r>
              <a:rPr lang="es">
                <a:latin typeface="Montserrat"/>
                <a:ea typeface="Montserrat"/>
                <a:cs typeface="Montserrat"/>
                <a:sym typeface="Montserrat"/>
              </a:rPr>
              <a:t>Transfer Learning</a:t>
            </a:r>
            <a:r>
              <a:rPr b="0" i="0" lang="es"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s" u="sng">
                <a:solidFill>
                  <a:schemeClr val="hlink"/>
                </a:solidFill>
                <a:latin typeface="Montserrat"/>
                <a:ea typeface="Montserrat"/>
                <a:cs typeface="Montserrat"/>
                <a:sym typeface="Montserrat"/>
                <a:hlinkClick r:id="rId4"/>
              </a:rPr>
              <a:t>Colab Transfer Learning</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727650" y="583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Tarea</a:t>
            </a:r>
            <a:endParaRPr>
              <a:latin typeface="Montserrat"/>
              <a:ea typeface="Montserrat"/>
              <a:cs typeface="Montserrat"/>
              <a:sym typeface="Montserrat"/>
            </a:endParaRPr>
          </a:p>
        </p:txBody>
      </p:sp>
      <p:sp>
        <p:nvSpPr>
          <p:cNvPr id="296" name="Google Shape;296;p26"/>
          <p:cNvSpPr txBox="1"/>
          <p:nvPr/>
        </p:nvSpPr>
        <p:spPr>
          <a:xfrm>
            <a:off x="794050" y="1381275"/>
            <a:ext cx="7178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Utilizando otro dataset, realizar transfer learning de otras arquitecturas disponibles en Keras y comparar los resultados.</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Buscar en Kaggle</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Tercera</a:t>
            </a:r>
            <a:r>
              <a:rPr lang="es">
                <a:latin typeface="Montserrat"/>
                <a:ea typeface="Montserrat"/>
                <a:cs typeface="Montserrat"/>
                <a:sym typeface="Montserrat"/>
              </a:rPr>
              <a:t>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9" name="Google Shape;99;p2"/>
          <p:cNvSpPr txBox="1"/>
          <p:nvPr>
            <p:ph idx="1" type="body"/>
          </p:nvPr>
        </p:nvSpPr>
        <p:spPr>
          <a:xfrm>
            <a:off x="666625" y="13040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s" sz="1400">
                <a:latin typeface="Montserrat"/>
                <a:ea typeface="Montserrat"/>
                <a:cs typeface="Montserrat"/>
                <a:sym typeface="Montserrat"/>
              </a:rPr>
              <a:t>Inception</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Residual Networks</a:t>
            </a:r>
            <a:endParaRPr sz="1400">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s" sz="1400">
                <a:latin typeface="Montserrat"/>
                <a:ea typeface="Montserrat"/>
                <a:cs typeface="Montserrat"/>
                <a:sym typeface="Montserrat"/>
              </a:rPr>
              <a:t>Batch Normalization</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Tensorflow/Keras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ResNet - Método Funcional</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Transfer Learning</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05" name="Google Shape;105;p4"/>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2014 un equipo de Google presento la primera versión de la serie de redes Inception en la competencia ImageNet, ganando en la tarea de clasificación. Como en todos los casos, la motivación principal estaba en obtener redes cada vez más profundas (más capas y más neuronas), que puedan mejorar las métricas actuales. Sin embargo, esto implicaba más probabilidad de sobreentrenamiento y más costo computacional.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Bajo estas premisas se creó lo que se conoce como un bloque Inception:</a:t>
            </a:r>
            <a:endParaRPr b="0" i="0" sz="1400" u="none" cap="none" strike="noStrike">
              <a:solidFill>
                <a:srgbClr val="000000"/>
              </a:solidFill>
              <a:latin typeface="Montserrat"/>
              <a:ea typeface="Montserrat"/>
              <a:cs typeface="Montserrat"/>
              <a:sym typeface="Montserrat"/>
            </a:endParaRPr>
          </a:p>
        </p:txBody>
      </p:sp>
      <p:pic>
        <p:nvPicPr>
          <p:cNvPr id="106" name="Google Shape;106;p4"/>
          <p:cNvPicPr preferRelativeResize="0"/>
          <p:nvPr/>
        </p:nvPicPr>
        <p:blipFill rotWithShape="1">
          <a:blip r:embed="rId3">
            <a:alphaModFix/>
          </a:blip>
          <a:srcRect b="12808" l="0" r="0" t="0"/>
          <a:stretch/>
        </p:blipFill>
        <p:spPr>
          <a:xfrm>
            <a:off x="2661850" y="3130275"/>
            <a:ext cx="3820300" cy="1848325"/>
          </a:xfrm>
          <a:prstGeom prst="rect">
            <a:avLst/>
          </a:prstGeom>
          <a:noFill/>
          <a:ln>
            <a:noFill/>
          </a:ln>
        </p:spPr>
      </p:pic>
      <p:sp>
        <p:nvSpPr>
          <p:cNvPr id="107" name="Google Shape;107;p4"/>
          <p:cNvSpPr txBox="1"/>
          <p:nvPr/>
        </p:nvSpPr>
        <p:spPr>
          <a:xfrm>
            <a:off x="382150" y="4864625"/>
            <a:ext cx="8252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Szegedy, et al., 2014. Going deeper with convolutions.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008f31aed7_0_7"/>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Inception</a:t>
            </a:r>
            <a:endParaRPr sz="900">
              <a:latin typeface="Montserrat"/>
              <a:ea typeface="Montserrat"/>
              <a:cs typeface="Montserrat"/>
              <a:sym typeface="Montserrat"/>
            </a:endParaRPr>
          </a:p>
        </p:txBody>
      </p:sp>
      <p:sp>
        <p:nvSpPr>
          <p:cNvPr id="113" name="Google Shape;113;g1008f31aed7_0_7"/>
          <p:cNvSpPr txBox="1"/>
          <p:nvPr/>
        </p:nvSpPr>
        <p:spPr>
          <a:xfrm>
            <a:off x="783375" y="1340000"/>
            <a:ext cx="77409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Características principales: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Introducción del bloque Inception: conexiones más esparsas, con diferentes tamaños de filtros para captar mejor features de múltiples tamaños.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Bottleneck layers basadas en convoluciones 1x1 para reducir la cantidad de operaciones necesarias para el cómputo de la red.</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Clasificadores auxiliares en capas tempranas para mejorar el entrenamiento.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22 capas con solo </a:t>
            </a:r>
            <a:r>
              <a:rPr lang="es">
                <a:latin typeface="Montserrat"/>
                <a:ea typeface="Montserrat"/>
                <a:cs typeface="Montserrat"/>
                <a:sym typeface="Montserrat"/>
              </a:rPr>
              <a:t>6,7 </a:t>
            </a:r>
            <a:r>
              <a:rPr b="0" i="0" lang="es" sz="1400" u="none" cap="none" strike="noStrike">
                <a:solidFill>
                  <a:srgbClr val="000000"/>
                </a:solidFill>
                <a:latin typeface="Montserrat"/>
                <a:ea typeface="Montserrat"/>
                <a:cs typeface="Montserrat"/>
                <a:sym typeface="Montserrat"/>
              </a:rPr>
              <a:t>M de parámetros.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008f31aed7_0_15"/>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a:t>
            </a:r>
            <a:endParaRPr sz="900">
              <a:latin typeface="Montserrat"/>
              <a:ea typeface="Montserrat"/>
              <a:cs typeface="Montserrat"/>
              <a:sym typeface="Montserrat"/>
            </a:endParaRPr>
          </a:p>
        </p:txBody>
      </p:sp>
      <p:sp>
        <p:nvSpPr>
          <p:cNvPr id="119" name="Google Shape;119;g1008f31aed7_0_15"/>
          <p:cNvSpPr txBox="1"/>
          <p:nvPr/>
        </p:nvSpPr>
        <p:spPr>
          <a:xfrm>
            <a:off x="175575" y="1435625"/>
            <a:ext cx="5148000" cy="36942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 red cuenta con 9 bloques Inception separados por capas de Max-Pooling en algunos lugares..</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Estos bloques no modifican el ancho y alto de los volúmenes, solo la cantidad de canales. Por lo tanto, cada una de las operaciones dentro de cada bloque debe utilizar el padding necesario para que esto ocurra.</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Todas las operaciones utilizan stride = 1.</a:t>
            </a:r>
            <a:endParaRPr b="0" i="0" sz="1200" u="none" cap="none" strike="noStrike">
              <a:solidFill>
                <a:srgbClr val="000000"/>
              </a:solidFill>
              <a:latin typeface="Montserrat"/>
              <a:ea typeface="Montserrat"/>
              <a:cs typeface="Montserrat"/>
              <a:sym typeface="Montserrat"/>
            </a:endParaRPr>
          </a:p>
          <a:p>
            <a:pPr indent="-304800" lvl="0" marL="457200" marR="0" rtl="0" algn="just">
              <a:lnSpc>
                <a:spcPct val="100000"/>
              </a:lnSpc>
              <a:spcBef>
                <a:spcPts val="0"/>
              </a:spcBef>
              <a:spcAft>
                <a:spcPts val="0"/>
              </a:spcAft>
              <a:buClr>
                <a:srgbClr val="000000"/>
              </a:buClr>
              <a:buSzPts val="1200"/>
              <a:buFont typeface="Montserrat"/>
              <a:buChar char="●"/>
            </a:pPr>
            <a:r>
              <a:rPr b="0" i="0" lang="es" sz="1200" u="none" cap="none" strike="noStrike">
                <a:solidFill>
                  <a:srgbClr val="000000"/>
                </a:solidFill>
                <a:latin typeface="Montserrat"/>
                <a:ea typeface="Montserrat"/>
                <a:cs typeface="Montserrat"/>
                <a:sym typeface="Montserrat"/>
              </a:rPr>
              <a:t>Las salidas de cada una de las operaciones se concatenan para formar la entrada de la próxima capa.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Sin embargo, este esquema tiene un gran costo computacional debido a la cantidad de convoluciones involucradas y, por otro lado, la capa de pooling fuerza a la salida a tener más cantidad de canales que la entrada.</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1x1: </a:t>
            </a:r>
            <a:r>
              <a:rPr b="1" i="0" lang="es" sz="1200" u="none" cap="none" strike="noStrike">
                <a:solidFill>
                  <a:srgbClr val="000000"/>
                </a:solidFill>
                <a:latin typeface="Cambria"/>
                <a:ea typeface="Cambria"/>
                <a:cs typeface="Cambria"/>
                <a:sym typeface="Cambria"/>
              </a:rPr>
              <a:t>1x1x128x28x28x100 = 10M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3x3: </a:t>
            </a:r>
            <a:r>
              <a:rPr b="1" i="0" lang="es" sz="1200" u="none" cap="none" strike="noStrike">
                <a:solidFill>
                  <a:srgbClr val="000000"/>
                </a:solidFill>
                <a:latin typeface="Cambria"/>
                <a:ea typeface="Cambria"/>
                <a:cs typeface="Cambria"/>
                <a:sym typeface="Cambria"/>
              </a:rPr>
              <a:t>3x3x192x28x28x100 = 135,4M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Montserrat"/>
                <a:ea typeface="Montserrat"/>
                <a:cs typeface="Montserrat"/>
                <a:sym typeface="Montserrat"/>
              </a:rPr>
              <a:t>conv 5x5: </a:t>
            </a:r>
            <a:r>
              <a:rPr b="1" i="0" lang="es" sz="1200" u="none" cap="none" strike="noStrike">
                <a:solidFill>
                  <a:srgbClr val="000000"/>
                </a:solidFill>
                <a:latin typeface="Cambria"/>
                <a:ea typeface="Cambria"/>
                <a:cs typeface="Cambria"/>
                <a:sym typeface="Cambria"/>
              </a:rPr>
              <a:t>5x5x96x28x28x100 = 188,1M ops</a:t>
            </a:r>
            <a:endParaRPr b="1" i="0" sz="12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Total: 333,5M operaciones</a:t>
            </a:r>
            <a:endParaRPr b="1" i="0" sz="1200" u="none" cap="none" strike="noStrike">
              <a:solidFill>
                <a:srgbClr val="000000"/>
              </a:solidFill>
              <a:latin typeface="Montserrat"/>
              <a:ea typeface="Montserrat"/>
              <a:cs typeface="Montserrat"/>
              <a:sym typeface="Montserrat"/>
            </a:endParaRPr>
          </a:p>
        </p:txBody>
      </p:sp>
      <p:pic>
        <p:nvPicPr>
          <p:cNvPr id="120" name="Google Shape;120;g1008f31aed7_0_15"/>
          <p:cNvPicPr preferRelativeResize="0"/>
          <p:nvPr/>
        </p:nvPicPr>
        <p:blipFill rotWithShape="1">
          <a:blip r:embed="rId3">
            <a:alphaModFix/>
          </a:blip>
          <a:srcRect b="0" l="0" r="0" t="0"/>
          <a:stretch/>
        </p:blipFill>
        <p:spPr>
          <a:xfrm>
            <a:off x="5323575" y="1541940"/>
            <a:ext cx="3820425" cy="1634472"/>
          </a:xfrm>
          <a:prstGeom prst="rect">
            <a:avLst/>
          </a:prstGeom>
          <a:noFill/>
          <a:ln>
            <a:noFill/>
          </a:ln>
        </p:spPr>
      </p:pic>
      <p:sp>
        <p:nvSpPr>
          <p:cNvPr id="121" name="Google Shape;121;g1008f31aed7_0_15"/>
          <p:cNvSpPr txBox="1"/>
          <p:nvPr/>
        </p:nvSpPr>
        <p:spPr>
          <a:xfrm>
            <a:off x="6961300" y="3036500"/>
            <a:ext cx="785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28x28x100</a:t>
            </a:r>
            <a:endParaRPr b="0" i="0" sz="1000" u="none" cap="none" strike="noStrike">
              <a:solidFill>
                <a:srgbClr val="000000"/>
              </a:solidFill>
              <a:latin typeface="Cambria"/>
              <a:ea typeface="Cambria"/>
              <a:cs typeface="Cambria"/>
              <a:sym typeface="Cambria"/>
            </a:endParaRPr>
          </a:p>
        </p:txBody>
      </p:sp>
      <p:sp>
        <p:nvSpPr>
          <p:cNvPr id="122" name="Google Shape;122;g1008f31aed7_0_15"/>
          <p:cNvSpPr txBox="1"/>
          <p:nvPr/>
        </p:nvSpPr>
        <p:spPr>
          <a:xfrm>
            <a:off x="6517175" y="1137550"/>
            <a:ext cx="177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28x28x(128+192+96+100)</a:t>
            </a:r>
            <a:endParaRPr b="0" i="0" sz="10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Cambria"/>
                <a:ea typeface="Cambria"/>
                <a:cs typeface="Cambria"/>
                <a:sym typeface="Cambria"/>
              </a:rPr>
              <a:t>28x28x516</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008f31aed7_0_2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28" name="Google Shape;128;g1008f31aed7_0_26"/>
          <p:cNvSpPr txBox="1"/>
          <p:nvPr/>
        </p:nvSpPr>
        <p:spPr>
          <a:xfrm>
            <a:off x="857250" y="1353000"/>
            <a:ext cx="798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analizamos el caso de la convolución de 5x5:</a:t>
            </a:r>
            <a:endParaRPr b="0" i="0" sz="1400" u="none" cap="none" strike="noStrike">
              <a:solidFill>
                <a:srgbClr val="000000"/>
              </a:solidFill>
              <a:latin typeface="Montserrat"/>
              <a:ea typeface="Montserrat"/>
              <a:cs typeface="Montserrat"/>
              <a:sym typeface="Montserrat"/>
            </a:endParaRPr>
          </a:p>
        </p:txBody>
      </p:sp>
      <p:sp>
        <p:nvSpPr>
          <p:cNvPr id="129" name="Google Shape;129;g1008f31aed7_0_26"/>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008f31aed7_0_26"/>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g1008f31aed7_0_26"/>
          <p:cNvCxnSpPr/>
          <p:nvPr/>
        </p:nvCxnSpPr>
        <p:spPr>
          <a:xfrm>
            <a:off x="3102600" y="2710900"/>
            <a:ext cx="1989300" cy="0"/>
          </a:xfrm>
          <a:prstGeom prst="straightConnector1">
            <a:avLst/>
          </a:prstGeom>
          <a:noFill/>
          <a:ln cap="flat" cmpd="sng" w="9525">
            <a:solidFill>
              <a:schemeClr val="dk2"/>
            </a:solidFill>
            <a:prstDash val="solid"/>
            <a:round/>
            <a:headEnd len="sm" w="sm" type="none"/>
            <a:tailEnd len="med" w="med" type="triangle"/>
          </a:ln>
        </p:spPr>
      </p:cxnSp>
      <p:sp>
        <p:nvSpPr>
          <p:cNvPr id="132" name="Google Shape;132;g1008f31aed7_0_26"/>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sp>
        <p:nvSpPr>
          <p:cNvPr id="133" name="Google Shape;133;g1008f31aed7_0_26"/>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sp>
        <p:nvSpPr>
          <p:cNvPr id="134" name="Google Shape;134;g1008f31aed7_0_26"/>
          <p:cNvSpPr txBox="1"/>
          <p:nvPr/>
        </p:nvSpPr>
        <p:spPr>
          <a:xfrm>
            <a:off x="3432388" y="27889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35" name="Google Shape;135;g1008f31aed7_0_26"/>
          <p:cNvSpPr txBox="1"/>
          <p:nvPr/>
        </p:nvSpPr>
        <p:spPr>
          <a:xfrm>
            <a:off x="3432388" y="23107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36" name="Google Shape;136;g1008f31aed7_0_26"/>
          <p:cNvSpPr txBox="1"/>
          <p:nvPr/>
        </p:nvSpPr>
        <p:spPr>
          <a:xfrm>
            <a:off x="587525" y="3855050"/>
            <a:ext cx="8040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un valor de la salida: 5 x 5 x 100 = 2500 ops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obtener todos los valores de la salida: 2500 x 28 x 28 x 96 = </a:t>
            </a:r>
            <a:r>
              <a:rPr b="1" i="0" lang="es" sz="1400" u="none" cap="none" strike="noStrike">
                <a:solidFill>
                  <a:srgbClr val="000000"/>
                </a:solidFill>
                <a:latin typeface="Montserrat"/>
                <a:ea typeface="Montserrat"/>
                <a:cs typeface="Montserrat"/>
                <a:sym typeface="Montserrat"/>
              </a:rPr>
              <a:t>188,16 M ops</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cb7c9021aa_2_9"/>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Costo Computacional</a:t>
            </a:r>
            <a:endParaRPr sz="900">
              <a:latin typeface="Montserrat"/>
              <a:ea typeface="Montserrat"/>
              <a:cs typeface="Montserrat"/>
              <a:sym typeface="Montserrat"/>
            </a:endParaRPr>
          </a:p>
        </p:txBody>
      </p:sp>
      <p:sp>
        <p:nvSpPr>
          <p:cNvPr id="142" name="Google Shape;142;gcb7c9021aa_2_9"/>
          <p:cNvSpPr txBox="1"/>
          <p:nvPr/>
        </p:nvSpPr>
        <p:spPr>
          <a:xfrm>
            <a:off x="857250" y="1353000"/>
            <a:ext cx="7983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 en cambio, se antepone una convolución 1x1 para reducir la dimensionalidad antes de la convolución de 5x5::</a:t>
            </a:r>
            <a:endParaRPr b="0" i="0" sz="1400" u="none" cap="none" strike="noStrike">
              <a:solidFill>
                <a:srgbClr val="000000"/>
              </a:solidFill>
              <a:latin typeface="Montserrat"/>
              <a:ea typeface="Montserrat"/>
              <a:cs typeface="Montserrat"/>
              <a:sym typeface="Montserrat"/>
            </a:endParaRPr>
          </a:p>
        </p:txBody>
      </p:sp>
      <p:cxnSp>
        <p:nvCxnSpPr>
          <p:cNvPr id="143" name="Google Shape;143;gcb7c9021aa_2_9"/>
          <p:cNvCxnSpPr/>
          <p:nvPr/>
        </p:nvCxnSpPr>
        <p:spPr>
          <a:xfrm>
            <a:off x="5308425" y="2700600"/>
            <a:ext cx="1391700" cy="300"/>
          </a:xfrm>
          <a:prstGeom prst="straightConnector1">
            <a:avLst/>
          </a:prstGeom>
          <a:noFill/>
          <a:ln cap="flat" cmpd="sng" w="9525">
            <a:solidFill>
              <a:schemeClr val="dk2"/>
            </a:solidFill>
            <a:prstDash val="solid"/>
            <a:round/>
            <a:headEnd len="sm" w="sm" type="none"/>
            <a:tailEnd len="med" w="med" type="triangle"/>
          </a:ln>
        </p:spPr>
      </p:cxnSp>
      <p:grpSp>
        <p:nvGrpSpPr>
          <p:cNvPr id="144" name="Google Shape;144;gcb7c9021aa_2_9"/>
          <p:cNvGrpSpPr/>
          <p:nvPr/>
        </p:nvGrpSpPr>
        <p:grpSpPr>
          <a:xfrm>
            <a:off x="793675" y="2231688"/>
            <a:ext cx="1257600" cy="1514675"/>
            <a:chOff x="1597675" y="2245800"/>
            <a:chExt cx="1257600" cy="1514675"/>
          </a:xfrm>
        </p:grpSpPr>
        <p:sp>
          <p:nvSpPr>
            <p:cNvPr id="145" name="Google Shape;145;gcb7c9021aa_2_9"/>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cb7c9021aa_2_9"/>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28x28x100</a:t>
              </a:r>
              <a:endParaRPr b="0" i="0" sz="1400" u="none" cap="none" strike="noStrike">
                <a:solidFill>
                  <a:srgbClr val="000000"/>
                </a:solidFill>
                <a:latin typeface="Cambria"/>
                <a:ea typeface="Cambria"/>
                <a:cs typeface="Cambria"/>
                <a:sym typeface="Cambria"/>
              </a:endParaRPr>
            </a:p>
          </p:txBody>
        </p:sp>
      </p:grpSp>
      <p:grpSp>
        <p:nvGrpSpPr>
          <p:cNvPr id="147" name="Google Shape;147;gcb7c9021aa_2_9"/>
          <p:cNvGrpSpPr/>
          <p:nvPr/>
        </p:nvGrpSpPr>
        <p:grpSpPr>
          <a:xfrm>
            <a:off x="6844250" y="1897800"/>
            <a:ext cx="1484400" cy="1892700"/>
            <a:chOff x="5318725" y="1897800"/>
            <a:chExt cx="1484400" cy="1892700"/>
          </a:xfrm>
        </p:grpSpPr>
        <p:sp>
          <p:nvSpPr>
            <p:cNvPr id="148" name="Google Shape;148;gcb7c9021aa_2_9"/>
            <p:cNvSpPr/>
            <p:nvPr/>
          </p:nvSpPr>
          <p:spPr>
            <a:xfrm>
              <a:off x="5318725" y="1897800"/>
              <a:ext cx="1484400" cy="1347900"/>
            </a:xfrm>
            <a:prstGeom prst="cube">
              <a:avLst>
                <a:gd fmla="val 4457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cb7c9021aa_2_9"/>
            <p:cNvSpPr txBox="1"/>
            <p:nvPr/>
          </p:nvSpPr>
          <p:spPr>
            <a:xfrm>
              <a:off x="5378350" y="33903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28x28x96</a:t>
              </a:r>
              <a:endParaRPr b="0" i="0" sz="1400" u="none" cap="none" strike="noStrike">
                <a:solidFill>
                  <a:srgbClr val="000000"/>
                </a:solidFill>
                <a:latin typeface="Cambria"/>
                <a:ea typeface="Cambria"/>
                <a:cs typeface="Cambria"/>
                <a:sym typeface="Cambria"/>
              </a:endParaRPr>
            </a:p>
          </p:txBody>
        </p:sp>
      </p:grpSp>
      <p:sp>
        <p:nvSpPr>
          <p:cNvPr id="150" name="Google Shape;150;gcb7c9021aa_2_9"/>
          <p:cNvSpPr txBox="1"/>
          <p:nvPr/>
        </p:nvSpPr>
        <p:spPr>
          <a:xfrm>
            <a:off x="5365038" y="27786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5x5</a:t>
            </a:r>
            <a:endParaRPr b="0" i="0" sz="1400" u="none" cap="none" strike="noStrike">
              <a:solidFill>
                <a:srgbClr val="000000"/>
              </a:solidFill>
              <a:latin typeface="Cambria"/>
              <a:ea typeface="Cambria"/>
              <a:cs typeface="Cambria"/>
              <a:sym typeface="Cambria"/>
            </a:endParaRPr>
          </a:p>
        </p:txBody>
      </p:sp>
      <p:sp>
        <p:nvSpPr>
          <p:cNvPr id="151" name="Google Shape;151;gcb7c9021aa_2_9"/>
          <p:cNvSpPr txBox="1"/>
          <p:nvPr/>
        </p:nvSpPr>
        <p:spPr>
          <a:xfrm>
            <a:off x="5365038"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2" name="Google Shape;152;gcb7c9021aa_2_9"/>
          <p:cNvSpPr txBox="1"/>
          <p:nvPr/>
        </p:nvSpPr>
        <p:spPr>
          <a:xfrm>
            <a:off x="587525" y="3855050"/>
            <a:ext cx="804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 cantidad de multiplicaciones involucradas 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1x1: 1 x 1 x 100 x 28 x 28 x 64 = </a:t>
            </a:r>
            <a:r>
              <a:rPr b="1" i="0" lang="es" sz="1400" u="none" cap="none" strike="noStrike">
                <a:solidFill>
                  <a:srgbClr val="000000"/>
                </a:solidFill>
                <a:latin typeface="Montserrat"/>
                <a:ea typeface="Montserrat"/>
                <a:cs typeface="Montserrat"/>
                <a:sym typeface="Montserrat"/>
              </a:rPr>
              <a:t>5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En la convolución de 5x5: 5 x 5 x 64 x 28 x 28 x 96 = </a:t>
            </a:r>
            <a:r>
              <a:rPr b="1" i="0" lang="es" sz="1400" u="none" cap="none" strike="noStrike">
                <a:solidFill>
                  <a:srgbClr val="000000"/>
                </a:solidFill>
                <a:latin typeface="Montserrat"/>
                <a:ea typeface="Montserrat"/>
                <a:cs typeface="Montserrat"/>
                <a:sym typeface="Montserrat"/>
              </a:rPr>
              <a:t>120,4 M ops</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Total: 125,4 M ops</a:t>
            </a:r>
            <a:endParaRPr b="1" i="0" sz="1400" u="none" cap="none" strike="noStrike">
              <a:solidFill>
                <a:srgbClr val="000000"/>
              </a:solidFill>
              <a:latin typeface="Montserrat"/>
              <a:ea typeface="Montserrat"/>
              <a:cs typeface="Montserrat"/>
              <a:sym typeface="Montserrat"/>
            </a:endParaRPr>
          </a:p>
        </p:txBody>
      </p:sp>
      <p:cxnSp>
        <p:nvCxnSpPr>
          <p:cNvPr id="153" name="Google Shape;153;gcb7c9021aa_2_9"/>
          <p:cNvCxnSpPr/>
          <p:nvPr/>
        </p:nvCxnSpPr>
        <p:spPr>
          <a:xfrm>
            <a:off x="2203313" y="2695650"/>
            <a:ext cx="1391400" cy="10200"/>
          </a:xfrm>
          <a:prstGeom prst="straightConnector1">
            <a:avLst/>
          </a:prstGeom>
          <a:noFill/>
          <a:ln cap="flat" cmpd="sng" w="9525">
            <a:solidFill>
              <a:schemeClr val="dk2"/>
            </a:solidFill>
            <a:prstDash val="solid"/>
            <a:round/>
            <a:headEnd len="sm" w="sm" type="none"/>
            <a:tailEnd len="med" w="med" type="triangle"/>
          </a:ln>
        </p:spPr>
      </p:cxnSp>
      <p:grpSp>
        <p:nvGrpSpPr>
          <p:cNvPr id="154" name="Google Shape;154;gcb7c9021aa_2_9"/>
          <p:cNvGrpSpPr/>
          <p:nvPr/>
        </p:nvGrpSpPr>
        <p:grpSpPr>
          <a:xfrm>
            <a:off x="3746750" y="2154475"/>
            <a:ext cx="1257600" cy="1514675"/>
            <a:chOff x="1597675" y="2245800"/>
            <a:chExt cx="1257600" cy="1514675"/>
          </a:xfrm>
        </p:grpSpPr>
        <p:sp>
          <p:nvSpPr>
            <p:cNvPr id="155" name="Google Shape;155;gcb7c9021aa_2_9"/>
            <p:cNvSpPr/>
            <p:nvPr/>
          </p:nvSpPr>
          <p:spPr>
            <a:xfrm>
              <a:off x="1680150" y="2245800"/>
              <a:ext cx="1123500" cy="999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cb7c9021aa_2_9"/>
            <p:cNvSpPr txBox="1"/>
            <p:nvPr/>
          </p:nvSpPr>
          <p:spPr>
            <a:xfrm>
              <a:off x="1597675" y="336027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28x28x64</a:t>
              </a:r>
              <a:endParaRPr b="0" i="0" sz="1400" u="none" cap="none" strike="noStrike">
                <a:solidFill>
                  <a:srgbClr val="000000"/>
                </a:solidFill>
                <a:latin typeface="Cambria"/>
                <a:ea typeface="Cambria"/>
                <a:cs typeface="Cambria"/>
                <a:sym typeface="Cambria"/>
              </a:endParaRPr>
            </a:p>
          </p:txBody>
        </p:sp>
      </p:grpSp>
      <p:sp>
        <p:nvSpPr>
          <p:cNvPr id="157" name="Google Shape;157;gcb7c9021aa_2_9"/>
          <p:cNvSpPr txBox="1"/>
          <p:nvPr/>
        </p:nvSpPr>
        <p:spPr>
          <a:xfrm>
            <a:off x="2270200" y="2232800"/>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Convolución</a:t>
            </a:r>
            <a:endParaRPr b="0" i="0" sz="1400" u="none" cap="none" strike="noStrike">
              <a:solidFill>
                <a:srgbClr val="000000"/>
              </a:solidFill>
              <a:latin typeface="Cambria"/>
              <a:ea typeface="Cambria"/>
              <a:cs typeface="Cambria"/>
              <a:sym typeface="Cambria"/>
            </a:endParaRPr>
          </a:p>
        </p:txBody>
      </p:sp>
      <p:sp>
        <p:nvSpPr>
          <p:cNvPr id="158" name="Google Shape;158;gcb7c9021aa_2_9"/>
          <p:cNvSpPr txBox="1"/>
          <p:nvPr/>
        </p:nvSpPr>
        <p:spPr>
          <a:xfrm>
            <a:off x="2270200" y="2838225"/>
            <a:ext cx="125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Cambria"/>
                <a:ea typeface="Cambria"/>
                <a:cs typeface="Cambria"/>
                <a:sym typeface="Cambria"/>
              </a:rPr>
              <a:t>1x1</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cb7c9021aa_2_36"/>
          <p:cNvPicPr preferRelativeResize="0"/>
          <p:nvPr/>
        </p:nvPicPr>
        <p:blipFill rotWithShape="1">
          <a:blip r:embed="rId3">
            <a:alphaModFix/>
          </a:blip>
          <a:srcRect b="0" l="0" r="0" t="0"/>
          <a:stretch/>
        </p:blipFill>
        <p:spPr>
          <a:xfrm>
            <a:off x="2416725" y="2923775"/>
            <a:ext cx="4227014" cy="1989625"/>
          </a:xfrm>
          <a:prstGeom prst="rect">
            <a:avLst/>
          </a:prstGeom>
          <a:noFill/>
          <a:ln>
            <a:noFill/>
          </a:ln>
        </p:spPr>
      </p:pic>
      <p:sp>
        <p:nvSpPr>
          <p:cNvPr id="164" name="Google Shape;164;gcb7c9021aa_2_36"/>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Bloque Inception: Bottleneck layer</a:t>
            </a:r>
            <a:endParaRPr sz="900">
              <a:latin typeface="Montserrat"/>
              <a:ea typeface="Montserrat"/>
              <a:cs typeface="Montserrat"/>
              <a:sym typeface="Montserrat"/>
            </a:endParaRPr>
          </a:p>
        </p:txBody>
      </p:sp>
      <p:sp>
        <p:nvSpPr>
          <p:cNvPr id="165" name="Google Shape;165;gcb7c9021aa_2_36"/>
          <p:cNvSpPr txBox="1"/>
          <p:nvPr/>
        </p:nvSpPr>
        <p:spPr>
          <a:xfrm>
            <a:off x="729450" y="1435625"/>
            <a:ext cx="7877400" cy="1446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Permiten reducir la cantidad de canales luego de la capa de Max-Pooling.</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dimensionalidad antes de las convoluciones de 3x3 y 5x5 para mejorar los tiempos de cómputo.</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Reducen la cantidad de parámetros dentro del bloque Inception.</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Utilizan funciones de activación ReLU por lo que agregan no-linealidad.</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