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gNTmMTegukS9ohHPXuTbaVKO+K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409bb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f8409bb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7f60bb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7f60bb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87f60bbc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87f60bb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7f60bb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7f60bb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87f60bbc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87f60bb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7f60bbc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87f60bbc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87f60c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87f60c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87f60c2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87f60c2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87f60c2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87f60c2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87f60bbc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87f60bbc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7f60bb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7f60b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7f60bb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7f60bb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7f60bb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7f60bb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87f60bb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87f60bb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87f60bb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87f60bb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7f60bb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7f60bb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7f60bb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87f60bb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3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uanignaciocavalieri@gmail.com" TargetMode="External"/><Relationship Id="rId4" Type="http://schemas.openxmlformats.org/officeDocument/2006/relationships/hyperlink" Target="mailto:juanignaciocornet@gmail.com" TargetMode="External"/><Relationship Id="rId5" Type="http://schemas.openxmlformats.org/officeDocument/2006/relationships/hyperlink" Target="mailto:khodadad.pakdaman@gmail.com" TargetMode="External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2002.05709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2002.05709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2002.05709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s://arxiv.org/abs/1706.03762" TargetMode="External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706.03762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706.03762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rxiv.org/abs/2010.11929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abs/2104.05704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owardsdatascience.com/transformers-explained-visually-not-just-how-but-why-they-work-so-well-d840bd61a9d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1805.0950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805.09501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1805.09501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1805.09501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805.09501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002.05709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2002.05709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409bb954_0_0"/>
          <p:cNvSpPr txBox="1"/>
          <p:nvPr/>
        </p:nvSpPr>
        <p:spPr>
          <a:xfrm>
            <a:off x="396150" y="1332700"/>
            <a:ext cx="853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Visión por Computadora II - CEAI - FIUBA</a:t>
            </a:r>
            <a:endParaRPr b="1" i="0" sz="2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f8409bb954_0_0"/>
          <p:cNvSpPr txBox="1"/>
          <p:nvPr/>
        </p:nvSpPr>
        <p:spPr>
          <a:xfrm>
            <a:off x="396150" y="3722100"/>
            <a:ext cx="8108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Profesores: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Cavalieri Juan Ignacio - </a:t>
            </a:r>
            <a:r>
              <a:rPr b="0" i="0" lang="es" sz="1700" u="sng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juanignaciocavalieri@gmail.com</a:t>
            </a:r>
            <a:endParaRPr b="0" i="0" sz="17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Cornet Juan Ignacio - </a:t>
            </a:r>
            <a:r>
              <a:rPr b="0" i="0" lang="es" sz="1700" u="sng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juanignaciocornet@gmail.com</a:t>
            </a:r>
            <a:endParaRPr b="0" i="0" sz="17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●"/>
            </a:pPr>
            <a:r>
              <a:rPr b="0" i="0" lang="e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Khodadad Pakdaman - </a:t>
            </a:r>
            <a:r>
              <a:rPr b="0" i="0" lang="es" sz="1700" u="sng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khodadad.pakdaman@gmail.com</a:t>
            </a:r>
            <a:endParaRPr b="0" i="0" sz="17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gf8409bb95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8025" y="2193875"/>
            <a:ext cx="30670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87f60bbcc_0_75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SSL. Aprendizaje contrastivo</a:t>
            </a:r>
            <a:endParaRPr/>
          </a:p>
        </p:txBody>
      </p:sp>
      <p:sp>
        <p:nvSpPr>
          <p:cNvPr id="159" name="Google Shape;159;g1087f60bbcc_0_75"/>
          <p:cNvSpPr txBox="1"/>
          <p:nvPr>
            <p:ph idx="1" type="body"/>
          </p:nvPr>
        </p:nvSpPr>
        <p:spPr>
          <a:xfrm>
            <a:off x="5045388" y="1418100"/>
            <a:ext cx="31464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cuantificar la distancia entre las imagenes se usa similitud de cosenos, y luego se usa una funcion de costo para minimizar que en el caso de SimCLR es NT-Xent</a:t>
            </a:r>
            <a:endParaRPr/>
          </a:p>
        </p:txBody>
      </p:sp>
      <p:sp>
        <p:nvSpPr>
          <p:cNvPr id="160" name="Google Shape;160;g1087f60bbcc_0_75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 Simple Framework for Contrastive Learning of Visual Representations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g1087f60bbcc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25" y="1446550"/>
            <a:ext cx="4607450" cy="2879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087f60bbcc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825" y="3080238"/>
            <a:ext cx="38195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87f60bbcc_0_84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SSL. Aprendizaje contrastivo</a:t>
            </a:r>
            <a:endParaRPr/>
          </a:p>
        </p:txBody>
      </p:sp>
      <p:sp>
        <p:nvSpPr>
          <p:cNvPr id="168" name="Google Shape;168;g1087f60bbcc_0_84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 Simple Framework for Contrastive Learning of Visual Representations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g1087f60bbc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550" y="1278175"/>
            <a:ext cx="3695200" cy="3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87f60bbcc_0_92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SSL. Aprendizaje contrastivo</a:t>
            </a:r>
            <a:endParaRPr/>
          </a:p>
        </p:txBody>
      </p:sp>
      <p:sp>
        <p:nvSpPr>
          <p:cNvPr id="175" name="Google Shape;175;g1087f60bbcc_0_92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 Simple Framework for Contrastive Learning of Visual Representations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g1087f60bbcc_0_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050" y="3249000"/>
            <a:ext cx="5530676" cy="14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087f60bbcc_0_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9975" y="1270475"/>
            <a:ext cx="3572029" cy="190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087f60bbcc_0_92"/>
          <p:cNvSpPr txBox="1"/>
          <p:nvPr>
            <p:ph idx="1" type="body"/>
          </p:nvPr>
        </p:nvSpPr>
        <p:spPr>
          <a:xfrm>
            <a:off x="5325700" y="1194275"/>
            <a:ext cx="31464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extensión</a:t>
            </a:r>
            <a:r>
              <a:rPr lang="es"/>
              <a:t> de su uso es el aprendizaje semi supervisado, en el cual se usa una red </a:t>
            </a:r>
            <a:r>
              <a:rPr lang="es"/>
              <a:t>pre entrenada</a:t>
            </a:r>
            <a:r>
              <a:rPr lang="es"/>
              <a:t> de con el framework de contrastive learning y luego se le aplica un fine tuning supervisado, pero con una cantidad de datos etiquetados mucho menor al que se </a:t>
            </a:r>
            <a:r>
              <a:rPr lang="es"/>
              <a:t>necesitaría</a:t>
            </a:r>
            <a:r>
              <a:rPr lang="es"/>
              <a:t> para entrenar la red completa.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87f60bbcc_0_116"/>
          <p:cNvSpPr txBox="1"/>
          <p:nvPr>
            <p:ph type="title"/>
          </p:nvPr>
        </p:nvSpPr>
        <p:spPr>
          <a:xfrm>
            <a:off x="680400" y="5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Transformers</a:t>
            </a:r>
            <a:endParaRPr/>
          </a:p>
        </p:txBody>
      </p:sp>
      <p:pic>
        <p:nvPicPr>
          <p:cNvPr id="184" name="Google Shape;184;g1087f60bbcc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50" y="1522750"/>
            <a:ext cx="3274250" cy="18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087f60bbcc_0_116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Attention is all you need</a:t>
            </a: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g1087f60bbcc_0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200" y="1095300"/>
            <a:ext cx="2749370" cy="32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087f60bbcc_0_116"/>
          <p:cNvSpPr txBox="1"/>
          <p:nvPr/>
        </p:nvSpPr>
        <p:spPr>
          <a:xfrm>
            <a:off x="357375" y="3447675"/>
            <a:ext cx="4036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transformer es un modelo que basa sus predicciones en el mecanismo de auto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atención, cuyas operaciones fundamentales son sumas ponderadas y activaciones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7f60bbcc_0_125"/>
          <p:cNvSpPr txBox="1"/>
          <p:nvPr>
            <p:ph type="title"/>
          </p:nvPr>
        </p:nvSpPr>
        <p:spPr>
          <a:xfrm>
            <a:off x="680400" y="5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Transformers</a:t>
            </a:r>
            <a:endParaRPr/>
          </a:p>
        </p:txBody>
      </p:sp>
      <p:sp>
        <p:nvSpPr>
          <p:cNvPr id="193" name="Google Shape;193;g1087f60bbcc_0_125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Attention is all you need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1087f60bbcc_0_125"/>
          <p:cNvSpPr txBox="1"/>
          <p:nvPr/>
        </p:nvSpPr>
        <p:spPr>
          <a:xfrm>
            <a:off x="4758075" y="1093150"/>
            <a:ext cx="4036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Inicialmente desarrollado para NLP, tratando el problema de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traducción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secuencia a secuencia.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mecanismo de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atención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analiza la relevancia de cada uno de los elementos de la secuencia para la 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traducción</a:t>
            </a:r>
            <a:r>
              <a:rPr lang="e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de un elemento dado.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" name="Google Shape;195;g1087f60bbcc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50" y="1436900"/>
            <a:ext cx="3579704" cy="32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87f60c27a_0_0"/>
          <p:cNvSpPr txBox="1"/>
          <p:nvPr>
            <p:ph type="title"/>
          </p:nvPr>
        </p:nvSpPr>
        <p:spPr>
          <a:xfrm>
            <a:off x="680400" y="5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Transformers</a:t>
            </a:r>
            <a:endParaRPr/>
          </a:p>
        </p:txBody>
      </p:sp>
      <p:sp>
        <p:nvSpPr>
          <p:cNvPr id="201" name="Google Shape;201;g1087f60c27a_0_0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Attention is all you need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2" name="Google Shape;202;g1087f60c27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75" y="1284500"/>
            <a:ext cx="3500378" cy="323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087f60c27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4250" y="1515750"/>
            <a:ext cx="4747950" cy="28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7f60c27a_0_7"/>
          <p:cNvSpPr txBox="1"/>
          <p:nvPr>
            <p:ph type="title"/>
          </p:nvPr>
        </p:nvSpPr>
        <p:spPr>
          <a:xfrm>
            <a:off x="680400" y="5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Transformers</a:t>
            </a:r>
            <a:endParaRPr/>
          </a:p>
        </p:txBody>
      </p:sp>
      <p:sp>
        <p:nvSpPr>
          <p:cNvPr id="209" name="Google Shape;209;g1087f60c27a_0_7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An image is worth 16 x 16 words</a:t>
            </a: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g1087f60c27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75" y="1284500"/>
            <a:ext cx="4514288" cy="32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087f60c27a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775" y="2881275"/>
            <a:ext cx="4281575" cy="13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87f60c27a_0_18"/>
          <p:cNvSpPr txBox="1"/>
          <p:nvPr>
            <p:ph type="title"/>
          </p:nvPr>
        </p:nvSpPr>
        <p:spPr>
          <a:xfrm>
            <a:off x="680400" y="5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Transformers</a:t>
            </a:r>
            <a:endParaRPr/>
          </a:p>
        </p:txBody>
      </p:sp>
      <p:sp>
        <p:nvSpPr>
          <p:cNvPr id="217" name="Google Shape;217;g1087f60c27a_0_18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Escaping the Big Data Paradigm with Compact Transformers</a:t>
            </a: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g1087f60c27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900" y="1050950"/>
            <a:ext cx="5502650" cy="281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087f60c27a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775" y="3677754"/>
            <a:ext cx="4256232" cy="95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87f60bbcc_0_103"/>
          <p:cNvSpPr txBox="1"/>
          <p:nvPr>
            <p:ph type="title"/>
          </p:nvPr>
        </p:nvSpPr>
        <p:spPr>
          <a:xfrm>
            <a:off x="680400" y="59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Vision Transformers</a:t>
            </a:r>
            <a:endParaRPr/>
          </a:p>
        </p:txBody>
      </p:sp>
      <p:sp>
        <p:nvSpPr>
          <p:cNvPr id="225" name="Google Shape;225;g1087f60bbcc_0_103"/>
          <p:cNvSpPr txBox="1"/>
          <p:nvPr>
            <p:ph idx="1" type="body"/>
          </p:nvPr>
        </p:nvSpPr>
        <p:spPr>
          <a:xfrm>
            <a:off x="729450" y="2078875"/>
            <a:ext cx="76887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Transformers explained: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https://towardsdatascience.com/transformers-explained-visually-not-just-how-but-why-they-work-so-well-d840bd61a9d3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https://towardsdatascience.com/vision-transformers-in-pytorch-43d13cb7ec7a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7650" y="604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Octava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clase: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666625" y="1304050"/>
            <a:ext cx="76887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AutoAugment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Aprendizaje autosupervisado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Vision Transformers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7f60bbcc_0_0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AutoAugment. </a:t>
            </a:r>
            <a:r>
              <a:rPr lang="es"/>
              <a:t>Motivación</a:t>
            </a:r>
            <a:endParaRPr/>
          </a:p>
        </p:txBody>
      </p:sp>
      <p:sp>
        <p:nvSpPr>
          <p:cNvPr id="100" name="Google Shape;100;g1087f60bbcc_0_0"/>
          <p:cNvSpPr txBox="1"/>
          <p:nvPr>
            <p:ph idx="1" type="body"/>
          </p:nvPr>
        </p:nvSpPr>
        <p:spPr>
          <a:xfrm>
            <a:off x="5662050" y="1275375"/>
            <a:ext cx="27561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</a:t>
            </a:r>
            <a:r>
              <a:rPr lang="es"/>
              <a:t>práctica</a:t>
            </a:r>
            <a:r>
              <a:rPr lang="es"/>
              <a:t> habitual se suele usar data augmentation sobre los conjuntos de </a:t>
            </a:r>
            <a:r>
              <a:rPr lang="es"/>
              <a:t>imágenes</a:t>
            </a:r>
            <a:r>
              <a:rPr lang="es"/>
              <a:t>, buscando </a:t>
            </a:r>
            <a:r>
              <a:rPr lang="es"/>
              <a:t>así</a:t>
            </a:r>
            <a:r>
              <a:rPr lang="es"/>
              <a:t> mejorar el comportamiento de los modelos.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permite aumentar la cantidad de pares entrada salida, a partir de </a:t>
            </a:r>
            <a:r>
              <a:rPr lang="es"/>
              <a:t>pequeñas</a:t>
            </a:r>
            <a:r>
              <a:rPr lang="es"/>
              <a:t> modificaciones en las imagenes existentes.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resultado </a:t>
            </a:r>
            <a:r>
              <a:rPr lang="es"/>
              <a:t>también</a:t>
            </a:r>
            <a:r>
              <a:rPr lang="es"/>
              <a:t> permite evitar el overfitting en el entrenamiento.</a:t>
            </a:r>
            <a:endParaRPr/>
          </a:p>
        </p:txBody>
      </p:sp>
      <p:sp>
        <p:nvSpPr>
          <p:cNvPr id="101" name="Google Shape;101;g1087f60bbcc_0_0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AutoAugment: Learning Augmentation Policies from Data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g1087f60bbc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25" y="1604724"/>
            <a:ext cx="4523851" cy="25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7f60bbcc_0_9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AutoAugment. </a:t>
            </a:r>
            <a:r>
              <a:rPr lang="es"/>
              <a:t>Motivación</a:t>
            </a:r>
            <a:endParaRPr/>
          </a:p>
        </p:txBody>
      </p:sp>
      <p:sp>
        <p:nvSpPr>
          <p:cNvPr id="108" name="Google Shape;108;g1087f60bbcc_0_9"/>
          <p:cNvSpPr txBox="1"/>
          <p:nvPr>
            <p:ph idx="1" type="body"/>
          </p:nvPr>
        </p:nvSpPr>
        <p:spPr>
          <a:xfrm>
            <a:off x="448475" y="1436550"/>
            <a:ext cx="29571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 embargo, la </a:t>
            </a:r>
            <a:r>
              <a:rPr lang="es"/>
              <a:t>aplicación</a:t>
            </a:r>
            <a:r>
              <a:rPr lang="es"/>
              <a:t> de las distintas </a:t>
            </a:r>
            <a:r>
              <a:rPr lang="es"/>
              <a:t>políticas</a:t>
            </a:r>
            <a:r>
              <a:rPr lang="es"/>
              <a:t> de augmentacion se suele hacer en base a prueba y error, partiendo de </a:t>
            </a:r>
            <a:r>
              <a:rPr lang="es"/>
              <a:t>hipótesis</a:t>
            </a:r>
            <a:r>
              <a:rPr lang="es"/>
              <a:t> que supongan una posible mejora en el rendimiento del modelo. Estas </a:t>
            </a:r>
            <a:r>
              <a:rPr lang="es"/>
              <a:t>hipótesis</a:t>
            </a:r>
            <a:r>
              <a:rPr lang="es"/>
              <a:t> se prueban iterativamente hasta mejorar las </a:t>
            </a:r>
            <a:r>
              <a:rPr lang="es"/>
              <a:t>métricas</a:t>
            </a:r>
            <a:r>
              <a:rPr lang="es"/>
              <a:t> de </a:t>
            </a:r>
            <a:r>
              <a:rPr lang="es"/>
              <a:t>interés</a:t>
            </a:r>
            <a:r>
              <a:rPr lang="es"/>
              <a:t>, pero en la </a:t>
            </a:r>
            <a:r>
              <a:rPr lang="es"/>
              <a:t>práctica</a:t>
            </a:r>
            <a:r>
              <a:rPr lang="es"/>
              <a:t> se </a:t>
            </a:r>
            <a:r>
              <a:rPr lang="es"/>
              <a:t>está</a:t>
            </a:r>
            <a:r>
              <a:rPr lang="es"/>
              <a:t> lejos de encontrar la </a:t>
            </a:r>
            <a:r>
              <a:rPr lang="es"/>
              <a:t>combinación</a:t>
            </a:r>
            <a:r>
              <a:rPr lang="es"/>
              <a:t> </a:t>
            </a:r>
            <a:r>
              <a:rPr lang="es"/>
              <a:t>óptima</a:t>
            </a:r>
            <a:r>
              <a:rPr lang="es"/>
              <a:t> de modificaciones dado el gran </a:t>
            </a:r>
            <a:r>
              <a:rPr lang="es"/>
              <a:t>tamaño</a:t>
            </a:r>
            <a:r>
              <a:rPr lang="es"/>
              <a:t> del espacio de </a:t>
            </a:r>
            <a:r>
              <a:rPr lang="es"/>
              <a:t>búsqueda</a:t>
            </a:r>
            <a:r>
              <a:rPr lang="es"/>
              <a:t>.</a:t>
            </a:r>
            <a:endParaRPr/>
          </a:p>
        </p:txBody>
      </p:sp>
      <p:sp>
        <p:nvSpPr>
          <p:cNvPr id="109" name="Google Shape;109;g1087f60bbcc_0_9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AutoAugment: Learning Augmentation Policies from Data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g1087f60bbcc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820" y="1325675"/>
            <a:ext cx="4437529" cy="30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87f60bbcc_0_17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AutoAugment</a:t>
            </a:r>
            <a:endParaRPr/>
          </a:p>
        </p:txBody>
      </p:sp>
      <p:sp>
        <p:nvSpPr>
          <p:cNvPr id="116" name="Google Shape;116;g1087f60bbcc_0_17"/>
          <p:cNvSpPr txBox="1"/>
          <p:nvPr>
            <p:ph idx="1" type="body"/>
          </p:nvPr>
        </p:nvSpPr>
        <p:spPr>
          <a:xfrm>
            <a:off x="448475" y="1436550"/>
            <a:ext cx="29571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Investigadores de Google Research propusieron implementar modelo que aprenda las </a:t>
            </a:r>
            <a:r>
              <a:rPr lang="es"/>
              <a:t>políticas</a:t>
            </a:r>
            <a:r>
              <a:rPr lang="es"/>
              <a:t> de Data Augmentation que mejor dado un conjunto de datos.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este caso se </a:t>
            </a:r>
            <a:r>
              <a:rPr lang="es"/>
              <a:t>mapean</a:t>
            </a:r>
            <a:r>
              <a:rPr lang="es"/>
              <a:t> cerca de 2,9 x 10</a:t>
            </a:r>
            <a:r>
              <a:rPr baseline="30000" lang="es"/>
              <a:t>32</a:t>
            </a:r>
            <a:r>
              <a:rPr lang="es"/>
              <a:t> combinaciones posibles para cada una de las sub-</a:t>
            </a:r>
            <a:r>
              <a:rPr lang="es"/>
              <a:t>políticas</a:t>
            </a:r>
            <a:r>
              <a:rPr lang="es"/>
              <a:t> de </a:t>
            </a:r>
            <a:r>
              <a:rPr lang="es"/>
              <a:t>aumentación</a:t>
            </a:r>
            <a:r>
              <a:rPr lang="es"/>
              <a:t>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usó</a:t>
            </a:r>
            <a:r>
              <a:rPr lang="es"/>
              <a:t> aprendizaje por refuerzo (PPO) para decidir la mejor </a:t>
            </a:r>
            <a:r>
              <a:rPr lang="es"/>
              <a:t>política</a:t>
            </a:r>
            <a:r>
              <a:rPr lang="es"/>
              <a:t> en dicho espacio</a:t>
            </a:r>
            <a:endParaRPr/>
          </a:p>
        </p:txBody>
      </p:sp>
      <p:sp>
        <p:nvSpPr>
          <p:cNvPr id="117" name="Google Shape;117;g1087f60bbcc_0_17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AutoAugment: Learning Augmentation Policies from Data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g1087f60bbcc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850" y="2864225"/>
            <a:ext cx="41052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087f60bbcc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1763" y="618800"/>
            <a:ext cx="39147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87f60bbcc_0_35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AutoAugment. Resultados</a:t>
            </a:r>
            <a:endParaRPr/>
          </a:p>
        </p:txBody>
      </p:sp>
      <p:sp>
        <p:nvSpPr>
          <p:cNvPr id="125" name="Google Shape;125;g1087f60bbcc_0_35"/>
          <p:cNvSpPr txBox="1"/>
          <p:nvPr>
            <p:ph idx="1" type="body"/>
          </p:nvPr>
        </p:nvSpPr>
        <p:spPr>
          <a:xfrm>
            <a:off x="448475" y="1436550"/>
            <a:ext cx="29571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resultados fueron los esperados, se </a:t>
            </a:r>
            <a:r>
              <a:rPr lang="es"/>
              <a:t>encontró</a:t>
            </a:r>
            <a:r>
              <a:rPr lang="es"/>
              <a:t> un conjunto particular de </a:t>
            </a:r>
            <a:r>
              <a:rPr lang="es"/>
              <a:t>políticas</a:t>
            </a:r>
            <a:r>
              <a:rPr lang="es"/>
              <a:t> de data augmentation para cada dataset, que resultaron en una mejora en performance en casi todos los datos testeados.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</a:t>
            </a:r>
            <a:r>
              <a:rPr lang="es"/>
              <a:t> se probaron mejoras en la performance de datasets custom al hacer transferencia de </a:t>
            </a:r>
            <a:r>
              <a:rPr lang="es"/>
              <a:t>políticas</a:t>
            </a:r>
            <a:r>
              <a:rPr lang="es"/>
              <a:t> de data augmentation entrenadas para ImageNet</a:t>
            </a:r>
            <a:endParaRPr/>
          </a:p>
        </p:txBody>
      </p:sp>
      <p:sp>
        <p:nvSpPr>
          <p:cNvPr id="126" name="Google Shape;126;g1087f60bbcc_0_35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AutoAugment: Learning Augmentation Policies from Data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g1087f60bbcc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600" y="1101075"/>
            <a:ext cx="4261551" cy="20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087f60bbcc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000" y="3220025"/>
            <a:ext cx="39624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7f60bbcc_0_47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AutoAugment. Implementacion</a:t>
            </a:r>
            <a:endParaRPr/>
          </a:p>
        </p:txBody>
      </p:sp>
      <p:sp>
        <p:nvSpPr>
          <p:cNvPr id="134" name="Google Shape;134;g1087f60bbcc_0_47"/>
          <p:cNvSpPr txBox="1"/>
          <p:nvPr>
            <p:ph idx="1" type="body"/>
          </p:nvPr>
        </p:nvSpPr>
        <p:spPr>
          <a:xfrm>
            <a:off x="448475" y="3055275"/>
            <a:ext cx="76101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probar este </a:t>
            </a:r>
            <a:r>
              <a:rPr lang="es"/>
              <a:t>técnica</a:t>
            </a:r>
            <a:r>
              <a:rPr lang="es"/>
              <a:t> de transferencia de Data Augmentation puede usarse el paquete </a:t>
            </a:r>
            <a:r>
              <a:rPr b="1" lang="es"/>
              <a:t>autoaugment</a:t>
            </a:r>
            <a:r>
              <a:rPr lang="es"/>
              <a:t> que fue desarrollado por los mismo investigadores y que tienen </a:t>
            </a:r>
            <a:r>
              <a:rPr lang="es"/>
              <a:t>políticas</a:t>
            </a:r>
            <a:r>
              <a:rPr lang="es"/>
              <a:t> </a:t>
            </a:r>
            <a:r>
              <a:rPr lang="es"/>
              <a:t>pre entrenadas</a:t>
            </a:r>
            <a:r>
              <a:rPr lang="es"/>
              <a:t> en varios datasets listas para ser utilizadas</a:t>
            </a:r>
            <a:endParaRPr/>
          </a:p>
        </p:txBody>
      </p:sp>
      <p:sp>
        <p:nvSpPr>
          <p:cNvPr id="135" name="Google Shape;135;g1087f60bbcc_0_47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AutoAugment: Learning Augmentation Policies from Data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g1087f60bbcc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300" y="1512738"/>
            <a:ext cx="66675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7f60bbcc_0_58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SSL. Aprendizaje contrastivo</a:t>
            </a:r>
            <a:endParaRPr/>
          </a:p>
        </p:txBody>
      </p:sp>
      <p:sp>
        <p:nvSpPr>
          <p:cNvPr id="142" name="Google Shape;142;g1087f60bbcc_0_58"/>
          <p:cNvSpPr txBox="1"/>
          <p:nvPr>
            <p:ph idx="1" type="body"/>
          </p:nvPr>
        </p:nvSpPr>
        <p:spPr>
          <a:xfrm>
            <a:off x="4912250" y="1359450"/>
            <a:ext cx="31464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aprendizaje contrastivo es una </a:t>
            </a:r>
            <a:r>
              <a:rPr lang="es"/>
              <a:t>técnica</a:t>
            </a:r>
            <a:r>
              <a:rPr lang="es"/>
              <a:t> que permite el aprendizaje de features de un modelo sin necesidad de etiquetado.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no uso de etiquetas es lo que lo hace tan poderoso, ya que generalmente es el cuello de botella en la </a:t>
            </a:r>
            <a:r>
              <a:rPr lang="es"/>
              <a:t>implementación</a:t>
            </a:r>
            <a:r>
              <a:rPr lang="es"/>
              <a:t> de muchos proyectos de ML.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es encontrar un modelo que produzca features similares cuando las entradas son de la misma clase y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difíciles</a:t>
            </a:r>
            <a:r>
              <a:rPr lang="es"/>
              <a:t> cuando las clases son diferentes.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087f60bbcc_0_58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 Simple Framework for Contrastive Learning of Visual Representations</a:t>
            </a: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g1087f60bbcc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25" y="1359450"/>
            <a:ext cx="4607450" cy="3068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7f60bbcc_0_67"/>
          <p:cNvSpPr txBox="1"/>
          <p:nvPr>
            <p:ph type="title"/>
          </p:nvPr>
        </p:nvSpPr>
        <p:spPr>
          <a:xfrm>
            <a:off x="727650" y="506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SSL. Aprendizaje contrastivo</a:t>
            </a:r>
            <a:endParaRPr/>
          </a:p>
        </p:txBody>
      </p:sp>
      <p:sp>
        <p:nvSpPr>
          <p:cNvPr id="150" name="Google Shape;150;g1087f60bbcc_0_67"/>
          <p:cNvSpPr txBox="1"/>
          <p:nvPr>
            <p:ph idx="1" type="body"/>
          </p:nvPr>
        </p:nvSpPr>
        <p:spPr>
          <a:xfrm>
            <a:off x="3973250" y="1235900"/>
            <a:ext cx="40923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ello se aplican </a:t>
            </a:r>
            <a:r>
              <a:rPr lang="es"/>
              <a:t>técnicas</a:t>
            </a:r>
            <a:r>
              <a:rPr lang="es"/>
              <a:t> de data augmentation sobre cada una de las </a:t>
            </a:r>
            <a:r>
              <a:rPr lang="es"/>
              <a:t>imágenes</a:t>
            </a:r>
            <a:r>
              <a:rPr lang="es"/>
              <a:t>, y se busca que las </a:t>
            </a:r>
            <a:r>
              <a:rPr lang="es"/>
              <a:t>imágenes</a:t>
            </a:r>
            <a:r>
              <a:rPr lang="es"/>
              <a:t> que provienen de una misma fuente tengan salidas similares, mientras que </a:t>
            </a:r>
            <a:r>
              <a:rPr lang="es"/>
              <a:t>imágenes</a:t>
            </a:r>
            <a:r>
              <a:rPr lang="es"/>
              <a:t> que provengan de distinta fuente tengan salidas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alejadas</a:t>
            </a:r>
            <a:r>
              <a:rPr lang="es"/>
              <a:t> entre </a:t>
            </a:r>
            <a:r>
              <a:rPr lang="es"/>
              <a:t>sí</a:t>
            </a:r>
            <a:r>
              <a:rPr lang="es"/>
              <a:t> en el espacio de features.</a:t>
            </a:r>
            <a:endParaRPr/>
          </a:p>
        </p:txBody>
      </p:sp>
      <p:sp>
        <p:nvSpPr>
          <p:cNvPr id="151" name="Google Shape;151;g1087f60bbcc_0_67"/>
          <p:cNvSpPr txBox="1"/>
          <p:nvPr/>
        </p:nvSpPr>
        <p:spPr>
          <a:xfrm>
            <a:off x="259275" y="4673975"/>
            <a:ext cx="653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 sz="1000">
                <a:latin typeface="Montserrat"/>
                <a:ea typeface="Montserrat"/>
                <a:cs typeface="Montserrat"/>
                <a:sym typeface="Montserrat"/>
              </a:rPr>
              <a:t>A Simple Framework for Contrastive Learning of Visual Representations  </a:t>
            </a:r>
            <a:r>
              <a:rPr lang="e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2" name="Google Shape;152;g1087f60bbcc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0" y="1643100"/>
            <a:ext cx="3202772" cy="244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087f60bbcc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800" y="2865202"/>
            <a:ext cx="3736751" cy="16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