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Raleway"/>
      <p:regular r:id="rId36"/>
      <p:bold r:id="rId37"/>
      <p:italic r:id="rId38"/>
      <p:boldItalic r:id="rId39"/>
    </p:embeddedFont>
    <p:embeddedFont>
      <p:font typeface="Roboto"/>
      <p:regular r:id="rId40"/>
      <p:bold r:id="rId41"/>
      <p:italic r:id="rId42"/>
      <p:boldItalic r:id="rId43"/>
    </p:embeddedFont>
    <p:embeddedFont>
      <p:font typeface="Lato"/>
      <p:regular r:id="rId44"/>
      <p:bold r:id="rId45"/>
      <p:italic r:id="rId46"/>
      <p:boldItalic r:id="rId47"/>
    </p:embeddedFont>
    <p:embeddedFont>
      <p:font typeface="Montserrat"/>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52" roundtripDataSignature="AMtx7mhU2Wr9CeVSbnVLOZL/9Odti9Bq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018B2B1-C1A8-4AC6-9760-B6A3CA9D8E86}">
  <a:tblStyle styleId="{E018B2B1-C1A8-4AC6-9760-B6A3CA9D8E86}"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42" Type="http://schemas.openxmlformats.org/officeDocument/2006/relationships/font" Target="fonts/Roboto-italic.fntdata"/><Relationship Id="rId41" Type="http://schemas.openxmlformats.org/officeDocument/2006/relationships/font" Target="fonts/Roboto-bold.fntdata"/><Relationship Id="rId44" Type="http://schemas.openxmlformats.org/officeDocument/2006/relationships/font" Target="fonts/Lato-regular.fntdata"/><Relationship Id="rId43" Type="http://schemas.openxmlformats.org/officeDocument/2006/relationships/font" Target="fonts/Roboto-boldItalic.fntdata"/><Relationship Id="rId46" Type="http://schemas.openxmlformats.org/officeDocument/2006/relationships/font" Target="fonts/Lato-italic.fntdata"/><Relationship Id="rId45"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Montserrat-regular.fntdata"/><Relationship Id="rId47" Type="http://schemas.openxmlformats.org/officeDocument/2006/relationships/font" Target="fonts/Lato-boldItalic.fntdata"/><Relationship Id="rId49" Type="http://schemas.openxmlformats.org/officeDocument/2006/relationships/font" Target="fonts/Montserrat-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font" Target="fonts/Raleway-bold.fntdata"/><Relationship Id="rId36" Type="http://schemas.openxmlformats.org/officeDocument/2006/relationships/font" Target="fonts/Raleway-regular.fntdata"/><Relationship Id="rId39" Type="http://schemas.openxmlformats.org/officeDocument/2006/relationships/font" Target="fonts/Raleway-boldItalic.fntdata"/><Relationship Id="rId38" Type="http://schemas.openxmlformats.org/officeDocument/2006/relationships/font" Target="fonts/Raleway-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ontserrat-boldItalic.fntdata"/><Relationship Id="rId50" Type="http://schemas.openxmlformats.org/officeDocument/2006/relationships/font" Target="fonts/Montserrat-italic.fntdata"/><Relationship Id="rId52"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8409bb9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f8409bb95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8409bb954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f8409bb954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fd2720fd9d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fd2720fd9d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f8409bb954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f8409bb954_0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fb539491c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fb539491ce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f8409bb954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f8409bb954_0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f8409bb954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f8409bb954_0_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f8409bb95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f8409bb954_0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f8409bb954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f8409bb954_0_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fcf6b949da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fcf6b949da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fcf6b949d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fcf6b949da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fd2720fd9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fd2720fd9d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fd2720fd9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fd2720fd9d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fd2720fd9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gfd2720fd9d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00534e0d9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g100534e0d99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0534e0d9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100534e0d99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9"/>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9"/>
          <p:cNvGrpSpPr/>
          <p:nvPr/>
        </p:nvGrpSpPr>
        <p:grpSpPr>
          <a:xfrm>
            <a:off x="830392" y="1191256"/>
            <a:ext cx="745763" cy="45826"/>
            <a:chOff x="4580561" y="2589004"/>
            <a:chExt cx="1064464" cy="25200"/>
          </a:xfrm>
        </p:grpSpPr>
        <p:sp>
          <p:nvSpPr>
            <p:cNvPr id="12" name="Google Shape;12;p2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9"/>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p:txBody>
      </p:sp>
      <p:sp>
        <p:nvSpPr>
          <p:cNvPr id="15" name="Google Shape;15;p29"/>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2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38"/>
          <p:cNvGrpSpPr/>
          <p:nvPr/>
        </p:nvGrpSpPr>
        <p:grpSpPr>
          <a:xfrm>
            <a:off x="830392" y="4169130"/>
            <a:ext cx="745763" cy="45826"/>
            <a:chOff x="4580561" y="2589004"/>
            <a:chExt cx="1064464" cy="25200"/>
          </a:xfrm>
        </p:grpSpPr>
        <p:sp>
          <p:nvSpPr>
            <p:cNvPr id="75" name="Google Shape;75;p3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38"/>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38"/>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1600"/>
              </a:spcBef>
              <a:spcAft>
                <a:spcPts val="0"/>
              </a:spcAft>
              <a:buClr>
                <a:schemeClr val="lt1"/>
              </a:buClr>
              <a:buSzPts val="1100"/>
              <a:buChar char="○"/>
              <a:defRPr>
                <a:solidFill>
                  <a:schemeClr val="lt1"/>
                </a:solidFill>
              </a:defRPr>
            </a:lvl2pPr>
            <a:lvl3pPr indent="-298450" lvl="2" marL="1371600" algn="l">
              <a:lnSpc>
                <a:spcPct val="115000"/>
              </a:lnSpc>
              <a:spcBef>
                <a:spcPts val="1600"/>
              </a:spcBef>
              <a:spcAft>
                <a:spcPts val="0"/>
              </a:spcAft>
              <a:buClr>
                <a:schemeClr val="lt1"/>
              </a:buClr>
              <a:buSzPts val="1100"/>
              <a:buChar char="■"/>
              <a:defRPr>
                <a:solidFill>
                  <a:schemeClr val="lt1"/>
                </a:solidFill>
              </a:defRPr>
            </a:lvl3pPr>
            <a:lvl4pPr indent="-298450" lvl="3" marL="1828800" algn="l">
              <a:lnSpc>
                <a:spcPct val="115000"/>
              </a:lnSpc>
              <a:spcBef>
                <a:spcPts val="1600"/>
              </a:spcBef>
              <a:spcAft>
                <a:spcPts val="0"/>
              </a:spcAft>
              <a:buClr>
                <a:schemeClr val="lt1"/>
              </a:buClr>
              <a:buSzPts val="1100"/>
              <a:buChar char="●"/>
              <a:defRPr>
                <a:solidFill>
                  <a:schemeClr val="lt1"/>
                </a:solidFill>
              </a:defRPr>
            </a:lvl4pPr>
            <a:lvl5pPr indent="-298450" lvl="4" marL="2286000" algn="l">
              <a:lnSpc>
                <a:spcPct val="115000"/>
              </a:lnSpc>
              <a:spcBef>
                <a:spcPts val="1600"/>
              </a:spcBef>
              <a:spcAft>
                <a:spcPts val="0"/>
              </a:spcAft>
              <a:buClr>
                <a:schemeClr val="lt1"/>
              </a:buClr>
              <a:buSzPts val="1100"/>
              <a:buChar char="○"/>
              <a:defRPr>
                <a:solidFill>
                  <a:schemeClr val="lt1"/>
                </a:solidFill>
              </a:defRPr>
            </a:lvl5pPr>
            <a:lvl6pPr indent="-298450" lvl="5" marL="2743200" algn="l">
              <a:lnSpc>
                <a:spcPct val="115000"/>
              </a:lnSpc>
              <a:spcBef>
                <a:spcPts val="1600"/>
              </a:spcBef>
              <a:spcAft>
                <a:spcPts val="0"/>
              </a:spcAft>
              <a:buClr>
                <a:schemeClr val="lt1"/>
              </a:buClr>
              <a:buSzPts val="1100"/>
              <a:buChar char="■"/>
              <a:defRPr>
                <a:solidFill>
                  <a:schemeClr val="lt1"/>
                </a:solidFill>
              </a:defRPr>
            </a:lvl6pPr>
            <a:lvl7pPr indent="-298450" lvl="6" marL="3200400" algn="l">
              <a:lnSpc>
                <a:spcPct val="115000"/>
              </a:lnSpc>
              <a:spcBef>
                <a:spcPts val="1600"/>
              </a:spcBef>
              <a:spcAft>
                <a:spcPts val="0"/>
              </a:spcAft>
              <a:buClr>
                <a:schemeClr val="lt1"/>
              </a:buClr>
              <a:buSzPts val="1100"/>
              <a:buChar char="●"/>
              <a:defRPr>
                <a:solidFill>
                  <a:schemeClr val="lt1"/>
                </a:solidFill>
              </a:defRPr>
            </a:lvl7pPr>
            <a:lvl8pPr indent="-298450" lvl="7" marL="3657600" algn="l">
              <a:lnSpc>
                <a:spcPct val="115000"/>
              </a:lnSpc>
              <a:spcBef>
                <a:spcPts val="1600"/>
              </a:spcBef>
              <a:spcAft>
                <a:spcPts val="0"/>
              </a:spcAft>
              <a:buClr>
                <a:schemeClr val="lt1"/>
              </a:buClr>
              <a:buSzPts val="1100"/>
              <a:buChar char="○"/>
              <a:defRPr>
                <a:solidFill>
                  <a:schemeClr val="lt1"/>
                </a:solidFill>
              </a:defRPr>
            </a:lvl8pPr>
            <a:lvl9pPr indent="-298450" lvl="8" marL="4114800" algn="l">
              <a:lnSpc>
                <a:spcPct val="115000"/>
              </a:lnSpc>
              <a:spcBef>
                <a:spcPts val="1600"/>
              </a:spcBef>
              <a:spcAft>
                <a:spcPts val="1600"/>
              </a:spcAft>
              <a:buClr>
                <a:schemeClr val="lt1"/>
              </a:buClr>
              <a:buSzPts val="1100"/>
              <a:buChar char="■"/>
              <a:defRPr>
                <a:solidFill>
                  <a:schemeClr val="lt1"/>
                </a:solidFill>
              </a:defRPr>
            </a:lvl9pPr>
          </a:lstStyle>
          <a:p/>
        </p:txBody>
      </p:sp>
      <p:sp>
        <p:nvSpPr>
          <p:cNvPr id="79" name="Google Shape;79;p3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3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30"/>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30"/>
          <p:cNvGrpSpPr/>
          <p:nvPr/>
        </p:nvGrpSpPr>
        <p:grpSpPr>
          <a:xfrm>
            <a:off x="830392" y="1191256"/>
            <a:ext cx="745763" cy="45826"/>
            <a:chOff x="4580561" y="2589004"/>
            <a:chExt cx="1064464" cy="25200"/>
          </a:xfrm>
        </p:grpSpPr>
        <p:sp>
          <p:nvSpPr>
            <p:cNvPr id="20" name="Google Shape;20;p3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3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23" name="Google Shape;23;p3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4" name="Google Shape;24;p3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p31"/>
          <p:cNvGrpSpPr/>
          <p:nvPr/>
        </p:nvGrpSpPr>
        <p:grpSpPr>
          <a:xfrm>
            <a:off x="830392" y="1191256"/>
            <a:ext cx="745763" cy="45826"/>
            <a:chOff x="4580561" y="2589004"/>
            <a:chExt cx="1064464" cy="25200"/>
          </a:xfrm>
        </p:grpSpPr>
        <p:sp>
          <p:nvSpPr>
            <p:cNvPr id="27" name="Google Shape;27;p3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31"/>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3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3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32"/>
          <p:cNvGrpSpPr/>
          <p:nvPr/>
        </p:nvGrpSpPr>
        <p:grpSpPr>
          <a:xfrm>
            <a:off x="830392" y="1191256"/>
            <a:ext cx="745763" cy="45826"/>
            <a:chOff x="4580561" y="2589004"/>
            <a:chExt cx="1064464" cy="25200"/>
          </a:xfrm>
        </p:grpSpPr>
        <p:sp>
          <p:nvSpPr>
            <p:cNvPr id="34" name="Google Shape;34;p3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2"/>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37" name="Google Shape;37;p32"/>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8" name="Google Shape;38;p32"/>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9" name="Google Shape;39;p3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3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33"/>
          <p:cNvGrpSpPr/>
          <p:nvPr/>
        </p:nvGrpSpPr>
        <p:grpSpPr>
          <a:xfrm>
            <a:off x="830392" y="1191256"/>
            <a:ext cx="745763" cy="45826"/>
            <a:chOff x="4580561" y="2589004"/>
            <a:chExt cx="1064464" cy="25200"/>
          </a:xfrm>
        </p:grpSpPr>
        <p:sp>
          <p:nvSpPr>
            <p:cNvPr id="43" name="Google Shape;43;p3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33"/>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46" name="Google Shape;46;p3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3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34"/>
          <p:cNvGrpSpPr/>
          <p:nvPr/>
        </p:nvGrpSpPr>
        <p:grpSpPr>
          <a:xfrm>
            <a:off x="830392" y="1191256"/>
            <a:ext cx="745763" cy="45826"/>
            <a:chOff x="4580561" y="2589004"/>
            <a:chExt cx="1064464" cy="25200"/>
          </a:xfrm>
        </p:grpSpPr>
        <p:sp>
          <p:nvSpPr>
            <p:cNvPr id="50" name="Google Shape;50;p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3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34"/>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53" name="Google Shape;53;p34"/>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4" name="Google Shape;54;p3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35"/>
          <p:cNvGrpSpPr/>
          <p:nvPr/>
        </p:nvGrpSpPr>
        <p:grpSpPr>
          <a:xfrm>
            <a:off x="830392" y="4169130"/>
            <a:ext cx="745763" cy="45826"/>
            <a:chOff x="4580561" y="2589004"/>
            <a:chExt cx="1064464" cy="25200"/>
          </a:xfrm>
        </p:grpSpPr>
        <p:sp>
          <p:nvSpPr>
            <p:cNvPr id="57" name="Google Shape;57;p3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3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35"/>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3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36"/>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36"/>
          <p:cNvGrpSpPr/>
          <p:nvPr/>
        </p:nvGrpSpPr>
        <p:grpSpPr>
          <a:xfrm>
            <a:off x="830392" y="1191256"/>
            <a:ext cx="745763" cy="45826"/>
            <a:chOff x="4580561" y="2589004"/>
            <a:chExt cx="1064464" cy="25200"/>
          </a:xfrm>
        </p:grpSpPr>
        <p:sp>
          <p:nvSpPr>
            <p:cNvPr id="64" name="Google Shape;64;p3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3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36"/>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67" name="Google Shape;67;p36"/>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36"/>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9" name="Google Shape;69;p3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37"/>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72" name="Google Shape;72;p3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7" name="Google Shape;7;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2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juanignaciocavalieri@gmail.com" TargetMode="External"/><Relationship Id="rId4" Type="http://schemas.openxmlformats.org/officeDocument/2006/relationships/hyperlink" Target="mailto:juanignaciocornet@gmail.com" TargetMode="External"/><Relationship Id="rId5" Type="http://schemas.openxmlformats.org/officeDocument/2006/relationships/hyperlink" Target="mailto:khodadad.pakdaman@gmail.com" TargetMode="External"/><Relationship Id="rId6"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vision.stanford.edu/cs598_spring07/papers/Lecun98.pd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hyperlink" Target="https://towardsdatascience.com/illustrated-10-cnn-architectures-95d78ace614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proceedings.neurips.cc/paper/2012/file/c399862d3b9d6b76c8436e924a68c45b-Paper.pdf" TargetMode="Externa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hyperlink" Target="https://towardsdatascience.com/illustrated-10-cnn-architectures-95d78ace614d"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arxiv.org/pdf/1207.0580.pdf"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jmlr.org/papers/volume15/srivastava14a/srivastava14a.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leimao.github.io/blog/Dropout-Explained/" TargetMode="External"/><Relationship Id="rId4" Type="http://schemas.openxmlformats.org/officeDocument/2006/relationships/hyperlink" Target="https://leimao.github.io/blog/Dropout-Explained/#:~:text=During%20inference%20time%2C%20dropout%20does,to%20that%20during%20training%20time"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arxiv.org/pdf/1409.1556.pd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towardsdatascience.com/illustrated-10-cnn-architectures-95d78ace614d" TargetMode="Externa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8.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colab.research.google.com/drive/1JpMysBozrhGFoh9mpGdClcMoXLLdkHh5?usp=sharing" TargetMode="External"/><Relationship Id="rId4" Type="http://schemas.openxmlformats.org/officeDocument/2006/relationships/hyperlink" Target="https://colab.research.google.com/drive/1dFmIMVY4CoOlh_sOAbamQD9WYC05nJEf?usp=sharing"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s://colab.research.google.com/drive/12s1-5k6WxeMWCYf0wztCaOZsZCrrenrc?usp=sharing" TargetMode="External"/><Relationship Id="rId4" Type="http://schemas.openxmlformats.org/officeDocument/2006/relationships/hyperlink" Target="https://docs.google.com/forms/d/e/1FAIpQLSfft_6uKg4g7DuKFp6WpEY4KCkab74CwTH_rxveGGpW1zIy1Q/viewfor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8.png"/><Relationship Id="rId6"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journalofbigdata.springeropen.com/track/pdf/10.1186/s40537-019-0197-0.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f8409bb954_0_0"/>
          <p:cNvSpPr txBox="1"/>
          <p:nvPr/>
        </p:nvSpPr>
        <p:spPr>
          <a:xfrm>
            <a:off x="396150" y="1332700"/>
            <a:ext cx="85308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1" i="0" lang="es" sz="2200" u="none" cap="none" strike="noStrike">
                <a:solidFill>
                  <a:srgbClr val="000000"/>
                </a:solidFill>
                <a:latin typeface="Montserrat"/>
                <a:ea typeface="Montserrat"/>
                <a:cs typeface="Montserrat"/>
                <a:sym typeface="Montserrat"/>
              </a:rPr>
              <a:t>Visión por Computadora II - CEAI - FIUBA</a:t>
            </a:r>
            <a:endParaRPr b="1" i="0" sz="2200" u="none" cap="none" strike="noStrike">
              <a:solidFill>
                <a:srgbClr val="000000"/>
              </a:solidFill>
              <a:latin typeface="Montserrat"/>
              <a:ea typeface="Montserrat"/>
              <a:cs typeface="Montserrat"/>
              <a:sym typeface="Montserrat"/>
            </a:endParaRPr>
          </a:p>
        </p:txBody>
      </p:sp>
      <p:sp>
        <p:nvSpPr>
          <p:cNvPr id="87" name="Google Shape;87;gf8409bb954_0_0"/>
          <p:cNvSpPr txBox="1"/>
          <p:nvPr/>
        </p:nvSpPr>
        <p:spPr>
          <a:xfrm>
            <a:off x="396150" y="3722100"/>
            <a:ext cx="8108100" cy="1231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s" sz="1700" u="none" cap="none" strike="noStrike">
                <a:solidFill>
                  <a:srgbClr val="000000"/>
                </a:solidFill>
                <a:latin typeface="Montserrat"/>
                <a:ea typeface="Montserrat"/>
                <a:cs typeface="Montserrat"/>
                <a:sym typeface="Montserrat"/>
              </a:rPr>
              <a:t>Profesores:</a:t>
            </a:r>
            <a:endParaRPr b="0" i="0" sz="1700" u="none" cap="none" strike="noStrike">
              <a:solidFill>
                <a:srgbClr val="000000"/>
              </a:solidFill>
              <a:latin typeface="Montserrat"/>
              <a:ea typeface="Montserrat"/>
              <a:cs typeface="Montserrat"/>
              <a:sym typeface="Montserrat"/>
            </a:endParaRPr>
          </a:p>
          <a:p>
            <a:pPr indent="-336550" lvl="0" marL="457200" marR="0" rtl="0" algn="l">
              <a:lnSpc>
                <a:spcPct val="100000"/>
              </a:lnSpc>
              <a:spcBef>
                <a:spcPts val="0"/>
              </a:spcBef>
              <a:spcAft>
                <a:spcPts val="0"/>
              </a:spcAft>
              <a:buClr>
                <a:srgbClr val="000000"/>
              </a:buClr>
              <a:buSzPts val="1700"/>
              <a:buFont typeface="Montserrat"/>
              <a:buChar char="●"/>
            </a:pPr>
            <a:r>
              <a:rPr b="0" i="0" lang="es" sz="1700" u="none" cap="none" strike="noStrike">
                <a:solidFill>
                  <a:srgbClr val="000000"/>
                </a:solidFill>
                <a:latin typeface="Montserrat"/>
                <a:ea typeface="Montserrat"/>
                <a:cs typeface="Montserrat"/>
                <a:sym typeface="Montserrat"/>
              </a:rPr>
              <a:t>Cavalieri Juan Ignacio - </a:t>
            </a:r>
            <a:r>
              <a:rPr b="0" i="0" lang="es" sz="1700" u="sng" cap="none" strike="noStrike">
                <a:solidFill>
                  <a:schemeClr val="accent1"/>
                </a:solidFill>
                <a:latin typeface="Montserrat"/>
                <a:ea typeface="Montserrat"/>
                <a:cs typeface="Montserrat"/>
                <a:sym typeface="Montserrat"/>
                <a:hlinkClick r:id="rId3">
                  <a:extLst>
                    <a:ext uri="{A12FA001-AC4F-418D-AE19-62706E023703}">
                      <ahyp:hlinkClr val="tx"/>
                    </a:ext>
                  </a:extLst>
                </a:hlinkClick>
              </a:rPr>
              <a:t>juanignaciocavalieri@gmail.com</a:t>
            </a:r>
            <a:endParaRPr b="0" i="0" sz="1700" u="none" cap="none" strike="noStrike">
              <a:solidFill>
                <a:schemeClr val="accent1"/>
              </a:solidFill>
              <a:latin typeface="Montserrat"/>
              <a:ea typeface="Montserrat"/>
              <a:cs typeface="Montserrat"/>
              <a:sym typeface="Montserrat"/>
            </a:endParaRPr>
          </a:p>
          <a:p>
            <a:pPr indent="-336550" lvl="0" marL="457200" marR="0" rtl="0" algn="l">
              <a:lnSpc>
                <a:spcPct val="100000"/>
              </a:lnSpc>
              <a:spcBef>
                <a:spcPts val="0"/>
              </a:spcBef>
              <a:spcAft>
                <a:spcPts val="0"/>
              </a:spcAft>
              <a:buClr>
                <a:srgbClr val="000000"/>
              </a:buClr>
              <a:buSzPts val="1700"/>
              <a:buFont typeface="Montserrat"/>
              <a:buChar char="●"/>
            </a:pPr>
            <a:r>
              <a:rPr b="0" i="0" lang="es" sz="1700" u="none" cap="none" strike="noStrike">
                <a:solidFill>
                  <a:srgbClr val="000000"/>
                </a:solidFill>
                <a:latin typeface="Montserrat"/>
                <a:ea typeface="Montserrat"/>
                <a:cs typeface="Montserrat"/>
                <a:sym typeface="Montserrat"/>
              </a:rPr>
              <a:t>Cornet Juan Ignacio - </a:t>
            </a:r>
            <a:r>
              <a:rPr b="0" i="0" lang="es" sz="1700" u="sng" cap="none" strike="noStrike">
                <a:solidFill>
                  <a:schemeClr val="accent1"/>
                </a:solidFill>
                <a:latin typeface="Montserrat"/>
                <a:ea typeface="Montserrat"/>
                <a:cs typeface="Montserrat"/>
                <a:sym typeface="Montserrat"/>
                <a:hlinkClick r:id="rId4">
                  <a:extLst>
                    <a:ext uri="{A12FA001-AC4F-418D-AE19-62706E023703}">
                      <ahyp:hlinkClr val="tx"/>
                    </a:ext>
                  </a:extLst>
                </a:hlinkClick>
              </a:rPr>
              <a:t>juanignaciocornet@gmail.com</a:t>
            </a:r>
            <a:endParaRPr b="0" i="0" sz="1700" u="none" cap="none" strike="noStrike">
              <a:solidFill>
                <a:schemeClr val="accent1"/>
              </a:solidFill>
              <a:latin typeface="Montserrat"/>
              <a:ea typeface="Montserrat"/>
              <a:cs typeface="Montserrat"/>
              <a:sym typeface="Montserrat"/>
            </a:endParaRPr>
          </a:p>
          <a:p>
            <a:pPr indent="-336550" lvl="0" marL="457200" marR="0" rtl="0" algn="l">
              <a:lnSpc>
                <a:spcPct val="100000"/>
              </a:lnSpc>
              <a:spcBef>
                <a:spcPts val="0"/>
              </a:spcBef>
              <a:spcAft>
                <a:spcPts val="0"/>
              </a:spcAft>
              <a:buClr>
                <a:srgbClr val="000000"/>
              </a:buClr>
              <a:buSzPts val="1700"/>
              <a:buFont typeface="Montserrat"/>
              <a:buChar char="●"/>
            </a:pPr>
            <a:r>
              <a:rPr lang="es" sz="1700">
                <a:latin typeface="Montserrat"/>
                <a:ea typeface="Montserrat"/>
                <a:cs typeface="Montserrat"/>
                <a:sym typeface="Montserrat"/>
              </a:rPr>
              <a:t>Seyed </a:t>
            </a:r>
            <a:r>
              <a:rPr b="0" i="0" lang="es" sz="1700" u="none" cap="none" strike="noStrike">
                <a:solidFill>
                  <a:srgbClr val="000000"/>
                </a:solidFill>
                <a:latin typeface="Montserrat"/>
                <a:ea typeface="Montserrat"/>
                <a:cs typeface="Montserrat"/>
                <a:sym typeface="Montserrat"/>
              </a:rPr>
              <a:t>Pakdaman - </a:t>
            </a:r>
            <a:r>
              <a:rPr b="0" i="0" lang="es" sz="1700" u="sng" cap="none" strike="noStrike">
                <a:solidFill>
                  <a:schemeClr val="accent1"/>
                </a:solidFill>
                <a:latin typeface="Montserrat"/>
                <a:ea typeface="Montserrat"/>
                <a:cs typeface="Montserrat"/>
                <a:sym typeface="Montserrat"/>
                <a:hlinkClick r:id="rId5">
                  <a:extLst>
                    <a:ext uri="{A12FA001-AC4F-418D-AE19-62706E023703}">
                      <ahyp:hlinkClr val="tx"/>
                    </a:ext>
                  </a:extLst>
                </a:hlinkClick>
              </a:rPr>
              <a:t>khodadad.pakdaman@gmail.com</a:t>
            </a:r>
            <a:endParaRPr b="0" i="0" sz="1700" u="none" cap="none" strike="noStrike">
              <a:solidFill>
                <a:srgbClr val="000000"/>
              </a:solidFill>
              <a:latin typeface="Montserrat"/>
              <a:ea typeface="Montserrat"/>
              <a:cs typeface="Montserrat"/>
              <a:sym typeface="Montserrat"/>
            </a:endParaRPr>
          </a:p>
        </p:txBody>
      </p:sp>
      <p:pic>
        <p:nvPicPr>
          <p:cNvPr id="88" name="Google Shape;88;gf8409bb954_0_0"/>
          <p:cNvPicPr preferRelativeResize="0"/>
          <p:nvPr/>
        </p:nvPicPr>
        <p:blipFill rotWithShape="1">
          <a:blip r:embed="rId6">
            <a:alphaModFix/>
          </a:blip>
          <a:srcRect b="0" l="0" r="0" t="0"/>
          <a:stretch/>
        </p:blipFill>
        <p:spPr>
          <a:xfrm>
            <a:off x="3128025" y="2193875"/>
            <a:ext cx="3067050" cy="1485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729450" y="55057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Arquitecturas clásicas: LeNet-5</a:t>
            </a:r>
            <a:endParaRPr>
              <a:latin typeface="Montserrat"/>
              <a:ea typeface="Montserrat"/>
              <a:cs typeface="Montserrat"/>
              <a:sym typeface="Montserrat"/>
            </a:endParaRPr>
          </a:p>
        </p:txBody>
      </p:sp>
      <p:sp>
        <p:nvSpPr>
          <p:cNvPr id="149" name="Google Shape;149;p15"/>
          <p:cNvSpPr txBox="1"/>
          <p:nvPr>
            <p:ph idx="1" type="body"/>
          </p:nvPr>
        </p:nvSpPr>
        <p:spPr>
          <a:xfrm>
            <a:off x="727650" y="1332625"/>
            <a:ext cx="7688700" cy="381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s" sz="1600">
                <a:latin typeface="Montserrat"/>
                <a:ea typeface="Montserrat"/>
                <a:cs typeface="Montserrat"/>
                <a:sym typeface="Montserrat"/>
              </a:rPr>
              <a:t>En el año 1989, Yann LeCunn experimentaba con redes convolucionales para la clasificación de dígitos. En su paper </a:t>
            </a:r>
            <a:r>
              <a:rPr lang="es" sz="1600" u="sng">
                <a:solidFill>
                  <a:schemeClr val="hlink"/>
                </a:solidFill>
                <a:latin typeface="Montserrat"/>
                <a:ea typeface="Montserrat"/>
                <a:cs typeface="Montserrat"/>
                <a:sym typeface="Montserrat"/>
                <a:hlinkClick r:id="rId3"/>
              </a:rPr>
              <a:t>GradientBased Learning Applied to Document Recognition</a:t>
            </a:r>
            <a:r>
              <a:rPr lang="es" sz="1600">
                <a:latin typeface="Montserrat"/>
                <a:ea typeface="Montserrat"/>
                <a:cs typeface="Montserrat"/>
                <a:sym typeface="Montserrat"/>
              </a:rPr>
              <a:t>, propuso la utilización de las capas convolucionales conformando una arquitectura que llamó LeNet-5.</a:t>
            </a:r>
            <a:endParaRPr sz="1600">
              <a:latin typeface="Montserrat"/>
              <a:ea typeface="Montserrat"/>
              <a:cs typeface="Montserrat"/>
              <a:sym typeface="Montserrat"/>
            </a:endParaRPr>
          </a:p>
          <a:p>
            <a:pPr indent="0" lvl="0" marL="0" rtl="0" algn="l">
              <a:lnSpc>
                <a:spcPct val="115000"/>
              </a:lnSpc>
              <a:spcBef>
                <a:spcPts val="0"/>
              </a:spcBef>
              <a:spcAft>
                <a:spcPts val="0"/>
              </a:spcAft>
              <a:buSzPts val="1300"/>
              <a:buNone/>
            </a:pPr>
            <a:r>
              <a:t/>
            </a:r>
            <a:endParaRPr sz="1600">
              <a:latin typeface="Montserrat"/>
              <a:ea typeface="Montserrat"/>
              <a:cs typeface="Montserrat"/>
              <a:sym typeface="Montserrat"/>
            </a:endParaRPr>
          </a:p>
          <a:p>
            <a:pPr indent="0" lvl="0" marL="0" rtl="0" algn="l">
              <a:lnSpc>
                <a:spcPct val="115000"/>
              </a:lnSpc>
              <a:spcBef>
                <a:spcPts val="0"/>
              </a:spcBef>
              <a:spcAft>
                <a:spcPts val="0"/>
              </a:spcAft>
              <a:buSzPts val="1300"/>
              <a:buNone/>
            </a:pPr>
            <a:r>
              <a:rPr lang="es" sz="1600">
                <a:latin typeface="Montserrat"/>
                <a:ea typeface="Montserrat"/>
                <a:cs typeface="Montserrat"/>
                <a:sym typeface="Montserrat"/>
              </a:rPr>
              <a:t>Algunas características:</a:t>
            </a:r>
            <a:endParaRPr sz="1600">
              <a:latin typeface="Montserrat"/>
              <a:ea typeface="Montserrat"/>
              <a:cs typeface="Montserrat"/>
              <a:sym typeface="Montserrat"/>
            </a:endParaRPr>
          </a:p>
          <a:p>
            <a:pPr indent="-330200" lvl="0" marL="457200" rtl="0" algn="l">
              <a:lnSpc>
                <a:spcPct val="115000"/>
              </a:lnSpc>
              <a:spcBef>
                <a:spcPts val="0"/>
              </a:spcBef>
              <a:spcAft>
                <a:spcPts val="0"/>
              </a:spcAft>
              <a:buSzPts val="1600"/>
              <a:buFont typeface="Montserrat"/>
              <a:buChar char="●"/>
            </a:pPr>
            <a:r>
              <a:rPr lang="es" sz="1600">
                <a:latin typeface="Montserrat"/>
                <a:ea typeface="Montserrat"/>
                <a:cs typeface="Montserrat"/>
                <a:sym typeface="Montserrat"/>
              </a:rPr>
              <a:t>5 capas en total con, aproximadamente, 60.000 parámetros.</a:t>
            </a:r>
            <a:endParaRPr sz="1600">
              <a:latin typeface="Montserrat"/>
              <a:ea typeface="Montserrat"/>
              <a:cs typeface="Montserrat"/>
              <a:sym typeface="Montserrat"/>
            </a:endParaRPr>
          </a:p>
          <a:p>
            <a:pPr indent="-330200" lvl="0" marL="457200" rtl="0" algn="l">
              <a:lnSpc>
                <a:spcPct val="115000"/>
              </a:lnSpc>
              <a:spcBef>
                <a:spcPts val="0"/>
              </a:spcBef>
              <a:spcAft>
                <a:spcPts val="0"/>
              </a:spcAft>
              <a:buSzPts val="1600"/>
              <a:buFont typeface="Montserrat"/>
              <a:buChar char="●"/>
            </a:pPr>
            <a:r>
              <a:rPr lang="es" sz="1600">
                <a:latin typeface="Montserrat"/>
                <a:ea typeface="Montserrat"/>
                <a:cs typeface="Montserrat"/>
                <a:sym typeface="Montserrat"/>
              </a:rPr>
              <a:t>Estructura similar a la actual: capas convolucionales con activación no lineal seguidas de sub-sampling y capas densas al final para la clasificación.</a:t>
            </a:r>
            <a:endParaRPr sz="1600">
              <a:latin typeface="Montserrat"/>
              <a:ea typeface="Montserrat"/>
              <a:cs typeface="Montserrat"/>
              <a:sym typeface="Montserrat"/>
            </a:endParaRPr>
          </a:p>
          <a:p>
            <a:pPr indent="-330200" lvl="0" marL="457200" rtl="0" algn="l">
              <a:lnSpc>
                <a:spcPct val="115000"/>
              </a:lnSpc>
              <a:spcBef>
                <a:spcPts val="0"/>
              </a:spcBef>
              <a:spcAft>
                <a:spcPts val="0"/>
              </a:spcAft>
              <a:buSzPts val="1600"/>
              <a:buFont typeface="Montserrat"/>
              <a:buChar char="●"/>
            </a:pPr>
            <a:r>
              <a:rPr lang="es" sz="1600">
                <a:latin typeface="Montserrat"/>
                <a:ea typeface="Montserrat"/>
                <a:cs typeface="Montserrat"/>
                <a:sym typeface="Montserrat"/>
              </a:rPr>
              <a:t>Las capas de sub-sampling tenían parámetros entrenables.</a:t>
            </a:r>
            <a:endParaRPr sz="1600">
              <a:latin typeface="Montserrat"/>
              <a:ea typeface="Montserrat"/>
              <a:cs typeface="Montserrat"/>
              <a:sym typeface="Montserrat"/>
            </a:endParaRPr>
          </a:p>
          <a:p>
            <a:pPr indent="-330200" lvl="0" marL="457200" rtl="0" algn="l">
              <a:lnSpc>
                <a:spcPct val="115000"/>
              </a:lnSpc>
              <a:spcBef>
                <a:spcPts val="0"/>
              </a:spcBef>
              <a:spcAft>
                <a:spcPts val="0"/>
              </a:spcAft>
              <a:buSzPts val="1600"/>
              <a:buFont typeface="Montserrat"/>
              <a:buChar char="●"/>
            </a:pPr>
            <a:r>
              <a:rPr lang="es" sz="1600">
                <a:latin typeface="Montserrat"/>
                <a:ea typeface="Montserrat"/>
                <a:cs typeface="Montserrat"/>
                <a:sym typeface="Montserrat"/>
              </a:rPr>
              <a:t>Imágenes en blanco y negro de 32x32 pixeles, donde los caracteres estaban centrados en la region de 28x28 pixeles centrales. </a:t>
            </a:r>
            <a:endParaRPr sz="1600">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f8409bb954_0_91"/>
          <p:cNvSpPr txBox="1"/>
          <p:nvPr>
            <p:ph type="title"/>
          </p:nvPr>
        </p:nvSpPr>
        <p:spPr>
          <a:xfrm>
            <a:off x="727650" y="5852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LeNet-5</a:t>
            </a:r>
            <a:endParaRPr>
              <a:latin typeface="Montserrat"/>
              <a:ea typeface="Montserrat"/>
              <a:cs typeface="Montserrat"/>
              <a:sym typeface="Montserrat"/>
            </a:endParaRPr>
          </a:p>
        </p:txBody>
      </p:sp>
      <p:pic>
        <p:nvPicPr>
          <p:cNvPr id="155" name="Google Shape;155;gf8409bb954_0_91"/>
          <p:cNvPicPr preferRelativeResize="0"/>
          <p:nvPr/>
        </p:nvPicPr>
        <p:blipFill rotWithShape="1">
          <a:blip r:embed="rId3">
            <a:alphaModFix/>
          </a:blip>
          <a:srcRect b="0" l="0" r="0" t="0"/>
          <a:stretch/>
        </p:blipFill>
        <p:spPr>
          <a:xfrm>
            <a:off x="404825" y="1509713"/>
            <a:ext cx="8334375" cy="2124075"/>
          </a:xfrm>
          <a:prstGeom prst="rect">
            <a:avLst/>
          </a:prstGeom>
          <a:noFill/>
          <a:ln>
            <a:noFill/>
          </a:ln>
        </p:spPr>
      </p:pic>
      <p:sp>
        <p:nvSpPr>
          <p:cNvPr id="156" name="Google Shape;156;gf8409bb954_0_91"/>
          <p:cNvSpPr txBox="1"/>
          <p:nvPr/>
        </p:nvSpPr>
        <p:spPr>
          <a:xfrm>
            <a:off x="288600" y="4743300"/>
            <a:ext cx="8235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Illustrated: 10 CNN Architectures. </a:t>
            </a:r>
            <a:r>
              <a:rPr b="0" i="0" lang="es" sz="1000" u="sng" cap="none" strike="noStrike">
                <a:solidFill>
                  <a:schemeClr val="hlink"/>
                </a:solidFill>
                <a:latin typeface="Montserrat"/>
                <a:ea typeface="Montserrat"/>
                <a:cs typeface="Montserrat"/>
                <a:sym typeface="Montserrat"/>
                <a:hlinkClick r:id="rId4"/>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sp>
        <p:nvSpPr>
          <p:cNvPr id="157" name="Google Shape;157;gf8409bb954_0_91"/>
          <p:cNvSpPr txBox="1"/>
          <p:nvPr/>
        </p:nvSpPr>
        <p:spPr>
          <a:xfrm>
            <a:off x="404838" y="3484000"/>
            <a:ext cx="8334300" cy="10467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Las capas de pooling tienen función de activación sigmoidea y dos parámetros entrenables por cada canal de entrada. En ellas, se suman las entradas capturadas por cada filtro de 2x2, se la multiplica por un coeficiente y se le suma un bias. El resultado es pasado por la activación mencionada.</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fd2720fd9d_0_40"/>
          <p:cNvSpPr txBox="1"/>
          <p:nvPr>
            <p:ph type="title"/>
          </p:nvPr>
        </p:nvSpPr>
        <p:spPr>
          <a:xfrm>
            <a:off x="727650" y="6045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t>LeNet-5</a:t>
            </a:r>
            <a:endParaRPr/>
          </a:p>
        </p:txBody>
      </p:sp>
      <p:graphicFrame>
        <p:nvGraphicFramePr>
          <p:cNvPr id="163" name="Google Shape;163;gfd2720fd9d_0_40"/>
          <p:cNvGraphicFramePr/>
          <p:nvPr/>
        </p:nvGraphicFramePr>
        <p:xfrm>
          <a:off x="1021800" y="1954217"/>
          <a:ext cx="3000000" cy="3000000"/>
        </p:xfrm>
        <a:graphic>
          <a:graphicData uri="http://schemas.openxmlformats.org/drawingml/2006/table">
            <a:tbl>
              <a:tblPr bandRow="1" firstRow="1">
                <a:noFill/>
                <a:tableStyleId>{E018B2B1-C1A8-4AC6-9760-B6A3CA9D8E86}</a:tableStyleId>
              </a:tblPr>
              <a:tblGrid>
                <a:gridCol w="1183400"/>
                <a:gridCol w="1183400"/>
                <a:gridCol w="1183400"/>
                <a:gridCol w="1183400"/>
                <a:gridCol w="1183400"/>
                <a:gridCol w="1183400"/>
              </a:tblGrid>
              <a:tr h="251475">
                <a:tc gridSpan="2">
                  <a:txBody>
                    <a:bodyPr/>
                    <a:lstStyle/>
                    <a:p>
                      <a:pPr indent="0" lvl="0" marL="0" marR="0" rtl="0" algn="ctr">
                        <a:lnSpc>
                          <a:spcPct val="100000"/>
                        </a:lnSpc>
                        <a:spcBef>
                          <a:spcPts val="0"/>
                        </a:spcBef>
                        <a:spcAft>
                          <a:spcPts val="0"/>
                        </a:spcAft>
                        <a:buClr>
                          <a:srgbClr val="000000"/>
                        </a:buClr>
                        <a:buSzPts val="1000"/>
                        <a:buFont typeface="Arial"/>
                        <a:buNone/>
                      </a:pPr>
                      <a:r>
                        <a:rPr b="1" lang="es" sz="1000" u="none" cap="none" strike="noStrike">
                          <a:latin typeface="Montserrat"/>
                          <a:ea typeface="Montserrat"/>
                          <a:cs typeface="Montserrat"/>
                          <a:sym typeface="Montserrat"/>
                        </a:rPr>
                        <a:t>Layers</a:t>
                      </a:r>
                      <a:endParaRPr b="1" sz="1000" u="none" cap="none" strike="noStrike">
                        <a:latin typeface="Montserrat"/>
                        <a:ea typeface="Montserrat"/>
                        <a:cs typeface="Montserrat"/>
                        <a:sym typeface="Montserrat"/>
                      </a:endParaRPr>
                    </a:p>
                  </a:txBody>
                  <a:tcPr marT="45725" marB="45725" marR="91450" marL="91450" anchor="ctr">
                    <a:solidFill>
                      <a:srgbClr val="BCBCBC"/>
                    </a:solidFill>
                  </a:tcPr>
                </a:tc>
                <a:tc hMerge="1"/>
                <a:tc>
                  <a:txBody>
                    <a:bodyPr/>
                    <a:lstStyle/>
                    <a:p>
                      <a:pPr indent="0" lvl="0" marL="0" marR="0" rtl="0" algn="ctr">
                        <a:lnSpc>
                          <a:spcPct val="100000"/>
                        </a:lnSpc>
                        <a:spcBef>
                          <a:spcPts val="0"/>
                        </a:spcBef>
                        <a:spcAft>
                          <a:spcPts val="0"/>
                        </a:spcAft>
                        <a:buClr>
                          <a:srgbClr val="000000"/>
                        </a:buClr>
                        <a:buSzPts val="1000"/>
                        <a:buFont typeface="Arial"/>
                        <a:buNone/>
                      </a:pPr>
                      <a:r>
                        <a:rPr b="1" lang="es" sz="1000" u="none" cap="none" strike="noStrike">
                          <a:latin typeface="Montserrat"/>
                          <a:ea typeface="Montserrat"/>
                          <a:cs typeface="Montserrat"/>
                          <a:sym typeface="Montserrat"/>
                        </a:rPr>
                        <a:t>Activation Size</a:t>
                      </a:r>
                      <a:endParaRPr b="1" sz="1000" u="none" cap="none" strike="noStrike">
                        <a:latin typeface="Montserrat"/>
                        <a:ea typeface="Montserrat"/>
                        <a:cs typeface="Montserrat"/>
                        <a:sym typeface="Montserrat"/>
                      </a:endParaRPr>
                    </a:p>
                  </a:txBody>
                  <a:tcPr marT="45725" marB="45725" marR="91450" marL="91450" anchor="ctr">
                    <a:solidFill>
                      <a:srgbClr val="BCBCBC"/>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lang="es" sz="1000" u="none" cap="none" strike="noStrike">
                          <a:latin typeface="Montserrat"/>
                          <a:ea typeface="Montserrat"/>
                          <a:cs typeface="Montserrat"/>
                          <a:sym typeface="Montserrat"/>
                        </a:rPr>
                        <a:t>Feature Map</a:t>
                      </a:r>
                      <a:endParaRPr b="1" sz="1000" u="none" cap="none" strike="noStrike">
                        <a:latin typeface="Montserrat"/>
                        <a:ea typeface="Montserrat"/>
                        <a:cs typeface="Montserrat"/>
                        <a:sym typeface="Montserrat"/>
                      </a:endParaRPr>
                    </a:p>
                  </a:txBody>
                  <a:tcPr marT="45725" marB="45725" marR="91450" marL="91450" anchor="ctr">
                    <a:solidFill>
                      <a:srgbClr val="BCBCBC"/>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s" sz="1000" u="none" cap="none" strike="noStrike">
                          <a:solidFill>
                            <a:srgbClr val="000000"/>
                          </a:solidFill>
                          <a:latin typeface="Montserrat"/>
                          <a:ea typeface="Montserrat"/>
                          <a:cs typeface="Montserrat"/>
                          <a:sym typeface="Montserrat"/>
                        </a:rPr>
                        <a:t>Stride</a:t>
                      </a:r>
                      <a:endParaRPr b="1" i="0" sz="1000" u="none" cap="none" strike="noStrike">
                        <a:solidFill>
                          <a:srgbClr val="000000"/>
                        </a:solidFill>
                        <a:latin typeface="Montserrat"/>
                        <a:ea typeface="Montserrat"/>
                        <a:cs typeface="Montserrat"/>
                        <a:sym typeface="Montserrat"/>
                      </a:endParaRPr>
                    </a:p>
                  </a:txBody>
                  <a:tcPr marT="45725" marB="45725" marR="91450" marL="91450" anchor="ctr">
                    <a:solidFill>
                      <a:srgbClr val="BCBCBC"/>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s" sz="1000" u="none" cap="none" strike="noStrike">
                          <a:solidFill>
                            <a:srgbClr val="000000"/>
                          </a:solidFill>
                          <a:latin typeface="Montserrat"/>
                          <a:ea typeface="Montserrat"/>
                          <a:cs typeface="Montserrat"/>
                          <a:sym typeface="Montserrat"/>
                        </a:rPr>
                        <a:t>Filter Size</a:t>
                      </a:r>
                      <a:endParaRPr b="1" i="0" sz="1000" u="none" cap="none" strike="noStrike">
                        <a:solidFill>
                          <a:srgbClr val="000000"/>
                        </a:solidFill>
                        <a:latin typeface="Montserrat"/>
                        <a:ea typeface="Montserrat"/>
                        <a:cs typeface="Montserrat"/>
                        <a:sym typeface="Montserrat"/>
                      </a:endParaRPr>
                    </a:p>
                  </a:txBody>
                  <a:tcPr marT="45725" marB="45725" marR="91450" marL="91450" anchor="ctr">
                    <a:solidFill>
                      <a:srgbClr val="BCBCBC"/>
                    </a:solidFill>
                  </a:tcPr>
                </a:tc>
              </a:tr>
              <a:tr h="251475">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a:t>
                      </a:r>
                      <a:endParaRPr sz="9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Input</a:t>
                      </a:r>
                      <a:endParaRPr sz="9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32x32x1</a:t>
                      </a:r>
                      <a:endParaRPr sz="9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1</a:t>
                      </a:r>
                      <a:endParaRPr sz="9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a:t>
                      </a:r>
                      <a:endParaRPr sz="9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050"/>
                        <a:buFont typeface="Arial"/>
                        <a:buNone/>
                      </a:pPr>
                      <a:r>
                        <a:rPr lang="es" sz="1050" u="none" cap="none" strike="noStrike">
                          <a:latin typeface="Montserrat"/>
                          <a:ea typeface="Montserrat"/>
                          <a:cs typeface="Montserrat"/>
                          <a:sym typeface="Montserrat"/>
                        </a:rPr>
                        <a:t>-</a:t>
                      </a:r>
                      <a:endParaRPr sz="1050" u="none" cap="none" strike="noStrike">
                        <a:latin typeface="Montserrat"/>
                        <a:ea typeface="Montserrat"/>
                        <a:cs typeface="Montserrat"/>
                        <a:sym typeface="Montserrat"/>
                      </a:endParaRPr>
                    </a:p>
                  </a:txBody>
                  <a:tcPr marT="45725" marB="45725" marR="91450" marL="91450" anchor="ctr"/>
                </a:tc>
              </a:tr>
              <a:tr h="251475">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1</a:t>
                      </a:r>
                      <a:endParaRPr sz="9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Convolution</a:t>
                      </a:r>
                      <a:endParaRPr sz="9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28x28x6</a:t>
                      </a:r>
                      <a:endParaRPr sz="9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6</a:t>
                      </a:r>
                      <a:endParaRPr sz="9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1</a:t>
                      </a:r>
                      <a:endParaRPr sz="9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5</a:t>
                      </a:r>
                      <a:r>
                        <a:rPr b="0" i="0" lang="es" sz="900" u="none" cap="none" strike="noStrike">
                          <a:solidFill>
                            <a:srgbClr val="000000"/>
                          </a:solidFill>
                          <a:latin typeface="Montserrat"/>
                          <a:ea typeface="Montserrat"/>
                          <a:cs typeface="Montserrat"/>
                          <a:sym typeface="Montserrat"/>
                        </a:rPr>
                        <a:t>x</a:t>
                      </a:r>
                      <a:r>
                        <a:rPr lang="es" sz="900" u="none" cap="none" strike="noStrike">
                          <a:latin typeface="Montserrat"/>
                          <a:ea typeface="Montserrat"/>
                          <a:cs typeface="Montserrat"/>
                          <a:sym typeface="Montserrat"/>
                        </a:rPr>
                        <a:t>5</a:t>
                      </a:r>
                      <a:endParaRPr b="0" i="0" sz="900" u="none" cap="none" strike="noStrike">
                        <a:solidFill>
                          <a:srgbClr val="000000"/>
                        </a:solidFill>
                        <a:latin typeface="Montserrat"/>
                        <a:ea typeface="Montserrat"/>
                        <a:cs typeface="Montserrat"/>
                        <a:sym typeface="Montserrat"/>
                      </a:endParaRPr>
                    </a:p>
                  </a:txBody>
                  <a:tcPr marT="45725" marB="45725" marR="91450" marL="91450" anchor="ctr">
                    <a:solidFill>
                      <a:srgbClr val="FEB891"/>
                    </a:solidFill>
                  </a:tcPr>
                </a:tc>
              </a:tr>
              <a:tr h="251475">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2</a:t>
                      </a:r>
                      <a:endParaRPr sz="9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Sub-Sampling</a:t>
                      </a:r>
                      <a:endParaRPr sz="9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14x14x6</a:t>
                      </a:r>
                      <a:endParaRPr sz="9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6</a:t>
                      </a:r>
                      <a:endParaRPr sz="9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2</a:t>
                      </a:r>
                      <a:endParaRPr sz="9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2</a:t>
                      </a:r>
                      <a:r>
                        <a:rPr b="0" i="0" lang="es" sz="900" u="none" cap="none" strike="noStrike">
                          <a:solidFill>
                            <a:srgbClr val="000000"/>
                          </a:solidFill>
                          <a:latin typeface="Montserrat"/>
                          <a:ea typeface="Montserrat"/>
                          <a:cs typeface="Montserrat"/>
                          <a:sym typeface="Montserrat"/>
                        </a:rPr>
                        <a:t>x</a:t>
                      </a:r>
                      <a:r>
                        <a:rPr lang="es" sz="900" u="none" cap="none" strike="noStrike">
                          <a:latin typeface="Montserrat"/>
                          <a:ea typeface="Montserrat"/>
                          <a:cs typeface="Montserrat"/>
                          <a:sym typeface="Montserrat"/>
                        </a:rPr>
                        <a:t>2</a:t>
                      </a:r>
                      <a:endParaRPr b="0" i="0" sz="900" u="none" cap="none" strike="noStrike">
                        <a:solidFill>
                          <a:srgbClr val="000000"/>
                        </a:solidFill>
                        <a:latin typeface="Montserrat"/>
                        <a:ea typeface="Montserrat"/>
                        <a:cs typeface="Montserrat"/>
                        <a:sym typeface="Montserrat"/>
                      </a:endParaRPr>
                    </a:p>
                  </a:txBody>
                  <a:tcPr marT="45725" marB="45725" marR="91450" marL="91450" anchor="ctr"/>
                </a:tc>
              </a:tr>
              <a:tr h="251475">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3</a:t>
                      </a:r>
                      <a:endParaRPr b="0" i="0" sz="900" u="none" cap="none" strike="noStrike">
                        <a:solidFill>
                          <a:srgbClr val="000000"/>
                        </a:solidFill>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0" i="0" lang="es" sz="900" u="none" cap="none" strike="noStrike">
                          <a:solidFill>
                            <a:srgbClr val="000000"/>
                          </a:solidFill>
                          <a:latin typeface="Montserrat"/>
                          <a:ea typeface="Montserrat"/>
                          <a:cs typeface="Montserrat"/>
                          <a:sym typeface="Montserrat"/>
                        </a:rPr>
                        <a:t>Convolution</a:t>
                      </a:r>
                      <a:endParaRPr b="0" i="0" sz="900" u="none" cap="none" strike="noStrike">
                        <a:solidFill>
                          <a:srgbClr val="000000"/>
                        </a:solidFill>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10</a:t>
                      </a:r>
                      <a:r>
                        <a:rPr b="0" i="0" lang="es" sz="900" u="none" cap="none" strike="noStrike">
                          <a:solidFill>
                            <a:srgbClr val="000000"/>
                          </a:solidFill>
                          <a:latin typeface="Montserrat"/>
                          <a:ea typeface="Montserrat"/>
                          <a:cs typeface="Montserrat"/>
                          <a:sym typeface="Montserrat"/>
                        </a:rPr>
                        <a:t>x</a:t>
                      </a:r>
                      <a:r>
                        <a:rPr lang="es" sz="900" u="none" cap="none" strike="noStrike">
                          <a:latin typeface="Montserrat"/>
                          <a:ea typeface="Montserrat"/>
                          <a:cs typeface="Montserrat"/>
                          <a:sym typeface="Montserrat"/>
                        </a:rPr>
                        <a:t>10</a:t>
                      </a:r>
                      <a:r>
                        <a:rPr b="0" i="0" lang="es" sz="900" u="none" cap="none" strike="noStrike">
                          <a:solidFill>
                            <a:srgbClr val="000000"/>
                          </a:solidFill>
                          <a:latin typeface="Montserrat"/>
                          <a:ea typeface="Montserrat"/>
                          <a:cs typeface="Montserrat"/>
                          <a:sym typeface="Montserrat"/>
                        </a:rPr>
                        <a:t>x16</a:t>
                      </a:r>
                      <a:endParaRPr b="0" i="0" sz="900" u="none" cap="none" strike="noStrike">
                        <a:solidFill>
                          <a:srgbClr val="000000"/>
                        </a:solidFill>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1</a:t>
                      </a:r>
                      <a:r>
                        <a:rPr b="0" i="0" lang="es" sz="900" u="none" cap="none" strike="noStrike">
                          <a:solidFill>
                            <a:srgbClr val="000000"/>
                          </a:solidFill>
                          <a:latin typeface="Montserrat"/>
                          <a:ea typeface="Montserrat"/>
                          <a:cs typeface="Montserrat"/>
                          <a:sym typeface="Montserrat"/>
                        </a:rPr>
                        <a:t>6</a:t>
                      </a:r>
                      <a:endParaRPr b="0" i="0" sz="900" u="none" cap="none" strike="noStrike">
                        <a:solidFill>
                          <a:srgbClr val="000000"/>
                        </a:solidFill>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0" i="0" lang="es" sz="900" u="none" cap="none" strike="noStrike">
                          <a:solidFill>
                            <a:srgbClr val="000000"/>
                          </a:solidFill>
                          <a:latin typeface="Montserrat"/>
                          <a:ea typeface="Montserrat"/>
                          <a:cs typeface="Montserrat"/>
                          <a:sym typeface="Montserrat"/>
                        </a:rPr>
                        <a:t>1</a:t>
                      </a:r>
                      <a:endParaRPr b="0" i="0" sz="900" u="none" cap="none" strike="noStrike">
                        <a:solidFill>
                          <a:srgbClr val="000000"/>
                        </a:solidFill>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0" i="0" lang="es" sz="900" u="none" cap="none" strike="noStrike">
                          <a:solidFill>
                            <a:srgbClr val="000000"/>
                          </a:solidFill>
                          <a:latin typeface="Montserrat"/>
                          <a:ea typeface="Montserrat"/>
                          <a:cs typeface="Montserrat"/>
                          <a:sym typeface="Montserrat"/>
                        </a:rPr>
                        <a:t>5x5</a:t>
                      </a:r>
                      <a:endParaRPr b="0" i="0" sz="900" u="none" cap="none" strike="noStrike">
                        <a:solidFill>
                          <a:srgbClr val="000000"/>
                        </a:solidFill>
                        <a:latin typeface="Montserrat"/>
                        <a:ea typeface="Montserrat"/>
                        <a:cs typeface="Montserrat"/>
                        <a:sym typeface="Montserrat"/>
                      </a:endParaRPr>
                    </a:p>
                  </a:txBody>
                  <a:tcPr marT="45725" marB="45725" marR="91450" marL="91450" anchor="ctr">
                    <a:solidFill>
                      <a:srgbClr val="FEB891"/>
                    </a:solidFill>
                  </a:tcPr>
                </a:tc>
              </a:tr>
              <a:tr h="251475">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4</a:t>
                      </a:r>
                      <a:endParaRPr sz="9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Sub-Sampling</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5x5x16</a:t>
                      </a:r>
                      <a:endParaRPr sz="9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16</a:t>
                      </a:r>
                      <a:endParaRPr sz="9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2</a:t>
                      </a:r>
                      <a:endParaRPr sz="9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2</a:t>
                      </a:r>
                      <a:r>
                        <a:rPr b="0" i="0" lang="es" sz="900" u="none" cap="none" strike="noStrike">
                          <a:solidFill>
                            <a:srgbClr val="000000"/>
                          </a:solidFill>
                          <a:latin typeface="Montserrat"/>
                          <a:ea typeface="Montserrat"/>
                          <a:cs typeface="Montserrat"/>
                          <a:sym typeface="Montserrat"/>
                        </a:rPr>
                        <a:t>x</a:t>
                      </a:r>
                      <a:r>
                        <a:rPr lang="es" sz="900" u="none" cap="none" strike="noStrike">
                          <a:latin typeface="Montserrat"/>
                          <a:ea typeface="Montserrat"/>
                          <a:cs typeface="Montserrat"/>
                          <a:sym typeface="Montserrat"/>
                        </a:rPr>
                        <a:t>2</a:t>
                      </a:r>
                      <a:endParaRPr b="0" i="0" sz="900" u="none" cap="none" strike="noStrike">
                        <a:solidFill>
                          <a:srgbClr val="000000"/>
                        </a:solidFill>
                        <a:latin typeface="Montserrat"/>
                        <a:ea typeface="Montserrat"/>
                        <a:cs typeface="Montserrat"/>
                        <a:sym typeface="Montserrat"/>
                      </a:endParaRPr>
                    </a:p>
                  </a:txBody>
                  <a:tcPr marT="45725" marB="45725" marR="91450" marL="91450" anchor="ctr"/>
                </a:tc>
              </a:tr>
              <a:tr h="251475">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5</a:t>
                      </a:r>
                      <a:endParaRPr sz="9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Convolution</a:t>
                      </a:r>
                      <a:endParaRPr sz="1400" u="none" cap="none" strike="noStrike"/>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1x1x120</a:t>
                      </a:r>
                      <a:endParaRPr sz="9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120</a:t>
                      </a:r>
                      <a:endParaRPr sz="9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1</a:t>
                      </a:r>
                      <a:endParaRPr sz="9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5</a:t>
                      </a:r>
                      <a:r>
                        <a:rPr b="0" i="0" lang="es" sz="900" u="none" cap="none" strike="noStrike">
                          <a:solidFill>
                            <a:srgbClr val="000000"/>
                          </a:solidFill>
                          <a:latin typeface="Montserrat"/>
                          <a:ea typeface="Montserrat"/>
                          <a:cs typeface="Montserrat"/>
                          <a:sym typeface="Montserrat"/>
                        </a:rPr>
                        <a:t>x</a:t>
                      </a:r>
                      <a:r>
                        <a:rPr lang="es" sz="900" u="none" cap="none" strike="noStrike">
                          <a:latin typeface="Montserrat"/>
                          <a:ea typeface="Montserrat"/>
                          <a:cs typeface="Montserrat"/>
                          <a:sym typeface="Montserrat"/>
                        </a:rPr>
                        <a:t>5</a:t>
                      </a:r>
                      <a:endParaRPr b="0" i="0" sz="900" u="none" cap="none" strike="noStrike">
                        <a:solidFill>
                          <a:srgbClr val="000000"/>
                        </a:solidFill>
                        <a:latin typeface="Montserrat"/>
                        <a:ea typeface="Montserrat"/>
                        <a:cs typeface="Montserrat"/>
                        <a:sym typeface="Montserrat"/>
                      </a:endParaRPr>
                    </a:p>
                  </a:txBody>
                  <a:tcPr marT="45725" marB="45725" marR="91450" marL="91450" anchor="ctr">
                    <a:solidFill>
                      <a:srgbClr val="FEB891"/>
                    </a:solidFill>
                  </a:tcPr>
                </a:tc>
              </a:tr>
              <a:tr h="251475">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6</a:t>
                      </a:r>
                      <a:endParaRPr sz="9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Dense</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84</a:t>
                      </a:r>
                      <a:endParaRPr sz="9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a:t>
                      </a:r>
                      <a:endParaRPr sz="9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a:t>
                      </a:r>
                      <a:endParaRPr sz="9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b="0" i="0" lang="es" sz="900" u="none" cap="none" strike="noStrike">
                          <a:solidFill>
                            <a:srgbClr val="000000"/>
                          </a:solidFill>
                          <a:latin typeface="Montserrat"/>
                          <a:ea typeface="Montserrat"/>
                          <a:cs typeface="Montserrat"/>
                          <a:sym typeface="Montserrat"/>
                        </a:rPr>
                        <a:t>-</a:t>
                      </a:r>
                      <a:endParaRPr b="0" i="0" sz="900" u="none" cap="none" strike="noStrike">
                        <a:solidFill>
                          <a:srgbClr val="000000"/>
                        </a:solidFill>
                        <a:latin typeface="Montserrat"/>
                        <a:ea typeface="Montserrat"/>
                        <a:cs typeface="Montserrat"/>
                        <a:sym typeface="Montserrat"/>
                      </a:endParaRPr>
                    </a:p>
                  </a:txBody>
                  <a:tcPr marT="45725" marB="45725" marR="91450" marL="91450" anchor="ctr"/>
                </a:tc>
              </a:tr>
              <a:tr h="251475">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7</a:t>
                      </a:r>
                      <a:endParaRPr sz="9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Output</a:t>
                      </a:r>
                      <a:endParaRPr sz="1400" u="none" cap="none" strike="noStrike"/>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10</a:t>
                      </a:r>
                      <a:endParaRPr sz="9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a:t>
                      </a:r>
                      <a:endParaRPr sz="9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a:t>
                      </a:r>
                      <a:endParaRPr sz="9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0" i="0" lang="es" sz="900" u="none" cap="none" strike="noStrike">
                          <a:solidFill>
                            <a:srgbClr val="000000"/>
                          </a:solidFill>
                          <a:latin typeface="Montserrat"/>
                          <a:ea typeface="Montserrat"/>
                          <a:cs typeface="Montserrat"/>
                          <a:sym typeface="Montserrat"/>
                        </a:rPr>
                        <a:t>-</a:t>
                      </a:r>
                      <a:endParaRPr b="0" i="0" sz="900" u="none" cap="none" strike="noStrike">
                        <a:solidFill>
                          <a:srgbClr val="000000"/>
                        </a:solidFill>
                        <a:latin typeface="Montserrat"/>
                        <a:ea typeface="Montserrat"/>
                        <a:cs typeface="Montserrat"/>
                        <a:sym typeface="Montserrat"/>
                      </a:endParaRPr>
                    </a:p>
                  </a:txBody>
                  <a:tcPr marT="45725" marB="45725" marR="91450" marL="91450" anchor="ctr">
                    <a:solidFill>
                      <a:srgbClr val="FEB891"/>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727650" y="5678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Arquitecturas clásicas: AlexNet</a:t>
            </a:r>
            <a:endParaRPr>
              <a:latin typeface="Montserrat"/>
              <a:ea typeface="Montserrat"/>
              <a:cs typeface="Montserrat"/>
              <a:sym typeface="Montserrat"/>
            </a:endParaRPr>
          </a:p>
          <a:p>
            <a:pPr indent="0" lvl="0" marL="0" rtl="0" algn="l">
              <a:lnSpc>
                <a:spcPct val="100000"/>
              </a:lnSpc>
              <a:spcBef>
                <a:spcPts val="0"/>
              </a:spcBef>
              <a:spcAft>
                <a:spcPts val="0"/>
              </a:spcAft>
              <a:buSzPts val="2600"/>
              <a:buNone/>
            </a:pPr>
            <a:r>
              <a:t/>
            </a:r>
            <a:endParaRPr/>
          </a:p>
        </p:txBody>
      </p:sp>
      <p:sp>
        <p:nvSpPr>
          <p:cNvPr id="169" name="Google Shape;169;p19"/>
          <p:cNvSpPr txBox="1"/>
          <p:nvPr>
            <p:ph idx="1" type="body"/>
          </p:nvPr>
        </p:nvSpPr>
        <p:spPr>
          <a:xfrm>
            <a:off x="597425" y="1243550"/>
            <a:ext cx="8049000" cy="39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300"/>
              <a:buNone/>
            </a:pPr>
            <a:r>
              <a:rPr lang="es" sz="1500">
                <a:latin typeface="Montserrat"/>
                <a:ea typeface="Montserrat"/>
                <a:cs typeface="Montserrat"/>
                <a:sym typeface="Montserrat"/>
              </a:rPr>
              <a:t>En 2012 causó un gran impacto por obtener un puntaje significativamente mayor que el segundo puesto en ImageNet Large-Scale Visual Recognition Challenge (ILSVRC), basando su modelo en capas convolucionales y de pooling. A partir de ese momento todos los ganadores comenzaron a ser redes convolucionales profundas.</a:t>
            </a:r>
            <a:endParaRPr sz="1500">
              <a:latin typeface="Montserrat"/>
              <a:ea typeface="Montserrat"/>
              <a:cs typeface="Montserrat"/>
              <a:sym typeface="Montserrat"/>
            </a:endParaRPr>
          </a:p>
          <a:p>
            <a:pPr indent="0" lvl="0" marL="0" marR="0" rtl="0" algn="l">
              <a:lnSpc>
                <a:spcPct val="115000"/>
              </a:lnSpc>
              <a:spcBef>
                <a:spcPts val="0"/>
              </a:spcBef>
              <a:spcAft>
                <a:spcPts val="0"/>
              </a:spcAft>
              <a:buSzPts val="1300"/>
              <a:buNone/>
            </a:pPr>
            <a:r>
              <a:t/>
            </a:r>
            <a:endParaRPr sz="1500">
              <a:latin typeface="Montserrat"/>
              <a:ea typeface="Montserrat"/>
              <a:cs typeface="Montserrat"/>
              <a:sym typeface="Montserrat"/>
            </a:endParaRPr>
          </a:p>
          <a:p>
            <a:pPr indent="0" lvl="0" marL="0" marR="0" rtl="0" algn="l">
              <a:lnSpc>
                <a:spcPct val="115000"/>
              </a:lnSpc>
              <a:spcBef>
                <a:spcPts val="0"/>
              </a:spcBef>
              <a:spcAft>
                <a:spcPts val="0"/>
              </a:spcAft>
              <a:buSzPts val="1300"/>
              <a:buNone/>
            </a:pPr>
            <a:r>
              <a:t/>
            </a:r>
            <a:endParaRPr sz="1500">
              <a:latin typeface="Montserrat"/>
              <a:ea typeface="Montserrat"/>
              <a:cs typeface="Montserrat"/>
              <a:sym typeface="Montserrat"/>
            </a:endParaRPr>
          </a:p>
          <a:p>
            <a:pPr indent="0" lvl="0" marL="0" rtl="0" algn="l">
              <a:lnSpc>
                <a:spcPct val="115000"/>
              </a:lnSpc>
              <a:spcBef>
                <a:spcPts val="0"/>
              </a:spcBef>
              <a:spcAft>
                <a:spcPts val="0"/>
              </a:spcAft>
              <a:buSzPts val="1300"/>
              <a:buNone/>
            </a:pPr>
            <a:r>
              <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1600"/>
              </a:spcAft>
              <a:buSzPts val="1300"/>
              <a:buNone/>
            </a:pPr>
            <a:r>
              <a:rPr lang="es" sz="1000">
                <a:latin typeface="Montserrat"/>
                <a:ea typeface="Montserrat"/>
                <a:cs typeface="Montserrat"/>
                <a:sym typeface="Montserrat"/>
              </a:rPr>
              <a:t>Krizhevsky, et al., 2012. ImageNet Classification with Deep Convolutional Neural Networks. </a:t>
            </a:r>
            <a:r>
              <a:rPr lang="es" sz="1000" u="sng">
                <a:solidFill>
                  <a:schemeClr val="hlink"/>
                </a:solidFill>
                <a:latin typeface="Montserrat"/>
                <a:ea typeface="Montserrat"/>
                <a:cs typeface="Montserrat"/>
                <a:sym typeface="Montserrat"/>
                <a:hlinkClick r:id="rId3"/>
              </a:rPr>
              <a:t>Link</a:t>
            </a:r>
            <a:r>
              <a:rPr lang="es" sz="1000">
                <a:latin typeface="Montserrat"/>
                <a:ea typeface="Montserrat"/>
                <a:cs typeface="Montserrat"/>
                <a:sym typeface="Montserrat"/>
              </a:rPr>
              <a:t> </a:t>
            </a:r>
            <a:endParaRPr sz="1000">
              <a:latin typeface="Montserrat"/>
              <a:ea typeface="Montserrat"/>
              <a:cs typeface="Montserrat"/>
              <a:sym typeface="Montserrat"/>
            </a:endParaRPr>
          </a:p>
        </p:txBody>
      </p:sp>
      <p:pic>
        <p:nvPicPr>
          <p:cNvPr id="170" name="Google Shape;170;p19"/>
          <p:cNvPicPr preferRelativeResize="0"/>
          <p:nvPr/>
        </p:nvPicPr>
        <p:blipFill rotWithShape="1">
          <a:blip r:embed="rId4">
            <a:alphaModFix/>
          </a:blip>
          <a:srcRect b="0" l="0" r="0" t="0"/>
          <a:stretch/>
        </p:blipFill>
        <p:spPr>
          <a:xfrm>
            <a:off x="2323349" y="2526575"/>
            <a:ext cx="4497301" cy="2339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f8409bb954_0_99"/>
          <p:cNvSpPr txBox="1"/>
          <p:nvPr>
            <p:ph type="title"/>
          </p:nvPr>
        </p:nvSpPr>
        <p:spPr>
          <a:xfrm>
            <a:off x="727650" y="5765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AlexNet</a:t>
            </a:r>
            <a:endParaRPr>
              <a:latin typeface="Montserrat"/>
              <a:ea typeface="Montserrat"/>
              <a:cs typeface="Montserrat"/>
              <a:sym typeface="Montserrat"/>
            </a:endParaRPr>
          </a:p>
        </p:txBody>
      </p:sp>
      <p:pic>
        <p:nvPicPr>
          <p:cNvPr id="176" name="Google Shape;176;gf8409bb954_0_99"/>
          <p:cNvPicPr preferRelativeResize="0"/>
          <p:nvPr/>
        </p:nvPicPr>
        <p:blipFill rotWithShape="1">
          <a:blip r:embed="rId3">
            <a:alphaModFix/>
          </a:blip>
          <a:srcRect b="0" l="0" r="0" t="0"/>
          <a:stretch/>
        </p:blipFill>
        <p:spPr>
          <a:xfrm>
            <a:off x="152400" y="2016575"/>
            <a:ext cx="8839200" cy="1746626"/>
          </a:xfrm>
          <a:prstGeom prst="rect">
            <a:avLst/>
          </a:prstGeom>
          <a:noFill/>
          <a:ln>
            <a:noFill/>
          </a:ln>
        </p:spPr>
      </p:pic>
      <p:sp>
        <p:nvSpPr>
          <p:cNvPr id="177" name="Google Shape;177;gf8409bb954_0_99"/>
          <p:cNvSpPr txBox="1"/>
          <p:nvPr/>
        </p:nvSpPr>
        <p:spPr>
          <a:xfrm>
            <a:off x="288600" y="4743300"/>
            <a:ext cx="8235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Illustrated: 10 CNN Architectures. </a:t>
            </a:r>
            <a:r>
              <a:rPr b="0" i="0" lang="es" sz="1000" u="sng" cap="none" strike="noStrike">
                <a:solidFill>
                  <a:schemeClr val="hlink"/>
                </a:solidFill>
                <a:latin typeface="Montserrat"/>
                <a:ea typeface="Montserrat"/>
                <a:cs typeface="Montserrat"/>
                <a:sym typeface="Montserrat"/>
                <a:hlinkClick r:id="rId4"/>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
          <p:cNvSpPr txBox="1"/>
          <p:nvPr>
            <p:ph type="title"/>
          </p:nvPr>
        </p:nvSpPr>
        <p:spPr>
          <a:xfrm>
            <a:off x="727650" y="5765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AlexNet</a:t>
            </a:r>
            <a:endParaRPr>
              <a:latin typeface="Montserrat"/>
              <a:ea typeface="Montserrat"/>
              <a:cs typeface="Montserrat"/>
              <a:sym typeface="Montserrat"/>
            </a:endParaRPr>
          </a:p>
        </p:txBody>
      </p:sp>
      <p:graphicFrame>
        <p:nvGraphicFramePr>
          <p:cNvPr id="183" name="Google Shape;183;p3"/>
          <p:cNvGraphicFramePr/>
          <p:nvPr/>
        </p:nvGraphicFramePr>
        <p:xfrm>
          <a:off x="1021773" y="1455453"/>
          <a:ext cx="3000000" cy="3000000"/>
        </p:xfrm>
        <a:graphic>
          <a:graphicData uri="http://schemas.openxmlformats.org/drawingml/2006/table">
            <a:tbl>
              <a:tblPr bandRow="1" firstRow="1">
                <a:noFill/>
                <a:tableStyleId>{E018B2B1-C1A8-4AC6-9760-B6A3CA9D8E86}</a:tableStyleId>
              </a:tblPr>
              <a:tblGrid>
                <a:gridCol w="1183400"/>
                <a:gridCol w="1183400"/>
                <a:gridCol w="1183400"/>
                <a:gridCol w="1183400"/>
                <a:gridCol w="1183400"/>
                <a:gridCol w="1183400"/>
              </a:tblGrid>
              <a:tr h="243850">
                <a:tc gridSpan="2">
                  <a:txBody>
                    <a:bodyPr/>
                    <a:lstStyle/>
                    <a:p>
                      <a:pPr indent="0" lvl="0" marL="0" marR="0" rtl="0" algn="ctr">
                        <a:lnSpc>
                          <a:spcPct val="100000"/>
                        </a:lnSpc>
                        <a:spcBef>
                          <a:spcPts val="0"/>
                        </a:spcBef>
                        <a:spcAft>
                          <a:spcPts val="0"/>
                        </a:spcAft>
                        <a:buClr>
                          <a:srgbClr val="000000"/>
                        </a:buClr>
                        <a:buSzPts val="1000"/>
                        <a:buFont typeface="Arial"/>
                        <a:buNone/>
                      </a:pPr>
                      <a:r>
                        <a:rPr b="1" lang="es" sz="1000" u="none" cap="none" strike="noStrike">
                          <a:latin typeface="Montserrat"/>
                          <a:ea typeface="Montserrat"/>
                          <a:cs typeface="Montserrat"/>
                          <a:sym typeface="Montserrat"/>
                        </a:rPr>
                        <a:t>Layers</a:t>
                      </a:r>
                      <a:endParaRPr b="1" sz="1000" u="none" cap="none" strike="noStrike">
                        <a:latin typeface="Montserrat"/>
                        <a:ea typeface="Montserrat"/>
                        <a:cs typeface="Montserrat"/>
                        <a:sym typeface="Montserrat"/>
                      </a:endParaRPr>
                    </a:p>
                  </a:txBody>
                  <a:tcPr marT="45725" marB="45725" marR="91450" marL="91450" anchor="ctr">
                    <a:solidFill>
                      <a:srgbClr val="BCBCBC"/>
                    </a:solidFill>
                  </a:tcPr>
                </a:tc>
                <a:tc hMerge="1"/>
                <a:tc>
                  <a:txBody>
                    <a:bodyPr/>
                    <a:lstStyle/>
                    <a:p>
                      <a:pPr indent="0" lvl="0" marL="0" marR="0" rtl="0" algn="ctr">
                        <a:lnSpc>
                          <a:spcPct val="100000"/>
                        </a:lnSpc>
                        <a:spcBef>
                          <a:spcPts val="0"/>
                        </a:spcBef>
                        <a:spcAft>
                          <a:spcPts val="0"/>
                        </a:spcAft>
                        <a:buClr>
                          <a:srgbClr val="000000"/>
                        </a:buClr>
                        <a:buSzPts val="1000"/>
                        <a:buFont typeface="Arial"/>
                        <a:buNone/>
                      </a:pPr>
                      <a:r>
                        <a:rPr b="1" lang="es" sz="1000" u="none" cap="none" strike="noStrike">
                          <a:latin typeface="Montserrat"/>
                          <a:ea typeface="Montserrat"/>
                          <a:cs typeface="Montserrat"/>
                          <a:sym typeface="Montserrat"/>
                        </a:rPr>
                        <a:t>Activation Size</a:t>
                      </a:r>
                      <a:endParaRPr b="1" sz="1000" u="none" cap="none" strike="noStrike">
                        <a:latin typeface="Montserrat"/>
                        <a:ea typeface="Montserrat"/>
                        <a:cs typeface="Montserrat"/>
                        <a:sym typeface="Montserrat"/>
                      </a:endParaRPr>
                    </a:p>
                  </a:txBody>
                  <a:tcPr marT="45725" marB="45725" marR="91450" marL="91450" anchor="ctr">
                    <a:solidFill>
                      <a:srgbClr val="BCBCBC"/>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lang="es" sz="1000" u="none" cap="none" strike="noStrike">
                          <a:latin typeface="Montserrat"/>
                          <a:ea typeface="Montserrat"/>
                          <a:cs typeface="Montserrat"/>
                          <a:sym typeface="Montserrat"/>
                        </a:rPr>
                        <a:t>Feature Map</a:t>
                      </a:r>
                      <a:endParaRPr b="1" sz="1000" u="none" cap="none" strike="noStrike">
                        <a:latin typeface="Montserrat"/>
                        <a:ea typeface="Montserrat"/>
                        <a:cs typeface="Montserrat"/>
                        <a:sym typeface="Montserrat"/>
                      </a:endParaRPr>
                    </a:p>
                  </a:txBody>
                  <a:tcPr marT="45725" marB="45725" marR="91450" marL="91450" anchor="ctr">
                    <a:solidFill>
                      <a:srgbClr val="BCBCBC"/>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s" sz="1000" u="none" cap="none" strike="noStrike">
                          <a:solidFill>
                            <a:srgbClr val="000000"/>
                          </a:solidFill>
                          <a:latin typeface="Montserrat"/>
                          <a:ea typeface="Montserrat"/>
                          <a:cs typeface="Montserrat"/>
                          <a:sym typeface="Montserrat"/>
                        </a:rPr>
                        <a:t>Stride</a:t>
                      </a:r>
                      <a:endParaRPr b="1" i="0" sz="1000" u="none" cap="none" strike="noStrike">
                        <a:solidFill>
                          <a:srgbClr val="000000"/>
                        </a:solidFill>
                        <a:latin typeface="Montserrat"/>
                        <a:ea typeface="Montserrat"/>
                        <a:cs typeface="Montserrat"/>
                        <a:sym typeface="Montserrat"/>
                      </a:endParaRPr>
                    </a:p>
                  </a:txBody>
                  <a:tcPr marT="45725" marB="45725" marR="91450" marL="91450" anchor="ctr">
                    <a:solidFill>
                      <a:srgbClr val="BCBCBC"/>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s" sz="1000" u="none" cap="none" strike="noStrike">
                          <a:solidFill>
                            <a:srgbClr val="000000"/>
                          </a:solidFill>
                          <a:latin typeface="Montserrat"/>
                          <a:ea typeface="Montserrat"/>
                          <a:cs typeface="Montserrat"/>
                          <a:sym typeface="Montserrat"/>
                        </a:rPr>
                        <a:t>Filter Size</a:t>
                      </a:r>
                      <a:endParaRPr b="1" i="0" sz="1000" u="none" cap="none" strike="noStrike">
                        <a:solidFill>
                          <a:srgbClr val="000000"/>
                        </a:solidFill>
                        <a:latin typeface="Montserrat"/>
                        <a:ea typeface="Montserrat"/>
                        <a:cs typeface="Montserrat"/>
                        <a:sym typeface="Montserrat"/>
                      </a:endParaRPr>
                    </a:p>
                  </a:txBody>
                  <a:tcPr marT="45725" marB="45725" marR="91450" marL="91450" anchor="ctr">
                    <a:solidFill>
                      <a:srgbClr val="BCBCBC"/>
                    </a:solidFill>
                  </a:tcPr>
                </a:tc>
              </a:tr>
              <a:tr h="243850">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a:t>
                      </a:r>
                      <a:endParaRPr sz="9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Input</a:t>
                      </a:r>
                      <a:endParaRPr sz="9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227x227x3</a:t>
                      </a:r>
                      <a:endParaRPr sz="9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1</a:t>
                      </a:r>
                      <a:endParaRPr sz="9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a:t>
                      </a:r>
                      <a:endParaRPr sz="9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050"/>
                        <a:buFont typeface="Arial"/>
                        <a:buNone/>
                      </a:pPr>
                      <a:r>
                        <a:rPr lang="es" sz="1050" u="none" cap="none" strike="noStrike">
                          <a:latin typeface="Montserrat"/>
                          <a:ea typeface="Montserrat"/>
                          <a:cs typeface="Montserrat"/>
                          <a:sym typeface="Montserrat"/>
                        </a:rPr>
                        <a:t>-</a:t>
                      </a:r>
                      <a:endParaRPr sz="1050" u="none" cap="none" strike="noStrike">
                        <a:latin typeface="Montserrat"/>
                        <a:ea typeface="Montserrat"/>
                        <a:cs typeface="Montserrat"/>
                        <a:sym typeface="Montserrat"/>
                      </a:endParaRPr>
                    </a:p>
                  </a:txBody>
                  <a:tcPr marT="45725" marB="45725" marR="91450" marL="91450" anchor="ctr"/>
                </a:tc>
              </a:tr>
              <a:tr h="243850">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1</a:t>
                      </a:r>
                      <a:endParaRPr sz="9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Convolution</a:t>
                      </a:r>
                      <a:endParaRPr sz="9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55x55x96</a:t>
                      </a:r>
                      <a:endParaRPr sz="9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96</a:t>
                      </a:r>
                      <a:endParaRPr sz="9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4</a:t>
                      </a:r>
                      <a:endParaRPr sz="9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0" i="0" lang="es" sz="900" u="none" cap="none" strike="noStrike">
                          <a:solidFill>
                            <a:srgbClr val="000000"/>
                          </a:solidFill>
                          <a:latin typeface="Montserrat"/>
                          <a:ea typeface="Montserrat"/>
                          <a:cs typeface="Montserrat"/>
                          <a:sym typeface="Montserrat"/>
                        </a:rPr>
                        <a:t>11x11</a:t>
                      </a:r>
                      <a:endParaRPr b="0" i="0" sz="900" u="none" cap="none" strike="noStrike">
                        <a:solidFill>
                          <a:srgbClr val="000000"/>
                        </a:solidFill>
                        <a:latin typeface="Montserrat"/>
                        <a:ea typeface="Montserrat"/>
                        <a:cs typeface="Montserrat"/>
                        <a:sym typeface="Montserrat"/>
                      </a:endParaRPr>
                    </a:p>
                  </a:txBody>
                  <a:tcPr marT="45725" marB="45725" marR="91450" marL="91450" anchor="ctr">
                    <a:solidFill>
                      <a:srgbClr val="FEB891"/>
                    </a:solidFill>
                  </a:tcPr>
                </a:tc>
              </a:tr>
              <a:tr h="243850">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a:t>
                      </a:r>
                      <a:endParaRPr sz="9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Max-Pooling</a:t>
                      </a:r>
                      <a:endParaRPr sz="9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27x27x96</a:t>
                      </a:r>
                      <a:endParaRPr sz="9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a:t>
                      </a:r>
                      <a:endParaRPr sz="9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2</a:t>
                      </a:r>
                      <a:endParaRPr sz="9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b="0" i="0" lang="es" sz="900" u="none" cap="none" strike="noStrike">
                          <a:solidFill>
                            <a:srgbClr val="000000"/>
                          </a:solidFill>
                          <a:latin typeface="Montserrat"/>
                          <a:ea typeface="Montserrat"/>
                          <a:cs typeface="Montserrat"/>
                          <a:sym typeface="Montserrat"/>
                        </a:rPr>
                        <a:t>3x3</a:t>
                      </a:r>
                      <a:endParaRPr b="0" i="0" sz="900" u="none" cap="none" strike="noStrike">
                        <a:solidFill>
                          <a:srgbClr val="000000"/>
                        </a:solidFill>
                        <a:latin typeface="Montserrat"/>
                        <a:ea typeface="Montserrat"/>
                        <a:cs typeface="Montserrat"/>
                        <a:sym typeface="Montserrat"/>
                      </a:endParaRPr>
                    </a:p>
                  </a:txBody>
                  <a:tcPr marT="45725" marB="45725" marR="91450" marL="91450" anchor="ctr"/>
                </a:tc>
              </a:tr>
              <a:tr h="243850">
                <a:tc>
                  <a:txBody>
                    <a:bodyPr/>
                    <a:lstStyle/>
                    <a:p>
                      <a:pPr indent="0" lvl="0" marL="0" marR="0" rtl="0" algn="ctr">
                        <a:lnSpc>
                          <a:spcPct val="100000"/>
                        </a:lnSpc>
                        <a:spcBef>
                          <a:spcPts val="0"/>
                        </a:spcBef>
                        <a:spcAft>
                          <a:spcPts val="0"/>
                        </a:spcAft>
                        <a:buClr>
                          <a:srgbClr val="000000"/>
                        </a:buClr>
                        <a:buSzPts val="900"/>
                        <a:buFont typeface="Arial"/>
                        <a:buNone/>
                      </a:pPr>
                      <a:r>
                        <a:rPr b="0" i="0" lang="es" sz="900" u="none" cap="none" strike="noStrike">
                          <a:solidFill>
                            <a:srgbClr val="000000"/>
                          </a:solidFill>
                          <a:latin typeface="Montserrat"/>
                          <a:ea typeface="Montserrat"/>
                          <a:cs typeface="Montserrat"/>
                          <a:sym typeface="Montserrat"/>
                        </a:rPr>
                        <a:t>2</a:t>
                      </a:r>
                      <a:endParaRPr b="0" i="0" sz="900" u="none" cap="none" strike="noStrike">
                        <a:solidFill>
                          <a:srgbClr val="000000"/>
                        </a:solidFill>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0" i="0" lang="es" sz="900" u="none" cap="none" strike="noStrike">
                          <a:solidFill>
                            <a:srgbClr val="000000"/>
                          </a:solidFill>
                          <a:latin typeface="Montserrat"/>
                          <a:ea typeface="Montserrat"/>
                          <a:cs typeface="Montserrat"/>
                          <a:sym typeface="Montserrat"/>
                        </a:rPr>
                        <a:t>Convolution</a:t>
                      </a:r>
                      <a:endParaRPr b="0" i="0" sz="900" u="none" cap="none" strike="noStrike">
                        <a:solidFill>
                          <a:srgbClr val="000000"/>
                        </a:solidFill>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0" i="0" lang="es" sz="900" u="none" cap="none" strike="noStrike">
                          <a:solidFill>
                            <a:srgbClr val="000000"/>
                          </a:solidFill>
                          <a:latin typeface="Montserrat"/>
                          <a:ea typeface="Montserrat"/>
                          <a:cs typeface="Montserrat"/>
                          <a:sym typeface="Montserrat"/>
                        </a:rPr>
                        <a:t>27x27x256</a:t>
                      </a:r>
                      <a:endParaRPr b="0" i="0" sz="900" u="none" cap="none" strike="noStrike">
                        <a:solidFill>
                          <a:srgbClr val="000000"/>
                        </a:solidFill>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0" i="0" lang="es" sz="900" u="none" cap="none" strike="noStrike">
                          <a:solidFill>
                            <a:srgbClr val="000000"/>
                          </a:solidFill>
                          <a:latin typeface="Montserrat"/>
                          <a:ea typeface="Montserrat"/>
                          <a:cs typeface="Montserrat"/>
                          <a:sym typeface="Montserrat"/>
                        </a:rPr>
                        <a:t>256</a:t>
                      </a:r>
                      <a:endParaRPr b="0" i="0" sz="900" u="none" cap="none" strike="noStrike">
                        <a:solidFill>
                          <a:srgbClr val="000000"/>
                        </a:solidFill>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0" i="0" lang="es" sz="900" u="none" cap="none" strike="noStrike">
                          <a:solidFill>
                            <a:srgbClr val="000000"/>
                          </a:solidFill>
                          <a:latin typeface="Montserrat"/>
                          <a:ea typeface="Montserrat"/>
                          <a:cs typeface="Montserrat"/>
                          <a:sym typeface="Montserrat"/>
                        </a:rPr>
                        <a:t>1</a:t>
                      </a:r>
                      <a:endParaRPr b="0" i="0" sz="900" u="none" cap="none" strike="noStrike">
                        <a:solidFill>
                          <a:srgbClr val="000000"/>
                        </a:solidFill>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0" i="0" lang="es" sz="900" u="none" cap="none" strike="noStrike">
                          <a:solidFill>
                            <a:srgbClr val="000000"/>
                          </a:solidFill>
                          <a:latin typeface="Montserrat"/>
                          <a:ea typeface="Montserrat"/>
                          <a:cs typeface="Montserrat"/>
                          <a:sym typeface="Montserrat"/>
                        </a:rPr>
                        <a:t>5x5</a:t>
                      </a:r>
                      <a:endParaRPr b="0" i="0" sz="900" u="none" cap="none" strike="noStrike">
                        <a:solidFill>
                          <a:srgbClr val="000000"/>
                        </a:solidFill>
                        <a:latin typeface="Montserrat"/>
                        <a:ea typeface="Montserrat"/>
                        <a:cs typeface="Montserrat"/>
                        <a:sym typeface="Montserrat"/>
                      </a:endParaRPr>
                    </a:p>
                  </a:txBody>
                  <a:tcPr marT="45725" marB="45725" marR="91450" marL="91450" anchor="ctr">
                    <a:solidFill>
                      <a:srgbClr val="FEB891"/>
                    </a:solidFill>
                  </a:tcPr>
                </a:tc>
              </a:tr>
              <a:tr h="243850">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a:t>
                      </a:r>
                      <a:endParaRPr sz="9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Max-Pooling</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13x13x256</a:t>
                      </a:r>
                      <a:endParaRPr sz="9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a:t>
                      </a:r>
                      <a:endParaRPr sz="9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2</a:t>
                      </a:r>
                      <a:endParaRPr sz="9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b="0" i="0" lang="es" sz="900" u="none" cap="none" strike="noStrike">
                          <a:solidFill>
                            <a:srgbClr val="000000"/>
                          </a:solidFill>
                          <a:latin typeface="Montserrat"/>
                          <a:ea typeface="Montserrat"/>
                          <a:cs typeface="Montserrat"/>
                          <a:sym typeface="Montserrat"/>
                        </a:rPr>
                        <a:t>3x3</a:t>
                      </a:r>
                      <a:endParaRPr b="0" i="0" sz="900" u="none" cap="none" strike="noStrike">
                        <a:solidFill>
                          <a:srgbClr val="000000"/>
                        </a:solidFill>
                        <a:latin typeface="Montserrat"/>
                        <a:ea typeface="Montserrat"/>
                        <a:cs typeface="Montserrat"/>
                        <a:sym typeface="Montserrat"/>
                      </a:endParaRPr>
                    </a:p>
                  </a:txBody>
                  <a:tcPr marT="45725" marB="45725" marR="91450" marL="91450" anchor="ctr"/>
                </a:tc>
              </a:tr>
              <a:tr h="243850">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3</a:t>
                      </a:r>
                      <a:endParaRPr sz="9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Convolution</a:t>
                      </a:r>
                      <a:endParaRPr sz="1400" u="none" cap="none" strike="noStrike"/>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13x13x384</a:t>
                      </a:r>
                      <a:endParaRPr sz="9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384</a:t>
                      </a:r>
                      <a:endParaRPr sz="9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1</a:t>
                      </a:r>
                      <a:endParaRPr sz="9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0" i="0" lang="es" sz="900" u="none" cap="none" strike="noStrike">
                          <a:solidFill>
                            <a:srgbClr val="000000"/>
                          </a:solidFill>
                          <a:latin typeface="Montserrat"/>
                          <a:ea typeface="Montserrat"/>
                          <a:cs typeface="Montserrat"/>
                          <a:sym typeface="Montserrat"/>
                        </a:rPr>
                        <a:t>3x3</a:t>
                      </a:r>
                      <a:endParaRPr b="0" i="0" sz="900" u="none" cap="none" strike="noStrike">
                        <a:solidFill>
                          <a:srgbClr val="000000"/>
                        </a:solidFill>
                        <a:latin typeface="Montserrat"/>
                        <a:ea typeface="Montserrat"/>
                        <a:cs typeface="Montserrat"/>
                        <a:sym typeface="Montserrat"/>
                      </a:endParaRPr>
                    </a:p>
                  </a:txBody>
                  <a:tcPr marT="45725" marB="45725" marR="91450" marL="91450" anchor="ctr">
                    <a:solidFill>
                      <a:srgbClr val="FEB891"/>
                    </a:solidFill>
                  </a:tcPr>
                </a:tc>
              </a:tr>
              <a:tr h="243850">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4</a:t>
                      </a:r>
                      <a:endParaRPr sz="9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Convolution</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13x13x384</a:t>
                      </a:r>
                      <a:endParaRPr sz="9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384</a:t>
                      </a:r>
                      <a:endParaRPr sz="9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1</a:t>
                      </a:r>
                      <a:endParaRPr sz="9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900"/>
                        <a:buFont typeface="Arial"/>
                        <a:buNone/>
                      </a:pPr>
                      <a:r>
                        <a:rPr b="0" i="0" lang="es" sz="900" u="none" cap="none" strike="noStrike">
                          <a:solidFill>
                            <a:srgbClr val="000000"/>
                          </a:solidFill>
                          <a:latin typeface="Montserrat"/>
                          <a:ea typeface="Montserrat"/>
                          <a:cs typeface="Montserrat"/>
                          <a:sym typeface="Montserrat"/>
                        </a:rPr>
                        <a:t>3x3</a:t>
                      </a:r>
                      <a:endParaRPr b="0" i="0" sz="900" u="none" cap="none" strike="noStrike">
                        <a:solidFill>
                          <a:srgbClr val="000000"/>
                        </a:solidFill>
                        <a:latin typeface="Montserrat"/>
                        <a:ea typeface="Montserrat"/>
                        <a:cs typeface="Montserrat"/>
                        <a:sym typeface="Montserrat"/>
                      </a:endParaRPr>
                    </a:p>
                  </a:txBody>
                  <a:tcPr marT="45725" marB="45725" marR="91450" marL="91450" anchor="ctr"/>
                </a:tc>
              </a:tr>
              <a:tr h="243850">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5</a:t>
                      </a:r>
                      <a:endParaRPr sz="9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Convolution</a:t>
                      </a:r>
                      <a:endParaRPr sz="1400" u="none" cap="none" strike="noStrike"/>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13x13x256</a:t>
                      </a:r>
                      <a:endParaRPr sz="9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256</a:t>
                      </a:r>
                      <a:endParaRPr sz="9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1</a:t>
                      </a:r>
                      <a:endParaRPr sz="9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0" i="0" lang="es" sz="900" u="none" cap="none" strike="noStrike">
                          <a:solidFill>
                            <a:srgbClr val="000000"/>
                          </a:solidFill>
                          <a:latin typeface="Montserrat"/>
                          <a:ea typeface="Montserrat"/>
                          <a:cs typeface="Montserrat"/>
                          <a:sym typeface="Montserrat"/>
                        </a:rPr>
                        <a:t>3x3</a:t>
                      </a:r>
                      <a:endParaRPr b="0" i="0" sz="900" u="none" cap="none" strike="noStrike">
                        <a:solidFill>
                          <a:srgbClr val="000000"/>
                        </a:solidFill>
                        <a:latin typeface="Montserrat"/>
                        <a:ea typeface="Montserrat"/>
                        <a:cs typeface="Montserrat"/>
                        <a:sym typeface="Montserrat"/>
                      </a:endParaRPr>
                    </a:p>
                  </a:txBody>
                  <a:tcPr marT="45725" marB="45725" marR="91450" marL="91450" anchor="ctr">
                    <a:solidFill>
                      <a:srgbClr val="FEB891"/>
                    </a:solidFill>
                  </a:tcPr>
                </a:tc>
              </a:tr>
              <a:tr h="243850">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a:t>
                      </a:r>
                      <a:endParaRPr sz="900" u="none" cap="none" strike="noStrike">
                        <a:latin typeface="Montserrat"/>
                        <a:ea typeface="Montserrat"/>
                        <a:cs typeface="Montserrat"/>
                        <a:sym typeface="Montserrat"/>
                      </a:endParaRPr>
                    </a:p>
                  </a:txBody>
                  <a:tcPr marT="45725" marB="45725" marR="91450" marL="91450"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Max-Pooling</a:t>
                      </a:r>
                      <a:endParaRPr sz="1400" u="none" cap="none" strike="noStrike"/>
                    </a:p>
                  </a:txBody>
                  <a:tcPr marT="45725" marB="45725" marR="91450" marL="91450"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6x6x256</a:t>
                      </a:r>
                      <a:endParaRPr sz="900" u="none" cap="none" strike="noStrike">
                        <a:latin typeface="Montserrat"/>
                        <a:ea typeface="Montserrat"/>
                        <a:cs typeface="Montserrat"/>
                        <a:sym typeface="Montserrat"/>
                      </a:endParaRPr>
                    </a:p>
                  </a:txBody>
                  <a:tcPr marT="45725" marB="45725" marR="91450" marL="91450"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a:t>
                      </a:r>
                      <a:endParaRPr sz="900" u="none" cap="none" strike="noStrike">
                        <a:latin typeface="Montserrat"/>
                        <a:ea typeface="Montserrat"/>
                        <a:cs typeface="Montserrat"/>
                        <a:sym typeface="Montserrat"/>
                      </a:endParaRPr>
                    </a:p>
                  </a:txBody>
                  <a:tcPr marT="45725" marB="45725" marR="91450" marL="91450"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2</a:t>
                      </a:r>
                      <a:endParaRPr sz="900" u="none" cap="none" strike="noStrike">
                        <a:latin typeface="Montserrat"/>
                        <a:ea typeface="Montserrat"/>
                        <a:cs typeface="Montserrat"/>
                        <a:sym typeface="Montserrat"/>
                      </a:endParaRPr>
                    </a:p>
                  </a:txBody>
                  <a:tcPr marT="45725" marB="45725" marR="91450" marL="91450" anchor="ct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b="0" i="0" lang="es" sz="900" u="none" cap="none" strike="noStrike">
                          <a:solidFill>
                            <a:srgbClr val="000000"/>
                          </a:solidFill>
                          <a:latin typeface="Montserrat"/>
                          <a:ea typeface="Montserrat"/>
                          <a:cs typeface="Montserrat"/>
                          <a:sym typeface="Montserrat"/>
                        </a:rPr>
                        <a:t>2x2</a:t>
                      </a:r>
                      <a:endParaRPr b="0" i="0" sz="900" u="none" cap="none" strike="noStrike">
                        <a:solidFill>
                          <a:srgbClr val="000000"/>
                        </a:solidFill>
                        <a:latin typeface="Montserrat"/>
                        <a:ea typeface="Montserrat"/>
                        <a:cs typeface="Montserrat"/>
                        <a:sym typeface="Montserrat"/>
                      </a:endParaRPr>
                    </a:p>
                  </a:txBody>
                  <a:tcPr marT="45725" marB="45725" marR="91450" marL="91450" anchor="ctr">
                    <a:lnB cap="flat" cmpd="sng" w="9525">
                      <a:solidFill>
                        <a:srgbClr val="9E9E9E"/>
                      </a:solidFill>
                      <a:prstDash val="solid"/>
                      <a:round/>
                      <a:headEnd len="sm" w="sm" type="none"/>
                      <a:tailEnd len="sm" w="sm" type="none"/>
                    </a:lnB>
                  </a:tcPr>
                </a:tc>
              </a:tr>
              <a:tr h="243850">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6</a:t>
                      </a:r>
                      <a:endParaRPr sz="900" u="none" cap="none" strike="noStrike">
                        <a:latin typeface="Montserrat"/>
                        <a:ea typeface="Montserrat"/>
                        <a:cs typeface="Montserrat"/>
                        <a:sym typeface="Montserrat"/>
                      </a:endParaRPr>
                    </a:p>
                  </a:txBody>
                  <a:tcPr marT="45725" marB="45725" marR="91450" marL="914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Dense</a:t>
                      </a:r>
                      <a:endParaRPr sz="1400" u="none" cap="none" strike="noStrike"/>
                    </a:p>
                  </a:txBody>
                  <a:tcPr marT="45725" marB="45725" marR="91450" marL="914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4096</a:t>
                      </a:r>
                      <a:endParaRPr sz="900" u="none" cap="none" strike="noStrike">
                        <a:latin typeface="Montserrat"/>
                        <a:ea typeface="Montserrat"/>
                        <a:cs typeface="Montserrat"/>
                        <a:sym typeface="Montserrat"/>
                      </a:endParaRPr>
                    </a:p>
                  </a:txBody>
                  <a:tcPr marT="45725" marB="45725" marR="91450" marL="914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a:t>
                      </a:r>
                      <a:endParaRPr sz="900" u="none" cap="none" strike="noStrike">
                        <a:latin typeface="Montserrat"/>
                        <a:ea typeface="Montserrat"/>
                        <a:cs typeface="Montserrat"/>
                        <a:sym typeface="Montserrat"/>
                      </a:endParaRPr>
                    </a:p>
                  </a:txBody>
                  <a:tcPr marT="45725" marB="45725" marR="91450" marL="914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a:t>
                      </a:r>
                      <a:endParaRPr sz="900" u="none" cap="none" strike="noStrike">
                        <a:latin typeface="Montserrat"/>
                        <a:ea typeface="Montserrat"/>
                        <a:cs typeface="Montserrat"/>
                        <a:sym typeface="Montserrat"/>
                      </a:endParaRPr>
                    </a:p>
                  </a:txBody>
                  <a:tcPr marT="45725" marB="45725" marR="91450" marL="914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0" i="0" lang="es" sz="900" u="none" cap="none" strike="noStrike">
                          <a:solidFill>
                            <a:srgbClr val="000000"/>
                          </a:solidFill>
                          <a:latin typeface="Montserrat"/>
                          <a:ea typeface="Montserrat"/>
                          <a:cs typeface="Montserrat"/>
                          <a:sym typeface="Montserrat"/>
                        </a:rPr>
                        <a:t>-</a:t>
                      </a:r>
                      <a:endParaRPr b="0" i="0" sz="900" u="none" cap="none" strike="noStrike">
                        <a:solidFill>
                          <a:srgbClr val="000000"/>
                        </a:solidFill>
                        <a:latin typeface="Montserrat"/>
                        <a:ea typeface="Montserrat"/>
                        <a:cs typeface="Montserrat"/>
                        <a:sym typeface="Montserrat"/>
                      </a:endParaRPr>
                    </a:p>
                  </a:txBody>
                  <a:tcPr marT="45725" marB="45725" marR="91450" marL="914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r h="243850">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7</a:t>
                      </a:r>
                      <a:endParaRPr sz="900" u="none" cap="none" strike="noStrike">
                        <a:latin typeface="Montserrat"/>
                        <a:ea typeface="Montserrat"/>
                        <a:cs typeface="Montserrat"/>
                        <a:sym typeface="Montserrat"/>
                      </a:endParaRPr>
                    </a:p>
                  </a:txBody>
                  <a:tcPr marT="45725" marB="45725" marR="91450" marL="914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0000">
                        <a:alpha val="0"/>
                      </a:srgbClr>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Dense</a:t>
                      </a:r>
                      <a:endParaRPr sz="1400" u="none" cap="none" strike="noStrike"/>
                    </a:p>
                  </a:txBody>
                  <a:tcPr marT="45725" marB="45725" marR="91450" marL="914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0000">
                        <a:alpha val="0"/>
                      </a:srgbClr>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4096</a:t>
                      </a:r>
                      <a:endParaRPr sz="900" u="none" cap="none" strike="noStrike">
                        <a:latin typeface="Montserrat"/>
                        <a:ea typeface="Montserrat"/>
                        <a:cs typeface="Montserrat"/>
                        <a:sym typeface="Montserrat"/>
                      </a:endParaRPr>
                    </a:p>
                  </a:txBody>
                  <a:tcPr marT="45725" marB="45725" marR="91450" marL="914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0000">
                        <a:alpha val="0"/>
                      </a:srgbClr>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a:t>
                      </a:r>
                      <a:endParaRPr sz="900" u="none" cap="none" strike="noStrike">
                        <a:latin typeface="Montserrat"/>
                        <a:ea typeface="Montserrat"/>
                        <a:cs typeface="Montserrat"/>
                        <a:sym typeface="Montserrat"/>
                      </a:endParaRPr>
                    </a:p>
                  </a:txBody>
                  <a:tcPr marT="45725" marB="45725" marR="91450" marL="914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0000">
                        <a:alpha val="0"/>
                      </a:srgbClr>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a:t>
                      </a:r>
                      <a:endParaRPr sz="900" u="none" cap="none" strike="noStrike">
                        <a:latin typeface="Montserrat"/>
                        <a:ea typeface="Montserrat"/>
                        <a:cs typeface="Montserrat"/>
                        <a:sym typeface="Montserrat"/>
                      </a:endParaRPr>
                    </a:p>
                  </a:txBody>
                  <a:tcPr marT="45725" marB="45725" marR="91450" marL="914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0000">
                        <a:alpha val="0"/>
                      </a:srgbClr>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0" i="0" lang="es" sz="900" u="none" cap="none" strike="noStrike">
                          <a:solidFill>
                            <a:srgbClr val="000000"/>
                          </a:solidFill>
                          <a:latin typeface="Montserrat"/>
                          <a:ea typeface="Montserrat"/>
                          <a:cs typeface="Montserrat"/>
                          <a:sym typeface="Montserrat"/>
                        </a:rPr>
                        <a:t>-</a:t>
                      </a:r>
                      <a:endParaRPr b="0" i="0" sz="900" u="none" cap="none" strike="noStrike">
                        <a:solidFill>
                          <a:srgbClr val="000000"/>
                        </a:solidFill>
                        <a:latin typeface="Montserrat"/>
                        <a:ea typeface="Montserrat"/>
                        <a:cs typeface="Montserrat"/>
                        <a:sym typeface="Montserrat"/>
                      </a:endParaRPr>
                    </a:p>
                  </a:txBody>
                  <a:tcPr marT="45725" marB="45725" marR="91450" marL="914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0000">
                        <a:alpha val="0"/>
                      </a:srgbClr>
                    </a:solidFill>
                  </a:tcPr>
                </a:tc>
              </a:tr>
              <a:tr h="243850">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8</a:t>
                      </a:r>
                      <a:endParaRPr sz="900" u="none" cap="none" strike="noStrike">
                        <a:latin typeface="Montserrat"/>
                        <a:ea typeface="Montserrat"/>
                        <a:cs typeface="Montserrat"/>
                        <a:sym typeface="Montserrat"/>
                      </a:endParaRPr>
                    </a:p>
                  </a:txBody>
                  <a:tcPr marT="45725" marB="45725" marR="91450" marL="914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Output</a:t>
                      </a:r>
                      <a:endParaRPr sz="900" u="none" cap="none" strike="noStrike">
                        <a:latin typeface="Montserrat"/>
                        <a:ea typeface="Montserrat"/>
                        <a:cs typeface="Montserrat"/>
                        <a:sym typeface="Montserrat"/>
                      </a:endParaRPr>
                    </a:p>
                  </a:txBody>
                  <a:tcPr marT="45725" marB="45725" marR="91450" marL="914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1000</a:t>
                      </a:r>
                      <a:endParaRPr sz="900" u="none" cap="none" strike="noStrike">
                        <a:latin typeface="Montserrat"/>
                        <a:ea typeface="Montserrat"/>
                        <a:cs typeface="Montserrat"/>
                        <a:sym typeface="Montserrat"/>
                      </a:endParaRPr>
                    </a:p>
                  </a:txBody>
                  <a:tcPr marT="45725" marB="45725" marR="91450" marL="914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a:t>
                      </a:r>
                      <a:endParaRPr sz="900" u="none" cap="none" strike="noStrike">
                        <a:latin typeface="Montserrat"/>
                        <a:ea typeface="Montserrat"/>
                        <a:cs typeface="Montserrat"/>
                        <a:sym typeface="Montserrat"/>
                      </a:endParaRPr>
                    </a:p>
                  </a:txBody>
                  <a:tcPr marT="45725" marB="45725" marR="91450" marL="914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s" sz="900" u="none" cap="none" strike="noStrike">
                          <a:latin typeface="Montserrat"/>
                          <a:ea typeface="Montserrat"/>
                          <a:cs typeface="Montserrat"/>
                          <a:sym typeface="Montserrat"/>
                        </a:rPr>
                        <a:t>-</a:t>
                      </a:r>
                      <a:endParaRPr sz="900" u="none" cap="none" strike="noStrike">
                        <a:latin typeface="Montserrat"/>
                        <a:ea typeface="Montserrat"/>
                        <a:cs typeface="Montserrat"/>
                        <a:sym typeface="Montserrat"/>
                      </a:endParaRPr>
                    </a:p>
                  </a:txBody>
                  <a:tcPr marT="45725" marB="45725" marR="91450" marL="914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0" i="0" lang="es" sz="900" u="none" cap="none" strike="noStrike">
                          <a:solidFill>
                            <a:srgbClr val="000000"/>
                          </a:solidFill>
                          <a:latin typeface="Montserrat"/>
                          <a:ea typeface="Montserrat"/>
                          <a:cs typeface="Montserrat"/>
                          <a:sym typeface="Montserrat"/>
                        </a:rPr>
                        <a:t>-</a:t>
                      </a:r>
                      <a:endParaRPr b="0" i="0" sz="900" u="none" cap="none" strike="noStrike">
                        <a:solidFill>
                          <a:srgbClr val="000000"/>
                        </a:solidFill>
                        <a:latin typeface="Montserrat"/>
                        <a:ea typeface="Montserrat"/>
                        <a:cs typeface="Montserrat"/>
                        <a:sym typeface="Montserrat"/>
                      </a:endParaRPr>
                    </a:p>
                  </a:txBody>
                  <a:tcPr marT="45725" marB="45725" marR="91450" marL="914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EB891"/>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0"/>
          <p:cNvSpPr txBox="1"/>
          <p:nvPr>
            <p:ph type="title"/>
          </p:nvPr>
        </p:nvSpPr>
        <p:spPr>
          <a:xfrm>
            <a:off x="729450" y="5659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Características de AlexNet</a:t>
            </a:r>
            <a:endParaRPr>
              <a:latin typeface="Montserrat"/>
              <a:ea typeface="Montserrat"/>
              <a:cs typeface="Montserrat"/>
              <a:sym typeface="Montserrat"/>
            </a:endParaRPr>
          </a:p>
        </p:txBody>
      </p:sp>
      <p:sp>
        <p:nvSpPr>
          <p:cNvPr id="189" name="Google Shape;189;p20"/>
          <p:cNvSpPr txBox="1"/>
          <p:nvPr>
            <p:ph idx="1" type="body"/>
          </p:nvPr>
        </p:nvSpPr>
        <p:spPr>
          <a:xfrm>
            <a:off x="727650" y="1324300"/>
            <a:ext cx="7688700" cy="3819300"/>
          </a:xfrm>
          <a:prstGeom prst="rect">
            <a:avLst/>
          </a:prstGeom>
          <a:noFill/>
          <a:ln>
            <a:noFill/>
          </a:ln>
        </p:spPr>
        <p:txBody>
          <a:bodyPr anchorCtr="0" anchor="t" bIns="90000" lIns="91425" spcFirstLastPara="1" rIns="91425" wrap="square" tIns="91425">
            <a:noAutofit/>
          </a:bodyPr>
          <a:lstStyle/>
          <a:p>
            <a:pPr indent="0" lvl="0" marL="0" rtl="0" algn="l">
              <a:lnSpc>
                <a:spcPct val="115000"/>
              </a:lnSpc>
              <a:spcBef>
                <a:spcPts val="0"/>
              </a:spcBef>
              <a:spcAft>
                <a:spcPts val="0"/>
              </a:spcAft>
              <a:buSzPts val="1300"/>
              <a:buNone/>
            </a:pPr>
            <a:r>
              <a:rPr lang="es" sz="1600">
                <a:latin typeface="Montserrat"/>
                <a:ea typeface="Montserrat"/>
                <a:cs typeface="Montserrat"/>
                <a:sym typeface="Montserrat"/>
              </a:rPr>
              <a:t>Entre las novedades introducidas en esta arquitectura encontramos:</a:t>
            </a:r>
            <a:endParaRPr sz="1600">
              <a:latin typeface="Montserrat"/>
              <a:ea typeface="Montserrat"/>
              <a:cs typeface="Montserrat"/>
              <a:sym typeface="Montserrat"/>
            </a:endParaRPr>
          </a:p>
          <a:p>
            <a:pPr indent="-330200" lvl="0" marL="457200" rtl="0" algn="l">
              <a:lnSpc>
                <a:spcPct val="115000"/>
              </a:lnSpc>
              <a:spcBef>
                <a:spcPts val="0"/>
              </a:spcBef>
              <a:spcAft>
                <a:spcPts val="0"/>
              </a:spcAft>
              <a:buSzPts val="1600"/>
              <a:buFont typeface="Montserrat"/>
              <a:buChar char="●"/>
            </a:pPr>
            <a:r>
              <a:rPr lang="es" sz="1600">
                <a:latin typeface="Montserrat"/>
                <a:ea typeface="Montserrat"/>
                <a:cs typeface="Montserrat"/>
                <a:sym typeface="Montserrat"/>
              </a:rPr>
              <a:t>Activaciones ReLU (Rectified Linear Units)</a:t>
            </a:r>
            <a:endParaRPr sz="1600">
              <a:latin typeface="Montserrat"/>
              <a:ea typeface="Montserrat"/>
              <a:cs typeface="Montserrat"/>
              <a:sym typeface="Montserrat"/>
            </a:endParaRPr>
          </a:p>
          <a:p>
            <a:pPr indent="-330200" lvl="0" marL="457200" rtl="0" algn="l">
              <a:lnSpc>
                <a:spcPct val="115000"/>
              </a:lnSpc>
              <a:spcBef>
                <a:spcPts val="0"/>
              </a:spcBef>
              <a:spcAft>
                <a:spcPts val="0"/>
              </a:spcAft>
              <a:buSzPts val="1600"/>
              <a:buFont typeface="Montserrat"/>
              <a:buChar char="●"/>
            </a:pPr>
            <a:r>
              <a:rPr lang="es" sz="1600">
                <a:latin typeface="Montserrat"/>
                <a:ea typeface="Montserrat"/>
                <a:cs typeface="Montserrat"/>
                <a:sym typeface="Montserrat"/>
              </a:rPr>
              <a:t>Uso de múltiples GPUs para entrenar el modelo</a:t>
            </a:r>
            <a:endParaRPr sz="1600">
              <a:latin typeface="Montserrat"/>
              <a:ea typeface="Montserrat"/>
              <a:cs typeface="Montserrat"/>
              <a:sym typeface="Montserrat"/>
            </a:endParaRPr>
          </a:p>
          <a:p>
            <a:pPr indent="-330200" lvl="0" marL="457200" rtl="0" algn="l">
              <a:lnSpc>
                <a:spcPct val="115000"/>
              </a:lnSpc>
              <a:spcBef>
                <a:spcPts val="0"/>
              </a:spcBef>
              <a:spcAft>
                <a:spcPts val="0"/>
              </a:spcAft>
              <a:buSzPts val="1600"/>
              <a:buFont typeface="Montserrat"/>
              <a:buChar char="●"/>
            </a:pPr>
            <a:r>
              <a:rPr lang="es" sz="1600">
                <a:latin typeface="Montserrat"/>
                <a:ea typeface="Montserrat"/>
                <a:cs typeface="Montserrat"/>
                <a:sym typeface="Montserrat"/>
              </a:rPr>
              <a:t>Dropout</a:t>
            </a:r>
            <a:endParaRPr sz="1600">
              <a:latin typeface="Montserrat"/>
              <a:ea typeface="Montserrat"/>
              <a:cs typeface="Montserrat"/>
              <a:sym typeface="Montserrat"/>
            </a:endParaRPr>
          </a:p>
          <a:p>
            <a:pPr indent="-330200" lvl="0" marL="457200" rtl="0" algn="l">
              <a:lnSpc>
                <a:spcPct val="115000"/>
              </a:lnSpc>
              <a:spcBef>
                <a:spcPts val="0"/>
              </a:spcBef>
              <a:spcAft>
                <a:spcPts val="0"/>
              </a:spcAft>
              <a:buSzPts val="1600"/>
              <a:buFont typeface="Montserrat"/>
              <a:buChar char="●"/>
            </a:pPr>
            <a:r>
              <a:rPr lang="es" sz="1600">
                <a:latin typeface="Montserrat"/>
                <a:ea typeface="Montserrat"/>
                <a:cs typeface="Montserrat"/>
                <a:sym typeface="Montserrat"/>
              </a:rPr>
              <a:t>Local Response Normalization (no tan usado hoy en día)</a:t>
            </a:r>
            <a:endParaRPr sz="1600">
              <a:latin typeface="Montserrat"/>
              <a:ea typeface="Montserrat"/>
              <a:cs typeface="Montserrat"/>
              <a:sym typeface="Montserrat"/>
            </a:endParaRPr>
          </a:p>
          <a:p>
            <a:pPr indent="-330200" lvl="0" marL="457200" rtl="0" algn="l">
              <a:lnSpc>
                <a:spcPct val="115000"/>
              </a:lnSpc>
              <a:spcBef>
                <a:spcPts val="0"/>
              </a:spcBef>
              <a:spcAft>
                <a:spcPts val="0"/>
              </a:spcAft>
              <a:buSzPts val="1600"/>
              <a:buFont typeface="Montserrat"/>
              <a:buChar char="●"/>
            </a:pPr>
            <a:r>
              <a:rPr lang="es" sz="1600">
                <a:latin typeface="Montserrat"/>
                <a:ea typeface="Montserrat"/>
                <a:cs typeface="Montserrat"/>
                <a:sym typeface="Montserrat"/>
              </a:rPr>
              <a:t>Capas Pool con ventanas superpuestas</a:t>
            </a:r>
            <a:endParaRPr sz="1600">
              <a:latin typeface="Montserrat"/>
              <a:ea typeface="Montserrat"/>
              <a:cs typeface="Montserrat"/>
              <a:sym typeface="Montserrat"/>
            </a:endParaRPr>
          </a:p>
          <a:p>
            <a:pPr indent="-330200" lvl="0" marL="457200" rtl="0" algn="l">
              <a:lnSpc>
                <a:spcPct val="115000"/>
              </a:lnSpc>
              <a:spcBef>
                <a:spcPts val="0"/>
              </a:spcBef>
              <a:spcAft>
                <a:spcPts val="0"/>
              </a:spcAft>
              <a:buSzPts val="1600"/>
              <a:buFont typeface="Montserrat"/>
              <a:buChar char="●"/>
            </a:pPr>
            <a:r>
              <a:rPr lang="es" sz="1600">
                <a:latin typeface="Montserrat"/>
                <a:ea typeface="Montserrat"/>
                <a:cs typeface="Montserrat"/>
                <a:sym typeface="Montserrat"/>
              </a:rPr>
              <a:t>Data Augmentation</a:t>
            </a:r>
            <a:endParaRPr sz="1600">
              <a:latin typeface="Montserrat"/>
              <a:ea typeface="Montserrat"/>
              <a:cs typeface="Montserrat"/>
              <a:sym typeface="Montserrat"/>
            </a:endParaRPr>
          </a:p>
          <a:p>
            <a:pPr indent="-330200" lvl="0" marL="457200" rtl="0" algn="l">
              <a:lnSpc>
                <a:spcPct val="115000"/>
              </a:lnSpc>
              <a:spcBef>
                <a:spcPts val="0"/>
              </a:spcBef>
              <a:spcAft>
                <a:spcPts val="0"/>
              </a:spcAft>
              <a:buSzPts val="1600"/>
              <a:buFont typeface="Montserrat"/>
              <a:buChar char="●"/>
            </a:pPr>
            <a:r>
              <a:rPr lang="es" sz="1600">
                <a:latin typeface="Montserrat"/>
                <a:ea typeface="Montserrat"/>
                <a:cs typeface="Montserrat"/>
                <a:sym typeface="Montserrat"/>
              </a:rPr>
              <a:t>60 M de parámetros</a:t>
            </a:r>
            <a:endParaRPr sz="1600">
              <a:latin typeface="Montserrat"/>
              <a:ea typeface="Montserrat"/>
              <a:cs typeface="Montserrat"/>
              <a:sym typeface="Montserrat"/>
            </a:endParaRPr>
          </a:p>
          <a:p>
            <a:pPr indent="0" lvl="0" marL="0" rtl="0" algn="l">
              <a:lnSpc>
                <a:spcPct val="115000"/>
              </a:lnSpc>
              <a:spcBef>
                <a:spcPts val="1600"/>
              </a:spcBef>
              <a:spcAft>
                <a:spcPts val="1600"/>
              </a:spcAft>
              <a:buSzPts val="1300"/>
              <a:buNone/>
            </a:pPr>
            <a:r>
              <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fb539491ce_0_2"/>
          <p:cNvSpPr txBox="1"/>
          <p:nvPr>
            <p:ph type="title"/>
          </p:nvPr>
        </p:nvSpPr>
        <p:spPr>
          <a:xfrm>
            <a:off x="727650" y="5764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Activaciones ReLU</a:t>
            </a:r>
            <a:endParaRPr>
              <a:latin typeface="Montserrat"/>
              <a:ea typeface="Montserrat"/>
              <a:cs typeface="Montserrat"/>
              <a:sym typeface="Montserrat"/>
            </a:endParaRPr>
          </a:p>
        </p:txBody>
      </p:sp>
      <p:sp>
        <p:nvSpPr>
          <p:cNvPr id="195" name="Google Shape;195;gfb539491ce_0_2"/>
          <p:cNvSpPr txBox="1"/>
          <p:nvPr>
            <p:ph idx="1" type="body"/>
          </p:nvPr>
        </p:nvSpPr>
        <p:spPr>
          <a:xfrm>
            <a:off x="649500" y="1353450"/>
            <a:ext cx="7845000" cy="381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s" sz="1600">
                <a:latin typeface="Montserrat"/>
                <a:ea typeface="Montserrat"/>
                <a:cs typeface="Montserrat"/>
                <a:sym typeface="Montserrat"/>
              </a:rPr>
              <a:t>Las funciones de activación ReLU tienen la ventaja de reducir el tiempo de entrenamiento, en comparación con activaciones como la sigmoidea y la tangente hiperbólica.</a:t>
            </a:r>
            <a:endParaRPr sz="1600">
              <a:latin typeface="Montserrat"/>
              <a:ea typeface="Montserrat"/>
              <a:cs typeface="Montserrat"/>
              <a:sym typeface="Montserrat"/>
            </a:endParaRPr>
          </a:p>
        </p:txBody>
      </p:sp>
      <p:pic>
        <p:nvPicPr>
          <p:cNvPr id="196" name="Google Shape;196;gfb539491ce_0_2"/>
          <p:cNvPicPr preferRelativeResize="0"/>
          <p:nvPr/>
        </p:nvPicPr>
        <p:blipFill rotWithShape="1">
          <a:blip r:embed="rId3">
            <a:alphaModFix/>
          </a:blip>
          <a:srcRect b="0" l="0" r="0" t="0"/>
          <a:stretch/>
        </p:blipFill>
        <p:spPr>
          <a:xfrm>
            <a:off x="1060713" y="2666300"/>
            <a:ext cx="2847975" cy="1600200"/>
          </a:xfrm>
          <a:prstGeom prst="rect">
            <a:avLst/>
          </a:prstGeom>
          <a:noFill/>
          <a:ln>
            <a:noFill/>
          </a:ln>
        </p:spPr>
      </p:pic>
      <p:pic>
        <p:nvPicPr>
          <p:cNvPr id="197" name="Google Shape;197;gfb539491ce_0_2"/>
          <p:cNvPicPr preferRelativeResize="0"/>
          <p:nvPr/>
        </p:nvPicPr>
        <p:blipFill rotWithShape="1">
          <a:blip r:embed="rId4">
            <a:alphaModFix/>
          </a:blip>
          <a:srcRect b="0" l="0" r="0" t="0"/>
          <a:stretch/>
        </p:blipFill>
        <p:spPr>
          <a:xfrm>
            <a:off x="4974825" y="2503412"/>
            <a:ext cx="2847975" cy="226838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1"/>
          <p:cNvSpPr txBox="1"/>
          <p:nvPr>
            <p:ph type="title"/>
          </p:nvPr>
        </p:nvSpPr>
        <p:spPr>
          <a:xfrm>
            <a:off x="649500" y="5559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Dropout</a:t>
            </a:r>
            <a:endParaRPr>
              <a:latin typeface="Montserrat"/>
              <a:ea typeface="Montserrat"/>
              <a:cs typeface="Montserrat"/>
              <a:sym typeface="Montserrat"/>
            </a:endParaRPr>
          </a:p>
        </p:txBody>
      </p:sp>
      <p:sp>
        <p:nvSpPr>
          <p:cNvPr id="203" name="Google Shape;203;p21"/>
          <p:cNvSpPr txBox="1"/>
          <p:nvPr>
            <p:ph idx="1" type="body"/>
          </p:nvPr>
        </p:nvSpPr>
        <p:spPr>
          <a:xfrm>
            <a:off x="493200" y="1306950"/>
            <a:ext cx="8247900" cy="3465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300"/>
              <a:buNone/>
            </a:pPr>
            <a:r>
              <a:rPr lang="es" sz="1600">
                <a:latin typeface="Montserrat"/>
                <a:ea typeface="Montserrat"/>
                <a:cs typeface="Montserrat"/>
                <a:sym typeface="Montserrat"/>
              </a:rPr>
              <a:t>El Dropout consiste en anular o retener ciertas activaciones, de una o más capas de la red, en base a un valor de probabilidad, en cada iteración de entrenamiento. De esta forma logramos que la red tome una “arquitectura distinta” ante cada paso de optimización, lo cual fuerza a las capas a aprender características más robustas y, así, evitar el sobreentrenamiento.</a:t>
            </a:r>
            <a:endParaRPr sz="1600">
              <a:latin typeface="Montserrat"/>
              <a:ea typeface="Montserrat"/>
              <a:cs typeface="Montserrat"/>
              <a:sym typeface="Montserrat"/>
            </a:endParaRPr>
          </a:p>
          <a:p>
            <a:pPr indent="0" lvl="0" marL="0" rtl="0" algn="just">
              <a:lnSpc>
                <a:spcPct val="115000"/>
              </a:lnSpc>
              <a:spcBef>
                <a:spcPts val="0"/>
              </a:spcBef>
              <a:spcAft>
                <a:spcPts val="0"/>
              </a:spcAft>
              <a:buSzPts val="1300"/>
              <a:buNone/>
            </a:pPr>
            <a:r>
              <a:t/>
            </a:r>
            <a:endParaRPr sz="1600">
              <a:latin typeface="Montserrat"/>
              <a:ea typeface="Montserrat"/>
              <a:cs typeface="Montserrat"/>
              <a:sym typeface="Montserrat"/>
            </a:endParaRPr>
          </a:p>
          <a:p>
            <a:pPr indent="0" lvl="0" marL="0" rtl="0" algn="just">
              <a:lnSpc>
                <a:spcPct val="115000"/>
              </a:lnSpc>
              <a:spcBef>
                <a:spcPts val="0"/>
              </a:spcBef>
              <a:spcAft>
                <a:spcPts val="0"/>
              </a:spcAft>
              <a:buSzPts val="1300"/>
              <a:buNone/>
            </a:pPr>
            <a:r>
              <a:rPr lang="es" sz="1600">
                <a:latin typeface="Montserrat"/>
                <a:ea typeface="Montserrat"/>
                <a:cs typeface="Montserrat"/>
                <a:sym typeface="Montserrat"/>
              </a:rPr>
              <a:t>Se introduce, entonces, un nuevo hiperparámetro </a:t>
            </a:r>
            <a:r>
              <a:rPr b="1" i="1" lang="es" sz="1600">
                <a:latin typeface="Cambria"/>
                <a:ea typeface="Cambria"/>
                <a:cs typeface="Cambria"/>
                <a:sym typeface="Cambria"/>
              </a:rPr>
              <a:t>p</a:t>
            </a:r>
            <a:r>
              <a:rPr lang="es" sz="1600">
                <a:latin typeface="Montserrat"/>
                <a:ea typeface="Montserrat"/>
                <a:cs typeface="Montserrat"/>
                <a:sym typeface="Montserrat"/>
              </a:rPr>
              <a:t>, que representa la probabilidad de que el valor de una activación no se anule.</a:t>
            </a:r>
            <a:endParaRPr sz="1600">
              <a:latin typeface="Montserrat"/>
              <a:ea typeface="Montserrat"/>
              <a:cs typeface="Montserrat"/>
              <a:sym typeface="Montserrat"/>
            </a:endParaRPr>
          </a:p>
          <a:p>
            <a:pPr indent="0" lvl="0" marL="0" rtl="0" algn="just">
              <a:lnSpc>
                <a:spcPct val="115000"/>
              </a:lnSpc>
              <a:spcBef>
                <a:spcPts val="0"/>
              </a:spcBef>
              <a:spcAft>
                <a:spcPts val="0"/>
              </a:spcAft>
              <a:buSzPts val="1300"/>
              <a:buNone/>
            </a:pPr>
            <a:r>
              <a:t/>
            </a:r>
            <a:endParaRPr sz="1600">
              <a:latin typeface="Montserrat"/>
              <a:ea typeface="Montserrat"/>
              <a:cs typeface="Montserrat"/>
              <a:sym typeface="Montserrat"/>
            </a:endParaRPr>
          </a:p>
          <a:p>
            <a:pPr indent="0" lvl="0" marL="0" rtl="0" algn="just">
              <a:lnSpc>
                <a:spcPct val="115000"/>
              </a:lnSpc>
              <a:spcBef>
                <a:spcPts val="0"/>
              </a:spcBef>
              <a:spcAft>
                <a:spcPts val="0"/>
              </a:spcAft>
              <a:buSzPts val="1300"/>
              <a:buNone/>
            </a:pPr>
            <a:r>
              <a:rPr lang="es" sz="1600">
                <a:latin typeface="Montserrat"/>
                <a:ea typeface="Montserrat"/>
                <a:cs typeface="Montserrat"/>
                <a:sym typeface="Montserrat"/>
              </a:rPr>
              <a:t>Una vez entrenada la red, para realizar la inferencia no se anula ninguna activación pero, para compensar los efectos del Dropout en los pesos, se multiplican las activaciones por </a:t>
            </a:r>
            <a:r>
              <a:rPr b="1" i="1" lang="es" sz="1600">
                <a:latin typeface="Cambria"/>
                <a:ea typeface="Cambria"/>
                <a:cs typeface="Cambria"/>
                <a:sym typeface="Cambria"/>
              </a:rPr>
              <a:t>p</a:t>
            </a:r>
            <a:r>
              <a:rPr lang="es" sz="1600">
                <a:latin typeface="Montserrat"/>
                <a:ea typeface="Montserrat"/>
                <a:cs typeface="Montserrat"/>
                <a:sym typeface="Montserrat"/>
              </a:rPr>
              <a:t>.</a:t>
            </a:r>
            <a:endParaRPr sz="1600">
              <a:latin typeface="Montserrat"/>
              <a:ea typeface="Montserrat"/>
              <a:cs typeface="Montserrat"/>
              <a:sym typeface="Montserrat"/>
            </a:endParaRPr>
          </a:p>
        </p:txBody>
      </p:sp>
      <p:sp>
        <p:nvSpPr>
          <p:cNvPr id="204" name="Google Shape;204;p21"/>
          <p:cNvSpPr txBox="1"/>
          <p:nvPr/>
        </p:nvSpPr>
        <p:spPr>
          <a:xfrm>
            <a:off x="360775" y="4772425"/>
            <a:ext cx="83802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Hinton, et al., 2012. Improving neural networks by preventing co-adaptation of feature detectors. </a:t>
            </a:r>
            <a:r>
              <a:rPr b="0" i="0" lang="es" sz="1000" u="sng" cap="none" strike="noStrike">
                <a:solidFill>
                  <a:schemeClr val="hlink"/>
                </a:solidFill>
                <a:latin typeface="Montserrat"/>
                <a:ea typeface="Montserrat"/>
                <a:cs typeface="Montserrat"/>
                <a:sym typeface="Montserrat"/>
                <a:hlinkClick r:id="rId3"/>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f8409bb954_0_107"/>
          <p:cNvSpPr txBox="1"/>
          <p:nvPr>
            <p:ph type="title"/>
          </p:nvPr>
        </p:nvSpPr>
        <p:spPr>
          <a:xfrm>
            <a:off x="649500" y="5559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Dropout</a:t>
            </a:r>
            <a:endParaRPr>
              <a:latin typeface="Montserrat"/>
              <a:ea typeface="Montserrat"/>
              <a:cs typeface="Montserrat"/>
              <a:sym typeface="Montserrat"/>
            </a:endParaRPr>
          </a:p>
        </p:txBody>
      </p:sp>
      <p:sp>
        <p:nvSpPr>
          <p:cNvPr id="210" name="Google Shape;210;gf8409bb954_0_107"/>
          <p:cNvSpPr txBox="1"/>
          <p:nvPr>
            <p:ph idx="1" type="body"/>
          </p:nvPr>
        </p:nvSpPr>
        <p:spPr>
          <a:xfrm>
            <a:off x="493200" y="1306950"/>
            <a:ext cx="8247900" cy="3465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300"/>
              <a:buNone/>
            </a:pPr>
            <a:r>
              <a:rPr lang="es" sz="1600">
                <a:latin typeface="Montserrat"/>
                <a:ea typeface="Montserrat"/>
                <a:cs typeface="Montserrat"/>
                <a:sym typeface="Montserrat"/>
              </a:rPr>
              <a:t>Tips para la utilización de Dropout:</a:t>
            </a:r>
            <a:endParaRPr sz="1600">
              <a:latin typeface="Montserrat"/>
              <a:ea typeface="Montserrat"/>
              <a:cs typeface="Montserrat"/>
              <a:sym typeface="Montserrat"/>
            </a:endParaRPr>
          </a:p>
          <a:p>
            <a:pPr indent="-330200" lvl="0" marL="457200" rtl="0" algn="just">
              <a:lnSpc>
                <a:spcPct val="115000"/>
              </a:lnSpc>
              <a:spcBef>
                <a:spcPts val="0"/>
              </a:spcBef>
              <a:spcAft>
                <a:spcPts val="0"/>
              </a:spcAft>
              <a:buSzPts val="1600"/>
              <a:buFont typeface="Montserrat"/>
              <a:buChar char="●"/>
            </a:pPr>
            <a:r>
              <a:rPr lang="es" sz="1600">
                <a:latin typeface="Montserrat"/>
                <a:ea typeface="Montserrat"/>
                <a:cs typeface="Montserrat"/>
                <a:sym typeface="Montserrat"/>
              </a:rPr>
              <a:t>En principio puede ser utilizado en cualquier tipo de capa. Sin embargo, no es frecuentemente utilizado en capas convolucionales debido a que las mismas cuentan con poca cantidad de parámetros y no son tan propensas a generar sobreentrenamiento.</a:t>
            </a:r>
            <a:endParaRPr sz="1600">
              <a:latin typeface="Montserrat"/>
              <a:ea typeface="Montserrat"/>
              <a:cs typeface="Montserrat"/>
              <a:sym typeface="Montserrat"/>
            </a:endParaRPr>
          </a:p>
          <a:p>
            <a:pPr indent="-330200" lvl="0" marL="457200" rtl="0" algn="just">
              <a:lnSpc>
                <a:spcPct val="115000"/>
              </a:lnSpc>
              <a:spcBef>
                <a:spcPts val="0"/>
              </a:spcBef>
              <a:spcAft>
                <a:spcPts val="0"/>
              </a:spcAft>
              <a:buSzPts val="1600"/>
              <a:buFont typeface="Montserrat"/>
              <a:buChar char="●"/>
            </a:pPr>
            <a:r>
              <a:rPr lang="es" sz="1600">
                <a:latin typeface="Montserrat"/>
                <a:ea typeface="Montserrat"/>
                <a:cs typeface="Montserrat"/>
                <a:sym typeface="Montserrat"/>
              </a:rPr>
              <a:t>El valor que suele tomar </a:t>
            </a:r>
            <a:r>
              <a:rPr b="1" i="1" lang="es" sz="1600">
                <a:latin typeface="Cambria"/>
                <a:ea typeface="Cambria"/>
                <a:cs typeface="Cambria"/>
                <a:sym typeface="Cambria"/>
              </a:rPr>
              <a:t>p</a:t>
            </a:r>
            <a:r>
              <a:rPr lang="es" sz="1600">
                <a:latin typeface="Montserrat"/>
                <a:ea typeface="Montserrat"/>
                <a:cs typeface="Montserrat"/>
                <a:sym typeface="Montserrat"/>
              </a:rPr>
              <a:t> en las capas intermedias está entre 0,5 y 0,8. En el caso de la capa de entrada se utilizan valores mayores, a partir de 0,8.</a:t>
            </a:r>
            <a:endParaRPr sz="1600">
              <a:latin typeface="Montserrat"/>
              <a:ea typeface="Montserrat"/>
              <a:cs typeface="Montserrat"/>
              <a:sym typeface="Montserrat"/>
            </a:endParaRPr>
          </a:p>
          <a:p>
            <a:pPr indent="-330200" lvl="0" marL="457200" rtl="0" algn="just">
              <a:lnSpc>
                <a:spcPct val="115000"/>
              </a:lnSpc>
              <a:spcBef>
                <a:spcPts val="0"/>
              </a:spcBef>
              <a:spcAft>
                <a:spcPts val="0"/>
              </a:spcAft>
              <a:buSzPts val="1600"/>
              <a:buFont typeface="Montserrat"/>
              <a:buChar char="●"/>
            </a:pPr>
            <a:r>
              <a:rPr lang="es" sz="1600">
                <a:latin typeface="Montserrat"/>
                <a:ea typeface="Montserrat"/>
                <a:cs typeface="Montserrat"/>
                <a:sym typeface="Montserrat"/>
              </a:rPr>
              <a:t>Remover algunas activaciones de la red puede causar que los pesos de la misma tomen valores mayores a medida que transcurre el entrenamiento, lo cual puede causar inestabilidad. Para evitar esto se pueden establecer restricciones a los valores máximos y mínimos que pueden tomar dichos parámetros</a:t>
            </a:r>
            <a:endParaRPr sz="1600">
              <a:latin typeface="Montserrat"/>
              <a:ea typeface="Montserrat"/>
              <a:cs typeface="Montserrat"/>
              <a:sym typeface="Montserrat"/>
            </a:endParaRPr>
          </a:p>
        </p:txBody>
      </p:sp>
      <p:sp>
        <p:nvSpPr>
          <p:cNvPr id="211" name="Google Shape;211;gf8409bb954_0_107"/>
          <p:cNvSpPr txBox="1"/>
          <p:nvPr/>
        </p:nvSpPr>
        <p:spPr>
          <a:xfrm>
            <a:off x="360775" y="4772425"/>
            <a:ext cx="83802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Srivastava, et al., 2014. Dropout: A Simple Way to Prevent Neural Networks from Overfitting. </a:t>
            </a:r>
            <a:r>
              <a:rPr b="0" i="0" lang="es" sz="1000" u="sng" cap="none" strike="noStrike">
                <a:solidFill>
                  <a:schemeClr val="hlink"/>
                </a:solidFill>
                <a:latin typeface="Montserrat"/>
                <a:ea typeface="Montserrat"/>
                <a:cs typeface="Montserrat"/>
                <a:sym typeface="Montserrat"/>
                <a:hlinkClick r:id="rId3"/>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type="title"/>
          </p:nvPr>
        </p:nvSpPr>
        <p:spPr>
          <a:xfrm>
            <a:off x="727650" y="6045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Segunda clase:</a:t>
            </a:r>
            <a:endParaRPr>
              <a:latin typeface="Montserrat"/>
              <a:ea typeface="Montserrat"/>
              <a:cs typeface="Montserrat"/>
              <a:sym typeface="Montserrat"/>
            </a:endParaRPr>
          </a:p>
          <a:p>
            <a:pPr indent="0" lvl="0" marL="0" rtl="0" algn="l">
              <a:lnSpc>
                <a:spcPct val="100000"/>
              </a:lnSpc>
              <a:spcBef>
                <a:spcPts val="0"/>
              </a:spcBef>
              <a:spcAft>
                <a:spcPts val="0"/>
              </a:spcAft>
              <a:buSzPts val="2600"/>
              <a:buNone/>
            </a:pPr>
            <a:r>
              <a:t/>
            </a:r>
            <a:endParaRPr/>
          </a:p>
        </p:txBody>
      </p:sp>
      <p:sp>
        <p:nvSpPr>
          <p:cNvPr id="94" name="Google Shape;94;p2"/>
          <p:cNvSpPr txBox="1"/>
          <p:nvPr>
            <p:ph idx="1" type="body"/>
          </p:nvPr>
        </p:nvSpPr>
        <p:spPr>
          <a:xfrm>
            <a:off x="511200" y="1348450"/>
            <a:ext cx="7688700" cy="3619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Repaso de la clase pasada</a:t>
            </a:r>
            <a:endParaRPr sz="1400">
              <a:latin typeface="Montserrat"/>
              <a:ea typeface="Montserrat"/>
              <a:cs typeface="Montserrat"/>
              <a:sym typeface="Montserrat"/>
            </a:endParaRPr>
          </a:p>
          <a:p>
            <a:pPr indent="-317500" lvl="0" marL="4572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Data Augmentation</a:t>
            </a:r>
            <a:endParaRPr sz="1400">
              <a:latin typeface="Montserrat"/>
              <a:ea typeface="Montserrat"/>
              <a:cs typeface="Montserrat"/>
              <a:sym typeface="Montserrat"/>
            </a:endParaRPr>
          </a:p>
          <a:p>
            <a:pPr indent="-317500" lvl="0" marL="4572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Arquitecturas clásicas:</a:t>
            </a:r>
            <a:endParaRPr sz="1400">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LeNet-5</a:t>
            </a:r>
            <a:endParaRPr sz="1400">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AlexNet</a:t>
            </a:r>
            <a:endParaRPr sz="1400">
              <a:latin typeface="Montserrat"/>
              <a:ea typeface="Montserrat"/>
              <a:cs typeface="Montserrat"/>
              <a:sym typeface="Montserrat"/>
            </a:endParaRPr>
          </a:p>
          <a:p>
            <a:pPr indent="-317500" lvl="2" marL="13716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ReLU</a:t>
            </a:r>
            <a:endParaRPr sz="1400">
              <a:latin typeface="Montserrat"/>
              <a:ea typeface="Montserrat"/>
              <a:cs typeface="Montserrat"/>
              <a:sym typeface="Montserrat"/>
            </a:endParaRPr>
          </a:p>
          <a:p>
            <a:pPr indent="-317500" lvl="2" marL="13716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Dropout</a:t>
            </a:r>
            <a:endParaRPr sz="1400">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VGG</a:t>
            </a:r>
            <a:endParaRPr sz="1400">
              <a:latin typeface="Montserrat"/>
              <a:ea typeface="Montserrat"/>
              <a:cs typeface="Montserrat"/>
              <a:sym typeface="Montserrat"/>
            </a:endParaRPr>
          </a:p>
          <a:p>
            <a:pPr indent="-317500" lvl="0" marL="4572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Implementación en PyTorch</a:t>
            </a:r>
            <a:endParaRPr sz="1400">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Red Convolucional</a:t>
            </a:r>
            <a:endParaRPr sz="1400">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s" sz="1400">
                <a:latin typeface="Montserrat"/>
                <a:ea typeface="Montserrat"/>
                <a:cs typeface="Montserrat"/>
                <a:sym typeface="Montserrat"/>
              </a:rPr>
              <a:t>Data Augmentation</a:t>
            </a:r>
            <a:endParaRPr sz="1400">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f8409bb954_0_113"/>
          <p:cNvSpPr txBox="1"/>
          <p:nvPr>
            <p:ph type="title"/>
          </p:nvPr>
        </p:nvSpPr>
        <p:spPr>
          <a:xfrm>
            <a:off x="649500" y="5559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Dropout</a:t>
            </a:r>
            <a:endParaRPr>
              <a:latin typeface="Montserrat"/>
              <a:ea typeface="Montserrat"/>
              <a:cs typeface="Montserrat"/>
              <a:sym typeface="Montserrat"/>
            </a:endParaRPr>
          </a:p>
        </p:txBody>
      </p:sp>
      <p:sp>
        <p:nvSpPr>
          <p:cNvPr id="217" name="Google Shape;217;gf8409bb954_0_113"/>
          <p:cNvSpPr txBox="1"/>
          <p:nvPr>
            <p:ph idx="1" type="body"/>
          </p:nvPr>
        </p:nvSpPr>
        <p:spPr>
          <a:xfrm>
            <a:off x="493200" y="1306950"/>
            <a:ext cx="8247900" cy="3465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300"/>
              <a:buNone/>
            </a:pPr>
            <a:r>
              <a:rPr lang="es" sz="1600">
                <a:latin typeface="Montserrat"/>
                <a:ea typeface="Montserrat"/>
                <a:cs typeface="Montserrat"/>
                <a:sym typeface="Montserrat"/>
              </a:rPr>
              <a:t>Formas de implementar Dropout:</a:t>
            </a:r>
            <a:endParaRPr sz="1600">
              <a:latin typeface="Montserrat"/>
              <a:ea typeface="Montserrat"/>
              <a:cs typeface="Montserrat"/>
              <a:sym typeface="Montserrat"/>
            </a:endParaRPr>
          </a:p>
          <a:p>
            <a:pPr indent="-330200" lvl="0" marL="457200" rtl="0" algn="just">
              <a:lnSpc>
                <a:spcPct val="115000"/>
              </a:lnSpc>
              <a:spcBef>
                <a:spcPts val="0"/>
              </a:spcBef>
              <a:spcAft>
                <a:spcPts val="0"/>
              </a:spcAft>
              <a:buSzPts val="1600"/>
              <a:buFont typeface="Montserrat"/>
              <a:buChar char="●"/>
            </a:pPr>
            <a:r>
              <a:rPr lang="es" sz="1600">
                <a:latin typeface="Montserrat"/>
                <a:ea typeface="Montserrat"/>
                <a:cs typeface="Montserrat"/>
                <a:sym typeface="Montserrat"/>
              </a:rPr>
              <a:t>La forma utilizada en el paper de AlexNet: se anulan ciertas activaciones durante el entrenamiento y, luego, para compensar el efecto al hacer inferencia, se multiplican todas las activaciones por el mismo factor </a:t>
            </a:r>
            <a:r>
              <a:rPr b="1" i="1" lang="es" sz="1600">
                <a:latin typeface="Cambria"/>
                <a:ea typeface="Cambria"/>
                <a:cs typeface="Cambria"/>
                <a:sym typeface="Cambria"/>
              </a:rPr>
              <a:t>p</a:t>
            </a:r>
            <a:r>
              <a:rPr lang="es" sz="1600">
                <a:latin typeface="Montserrat"/>
                <a:ea typeface="Montserrat"/>
                <a:cs typeface="Montserrat"/>
                <a:sym typeface="Montserrat"/>
              </a:rPr>
              <a:t>.</a:t>
            </a:r>
            <a:endParaRPr sz="1600">
              <a:latin typeface="Montserrat"/>
              <a:ea typeface="Montserrat"/>
              <a:cs typeface="Montserrat"/>
              <a:sym typeface="Montserrat"/>
            </a:endParaRPr>
          </a:p>
          <a:p>
            <a:pPr indent="-330200" lvl="0" marL="457200" rtl="0" algn="just">
              <a:lnSpc>
                <a:spcPct val="115000"/>
              </a:lnSpc>
              <a:spcBef>
                <a:spcPts val="0"/>
              </a:spcBef>
              <a:spcAft>
                <a:spcPts val="0"/>
              </a:spcAft>
              <a:buSzPts val="1600"/>
              <a:buFont typeface="Montserrat"/>
              <a:buChar char="●"/>
            </a:pPr>
            <a:r>
              <a:rPr lang="es" sz="1600">
                <a:latin typeface="Montserrat"/>
                <a:ea typeface="Montserrat"/>
                <a:cs typeface="Montserrat"/>
                <a:sym typeface="Montserrat"/>
              </a:rPr>
              <a:t>La forma utilizada en PyTorch: Para evitar agregar costo computacional al proceso de inferencia, una forma de lograr el efecto de Dropout y, al mismo tiempo, compensar el resto de parámetros es dividir las activaciones que quedan sin anular por el mismo valor de </a:t>
            </a:r>
            <a:r>
              <a:rPr b="1" i="1" lang="es" sz="1600">
                <a:latin typeface="Cambria"/>
                <a:ea typeface="Cambria"/>
                <a:cs typeface="Cambria"/>
                <a:sym typeface="Cambria"/>
              </a:rPr>
              <a:t>p</a:t>
            </a:r>
            <a:r>
              <a:rPr lang="es" sz="1600">
                <a:latin typeface="Montserrat"/>
                <a:ea typeface="Montserrat"/>
                <a:cs typeface="Montserrat"/>
                <a:sym typeface="Montserrat"/>
              </a:rPr>
              <a:t>.</a:t>
            </a:r>
            <a:endParaRPr sz="1600">
              <a:latin typeface="Montserrat"/>
              <a:ea typeface="Montserrat"/>
              <a:cs typeface="Montserrat"/>
              <a:sym typeface="Montserrat"/>
            </a:endParaRPr>
          </a:p>
          <a:p>
            <a:pPr indent="0" lvl="0" marL="0" rtl="0" algn="just">
              <a:lnSpc>
                <a:spcPct val="115000"/>
              </a:lnSpc>
              <a:spcBef>
                <a:spcPts val="0"/>
              </a:spcBef>
              <a:spcAft>
                <a:spcPts val="0"/>
              </a:spcAft>
              <a:buSzPts val="1300"/>
              <a:buNone/>
            </a:pPr>
            <a:r>
              <a:t/>
            </a:r>
            <a:endParaRPr sz="1600">
              <a:latin typeface="Montserrat"/>
              <a:ea typeface="Montserrat"/>
              <a:cs typeface="Montserrat"/>
              <a:sym typeface="Montserrat"/>
            </a:endParaRPr>
          </a:p>
          <a:p>
            <a:pPr indent="0" lvl="0" marL="0" rtl="0" algn="just">
              <a:lnSpc>
                <a:spcPct val="115000"/>
              </a:lnSpc>
              <a:spcBef>
                <a:spcPts val="0"/>
              </a:spcBef>
              <a:spcAft>
                <a:spcPts val="0"/>
              </a:spcAft>
              <a:buSzPts val="1300"/>
              <a:buNone/>
            </a:pPr>
            <a:r>
              <a:rPr lang="es" sz="1600">
                <a:latin typeface="Montserrat"/>
                <a:ea typeface="Montserrat"/>
                <a:cs typeface="Montserrat"/>
                <a:sym typeface="Montserrat"/>
              </a:rPr>
              <a:t>Por ejemplo, si a la entrada se tiene un vector x = {1, 2, 3, 4, 5} y </a:t>
            </a:r>
            <a:r>
              <a:rPr b="1" i="1" lang="es" sz="1600">
                <a:latin typeface="Cambria"/>
                <a:ea typeface="Cambria"/>
                <a:cs typeface="Cambria"/>
                <a:sym typeface="Cambria"/>
              </a:rPr>
              <a:t>p</a:t>
            </a:r>
            <a:r>
              <a:rPr lang="es" sz="1600">
                <a:latin typeface="Montserrat"/>
                <a:ea typeface="Montserrat"/>
                <a:cs typeface="Montserrat"/>
                <a:sym typeface="Montserrat"/>
              </a:rPr>
              <a:t> = 0.8, durante el entrenamiento x quedará {1.25, 0, 3.75, 5, 6.25} mientras que al hacer inferencia los pesos y las activaciones no sufrirán modificaciones.</a:t>
            </a:r>
            <a:endParaRPr sz="1600">
              <a:latin typeface="Montserrat"/>
              <a:ea typeface="Montserrat"/>
              <a:cs typeface="Montserrat"/>
              <a:sym typeface="Montserrat"/>
            </a:endParaRPr>
          </a:p>
        </p:txBody>
      </p:sp>
      <p:sp>
        <p:nvSpPr>
          <p:cNvPr id="218" name="Google Shape;218;gf8409bb954_0_113"/>
          <p:cNvSpPr txBox="1"/>
          <p:nvPr/>
        </p:nvSpPr>
        <p:spPr>
          <a:xfrm>
            <a:off x="360775" y="4772425"/>
            <a:ext cx="8380200" cy="338700"/>
          </a:xfrm>
          <a:prstGeom prst="rect">
            <a:avLst/>
          </a:prstGeom>
          <a:noFill/>
          <a:ln>
            <a:noFill/>
          </a:ln>
        </p:spPr>
        <p:txBody>
          <a:bodyPr anchorCtr="0" anchor="t" bIns="91425" lIns="91425" spcFirstLastPara="1" rIns="91425" wrap="square" tIns="91425">
            <a:spAutoFit/>
          </a:bodyPr>
          <a:lstStyle/>
          <a:p>
            <a:pPr indent="0" lvl="0" marL="0" marR="0" rtl="0" algn="l">
              <a:lnSpc>
                <a:spcPct val="81250"/>
              </a:lnSpc>
              <a:spcBef>
                <a:spcPts val="2400"/>
              </a:spcBef>
              <a:spcAft>
                <a:spcPts val="600"/>
              </a:spcAft>
              <a:buClr>
                <a:srgbClr val="000000"/>
              </a:buClr>
              <a:buSzPts val="1000"/>
              <a:buFont typeface="Arial"/>
              <a:buNone/>
            </a:pPr>
            <a:r>
              <a:rPr b="0" i="0" lang="es" sz="1000" u="none" cap="none" strike="noStrike">
                <a:solidFill>
                  <a:srgbClr val="343434"/>
                </a:solidFill>
                <a:highlight>
                  <a:srgbClr val="FFFFFF"/>
                </a:highlight>
                <a:uFill>
                  <a:noFill/>
                </a:uFill>
                <a:latin typeface="Montserrat"/>
                <a:ea typeface="Montserrat"/>
                <a:cs typeface="Montserrat"/>
                <a:sym typeface="Montserrat"/>
                <a:hlinkClick r:id="rId3">
                  <a:extLst>
                    <a:ext uri="{A12FA001-AC4F-418D-AE19-62706E023703}">
                      <ahyp:hlinkClr val="tx"/>
                    </a:ext>
                  </a:extLst>
                </a:hlinkClick>
              </a:rPr>
              <a:t>Dropout Explained</a:t>
            </a:r>
            <a:r>
              <a:rPr b="0" i="0" lang="es" sz="1000" u="none" cap="none" strike="noStrike">
                <a:solidFill>
                  <a:srgbClr val="343434"/>
                </a:solidFill>
                <a:highlight>
                  <a:srgbClr val="FFFFFF"/>
                </a:highlight>
                <a:latin typeface="Montserrat"/>
                <a:ea typeface="Montserrat"/>
                <a:cs typeface="Montserrat"/>
                <a:sym typeface="Montserrat"/>
              </a:rPr>
              <a:t>. </a:t>
            </a:r>
            <a:r>
              <a:rPr b="0" i="0" lang="es" sz="1000" u="sng" cap="none" strike="noStrike">
                <a:solidFill>
                  <a:schemeClr val="hlink"/>
                </a:solidFill>
                <a:latin typeface="Montserrat"/>
                <a:ea typeface="Montserrat"/>
                <a:cs typeface="Montserrat"/>
                <a:sym typeface="Montserrat"/>
                <a:hlinkClick r:id="rId4"/>
              </a:rPr>
              <a:t>Link</a:t>
            </a:r>
            <a:r>
              <a:rPr b="0" i="0" lang="es" sz="1000" u="none" cap="none" strike="noStrike">
                <a:solidFill>
                  <a:srgbClr val="000000"/>
                </a:solidFill>
                <a:latin typeface="Montserrat"/>
                <a:ea typeface="Montserrat"/>
                <a:cs typeface="Montserrat"/>
                <a:sym typeface="Montserrat"/>
              </a:rPr>
              <a:t>.</a:t>
            </a:r>
            <a:endParaRPr b="0" i="0" sz="10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f8409bb954_0_83"/>
          <p:cNvSpPr txBox="1"/>
          <p:nvPr>
            <p:ph type="title"/>
          </p:nvPr>
        </p:nvSpPr>
        <p:spPr>
          <a:xfrm>
            <a:off x="727650" y="5678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Arquitecturas clásicas: VGGNet</a:t>
            </a:r>
            <a:endParaRPr>
              <a:latin typeface="Montserrat"/>
              <a:ea typeface="Montserrat"/>
              <a:cs typeface="Montserrat"/>
              <a:sym typeface="Montserrat"/>
            </a:endParaRPr>
          </a:p>
          <a:p>
            <a:pPr indent="0" lvl="0" marL="0" rtl="0" algn="l">
              <a:lnSpc>
                <a:spcPct val="100000"/>
              </a:lnSpc>
              <a:spcBef>
                <a:spcPts val="0"/>
              </a:spcBef>
              <a:spcAft>
                <a:spcPts val="0"/>
              </a:spcAft>
              <a:buSzPts val="2600"/>
              <a:buNone/>
            </a:pPr>
            <a:r>
              <a:t/>
            </a:r>
            <a:endParaRPr/>
          </a:p>
        </p:txBody>
      </p:sp>
      <p:sp>
        <p:nvSpPr>
          <p:cNvPr id="224" name="Google Shape;224;gf8409bb954_0_83"/>
          <p:cNvSpPr txBox="1"/>
          <p:nvPr>
            <p:ph idx="1" type="body"/>
          </p:nvPr>
        </p:nvSpPr>
        <p:spPr>
          <a:xfrm>
            <a:off x="597425" y="1243550"/>
            <a:ext cx="8049000" cy="34983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SzPts val="1300"/>
              <a:buNone/>
            </a:pPr>
            <a:r>
              <a:rPr lang="es" sz="1500">
                <a:latin typeface="Montserrat"/>
                <a:ea typeface="Montserrat"/>
                <a:cs typeface="Montserrat"/>
                <a:sym typeface="Montserrat"/>
              </a:rPr>
              <a:t>Las redes VGG-16 y VGG-19 fueron presentadas en 2014 obteniendo el primer y segundo puesto en las tareas de localización y clasificación de la competencia ILSVRC, respectivamente. Estas redes, si bien están basadas en muchos de los principios introducidos por AlexNet, cuentan con algunas características destacables:</a:t>
            </a:r>
            <a:endParaRPr sz="1500">
              <a:latin typeface="Montserrat"/>
              <a:ea typeface="Montserrat"/>
              <a:cs typeface="Montserrat"/>
              <a:sym typeface="Montserrat"/>
            </a:endParaRPr>
          </a:p>
          <a:p>
            <a:pPr indent="0" lvl="0" marL="0" marR="0" rtl="0" algn="l">
              <a:lnSpc>
                <a:spcPct val="115000"/>
              </a:lnSpc>
              <a:spcBef>
                <a:spcPts val="0"/>
              </a:spcBef>
              <a:spcAft>
                <a:spcPts val="0"/>
              </a:spcAft>
              <a:buSzPts val="1300"/>
              <a:buNone/>
            </a:pPr>
            <a:r>
              <a:t/>
            </a:r>
            <a:endParaRPr sz="1500">
              <a:latin typeface="Montserrat"/>
              <a:ea typeface="Montserrat"/>
              <a:cs typeface="Montserrat"/>
              <a:sym typeface="Montserrat"/>
            </a:endParaRPr>
          </a:p>
          <a:p>
            <a:pPr indent="-323850" lvl="0" marL="457200" marR="0" rtl="0" algn="l">
              <a:lnSpc>
                <a:spcPct val="115000"/>
              </a:lnSpc>
              <a:spcBef>
                <a:spcPts val="0"/>
              </a:spcBef>
              <a:spcAft>
                <a:spcPts val="0"/>
              </a:spcAft>
              <a:buSzPts val="1500"/>
              <a:buFont typeface="Montserrat"/>
              <a:buChar char="●"/>
            </a:pPr>
            <a:r>
              <a:rPr lang="es" sz="1500">
                <a:latin typeface="Montserrat"/>
                <a:ea typeface="Montserrat"/>
                <a:cs typeface="Montserrat"/>
                <a:sym typeface="Montserrat"/>
              </a:rPr>
              <a:t>Utiliza tamaños de filtro de 3x3 a lo largo de toda la red.</a:t>
            </a:r>
            <a:endParaRPr sz="1500">
              <a:latin typeface="Montserrat"/>
              <a:ea typeface="Montserrat"/>
              <a:cs typeface="Montserrat"/>
              <a:sym typeface="Montserrat"/>
            </a:endParaRPr>
          </a:p>
          <a:p>
            <a:pPr indent="-323850" lvl="0" marL="457200" marR="0" rtl="0" algn="l">
              <a:lnSpc>
                <a:spcPct val="115000"/>
              </a:lnSpc>
              <a:spcBef>
                <a:spcPts val="0"/>
              </a:spcBef>
              <a:spcAft>
                <a:spcPts val="0"/>
              </a:spcAft>
              <a:buSzPts val="1500"/>
              <a:buFont typeface="Montserrat"/>
              <a:buChar char="●"/>
            </a:pPr>
            <a:r>
              <a:rPr lang="es" sz="1500">
                <a:latin typeface="Montserrat"/>
                <a:ea typeface="Montserrat"/>
                <a:cs typeface="Montserrat"/>
                <a:sym typeface="Montserrat"/>
              </a:rPr>
              <a:t>Agrega más capas convolucionales.</a:t>
            </a:r>
            <a:endParaRPr sz="1500">
              <a:latin typeface="Montserrat"/>
              <a:ea typeface="Montserrat"/>
              <a:cs typeface="Montserrat"/>
              <a:sym typeface="Montserrat"/>
            </a:endParaRPr>
          </a:p>
          <a:p>
            <a:pPr indent="-323850" lvl="0" marL="457200" marR="0" rtl="0" algn="l">
              <a:lnSpc>
                <a:spcPct val="115000"/>
              </a:lnSpc>
              <a:spcBef>
                <a:spcPts val="0"/>
              </a:spcBef>
              <a:spcAft>
                <a:spcPts val="0"/>
              </a:spcAft>
              <a:buSzPts val="1500"/>
              <a:buFont typeface="Montserrat"/>
              <a:buChar char="●"/>
            </a:pPr>
            <a:r>
              <a:rPr lang="es" sz="1500">
                <a:latin typeface="Montserrat"/>
                <a:ea typeface="Montserrat"/>
                <a:cs typeface="Montserrat"/>
                <a:sym typeface="Montserrat"/>
              </a:rPr>
              <a:t>Para reducir la dimensionalidad solo se emplearon capas de Max-Pooling. Todas las convolucionales son con stride igual a 1.</a:t>
            </a:r>
            <a:endParaRPr sz="1500">
              <a:latin typeface="Montserrat"/>
              <a:ea typeface="Montserrat"/>
              <a:cs typeface="Montserrat"/>
              <a:sym typeface="Montserrat"/>
            </a:endParaRPr>
          </a:p>
          <a:p>
            <a:pPr indent="-323850" lvl="0" marL="457200" marR="0" rtl="0" algn="l">
              <a:lnSpc>
                <a:spcPct val="115000"/>
              </a:lnSpc>
              <a:spcBef>
                <a:spcPts val="0"/>
              </a:spcBef>
              <a:spcAft>
                <a:spcPts val="0"/>
              </a:spcAft>
              <a:buSzPts val="1500"/>
              <a:buFont typeface="Montserrat"/>
              <a:buChar char="●"/>
            </a:pPr>
            <a:r>
              <a:rPr lang="es" sz="1500">
                <a:latin typeface="Montserrat"/>
                <a:ea typeface="Montserrat"/>
                <a:cs typeface="Montserrat"/>
                <a:sym typeface="Montserrat"/>
              </a:rPr>
              <a:t>Entrenamiento con multi escalado de imágenes (Multi-Scale Training).</a:t>
            </a:r>
            <a:endParaRPr sz="1500">
              <a:latin typeface="Montserrat"/>
              <a:ea typeface="Montserrat"/>
              <a:cs typeface="Montserrat"/>
              <a:sym typeface="Montserrat"/>
            </a:endParaRPr>
          </a:p>
          <a:p>
            <a:pPr indent="-323850" lvl="0" marL="457200" marR="0" rtl="0" algn="l">
              <a:lnSpc>
                <a:spcPct val="115000"/>
              </a:lnSpc>
              <a:spcBef>
                <a:spcPts val="0"/>
              </a:spcBef>
              <a:spcAft>
                <a:spcPts val="0"/>
              </a:spcAft>
              <a:buSzPts val="1500"/>
              <a:buFont typeface="Montserrat"/>
              <a:buChar char="●"/>
            </a:pPr>
            <a:r>
              <a:rPr lang="es" sz="1500">
                <a:latin typeface="Montserrat"/>
                <a:ea typeface="Montserrat"/>
                <a:cs typeface="Montserrat"/>
                <a:sym typeface="Montserrat"/>
              </a:rPr>
              <a:t>138M y 144M de parámetros.</a:t>
            </a:r>
            <a:endParaRPr sz="1500">
              <a:latin typeface="Montserrat"/>
              <a:ea typeface="Montserrat"/>
              <a:cs typeface="Montserrat"/>
              <a:sym typeface="Montserrat"/>
            </a:endParaRPr>
          </a:p>
          <a:p>
            <a:pPr indent="0" lvl="0" marL="0" marR="0" rtl="0" algn="l">
              <a:lnSpc>
                <a:spcPct val="115000"/>
              </a:lnSpc>
              <a:spcBef>
                <a:spcPts val="0"/>
              </a:spcBef>
              <a:spcAft>
                <a:spcPts val="0"/>
              </a:spcAft>
              <a:buSzPts val="1300"/>
              <a:buNone/>
            </a:pPr>
            <a:r>
              <a:t/>
            </a:r>
            <a:endParaRPr sz="1500">
              <a:latin typeface="Montserrat"/>
              <a:ea typeface="Montserrat"/>
              <a:cs typeface="Montserrat"/>
              <a:sym typeface="Montserrat"/>
            </a:endParaRPr>
          </a:p>
          <a:p>
            <a:pPr indent="0" lvl="0" marL="0" rtl="0" algn="l">
              <a:lnSpc>
                <a:spcPct val="115000"/>
              </a:lnSpc>
              <a:spcBef>
                <a:spcPts val="0"/>
              </a:spcBef>
              <a:spcAft>
                <a:spcPts val="0"/>
              </a:spcAft>
              <a:buSzPts val="1300"/>
              <a:buNone/>
            </a:pPr>
            <a:r>
              <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1600"/>
              </a:spcAft>
              <a:buSzPts val="1300"/>
              <a:buNone/>
            </a:pPr>
            <a:r>
              <a:t/>
            </a:r>
            <a:endParaRPr sz="1000">
              <a:latin typeface="Montserrat"/>
              <a:ea typeface="Montserrat"/>
              <a:cs typeface="Montserrat"/>
              <a:sym typeface="Montserrat"/>
            </a:endParaRPr>
          </a:p>
        </p:txBody>
      </p:sp>
      <p:sp>
        <p:nvSpPr>
          <p:cNvPr id="225" name="Google Shape;225;gf8409bb954_0_83"/>
          <p:cNvSpPr txBox="1"/>
          <p:nvPr/>
        </p:nvSpPr>
        <p:spPr>
          <a:xfrm>
            <a:off x="608725" y="4801250"/>
            <a:ext cx="80382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600"/>
              </a:spcAft>
              <a:buClr>
                <a:srgbClr val="000000"/>
              </a:buClr>
              <a:buSzPts val="1300"/>
              <a:buFont typeface="Arial"/>
              <a:buNone/>
            </a:pPr>
            <a:r>
              <a:rPr b="0" i="0" lang="es" sz="1000" u="none" cap="none" strike="noStrike">
                <a:solidFill>
                  <a:schemeClr val="accent1"/>
                </a:solidFill>
                <a:latin typeface="Montserrat"/>
                <a:ea typeface="Montserrat"/>
                <a:cs typeface="Montserrat"/>
                <a:sym typeface="Montserrat"/>
              </a:rPr>
              <a:t>Simonyan, et al., 2015. Very Deep Convolutional Networks for Large-Scale Image Recognition. </a:t>
            </a:r>
            <a:r>
              <a:rPr b="0" i="0" lang="es" sz="1000" u="sng" cap="none" strike="noStrike">
                <a:solidFill>
                  <a:schemeClr val="accent5"/>
                </a:solidFill>
                <a:latin typeface="Montserrat"/>
                <a:ea typeface="Montserrat"/>
                <a:cs typeface="Montserrat"/>
                <a:sym typeface="Montserrat"/>
                <a:hlinkClick r:id="rId3">
                  <a:extLst>
                    <a:ext uri="{A12FA001-AC4F-418D-AE19-62706E023703}">
                      <ahyp:hlinkClr val="tx"/>
                    </a:ext>
                  </a:extLst>
                </a:hlinkClick>
              </a:rPr>
              <a:t>Link</a:t>
            </a:r>
            <a:r>
              <a:rPr b="0" i="0" lang="es" sz="1000" u="none" cap="none" strike="noStrike">
                <a:solidFill>
                  <a:schemeClr val="accent1"/>
                </a:solidFill>
                <a:latin typeface="Montserrat"/>
                <a:ea typeface="Montserrat"/>
                <a:cs typeface="Montserrat"/>
                <a:sym typeface="Montserrat"/>
              </a:rPr>
              <a:t> </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f8409bb954_0_122"/>
          <p:cNvSpPr txBox="1"/>
          <p:nvPr>
            <p:ph type="title"/>
          </p:nvPr>
        </p:nvSpPr>
        <p:spPr>
          <a:xfrm>
            <a:off x="727650" y="5765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VGGNet</a:t>
            </a:r>
            <a:endParaRPr>
              <a:latin typeface="Montserrat"/>
              <a:ea typeface="Montserrat"/>
              <a:cs typeface="Montserrat"/>
              <a:sym typeface="Montserrat"/>
            </a:endParaRPr>
          </a:p>
        </p:txBody>
      </p:sp>
      <p:sp>
        <p:nvSpPr>
          <p:cNvPr id="231" name="Google Shape;231;gf8409bb954_0_122"/>
          <p:cNvSpPr txBox="1"/>
          <p:nvPr/>
        </p:nvSpPr>
        <p:spPr>
          <a:xfrm>
            <a:off x="288600" y="4743300"/>
            <a:ext cx="8235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Montserrat"/>
                <a:ea typeface="Montserrat"/>
                <a:cs typeface="Montserrat"/>
                <a:sym typeface="Montserrat"/>
              </a:rPr>
              <a:t>Illustrated: 10 CNN Architectures. </a:t>
            </a:r>
            <a:r>
              <a:rPr b="0" i="0" lang="es" sz="1000" u="sng" cap="none" strike="noStrike">
                <a:solidFill>
                  <a:schemeClr val="hlink"/>
                </a:solidFill>
                <a:latin typeface="Montserrat"/>
                <a:ea typeface="Montserrat"/>
                <a:cs typeface="Montserrat"/>
                <a:sym typeface="Montserrat"/>
                <a:hlinkClick r:id="rId3"/>
              </a:rPr>
              <a:t>Link</a:t>
            </a:r>
            <a:r>
              <a:rPr b="0" i="0" lang="es" sz="1000" u="none" cap="none" strike="noStrike">
                <a:solidFill>
                  <a:srgbClr val="000000"/>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pic>
        <p:nvPicPr>
          <p:cNvPr id="232" name="Google Shape;232;gf8409bb954_0_122"/>
          <p:cNvPicPr preferRelativeResize="0"/>
          <p:nvPr/>
        </p:nvPicPr>
        <p:blipFill rotWithShape="1">
          <a:blip r:embed="rId4">
            <a:alphaModFix/>
          </a:blip>
          <a:srcRect b="0" l="0" r="0" t="0"/>
          <a:stretch/>
        </p:blipFill>
        <p:spPr>
          <a:xfrm>
            <a:off x="152400" y="2100150"/>
            <a:ext cx="8839200" cy="1654698"/>
          </a:xfrm>
          <a:prstGeom prst="rect">
            <a:avLst/>
          </a:prstGeom>
          <a:noFill/>
          <a:ln>
            <a:noFill/>
          </a:ln>
        </p:spPr>
      </p:pic>
      <p:sp>
        <p:nvSpPr>
          <p:cNvPr id="233" name="Google Shape;233;gf8409bb954_0_122"/>
          <p:cNvSpPr txBox="1"/>
          <p:nvPr/>
        </p:nvSpPr>
        <p:spPr>
          <a:xfrm>
            <a:off x="452850" y="1499775"/>
            <a:ext cx="4520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VGG-16</a:t>
            </a:r>
            <a:endParaRPr b="0" i="0" sz="1400" u="none" cap="none" strike="noStrike">
              <a:solidFill>
                <a:srgbClr val="000000"/>
              </a:solidFill>
              <a:latin typeface="Montserrat"/>
              <a:ea typeface="Montserrat"/>
              <a:cs typeface="Montserrat"/>
              <a:sym typeface="Montserrat"/>
            </a:endParaRPr>
          </a:p>
        </p:txBody>
      </p:sp>
      <p:sp>
        <p:nvSpPr>
          <p:cNvPr id="234" name="Google Shape;234;gf8409bb954_0_122"/>
          <p:cNvSpPr txBox="1"/>
          <p:nvPr/>
        </p:nvSpPr>
        <p:spPr>
          <a:xfrm>
            <a:off x="382575" y="3693250"/>
            <a:ext cx="82359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Para el caso de VGG-19, los bloques de 3 capas convolucionales tenían 4 capas, seguidas de un max-pooling.</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fcf6b949da_0_9"/>
          <p:cNvSpPr txBox="1"/>
          <p:nvPr>
            <p:ph type="title"/>
          </p:nvPr>
        </p:nvSpPr>
        <p:spPr>
          <a:xfrm>
            <a:off x="727650" y="5765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VGGNet</a:t>
            </a:r>
            <a:endParaRPr>
              <a:latin typeface="Montserrat"/>
              <a:ea typeface="Montserrat"/>
              <a:cs typeface="Montserrat"/>
              <a:sym typeface="Montserrat"/>
            </a:endParaRPr>
          </a:p>
        </p:txBody>
      </p:sp>
      <p:graphicFrame>
        <p:nvGraphicFramePr>
          <p:cNvPr id="240" name="Google Shape;240;gfcf6b949da_0_9"/>
          <p:cNvGraphicFramePr/>
          <p:nvPr/>
        </p:nvGraphicFramePr>
        <p:xfrm>
          <a:off x="869516" y="1379252"/>
          <a:ext cx="3000000" cy="3000000"/>
        </p:xfrm>
        <a:graphic>
          <a:graphicData uri="http://schemas.openxmlformats.org/drawingml/2006/table">
            <a:tbl>
              <a:tblPr bandRow="1" firstRow="1">
                <a:noFill/>
                <a:tableStyleId>{E018B2B1-C1A8-4AC6-9760-B6A3CA9D8E86}</a:tableStyleId>
              </a:tblPr>
              <a:tblGrid>
                <a:gridCol w="888525"/>
                <a:gridCol w="888525"/>
                <a:gridCol w="888525"/>
                <a:gridCol w="888525"/>
                <a:gridCol w="1145175"/>
                <a:gridCol w="1040700"/>
                <a:gridCol w="763075"/>
                <a:gridCol w="901900"/>
              </a:tblGrid>
              <a:tr h="114300">
                <a:tc gridSpan="4">
                  <a:txBody>
                    <a:bodyPr/>
                    <a:lstStyle/>
                    <a:p>
                      <a:pPr indent="0" lvl="0" marL="0" marR="0" rtl="0" algn="ctr">
                        <a:lnSpc>
                          <a:spcPct val="100000"/>
                        </a:lnSpc>
                        <a:spcBef>
                          <a:spcPts val="0"/>
                        </a:spcBef>
                        <a:spcAft>
                          <a:spcPts val="0"/>
                        </a:spcAft>
                        <a:buClr>
                          <a:srgbClr val="000000"/>
                        </a:buClr>
                        <a:buSzPts val="900"/>
                        <a:buFont typeface="Arial"/>
                        <a:buNone/>
                      </a:pPr>
                      <a:r>
                        <a:rPr b="1" lang="es" sz="900" u="none" cap="none" strike="noStrike">
                          <a:latin typeface="Montserrat"/>
                          <a:ea typeface="Montserrat"/>
                          <a:cs typeface="Montserrat"/>
                          <a:sym typeface="Montserrat"/>
                        </a:rPr>
                        <a:t>Layers</a:t>
                      </a:r>
                      <a:endParaRPr b="1" sz="900" u="none" cap="none" strike="noStrike">
                        <a:latin typeface="Montserrat"/>
                        <a:ea typeface="Montserrat"/>
                        <a:cs typeface="Montserrat"/>
                        <a:sym typeface="Montserrat"/>
                      </a:endParaRPr>
                    </a:p>
                  </a:txBody>
                  <a:tcPr marT="45725" marB="45725" marR="91450" marL="91450" anchor="ctr">
                    <a:solidFill>
                      <a:srgbClr val="BCBCBC"/>
                    </a:solidFill>
                  </a:tcPr>
                </a:tc>
                <a:tc hMerge="1"/>
                <a:tc hMerge="1"/>
                <a:tc hMerge="1"/>
                <a:tc rowSpan="2">
                  <a:txBody>
                    <a:bodyPr/>
                    <a:lstStyle/>
                    <a:p>
                      <a:pPr indent="0" lvl="0" marL="0" marR="0" rtl="0" algn="ctr">
                        <a:lnSpc>
                          <a:spcPct val="100000"/>
                        </a:lnSpc>
                        <a:spcBef>
                          <a:spcPts val="0"/>
                        </a:spcBef>
                        <a:spcAft>
                          <a:spcPts val="0"/>
                        </a:spcAft>
                        <a:buClr>
                          <a:srgbClr val="000000"/>
                        </a:buClr>
                        <a:buSzPts val="900"/>
                        <a:buFont typeface="Arial"/>
                        <a:buNone/>
                      </a:pPr>
                      <a:r>
                        <a:rPr b="1" lang="es" sz="900" u="none" cap="none" strike="noStrike">
                          <a:latin typeface="Montserrat"/>
                          <a:ea typeface="Montserrat"/>
                          <a:cs typeface="Montserrat"/>
                          <a:sym typeface="Montserrat"/>
                        </a:rPr>
                        <a:t>Activation Size</a:t>
                      </a:r>
                      <a:endParaRPr b="1" sz="900" u="none" cap="none" strike="noStrike">
                        <a:latin typeface="Montserrat"/>
                        <a:ea typeface="Montserrat"/>
                        <a:cs typeface="Montserrat"/>
                        <a:sym typeface="Montserrat"/>
                      </a:endParaRPr>
                    </a:p>
                  </a:txBody>
                  <a:tcPr marT="45725" marB="45725" marR="91450" marL="91450" anchor="ctr">
                    <a:solidFill>
                      <a:srgbClr val="BCBCBC"/>
                    </a:solidFill>
                  </a:tcPr>
                </a:tc>
                <a:tc rowSpan="2">
                  <a:txBody>
                    <a:bodyPr/>
                    <a:lstStyle/>
                    <a:p>
                      <a:pPr indent="0" lvl="0" marL="0" marR="0" rtl="0" algn="ctr">
                        <a:lnSpc>
                          <a:spcPct val="100000"/>
                        </a:lnSpc>
                        <a:spcBef>
                          <a:spcPts val="0"/>
                        </a:spcBef>
                        <a:spcAft>
                          <a:spcPts val="0"/>
                        </a:spcAft>
                        <a:buClr>
                          <a:srgbClr val="000000"/>
                        </a:buClr>
                        <a:buSzPts val="900"/>
                        <a:buFont typeface="Arial"/>
                        <a:buNone/>
                      </a:pPr>
                      <a:r>
                        <a:rPr b="1" lang="es" sz="900" u="none" cap="none" strike="noStrike">
                          <a:latin typeface="Montserrat"/>
                          <a:ea typeface="Montserrat"/>
                          <a:cs typeface="Montserrat"/>
                          <a:sym typeface="Montserrat"/>
                        </a:rPr>
                        <a:t>Feature Map</a:t>
                      </a:r>
                      <a:endParaRPr b="1" sz="900" u="none" cap="none" strike="noStrike">
                        <a:latin typeface="Montserrat"/>
                        <a:ea typeface="Montserrat"/>
                        <a:cs typeface="Montserrat"/>
                        <a:sym typeface="Montserrat"/>
                      </a:endParaRPr>
                    </a:p>
                  </a:txBody>
                  <a:tcPr marT="45725" marB="45725" marR="91450" marL="91450" anchor="ctr">
                    <a:solidFill>
                      <a:srgbClr val="BCBCBC"/>
                    </a:solidFill>
                  </a:tcPr>
                </a:tc>
                <a:tc rowSpan="2">
                  <a:txBody>
                    <a:bodyPr/>
                    <a:lstStyle/>
                    <a:p>
                      <a:pPr indent="0" lvl="0" marL="0" marR="0" rtl="0" algn="ctr">
                        <a:lnSpc>
                          <a:spcPct val="100000"/>
                        </a:lnSpc>
                        <a:spcBef>
                          <a:spcPts val="0"/>
                        </a:spcBef>
                        <a:spcAft>
                          <a:spcPts val="0"/>
                        </a:spcAft>
                        <a:buClr>
                          <a:srgbClr val="000000"/>
                        </a:buClr>
                        <a:buSzPts val="900"/>
                        <a:buFont typeface="Arial"/>
                        <a:buNone/>
                      </a:pPr>
                      <a:r>
                        <a:rPr b="1" i="0" lang="es" sz="900" u="none" cap="none" strike="noStrike">
                          <a:solidFill>
                            <a:srgbClr val="000000"/>
                          </a:solidFill>
                          <a:latin typeface="Montserrat"/>
                          <a:ea typeface="Montserrat"/>
                          <a:cs typeface="Montserrat"/>
                          <a:sym typeface="Montserrat"/>
                        </a:rPr>
                        <a:t>Stride</a:t>
                      </a:r>
                      <a:endParaRPr b="1" i="0" sz="900" u="none" cap="none" strike="noStrike">
                        <a:solidFill>
                          <a:srgbClr val="000000"/>
                        </a:solidFill>
                        <a:latin typeface="Montserrat"/>
                        <a:ea typeface="Montserrat"/>
                        <a:cs typeface="Montserrat"/>
                        <a:sym typeface="Montserrat"/>
                      </a:endParaRPr>
                    </a:p>
                  </a:txBody>
                  <a:tcPr marT="45725" marB="45725" marR="91450" marL="91450" anchor="ctr">
                    <a:solidFill>
                      <a:srgbClr val="BCBCBC"/>
                    </a:solidFill>
                  </a:tcPr>
                </a:tc>
                <a:tc rowSpan="2">
                  <a:txBody>
                    <a:bodyPr/>
                    <a:lstStyle/>
                    <a:p>
                      <a:pPr indent="0" lvl="0" marL="0" marR="0" rtl="0" algn="ctr">
                        <a:lnSpc>
                          <a:spcPct val="100000"/>
                        </a:lnSpc>
                        <a:spcBef>
                          <a:spcPts val="0"/>
                        </a:spcBef>
                        <a:spcAft>
                          <a:spcPts val="0"/>
                        </a:spcAft>
                        <a:buClr>
                          <a:srgbClr val="000000"/>
                        </a:buClr>
                        <a:buSzPts val="900"/>
                        <a:buFont typeface="Arial"/>
                        <a:buNone/>
                      </a:pPr>
                      <a:r>
                        <a:rPr b="1" i="0" lang="es" sz="900" u="none" cap="none" strike="noStrike">
                          <a:solidFill>
                            <a:srgbClr val="000000"/>
                          </a:solidFill>
                          <a:latin typeface="Montserrat"/>
                          <a:ea typeface="Montserrat"/>
                          <a:cs typeface="Montserrat"/>
                          <a:sym typeface="Montserrat"/>
                        </a:rPr>
                        <a:t>Filter Size</a:t>
                      </a:r>
                      <a:endParaRPr b="1" i="0" sz="900" u="none" cap="none" strike="noStrike">
                        <a:solidFill>
                          <a:srgbClr val="000000"/>
                        </a:solidFill>
                        <a:latin typeface="Montserrat"/>
                        <a:ea typeface="Montserrat"/>
                        <a:cs typeface="Montserrat"/>
                        <a:sym typeface="Montserrat"/>
                      </a:endParaRPr>
                    </a:p>
                  </a:txBody>
                  <a:tcPr marT="45725" marB="45725" marR="91450" marL="91450" anchor="ctr">
                    <a:solidFill>
                      <a:srgbClr val="BCBCBC"/>
                    </a:solidFill>
                  </a:tcPr>
                </a:tc>
              </a:tr>
              <a:tr h="114300">
                <a:tc gridSpan="2">
                  <a:txBody>
                    <a:bodyPr/>
                    <a:lstStyle/>
                    <a:p>
                      <a:pPr indent="0" lvl="0" marL="0" marR="0" rtl="0" algn="ctr">
                        <a:lnSpc>
                          <a:spcPct val="100000"/>
                        </a:lnSpc>
                        <a:spcBef>
                          <a:spcPts val="0"/>
                        </a:spcBef>
                        <a:spcAft>
                          <a:spcPts val="0"/>
                        </a:spcAft>
                        <a:buClr>
                          <a:srgbClr val="000000"/>
                        </a:buClr>
                        <a:buSzPts val="900"/>
                        <a:buFont typeface="Arial"/>
                        <a:buNone/>
                      </a:pPr>
                      <a:r>
                        <a:rPr b="1" lang="es" sz="900" u="none" cap="none" strike="noStrike">
                          <a:latin typeface="Montserrat"/>
                          <a:ea typeface="Montserrat"/>
                          <a:cs typeface="Montserrat"/>
                          <a:sym typeface="Montserrat"/>
                        </a:rPr>
                        <a:t>VGG-16</a:t>
                      </a:r>
                      <a:endParaRPr sz="1400" u="none" cap="none" strike="noStrike"/>
                    </a:p>
                  </a:txBody>
                  <a:tcPr marT="45725" marB="45725" marR="91450" marL="91450" anchor="ctr">
                    <a:solidFill>
                      <a:srgbClr val="BCBCBC"/>
                    </a:solidFill>
                  </a:tcPr>
                </a:tc>
                <a:tc hMerge="1"/>
                <a:tc gridSpan="2">
                  <a:txBody>
                    <a:bodyPr/>
                    <a:lstStyle/>
                    <a:p>
                      <a:pPr indent="0" lvl="0" marL="0" marR="0" rtl="0" algn="ctr">
                        <a:lnSpc>
                          <a:spcPct val="100000"/>
                        </a:lnSpc>
                        <a:spcBef>
                          <a:spcPts val="0"/>
                        </a:spcBef>
                        <a:spcAft>
                          <a:spcPts val="0"/>
                        </a:spcAft>
                        <a:buClr>
                          <a:srgbClr val="000000"/>
                        </a:buClr>
                        <a:buSzPts val="900"/>
                        <a:buFont typeface="Arial"/>
                        <a:buNone/>
                      </a:pPr>
                      <a:r>
                        <a:rPr b="1" lang="es" sz="900" u="none" cap="none" strike="noStrike">
                          <a:latin typeface="Montserrat"/>
                          <a:ea typeface="Montserrat"/>
                          <a:cs typeface="Montserrat"/>
                          <a:sym typeface="Montserrat"/>
                        </a:rPr>
                        <a:t>VGG-19</a:t>
                      </a:r>
                      <a:endParaRPr sz="1400" u="none" cap="none" strike="noStrike"/>
                    </a:p>
                  </a:txBody>
                  <a:tcPr marT="45725" marB="45725" marR="91450" marL="91450" anchor="ctr">
                    <a:solidFill>
                      <a:srgbClr val="BCBCBC"/>
                    </a:solidFill>
                  </a:tcPr>
                </a:tc>
                <a:tc hMerge="1"/>
                <a:tc vMerge="1"/>
                <a:tc vMerge="1"/>
                <a:tc vMerge="1"/>
                <a:tc vMerge="1"/>
              </a:tr>
              <a:tr h="2438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Input</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Input</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224x224x3</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000"/>
                        <a:buFont typeface="Arial"/>
                        <a:buNone/>
                      </a:pPr>
                      <a:r>
                        <a:rPr lang="es" sz="1000" u="none" cap="none" strike="noStrike">
                          <a:latin typeface="Montserrat"/>
                          <a:ea typeface="Montserrat"/>
                          <a:cs typeface="Montserrat"/>
                          <a:sym typeface="Montserrat"/>
                        </a:rPr>
                        <a:t>-</a:t>
                      </a:r>
                      <a:endParaRPr sz="1000" u="none" cap="none" strike="noStrike">
                        <a:latin typeface="Montserrat"/>
                        <a:ea typeface="Montserrat"/>
                        <a:cs typeface="Montserrat"/>
                        <a:sym typeface="Montserrat"/>
                      </a:endParaRPr>
                    </a:p>
                  </a:txBody>
                  <a:tcPr marT="45725" marB="45725" marR="91450" marL="91450" anchor="ctr"/>
                </a:tc>
              </a:tr>
              <a:tr h="2438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1, 2</a:t>
                      </a:r>
                      <a:endParaRPr sz="8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Convolution</a:t>
                      </a:r>
                      <a:endParaRPr sz="8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1, 2</a:t>
                      </a:r>
                      <a:endParaRPr sz="8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Convolution</a:t>
                      </a:r>
                      <a:endParaRPr sz="8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224x224x64</a:t>
                      </a:r>
                      <a:endParaRPr sz="8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64</a:t>
                      </a:r>
                      <a:endParaRPr sz="8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a:t>
                      </a:r>
                      <a:endParaRPr sz="8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3x3</a:t>
                      </a:r>
                      <a:endParaRPr b="0" i="0" sz="800" u="none" cap="none" strike="noStrike">
                        <a:solidFill>
                          <a:srgbClr val="000000"/>
                        </a:solidFill>
                        <a:latin typeface="Montserrat"/>
                        <a:ea typeface="Montserrat"/>
                        <a:cs typeface="Montserrat"/>
                        <a:sym typeface="Montserrat"/>
                      </a:endParaRPr>
                    </a:p>
                  </a:txBody>
                  <a:tcPr marT="45725" marB="45725" marR="91450" marL="91450" anchor="ctr">
                    <a:solidFill>
                      <a:srgbClr val="FEB891"/>
                    </a:solidFill>
                  </a:tcPr>
                </a:tc>
              </a:tr>
              <a:tr h="243850">
                <a:tc>
                  <a:txBody>
                    <a:bodyPr/>
                    <a:lstStyle/>
                    <a:p>
                      <a:pPr indent="0" lvl="0" marL="0" marR="0" rtl="0" algn="ctr">
                        <a:lnSpc>
                          <a:spcPct val="100000"/>
                        </a:lnSpc>
                        <a:spcBef>
                          <a:spcPts val="0"/>
                        </a:spcBef>
                        <a:spcAft>
                          <a:spcPts val="0"/>
                        </a:spcAft>
                        <a:buClr>
                          <a:srgbClr val="000000"/>
                        </a:buClr>
                        <a:buSzPts val="800"/>
                        <a:buFont typeface="Arial"/>
                        <a:buNone/>
                      </a:pPr>
                      <a:r>
                        <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Max-Pooling</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Max-Pooling</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112x112x64</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2</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2x2</a:t>
                      </a:r>
                      <a:endParaRPr b="0" i="0" sz="800" u="none" cap="none" strike="noStrike">
                        <a:solidFill>
                          <a:srgbClr val="000000"/>
                        </a:solidFill>
                        <a:latin typeface="Montserrat"/>
                        <a:ea typeface="Montserrat"/>
                        <a:cs typeface="Montserrat"/>
                        <a:sym typeface="Montserrat"/>
                      </a:endParaRPr>
                    </a:p>
                  </a:txBody>
                  <a:tcPr marT="45725" marB="45725" marR="91450" marL="91450" anchor="ctr"/>
                </a:tc>
              </a:tr>
              <a:tr h="243850">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3, 4</a:t>
                      </a:r>
                      <a:endParaRPr b="0" i="0" sz="800" u="none" cap="none" strike="noStrike">
                        <a:solidFill>
                          <a:srgbClr val="000000"/>
                        </a:solidFill>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Convolution</a:t>
                      </a:r>
                      <a:endParaRPr b="0" i="0" sz="800" u="none" cap="none" strike="noStrike">
                        <a:solidFill>
                          <a:srgbClr val="000000"/>
                        </a:solidFill>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3, 4</a:t>
                      </a:r>
                      <a:endParaRPr b="0" i="0" sz="800" u="none" cap="none" strike="noStrike">
                        <a:solidFill>
                          <a:srgbClr val="000000"/>
                        </a:solidFill>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Convolution</a:t>
                      </a:r>
                      <a:endParaRPr b="0" i="0" sz="800" u="none" cap="none" strike="noStrike">
                        <a:solidFill>
                          <a:srgbClr val="000000"/>
                        </a:solidFill>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112x112x128</a:t>
                      </a:r>
                      <a:endParaRPr b="0" i="0" sz="800" u="none" cap="none" strike="noStrike">
                        <a:solidFill>
                          <a:srgbClr val="000000"/>
                        </a:solidFill>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128</a:t>
                      </a:r>
                      <a:endParaRPr b="0" i="0" sz="800" u="none" cap="none" strike="noStrike">
                        <a:solidFill>
                          <a:srgbClr val="000000"/>
                        </a:solidFill>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1</a:t>
                      </a:r>
                      <a:endParaRPr b="0" i="0" sz="800" u="none" cap="none" strike="noStrike">
                        <a:solidFill>
                          <a:srgbClr val="000000"/>
                        </a:solidFill>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3x3</a:t>
                      </a:r>
                      <a:endParaRPr b="0" i="0" sz="800" u="none" cap="none" strike="noStrike">
                        <a:solidFill>
                          <a:srgbClr val="000000"/>
                        </a:solidFill>
                        <a:latin typeface="Montserrat"/>
                        <a:ea typeface="Montserrat"/>
                        <a:cs typeface="Montserrat"/>
                        <a:sym typeface="Montserrat"/>
                      </a:endParaRPr>
                    </a:p>
                  </a:txBody>
                  <a:tcPr marT="45725" marB="45725" marR="91450" marL="91450" anchor="ctr">
                    <a:solidFill>
                      <a:srgbClr val="FEB891"/>
                    </a:solidFill>
                  </a:tcPr>
                </a:tc>
              </a:tr>
              <a:tr h="243850">
                <a:tc>
                  <a:txBody>
                    <a:bodyPr/>
                    <a:lstStyle/>
                    <a:p>
                      <a:pPr indent="0" lvl="0" marL="0" marR="0" rtl="0" algn="ctr">
                        <a:lnSpc>
                          <a:spcPct val="100000"/>
                        </a:lnSpc>
                        <a:spcBef>
                          <a:spcPts val="0"/>
                        </a:spcBef>
                        <a:spcAft>
                          <a:spcPts val="0"/>
                        </a:spcAft>
                        <a:buClr>
                          <a:srgbClr val="000000"/>
                        </a:buClr>
                        <a:buSzPts val="800"/>
                        <a:buFont typeface="Arial"/>
                        <a:buNone/>
                      </a:pPr>
                      <a:r>
                        <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Max-Pooling</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Max-Pooling</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66x66x128</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2</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2x2</a:t>
                      </a:r>
                      <a:endParaRPr b="0" i="0" sz="800" u="none" cap="none" strike="noStrike">
                        <a:solidFill>
                          <a:srgbClr val="000000"/>
                        </a:solidFill>
                        <a:latin typeface="Montserrat"/>
                        <a:ea typeface="Montserrat"/>
                        <a:cs typeface="Montserrat"/>
                        <a:sym typeface="Montserrat"/>
                      </a:endParaRPr>
                    </a:p>
                  </a:txBody>
                  <a:tcPr marT="45725" marB="45725" marR="91450" marL="91450" anchor="ctr"/>
                </a:tc>
              </a:tr>
              <a:tr h="2438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5, 6, 7</a:t>
                      </a:r>
                      <a:endParaRPr sz="8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Convolution</a:t>
                      </a:r>
                      <a:endParaRPr sz="8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5, 6, 7, 8</a:t>
                      </a:r>
                      <a:endParaRPr sz="8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Convolution</a:t>
                      </a:r>
                      <a:endParaRPr sz="1400" u="none" cap="none" strike="noStrike"/>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66x66x256</a:t>
                      </a:r>
                      <a:endParaRPr sz="8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256</a:t>
                      </a:r>
                      <a:endParaRPr sz="8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a:t>
                      </a:r>
                      <a:endParaRPr sz="8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3x3</a:t>
                      </a:r>
                      <a:endParaRPr b="0" i="0" sz="800" u="none" cap="none" strike="noStrike">
                        <a:solidFill>
                          <a:srgbClr val="000000"/>
                        </a:solidFill>
                        <a:latin typeface="Montserrat"/>
                        <a:ea typeface="Montserrat"/>
                        <a:cs typeface="Montserrat"/>
                        <a:sym typeface="Montserrat"/>
                      </a:endParaRPr>
                    </a:p>
                  </a:txBody>
                  <a:tcPr marT="45725" marB="45725" marR="91450" marL="91450" anchor="ctr">
                    <a:solidFill>
                      <a:srgbClr val="FEB891"/>
                    </a:solidFill>
                  </a:tcPr>
                </a:tc>
              </a:tr>
              <a:tr h="243850">
                <a:tc>
                  <a:txBody>
                    <a:bodyPr/>
                    <a:lstStyle/>
                    <a:p>
                      <a:pPr indent="0" lvl="0" marL="0" marR="0" rtl="0" algn="ctr">
                        <a:lnSpc>
                          <a:spcPct val="100000"/>
                        </a:lnSpc>
                        <a:spcBef>
                          <a:spcPts val="0"/>
                        </a:spcBef>
                        <a:spcAft>
                          <a:spcPts val="0"/>
                        </a:spcAft>
                        <a:buClr>
                          <a:srgbClr val="000000"/>
                        </a:buClr>
                        <a:buSzPts val="800"/>
                        <a:buFont typeface="Arial"/>
                        <a:buNone/>
                      </a:pPr>
                      <a:r>
                        <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Max-Pooling</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Max-Pooling</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33x33x256</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2</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2x2</a:t>
                      </a:r>
                      <a:endParaRPr b="0" i="0" sz="800" u="none" cap="none" strike="noStrike">
                        <a:solidFill>
                          <a:srgbClr val="000000"/>
                        </a:solidFill>
                        <a:latin typeface="Montserrat"/>
                        <a:ea typeface="Montserrat"/>
                        <a:cs typeface="Montserrat"/>
                        <a:sym typeface="Montserrat"/>
                      </a:endParaRPr>
                    </a:p>
                  </a:txBody>
                  <a:tcPr marT="45725" marB="45725" marR="91450" marL="91450" anchor="ctr"/>
                </a:tc>
              </a:tr>
              <a:tr h="2438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8, 9, 10</a:t>
                      </a:r>
                      <a:endParaRPr sz="8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Convolution</a:t>
                      </a:r>
                      <a:endParaRPr sz="8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9, 10, 11, 12</a:t>
                      </a:r>
                      <a:endParaRPr sz="8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Convolution</a:t>
                      </a:r>
                      <a:endParaRPr sz="1400" u="none" cap="none" strike="noStrike"/>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33x33x512</a:t>
                      </a:r>
                      <a:endParaRPr sz="8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512</a:t>
                      </a:r>
                      <a:endParaRPr sz="8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a:t>
                      </a:r>
                      <a:endParaRPr sz="8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3x3</a:t>
                      </a:r>
                      <a:endParaRPr b="0" i="0" sz="800" u="none" cap="none" strike="noStrike">
                        <a:solidFill>
                          <a:srgbClr val="000000"/>
                        </a:solidFill>
                        <a:latin typeface="Montserrat"/>
                        <a:ea typeface="Montserrat"/>
                        <a:cs typeface="Montserrat"/>
                        <a:sym typeface="Montserrat"/>
                      </a:endParaRPr>
                    </a:p>
                  </a:txBody>
                  <a:tcPr marT="45725" marB="45725" marR="91450" marL="91450" anchor="ctr">
                    <a:solidFill>
                      <a:srgbClr val="FEB891"/>
                    </a:solidFill>
                  </a:tcPr>
                </a:tc>
              </a:tr>
              <a:tr h="243850">
                <a:tc>
                  <a:txBody>
                    <a:bodyPr/>
                    <a:lstStyle/>
                    <a:p>
                      <a:pPr indent="0" lvl="0" marL="0" marR="0" rtl="0" algn="ctr">
                        <a:lnSpc>
                          <a:spcPct val="100000"/>
                        </a:lnSpc>
                        <a:spcBef>
                          <a:spcPts val="0"/>
                        </a:spcBef>
                        <a:spcAft>
                          <a:spcPts val="0"/>
                        </a:spcAft>
                        <a:buClr>
                          <a:srgbClr val="000000"/>
                        </a:buClr>
                        <a:buSzPts val="800"/>
                        <a:buFont typeface="Arial"/>
                        <a:buNone/>
                      </a:pPr>
                      <a:r>
                        <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Max-Pooling</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Max-Pooling</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16x16x512</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2</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2x2</a:t>
                      </a:r>
                      <a:endParaRPr b="0" i="0" sz="800" u="none" cap="none" strike="noStrike">
                        <a:solidFill>
                          <a:srgbClr val="000000"/>
                        </a:solidFill>
                        <a:latin typeface="Montserrat"/>
                        <a:ea typeface="Montserrat"/>
                        <a:cs typeface="Montserrat"/>
                        <a:sym typeface="Montserrat"/>
                      </a:endParaRPr>
                    </a:p>
                  </a:txBody>
                  <a:tcPr marT="45725" marB="45725" marR="91450" marL="91450" anchor="ctr"/>
                </a:tc>
              </a:tr>
              <a:tr h="2438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11, 12, 13</a:t>
                      </a:r>
                      <a:endParaRPr sz="8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Convolution</a:t>
                      </a:r>
                      <a:endParaRPr sz="8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13, 14, 15, 16</a:t>
                      </a:r>
                      <a:endParaRPr sz="8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Convolution</a:t>
                      </a:r>
                      <a:endParaRPr sz="1400" u="none" cap="none" strike="noStrike"/>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16x16x512</a:t>
                      </a:r>
                      <a:endParaRPr sz="8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512</a:t>
                      </a:r>
                      <a:endParaRPr sz="8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a:t>
                      </a:r>
                      <a:endParaRPr sz="8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3x3</a:t>
                      </a:r>
                      <a:endParaRPr b="0" i="0" sz="800" u="none" cap="none" strike="noStrike">
                        <a:solidFill>
                          <a:srgbClr val="000000"/>
                        </a:solidFill>
                        <a:latin typeface="Montserrat"/>
                        <a:ea typeface="Montserrat"/>
                        <a:cs typeface="Montserrat"/>
                        <a:sym typeface="Montserrat"/>
                      </a:endParaRPr>
                    </a:p>
                  </a:txBody>
                  <a:tcPr marT="45725" marB="45725" marR="91450" marL="91450" anchor="ctr">
                    <a:solidFill>
                      <a:srgbClr val="FEB891"/>
                    </a:solidFill>
                  </a:tcPr>
                </a:tc>
              </a:tr>
              <a:tr h="243850">
                <a:tc>
                  <a:txBody>
                    <a:bodyPr/>
                    <a:lstStyle/>
                    <a:p>
                      <a:pPr indent="0" lvl="0" marL="0" marR="0" rtl="0" algn="ctr">
                        <a:lnSpc>
                          <a:spcPct val="100000"/>
                        </a:lnSpc>
                        <a:spcBef>
                          <a:spcPts val="0"/>
                        </a:spcBef>
                        <a:spcAft>
                          <a:spcPts val="0"/>
                        </a:spcAft>
                        <a:buClr>
                          <a:srgbClr val="000000"/>
                        </a:buClr>
                        <a:buSzPts val="800"/>
                        <a:buFont typeface="Arial"/>
                        <a:buNone/>
                      </a:pPr>
                      <a:r>
                        <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Max-Pooling</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Max-Pooling</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8x8x512</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2</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2x2</a:t>
                      </a:r>
                      <a:endParaRPr b="0" i="0" sz="800" u="none" cap="none" strike="noStrike">
                        <a:solidFill>
                          <a:srgbClr val="000000"/>
                        </a:solidFill>
                        <a:latin typeface="Montserrat"/>
                        <a:ea typeface="Montserrat"/>
                        <a:cs typeface="Montserrat"/>
                        <a:sym typeface="Montserrat"/>
                      </a:endParaRPr>
                    </a:p>
                  </a:txBody>
                  <a:tcPr marT="45725" marB="45725" marR="91450" marL="91450" anchor="ctr"/>
                </a:tc>
              </a:tr>
              <a:tr h="2438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14, 15</a:t>
                      </a:r>
                      <a:endParaRPr sz="8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Dense</a:t>
                      </a:r>
                      <a:endParaRPr sz="8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17, 18</a:t>
                      </a:r>
                      <a:endParaRPr sz="8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Dense</a:t>
                      </a:r>
                      <a:endParaRPr sz="1400" u="none" cap="none" strike="noStrike"/>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4096</a:t>
                      </a:r>
                      <a:endParaRPr sz="8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45725" marB="45725" marR="91450" marL="91450" anchor="ctr">
                    <a:solidFill>
                      <a:srgbClr val="FEB891"/>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45725" marB="45725" marR="91450" marL="91450" anchor="ctr">
                    <a:solidFill>
                      <a:srgbClr val="FEB891"/>
                    </a:solidFill>
                  </a:tcPr>
                </a:tc>
              </a:tr>
              <a:tr h="243850">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16</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Output</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19</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Output</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1000</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lang="es" sz="800" u="none" cap="none" strike="noStrike">
                          <a:latin typeface="Montserrat"/>
                          <a:ea typeface="Montserrat"/>
                          <a:cs typeface="Montserrat"/>
                          <a:sym typeface="Montserrat"/>
                        </a:rPr>
                        <a:t>-</a:t>
                      </a:r>
                      <a:endParaRPr sz="8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a:txBody>
                  <a:tcPr marT="45725" marB="45725" marR="91450" marL="91450" anchor="ct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fcf6b949da_0_3"/>
          <p:cNvSpPr txBox="1"/>
          <p:nvPr>
            <p:ph type="title"/>
          </p:nvPr>
        </p:nvSpPr>
        <p:spPr>
          <a:xfrm>
            <a:off x="649500" y="5559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VGGNet: Tamaño de filtros</a:t>
            </a:r>
            <a:endParaRPr>
              <a:latin typeface="Montserrat"/>
              <a:ea typeface="Montserrat"/>
              <a:cs typeface="Montserrat"/>
              <a:sym typeface="Montserrat"/>
            </a:endParaRPr>
          </a:p>
        </p:txBody>
      </p:sp>
      <p:graphicFrame>
        <p:nvGraphicFramePr>
          <p:cNvPr id="246" name="Google Shape;246;gfcf6b949da_0_3"/>
          <p:cNvGraphicFramePr/>
          <p:nvPr/>
        </p:nvGraphicFramePr>
        <p:xfrm>
          <a:off x="1203000" y="2002388"/>
          <a:ext cx="3000000" cy="3000000"/>
        </p:xfrm>
        <a:graphic>
          <a:graphicData uri="http://schemas.openxmlformats.org/drawingml/2006/table">
            <a:tbl>
              <a:tblPr>
                <a:noFill/>
                <a:tableStyleId>{E018B2B1-C1A8-4AC6-9760-B6A3CA9D8E86}</a:tableStyleId>
              </a:tblPr>
              <a:tblGrid>
                <a:gridCol w="454375"/>
                <a:gridCol w="454375"/>
                <a:gridCol w="454375"/>
                <a:gridCol w="454375"/>
                <a:gridCol w="454375"/>
              </a:tblGrid>
              <a:tr h="389625">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11</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12</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13</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14</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15</a:t>
                      </a:r>
                      <a:endParaRPr sz="1400" u="none" cap="none" strike="noStrike"/>
                    </a:p>
                  </a:txBody>
                  <a:tcPr marT="91425" marB="91425" marR="91425" marL="91425">
                    <a:lnB cap="flat" cmpd="sng" w="9525">
                      <a:solidFill>
                        <a:srgbClr val="9E9E9E"/>
                      </a:solidFill>
                      <a:prstDash val="solid"/>
                      <a:round/>
                      <a:headEnd len="sm" w="sm" type="none"/>
                      <a:tailEnd len="sm" w="sm" type="none"/>
                    </a:lnB>
                  </a:tcPr>
                </a:tc>
              </a:tr>
              <a:tr h="389625">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21</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22</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23</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24</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25</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9625">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31</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32</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33</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34</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35</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9625">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41</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42</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43</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44</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45</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9625">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51</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52</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53</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54</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55</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247" name="Google Shape;247;gfcf6b949da_0_3"/>
          <p:cNvGraphicFramePr/>
          <p:nvPr/>
        </p:nvGraphicFramePr>
        <p:xfrm>
          <a:off x="6653525" y="2794813"/>
          <a:ext cx="3000000" cy="3000000"/>
        </p:xfrm>
        <a:graphic>
          <a:graphicData uri="http://schemas.openxmlformats.org/drawingml/2006/table">
            <a:tbl>
              <a:tblPr>
                <a:noFill/>
                <a:tableStyleId>{E018B2B1-C1A8-4AC6-9760-B6A3CA9D8E86}</a:tableStyleId>
              </a:tblPr>
              <a:tblGrid>
                <a:gridCol w="454375"/>
              </a:tblGrid>
              <a:tr h="389625">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11</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cxnSp>
        <p:nvCxnSpPr>
          <p:cNvPr id="248" name="Google Shape;248;gfcf6b949da_0_3"/>
          <p:cNvCxnSpPr/>
          <p:nvPr/>
        </p:nvCxnSpPr>
        <p:spPr>
          <a:xfrm flipH="1" rot="10800000">
            <a:off x="3791150" y="2977475"/>
            <a:ext cx="2546100" cy="30900"/>
          </a:xfrm>
          <a:prstGeom prst="straightConnector1">
            <a:avLst/>
          </a:prstGeom>
          <a:noFill/>
          <a:ln cap="flat" cmpd="sng" w="9525">
            <a:solidFill>
              <a:schemeClr val="dk2"/>
            </a:solidFill>
            <a:prstDash val="solid"/>
            <a:round/>
            <a:headEnd len="sm" w="sm" type="none"/>
            <a:tailEnd len="med" w="med" type="triangle"/>
          </a:ln>
        </p:spPr>
      </p:cxnSp>
      <p:sp>
        <p:nvSpPr>
          <p:cNvPr id="249" name="Google Shape;249;gfcf6b949da_0_3"/>
          <p:cNvSpPr txBox="1"/>
          <p:nvPr/>
        </p:nvSpPr>
        <p:spPr>
          <a:xfrm>
            <a:off x="4133350" y="3102600"/>
            <a:ext cx="2123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Convolución 5x5</a:t>
            </a:r>
            <a:endParaRPr b="0" i="0" sz="1400" u="none" cap="none" strike="noStrike">
              <a:solidFill>
                <a:srgbClr val="000000"/>
              </a:solidFill>
              <a:latin typeface="Montserrat"/>
              <a:ea typeface="Montserrat"/>
              <a:cs typeface="Montserrat"/>
              <a:sym typeface="Montserrat"/>
            </a:endParaRPr>
          </a:p>
        </p:txBody>
      </p:sp>
      <p:sp>
        <p:nvSpPr>
          <p:cNvPr id="250" name="Google Shape;250;gfcf6b949da_0_3"/>
          <p:cNvSpPr txBox="1"/>
          <p:nvPr/>
        </p:nvSpPr>
        <p:spPr>
          <a:xfrm>
            <a:off x="773075" y="4184900"/>
            <a:ext cx="7688700" cy="8313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1 convolución con tamaño de filtro 5x5</a:t>
            </a:r>
            <a:endParaRPr b="0" i="0" sz="1400" u="none" cap="none" strike="noStrike">
              <a:solidFill>
                <a:srgbClr val="000000"/>
              </a:solidFill>
              <a:latin typeface="Montserrat"/>
              <a:ea typeface="Montserrat"/>
              <a:cs typeface="Montserrat"/>
              <a:sym typeface="Montserrat"/>
            </a:endParaRPr>
          </a:p>
          <a:p>
            <a:pPr indent="-317500" lvl="0" marL="457200" marR="0" rtl="0" algn="l">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Presenta 1 función con no-linealidad</a:t>
            </a:r>
            <a:endParaRPr b="0" i="0" sz="1400" u="none" cap="none" strike="noStrike">
              <a:solidFill>
                <a:srgbClr val="000000"/>
              </a:solidFill>
              <a:latin typeface="Montserrat"/>
              <a:ea typeface="Montserrat"/>
              <a:cs typeface="Montserrat"/>
              <a:sym typeface="Montserrat"/>
            </a:endParaRPr>
          </a:p>
          <a:p>
            <a:pPr indent="-317500" lvl="0" marL="457200" marR="0" rtl="0" algn="l">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Requiere 25 parámetros</a:t>
            </a:r>
            <a:endParaRPr b="0" i="0" sz="1400" u="none" cap="none" strike="noStrike">
              <a:solidFill>
                <a:srgbClr val="000000"/>
              </a:solidFill>
              <a:latin typeface="Montserrat"/>
              <a:ea typeface="Montserrat"/>
              <a:cs typeface="Montserrat"/>
              <a:sym typeface="Montserrat"/>
            </a:endParaRPr>
          </a:p>
        </p:txBody>
      </p:sp>
      <p:sp>
        <p:nvSpPr>
          <p:cNvPr id="251" name="Google Shape;251;gfcf6b949da_0_3"/>
          <p:cNvSpPr txBox="1"/>
          <p:nvPr/>
        </p:nvSpPr>
        <p:spPr>
          <a:xfrm>
            <a:off x="695375" y="1400750"/>
            <a:ext cx="7844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¿Cuantas formas tengo de procesar lo que se encuentra en una región de 5x5 pixeles?</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fd2720fd9d_0_13"/>
          <p:cNvSpPr txBox="1"/>
          <p:nvPr>
            <p:ph type="title"/>
          </p:nvPr>
        </p:nvSpPr>
        <p:spPr>
          <a:xfrm>
            <a:off x="649500" y="5559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VGGNet: Tamaño de filtros</a:t>
            </a:r>
            <a:endParaRPr>
              <a:latin typeface="Montserrat"/>
              <a:ea typeface="Montserrat"/>
              <a:cs typeface="Montserrat"/>
              <a:sym typeface="Montserrat"/>
            </a:endParaRPr>
          </a:p>
        </p:txBody>
      </p:sp>
      <p:graphicFrame>
        <p:nvGraphicFramePr>
          <p:cNvPr id="257" name="Google Shape;257;gfd2720fd9d_0_13"/>
          <p:cNvGraphicFramePr/>
          <p:nvPr/>
        </p:nvGraphicFramePr>
        <p:xfrm>
          <a:off x="388700" y="2002388"/>
          <a:ext cx="3000000" cy="3000000"/>
        </p:xfrm>
        <a:graphic>
          <a:graphicData uri="http://schemas.openxmlformats.org/drawingml/2006/table">
            <a:tbl>
              <a:tblPr>
                <a:noFill/>
                <a:tableStyleId>{E018B2B1-C1A8-4AC6-9760-B6A3CA9D8E86}</a:tableStyleId>
              </a:tblPr>
              <a:tblGrid>
                <a:gridCol w="454375"/>
                <a:gridCol w="454375"/>
                <a:gridCol w="454375"/>
                <a:gridCol w="454375"/>
                <a:gridCol w="454375"/>
              </a:tblGrid>
              <a:tr h="389625">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11</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12</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13</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14</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15</a:t>
                      </a:r>
                      <a:endParaRPr sz="1400" u="none" cap="none" strike="noStrike"/>
                    </a:p>
                  </a:txBody>
                  <a:tcPr marT="91425" marB="91425" marR="91425" marL="91425">
                    <a:lnB cap="flat" cmpd="sng" w="9525">
                      <a:solidFill>
                        <a:srgbClr val="9E9E9E"/>
                      </a:solidFill>
                      <a:prstDash val="solid"/>
                      <a:round/>
                      <a:headEnd len="sm" w="sm" type="none"/>
                      <a:tailEnd len="sm" w="sm" type="none"/>
                    </a:lnB>
                  </a:tcPr>
                </a:tc>
              </a:tr>
              <a:tr h="389625">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21</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22</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23</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24</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25</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9625">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31</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32</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33</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34</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35</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9625">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41</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42</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43</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44</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45</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9625">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51</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52</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53</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54</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55</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258" name="Google Shape;258;gfd2720fd9d_0_13"/>
          <p:cNvGraphicFramePr/>
          <p:nvPr/>
        </p:nvGraphicFramePr>
        <p:xfrm>
          <a:off x="7886375" y="2794813"/>
          <a:ext cx="3000000" cy="3000000"/>
        </p:xfrm>
        <a:graphic>
          <a:graphicData uri="http://schemas.openxmlformats.org/drawingml/2006/table">
            <a:tbl>
              <a:tblPr>
                <a:noFill/>
                <a:tableStyleId>{E018B2B1-C1A8-4AC6-9760-B6A3CA9D8E86}</a:tableStyleId>
              </a:tblPr>
              <a:tblGrid>
                <a:gridCol w="454375"/>
              </a:tblGrid>
              <a:tr h="389625">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11</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59" name="Google Shape;259;gfd2720fd9d_0_13"/>
          <p:cNvSpPr txBox="1"/>
          <p:nvPr/>
        </p:nvSpPr>
        <p:spPr>
          <a:xfrm>
            <a:off x="773075" y="4184900"/>
            <a:ext cx="7688700" cy="8313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2 convoluciones con tamaño de filtro 3x3 y stride 1</a:t>
            </a:r>
            <a:endParaRPr b="0" i="0" sz="1400" u="none" cap="none" strike="noStrike">
              <a:solidFill>
                <a:srgbClr val="000000"/>
              </a:solidFill>
              <a:latin typeface="Montserrat"/>
              <a:ea typeface="Montserrat"/>
              <a:cs typeface="Montserrat"/>
              <a:sym typeface="Montserrat"/>
            </a:endParaRPr>
          </a:p>
          <a:p>
            <a:pPr indent="-317500" lvl="0" marL="457200" marR="0" rtl="0" algn="l">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Presenta 2 funciones con no-linealidad</a:t>
            </a:r>
            <a:endParaRPr b="0" i="0" sz="1400" u="none" cap="none" strike="noStrike">
              <a:solidFill>
                <a:srgbClr val="000000"/>
              </a:solidFill>
              <a:latin typeface="Montserrat"/>
              <a:ea typeface="Montserrat"/>
              <a:cs typeface="Montserrat"/>
              <a:sym typeface="Montserrat"/>
            </a:endParaRPr>
          </a:p>
          <a:p>
            <a:pPr indent="-317500" lvl="0" marL="457200" marR="0" rtl="0" algn="l">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Requiere 18 parámetros</a:t>
            </a:r>
            <a:endParaRPr b="0" i="0" sz="1400" u="none" cap="none" strike="noStrike">
              <a:solidFill>
                <a:srgbClr val="000000"/>
              </a:solidFill>
              <a:latin typeface="Montserrat"/>
              <a:ea typeface="Montserrat"/>
              <a:cs typeface="Montserrat"/>
              <a:sym typeface="Montserrat"/>
            </a:endParaRPr>
          </a:p>
        </p:txBody>
      </p:sp>
      <p:sp>
        <p:nvSpPr>
          <p:cNvPr id="260" name="Google Shape;260;gfd2720fd9d_0_13"/>
          <p:cNvSpPr txBox="1"/>
          <p:nvPr/>
        </p:nvSpPr>
        <p:spPr>
          <a:xfrm>
            <a:off x="695375" y="1400750"/>
            <a:ext cx="7844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¿Cuantas formas tengo de procesar lo que se encuentra en una región de 5x5 pixeles?</a:t>
            </a:r>
            <a:endParaRPr b="0" i="0" sz="1400" u="none" cap="none" strike="noStrike">
              <a:solidFill>
                <a:srgbClr val="000000"/>
              </a:solidFill>
              <a:latin typeface="Montserrat"/>
              <a:ea typeface="Montserrat"/>
              <a:cs typeface="Montserrat"/>
              <a:sym typeface="Montserrat"/>
            </a:endParaRPr>
          </a:p>
        </p:txBody>
      </p:sp>
      <p:graphicFrame>
        <p:nvGraphicFramePr>
          <p:cNvPr id="261" name="Google Shape;261;gfd2720fd9d_0_13"/>
          <p:cNvGraphicFramePr/>
          <p:nvPr/>
        </p:nvGraphicFramePr>
        <p:xfrm>
          <a:off x="4606888" y="2398601"/>
          <a:ext cx="3000000" cy="3000000"/>
        </p:xfrm>
        <a:graphic>
          <a:graphicData uri="http://schemas.openxmlformats.org/drawingml/2006/table">
            <a:tbl>
              <a:tblPr>
                <a:noFill/>
                <a:tableStyleId>{E018B2B1-C1A8-4AC6-9760-B6A3CA9D8E86}</a:tableStyleId>
              </a:tblPr>
              <a:tblGrid>
                <a:gridCol w="454375"/>
                <a:gridCol w="454375"/>
                <a:gridCol w="454375"/>
              </a:tblGrid>
              <a:tr h="389625">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11</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12</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13</a:t>
                      </a:r>
                      <a:endParaRPr sz="1400" u="none" cap="none" strike="noStrike"/>
                    </a:p>
                  </a:txBody>
                  <a:tcPr marT="91425" marB="91425" marR="91425" marL="91425">
                    <a:lnB cap="flat" cmpd="sng" w="9525">
                      <a:solidFill>
                        <a:srgbClr val="9E9E9E"/>
                      </a:solidFill>
                      <a:prstDash val="solid"/>
                      <a:round/>
                      <a:headEnd len="sm" w="sm" type="none"/>
                      <a:tailEnd len="sm" w="sm" type="none"/>
                    </a:lnB>
                  </a:tcPr>
                </a:tc>
              </a:tr>
              <a:tr h="389625">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21</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22</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23</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9625">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31</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32</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t>z</a:t>
                      </a:r>
                      <a:r>
                        <a:rPr baseline="-25000" lang="es" sz="1400" u="none" cap="none" strike="noStrike"/>
                        <a:t>33</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cxnSp>
        <p:nvCxnSpPr>
          <p:cNvPr id="262" name="Google Shape;262;gfd2720fd9d_0_13"/>
          <p:cNvCxnSpPr/>
          <p:nvPr/>
        </p:nvCxnSpPr>
        <p:spPr>
          <a:xfrm>
            <a:off x="2791325" y="3008375"/>
            <a:ext cx="1682100" cy="1500"/>
          </a:xfrm>
          <a:prstGeom prst="straightConnector1">
            <a:avLst/>
          </a:prstGeom>
          <a:noFill/>
          <a:ln cap="flat" cmpd="sng" w="9525">
            <a:solidFill>
              <a:schemeClr val="dk2"/>
            </a:solidFill>
            <a:prstDash val="solid"/>
            <a:round/>
            <a:headEnd len="sm" w="sm" type="none"/>
            <a:tailEnd len="med" w="med" type="triangle"/>
          </a:ln>
        </p:spPr>
      </p:cxnSp>
      <p:sp>
        <p:nvSpPr>
          <p:cNvPr id="263" name="Google Shape;263;gfd2720fd9d_0_13"/>
          <p:cNvSpPr txBox="1"/>
          <p:nvPr/>
        </p:nvSpPr>
        <p:spPr>
          <a:xfrm>
            <a:off x="2741825" y="3133525"/>
            <a:ext cx="18303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Convolución 3x3</a:t>
            </a:r>
            <a:endParaRPr b="0" i="0" sz="1400" u="none" cap="none" strike="noStrike">
              <a:solidFill>
                <a:srgbClr val="000000"/>
              </a:solidFill>
              <a:latin typeface="Montserrat"/>
              <a:ea typeface="Montserrat"/>
              <a:cs typeface="Montserrat"/>
              <a:sym typeface="Montserrat"/>
            </a:endParaRPr>
          </a:p>
        </p:txBody>
      </p:sp>
      <p:cxnSp>
        <p:nvCxnSpPr>
          <p:cNvPr id="264" name="Google Shape;264;gfd2720fd9d_0_13"/>
          <p:cNvCxnSpPr/>
          <p:nvPr/>
        </p:nvCxnSpPr>
        <p:spPr>
          <a:xfrm>
            <a:off x="6091225" y="2992175"/>
            <a:ext cx="1682100" cy="1500"/>
          </a:xfrm>
          <a:prstGeom prst="straightConnector1">
            <a:avLst/>
          </a:prstGeom>
          <a:noFill/>
          <a:ln cap="flat" cmpd="sng" w="9525">
            <a:solidFill>
              <a:schemeClr val="dk2"/>
            </a:solidFill>
            <a:prstDash val="solid"/>
            <a:round/>
            <a:headEnd len="sm" w="sm" type="none"/>
            <a:tailEnd len="med" w="med" type="triangle"/>
          </a:ln>
        </p:spPr>
      </p:cxnSp>
      <p:sp>
        <p:nvSpPr>
          <p:cNvPr id="265" name="Google Shape;265;gfd2720fd9d_0_13"/>
          <p:cNvSpPr txBox="1"/>
          <p:nvPr/>
        </p:nvSpPr>
        <p:spPr>
          <a:xfrm>
            <a:off x="6107175" y="3069450"/>
            <a:ext cx="16821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Convolución 3x3</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fd2720fd9d_0_1"/>
          <p:cNvSpPr txBox="1"/>
          <p:nvPr>
            <p:ph type="title"/>
          </p:nvPr>
        </p:nvSpPr>
        <p:spPr>
          <a:xfrm>
            <a:off x="649500" y="5559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VGGNet: Tamaño de filtros</a:t>
            </a:r>
            <a:endParaRPr>
              <a:latin typeface="Montserrat"/>
              <a:ea typeface="Montserrat"/>
              <a:cs typeface="Montserrat"/>
              <a:sym typeface="Montserrat"/>
            </a:endParaRPr>
          </a:p>
        </p:txBody>
      </p:sp>
      <p:sp>
        <p:nvSpPr>
          <p:cNvPr id="271" name="Google Shape;271;gfd2720fd9d_0_1"/>
          <p:cNvSpPr txBox="1"/>
          <p:nvPr/>
        </p:nvSpPr>
        <p:spPr>
          <a:xfrm>
            <a:off x="505075" y="1535825"/>
            <a:ext cx="8411100" cy="2770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A diferencia de redes como AlexNet, VGG utiliza capas con tamaños de filtro más pequeños. Dado que utilizar más cantidad de capas con filtros más pequeños permite equiparar el campo receptivo de filtros mayores, se presentan las siguientes ventajas:</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Mayor posibilidad de utilizar no-linealidades, lo cual facilita la detección certera de las features.</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Menor cantidad de parámetros necesarios.</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Convergencia mas rapida.</a:t>
            </a:r>
            <a:endParaRPr b="0" i="0" sz="1400" u="none" cap="none" strike="noStrike">
              <a:solidFill>
                <a:srgbClr val="000000"/>
              </a:solidFill>
              <a:latin typeface="Montserrat"/>
              <a:ea typeface="Montserrat"/>
              <a:cs typeface="Montserrat"/>
              <a:sym typeface="Montserrat"/>
            </a:endParaRPr>
          </a:p>
          <a:p>
            <a:pPr indent="-317500" lvl="0" marL="457200" marR="0" rtl="0" algn="just">
              <a:lnSpc>
                <a:spcPct val="100000"/>
              </a:lnSpc>
              <a:spcBef>
                <a:spcPts val="0"/>
              </a:spcBef>
              <a:spcAft>
                <a:spcPts val="0"/>
              </a:spcAft>
              <a:buClr>
                <a:srgbClr val="000000"/>
              </a:buClr>
              <a:buSzPts val="1400"/>
              <a:buFont typeface="Montserrat"/>
              <a:buChar char="●"/>
            </a:pPr>
            <a:r>
              <a:rPr b="0" i="0" lang="es" sz="1400" u="none" cap="none" strike="noStrike">
                <a:solidFill>
                  <a:srgbClr val="000000"/>
                </a:solidFill>
                <a:latin typeface="Montserrat"/>
                <a:ea typeface="Montserrat"/>
                <a:cs typeface="Montserrat"/>
                <a:sym typeface="Montserrat"/>
              </a:rPr>
              <a:t>Menor probabilidad de sobreentrenamiento.</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Sin embargo, utilizar redes con cada vez más capas no siempre es lo mejor y trae problemas asociados...</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fd2720fd9d_0_31"/>
          <p:cNvSpPr txBox="1"/>
          <p:nvPr>
            <p:ph type="title"/>
          </p:nvPr>
        </p:nvSpPr>
        <p:spPr>
          <a:xfrm>
            <a:off x="649500" y="5559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VGGNet: Multi-Scale Training</a:t>
            </a:r>
            <a:endParaRPr>
              <a:latin typeface="Montserrat"/>
              <a:ea typeface="Montserrat"/>
              <a:cs typeface="Montserrat"/>
              <a:sym typeface="Montserrat"/>
            </a:endParaRPr>
          </a:p>
        </p:txBody>
      </p:sp>
      <p:sp>
        <p:nvSpPr>
          <p:cNvPr id="277" name="Google Shape;277;gfd2720fd9d_0_31"/>
          <p:cNvSpPr txBox="1"/>
          <p:nvPr/>
        </p:nvSpPr>
        <p:spPr>
          <a:xfrm>
            <a:off x="505075" y="1535825"/>
            <a:ext cx="8411100" cy="1262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Dado que los objetos pueden tener distintas escalas dentro de las imágenes, si el tamaño de las mismas es fijo durante el entrenamiento se puede producir un sesgo si, en el conjunto de test, los objetos no presentan las mismas dimensiones. Para corregir este problema, durante el entrenamiento de VGG se reescalaron las imágenes aleatoriamente entre valores de 256 a 512 píxeles para luego recortar los 224x224 necesario para el input de la red.</a:t>
            </a:r>
            <a:endParaRPr b="0" i="0" sz="1400" u="none" cap="none" strike="noStrike">
              <a:solidFill>
                <a:srgbClr val="000000"/>
              </a:solidFill>
              <a:latin typeface="Montserrat"/>
              <a:ea typeface="Montserrat"/>
              <a:cs typeface="Montserrat"/>
              <a:sym typeface="Montserrat"/>
            </a:endParaRPr>
          </a:p>
        </p:txBody>
      </p:sp>
      <p:pic>
        <p:nvPicPr>
          <p:cNvPr id="278" name="Google Shape;278;gfd2720fd9d_0_31"/>
          <p:cNvPicPr preferRelativeResize="0"/>
          <p:nvPr/>
        </p:nvPicPr>
        <p:blipFill rotWithShape="1">
          <a:blip r:embed="rId3">
            <a:alphaModFix/>
          </a:blip>
          <a:srcRect b="0" l="0" r="0" t="0"/>
          <a:stretch/>
        </p:blipFill>
        <p:spPr>
          <a:xfrm>
            <a:off x="0" y="3136350"/>
            <a:ext cx="4087770" cy="1708225"/>
          </a:xfrm>
          <a:prstGeom prst="rect">
            <a:avLst/>
          </a:prstGeom>
          <a:noFill/>
          <a:ln>
            <a:noFill/>
          </a:ln>
        </p:spPr>
      </p:pic>
      <p:pic>
        <p:nvPicPr>
          <p:cNvPr id="279" name="Google Shape;279;gfd2720fd9d_0_31"/>
          <p:cNvPicPr preferRelativeResize="0"/>
          <p:nvPr/>
        </p:nvPicPr>
        <p:blipFill rotWithShape="1">
          <a:blip r:embed="rId4">
            <a:alphaModFix/>
          </a:blip>
          <a:srcRect b="0" l="0" r="0" t="0"/>
          <a:stretch/>
        </p:blipFill>
        <p:spPr>
          <a:xfrm>
            <a:off x="4199893" y="3136350"/>
            <a:ext cx="4944107" cy="17082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100534e0d99_0_1"/>
          <p:cNvSpPr txBox="1"/>
          <p:nvPr/>
        </p:nvSpPr>
        <p:spPr>
          <a:xfrm>
            <a:off x="777200" y="1377025"/>
            <a:ext cx="8007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5" name="Google Shape;285;g100534e0d99_0_1"/>
          <p:cNvSpPr txBox="1"/>
          <p:nvPr/>
        </p:nvSpPr>
        <p:spPr>
          <a:xfrm>
            <a:off x="675755" y="596046"/>
            <a:ext cx="4496400" cy="5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s" sz="2800" u="none" cap="none" strike="noStrike">
                <a:solidFill>
                  <a:srgbClr val="1A1A1A"/>
                </a:solidFill>
                <a:latin typeface="Montserrat"/>
                <a:ea typeface="Montserrat"/>
                <a:cs typeface="Montserrat"/>
                <a:sym typeface="Montserrat"/>
              </a:rPr>
              <a:t>Ejemplos prácticos</a:t>
            </a:r>
            <a:endParaRPr b="1" i="0" sz="2800" u="none" cap="none" strike="noStrike">
              <a:solidFill>
                <a:srgbClr val="1A1A1A"/>
              </a:solidFill>
              <a:latin typeface="Montserrat"/>
              <a:ea typeface="Montserrat"/>
              <a:cs typeface="Montserrat"/>
              <a:sym typeface="Montserrat"/>
            </a:endParaRPr>
          </a:p>
        </p:txBody>
      </p:sp>
      <p:sp>
        <p:nvSpPr>
          <p:cNvPr id="286" name="Google Shape;286;g100534e0d99_0_1"/>
          <p:cNvSpPr txBox="1"/>
          <p:nvPr/>
        </p:nvSpPr>
        <p:spPr>
          <a:xfrm>
            <a:off x="703200" y="1384425"/>
            <a:ext cx="8044500" cy="1908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Implementación de la arquitectura LeNet-5 y su entrenamiento con MNIST.</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 sz="1400" u="sng" cap="none" strike="noStrike">
                <a:solidFill>
                  <a:schemeClr val="hlink"/>
                </a:solidFill>
                <a:latin typeface="Montserrat"/>
                <a:ea typeface="Montserrat"/>
                <a:cs typeface="Montserrat"/>
                <a:sym typeface="Montserrat"/>
                <a:hlinkClick r:id="rId3"/>
              </a:rPr>
              <a:t>Colab LeNet-5</a:t>
            </a:r>
            <a:r>
              <a:rPr b="0" i="0" lang="es" sz="1400" u="none" cap="none" strike="noStrike">
                <a:solidFill>
                  <a:srgbClr val="000000"/>
                </a:solidFill>
                <a:latin typeface="Montserrat"/>
                <a:ea typeface="Montserrat"/>
                <a:cs typeface="Montserrat"/>
                <a:sym typeface="Montserrat"/>
              </a:rPr>
              <a:t>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Implementación de Data Augmentation y su efecto sobre el entrenamiento de una red neuronal convolucional.</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 sz="1400" u="sng" cap="none" strike="noStrike">
                <a:solidFill>
                  <a:schemeClr val="hlink"/>
                </a:solidFill>
                <a:latin typeface="Montserrat"/>
                <a:ea typeface="Montserrat"/>
                <a:cs typeface="Montserrat"/>
                <a:sym typeface="Montserrat"/>
                <a:hlinkClick r:id="rId4"/>
              </a:rPr>
              <a:t>Colab Data Augmentation</a:t>
            </a:r>
            <a:r>
              <a:rPr b="0" i="0" lang="es" sz="1400" u="none" cap="none" strike="noStrike">
                <a:solidFill>
                  <a:srgbClr val="000000"/>
                </a:solidFill>
                <a:latin typeface="Montserrat"/>
                <a:ea typeface="Montserrat"/>
                <a:cs typeface="Montserrat"/>
                <a:sym typeface="Montserrat"/>
              </a:rPr>
              <a:t>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6"/>
          <p:cNvSpPr txBox="1"/>
          <p:nvPr>
            <p:ph type="title"/>
          </p:nvPr>
        </p:nvSpPr>
        <p:spPr>
          <a:xfrm>
            <a:off x="727650" y="58387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Tarea</a:t>
            </a:r>
            <a:endParaRPr>
              <a:latin typeface="Montserrat"/>
              <a:ea typeface="Montserrat"/>
              <a:cs typeface="Montserrat"/>
              <a:sym typeface="Montserrat"/>
            </a:endParaRPr>
          </a:p>
        </p:txBody>
      </p:sp>
      <p:sp>
        <p:nvSpPr>
          <p:cNvPr id="292" name="Google Shape;292;p26"/>
          <p:cNvSpPr txBox="1"/>
          <p:nvPr/>
        </p:nvSpPr>
        <p:spPr>
          <a:xfrm>
            <a:off x="794050" y="1381275"/>
            <a:ext cx="7178400" cy="1908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sng" cap="none" strike="noStrike">
                <a:solidFill>
                  <a:schemeClr val="hlink"/>
                </a:solidFill>
                <a:latin typeface="Montserrat"/>
                <a:ea typeface="Montserrat"/>
                <a:cs typeface="Montserrat"/>
                <a:sym typeface="Montserrat"/>
                <a:hlinkClick r:id="rId3"/>
              </a:rPr>
              <a:t>Colab Tarea</a:t>
            </a:r>
            <a:endParaRPr>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lang="es">
                <a:latin typeface="Montserrat"/>
                <a:ea typeface="Montserrat"/>
                <a:cs typeface="Montserrat"/>
                <a:sym typeface="Montserrat"/>
              </a:rPr>
              <a:t>No es obligatorio pero si quieren dejar su feedback sobre esta clase pueden hacerlo </a:t>
            </a:r>
            <a:r>
              <a:rPr lang="es">
                <a:latin typeface="Montserrat"/>
                <a:ea typeface="Montserrat"/>
                <a:cs typeface="Montserrat"/>
                <a:sym typeface="Montserrat"/>
              </a:rPr>
              <a:t>aquí</a:t>
            </a:r>
            <a:r>
              <a:rPr lang="es">
                <a:latin typeface="Montserrat"/>
                <a:ea typeface="Montserrat"/>
                <a:cs typeface="Montserrat"/>
                <a:sym typeface="Montserrat"/>
              </a:rPr>
              <a:t>:</a:t>
            </a:r>
            <a:endParaRPr>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lang="es" u="sng">
                <a:solidFill>
                  <a:schemeClr val="hlink"/>
                </a:solidFill>
                <a:latin typeface="Montserrat"/>
                <a:ea typeface="Montserrat"/>
                <a:cs typeface="Montserrat"/>
                <a:sym typeface="Montserrat"/>
                <a:hlinkClick r:id="rId4"/>
              </a:rPr>
              <a:t>Encuesta sobre la clase</a:t>
            </a:r>
            <a:endParaRPr>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4"/>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Repaso</a:t>
            </a:r>
            <a:endParaRPr sz="900">
              <a:latin typeface="Montserrat"/>
              <a:ea typeface="Montserrat"/>
              <a:cs typeface="Montserrat"/>
              <a:sym typeface="Montserrat"/>
            </a:endParaRPr>
          </a:p>
        </p:txBody>
      </p:sp>
      <p:sp>
        <p:nvSpPr>
          <p:cNvPr id="100" name="Google Shape;100;p4"/>
          <p:cNvSpPr txBox="1"/>
          <p:nvPr>
            <p:ph idx="1" type="body"/>
          </p:nvPr>
        </p:nvSpPr>
        <p:spPr>
          <a:xfrm>
            <a:off x="453525" y="1293500"/>
            <a:ext cx="4038646" cy="3850000"/>
          </a:xfrm>
          <a:prstGeom prst="rect">
            <a:avLst/>
          </a:prstGeom>
          <a:blipFill rotWithShape="1">
            <a:blip r:embed="rId3">
              <a:alphaModFix/>
            </a:blip>
            <a:stretch>
              <a:fillRect b="-939" l="-444" r="-441" t="0"/>
            </a:stretch>
          </a:blipFill>
          <a:ln>
            <a:noFill/>
          </a:ln>
        </p:spPr>
        <p:txBody>
          <a:bodyPr anchorCtr="0" anchor="t" bIns="91425" lIns="91425" spcFirstLastPara="1" rIns="91425" wrap="square" tIns="91425">
            <a:noAutofit/>
          </a:bodyPr>
          <a:lstStyle/>
          <a:p>
            <a:pPr indent="0" lvl="0" marL="146050" rtl="0" algn="l">
              <a:lnSpc>
                <a:spcPct val="115000"/>
              </a:lnSpc>
              <a:spcBef>
                <a:spcPts val="0"/>
              </a:spcBef>
              <a:spcAft>
                <a:spcPts val="0"/>
              </a:spcAft>
              <a:buSzPts val="1300"/>
              <a:buNone/>
            </a:pPr>
            <a:r>
              <a:rPr lang="es"/>
              <a:t> </a:t>
            </a:r>
            <a:endParaRPr/>
          </a:p>
        </p:txBody>
      </p:sp>
      <p:sp>
        <p:nvSpPr>
          <p:cNvPr id="101" name="Google Shape;101;p4"/>
          <p:cNvSpPr txBox="1"/>
          <p:nvPr/>
        </p:nvSpPr>
        <p:spPr>
          <a:xfrm>
            <a:off x="4492171" y="1407885"/>
            <a:ext cx="4651829" cy="2846292"/>
          </a:xfrm>
          <a:prstGeom prst="rect">
            <a:avLst/>
          </a:prstGeom>
          <a:blipFill rotWithShape="1">
            <a:blip r:embed="rId4">
              <a:alphaModFix/>
            </a:blip>
            <a:stretch>
              <a:fillRect b="0" l="0" r="0" t="-42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
          <p:cNvSpPr txBox="1"/>
          <p:nvPr>
            <p:ph type="title"/>
          </p:nvPr>
        </p:nvSpPr>
        <p:spPr>
          <a:xfrm>
            <a:off x="729450"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Repaso</a:t>
            </a:r>
            <a:endParaRPr sz="900">
              <a:latin typeface="Montserrat"/>
              <a:ea typeface="Montserrat"/>
              <a:cs typeface="Montserrat"/>
              <a:sym typeface="Montserrat"/>
            </a:endParaRPr>
          </a:p>
        </p:txBody>
      </p:sp>
      <p:sp>
        <p:nvSpPr>
          <p:cNvPr id="107" name="Google Shape;107;p1"/>
          <p:cNvSpPr txBox="1"/>
          <p:nvPr/>
        </p:nvSpPr>
        <p:spPr>
          <a:xfrm>
            <a:off x="327378" y="1407885"/>
            <a:ext cx="4164793" cy="16004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Capa Pooling: Max y Average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s" sz="1400" u="none" cap="none" strike="noStrike">
                <a:solidFill>
                  <a:srgbClr val="000000"/>
                </a:solidFill>
                <a:latin typeface="Montserrat"/>
                <a:ea typeface="Montserrat"/>
                <a:cs typeface="Montserrat"/>
                <a:sym typeface="Montserrat"/>
              </a:rPr>
              <a:t>Tamaño de filtro </a:t>
            </a:r>
            <a:endParaRPr b="0" i="0" sz="1400" u="none" cap="none" strike="noStrike">
              <a:solidFill>
                <a:srgbClr val="000000"/>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00000"/>
              </a:buClr>
              <a:buSzPts val="1400"/>
              <a:buFont typeface="Arial"/>
              <a:buChar char="•"/>
            </a:pPr>
            <a:r>
              <a:rPr b="0" i="0" lang="es" sz="1400" u="none" cap="none" strike="noStrike">
                <a:solidFill>
                  <a:srgbClr val="000000"/>
                </a:solidFill>
                <a:latin typeface="Montserrat"/>
                <a:ea typeface="Montserrat"/>
                <a:cs typeface="Montserrat"/>
                <a:sym typeface="Montserrat"/>
              </a:rPr>
              <a:t>Stride</a:t>
            </a:r>
            <a:endParaRPr b="0" i="0" sz="1400" u="none" cap="none" strike="noStrike">
              <a:solidFill>
                <a:srgbClr val="000000"/>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00000"/>
              </a:buClr>
              <a:buSzPts val="1400"/>
              <a:buFont typeface="Arial"/>
              <a:buChar char="•"/>
            </a:pPr>
            <a:r>
              <a:rPr b="0" i="0" lang="es" sz="1400" u="none" cap="none" strike="noStrike">
                <a:solidFill>
                  <a:srgbClr val="000000"/>
                </a:solidFill>
                <a:latin typeface="Montserrat"/>
                <a:ea typeface="Montserrat"/>
                <a:cs typeface="Montserrat"/>
                <a:sym typeface="Montserrat"/>
              </a:rPr>
              <a:t>No modifican la cantidad de filtros del volumen de entrada.</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s" sz="1400" u="none" cap="none" strike="noStrike">
                <a:solidFill>
                  <a:srgbClr val="000000"/>
                </a:solidFill>
                <a:latin typeface="Montserrat"/>
                <a:ea typeface="Montserrat"/>
                <a:cs typeface="Montserrat"/>
                <a:sym typeface="Montserrat"/>
              </a:rPr>
              <a:t>No cuentan con parámetros entrenables.</a:t>
            </a:r>
            <a:endParaRPr b="0" i="0" sz="1400" u="none" cap="none" strike="noStrike">
              <a:solidFill>
                <a:srgbClr val="000000"/>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108" name="Google Shape;108;p1"/>
          <p:cNvSpPr txBox="1"/>
          <p:nvPr/>
        </p:nvSpPr>
        <p:spPr>
          <a:xfrm>
            <a:off x="4617156" y="1027289"/>
            <a:ext cx="4391377" cy="224672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Sea un volumen de entrada de dimensiones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A una capa de pooling con tamaño de filtro </a:t>
            </a:r>
            <a:r>
              <a:rPr b="1" i="1" lang="es" sz="1400" u="none" cap="none" strike="noStrike">
                <a:solidFill>
                  <a:srgbClr val="000000"/>
                </a:solidFill>
                <a:latin typeface="Cambria"/>
                <a:ea typeface="Cambria"/>
                <a:cs typeface="Cambria"/>
                <a:sym typeface="Cambria"/>
              </a:rPr>
              <a:t>f</a:t>
            </a:r>
            <a:r>
              <a:rPr b="0" i="0" lang="es" sz="1400" u="none" cap="none" strike="noStrike">
                <a:solidFill>
                  <a:srgbClr val="000000"/>
                </a:solidFill>
                <a:latin typeface="Montserrat"/>
                <a:ea typeface="Montserrat"/>
                <a:cs typeface="Montserrat"/>
                <a:sym typeface="Montserrat"/>
              </a:rPr>
              <a:t>  y stride </a:t>
            </a:r>
            <a:r>
              <a:rPr b="1" i="1" lang="es" sz="1400" u="none" cap="none" strike="noStrike">
                <a:solidFill>
                  <a:srgbClr val="000000"/>
                </a:solidFill>
                <a:latin typeface="Cambria"/>
                <a:ea typeface="Cambria"/>
                <a:cs typeface="Cambria"/>
                <a:sym typeface="Cambria"/>
              </a:rPr>
              <a:t>s</a:t>
            </a:r>
            <a:endParaRPr b="1" i="1" sz="1400" u="none" cap="none" strike="noStrike">
              <a:solidFill>
                <a:srgbClr val="000000"/>
              </a:solidFill>
              <a:latin typeface="Cambria"/>
              <a:ea typeface="Cambria"/>
              <a:cs typeface="Cambria"/>
              <a:sym typeface="Cambria"/>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Las dimensiones de la salida serán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109" name="Google Shape;109;p1"/>
          <p:cNvSpPr txBox="1"/>
          <p:nvPr/>
        </p:nvSpPr>
        <p:spPr>
          <a:xfrm>
            <a:off x="2134766" y="1595044"/>
            <a:ext cx="275008" cy="307777"/>
          </a:xfrm>
          <a:prstGeom prst="rect">
            <a:avLst/>
          </a:prstGeom>
          <a:blipFill rotWithShape="1">
            <a:blip r:embed="rId3">
              <a:alphaModFix/>
            </a:blip>
            <a:stretch>
              <a:fillRect b="-9991"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10" name="Google Shape;110;p1"/>
          <p:cNvSpPr txBox="1"/>
          <p:nvPr/>
        </p:nvSpPr>
        <p:spPr>
          <a:xfrm>
            <a:off x="1200737" y="1825396"/>
            <a:ext cx="275100" cy="307800"/>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11" name="Google Shape;111;p1"/>
          <p:cNvSpPr txBox="1"/>
          <p:nvPr/>
        </p:nvSpPr>
        <p:spPr>
          <a:xfrm>
            <a:off x="6036415" y="1457540"/>
            <a:ext cx="1746298" cy="307777"/>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12" name="Google Shape;112;p1"/>
          <p:cNvSpPr txBox="1"/>
          <p:nvPr/>
        </p:nvSpPr>
        <p:spPr>
          <a:xfrm>
            <a:off x="5328271" y="3008323"/>
            <a:ext cx="3416968" cy="571695"/>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0"/>
          <p:cNvSpPr txBox="1"/>
          <p:nvPr>
            <p:ph type="title"/>
          </p:nvPr>
        </p:nvSpPr>
        <p:spPr>
          <a:xfrm>
            <a:off x="727650" y="5592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Data Augmentation</a:t>
            </a:r>
            <a:endParaRPr>
              <a:latin typeface="Montserrat"/>
              <a:ea typeface="Montserrat"/>
              <a:cs typeface="Montserrat"/>
              <a:sym typeface="Montserrat"/>
            </a:endParaRPr>
          </a:p>
        </p:txBody>
      </p:sp>
      <p:sp>
        <p:nvSpPr>
          <p:cNvPr id="118" name="Google Shape;118;p10"/>
          <p:cNvSpPr txBox="1"/>
          <p:nvPr>
            <p:ph idx="1" type="body"/>
          </p:nvPr>
        </p:nvSpPr>
        <p:spPr>
          <a:xfrm>
            <a:off x="727650" y="1288200"/>
            <a:ext cx="8160900" cy="3519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300"/>
              <a:buNone/>
            </a:pPr>
            <a:r>
              <a:rPr lang="es" sz="1400">
                <a:latin typeface="Montserrat"/>
                <a:ea typeface="Montserrat"/>
                <a:cs typeface="Montserrat"/>
                <a:sym typeface="Montserrat"/>
              </a:rPr>
              <a:t>Consiste en generar “nuevos” ejemplos de datos de entrenamiento, a partir de los datos originales, aplicando perturbaciones aleatorias sobre estos últimos, sin alterar la etiqueta a la cual corresponden. Con esto lo que se busca es mejorar la capacidad de los modelos de generalizar sobre los datos. Las transformaciones que se aplican dependen de la aplicación específica y las características de los datos. </a:t>
            </a:r>
            <a:endParaRPr sz="1400">
              <a:latin typeface="Montserrat"/>
              <a:ea typeface="Montserrat"/>
              <a:cs typeface="Montserrat"/>
              <a:sym typeface="Montserrat"/>
            </a:endParaRPr>
          </a:p>
          <a:p>
            <a:pPr indent="-317500" lvl="0" marL="457200" rtl="0" algn="just">
              <a:lnSpc>
                <a:spcPct val="115000"/>
              </a:lnSpc>
              <a:spcBef>
                <a:spcPts val="0"/>
              </a:spcBef>
              <a:spcAft>
                <a:spcPts val="0"/>
              </a:spcAft>
              <a:buSzPts val="1400"/>
              <a:buFont typeface="Montserrat"/>
              <a:buChar char="●"/>
            </a:pPr>
            <a:r>
              <a:rPr lang="es" sz="1400">
                <a:latin typeface="Montserrat"/>
                <a:ea typeface="Montserrat"/>
                <a:cs typeface="Montserrat"/>
                <a:sym typeface="Montserrat"/>
              </a:rPr>
              <a:t>En el caso de imágenes podemos:</a:t>
            </a:r>
            <a:endParaRPr sz="1400">
              <a:latin typeface="Montserrat"/>
              <a:ea typeface="Montserrat"/>
              <a:cs typeface="Montserrat"/>
              <a:sym typeface="Montserrat"/>
            </a:endParaRPr>
          </a:p>
          <a:p>
            <a:pPr indent="-317500" lvl="1" marL="914400" rtl="0" algn="just">
              <a:lnSpc>
                <a:spcPct val="115000"/>
              </a:lnSpc>
              <a:spcBef>
                <a:spcPts val="0"/>
              </a:spcBef>
              <a:spcAft>
                <a:spcPts val="0"/>
              </a:spcAft>
              <a:buSzPts val="1400"/>
              <a:buFont typeface="Montserrat"/>
              <a:buChar char="○"/>
            </a:pPr>
            <a:r>
              <a:rPr lang="es" sz="1400">
                <a:latin typeface="Montserrat"/>
                <a:ea typeface="Montserrat"/>
                <a:cs typeface="Montserrat"/>
                <a:sym typeface="Montserrat"/>
              </a:rPr>
              <a:t>rotar</a:t>
            </a:r>
            <a:endParaRPr sz="1400">
              <a:latin typeface="Montserrat"/>
              <a:ea typeface="Montserrat"/>
              <a:cs typeface="Montserrat"/>
              <a:sym typeface="Montserrat"/>
            </a:endParaRPr>
          </a:p>
          <a:p>
            <a:pPr indent="-317500" lvl="1" marL="914400" rtl="0" algn="just">
              <a:lnSpc>
                <a:spcPct val="115000"/>
              </a:lnSpc>
              <a:spcBef>
                <a:spcPts val="0"/>
              </a:spcBef>
              <a:spcAft>
                <a:spcPts val="0"/>
              </a:spcAft>
              <a:buSzPts val="1400"/>
              <a:buFont typeface="Montserrat"/>
              <a:buChar char="○"/>
            </a:pPr>
            <a:r>
              <a:rPr lang="es" sz="1400">
                <a:latin typeface="Montserrat"/>
                <a:ea typeface="Montserrat"/>
                <a:cs typeface="Montserrat"/>
                <a:sym typeface="Montserrat"/>
              </a:rPr>
              <a:t>escalar</a:t>
            </a:r>
            <a:endParaRPr sz="1400">
              <a:latin typeface="Montserrat"/>
              <a:ea typeface="Montserrat"/>
              <a:cs typeface="Montserrat"/>
              <a:sym typeface="Montserrat"/>
            </a:endParaRPr>
          </a:p>
          <a:p>
            <a:pPr indent="-317500" lvl="1" marL="914400" rtl="0" algn="just">
              <a:lnSpc>
                <a:spcPct val="115000"/>
              </a:lnSpc>
              <a:spcBef>
                <a:spcPts val="0"/>
              </a:spcBef>
              <a:spcAft>
                <a:spcPts val="0"/>
              </a:spcAft>
              <a:buSzPts val="1400"/>
              <a:buFont typeface="Montserrat"/>
              <a:buChar char="○"/>
            </a:pPr>
            <a:r>
              <a:rPr lang="es" sz="1400">
                <a:latin typeface="Montserrat"/>
                <a:ea typeface="Montserrat"/>
                <a:cs typeface="Montserrat"/>
                <a:sym typeface="Montserrat"/>
              </a:rPr>
              <a:t>distorsionar</a:t>
            </a:r>
            <a:endParaRPr sz="1400">
              <a:latin typeface="Montserrat"/>
              <a:ea typeface="Montserrat"/>
              <a:cs typeface="Montserrat"/>
              <a:sym typeface="Montserrat"/>
            </a:endParaRPr>
          </a:p>
          <a:p>
            <a:pPr indent="-317500" lvl="1" marL="914400" rtl="0" algn="just">
              <a:lnSpc>
                <a:spcPct val="115000"/>
              </a:lnSpc>
              <a:spcBef>
                <a:spcPts val="0"/>
              </a:spcBef>
              <a:spcAft>
                <a:spcPts val="0"/>
              </a:spcAft>
              <a:buSzPts val="1400"/>
              <a:buFont typeface="Montserrat"/>
              <a:buChar char="○"/>
            </a:pPr>
            <a:r>
              <a:rPr lang="es" sz="1400">
                <a:latin typeface="Montserrat"/>
                <a:ea typeface="Montserrat"/>
                <a:cs typeface="Montserrat"/>
                <a:sym typeface="Montserrat"/>
              </a:rPr>
              <a:t>espejar</a:t>
            </a:r>
            <a:endParaRPr sz="1400">
              <a:latin typeface="Montserrat"/>
              <a:ea typeface="Montserrat"/>
              <a:cs typeface="Montserrat"/>
              <a:sym typeface="Montserrat"/>
            </a:endParaRPr>
          </a:p>
          <a:p>
            <a:pPr indent="-317500" lvl="1" marL="914400" rtl="0" algn="just">
              <a:lnSpc>
                <a:spcPct val="115000"/>
              </a:lnSpc>
              <a:spcBef>
                <a:spcPts val="0"/>
              </a:spcBef>
              <a:spcAft>
                <a:spcPts val="0"/>
              </a:spcAft>
              <a:buSzPts val="1400"/>
              <a:buFont typeface="Montserrat"/>
              <a:buChar char="○"/>
            </a:pPr>
            <a:r>
              <a:rPr lang="es" sz="1400">
                <a:latin typeface="Montserrat"/>
                <a:ea typeface="Montserrat"/>
                <a:cs typeface="Montserrat"/>
                <a:sym typeface="Montserrat"/>
              </a:rPr>
              <a:t>agregar ruido</a:t>
            </a:r>
            <a:endParaRPr sz="1400">
              <a:latin typeface="Montserrat"/>
              <a:ea typeface="Montserrat"/>
              <a:cs typeface="Montserrat"/>
              <a:sym typeface="Montserrat"/>
            </a:endParaRPr>
          </a:p>
          <a:p>
            <a:pPr indent="-317500" lvl="1" marL="914400" rtl="0" algn="just">
              <a:lnSpc>
                <a:spcPct val="115000"/>
              </a:lnSpc>
              <a:spcBef>
                <a:spcPts val="0"/>
              </a:spcBef>
              <a:spcAft>
                <a:spcPts val="0"/>
              </a:spcAft>
              <a:buSzPts val="1400"/>
              <a:buFont typeface="Montserrat"/>
              <a:buChar char="○"/>
            </a:pPr>
            <a:r>
              <a:rPr lang="es" sz="1400">
                <a:latin typeface="Montserrat"/>
                <a:ea typeface="Montserrat"/>
                <a:cs typeface="Montserrat"/>
                <a:sym typeface="Montserrat"/>
              </a:rPr>
              <a:t>crop</a:t>
            </a:r>
            <a:endParaRPr sz="1400">
              <a:latin typeface="Montserrat"/>
              <a:ea typeface="Montserrat"/>
              <a:cs typeface="Montserrat"/>
              <a:sym typeface="Montserrat"/>
            </a:endParaRPr>
          </a:p>
          <a:p>
            <a:pPr indent="-317500" lvl="1" marL="914400" rtl="0" algn="just">
              <a:lnSpc>
                <a:spcPct val="115000"/>
              </a:lnSpc>
              <a:spcBef>
                <a:spcPts val="0"/>
              </a:spcBef>
              <a:spcAft>
                <a:spcPts val="0"/>
              </a:spcAft>
              <a:buSzPts val="1400"/>
              <a:buFont typeface="Montserrat"/>
              <a:buChar char="○"/>
            </a:pPr>
            <a:r>
              <a:rPr lang="es" sz="1400">
                <a:latin typeface="Montserrat"/>
                <a:ea typeface="Montserrat"/>
                <a:cs typeface="Montserrat"/>
                <a:sym typeface="Montserrat"/>
              </a:rPr>
              <a:t>deformaciones de luz, color, etc.</a:t>
            </a:r>
            <a:endParaRPr>
              <a:latin typeface="Montserrat"/>
              <a:ea typeface="Montserrat"/>
              <a:cs typeface="Montserrat"/>
              <a:sym typeface="Montserrat"/>
            </a:endParaRPr>
          </a:p>
          <a:p>
            <a:pPr indent="0" lvl="0" marL="0" rtl="0" algn="just">
              <a:lnSpc>
                <a:spcPct val="115000"/>
              </a:lnSpc>
              <a:spcBef>
                <a:spcPts val="0"/>
              </a:spcBef>
              <a:spcAft>
                <a:spcPts val="0"/>
              </a:spcAft>
              <a:buSzPts val="1300"/>
              <a:buNone/>
            </a:pPr>
            <a:r>
              <a:t/>
            </a:r>
            <a:endParaRPr>
              <a:latin typeface="Montserrat"/>
              <a:ea typeface="Montserrat"/>
              <a:cs typeface="Montserrat"/>
              <a:sym typeface="Montserrat"/>
            </a:endParaRPr>
          </a:p>
          <a:p>
            <a:pPr indent="0" lvl="0" marL="0" rtl="0" algn="just">
              <a:lnSpc>
                <a:spcPct val="115000"/>
              </a:lnSpc>
              <a:spcBef>
                <a:spcPts val="0"/>
              </a:spcBef>
              <a:spcAft>
                <a:spcPts val="0"/>
              </a:spcAft>
              <a:buSzPts val="1300"/>
              <a:buNone/>
            </a:pPr>
            <a:r>
              <a:t/>
            </a:r>
            <a:endParaRPr sz="1100">
              <a:solidFill>
                <a:srgbClr val="333333"/>
              </a:solidFill>
              <a:highlight>
                <a:srgbClr val="FCFCFC"/>
              </a:highlight>
              <a:latin typeface="Roboto"/>
              <a:ea typeface="Roboto"/>
              <a:cs typeface="Roboto"/>
              <a:sym typeface="Roboto"/>
            </a:endParaRPr>
          </a:p>
          <a:p>
            <a:pPr indent="0" lvl="0" marL="0" rtl="0" algn="l">
              <a:lnSpc>
                <a:spcPct val="115000"/>
              </a:lnSpc>
              <a:spcBef>
                <a:spcPts val="0"/>
              </a:spcBef>
              <a:spcAft>
                <a:spcPts val="0"/>
              </a:spcAft>
              <a:buSzPts val="1300"/>
              <a:buNone/>
            </a:pPr>
            <a:r>
              <a:t/>
            </a:r>
            <a:endParaRPr>
              <a:latin typeface="Montserrat"/>
              <a:ea typeface="Montserrat"/>
              <a:cs typeface="Montserrat"/>
              <a:sym typeface="Montserrat"/>
            </a:endParaRPr>
          </a:p>
        </p:txBody>
      </p:sp>
      <p:sp>
        <p:nvSpPr>
          <p:cNvPr id="119" name="Google Shape;119;p10"/>
          <p:cNvSpPr txBox="1"/>
          <p:nvPr/>
        </p:nvSpPr>
        <p:spPr>
          <a:xfrm>
            <a:off x="718000" y="4845275"/>
            <a:ext cx="7698300" cy="3387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000"/>
              <a:buFont typeface="Arial"/>
              <a:buNone/>
            </a:pPr>
            <a:r>
              <a:rPr b="0" i="0" lang="es" sz="1000" u="none" cap="none" strike="noStrike">
                <a:solidFill>
                  <a:schemeClr val="accent1"/>
                </a:solidFill>
                <a:latin typeface="Montserrat"/>
                <a:ea typeface="Montserrat"/>
                <a:cs typeface="Montserrat"/>
                <a:sym typeface="Montserrat"/>
              </a:rPr>
              <a:t>Shorten and Khoshgoftaar, 2019. A survey on Image Data Augmentation for Deep Learning </a:t>
            </a:r>
            <a:r>
              <a:rPr b="0" i="0" lang="es" sz="1000" u="sng" cap="none" strike="noStrike">
                <a:solidFill>
                  <a:schemeClr val="accent5"/>
                </a:solidFill>
                <a:latin typeface="Montserrat"/>
                <a:ea typeface="Montserrat"/>
                <a:cs typeface="Montserrat"/>
                <a:sym typeface="Montserrat"/>
                <a:hlinkClick r:id="rId3">
                  <a:extLst>
                    <a:ext uri="{A12FA001-AC4F-418D-AE19-62706E023703}">
                      <ahyp:hlinkClr val="tx"/>
                    </a:ext>
                  </a:extLst>
                </a:hlinkClick>
              </a:rPr>
              <a:t>link</a:t>
            </a:r>
            <a:r>
              <a:rPr b="0" i="0" lang="es" sz="1000" u="none" cap="none" strike="noStrike">
                <a:solidFill>
                  <a:schemeClr val="accent1"/>
                </a:solidFill>
                <a:latin typeface="Montserrat"/>
                <a:ea typeface="Montserrat"/>
                <a:cs typeface="Montserrat"/>
                <a:sym typeface="Montserrat"/>
              </a:rPr>
              <a:t> </a:t>
            </a:r>
            <a:endParaRPr b="0" i="0" sz="10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1"/>
          <p:cNvSpPr txBox="1"/>
          <p:nvPr>
            <p:ph type="title"/>
          </p:nvPr>
        </p:nvSpPr>
        <p:spPr>
          <a:xfrm>
            <a:off x="729450" y="5937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t>Transformaciones básicas</a:t>
            </a:r>
            <a:endParaRPr/>
          </a:p>
        </p:txBody>
      </p:sp>
      <p:pic>
        <p:nvPicPr>
          <p:cNvPr id="125" name="Google Shape;125;p11"/>
          <p:cNvPicPr preferRelativeResize="0"/>
          <p:nvPr/>
        </p:nvPicPr>
        <p:blipFill rotWithShape="1">
          <a:blip r:embed="rId3">
            <a:alphaModFix/>
          </a:blip>
          <a:srcRect b="0" l="0" r="0" t="0"/>
          <a:stretch/>
        </p:blipFill>
        <p:spPr>
          <a:xfrm>
            <a:off x="277238" y="1634131"/>
            <a:ext cx="8589525" cy="3077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2"/>
          <p:cNvSpPr txBox="1"/>
          <p:nvPr>
            <p:ph type="title"/>
          </p:nvPr>
        </p:nvSpPr>
        <p:spPr>
          <a:xfrm>
            <a:off x="588613" y="6023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Transformaciones de color</a:t>
            </a:r>
            <a:endParaRPr>
              <a:latin typeface="Montserrat"/>
              <a:ea typeface="Montserrat"/>
              <a:cs typeface="Montserrat"/>
              <a:sym typeface="Montserrat"/>
            </a:endParaRPr>
          </a:p>
        </p:txBody>
      </p:sp>
      <p:pic>
        <p:nvPicPr>
          <p:cNvPr id="131" name="Google Shape;131;p12"/>
          <p:cNvPicPr preferRelativeResize="0"/>
          <p:nvPr/>
        </p:nvPicPr>
        <p:blipFill rotWithShape="1">
          <a:blip r:embed="rId3">
            <a:alphaModFix/>
          </a:blip>
          <a:srcRect b="0" l="0" r="0" t="0"/>
          <a:stretch/>
        </p:blipFill>
        <p:spPr>
          <a:xfrm>
            <a:off x="2721425" y="1137550"/>
            <a:ext cx="3860951" cy="38609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3"/>
          <p:cNvSpPr txBox="1"/>
          <p:nvPr>
            <p:ph type="title"/>
          </p:nvPr>
        </p:nvSpPr>
        <p:spPr>
          <a:xfrm>
            <a:off x="727650" y="5592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t>Más Transformaciones</a:t>
            </a:r>
            <a:endParaRPr/>
          </a:p>
        </p:txBody>
      </p:sp>
      <p:pic>
        <p:nvPicPr>
          <p:cNvPr id="137" name="Google Shape;137;p13"/>
          <p:cNvPicPr preferRelativeResize="0"/>
          <p:nvPr/>
        </p:nvPicPr>
        <p:blipFill rotWithShape="1">
          <a:blip r:embed="rId3">
            <a:alphaModFix/>
          </a:blip>
          <a:srcRect b="0" l="0" r="0" t="0"/>
          <a:stretch/>
        </p:blipFill>
        <p:spPr>
          <a:xfrm>
            <a:off x="392875" y="1460000"/>
            <a:ext cx="8466275" cy="3260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100534e0d99_0_11"/>
          <p:cNvSpPr txBox="1"/>
          <p:nvPr>
            <p:ph type="title"/>
          </p:nvPr>
        </p:nvSpPr>
        <p:spPr>
          <a:xfrm>
            <a:off x="727650" y="5592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s">
                <a:latin typeface="Montserrat"/>
                <a:ea typeface="Montserrat"/>
                <a:cs typeface="Montserrat"/>
                <a:sym typeface="Montserrat"/>
              </a:rPr>
              <a:t>Data Augmentation</a:t>
            </a:r>
            <a:endParaRPr>
              <a:latin typeface="Montserrat"/>
              <a:ea typeface="Montserrat"/>
              <a:cs typeface="Montserrat"/>
              <a:sym typeface="Montserrat"/>
            </a:endParaRPr>
          </a:p>
        </p:txBody>
      </p:sp>
      <p:sp>
        <p:nvSpPr>
          <p:cNvPr id="143" name="Google Shape;143;g100534e0d99_0_11"/>
          <p:cNvSpPr txBox="1"/>
          <p:nvPr>
            <p:ph idx="1" type="body"/>
          </p:nvPr>
        </p:nvSpPr>
        <p:spPr>
          <a:xfrm>
            <a:off x="727650" y="1288200"/>
            <a:ext cx="8160900" cy="3519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300"/>
              <a:buNone/>
            </a:pPr>
            <a:r>
              <a:rPr lang="es" sz="1400">
                <a:latin typeface="Montserrat"/>
                <a:ea typeface="Montserrat"/>
                <a:cs typeface="Montserrat"/>
                <a:sym typeface="Montserrat"/>
              </a:rPr>
              <a:t>Podríamos dividir los tipos de data augmentation en 3:</a:t>
            </a:r>
            <a:endParaRPr sz="1400">
              <a:latin typeface="Montserrat"/>
              <a:ea typeface="Montserrat"/>
              <a:cs typeface="Montserrat"/>
              <a:sym typeface="Montserrat"/>
            </a:endParaRPr>
          </a:p>
          <a:p>
            <a:pPr indent="-317500" lvl="0" marL="457200" rtl="0" algn="just">
              <a:lnSpc>
                <a:spcPct val="115000"/>
              </a:lnSpc>
              <a:spcBef>
                <a:spcPts val="0"/>
              </a:spcBef>
              <a:spcAft>
                <a:spcPts val="0"/>
              </a:spcAft>
              <a:buSzPts val="1400"/>
              <a:buFont typeface="Montserrat"/>
              <a:buChar char="●"/>
            </a:pPr>
            <a:r>
              <a:rPr lang="es" sz="1400">
                <a:latin typeface="Montserrat"/>
                <a:ea typeface="Montserrat"/>
                <a:cs typeface="Montserrat"/>
                <a:sym typeface="Montserrat"/>
              </a:rPr>
              <a:t>Offline augmentation: Cuando se crean nuevas imágenes previo al entrenamiento y luego se entrena utilizando todo, originales + generadas (poco utilizada).</a:t>
            </a:r>
            <a:endParaRPr sz="1400">
              <a:latin typeface="Montserrat"/>
              <a:ea typeface="Montserrat"/>
              <a:cs typeface="Montserrat"/>
              <a:sym typeface="Montserrat"/>
            </a:endParaRPr>
          </a:p>
          <a:p>
            <a:pPr indent="-317500" lvl="0" marL="457200" rtl="0" algn="just">
              <a:lnSpc>
                <a:spcPct val="115000"/>
              </a:lnSpc>
              <a:spcBef>
                <a:spcPts val="0"/>
              </a:spcBef>
              <a:spcAft>
                <a:spcPts val="0"/>
              </a:spcAft>
              <a:buSzPts val="1400"/>
              <a:buFont typeface="Montserrat"/>
              <a:buChar char="●"/>
            </a:pPr>
            <a:r>
              <a:rPr lang="es" sz="1400">
                <a:latin typeface="Montserrat"/>
                <a:ea typeface="Montserrat"/>
                <a:cs typeface="Montserrat"/>
                <a:sym typeface="Montserrat"/>
              </a:rPr>
              <a:t>Online o “on the fly” augmentation: Cuando las transformaciones se realizan durante el proceso de entrenamiento y se modifican de batch a batch (frecuentemente utilizada).</a:t>
            </a:r>
            <a:endParaRPr sz="1400">
              <a:latin typeface="Montserrat"/>
              <a:ea typeface="Montserrat"/>
              <a:cs typeface="Montserrat"/>
              <a:sym typeface="Montserrat"/>
            </a:endParaRPr>
          </a:p>
          <a:p>
            <a:pPr indent="-317500" lvl="0" marL="457200" rtl="0" algn="just">
              <a:lnSpc>
                <a:spcPct val="115000"/>
              </a:lnSpc>
              <a:spcBef>
                <a:spcPts val="0"/>
              </a:spcBef>
              <a:spcAft>
                <a:spcPts val="0"/>
              </a:spcAft>
              <a:buSzPts val="1400"/>
              <a:buFont typeface="Montserrat"/>
              <a:buChar char="●"/>
            </a:pPr>
            <a:r>
              <a:rPr lang="es" sz="1400">
                <a:latin typeface="Montserrat"/>
                <a:ea typeface="Montserrat"/>
                <a:cs typeface="Montserrat"/>
                <a:sym typeface="Montserrat"/>
              </a:rPr>
              <a:t>El ultimo podria ser una mezcla de ambas, en el cual primero se generan nuevos datos y luego, durante el entrenamiento se realizan transformaciones incluso sobre esos datos artificiales.</a:t>
            </a:r>
            <a:endParaRPr sz="1400">
              <a:latin typeface="Montserrat"/>
              <a:ea typeface="Montserrat"/>
              <a:cs typeface="Montserrat"/>
              <a:sym typeface="Montserrat"/>
            </a:endParaRPr>
          </a:p>
          <a:p>
            <a:pPr indent="0" lvl="0" marL="0" rtl="0" algn="just">
              <a:lnSpc>
                <a:spcPct val="115000"/>
              </a:lnSpc>
              <a:spcBef>
                <a:spcPts val="0"/>
              </a:spcBef>
              <a:spcAft>
                <a:spcPts val="0"/>
              </a:spcAft>
              <a:buSzPts val="1300"/>
              <a:buNone/>
            </a:pPr>
            <a:r>
              <a:t/>
            </a:r>
            <a:endParaRPr sz="1400">
              <a:latin typeface="Montserrat"/>
              <a:ea typeface="Montserrat"/>
              <a:cs typeface="Montserrat"/>
              <a:sym typeface="Montserrat"/>
            </a:endParaRPr>
          </a:p>
          <a:p>
            <a:pPr indent="0" lvl="0" marL="0" rtl="0" algn="just">
              <a:lnSpc>
                <a:spcPct val="115000"/>
              </a:lnSpc>
              <a:spcBef>
                <a:spcPts val="0"/>
              </a:spcBef>
              <a:spcAft>
                <a:spcPts val="0"/>
              </a:spcAft>
              <a:buSzPts val="1300"/>
              <a:buNone/>
            </a:pPr>
            <a:r>
              <a:rPr lang="es" sz="1400">
                <a:latin typeface="Montserrat"/>
                <a:ea typeface="Montserrat"/>
                <a:cs typeface="Montserrat"/>
                <a:sym typeface="Montserrat"/>
              </a:rPr>
              <a:t>Es importante tener en cuenta que al evaluar un modelo con el conjunto de test, los datos siempre deben ser los originales sin transformaciones aplicadas!</a:t>
            </a:r>
            <a:endParaRPr sz="1400">
              <a:latin typeface="Montserrat"/>
              <a:ea typeface="Montserrat"/>
              <a:cs typeface="Montserrat"/>
              <a:sym typeface="Montserrat"/>
            </a:endParaRPr>
          </a:p>
          <a:p>
            <a:pPr indent="0" lvl="0" marL="0" rtl="0" algn="just">
              <a:lnSpc>
                <a:spcPct val="115000"/>
              </a:lnSpc>
              <a:spcBef>
                <a:spcPts val="0"/>
              </a:spcBef>
              <a:spcAft>
                <a:spcPts val="0"/>
              </a:spcAft>
              <a:buSzPts val="1300"/>
              <a:buNone/>
            </a:pPr>
            <a:r>
              <a:t/>
            </a:r>
            <a:endParaRPr>
              <a:latin typeface="Montserrat"/>
              <a:ea typeface="Montserrat"/>
              <a:cs typeface="Montserrat"/>
              <a:sym typeface="Montserrat"/>
            </a:endParaRPr>
          </a:p>
          <a:p>
            <a:pPr indent="0" lvl="0" marL="0" rtl="0" algn="just">
              <a:lnSpc>
                <a:spcPct val="115000"/>
              </a:lnSpc>
              <a:spcBef>
                <a:spcPts val="0"/>
              </a:spcBef>
              <a:spcAft>
                <a:spcPts val="0"/>
              </a:spcAft>
              <a:buSzPts val="1300"/>
              <a:buNone/>
            </a:pPr>
            <a:r>
              <a:t/>
            </a:r>
            <a:endParaRPr sz="1100">
              <a:solidFill>
                <a:srgbClr val="333333"/>
              </a:solidFill>
              <a:highlight>
                <a:srgbClr val="FCFCFC"/>
              </a:highlight>
              <a:latin typeface="Roboto"/>
              <a:ea typeface="Roboto"/>
              <a:cs typeface="Roboto"/>
              <a:sym typeface="Roboto"/>
            </a:endParaRPr>
          </a:p>
          <a:p>
            <a:pPr indent="0" lvl="0" marL="0" rtl="0" algn="l">
              <a:lnSpc>
                <a:spcPct val="115000"/>
              </a:lnSpc>
              <a:spcBef>
                <a:spcPts val="0"/>
              </a:spcBef>
              <a:spcAft>
                <a:spcPts val="0"/>
              </a:spcAft>
              <a:buSzPts val="1300"/>
              <a:buNone/>
            </a:pPr>
            <a:r>
              <a:t/>
            </a:r>
            <a:endParaRPr>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