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iKh7BfyTSA2WveogeF+1JUr8IE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78B81C-E3D7-4CBD-A432-F20F9AA9C795}">
  <a:tblStyle styleId="{7978B81C-E3D7-4CBD-A432-F20F9AA9C79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7542b0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7542b04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f6efa747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f6efa747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7542b04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17542b04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f6efa7478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f6efa7478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17542b0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17542b04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7cab5f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217cab5f7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18.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512.03385.pdf"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hyperlink" Target="https://towardsdatascience.com/illustrated-10-cnn-architectures-95d78ace6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olab.research.google.com/drive/1wwqK7Gtn6Muqw7eVp9mjDMXBTzT7B10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hyperlink" Target="https://arxiv.org/pdf/1704.04861.pdf" TargetMode="External"/><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08.06993.pdf" TargetMode="External"/><Relationship Id="rId4" Type="http://schemas.openxmlformats.org/officeDocument/2006/relationships/image" Target="../media/image16.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611.05431.pdf" TargetMode="External"/><Relationship Id="rId7" Type="http://schemas.openxmlformats.org/officeDocument/2006/relationships/hyperlink" Target="https://arxiv.org/pdf/1905.11946.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rxiv.org/pdf/1911.02685.pdf" TargetMode="Externa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researchgate.net/publication/337794654_A_Survey_of_Transfer_Learning_for_Convolutional_Neural_Network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lab.research.google.com/drive/15RKIfgV0h_BPIHy8qCHgHpGbTBwCJr85?usp=sharing" TargetMode="External"/><Relationship Id="rId4" Type="http://schemas.openxmlformats.org/officeDocument/2006/relationships/hyperlink" Target="https://colab.research.google.com/drive/1nVEAIIPxjo4ROGTFs0CUO1xmHWFylUo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olab.research.google.com/drive/1AWAyrnvaYMJNaB6A70KG6mfUrmu1ZONz#scrollTo=1xSRmSFTLn7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87" name="Google Shape;187;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88" name="Google Shape;188;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89" name="Google Shape;189;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0" name="Google Shape;190;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1" name="Google Shape;191;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2" name="Google Shape;192;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98" name="Google Shape;198;g1386f7e029b_0_70"/>
          <p:cNvGraphicFramePr/>
          <p:nvPr/>
        </p:nvGraphicFramePr>
        <p:xfrm>
          <a:off x="1351650" y="1263467"/>
          <a:ext cx="3000000" cy="3000000"/>
        </p:xfrm>
        <a:graphic>
          <a:graphicData uri="http://schemas.openxmlformats.org/drawingml/2006/table">
            <a:tbl>
              <a:tblPr bandRow="1" firstRow="1">
                <a:noFill/>
                <a:tableStyleId>{7978B81C-E3D7-4CBD-A432-F20F9AA9C795}</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04" name="Google Shape;204;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0" name="Google Shape;210;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g217542b0458_0_0"/>
          <p:cNvPicPr preferRelativeResize="0"/>
          <p:nvPr/>
        </p:nvPicPr>
        <p:blipFill>
          <a:blip r:embed="rId3">
            <a:alphaModFix/>
          </a:blip>
          <a:stretch>
            <a:fillRect/>
          </a:stretch>
        </p:blipFill>
        <p:spPr>
          <a:xfrm>
            <a:off x="2133600" y="2013550"/>
            <a:ext cx="4876800" cy="2524125"/>
          </a:xfrm>
          <a:prstGeom prst="rect">
            <a:avLst/>
          </a:prstGeom>
          <a:noFill/>
          <a:ln>
            <a:noFill/>
          </a:ln>
        </p:spPr>
      </p:pic>
      <p:sp>
        <p:nvSpPr>
          <p:cNvPr id="216" name="Google Shape;216;g217542b0458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22" name="Google Shape;222;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través de las redes ResNet y obtuvo el primer lugar en la competencia ImageNet. En su paper se presentan redes de </a:t>
            </a:r>
            <a:r>
              <a:rPr b="1" i="0" lang="es" sz="1400" u="none" cap="none" strike="noStrike">
                <a:solidFill>
                  <a:srgbClr val="000000"/>
                </a:solidFill>
                <a:latin typeface="Montserrat"/>
                <a:ea typeface="Montserrat"/>
                <a:cs typeface="Montserrat"/>
                <a:sym typeface="Montserrat"/>
              </a:rPr>
              <a:t>hasta 150 capas</a:t>
            </a:r>
            <a:r>
              <a:rPr b="0" i="0" lang="es" sz="1400" u="none" cap="none" strike="noStrike">
                <a:solidFill>
                  <a:srgbClr val="000000"/>
                </a:solidFill>
                <a:latin typeface="Montserrat"/>
                <a:ea typeface="Montserrat"/>
                <a:cs typeface="Montserrat"/>
                <a:sym typeface="Montserrat"/>
              </a:rPr>
              <a:t>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23" name="Google Shape;223;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24" name="Google Shape;224;g1386f7e029b_0_162"/>
          <p:cNvPicPr preferRelativeResize="0"/>
          <p:nvPr/>
        </p:nvPicPr>
        <p:blipFill rotWithShape="1">
          <a:blip r:embed="rId4">
            <a:alphaModFix/>
          </a:blip>
          <a:srcRect b="0" l="0" r="0" t="0"/>
          <a:stretch/>
        </p:blipFill>
        <p:spPr>
          <a:xfrm>
            <a:off x="3699525" y="3296200"/>
            <a:ext cx="2857500"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0" name="Google Shape;230;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y tampoco estaría completamente relacionado a los </a:t>
            </a:r>
            <a:r>
              <a:rPr b="1" i="0" lang="es" sz="1400" u="none" cap="none" strike="noStrike">
                <a:solidFill>
                  <a:srgbClr val="000000"/>
                </a:solidFill>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31" name="Google Shape;231;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7" name="Google Shape;237;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este comportamiento se lo denomina </a:t>
            </a:r>
            <a:r>
              <a:rPr b="1" i="0" lang="es" sz="1400" u="none" cap="none" strike="noStrike">
                <a:solidFill>
                  <a:srgbClr val="000000"/>
                </a:solidFill>
                <a:latin typeface="Montserrat"/>
                <a:ea typeface="Montserrat"/>
                <a:cs typeface="Montserrat"/>
                <a:sym typeface="Montserrat"/>
              </a:rPr>
              <a:t>degradation problem</a:t>
            </a:r>
            <a:r>
              <a:rPr b="0" i="0" lang="es" sz="1400" u="none" cap="none" strike="noStrike">
                <a:solidFill>
                  <a:srgbClr val="000000"/>
                </a:solidFill>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última capa y luego comienza a empeorar a medida que su profundidad aumenta. A este problema se lo considera un problema de optimización.</a:t>
            </a:r>
            <a:endParaRPr b="0" i="0" sz="1400" u="none" cap="none" strike="noStrike">
              <a:solidFill>
                <a:srgbClr val="000000"/>
              </a:solidFill>
              <a:latin typeface="Montserrat"/>
              <a:ea typeface="Montserrat"/>
              <a:cs typeface="Montserrat"/>
              <a:sym typeface="Montserrat"/>
            </a:endParaRPr>
          </a:p>
        </p:txBody>
      </p:sp>
      <p:pic>
        <p:nvPicPr>
          <p:cNvPr id="238" name="Google Shape;238;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f6efa74786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44" name="Google Shape;244;g1f6efa74786_0_0"/>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solución propuesta es, entonces, utilizar las conexiones residuales de forma tal que la</a:t>
            </a:r>
            <a:r>
              <a:rPr lang="es">
                <a:latin typeface="Montserrat"/>
                <a:ea typeface="Montserrat"/>
                <a:cs typeface="Montserrat"/>
                <a:sym typeface="Montserrat"/>
              </a:rPr>
              <a:t> información fluya a través de la red, lo que reduce la cantidad de capas que deben aprender la misma información.</a:t>
            </a:r>
            <a:endParaRPr b="0" i="0" sz="1400" u="none" cap="none" strike="noStrike">
              <a:solidFill>
                <a:srgbClr val="000000"/>
              </a:solidFill>
              <a:latin typeface="Montserrat"/>
              <a:ea typeface="Montserrat"/>
              <a:cs typeface="Montserrat"/>
              <a:sym typeface="Montserrat"/>
            </a:endParaRPr>
          </a:p>
        </p:txBody>
      </p:sp>
      <p:sp>
        <p:nvSpPr>
          <p:cNvPr id="245" name="Google Shape;245;g1f6efa74786_0_0"/>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46" name="Google Shape;246;g1f6efa74786_0_0"/>
          <p:cNvCxnSpPr>
            <a:endCxn id="245" idx="0"/>
          </p:cNvCxnSpPr>
          <p:nvPr/>
        </p:nvCxnSpPr>
        <p:spPr>
          <a:xfrm flipH="1">
            <a:off x="1510738"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7" name="Google Shape;247;g1f6efa74786_0_0"/>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48" name="Google Shape;248;g1f6efa74786_0_0"/>
          <p:cNvCxnSpPr/>
          <p:nvPr/>
        </p:nvCxnSpPr>
        <p:spPr>
          <a:xfrm flipH="1">
            <a:off x="1510763"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9" name="Google Shape;249;g1f6efa74786_0_0"/>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50" name="Google Shape;250;g1f6efa74786_0_0"/>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1" name="Google Shape;251;g1f6efa74786_0_0"/>
          <p:cNvCxnSpPr/>
          <p:nvPr/>
        </p:nvCxnSpPr>
        <p:spPr>
          <a:xfrm flipH="1">
            <a:off x="1512438" y="37623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2" name="Google Shape;252;g1f6efa74786_0_0"/>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53" name="Google Shape;253;g1f6efa74786_0_0"/>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4" name="Google Shape;254;g1f6efa74786_0_0"/>
          <p:cNvCxnSpPr>
            <a:endCxn id="253" idx="0"/>
          </p:cNvCxnSpPr>
          <p:nvPr/>
        </p:nvCxnSpPr>
        <p:spPr>
          <a:xfrm flipH="1">
            <a:off x="4114900"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5" name="Google Shape;255;g1f6efa74786_0_0"/>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56" name="Google Shape;256;g1f6efa74786_0_0"/>
          <p:cNvCxnSpPr/>
          <p:nvPr/>
        </p:nvCxnSpPr>
        <p:spPr>
          <a:xfrm flipH="1">
            <a:off x="4114925"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7" name="Google Shape;257;g1f6efa74786_0_0"/>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 = F(x) + x</a:t>
            </a:r>
            <a:endParaRPr b="0" i="0" sz="1300" u="none" cap="none" strike="noStrike">
              <a:solidFill>
                <a:srgbClr val="000000"/>
              </a:solidFill>
              <a:latin typeface="Cambria"/>
              <a:ea typeface="Cambria"/>
              <a:cs typeface="Cambria"/>
              <a:sym typeface="Cambria"/>
            </a:endParaRPr>
          </a:p>
        </p:txBody>
      </p:sp>
      <p:sp>
        <p:nvSpPr>
          <p:cNvPr id="258" name="Google Shape;258;g1f6efa74786_0_0"/>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9" name="Google Shape;259;g1f6efa74786_0_0"/>
          <p:cNvCxnSpPr/>
          <p:nvPr/>
        </p:nvCxnSpPr>
        <p:spPr>
          <a:xfrm flipH="1">
            <a:off x="4113250" y="40990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0" name="Google Shape;260;g1f6efa74786_0_0"/>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1" name="Google Shape;261;g1f6efa74786_0_0"/>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2" name="Google Shape;262;g1f6efa74786_0_0"/>
          <p:cNvCxnSpPr>
            <a:endCxn id="261" idx="0"/>
          </p:cNvCxnSpPr>
          <p:nvPr/>
        </p:nvCxnSpPr>
        <p:spPr>
          <a:xfrm flipH="1">
            <a:off x="4114913" y="3757000"/>
            <a:ext cx="600" cy="151200"/>
          </a:xfrm>
          <a:prstGeom prst="straightConnector1">
            <a:avLst/>
          </a:prstGeom>
          <a:noFill/>
          <a:ln cap="flat" cmpd="sng" w="9525">
            <a:solidFill>
              <a:schemeClr val="dk2"/>
            </a:solidFill>
            <a:prstDash val="solid"/>
            <a:round/>
            <a:headEnd len="sm" w="sm" type="none"/>
            <a:tailEnd len="sm" w="sm" type="none"/>
          </a:ln>
        </p:spPr>
      </p:cxnSp>
      <p:cxnSp>
        <p:nvCxnSpPr>
          <p:cNvPr id="263" name="Google Shape;263;g1f6efa74786_0_0"/>
          <p:cNvCxnSpPr>
            <a:stCxn id="255" idx="2"/>
            <a:endCxn id="261"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sm" w="sm" type="none"/>
            <a:tailEnd len="sm" w="sm" type="none"/>
          </a:ln>
        </p:spPr>
      </p:cxnSp>
      <p:cxnSp>
        <p:nvCxnSpPr>
          <p:cNvPr id="264" name="Google Shape;264;g1f6efa74786_0_0"/>
          <p:cNvCxnSpPr/>
          <p:nvPr/>
        </p:nvCxnSpPr>
        <p:spPr>
          <a:xfrm>
            <a:off x="3908527" y="3992280"/>
            <a:ext cx="46200" cy="6600"/>
          </a:xfrm>
          <a:prstGeom prst="straightConnector1">
            <a:avLst/>
          </a:prstGeom>
          <a:noFill/>
          <a:ln cap="flat" cmpd="sng" w="9525">
            <a:solidFill>
              <a:schemeClr val="dk2"/>
            </a:solidFill>
            <a:prstDash val="solid"/>
            <a:round/>
            <a:headEnd len="sm" w="sm" type="none"/>
            <a:tailEnd len="med" w="med" type="triangle"/>
          </a:ln>
        </p:spPr>
      </p:cxnSp>
      <p:sp>
        <p:nvSpPr>
          <p:cNvPr id="265" name="Google Shape;265;g1f6efa74786_0_0"/>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6" name="Google Shape;266;g1f6efa74786_0_0"/>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F(x)</a:t>
            </a:r>
            <a:endParaRPr b="0" i="0" sz="1300" u="none" cap="none" strike="noStrike">
              <a:solidFill>
                <a:srgbClr val="000000"/>
              </a:solidFill>
              <a:latin typeface="Cambria"/>
              <a:ea typeface="Cambria"/>
              <a:cs typeface="Cambria"/>
              <a:sym typeface="Cambria"/>
            </a:endParaRPr>
          </a:p>
        </p:txBody>
      </p:sp>
      <p:sp>
        <p:nvSpPr>
          <p:cNvPr id="267" name="Google Shape;267;g1f6efa74786_0_0"/>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“plana”</a:t>
            </a:r>
            <a:endParaRPr b="0" i="0" sz="1400" u="none" cap="none" strike="noStrike">
              <a:solidFill>
                <a:srgbClr val="000000"/>
              </a:solidFill>
              <a:latin typeface="Montserrat"/>
              <a:ea typeface="Montserrat"/>
              <a:cs typeface="Montserrat"/>
              <a:sym typeface="Montserrat"/>
            </a:endParaRPr>
          </a:p>
        </p:txBody>
      </p:sp>
      <p:sp>
        <p:nvSpPr>
          <p:cNvPr id="268" name="Google Shape;268;g1f6efa74786_0_0"/>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“residual”</a:t>
            </a:r>
            <a:endParaRPr b="0" i="0" sz="1400" u="none" cap="none" strike="noStrike">
              <a:solidFill>
                <a:srgbClr val="000000"/>
              </a:solidFill>
              <a:latin typeface="Montserrat"/>
              <a:ea typeface="Montserrat"/>
              <a:cs typeface="Montserrat"/>
              <a:sym typeface="Montserrat"/>
            </a:endParaRPr>
          </a:p>
        </p:txBody>
      </p:sp>
      <p:sp>
        <p:nvSpPr>
          <p:cNvPr id="269" name="Google Shape;269;g1f6efa74786_0_0"/>
          <p:cNvSpPr txBox="1"/>
          <p:nvPr/>
        </p:nvSpPr>
        <p:spPr>
          <a:xfrm>
            <a:off x="5460425" y="2277925"/>
            <a:ext cx="3327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Además, las conexiones residuales también ayudan a estabilizar el entrenamiento de la red, lo que permite que la red converja más rápidamente y con mayor precisión.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75" name="Google Shape;275;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76" name="Google Shape;276;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Presentación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82" name="Google Shape;282;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17542b0458_0_21"/>
          <p:cNvSpPr txBox="1"/>
          <p:nvPr>
            <p:ph idx="1" type="body"/>
          </p:nvPr>
        </p:nvSpPr>
        <p:spPr>
          <a:xfrm>
            <a:off x="727650" y="1441200"/>
            <a:ext cx="79470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s" sz="1400">
                <a:solidFill>
                  <a:srgbClr val="000000"/>
                </a:solidFill>
                <a:latin typeface="Montserrat"/>
                <a:ea typeface="Montserrat"/>
                <a:cs typeface="Montserrat"/>
                <a:sym typeface="Montserrat"/>
              </a:rPr>
              <a:t>Demostración de funcionamiento de redes profundas con y sin conexiones residuales.</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rPr b="1" lang="es" sz="1400" u="sng">
                <a:solidFill>
                  <a:schemeClr val="hlink"/>
                </a:solidFill>
                <a:latin typeface="Montserrat"/>
                <a:ea typeface="Montserrat"/>
                <a:cs typeface="Montserrat"/>
                <a:sym typeface="Montserrat"/>
                <a:hlinkClick r:id="rId3"/>
              </a:rPr>
              <a:t>Colab ResNet</a:t>
            </a:r>
            <a:r>
              <a:rPr b="1" lang="es" sz="1400">
                <a:solidFill>
                  <a:srgbClr val="000000"/>
                </a:solidFill>
                <a:latin typeface="Montserrat"/>
                <a:ea typeface="Montserrat"/>
                <a:cs typeface="Montserrat"/>
                <a:sym typeface="Montserrat"/>
              </a:rPr>
              <a:t> </a:t>
            </a:r>
            <a:endParaRPr b="1"/>
          </a:p>
        </p:txBody>
      </p:sp>
      <p:sp>
        <p:nvSpPr>
          <p:cNvPr id="288" name="Google Shape;288;g217542b0458_0_2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14b0ed2676f_0_16"/>
          <p:cNvPicPr preferRelativeResize="0"/>
          <p:nvPr/>
        </p:nvPicPr>
        <p:blipFill rotWithShape="1">
          <a:blip r:embed="rId3">
            <a:alphaModFix/>
          </a:blip>
          <a:srcRect b="0" l="0" r="0" t="0"/>
          <a:stretch/>
        </p:blipFill>
        <p:spPr>
          <a:xfrm>
            <a:off x="5058175" y="2237850"/>
            <a:ext cx="3670574" cy="2620000"/>
          </a:xfrm>
          <a:prstGeom prst="rect">
            <a:avLst/>
          </a:prstGeom>
          <a:noFill/>
          <a:ln>
            <a:noFill/>
          </a:ln>
        </p:spPr>
      </p:pic>
      <p:sp>
        <p:nvSpPr>
          <p:cNvPr id="294" name="Google Shape;294;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MobileNet</a:t>
            </a:r>
            <a:endParaRPr sz="900">
              <a:latin typeface="Montserrat"/>
              <a:ea typeface="Montserrat"/>
              <a:cs typeface="Montserrat"/>
              <a:sym typeface="Montserrat"/>
            </a:endParaRPr>
          </a:p>
        </p:txBody>
      </p:sp>
      <p:sp>
        <p:nvSpPr>
          <p:cNvPr id="295" name="Google Shape;295;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Publicada por un equipo de Google en el 2017. Buscaba optimizar al máximo el costo computacional y la memoria requerida para correr una red convolucional sin degradar las métricas de la misma. Para ello reemplazaron las convoluciones convencionales por </a:t>
            </a:r>
            <a:r>
              <a:rPr b="1" i="0" lang="es" sz="1400" u="none" cap="none" strike="noStrike">
                <a:solidFill>
                  <a:srgbClr val="000000"/>
                </a:solidFill>
                <a:latin typeface="Montserrat"/>
                <a:ea typeface="Montserrat"/>
                <a:cs typeface="Montserrat"/>
                <a:sym typeface="Montserrat"/>
              </a:rPr>
              <a:t>depthwise separable convolution</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96" name="Google Shape;296;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Howard, et al., 2017. MobileNets: Efficient Convolutional Neural Networks for Mobile Vision Applications.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97" name="Google Shape;297;g14b0ed2676f_0_16"/>
          <p:cNvPicPr preferRelativeResize="0"/>
          <p:nvPr/>
        </p:nvPicPr>
        <p:blipFill rotWithShape="1">
          <a:blip r:embed="rId5">
            <a:alphaModFix/>
          </a:blip>
          <a:srcRect b="0" l="0" r="0" t="0"/>
          <a:stretch/>
        </p:blipFill>
        <p:spPr>
          <a:xfrm>
            <a:off x="917822" y="2817497"/>
            <a:ext cx="3770275" cy="131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03" name="Google Shape;303;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Esta arquitectura lleva el concepto de conexión residual un paso más allá. Está formada por </a:t>
            </a:r>
            <a:r>
              <a:rPr b="1" i="0" lang="es" sz="1400" u="none" cap="none" strike="noStrike">
                <a:solidFill>
                  <a:srgbClr val="000000"/>
                </a:solidFill>
                <a:latin typeface="Montserrat"/>
                <a:ea typeface="Montserrat"/>
                <a:cs typeface="Montserrat"/>
                <a:sym typeface="Montserrat"/>
              </a:rPr>
              <a:t>bloques densos</a:t>
            </a:r>
            <a:r>
              <a:rPr b="0" i="0" lang="es" sz="1400" u="none" cap="none" strike="noStrike">
                <a:solidFill>
                  <a:srgbClr val="000000"/>
                </a:solidFill>
                <a:latin typeface="Montserrat"/>
                <a:ea typeface="Montserrat"/>
                <a:cs typeface="Montserrat"/>
                <a:sym typeface="Montserrat"/>
              </a:rPr>
              <a:t>, en los cuales, la salida de cada capa convolucional es trasladada a la entrada de todas las capas posteriores y concatenada con los resultados de la última.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4" name="Google Shape;304;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Huang, et al., 2018. Densely Connected Convolutional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5" name="Google Shape;305;g14b0ed2676f_0_27"/>
          <p:cNvPicPr preferRelativeResize="0"/>
          <p:nvPr/>
        </p:nvPicPr>
        <p:blipFill rotWithShape="1">
          <a:blip r:embed="rId4">
            <a:alphaModFix/>
          </a:blip>
          <a:srcRect b="0" l="0" r="0" t="0"/>
          <a:stretch/>
        </p:blipFill>
        <p:spPr>
          <a:xfrm>
            <a:off x="4701400" y="2050700"/>
            <a:ext cx="3822901" cy="1602679"/>
          </a:xfrm>
          <a:prstGeom prst="rect">
            <a:avLst/>
          </a:prstGeom>
          <a:noFill/>
          <a:ln>
            <a:noFill/>
          </a:ln>
        </p:spPr>
      </p:pic>
      <p:sp>
        <p:nvSpPr>
          <p:cNvPr id="306" name="Google Shape;306;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Mejora el flujo de los gradientes dentro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que las capas tomen como entradas features más diversas.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Mantiene presentes las features de más bajo nivel, lo cual, hace que la red performe mejor cuando hay poca cantidad de datos para entrenar.</a:t>
            </a:r>
            <a:endParaRPr b="0" i="0" sz="1400" u="none" cap="none" strike="noStrike">
              <a:solidFill>
                <a:srgbClr val="000000"/>
              </a:solidFill>
              <a:latin typeface="Montserrat"/>
              <a:ea typeface="Montserrat"/>
              <a:cs typeface="Montserrat"/>
              <a:sym typeface="Montserrat"/>
            </a:endParaRPr>
          </a:p>
        </p:txBody>
      </p:sp>
      <p:pic>
        <p:nvPicPr>
          <p:cNvPr id="307" name="Google Shape;307;g14b0ed2676f_0_27"/>
          <p:cNvPicPr preferRelativeResize="0"/>
          <p:nvPr/>
        </p:nvPicPr>
        <p:blipFill rotWithShape="1">
          <a:blip r:embed="rId5">
            <a:alphaModFix/>
          </a:blip>
          <a:srcRect b="0" l="0" r="0" t="0"/>
          <a:stretch/>
        </p:blipFill>
        <p:spPr>
          <a:xfrm>
            <a:off x="4417748" y="3332848"/>
            <a:ext cx="4183775" cy="154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13" name="Google Shape;313;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4" name="Google Shape;314;g1386f7e029b_0_276"/>
          <p:cNvSpPr txBox="1"/>
          <p:nvPr/>
        </p:nvSpPr>
        <p:spPr>
          <a:xfrm>
            <a:off x="826275" y="1425300"/>
            <a:ext cx="76224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ResNeXt: </a:t>
            </a:r>
            <a:r>
              <a:rPr lang="es" u="sng">
                <a:solidFill>
                  <a:schemeClr val="hlink"/>
                </a:solidFill>
                <a:latin typeface="Montserrat"/>
                <a:ea typeface="Montserrat"/>
                <a:cs typeface="Montserrat"/>
                <a:sym typeface="Montserrat"/>
                <a:hlinkClick r:id="rId6"/>
              </a:rPr>
              <a:t>Paper</a:t>
            </a:r>
            <a:r>
              <a:rPr lang="es">
                <a:latin typeface="Montserrat"/>
                <a:ea typeface="Montserrat"/>
                <a:cs typeface="Montserrat"/>
                <a:sym typeface="Montserrat"/>
              </a:rPr>
              <a:t> </a:t>
            </a:r>
            <a:endParaRPr>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7"/>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b="1" lang="es">
                <a:latin typeface="Montserrat"/>
                <a:ea typeface="Montserrat"/>
                <a:cs typeface="Montserrat"/>
                <a:sym typeface="Montserrat"/>
              </a:rPr>
              <a:t>Y muchas otras </a:t>
            </a:r>
            <a:r>
              <a:rPr b="1" lang="es">
                <a:latin typeface="Montserrat"/>
                <a:ea typeface="Montserrat"/>
                <a:cs typeface="Montserrat"/>
                <a:sym typeface="Montserrat"/>
              </a:rPr>
              <a:t>más</a:t>
            </a:r>
            <a:r>
              <a:rPr b="1" lang="es">
                <a:latin typeface="Montserrat"/>
                <a:ea typeface="Montserrat"/>
                <a:cs typeface="Montserrat"/>
                <a:sym typeface="Montserrat"/>
              </a:rPr>
              <a:t>… este campo sigue siendo estudiado activamente por lo que siempre hay papers con propuestas nuevas.</a:t>
            </a:r>
            <a:endParaRPr b="1">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f6efa74786_0_33"/>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Resumen</a:t>
            </a:r>
            <a:endParaRPr>
              <a:latin typeface="Montserrat"/>
              <a:ea typeface="Montserrat"/>
              <a:cs typeface="Montserrat"/>
              <a:sym typeface="Montserrat"/>
            </a:endParaRPr>
          </a:p>
        </p:txBody>
      </p:sp>
      <p:sp>
        <p:nvSpPr>
          <p:cNvPr id="320" name="Google Shape;320;g1f6efa74786_0_33"/>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1" name="Google Shape;321;g1f6efa74786_0_33"/>
          <p:cNvSpPr txBox="1"/>
          <p:nvPr/>
        </p:nvSpPr>
        <p:spPr>
          <a:xfrm>
            <a:off x="826275" y="1425300"/>
            <a:ext cx="7622400" cy="25551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SzPts val="1400"/>
              <a:buFont typeface="Montserrat"/>
              <a:buChar char="●"/>
            </a:pPr>
            <a:r>
              <a:rPr b="1" lang="es">
                <a:latin typeface="Montserrat"/>
                <a:ea typeface="Montserrat"/>
                <a:cs typeface="Montserrat"/>
                <a:sym typeface="Montserrat"/>
              </a:rPr>
              <a:t>AlexNet</a:t>
            </a:r>
            <a:r>
              <a:rPr lang="es">
                <a:latin typeface="Montserrat"/>
                <a:ea typeface="Montserrat"/>
                <a:cs typeface="Montserrat"/>
                <a:sym typeface="Montserrat"/>
              </a:rPr>
              <a:t>: Nos </a:t>
            </a:r>
            <a:r>
              <a:rPr lang="es">
                <a:latin typeface="Montserrat"/>
                <a:ea typeface="Montserrat"/>
                <a:cs typeface="Montserrat"/>
                <a:sym typeface="Montserrat"/>
              </a:rPr>
              <a:t>mostró</a:t>
            </a:r>
            <a:r>
              <a:rPr lang="es">
                <a:latin typeface="Montserrat"/>
                <a:ea typeface="Montserrat"/>
                <a:cs typeface="Montserrat"/>
                <a:sym typeface="Montserrat"/>
              </a:rPr>
              <a:t> que las CNN son la mejor </a:t>
            </a:r>
            <a:r>
              <a:rPr lang="es">
                <a:latin typeface="Montserrat"/>
                <a:ea typeface="Montserrat"/>
                <a:cs typeface="Montserrat"/>
                <a:sym typeface="Montserrat"/>
              </a:rPr>
              <a:t>opción</a:t>
            </a:r>
            <a:r>
              <a:rPr lang="es">
                <a:latin typeface="Montserrat"/>
                <a:ea typeface="Montserrat"/>
                <a:cs typeface="Montserrat"/>
                <a:sym typeface="Montserrat"/>
              </a:rPr>
              <a:t> </a:t>
            </a:r>
            <a:r>
              <a:rPr lang="es">
                <a:latin typeface="Montserrat"/>
                <a:ea typeface="Montserrat"/>
                <a:cs typeface="Montserrat"/>
                <a:sym typeface="Montserrat"/>
              </a:rPr>
              <a:t>para el procesamiento</a:t>
            </a:r>
            <a:r>
              <a:rPr lang="es">
                <a:latin typeface="Montserrat"/>
                <a:ea typeface="Montserrat"/>
                <a:cs typeface="Montserrat"/>
                <a:sym typeface="Montserrat"/>
              </a:rPr>
              <a:t> de </a:t>
            </a:r>
            <a:r>
              <a:rPr lang="es">
                <a:latin typeface="Montserrat"/>
                <a:ea typeface="Montserrat"/>
                <a:cs typeface="Montserrat"/>
                <a:sym typeface="Montserrat"/>
              </a:rPr>
              <a:t>imágenes</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b="1" lang="es">
                <a:latin typeface="Montserrat"/>
                <a:ea typeface="Montserrat"/>
                <a:cs typeface="Montserrat"/>
                <a:sym typeface="Montserrat"/>
              </a:rPr>
              <a:t>VGGNet</a:t>
            </a:r>
            <a:r>
              <a:rPr lang="es">
                <a:latin typeface="Montserrat"/>
                <a:ea typeface="Montserrat"/>
                <a:cs typeface="Montserrat"/>
                <a:sym typeface="Montserrat"/>
              </a:rPr>
              <a:t>: Nos </a:t>
            </a:r>
            <a:r>
              <a:rPr lang="es">
                <a:latin typeface="Montserrat"/>
                <a:ea typeface="Montserrat"/>
                <a:cs typeface="Montserrat"/>
                <a:sym typeface="Montserrat"/>
              </a:rPr>
              <a:t>mostró</a:t>
            </a:r>
            <a:r>
              <a:rPr lang="es">
                <a:latin typeface="Montserrat"/>
                <a:ea typeface="Montserrat"/>
                <a:cs typeface="Montserrat"/>
                <a:sym typeface="Montserrat"/>
              </a:rPr>
              <a:t> que modelos </a:t>
            </a:r>
            <a:r>
              <a:rPr lang="es">
                <a:latin typeface="Montserrat"/>
                <a:ea typeface="Montserrat"/>
                <a:cs typeface="Montserrat"/>
                <a:sym typeface="Montserrat"/>
              </a:rPr>
              <a:t>más</a:t>
            </a:r>
            <a:r>
              <a:rPr lang="es">
                <a:latin typeface="Montserrat"/>
                <a:ea typeface="Montserrat"/>
                <a:cs typeface="Montserrat"/>
                <a:sym typeface="Montserrat"/>
              </a:rPr>
              <a:t> grandes funcionan mejor.</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b="1" lang="es">
                <a:latin typeface="Montserrat"/>
                <a:ea typeface="Montserrat"/>
                <a:cs typeface="Montserrat"/>
                <a:sym typeface="Montserrat"/>
              </a:rPr>
              <a:t>Inception</a:t>
            </a:r>
            <a:r>
              <a:rPr lang="es">
                <a:latin typeface="Montserrat"/>
                <a:ea typeface="Montserrat"/>
                <a:cs typeface="Montserrat"/>
                <a:sym typeface="Montserrat"/>
              </a:rPr>
              <a:t>: Nos </a:t>
            </a:r>
            <a:r>
              <a:rPr lang="es">
                <a:latin typeface="Montserrat"/>
                <a:ea typeface="Montserrat"/>
                <a:cs typeface="Montserrat"/>
                <a:sym typeface="Montserrat"/>
              </a:rPr>
              <a:t>mostró</a:t>
            </a:r>
            <a:r>
              <a:rPr lang="es">
                <a:latin typeface="Montserrat"/>
                <a:ea typeface="Montserrat"/>
                <a:cs typeface="Montserrat"/>
                <a:sym typeface="Montserrat"/>
              </a:rPr>
              <a:t> </a:t>
            </a:r>
            <a:r>
              <a:rPr lang="es">
                <a:latin typeface="Montserrat"/>
                <a:ea typeface="Montserrat"/>
                <a:cs typeface="Montserrat"/>
                <a:sym typeface="Montserrat"/>
              </a:rPr>
              <a:t>cómo</a:t>
            </a:r>
            <a:r>
              <a:rPr lang="es">
                <a:latin typeface="Montserrat"/>
                <a:ea typeface="Montserrat"/>
                <a:cs typeface="Montserrat"/>
                <a:sym typeface="Montserrat"/>
              </a:rPr>
              <a:t> podemos optimizar la performance de las redes neuronales en cuanto a </a:t>
            </a:r>
            <a:r>
              <a:rPr lang="es">
                <a:latin typeface="Montserrat"/>
                <a:ea typeface="Montserrat"/>
                <a:cs typeface="Montserrat"/>
                <a:sym typeface="Montserrat"/>
              </a:rPr>
              <a:t>cómputo</a:t>
            </a:r>
            <a:r>
              <a:rPr lang="es">
                <a:latin typeface="Montserrat"/>
                <a:ea typeface="Montserrat"/>
                <a:cs typeface="Montserrat"/>
                <a:sym typeface="Montserrat"/>
              </a:rPr>
              <a:t> realizado, sin </a:t>
            </a:r>
            <a:r>
              <a:rPr lang="es">
                <a:latin typeface="Montserrat"/>
                <a:ea typeface="Montserrat"/>
                <a:cs typeface="Montserrat"/>
                <a:sym typeface="Montserrat"/>
              </a:rPr>
              <a:t>prescindir</a:t>
            </a:r>
            <a:r>
              <a:rPr lang="es">
                <a:latin typeface="Montserrat"/>
                <a:ea typeface="Montserrat"/>
                <a:cs typeface="Montserrat"/>
                <a:sym typeface="Montserrat"/>
              </a:rPr>
              <a:t> de los resultados en </a:t>
            </a:r>
            <a:r>
              <a:rPr lang="es">
                <a:latin typeface="Montserrat"/>
                <a:ea typeface="Montserrat"/>
                <a:cs typeface="Montserrat"/>
                <a:sym typeface="Montserrat"/>
              </a:rPr>
              <a:t>métricas</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b="1" lang="es">
                <a:latin typeface="Montserrat"/>
                <a:ea typeface="Montserrat"/>
                <a:cs typeface="Montserrat"/>
                <a:sym typeface="Montserrat"/>
              </a:rPr>
              <a:t>ResNet</a:t>
            </a:r>
            <a:r>
              <a:rPr lang="es">
                <a:latin typeface="Montserrat"/>
                <a:ea typeface="Montserrat"/>
                <a:cs typeface="Montserrat"/>
                <a:sym typeface="Montserrat"/>
              </a:rPr>
              <a:t>: Nos </a:t>
            </a:r>
            <a:r>
              <a:rPr lang="es">
                <a:latin typeface="Montserrat"/>
                <a:ea typeface="Montserrat"/>
                <a:cs typeface="Montserrat"/>
                <a:sym typeface="Montserrat"/>
              </a:rPr>
              <a:t>mostró</a:t>
            </a:r>
            <a:r>
              <a:rPr lang="es">
                <a:latin typeface="Montserrat"/>
                <a:ea typeface="Montserrat"/>
                <a:cs typeface="Montserrat"/>
                <a:sym typeface="Montserrat"/>
              </a:rPr>
              <a:t> </a:t>
            </a:r>
            <a:r>
              <a:rPr lang="es">
                <a:latin typeface="Montserrat"/>
                <a:ea typeface="Montserrat"/>
                <a:cs typeface="Montserrat"/>
                <a:sym typeface="Montserrat"/>
              </a:rPr>
              <a:t>cómo</a:t>
            </a:r>
            <a:r>
              <a:rPr lang="es">
                <a:latin typeface="Montserrat"/>
                <a:ea typeface="Montserrat"/>
                <a:cs typeface="Montserrat"/>
                <a:sym typeface="Montserrat"/>
              </a:rPr>
              <a:t> entrenar redes cada vez </a:t>
            </a:r>
            <a:r>
              <a:rPr lang="es">
                <a:latin typeface="Montserrat"/>
                <a:ea typeface="Montserrat"/>
                <a:cs typeface="Montserrat"/>
                <a:sym typeface="Montserrat"/>
              </a:rPr>
              <a:t>más</a:t>
            </a:r>
            <a:r>
              <a:rPr lang="es">
                <a:latin typeface="Montserrat"/>
                <a:ea typeface="Montserrat"/>
                <a:cs typeface="Montserrat"/>
                <a:sym typeface="Montserrat"/>
              </a:rPr>
              <a:t> grandes y que el beneficio disminuye a medida que las red crece.</a:t>
            </a:r>
            <a:endParaRPr>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27" name="Google Shape;327;g14886726b53_0_0"/>
          <p:cNvSpPr txBox="1"/>
          <p:nvPr/>
        </p:nvSpPr>
        <p:spPr>
          <a:xfrm>
            <a:off x="643475" y="1352875"/>
            <a:ext cx="80871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a:latin typeface="Montserrat"/>
                <a:ea typeface="Montserrat"/>
                <a:cs typeface="Montserrat"/>
                <a:sym typeface="Montserrat"/>
              </a:rPr>
              <a:t>¿</a:t>
            </a:r>
            <a:r>
              <a:rPr b="1" i="1" lang="es">
                <a:latin typeface="Montserrat"/>
                <a:ea typeface="Montserrat"/>
                <a:cs typeface="Montserrat"/>
                <a:sym typeface="Montserrat"/>
              </a:rPr>
              <a:t>Qué</a:t>
            </a:r>
            <a:r>
              <a:rPr b="1" i="1" lang="es">
                <a:latin typeface="Montserrat"/>
                <a:ea typeface="Montserrat"/>
                <a:cs typeface="Montserrat"/>
                <a:sym typeface="Montserrat"/>
              </a:rPr>
              <a:t> es?</a:t>
            </a:r>
            <a:endParaRPr b="1" i="1">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transferencia de conocimiento (transfer learning) consiste en mejorar la performance de un modelo objetivo sobre un dominio objetivo a partir de reutilizar el conocimiento ya aprendido por otro modelo sobre un dominio distinto, pero que guarda cierta relación con el primero. Este concepto está derivado de la psicología humana relacionada al aprendizaje.</a:t>
            </a:r>
            <a:endParaRPr b="0" i="0" sz="1400" u="none" cap="none" strike="noStrike">
              <a:solidFill>
                <a:srgbClr val="000000"/>
              </a:solidFill>
              <a:latin typeface="Montserrat"/>
              <a:ea typeface="Montserrat"/>
              <a:cs typeface="Montserrat"/>
              <a:sym typeface="Montserrat"/>
            </a:endParaRPr>
          </a:p>
        </p:txBody>
      </p:sp>
      <p:sp>
        <p:nvSpPr>
          <p:cNvPr id="328" name="Google Shape;328;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29" name="Google Shape;329;g14886726b53_0_0"/>
          <p:cNvPicPr preferRelativeResize="0"/>
          <p:nvPr/>
        </p:nvPicPr>
        <p:blipFill rotWithShape="1">
          <a:blip r:embed="rId4">
            <a:alphaModFix/>
          </a:blip>
          <a:srcRect b="0" l="0" r="0" t="0"/>
          <a:stretch/>
        </p:blipFill>
        <p:spPr>
          <a:xfrm>
            <a:off x="2470213" y="2767375"/>
            <a:ext cx="4433618" cy="1898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5" name="Google Shape;335;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trata de redes neuronales profundas aplicadas a problemas de visión, es necesario contar con una enorme cantidad de datos etiquetados para lograr un entrenamiento satisfactorio y que el modelo pueda resolver la tarea en cuestión.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en la mayoría de los casos, conformar un dataset con la cantidad suficiente de datos etiquetados y que estos tengan una distribución similar a los datos de testeo, resulta bastante complicado y costoso. Incluso, a veces, el simple hecho de conseguir los datos sin las etiquetas es todo un desafío.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estas razones, en la práctica, es muy común utilizar este tipo de técnicas para lograr modelos que resuelvan la tarea específica que nosotros requerimos.</a:t>
            </a:r>
            <a:endParaRPr b="0" i="0" sz="1400" u="none" cap="none" strike="noStrike">
              <a:solidFill>
                <a:srgbClr val="000000"/>
              </a:solidFill>
              <a:latin typeface="Montserrat"/>
              <a:ea typeface="Montserrat"/>
              <a:cs typeface="Montserrat"/>
              <a:sym typeface="Montserrat"/>
            </a:endParaRPr>
          </a:p>
        </p:txBody>
      </p:sp>
      <p:sp>
        <p:nvSpPr>
          <p:cNvPr id="336" name="Google Shape;336;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Ribani, et al., 2019. A Survey of Transfer Learning for Convolutional Neural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217542b0458_0_7"/>
          <p:cNvPicPr preferRelativeResize="0"/>
          <p:nvPr/>
        </p:nvPicPr>
        <p:blipFill>
          <a:blip r:embed="rId3">
            <a:alphaModFix/>
          </a:blip>
          <a:stretch>
            <a:fillRect/>
          </a:stretch>
        </p:blipFill>
        <p:spPr>
          <a:xfrm>
            <a:off x="2517238" y="1291275"/>
            <a:ext cx="4109519" cy="3750100"/>
          </a:xfrm>
          <a:prstGeom prst="rect">
            <a:avLst/>
          </a:prstGeom>
          <a:noFill/>
          <a:ln>
            <a:noFill/>
          </a:ln>
        </p:spPr>
      </p:pic>
      <p:sp>
        <p:nvSpPr>
          <p:cNvPr id="342" name="Google Shape;342;g217542b0458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8" name="Google Shape;348;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trabaja con imágenes, existen dos estrategias ampliamente utilizadas a la hora de realizar transfer learning:</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Feature extraction</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Consiste en tomar un modelo ya preentrenado en algún dataset lo suficientemente genérico (Ej: ImageNet) y eliminar la última o últimas capas. Luego la nueva salida de la red se utiliza como vector de features para alimentar un nuevo algoritmo que realice la clasificación del problema objetivo.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Fine Tuning</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presentó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54" name="Google Shape;354;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términos generales las situaciones se pueden resumir en: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similares:</a:t>
            </a:r>
            <a:r>
              <a:rPr b="0" i="0" lang="es" sz="1400" u="none" cap="none" strike="noStrike">
                <a:solidFill>
                  <a:srgbClr val="000000"/>
                </a:solidFill>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distintos:</a:t>
            </a:r>
            <a:r>
              <a:rPr b="0" i="0" lang="es" sz="1400" u="none" cap="none" strike="noStrike">
                <a:solidFill>
                  <a:srgbClr val="000000"/>
                </a:solidFill>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similares:</a:t>
            </a:r>
            <a:r>
              <a:rPr b="0" i="0" lang="es" sz="1400" u="none" cap="none" strike="noStrike">
                <a:solidFill>
                  <a:srgbClr val="000000"/>
                </a:solidFill>
                <a:latin typeface="Montserrat"/>
                <a:ea typeface="Montserrat"/>
                <a:cs typeface="Montserrat"/>
                <a:sym typeface="Montserrat"/>
              </a:rPr>
              <a:t> Dado que hay mayor cantidad de datos podemos analizar el uso de fine tuning sin riesgo de caer en sobreentrenamiento.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distintos:</a:t>
            </a:r>
            <a:r>
              <a:rPr b="0" i="0" lang="es" sz="1400" u="none" cap="none" strike="noStrike">
                <a:solidFill>
                  <a:srgbClr val="000000"/>
                </a:solidFill>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0" name="Google Shape;360;g1386f7e029b_0_293"/>
          <p:cNvSpPr txBox="1"/>
          <p:nvPr/>
        </p:nvSpPr>
        <p:spPr>
          <a:xfrm>
            <a:off x="814200" y="1414025"/>
            <a:ext cx="79263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a:latin typeface="Montserrat"/>
                <a:ea typeface="Montserrat"/>
                <a:cs typeface="Montserrat"/>
                <a:sym typeface="Montserrat"/>
              </a:rPr>
              <a:t>Precauciones</a:t>
            </a:r>
            <a:r>
              <a:rPr b="1" i="1" lang="es" sz="1400" u="none" cap="none" strike="noStrike">
                <a:solidFill>
                  <a:srgbClr val="000000"/>
                </a:solidFill>
                <a:latin typeface="Montserrat"/>
                <a:ea typeface="Montserrat"/>
                <a:cs typeface="Montserrat"/>
                <a:sym typeface="Montserrat"/>
              </a:rPr>
              <a:t> a tener en cuenta para su implementación</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a:t>
            </a:r>
            <a:r>
              <a:rPr b="1" i="0" lang="es" sz="1400" u="none" cap="none" strike="noStrike">
                <a:solidFill>
                  <a:srgbClr val="000000"/>
                </a:solidFill>
                <a:latin typeface="Montserrat"/>
                <a:ea typeface="Montserrat"/>
                <a:cs typeface="Montserrat"/>
                <a:sym typeface="Montserrat"/>
              </a:rPr>
              <a:t>el learning rate suele configurarse en valores más bajos</a:t>
            </a:r>
            <a:r>
              <a:rPr b="0" i="0" lang="es" sz="1400" u="none" cap="none" strike="noStrike">
                <a:solidFill>
                  <a:srgbClr val="000000"/>
                </a:solidFill>
                <a:latin typeface="Montserrat"/>
                <a:ea typeface="Montserrat"/>
                <a:cs typeface="Montserrat"/>
                <a:sym typeface="Montserrat"/>
              </a:rPr>
              <a:t> comparados a los que se utilizan para entrenar desde cero el mismo modelo. Esto para evitar que los pesos de la red ya entrenados se modifiquen mucho.</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Hay que tomar precauciones con los </a:t>
            </a:r>
            <a:r>
              <a:rPr b="1" lang="es">
                <a:latin typeface="Montserrat"/>
                <a:ea typeface="Montserrat"/>
                <a:cs typeface="Montserrat"/>
                <a:sym typeface="Montserrat"/>
              </a:rPr>
              <a:t>tamaños de </a:t>
            </a:r>
            <a:r>
              <a:rPr b="1" lang="es">
                <a:latin typeface="Montserrat"/>
                <a:ea typeface="Montserrat"/>
                <a:cs typeface="Montserrat"/>
                <a:sym typeface="Montserrat"/>
              </a:rPr>
              <a:t>imágenes</a:t>
            </a:r>
            <a:r>
              <a:rPr lang="es">
                <a:latin typeface="Montserrat"/>
                <a:ea typeface="Montserrat"/>
                <a:cs typeface="Montserrat"/>
                <a:sym typeface="Montserrat"/>
              </a:rPr>
              <a:t> que se usan para entrenar, teniendo en cuenta el tamaño de imagen que se </a:t>
            </a:r>
            <a:r>
              <a:rPr lang="es">
                <a:latin typeface="Montserrat"/>
                <a:ea typeface="Montserrat"/>
                <a:cs typeface="Montserrat"/>
                <a:sym typeface="Montserrat"/>
              </a:rPr>
              <a:t>utilizó</a:t>
            </a:r>
            <a:r>
              <a:rPr lang="es">
                <a:latin typeface="Montserrat"/>
                <a:ea typeface="Montserrat"/>
                <a:cs typeface="Montserrat"/>
                <a:sym typeface="Montserrat"/>
              </a:rPr>
              <a:t> para pre-entrenar el modelo:</a:t>
            </a:r>
            <a:endParaRPr>
              <a:latin typeface="Montserrat"/>
              <a:ea typeface="Montserrat"/>
              <a:cs typeface="Montserrat"/>
              <a:sym typeface="Montserrat"/>
            </a:endParaRPr>
          </a:p>
          <a:p>
            <a:pPr indent="-317500" lvl="1" marL="9144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Dependiendo de la </a:t>
            </a:r>
            <a:r>
              <a:rPr lang="es">
                <a:latin typeface="Montserrat"/>
                <a:ea typeface="Montserrat"/>
                <a:cs typeface="Montserrat"/>
                <a:sym typeface="Montserrat"/>
              </a:rPr>
              <a:t>variación</a:t>
            </a:r>
            <a:r>
              <a:rPr lang="es">
                <a:latin typeface="Montserrat"/>
                <a:ea typeface="Montserrat"/>
                <a:cs typeface="Montserrat"/>
                <a:sym typeface="Montserrat"/>
              </a:rPr>
              <a:t> puede ser necesario </a:t>
            </a:r>
            <a:r>
              <a:rPr b="1" lang="es">
                <a:latin typeface="Montserrat"/>
                <a:ea typeface="Montserrat"/>
                <a:cs typeface="Montserrat"/>
                <a:sym typeface="Montserrat"/>
              </a:rPr>
              <a:t>reemplazar una determinada cantidad de capas</a:t>
            </a:r>
            <a:r>
              <a:rPr lang="es">
                <a:latin typeface="Montserrat"/>
                <a:ea typeface="Montserrat"/>
                <a:cs typeface="Montserrat"/>
                <a:sym typeface="Montserrat"/>
              </a:rPr>
              <a:t> de la red.</a:t>
            </a:r>
            <a:endParaRPr>
              <a:latin typeface="Montserrat"/>
              <a:ea typeface="Montserrat"/>
              <a:cs typeface="Montserrat"/>
              <a:sym typeface="Montserrat"/>
            </a:endParaRPr>
          </a:p>
          <a:p>
            <a:pPr indent="-317500" lvl="1" marL="9144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Dependiendo de la </a:t>
            </a:r>
            <a:r>
              <a:rPr lang="es">
                <a:latin typeface="Montserrat"/>
                <a:ea typeface="Montserrat"/>
                <a:cs typeface="Montserrat"/>
                <a:sym typeface="Montserrat"/>
              </a:rPr>
              <a:t>variación</a:t>
            </a:r>
            <a:r>
              <a:rPr lang="es">
                <a:latin typeface="Montserrat"/>
                <a:ea typeface="Montserrat"/>
                <a:cs typeface="Montserrat"/>
                <a:sym typeface="Montserrat"/>
              </a:rPr>
              <a:t> puede que las </a:t>
            </a:r>
            <a:r>
              <a:rPr b="1" lang="es">
                <a:latin typeface="Montserrat"/>
                <a:ea typeface="Montserrat"/>
                <a:cs typeface="Montserrat"/>
                <a:sym typeface="Montserrat"/>
              </a:rPr>
              <a:t>features aprendidas</a:t>
            </a:r>
            <a:r>
              <a:rPr lang="es">
                <a:latin typeface="Montserrat"/>
                <a:ea typeface="Montserrat"/>
                <a:cs typeface="Montserrat"/>
                <a:sym typeface="Montserrat"/>
              </a:rPr>
              <a:t> por las primeras capas </a:t>
            </a:r>
            <a:r>
              <a:rPr lang="es">
                <a:latin typeface="Montserrat"/>
                <a:ea typeface="Montserrat"/>
                <a:cs typeface="Montserrat"/>
                <a:sym typeface="Montserrat"/>
              </a:rPr>
              <a:t>convolucionales</a:t>
            </a:r>
            <a:r>
              <a:rPr lang="es">
                <a:latin typeface="Montserrat"/>
                <a:ea typeface="Montserrat"/>
                <a:cs typeface="Montserrat"/>
                <a:sym typeface="Montserrat"/>
              </a:rPr>
              <a:t> correspondan a una escala de imagen diferente.</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6" name="Google Shape;366;g1388a3f0bda_0_6"/>
          <p:cNvSpPr txBox="1"/>
          <p:nvPr/>
        </p:nvSpPr>
        <p:spPr>
          <a:xfrm>
            <a:off x="643475" y="1352875"/>
            <a:ext cx="80871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a:latin typeface="Montserrat"/>
                <a:ea typeface="Montserrat"/>
                <a:cs typeface="Montserrat"/>
                <a:sym typeface="Montserrat"/>
              </a:rPr>
              <a:t>Negative Transfer</a:t>
            </a:r>
            <a:endParaRPr b="1" i="1">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1">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El </a:t>
            </a:r>
            <a:r>
              <a:rPr i="0" lang="es" sz="1400" u="none" cap="none" strike="noStrike">
                <a:solidFill>
                  <a:srgbClr val="000000"/>
                </a:solidFill>
                <a:latin typeface="Montserrat"/>
                <a:ea typeface="Montserrat"/>
                <a:cs typeface="Montserrat"/>
                <a:sym typeface="Montserrat"/>
              </a:rPr>
              <a:t>Negative Transfer</a:t>
            </a:r>
            <a:r>
              <a:rPr b="0" i="0" lang="es" sz="1400" u="none" cap="none" strike="noStrike">
                <a:solidFill>
                  <a:srgbClr val="000000"/>
                </a:solidFill>
                <a:latin typeface="Montserrat"/>
                <a:ea typeface="Montserrat"/>
                <a:cs typeface="Montserrat"/>
                <a:sym typeface="Montserrat"/>
              </a:rPr>
              <a:t> hace referencia a las ocasiones en las que el proceso de transfer learning lleva a una disminución de la performance del modelo sobre la tarea objetivo, en comparación con las tareas originales para las que fue entrenado.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Esto ocurre porque el conocimiento que ya se tiene puede interferir con las nuevas tareas que se intentan aprender o porque la forma en la que se realiza el transfer learning hace que dicho conocimiento no se transfiera correctamente.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Por ejemplo, supongamos que se tiene una red pre-entrenada para clasificar imágenes de perros y gatos y se quiere usarla para clasificar imágenes de plantas. Es posible que las características aprendidas por la red pre-entrenada no sean relevantes para la tarea de clasificación de plantas y que, en cambio, obstaculicen el rendimiento del modelo.</a:t>
            </a:r>
            <a:endParaRPr>
              <a:latin typeface="Montserrat"/>
              <a:ea typeface="Montserrat"/>
              <a:cs typeface="Montserrat"/>
              <a:sym typeface="Montserrat"/>
            </a:endParaRPr>
          </a:p>
        </p:txBody>
      </p:sp>
      <p:sp>
        <p:nvSpPr>
          <p:cNvPr id="367" name="Google Shape;367;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Wang, et al., 2019. Characterizing and Avoiding Negative Transfer.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73" name="Google Shape;373;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cuenta con muy pocos datos de entrenamiento las técnicas tradiciones de Transfer Learning ya no nos sirven. Una forma de resolver este tipo de problemas es utilizar Few Shot Learning (FSL).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Algunos casos especiales, dentro de las técnicas de este estilo son </a:t>
            </a:r>
            <a:r>
              <a:rPr b="1" i="0" lang="es" sz="1400" u="none" cap="none" strike="noStrike">
                <a:solidFill>
                  <a:srgbClr val="000000"/>
                </a:solidFill>
                <a:latin typeface="Montserrat"/>
                <a:ea typeface="Montserrat"/>
                <a:cs typeface="Montserrat"/>
                <a:sym typeface="Montserrat"/>
              </a:rPr>
              <a:t>One Shot Learning</a:t>
            </a:r>
            <a:r>
              <a:rPr b="0" i="0" lang="es" sz="1400" u="none" cap="none" strike="noStrike">
                <a:solidFill>
                  <a:srgbClr val="000000"/>
                </a:solidFill>
                <a:latin typeface="Montserrat"/>
                <a:ea typeface="Montserrat"/>
                <a:cs typeface="Montserrat"/>
                <a:sym typeface="Montserrat"/>
              </a:rPr>
              <a:t>, referido a cuando solo tenemos un ejemplo etiquetado de cada clase que queremos clasificar, y </a:t>
            </a:r>
            <a:r>
              <a:rPr b="1" i="0" lang="es" sz="1400" u="none" cap="none" strike="noStrike">
                <a:solidFill>
                  <a:srgbClr val="000000"/>
                </a:solidFill>
                <a:latin typeface="Montserrat"/>
                <a:ea typeface="Montserrat"/>
                <a:cs typeface="Montserrat"/>
                <a:sym typeface="Montserrat"/>
              </a:rPr>
              <a:t>Zero Shot Learning</a:t>
            </a:r>
            <a:r>
              <a:rPr b="0" i="0" lang="es" sz="1400" u="none" cap="none" strike="noStrike">
                <a:solidFill>
                  <a:srgbClr val="000000"/>
                </a:solidFill>
                <a:latin typeface="Montserrat"/>
                <a:ea typeface="Montserrat"/>
                <a:cs typeface="Montserrat"/>
                <a:sym typeface="Montserrat"/>
              </a:rPr>
              <a:t> para cuando no contamos con ningún dato etiquetado para que nuestro modelo aprenda.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i="0" lang="es" sz="1400" u="none" cap="none" strike="noStrike">
                <a:solidFill>
                  <a:srgbClr val="000000"/>
                </a:solidFill>
                <a:latin typeface="Montserrat"/>
                <a:ea typeface="Montserrat"/>
                <a:cs typeface="Montserrat"/>
                <a:sym typeface="Montserrat"/>
              </a:rPr>
              <a:t>Meta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74" name="Google Shape;374;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Links de utilidad: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y </a:t>
            </a:r>
            <a:r>
              <a:rPr b="0" i="0" lang="es" sz="1000" u="sng" cap="none" strike="noStrike">
                <a:solidFill>
                  <a:schemeClr val="hlink"/>
                </a:solidFill>
                <a:latin typeface="Montserrat"/>
                <a:ea typeface="Montserrat"/>
                <a:cs typeface="Montserrat"/>
                <a:sym typeface="Montserrat"/>
                <a:hlinkClick r:id="rId5"/>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0" name="Google Shape;380;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81" name="Google Shape;381;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VGG19 sobre dataset de perros y gatos.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lang="es" u="sng">
                <a:solidFill>
                  <a:schemeClr val="hlink"/>
                </a:solidFill>
                <a:latin typeface="Montserrat"/>
                <a:ea typeface="Montserrat"/>
                <a:cs typeface="Montserrat"/>
                <a:sym typeface="Montserrat"/>
                <a:hlinkClick r:id="rId3"/>
              </a:rPr>
              <a:t>Colab Transfer Learning VGG19</a:t>
            </a:r>
            <a:endParaRPr b="1">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s">
                <a:latin typeface="Montserrat"/>
                <a:ea typeface="Montserrat"/>
                <a:cs typeface="Montserrat"/>
                <a:sym typeface="Montserrat"/>
              </a:rPr>
              <a:t>Implementación de Transfer Learning con ResNet18 sobre dataset CIFAR10.</a:t>
            </a:r>
            <a:endParaRPr>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b="1" lang="es" u="sng">
                <a:solidFill>
                  <a:schemeClr val="hlink"/>
                </a:solidFill>
                <a:latin typeface="Montserrat"/>
                <a:ea typeface="Montserrat"/>
                <a:cs typeface="Montserrat"/>
                <a:sym typeface="Montserrat"/>
                <a:hlinkClick r:id="rId4"/>
              </a:rPr>
              <a:t>Colab Transfer Learning ResNet18</a:t>
            </a:r>
            <a:r>
              <a:rPr b="1" lang="es">
                <a:latin typeface="Montserrat"/>
                <a:ea typeface="Montserrat"/>
                <a:cs typeface="Montserrat"/>
                <a:sym typeface="Montserrat"/>
              </a:rPr>
              <a:t> </a:t>
            </a:r>
            <a:endParaRPr b="1">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17cab5f764_0_0"/>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7" name="Google Shape;387;g217cab5f764_0_0"/>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a:t>
            </a:r>
            <a:r>
              <a:rPr b="1" lang="es" sz="2800">
                <a:solidFill>
                  <a:srgbClr val="1A1A1A"/>
                </a:solidFill>
                <a:latin typeface="Montserrat"/>
                <a:ea typeface="Montserrat"/>
                <a:cs typeface="Montserrat"/>
                <a:sym typeface="Montserrat"/>
              </a:rPr>
              <a:t>rcicio</a:t>
            </a:r>
            <a:endParaRPr b="1" i="0" sz="2800" u="none" cap="none" strike="noStrike">
              <a:solidFill>
                <a:srgbClr val="1A1A1A"/>
              </a:solidFill>
              <a:latin typeface="Montserrat"/>
              <a:ea typeface="Montserrat"/>
              <a:cs typeface="Montserrat"/>
              <a:sym typeface="Montserrat"/>
            </a:endParaRPr>
          </a:p>
        </p:txBody>
      </p:sp>
      <p:sp>
        <p:nvSpPr>
          <p:cNvPr id="388" name="Google Shape;388;g217cab5f764_0_0"/>
          <p:cNvSpPr txBox="1"/>
          <p:nvPr/>
        </p:nvSpPr>
        <p:spPr>
          <a:xfrm>
            <a:off x="703200" y="1384425"/>
            <a:ext cx="8044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Ejemplo de Negative Transfer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lang="es" u="sng">
                <a:solidFill>
                  <a:schemeClr val="hlink"/>
                </a:solidFill>
                <a:latin typeface="Montserrat"/>
                <a:ea typeface="Montserrat"/>
                <a:cs typeface="Montserrat"/>
                <a:sym typeface="Montserrat"/>
                <a:hlinkClick r:id="rId3"/>
              </a:rPr>
              <a:t>Colab Negative Transfer</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4" name="Google Shape;114;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5" name="Google Shape;115;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6" name="Google Shape;116;g1386f7e029b_0_12"/>
          <p:cNvSpPr txBox="1"/>
          <p:nvPr/>
        </p:nvSpPr>
        <p:spPr>
          <a:xfrm>
            <a:off x="6961300" y="3036500"/>
            <a:ext cx="841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7" name="Google Shape;117;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3" name="Google Shape;123;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4" name="Google Shape;124;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7" name="Google Shape;127;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8" name="Google Shape;128;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29" name="Google Shape;129;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0" name="Google Shape;130;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1" name="Google Shape;131;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7" name="Google Shape;137;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8" name="Google Shape;138;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39" name="Google Shape;139;g1386f7e029b_0_33"/>
          <p:cNvGrpSpPr/>
          <p:nvPr/>
        </p:nvGrpSpPr>
        <p:grpSpPr>
          <a:xfrm>
            <a:off x="793675" y="2231688"/>
            <a:ext cx="1257600" cy="1514675"/>
            <a:chOff x="1597675" y="2245800"/>
            <a:chExt cx="1257600" cy="1514675"/>
          </a:xfrm>
        </p:grpSpPr>
        <p:sp>
          <p:nvSpPr>
            <p:cNvPr id="140" name="Google Shape;140;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2" name="Google Shape;142;g1386f7e029b_0_33"/>
          <p:cNvGrpSpPr/>
          <p:nvPr/>
        </p:nvGrpSpPr>
        <p:grpSpPr>
          <a:xfrm>
            <a:off x="6844250" y="1897800"/>
            <a:ext cx="1484400" cy="1892700"/>
            <a:chOff x="5318725" y="1897800"/>
            <a:chExt cx="1484400" cy="1892700"/>
          </a:xfrm>
        </p:grpSpPr>
        <p:sp>
          <p:nvSpPr>
            <p:cNvPr id="143" name="Google Shape;143;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5" name="Google Shape;145;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6" name="Google Shape;146;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7" name="Google Shape;147;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8" name="Google Shape;148;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49" name="Google Shape;149;g1386f7e029b_0_33"/>
          <p:cNvGrpSpPr/>
          <p:nvPr/>
        </p:nvGrpSpPr>
        <p:grpSpPr>
          <a:xfrm>
            <a:off x="3746750" y="2154475"/>
            <a:ext cx="1257600" cy="1514675"/>
            <a:chOff x="1597675" y="2245800"/>
            <a:chExt cx="1257600" cy="1514675"/>
          </a:xfrm>
        </p:grpSpPr>
        <p:sp>
          <p:nvSpPr>
            <p:cNvPr id="150" name="Google Shape;150;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2" name="Google Shape;152;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3" name="Google Shape;153;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59" name="Google Shape;159;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convolución de cada filtro de 1x1 se puede interpretar como aplicar la misma capa FC a cada píxel de entrada. Estas convoluciones preservan las dimensiones horizontal y vertical pero reducen la dimensionalidad en profundidad combinando las features extraídas anteriormente.</a:t>
            </a:r>
            <a:endParaRPr b="0" i="0" sz="1400" u="none" cap="none" strike="noStrike">
              <a:solidFill>
                <a:srgbClr val="000000"/>
              </a:solidFill>
              <a:latin typeface="Montserrat"/>
              <a:ea typeface="Montserrat"/>
              <a:cs typeface="Montserrat"/>
              <a:sym typeface="Montserrat"/>
            </a:endParaRPr>
          </a:p>
        </p:txBody>
      </p:sp>
      <p:grpSp>
        <p:nvGrpSpPr>
          <p:cNvPr id="160" name="Google Shape;160;g149337a4fb8_0_14"/>
          <p:cNvGrpSpPr/>
          <p:nvPr/>
        </p:nvGrpSpPr>
        <p:grpSpPr>
          <a:xfrm>
            <a:off x="1390663" y="3146305"/>
            <a:ext cx="1545891" cy="1932658"/>
            <a:chOff x="1597675" y="1827817"/>
            <a:chExt cx="1545891" cy="1932658"/>
          </a:xfrm>
        </p:grpSpPr>
        <p:sp>
          <p:nvSpPr>
            <p:cNvPr id="161" name="Google Shape;161;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63" name="Google Shape;163;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64" name="Google Shape;164;g149337a4fb8_0_14"/>
          <p:cNvGrpSpPr/>
          <p:nvPr/>
        </p:nvGrpSpPr>
        <p:grpSpPr>
          <a:xfrm>
            <a:off x="6276988" y="3355300"/>
            <a:ext cx="1257600" cy="1514675"/>
            <a:chOff x="1597675" y="2245800"/>
            <a:chExt cx="1257600" cy="1514675"/>
          </a:xfrm>
        </p:grpSpPr>
        <p:sp>
          <p:nvSpPr>
            <p:cNvPr id="165" name="Google Shape;165;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67" name="Google Shape;167;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8" name="Google Shape;168;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69" name="Google Shape;169;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1x1x100</a:t>
            </a:r>
            <a:endParaRPr b="0" i="0" sz="1400" u="none" cap="none" strike="noStrike">
              <a:solidFill>
                <a:srgbClr val="000000"/>
              </a:solidFill>
              <a:latin typeface="Cambria"/>
              <a:ea typeface="Cambria"/>
              <a:cs typeface="Cambria"/>
              <a:sym typeface="Cambria"/>
            </a:endParaRPr>
          </a:p>
        </p:txBody>
      </p:sp>
      <p:sp>
        <p:nvSpPr>
          <p:cNvPr id="172" name="Google Shape;172;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1x1x64</a:t>
            </a:r>
            <a:endParaRPr b="0" i="0" sz="1400" u="none" cap="none" strike="noStrike">
              <a:solidFill>
                <a:srgbClr val="000000"/>
              </a:solidFill>
              <a:latin typeface="Cambria"/>
              <a:ea typeface="Cambria"/>
              <a:cs typeface="Cambria"/>
              <a:sym typeface="Cambria"/>
            </a:endParaRPr>
          </a:p>
        </p:txBody>
      </p:sp>
      <p:cxnSp>
        <p:nvCxnSpPr>
          <p:cNvPr id="173" name="Google Shape;173;g149337a4fb8_0_14"/>
          <p:cNvCxnSpPr/>
          <p:nvPr/>
        </p:nvCxnSpPr>
        <p:spPr>
          <a:xfrm>
            <a:off x="4286250" y="2635600"/>
            <a:ext cx="866400" cy="0"/>
          </a:xfrm>
          <a:prstGeom prst="straightConnector1">
            <a:avLst/>
          </a:prstGeom>
          <a:noFill/>
          <a:ln cap="flat" cmpd="sng" w="9525">
            <a:solidFill>
              <a:schemeClr val="dk2"/>
            </a:solidFill>
            <a:prstDash val="solid"/>
            <a:round/>
            <a:headEnd len="sm" w="sm" type="none"/>
            <a:tailEnd len="med" w="med" type="triangle"/>
          </a:ln>
        </p:spPr>
      </p:cxnSp>
      <p:sp>
        <p:nvSpPr>
          <p:cNvPr id="174" name="Google Shape;174;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0" name="Google Shape;180;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1" name="Google Shape;181;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